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2" r:id="rId16"/>
    <p:sldId id="273" r:id="rId17"/>
    <p:sldId id="274" r:id="rId18"/>
    <p:sldId id="275" r:id="rId19"/>
    <p:sldId id="277" r:id="rId20"/>
    <p:sldId id="278" r:id="rId21"/>
    <p:sldId id="279" r:id="rId22"/>
    <p:sldId id="280" r:id="rId23"/>
    <p:sldId id="281"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Professional Power Tools and Accessories Global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23</c:v>
                </c:pt>
                <c:pt idx="1">
                  <c:v>28</c:v>
                </c:pt>
                <c:pt idx="2">
                  <c:v>28</c:v>
                </c:pt>
                <c:pt idx="3">
                  <c:v>25</c:v>
                </c:pt>
                <c:pt idx="4">
                  <c:v>24</c:v>
                </c:pt>
                <c:pt idx="5">
                  <c:v>16</c:v>
                </c:pt>
                <c:pt idx="6">
                  <c:v>18</c:v>
                </c:pt>
                <c:pt idx="7">
                  <c:v>34</c:v>
                </c:pt>
                <c:pt idx="8">
                  <c:v>18</c:v>
                </c:pt>
                <c:pt idx="9">
                  <c:v>19</c:v>
                </c:pt>
                <c:pt idx="10">
                  <c:v>18</c:v>
                </c:pt>
                <c:pt idx="11">
                  <c:v>26</c:v>
                </c:pt>
                <c:pt idx="12">
                  <c:v>43</c:v>
                </c:pt>
                <c:pt idx="13">
                  <c:v>39</c:v>
                </c:pt>
                <c:pt idx="14">
                  <c:v>11</c:v>
                </c:pt>
                <c:pt idx="15">
                  <c:v>19</c:v>
                </c:pt>
                <c:pt idx="16">
                  <c:v>21</c:v>
                </c:pt>
                <c:pt idx="17">
                  <c:v>21</c:v>
                </c:pt>
                <c:pt idx="18">
                  <c:v>23</c:v>
                </c:pt>
                <c:pt idx="19">
                  <c:v>26</c:v>
                </c:pt>
                <c:pt idx="20">
                  <c:v>30</c:v>
                </c:pt>
                <c:pt idx="21">
                  <c:v>24</c:v>
                </c:pt>
                <c:pt idx="22">
                  <c:v>36</c:v>
                </c:pt>
                <c:pt idx="23">
                  <c:v>28</c:v>
                </c:pt>
                <c:pt idx="24">
                  <c:v>21</c:v>
                </c:pt>
                <c:pt idx="25">
                  <c:v>24</c:v>
                </c:pt>
                <c:pt idx="26">
                  <c:v>22</c:v>
                </c:pt>
                <c:pt idx="27">
                  <c:v>18</c:v>
                </c:pt>
                <c:pt idx="28">
                  <c:v>22</c:v>
                </c:pt>
                <c:pt idx="29">
                  <c:v>23</c:v>
                </c:pt>
                <c:pt idx="30">
                  <c:v>24</c:v>
                </c:pt>
              </c:numCache>
            </c:numRef>
          </c:val>
          <c:smooth val="0"/>
          <c:extLst>
            <c:ext xmlns:c16="http://schemas.microsoft.com/office/drawing/2014/chart" uri="{C3380CC4-5D6E-409C-BE32-E72D297353CC}">
              <c16:uniqueId val="{00000000-0AFE-43F1-A5DB-1F9BCE54F740}"/>
            </c:ext>
          </c:extLst>
        </c:ser>
        <c:dLbls>
          <c:showLegendKey val="0"/>
          <c:showVal val="0"/>
          <c:showCatName val="0"/>
          <c:showSerName val="0"/>
          <c:showPercent val="0"/>
          <c:showBubbleSize val="0"/>
        </c:dLbls>
        <c:smooth val="0"/>
        <c:axId val="344754048"/>
        <c:axId val="344758968"/>
      </c:lineChart>
      <c:dateAx>
        <c:axId val="344754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58968"/>
        <c:crosses val="autoZero"/>
        <c:auto val="1"/>
        <c:lblOffset val="100"/>
        <c:baseTimeUnit val="days"/>
      </c:dateAx>
      <c:valAx>
        <c:axId val="34475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5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Professional Power Tools and Accessories Global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324</c:v>
                </c:pt>
                <c:pt idx="1">
                  <c:v>383</c:v>
                </c:pt>
                <c:pt idx="2">
                  <c:v>226</c:v>
                </c:pt>
                <c:pt idx="3">
                  <c:v>275</c:v>
                </c:pt>
                <c:pt idx="4">
                  <c:v>149</c:v>
                </c:pt>
                <c:pt idx="5">
                  <c:v>152</c:v>
                </c:pt>
                <c:pt idx="6">
                  <c:v>111</c:v>
                </c:pt>
                <c:pt idx="7">
                  <c:v>285</c:v>
                </c:pt>
                <c:pt idx="8">
                  <c:v>172</c:v>
                </c:pt>
                <c:pt idx="9">
                  <c:v>224</c:v>
                </c:pt>
                <c:pt idx="10">
                  <c:v>251</c:v>
                </c:pt>
                <c:pt idx="11">
                  <c:v>300</c:v>
                </c:pt>
                <c:pt idx="12">
                  <c:v>545</c:v>
                </c:pt>
                <c:pt idx="13">
                  <c:v>535</c:v>
                </c:pt>
                <c:pt idx="14">
                  <c:v>138</c:v>
                </c:pt>
                <c:pt idx="15">
                  <c:v>184</c:v>
                </c:pt>
                <c:pt idx="16">
                  <c:v>369</c:v>
                </c:pt>
                <c:pt idx="17">
                  <c:v>366</c:v>
                </c:pt>
                <c:pt idx="18">
                  <c:v>188</c:v>
                </c:pt>
                <c:pt idx="19">
                  <c:v>313</c:v>
                </c:pt>
                <c:pt idx="20">
                  <c:v>370</c:v>
                </c:pt>
                <c:pt idx="21">
                  <c:v>276</c:v>
                </c:pt>
                <c:pt idx="22">
                  <c:v>381</c:v>
                </c:pt>
                <c:pt idx="23">
                  <c:v>372</c:v>
                </c:pt>
                <c:pt idx="24">
                  <c:v>191</c:v>
                </c:pt>
                <c:pt idx="25">
                  <c:v>178</c:v>
                </c:pt>
                <c:pt idx="26">
                  <c:v>293</c:v>
                </c:pt>
                <c:pt idx="27">
                  <c:v>261</c:v>
                </c:pt>
                <c:pt idx="28">
                  <c:v>196</c:v>
                </c:pt>
                <c:pt idx="29">
                  <c:v>368</c:v>
                </c:pt>
                <c:pt idx="30">
                  <c:v>193</c:v>
                </c:pt>
              </c:numCache>
            </c:numRef>
          </c:val>
          <c:smooth val="0"/>
          <c:extLst>
            <c:ext xmlns:c16="http://schemas.microsoft.com/office/drawing/2014/chart" uri="{C3380CC4-5D6E-409C-BE32-E72D297353CC}">
              <c16:uniqueId val="{00000000-FE4D-4943-9F0E-0E2027D0AACE}"/>
            </c:ext>
          </c:extLst>
        </c:ser>
        <c:dLbls>
          <c:showLegendKey val="0"/>
          <c:showVal val="0"/>
          <c:showCatName val="0"/>
          <c:showSerName val="0"/>
          <c:showPercent val="0"/>
          <c:showBubbleSize val="0"/>
        </c:dLbls>
        <c:smooth val="0"/>
        <c:axId val="344756344"/>
        <c:axId val="344756672"/>
      </c:lineChart>
      <c:dateAx>
        <c:axId val="344756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56672"/>
        <c:crosses val="autoZero"/>
        <c:auto val="1"/>
        <c:lblOffset val="100"/>
        <c:baseTimeUnit val="days"/>
      </c:dateAx>
      <c:valAx>
        <c:axId val="34475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5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409</c:v>
                </c:pt>
                <c:pt idx="1">
                  <c:v>501</c:v>
                </c:pt>
                <c:pt idx="2">
                  <c:v>396</c:v>
                </c:pt>
                <c:pt idx="3">
                  <c:v>337</c:v>
                </c:pt>
                <c:pt idx="4">
                  <c:v>288</c:v>
                </c:pt>
                <c:pt idx="5">
                  <c:v>362</c:v>
                </c:pt>
                <c:pt idx="6">
                  <c:v>370</c:v>
                </c:pt>
                <c:pt idx="7">
                  <c:v>344</c:v>
                </c:pt>
                <c:pt idx="8">
                  <c:v>181</c:v>
                </c:pt>
                <c:pt idx="9">
                  <c:v>459</c:v>
                </c:pt>
                <c:pt idx="10">
                  <c:v>346</c:v>
                </c:pt>
                <c:pt idx="11">
                  <c:v>316</c:v>
                </c:pt>
                <c:pt idx="12">
                  <c:v>400</c:v>
                </c:pt>
                <c:pt idx="13">
                  <c:v>348</c:v>
                </c:pt>
                <c:pt idx="14">
                  <c:v>747</c:v>
                </c:pt>
                <c:pt idx="15">
                  <c:v>772</c:v>
                </c:pt>
                <c:pt idx="16">
                  <c:v>534</c:v>
                </c:pt>
                <c:pt idx="17">
                  <c:v>361</c:v>
                </c:pt>
                <c:pt idx="18">
                  <c:v>169</c:v>
                </c:pt>
                <c:pt idx="19">
                  <c:v>257</c:v>
                </c:pt>
                <c:pt idx="20">
                  <c:v>151</c:v>
                </c:pt>
                <c:pt idx="21">
                  <c:v>260</c:v>
                </c:pt>
                <c:pt idx="22">
                  <c:v>489</c:v>
                </c:pt>
                <c:pt idx="23">
                  <c:v>162</c:v>
                </c:pt>
                <c:pt idx="24">
                  <c:v>237</c:v>
                </c:pt>
                <c:pt idx="25">
                  <c:v>300</c:v>
                </c:pt>
                <c:pt idx="26">
                  <c:v>347</c:v>
                </c:pt>
                <c:pt idx="27">
                  <c:v>347</c:v>
                </c:pt>
                <c:pt idx="28">
                  <c:v>267</c:v>
                </c:pt>
                <c:pt idx="29">
                  <c:v>342</c:v>
                </c:pt>
                <c:pt idx="30">
                  <c:v>384</c:v>
                </c:pt>
              </c:numCache>
            </c:numRef>
          </c:val>
          <c:smooth val="0"/>
          <c:extLst>
            <c:ext xmlns:c16="http://schemas.microsoft.com/office/drawing/2014/chart" uri="{C3380CC4-5D6E-409C-BE32-E72D297353CC}">
              <c16:uniqueId val="{00000000-35C0-4267-B448-6C705FACB48D}"/>
            </c:ext>
          </c:extLst>
        </c:ser>
        <c:ser>
          <c:idx val="1"/>
          <c:order val="1"/>
          <c:tx>
            <c:strRef>
              <c:f>Sheet1!$C$1</c:f>
              <c:strCache>
                <c:ptCount val="1"/>
                <c:pt idx="0">
                  <c:v>DEWALT</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325</c:v>
                </c:pt>
                <c:pt idx="1">
                  <c:v>324</c:v>
                </c:pt>
                <c:pt idx="2">
                  <c:v>319</c:v>
                </c:pt>
                <c:pt idx="3">
                  <c:v>282</c:v>
                </c:pt>
                <c:pt idx="4">
                  <c:v>311</c:v>
                </c:pt>
                <c:pt idx="5">
                  <c:v>216</c:v>
                </c:pt>
                <c:pt idx="6">
                  <c:v>238</c:v>
                </c:pt>
                <c:pt idx="7">
                  <c:v>529</c:v>
                </c:pt>
                <c:pt idx="8">
                  <c:v>567</c:v>
                </c:pt>
                <c:pt idx="9">
                  <c:v>938</c:v>
                </c:pt>
                <c:pt idx="10">
                  <c:v>918</c:v>
                </c:pt>
                <c:pt idx="11">
                  <c:v>850</c:v>
                </c:pt>
                <c:pt idx="12">
                  <c:v>858</c:v>
                </c:pt>
                <c:pt idx="13">
                  <c:v>723</c:v>
                </c:pt>
                <c:pt idx="14">
                  <c:v>679</c:v>
                </c:pt>
                <c:pt idx="15">
                  <c:v>520</c:v>
                </c:pt>
                <c:pt idx="16">
                  <c:v>620</c:v>
                </c:pt>
                <c:pt idx="17">
                  <c:v>425</c:v>
                </c:pt>
                <c:pt idx="18">
                  <c:v>544</c:v>
                </c:pt>
                <c:pt idx="19">
                  <c:v>323</c:v>
                </c:pt>
                <c:pt idx="20">
                  <c:v>183</c:v>
                </c:pt>
                <c:pt idx="21">
                  <c:v>206</c:v>
                </c:pt>
                <c:pt idx="22">
                  <c:v>260</c:v>
                </c:pt>
                <c:pt idx="23">
                  <c:v>280</c:v>
                </c:pt>
                <c:pt idx="24">
                  <c:v>304</c:v>
                </c:pt>
                <c:pt idx="25">
                  <c:v>520</c:v>
                </c:pt>
                <c:pt idx="26">
                  <c:v>342</c:v>
                </c:pt>
                <c:pt idx="27">
                  <c:v>278</c:v>
                </c:pt>
                <c:pt idx="28">
                  <c:v>1030</c:v>
                </c:pt>
                <c:pt idx="29">
                  <c:v>517</c:v>
                </c:pt>
                <c:pt idx="30">
                  <c:v>677</c:v>
                </c:pt>
              </c:numCache>
            </c:numRef>
          </c:val>
          <c:smooth val="0"/>
          <c:extLst>
            <c:ext xmlns:c16="http://schemas.microsoft.com/office/drawing/2014/chart" uri="{C3380CC4-5D6E-409C-BE32-E72D297353CC}">
              <c16:uniqueId val="{00000001-35C0-4267-B448-6C705FACB48D}"/>
            </c:ext>
          </c:extLst>
        </c:ser>
        <c:ser>
          <c:idx val="2"/>
          <c:order val="2"/>
          <c:tx>
            <c:strRef>
              <c:f>Sheet1!$D$1</c:f>
              <c:strCache>
                <c:ptCount val="1"/>
                <c:pt idx="0">
                  <c:v>Makita Tools USA</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24</c:v>
                </c:pt>
                <c:pt idx="1">
                  <c:v>21</c:v>
                </c:pt>
                <c:pt idx="2">
                  <c:v>26</c:v>
                </c:pt>
                <c:pt idx="3">
                  <c:v>37</c:v>
                </c:pt>
                <c:pt idx="4">
                  <c:v>35</c:v>
                </c:pt>
                <c:pt idx="5">
                  <c:v>28</c:v>
                </c:pt>
                <c:pt idx="6">
                  <c:v>45</c:v>
                </c:pt>
                <c:pt idx="7">
                  <c:v>47</c:v>
                </c:pt>
                <c:pt idx="8">
                  <c:v>48</c:v>
                </c:pt>
                <c:pt idx="9">
                  <c:v>40</c:v>
                </c:pt>
                <c:pt idx="10">
                  <c:v>20</c:v>
                </c:pt>
                <c:pt idx="11">
                  <c:v>12</c:v>
                </c:pt>
                <c:pt idx="12">
                  <c:v>29</c:v>
                </c:pt>
                <c:pt idx="13">
                  <c:v>8</c:v>
                </c:pt>
                <c:pt idx="14">
                  <c:v>29</c:v>
                </c:pt>
                <c:pt idx="15">
                  <c:v>16</c:v>
                </c:pt>
                <c:pt idx="16">
                  <c:v>36</c:v>
                </c:pt>
                <c:pt idx="17">
                  <c:v>3</c:v>
                </c:pt>
                <c:pt idx="18">
                  <c:v>45</c:v>
                </c:pt>
                <c:pt idx="19">
                  <c:v>21</c:v>
                </c:pt>
                <c:pt idx="20">
                  <c:v>5</c:v>
                </c:pt>
                <c:pt idx="21">
                  <c:v>22</c:v>
                </c:pt>
                <c:pt idx="22">
                  <c:v>22</c:v>
                </c:pt>
                <c:pt idx="23">
                  <c:v>30</c:v>
                </c:pt>
                <c:pt idx="24">
                  <c:v>2</c:v>
                </c:pt>
                <c:pt idx="25">
                  <c:v>42</c:v>
                </c:pt>
                <c:pt idx="26">
                  <c:v>44</c:v>
                </c:pt>
                <c:pt idx="27">
                  <c:v>51</c:v>
                </c:pt>
                <c:pt idx="28">
                  <c:v>40</c:v>
                </c:pt>
                <c:pt idx="29">
                  <c:v>41</c:v>
                </c:pt>
                <c:pt idx="30">
                  <c:v>36</c:v>
                </c:pt>
              </c:numCache>
            </c:numRef>
          </c:val>
          <c:smooth val="0"/>
          <c:extLst>
            <c:ext xmlns:c16="http://schemas.microsoft.com/office/drawing/2014/chart" uri="{C3380CC4-5D6E-409C-BE32-E72D297353CC}">
              <c16:uniqueId val="{00000002-35C0-4267-B448-6C705FACB48D}"/>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Sheet1!$E$2:$E$32</c:f>
              <c:numCache>
                <c:formatCode>General</c:formatCode>
                <c:ptCount val="31"/>
                <c:pt idx="0">
                  <c:v>259</c:v>
                </c:pt>
                <c:pt idx="1">
                  <c:v>395</c:v>
                </c:pt>
                <c:pt idx="2">
                  <c:v>438</c:v>
                </c:pt>
                <c:pt idx="3">
                  <c:v>332</c:v>
                </c:pt>
                <c:pt idx="4">
                  <c:v>361</c:v>
                </c:pt>
                <c:pt idx="5">
                  <c:v>334</c:v>
                </c:pt>
                <c:pt idx="6">
                  <c:v>360</c:v>
                </c:pt>
                <c:pt idx="7">
                  <c:v>489</c:v>
                </c:pt>
                <c:pt idx="8">
                  <c:v>291</c:v>
                </c:pt>
                <c:pt idx="9">
                  <c:v>291</c:v>
                </c:pt>
                <c:pt idx="10">
                  <c:v>298</c:v>
                </c:pt>
                <c:pt idx="11">
                  <c:v>359</c:v>
                </c:pt>
                <c:pt idx="12">
                  <c:v>370</c:v>
                </c:pt>
                <c:pt idx="13">
                  <c:v>400</c:v>
                </c:pt>
                <c:pt idx="14">
                  <c:v>334</c:v>
                </c:pt>
                <c:pt idx="15">
                  <c:v>189</c:v>
                </c:pt>
                <c:pt idx="16">
                  <c:v>283</c:v>
                </c:pt>
                <c:pt idx="17">
                  <c:v>211</c:v>
                </c:pt>
                <c:pt idx="18">
                  <c:v>305</c:v>
                </c:pt>
                <c:pt idx="19">
                  <c:v>260</c:v>
                </c:pt>
                <c:pt idx="20">
                  <c:v>299</c:v>
                </c:pt>
                <c:pt idx="21">
                  <c:v>304</c:v>
                </c:pt>
                <c:pt idx="22">
                  <c:v>314</c:v>
                </c:pt>
                <c:pt idx="23">
                  <c:v>159</c:v>
                </c:pt>
                <c:pt idx="24">
                  <c:v>194</c:v>
                </c:pt>
                <c:pt idx="25">
                  <c:v>455</c:v>
                </c:pt>
                <c:pt idx="26">
                  <c:v>261</c:v>
                </c:pt>
                <c:pt idx="27">
                  <c:v>26</c:v>
                </c:pt>
                <c:pt idx="28">
                  <c:v>303</c:v>
                </c:pt>
                <c:pt idx="29">
                  <c:v>406</c:v>
                </c:pt>
                <c:pt idx="30">
                  <c:v>453</c:v>
                </c:pt>
              </c:numCache>
            </c:numRef>
          </c:val>
          <c:smooth val="0"/>
          <c:extLst>
            <c:ext xmlns:c16="http://schemas.microsoft.com/office/drawing/2014/chart" uri="{C3380CC4-5D6E-409C-BE32-E72D297353CC}">
              <c16:uniqueId val="{00000003-35C0-4267-B448-6C705FACB48D}"/>
            </c:ext>
          </c:extLst>
        </c:ser>
        <c:dLbls>
          <c:showLegendKey val="0"/>
          <c:showVal val="0"/>
          <c:showCatName val="0"/>
          <c:showSerName val="0"/>
          <c:showPercent val="0"/>
          <c:showBubbleSize val="0"/>
        </c:dLbls>
        <c:smooth val="0"/>
        <c:axId val="355064672"/>
        <c:axId val="355073200"/>
      </c:lineChart>
      <c:dateAx>
        <c:axId val="355064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73200"/>
        <c:crosses val="autoZero"/>
        <c:auto val="1"/>
        <c:lblOffset val="100"/>
        <c:baseTimeUnit val="days"/>
      </c:dateAx>
      <c:valAx>
        <c:axId val="35507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6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1</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522D-4B70-82E8-67E2D7F7F29C}"/>
            </c:ext>
          </c:extLst>
        </c:ser>
        <c:ser>
          <c:idx val="1"/>
          <c:order val="1"/>
          <c:tx>
            <c:strRef>
              <c:f>Sheet1!$C$1</c:f>
              <c:strCache>
                <c:ptCount val="1"/>
                <c:pt idx="0">
                  <c:v>DEWALT</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1</c:v>
                </c:pt>
                <c:pt idx="1">
                  <c:v>1</c:v>
                </c:pt>
                <c:pt idx="2">
                  <c:v>1</c:v>
                </c:pt>
                <c:pt idx="3">
                  <c:v>4</c:v>
                </c:pt>
                <c:pt idx="4">
                  <c:v>0</c:v>
                </c:pt>
                <c:pt idx="5">
                  <c:v>0</c:v>
                </c:pt>
                <c:pt idx="6">
                  <c:v>1</c:v>
                </c:pt>
                <c:pt idx="7">
                  <c:v>3</c:v>
                </c:pt>
                <c:pt idx="8">
                  <c:v>1</c:v>
                </c:pt>
                <c:pt idx="9">
                  <c:v>1</c:v>
                </c:pt>
                <c:pt idx="10">
                  <c:v>1</c:v>
                </c:pt>
                <c:pt idx="11">
                  <c:v>0</c:v>
                </c:pt>
                <c:pt idx="12">
                  <c:v>0</c:v>
                </c:pt>
                <c:pt idx="13">
                  <c:v>1</c:v>
                </c:pt>
                <c:pt idx="14">
                  <c:v>1</c:v>
                </c:pt>
                <c:pt idx="15">
                  <c:v>1</c:v>
                </c:pt>
                <c:pt idx="16">
                  <c:v>5</c:v>
                </c:pt>
                <c:pt idx="17">
                  <c:v>1</c:v>
                </c:pt>
                <c:pt idx="18">
                  <c:v>0</c:v>
                </c:pt>
                <c:pt idx="19">
                  <c:v>0</c:v>
                </c:pt>
                <c:pt idx="20">
                  <c:v>4</c:v>
                </c:pt>
                <c:pt idx="21">
                  <c:v>1</c:v>
                </c:pt>
                <c:pt idx="22">
                  <c:v>2</c:v>
                </c:pt>
                <c:pt idx="23">
                  <c:v>0</c:v>
                </c:pt>
                <c:pt idx="24">
                  <c:v>2</c:v>
                </c:pt>
                <c:pt idx="25">
                  <c:v>0</c:v>
                </c:pt>
                <c:pt idx="26">
                  <c:v>1</c:v>
                </c:pt>
                <c:pt idx="27">
                  <c:v>1</c:v>
                </c:pt>
                <c:pt idx="28">
                  <c:v>1</c:v>
                </c:pt>
                <c:pt idx="29">
                  <c:v>1</c:v>
                </c:pt>
                <c:pt idx="30">
                  <c:v>2</c:v>
                </c:pt>
              </c:numCache>
            </c:numRef>
          </c:val>
          <c:smooth val="0"/>
          <c:extLst>
            <c:ext xmlns:c16="http://schemas.microsoft.com/office/drawing/2014/chart" uri="{C3380CC4-5D6E-409C-BE32-E72D297353CC}">
              <c16:uniqueId val="{00000001-522D-4B70-82E8-67E2D7F7F29C}"/>
            </c:ext>
          </c:extLst>
        </c:ser>
        <c:ser>
          <c:idx val="2"/>
          <c:order val="2"/>
          <c:tx>
            <c:strRef>
              <c:f>Sheet1!$D$1</c:f>
              <c:strCache>
                <c:ptCount val="1"/>
                <c:pt idx="0">
                  <c:v>Makita Tools USA</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0</c:v>
                </c:pt>
                <c:pt idx="1">
                  <c:v>1</c:v>
                </c:pt>
                <c:pt idx="2">
                  <c:v>0</c:v>
                </c:pt>
                <c:pt idx="3">
                  <c:v>0</c:v>
                </c:pt>
                <c:pt idx="4">
                  <c:v>0</c:v>
                </c:pt>
                <c:pt idx="5">
                  <c:v>0</c:v>
                </c:pt>
                <c:pt idx="6">
                  <c:v>0</c:v>
                </c:pt>
                <c:pt idx="7">
                  <c:v>0</c:v>
                </c:pt>
                <c:pt idx="8">
                  <c:v>0</c:v>
                </c:pt>
                <c:pt idx="9">
                  <c:v>2</c:v>
                </c:pt>
                <c:pt idx="10">
                  <c:v>1</c:v>
                </c:pt>
                <c:pt idx="11">
                  <c:v>0</c:v>
                </c:pt>
                <c:pt idx="12">
                  <c:v>2</c:v>
                </c:pt>
                <c:pt idx="13">
                  <c:v>1</c:v>
                </c:pt>
                <c:pt idx="14">
                  <c:v>0</c:v>
                </c:pt>
                <c:pt idx="15">
                  <c:v>0</c:v>
                </c:pt>
                <c:pt idx="16">
                  <c:v>0</c:v>
                </c:pt>
                <c:pt idx="17">
                  <c:v>0</c:v>
                </c:pt>
                <c:pt idx="18">
                  <c:v>2</c:v>
                </c:pt>
                <c:pt idx="19">
                  <c:v>1</c:v>
                </c:pt>
                <c:pt idx="20">
                  <c:v>0</c:v>
                </c:pt>
                <c:pt idx="21">
                  <c:v>0</c:v>
                </c:pt>
                <c:pt idx="22">
                  <c:v>0</c:v>
                </c:pt>
                <c:pt idx="23">
                  <c:v>0</c:v>
                </c:pt>
                <c:pt idx="24">
                  <c:v>0</c:v>
                </c:pt>
                <c:pt idx="25">
                  <c:v>1</c:v>
                </c:pt>
                <c:pt idx="26">
                  <c:v>0</c:v>
                </c:pt>
                <c:pt idx="27">
                  <c:v>0</c:v>
                </c:pt>
                <c:pt idx="28">
                  <c:v>0</c:v>
                </c:pt>
                <c:pt idx="29">
                  <c:v>2</c:v>
                </c:pt>
                <c:pt idx="30">
                  <c:v>1</c:v>
                </c:pt>
              </c:numCache>
            </c:numRef>
          </c:val>
          <c:smooth val="0"/>
          <c:extLst>
            <c:ext xmlns:c16="http://schemas.microsoft.com/office/drawing/2014/chart" uri="{C3380CC4-5D6E-409C-BE32-E72D297353CC}">
              <c16:uniqueId val="{00000002-522D-4B70-82E8-67E2D7F7F29C}"/>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522D-4B70-82E8-67E2D7F7F29C}"/>
            </c:ext>
          </c:extLst>
        </c:ser>
        <c:dLbls>
          <c:showLegendKey val="0"/>
          <c:showVal val="0"/>
          <c:showCatName val="0"/>
          <c:showSerName val="0"/>
          <c:showPercent val="0"/>
          <c:showBubbleSize val="0"/>
        </c:dLbls>
        <c:smooth val="0"/>
        <c:axId val="355075496"/>
        <c:axId val="355073528"/>
      </c:lineChart>
      <c:dateAx>
        <c:axId val="355075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73528"/>
        <c:crosses val="autoZero"/>
        <c:auto val="1"/>
        <c:lblOffset val="100"/>
        <c:baseTimeUnit val="days"/>
      </c:dateAx>
      <c:valAx>
        <c:axId val="35507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7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DC3-4552-BA50-73E78342C2BF}"/>
            </c:ext>
          </c:extLst>
        </c:ser>
        <c:ser>
          <c:idx val="1"/>
          <c:order val="1"/>
          <c:tx>
            <c:strRef>
              <c:f>Sheet1!$C$1</c:f>
              <c:strCache>
                <c:ptCount val="1"/>
                <c:pt idx="0">
                  <c:v>DEWALT</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5</c:v>
                </c:pt>
                <c:pt idx="1">
                  <c:v>2</c:v>
                </c:pt>
                <c:pt idx="2">
                  <c:v>0</c:v>
                </c:pt>
                <c:pt idx="3">
                  <c:v>0</c:v>
                </c:pt>
                <c:pt idx="4">
                  <c:v>5</c:v>
                </c:pt>
              </c:numCache>
            </c:numRef>
          </c:val>
          <c:extLst>
            <c:ext xmlns:c16="http://schemas.microsoft.com/office/drawing/2014/chart" uri="{C3380CC4-5D6E-409C-BE32-E72D297353CC}">
              <c16:uniqueId val="{00000001-CDC3-4552-BA50-73E78342C2BF}"/>
            </c:ext>
          </c:extLst>
        </c:ser>
        <c:ser>
          <c:idx val="2"/>
          <c:order val="2"/>
          <c:tx>
            <c:strRef>
              <c:f>Sheet1!$D$1</c:f>
              <c:strCache>
                <c:ptCount val="1"/>
                <c:pt idx="0">
                  <c:v>Makita Tools USA</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2-CDC3-4552-BA50-73E78342C2BF}"/>
            </c:ext>
          </c:extLst>
        </c:ser>
        <c:ser>
          <c:idx val="3"/>
          <c:order val="3"/>
          <c:tx>
            <c:strRef>
              <c:f>Sheet1!$E$1</c:f>
              <c:strCache>
                <c:ptCount val="1"/>
                <c:pt idx="0">
                  <c:v>Bosch Professional Power Tools and Accessories Global</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CDC3-4552-BA50-73E78342C2BF}"/>
            </c:ext>
          </c:extLst>
        </c:ser>
        <c:dLbls>
          <c:showLegendKey val="0"/>
          <c:showVal val="0"/>
          <c:showCatName val="0"/>
          <c:showSerName val="0"/>
          <c:showPercent val="0"/>
          <c:showBubbleSize val="0"/>
        </c:dLbls>
        <c:gapWidth val="219"/>
        <c:overlap val="-27"/>
        <c:axId val="355069592"/>
        <c:axId val="355071560"/>
      </c:barChart>
      <c:catAx>
        <c:axId val="355069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71560"/>
        <c:crosses val="autoZero"/>
        <c:auto val="1"/>
        <c:lblAlgn val="ctr"/>
        <c:lblOffset val="100"/>
        <c:noMultiLvlLbl val="0"/>
      </c:catAx>
      <c:valAx>
        <c:axId val="35507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6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Sheet1!$B$2:$B$5</c:f>
              <c:numCache>
                <c:formatCode>General</c:formatCode>
                <c:ptCount val="4"/>
                <c:pt idx="0">
                  <c:v>2807</c:v>
                </c:pt>
                <c:pt idx="1">
                  <c:v>15261</c:v>
                </c:pt>
                <c:pt idx="2">
                  <c:v>592</c:v>
                </c:pt>
                <c:pt idx="3">
                  <c:v>0</c:v>
                </c:pt>
              </c:numCache>
            </c:numRef>
          </c:val>
          <c:extLst>
            <c:ext xmlns:c16="http://schemas.microsoft.com/office/drawing/2014/chart" uri="{C3380CC4-5D6E-409C-BE32-E72D297353CC}">
              <c16:uniqueId val="{00000000-A767-4C6B-8A0A-931E898BDA67}"/>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Sheet1!$C$2:$C$5</c:f>
              <c:numCache>
                <c:formatCode>General</c:formatCode>
                <c:ptCount val="4"/>
                <c:pt idx="0">
                  <c:v>142</c:v>
                </c:pt>
                <c:pt idx="1">
                  <c:v>966</c:v>
                </c:pt>
                <c:pt idx="2">
                  <c:v>23</c:v>
                </c:pt>
                <c:pt idx="3">
                  <c:v>0</c:v>
                </c:pt>
              </c:numCache>
            </c:numRef>
          </c:val>
          <c:extLst>
            <c:ext xmlns:c16="http://schemas.microsoft.com/office/drawing/2014/chart" uri="{C3380CC4-5D6E-409C-BE32-E72D297353CC}">
              <c16:uniqueId val="{00000001-A767-4C6B-8A0A-931E898BDA67}"/>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Sheet1!$D$2:$D$5</c:f>
              <c:numCache>
                <c:formatCode>General</c:formatCode>
                <c:ptCount val="4"/>
                <c:pt idx="0">
                  <c:v>23</c:v>
                </c:pt>
                <c:pt idx="1">
                  <c:v>64</c:v>
                </c:pt>
                <c:pt idx="2">
                  <c:v>0</c:v>
                </c:pt>
                <c:pt idx="3">
                  <c:v>0</c:v>
                </c:pt>
              </c:numCache>
            </c:numRef>
          </c:val>
          <c:extLst>
            <c:ext xmlns:c16="http://schemas.microsoft.com/office/drawing/2014/chart" uri="{C3380CC4-5D6E-409C-BE32-E72D297353CC}">
              <c16:uniqueId val="{00000002-A767-4C6B-8A0A-931E898BDA67}"/>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Sheet1!$E$2:$E$5</c:f>
              <c:numCache>
                <c:formatCode>General</c:formatCode>
                <c:ptCount val="4"/>
                <c:pt idx="0">
                  <c:v>20</c:v>
                </c:pt>
                <c:pt idx="1">
                  <c:v>448</c:v>
                </c:pt>
                <c:pt idx="2">
                  <c:v>7</c:v>
                </c:pt>
                <c:pt idx="3">
                  <c:v>0</c:v>
                </c:pt>
              </c:numCache>
            </c:numRef>
          </c:val>
          <c:extLst>
            <c:ext xmlns:c16="http://schemas.microsoft.com/office/drawing/2014/chart" uri="{C3380CC4-5D6E-409C-BE32-E72D297353CC}">
              <c16:uniqueId val="{00000003-A767-4C6B-8A0A-931E898BDA67}"/>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Sheet1!$F$2:$F$5</c:f>
              <c:numCache>
                <c:formatCode>General</c:formatCode>
                <c:ptCount val="4"/>
                <c:pt idx="0">
                  <c:v>0</c:v>
                </c:pt>
                <c:pt idx="1">
                  <c:v>3</c:v>
                </c:pt>
                <c:pt idx="2">
                  <c:v>0</c:v>
                </c:pt>
                <c:pt idx="3">
                  <c:v>0</c:v>
                </c:pt>
              </c:numCache>
            </c:numRef>
          </c:val>
          <c:extLst>
            <c:ext xmlns:c16="http://schemas.microsoft.com/office/drawing/2014/chart" uri="{C3380CC4-5D6E-409C-BE32-E72D297353CC}">
              <c16:uniqueId val="{00000004-A767-4C6B-8A0A-931E898BDA67}"/>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Sheet1!$G$2:$G$5</c:f>
              <c:numCache>
                <c:formatCode>General</c:formatCode>
                <c:ptCount val="4"/>
                <c:pt idx="0">
                  <c:v>0</c:v>
                </c:pt>
                <c:pt idx="1">
                  <c:v>3</c:v>
                </c:pt>
                <c:pt idx="2">
                  <c:v>0</c:v>
                </c:pt>
                <c:pt idx="3">
                  <c:v>0</c:v>
                </c:pt>
              </c:numCache>
            </c:numRef>
          </c:val>
          <c:extLst>
            <c:ext xmlns:c16="http://schemas.microsoft.com/office/drawing/2014/chart" uri="{C3380CC4-5D6E-409C-BE32-E72D297353CC}">
              <c16:uniqueId val="{00000005-A767-4C6B-8A0A-931E898BDA6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Sheet1!$H$2:$H$5</c:f>
              <c:numCache>
                <c:formatCode>General</c:formatCode>
                <c:ptCount val="4"/>
                <c:pt idx="0">
                  <c:v>170</c:v>
                </c:pt>
                <c:pt idx="1">
                  <c:v>2487</c:v>
                </c:pt>
                <c:pt idx="2">
                  <c:v>54</c:v>
                </c:pt>
                <c:pt idx="3">
                  <c:v>0</c:v>
                </c:pt>
              </c:numCache>
            </c:numRef>
          </c:val>
          <c:extLst>
            <c:ext xmlns:c16="http://schemas.microsoft.com/office/drawing/2014/chart" uri="{C3380CC4-5D6E-409C-BE32-E72D297353CC}">
              <c16:uniqueId val="{00000006-A767-4C6B-8A0A-931E898BDA6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Sheet1!$I$2:$I$5</c:f>
              <c:numCache>
                <c:formatCode>General</c:formatCode>
                <c:ptCount val="4"/>
                <c:pt idx="0">
                  <c:v>442</c:v>
                </c:pt>
                <c:pt idx="1">
                  <c:v>3625</c:v>
                </c:pt>
                <c:pt idx="2">
                  <c:v>115</c:v>
                </c:pt>
                <c:pt idx="3">
                  <c:v>0</c:v>
                </c:pt>
              </c:numCache>
            </c:numRef>
          </c:val>
          <c:extLst>
            <c:ext xmlns:c16="http://schemas.microsoft.com/office/drawing/2014/chart" uri="{C3380CC4-5D6E-409C-BE32-E72D297353CC}">
              <c16:uniqueId val="{00000007-A767-4C6B-8A0A-931E898BDA67}"/>
            </c:ext>
          </c:extLst>
        </c:ser>
        <c:dLbls>
          <c:showLegendKey val="0"/>
          <c:showVal val="0"/>
          <c:showCatName val="0"/>
          <c:showSerName val="0"/>
          <c:showPercent val="0"/>
          <c:showBubbleSize val="0"/>
        </c:dLbls>
        <c:gapWidth val="150"/>
        <c:overlap val="100"/>
        <c:axId val="228326704"/>
        <c:axId val="228330312"/>
      </c:barChart>
      <c:catAx>
        <c:axId val="22832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330312"/>
        <c:crosses val="autoZero"/>
        <c:auto val="1"/>
        <c:lblAlgn val="ctr"/>
        <c:lblOffset val="100"/>
        <c:noMultiLvlLbl val="0"/>
      </c:catAx>
      <c:valAx>
        <c:axId val="228330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32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Sheet1!$B$2:$B$5</c:f>
              <c:numCache>
                <c:formatCode>General</c:formatCode>
                <c:ptCount val="4"/>
                <c:pt idx="0">
                  <c:v>21</c:v>
                </c:pt>
                <c:pt idx="1">
                  <c:v>7</c:v>
                </c:pt>
                <c:pt idx="2">
                  <c:v>1</c:v>
                </c:pt>
                <c:pt idx="3">
                  <c:v>0</c:v>
                </c:pt>
              </c:numCache>
            </c:numRef>
          </c:val>
          <c:extLst>
            <c:ext xmlns:c16="http://schemas.microsoft.com/office/drawing/2014/chart" uri="{C3380CC4-5D6E-409C-BE32-E72D297353CC}">
              <c16:uniqueId val="{00000000-66D5-43FA-B21F-CA6220DF364D}"/>
            </c:ext>
          </c:extLst>
        </c:ser>
        <c:ser>
          <c:idx val="1"/>
          <c:order val="1"/>
          <c:tx>
            <c:strRef>
              <c:f>Sheet1!$C$1</c:f>
              <c:strCache>
                <c:ptCount val="1"/>
                <c:pt idx="0">
                  <c:v>Video</c:v>
                </c:pt>
              </c:strCache>
            </c:strRef>
          </c:tx>
          <c:spPr>
            <a:solidFill>
              <a:schemeClr val="accent2"/>
            </a:solidFill>
            <a:ln>
              <a:noFill/>
            </a:ln>
            <a:effectLst/>
          </c:spPr>
          <c:invertIfNegative val="0"/>
          <c:cat>
            <c:strRef>
              <c:f>Sheet1!$A$2:$A$5</c:f>
              <c:strCache>
                <c:ptCount val="4"/>
                <c:pt idx="0">
                  <c:v>Hilti</c:v>
                </c:pt>
                <c:pt idx="1">
                  <c:v>DEWALT</c:v>
                </c:pt>
                <c:pt idx="2">
                  <c:v>Makita Tools USA</c:v>
                </c:pt>
                <c:pt idx="3">
                  <c:v>Bosch Professional Power Tools and Accessories Global</c:v>
                </c:pt>
              </c:strCache>
            </c:strRef>
          </c:cat>
          <c:val>
            <c:numRef>
              <c:f>Sheet1!$C$2:$C$5</c:f>
              <c:numCache>
                <c:formatCode>General</c:formatCode>
                <c:ptCount val="4"/>
                <c:pt idx="0">
                  <c:v>2</c:v>
                </c:pt>
                <c:pt idx="1">
                  <c:v>5</c:v>
                </c:pt>
                <c:pt idx="2">
                  <c:v>1</c:v>
                </c:pt>
                <c:pt idx="3">
                  <c:v>0</c:v>
                </c:pt>
              </c:numCache>
            </c:numRef>
          </c:val>
          <c:extLst>
            <c:ext xmlns:c16="http://schemas.microsoft.com/office/drawing/2014/chart" uri="{C3380CC4-5D6E-409C-BE32-E72D297353CC}">
              <c16:uniqueId val="{00000001-66D5-43FA-B21F-CA6220DF364D}"/>
            </c:ext>
          </c:extLst>
        </c:ser>
        <c:dLbls>
          <c:showLegendKey val="0"/>
          <c:showVal val="0"/>
          <c:showCatName val="0"/>
          <c:showSerName val="0"/>
          <c:showPercent val="0"/>
          <c:showBubbleSize val="0"/>
        </c:dLbls>
        <c:gapWidth val="150"/>
        <c:overlap val="100"/>
        <c:axId val="228331624"/>
        <c:axId val="228333264"/>
      </c:barChart>
      <c:catAx>
        <c:axId val="228331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333264"/>
        <c:crosses val="autoZero"/>
        <c:auto val="1"/>
        <c:lblAlgn val="ctr"/>
        <c:lblOffset val="100"/>
        <c:noMultiLvlLbl val="0"/>
      </c:catAx>
      <c:valAx>
        <c:axId val="228333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33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7253-FEAC-45DE-B99F-1F8AF0572CCE}"/>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E28DD96E-44EC-4CE1-A137-1E046B997268}"/>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1521938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DC35A-61B6-452F-9ACE-43C7ABCEE9B5}"/>
              </a:ext>
            </a:extLst>
          </p:cNvPr>
          <p:cNvSpPr>
            <a:spLocks noGrp="1"/>
          </p:cNvSpPr>
          <p:nvPr>
            <p:ph type="title"/>
          </p:nvPr>
        </p:nvSpPr>
        <p:spPr/>
        <p:txBody>
          <a:bodyPr/>
          <a:lstStyle/>
          <a:p>
            <a:r>
              <a:rPr lang="en-US"/>
              <a:t>Facebook Key Metrics Table | PRO Global</a:t>
            </a:r>
          </a:p>
        </p:txBody>
      </p:sp>
      <p:graphicFrame>
        <p:nvGraphicFramePr>
          <p:cNvPr id="5" name="Table Placeholder 4">
            <a:extLst>
              <a:ext uri="{FF2B5EF4-FFF2-40B4-BE49-F238E27FC236}">
                <a16:creationId xmlns:a16="http://schemas.microsoft.com/office/drawing/2014/main" id="{0D077862-668C-4FC9-ACFF-64A4AB5CD80B}"/>
              </a:ext>
            </a:extLst>
          </p:cNvPr>
          <p:cNvGraphicFramePr>
            <a:graphicFrameLocks noGrp="1"/>
          </p:cNvGraphicFramePr>
          <p:nvPr>
            <p:ph type="tbl" sz="quarter" idx="13"/>
            <p:extLst>
              <p:ext uri="{D42A27DB-BD31-4B8C-83A1-F6EECF244321}">
                <p14:modId xmlns:p14="http://schemas.microsoft.com/office/powerpoint/2010/main" val="3915290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42046276"/>
                    </a:ext>
                  </a:extLst>
                </a:gridCol>
                <a:gridCol w="263347">
                  <a:extLst>
                    <a:ext uri="{9D8B030D-6E8A-4147-A177-3AD203B41FA5}">
                      <a16:colId xmlns:a16="http://schemas.microsoft.com/office/drawing/2014/main" val="1181795074"/>
                    </a:ext>
                  </a:extLst>
                </a:gridCol>
                <a:gridCol w="263347">
                  <a:extLst>
                    <a:ext uri="{9D8B030D-6E8A-4147-A177-3AD203B41FA5}">
                      <a16:colId xmlns:a16="http://schemas.microsoft.com/office/drawing/2014/main" val="2914446752"/>
                    </a:ext>
                  </a:extLst>
                </a:gridCol>
                <a:gridCol w="263347">
                  <a:extLst>
                    <a:ext uri="{9D8B030D-6E8A-4147-A177-3AD203B41FA5}">
                      <a16:colId xmlns:a16="http://schemas.microsoft.com/office/drawing/2014/main" val="81306944"/>
                    </a:ext>
                  </a:extLst>
                </a:gridCol>
                <a:gridCol w="263347">
                  <a:extLst>
                    <a:ext uri="{9D8B030D-6E8A-4147-A177-3AD203B41FA5}">
                      <a16:colId xmlns:a16="http://schemas.microsoft.com/office/drawing/2014/main" val="185757512"/>
                    </a:ext>
                  </a:extLst>
                </a:gridCol>
                <a:gridCol w="263347">
                  <a:extLst>
                    <a:ext uri="{9D8B030D-6E8A-4147-A177-3AD203B41FA5}">
                      <a16:colId xmlns:a16="http://schemas.microsoft.com/office/drawing/2014/main" val="3826941218"/>
                    </a:ext>
                  </a:extLst>
                </a:gridCol>
                <a:gridCol w="263347">
                  <a:extLst>
                    <a:ext uri="{9D8B030D-6E8A-4147-A177-3AD203B41FA5}">
                      <a16:colId xmlns:a16="http://schemas.microsoft.com/office/drawing/2014/main" val="3527779045"/>
                    </a:ext>
                  </a:extLst>
                </a:gridCol>
                <a:gridCol w="263347">
                  <a:extLst>
                    <a:ext uri="{9D8B030D-6E8A-4147-A177-3AD203B41FA5}">
                      <a16:colId xmlns:a16="http://schemas.microsoft.com/office/drawing/2014/main" val="3045662323"/>
                    </a:ext>
                  </a:extLst>
                </a:gridCol>
                <a:gridCol w="263347">
                  <a:extLst>
                    <a:ext uri="{9D8B030D-6E8A-4147-A177-3AD203B41FA5}">
                      <a16:colId xmlns:a16="http://schemas.microsoft.com/office/drawing/2014/main" val="2679702642"/>
                    </a:ext>
                  </a:extLst>
                </a:gridCol>
                <a:gridCol w="263347">
                  <a:extLst>
                    <a:ext uri="{9D8B030D-6E8A-4147-A177-3AD203B41FA5}">
                      <a16:colId xmlns:a16="http://schemas.microsoft.com/office/drawing/2014/main" val="1912463066"/>
                    </a:ext>
                  </a:extLst>
                </a:gridCol>
                <a:gridCol w="263347">
                  <a:extLst>
                    <a:ext uri="{9D8B030D-6E8A-4147-A177-3AD203B41FA5}">
                      <a16:colId xmlns:a16="http://schemas.microsoft.com/office/drawing/2014/main" val="1825653854"/>
                    </a:ext>
                  </a:extLst>
                </a:gridCol>
                <a:gridCol w="263347">
                  <a:extLst>
                    <a:ext uri="{9D8B030D-6E8A-4147-A177-3AD203B41FA5}">
                      <a16:colId xmlns:a16="http://schemas.microsoft.com/office/drawing/2014/main" val="835558063"/>
                    </a:ext>
                  </a:extLst>
                </a:gridCol>
                <a:gridCol w="263347">
                  <a:extLst>
                    <a:ext uri="{9D8B030D-6E8A-4147-A177-3AD203B41FA5}">
                      <a16:colId xmlns:a16="http://schemas.microsoft.com/office/drawing/2014/main" val="1579394083"/>
                    </a:ext>
                  </a:extLst>
                </a:gridCol>
                <a:gridCol w="263347">
                  <a:extLst>
                    <a:ext uri="{9D8B030D-6E8A-4147-A177-3AD203B41FA5}">
                      <a16:colId xmlns:a16="http://schemas.microsoft.com/office/drawing/2014/main" val="3666921918"/>
                    </a:ext>
                  </a:extLst>
                </a:gridCol>
                <a:gridCol w="263347">
                  <a:extLst>
                    <a:ext uri="{9D8B030D-6E8A-4147-A177-3AD203B41FA5}">
                      <a16:colId xmlns:a16="http://schemas.microsoft.com/office/drawing/2014/main" val="1605515393"/>
                    </a:ext>
                  </a:extLst>
                </a:gridCol>
                <a:gridCol w="263347">
                  <a:extLst>
                    <a:ext uri="{9D8B030D-6E8A-4147-A177-3AD203B41FA5}">
                      <a16:colId xmlns:a16="http://schemas.microsoft.com/office/drawing/2014/main" val="2142199764"/>
                    </a:ext>
                  </a:extLst>
                </a:gridCol>
                <a:gridCol w="263347">
                  <a:extLst>
                    <a:ext uri="{9D8B030D-6E8A-4147-A177-3AD203B41FA5}">
                      <a16:colId xmlns:a16="http://schemas.microsoft.com/office/drawing/2014/main" val="1531943496"/>
                    </a:ext>
                  </a:extLst>
                </a:gridCol>
                <a:gridCol w="263347">
                  <a:extLst>
                    <a:ext uri="{9D8B030D-6E8A-4147-A177-3AD203B41FA5}">
                      <a16:colId xmlns:a16="http://schemas.microsoft.com/office/drawing/2014/main" val="1097830166"/>
                    </a:ext>
                  </a:extLst>
                </a:gridCol>
                <a:gridCol w="263347">
                  <a:extLst>
                    <a:ext uri="{9D8B030D-6E8A-4147-A177-3AD203B41FA5}">
                      <a16:colId xmlns:a16="http://schemas.microsoft.com/office/drawing/2014/main" val="897717313"/>
                    </a:ext>
                  </a:extLst>
                </a:gridCol>
                <a:gridCol w="263347">
                  <a:extLst>
                    <a:ext uri="{9D8B030D-6E8A-4147-A177-3AD203B41FA5}">
                      <a16:colId xmlns:a16="http://schemas.microsoft.com/office/drawing/2014/main" val="542310182"/>
                    </a:ext>
                  </a:extLst>
                </a:gridCol>
                <a:gridCol w="263347">
                  <a:extLst>
                    <a:ext uri="{9D8B030D-6E8A-4147-A177-3AD203B41FA5}">
                      <a16:colId xmlns:a16="http://schemas.microsoft.com/office/drawing/2014/main" val="1387553873"/>
                    </a:ext>
                  </a:extLst>
                </a:gridCol>
                <a:gridCol w="263347">
                  <a:extLst>
                    <a:ext uri="{9D8B030D-6E8A-4147-A177-3AD203B41FA5}">
                      <a16:colId xmlns:a16="http://schemas.microsoft.com/office/drawing/2014/main" val="2818181757"/>
                    </a:ext>
                  </a:extLst>
                </a:gridCol>
                <a:gridCol w="263347">
                  <a:extLst>
                    <a:ext uri="{9D8B030D-6E8A-4147-A177-3AD203B41FA5}">
                      <a16:colId xmlns:a16="http://schemas.microsoft.com/office/drawing/2014/main" val="2452632570"/>
                    </a:ext>
                  </a:extLst>
                </a:gridCol>
                <a:gridCol w="263347">
                  <a:extLst>
                    <a:ext uri="{9D8B030D-6E8A-4147-A177-3AD203B41FA5}">
                      <a16:colId xmlns:a16="http://schemas.microsoft.com/office/drawing/2014/main" val="2585655063"/>
                    </a:ext>
                  </a:extLst>
                </a:gridCol>
                <a:gridCol w="263347">
                  <a:extLst>
                    <a:ext uri="{9D8B030D-6E8A-4147-A177-3AD203B41FA5}">
                      <a16:colId xmlns:a16="http://schemas.microsoft.com/office/drawing/2014/main" val="3207147986"/>
                    </a:ext>
                  </a:extLst>
                </a:gridCol>
                <a:gridCol w="263347">
                  <a:extLst>
                    <a:ext uri="{9D8B030D-6E8A-4147-A177-3AD203B41FA5}">
                      <a16:colId xmlns:a16="http://schemas.microsoft.com/office/drawing/2014/main" val="878755443"/>
                    </a:ext>
                  </a:extLst>
                </a:gridCol>
                <a:gridCol w="263347">
                  <a:extLst>
                    <a:ext uri="{9D8B030D-6E8A-4147-A177-3AD203B41FA5}">
                      <a16:colId xmlns:a16="http://schemas.microsoft.com/office/drawing/2014/main" val="2743829297"/>
                    </a:ext>
                  </a:extLst>
                </a:gridCol>
                <a:gridCol w="263347">
                  <a:extLst>
                    <a:ext uri="{9D8B030D-6E8A-4147-A177-3AD203B41FA5}">
                      <a16:colId xmlns:a16="http://schemas.microsoft.com/office/drawing/2014/main" val="2888341068"/>
                    </a:ext>
                  </a:extLst>
                </a:gridCol>
                <a:gridCol w="263347">
                  <a:extLst>
                    <a:ext uri="{9D8B030D-6E8A-4147-A177-3AD203B41FA5}">
                      <a16:colId xmlns:a16="http://schemas.microsoft.com/office/drawing/2014/main" val="1088796716"/>
                    </a:ext>
                  </a:extLst>
                </a:gridCol>
                <a:gridCol w="263347">
                  <a:extLst>
                    <a:ext uri="{9D8B030D-6E8A-4147-A177-3AD203B41FA5}">
                      <a16:colId xmlns:a16="http://schemas.microsoft.com/office/drawing/2014/main" val="2143622274"/>
                    </a:ext>
                  </a:extLst>
                </a:gridCol>
                <a:gridCol w="263347">
                  <a:extLst>
                    <a:ext uri="{9D8B030D-6E8A-4147-A177-3AD203B41FA5}">
                      <a16:colId xmlns:a16="http://schemas.microsoft.com/office/drawing/2014/main" val="33882533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465969340"/>
                  </a:ext>
                </a:extLst>
              </a:tr>
              <a:tr h="370840">
                <a:tc>
                  <a:txBody>
                    <a:bodyPr/>
                    <a:lstStyle/>
                    <a:p>
                      <a:r>
                        <a:rPr lang="en-US" sz="1000"/>
                        <a:t>Bosch Professional Power Tools and Accessories Global</a:t>
                      </a:r>
                    </a:p>
                  </a:txBody>
                  <a:tcPr/>
                </a:tc>
                <a:tc>
                  <a:txBody>
                    <a:bodyPr/>
                    <a:lstStyle/>
                    <a:p>
                      <a:r>
                        <a:rPr lang="en-US" sz="1000"/>
                        <a:t>63291</a:t>
                      </a:r>
                    </a:p>
                  </a:txBody>
                  <a:tcPr/>
                </a:tc>
                <a:tc>
                  <a:txBody>
                    <a:bodyPr/>
                    <a:lstStyle/>
                    <a:p>
                      <a:r>
                        <a:rPr lang="en-US" sz="1000"/>
                        <a:t>459</a:t>
                      </a:r>
                    </a:p>
                  </a:txBody>
                  <a:tcPr/>
                </a:tc>
                <a:tc>
                  <a:txBody>
                    <a:bodyPr/>
                    <a:lstStyle/>
                    <a:p>
                      <a:r>
                        <a:rPr lang="en-US" sz="1000"/>
                        <a:t>304</a:t>
                      </a:r>
                    </a:p>
                  </a:txBody>
                  <a:tcPr/>
                </a:tc>
                <a:tc>
                  <a:txBody>
                    <a:bodyPr/>
                    <a:lstStyle/>
                    <a:p>
                      <a:r>
                        <a:rPr lang="en-US" sz="1000"/>
                        <a:t>165</a:t>
                      </a:r>
                    </a:p>
                  </a:txBody>
                  <a:tcPr/>
                </a:tc>
                <a:tc>
                  <a:txBody>
                    <a:bodyPr/>
                    <a:lstStyle/>
                    <a:p>
                      <a:r>
                        <a:rPr lang="en-US" sz="1000"/>
                        <a:t>45471.096774194</a:t>
                      </a:r>
                    </a:p>
                  </a:txBody>
                  <a:tcPr/>
                </a:tc>
                <a:tc>
                  <a:txBody>
                    <a:bodyPr/>
                    <a:lstStyle/>
                    <a:p>
                      <a:r>
                        <a:rPr lang="en-US" sz="1000"/>
                        <a:t>8569</a:t>
                      </a:r>
                    </a:p>
                  </a:txBody>
                  <a:tcPr/>
                </a:tc>
                <a:tc>
                  <a:txBody>
                    <a:bodyPr/>
                    <a:lstStyle/>
                    <a:p>
                      <a:r>
                        <a:rPr lang="en-US" sz="1000"/>
                        <a:t>0</a:t>
                      </a:r>
                    </a:p>
                  </a:txBody>
                  <a:tcPr/>
                </a:tc>
                <a:tc>
                  <a:txBody>
                    <a:bodyPr/>
                    <a:lstStyle/>
                    <a:p>
                      <a:r>
                        <a:rPr lang="en-US" sz="1000"/>
                        <a:t>8569</a:t>
                      </a:r>
                    </a:p>
                  </a:txBody>
                  <a:tcPr/>
                </a:tc>
                <a:tc>
                  <a:txBody>
                    <a:bodyPr/>
                    <a:lstStyle/>
                    <a:p>
                      <a:r>
                        <a:rPr lang="en-US" sz="1000"/>
                        <a:t>1.52 %</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0</a:t>
                      </a:r>
                    </a:p>
                  </a:txBody>
                  <a:tcPr/>
                </a:tc>
                <a:tc>
                  <a:txBody>
                    <a:bodyPr/>
                    <a:lstStyle/>
                    <a:p>
                      <a:r>
                        <a:rPr lang="en-US" sz="1000"/>
                        <a:t>170</a:t>
                      </a:r>
                    </a:p>
                  </a:txBody>
                  <a:tcPr/>
                </a:tc>
                <a:tc>
                  <a:txBody>
                    <a:bodyPr/>
                    <a:lstStyle/>
                    <a:p>
                      <a:r>
                        <a:rPr lang="en-US" sz="1000"/>
                        <a:t>0</a:t>
                      </a:r>
                    </a:p>
                  </a:txBody>
                  <a:tcPr/>
                </a:tc>
                <a:tc>
                  <a:txBody>
                    <a:bodyPr/>
                    <a:lstStyle/>
                    <a:p>
                      <a:r>
                        <a:rPr lang="en-US" sz="1000"/>
                        <a:t>124</a:t>
                      </a:r>
                    </a:p>
                  </a:txBody>
                  <a:tcPr/>
                </a:tc>
                <a:tc>
                  <a:txBody>
                    <a:bodyPr/>
                    <a:lstStyle/>
                    <a:p>
                      <a:r>
                        <a:rPr lang="en-US" sz="1000"/>
                        <a:t>0</a:t>
                      </a:r>
                    </a:p>
                  </a:txBody>
                  <a:tcPr/>
                </a:tc>
                <a:tc>
                  <a:txBody>
                    <a:bodyPr/>
                    <a:lstStyle/>
                    <a:p>
                      <a:r>
                        <a:rPr lang="en-US" sz="1000"/>
                        <a:t>46</a:t>
                      </a:r>
                    </a:p>
                  </a:txBody>
                  <a:tcPr/>
                </a:tc>
                <a:tc>
                  <a:txBody>
                    <a:bodyPr/>
                    <a:lstStyle/>
                    <a:p>
                      <a:r>
                        <a:rPr lang="en-US" sz="1000"/>
                        <a:t>0</a:t>
                      </a:r>
                    </a:p>
                  </a:txBody>
                  <a:tcPr/>
                </a:tc>
                <a:tc>
                  <a:txBody>
                    <a:bodyPr/>
                    <a:lstStyle/>
                    <a:p>
                      <a:r>
                        <a:rPr lang="en-US" sz="1000"/>
                        <a:t>85</a:t>
                      </a:r>
                    </a:p>
                  </a:txBody>
                  <a:tcPr/>
                </a:tc>
                <a:tc>
                  <a:txBody>
                    <a:bodyPr/>
                    <a:lstStyle/>
                    <a:p>
                      <a:r>
                        <a:rPr lang="en-US" sz="1000"/>
                        <a:t>82</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000190184"/>
                  </a:ext>
                </a:extLst>
              </a:tr>
            </a:tbl>
          </a:graphicData>
        </a:graphic>
      </p:graphicFrame>
      <p:sp>
        <p:nvSpPr>
          <p:cNvPr id="4" name="Text Placeholder 3">
            <a:extLst>
              <a:ext uri="{FF2B5EF4-FFF2-40B4-BE49-F238E27FC236}">
                <a16:creationId xmlns:a16="http://schemas.microsoft.com/office/drawing/2014/main" id="{67E4192B-F920-4D21-A252-030F56A3995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99452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BA88D-477A-4DCA-B14B-62628FF5A176}"/>
              </a:ext>
            </a:extLst>
          </p:cNvPr>
          <p:cNvSpPr>
            <a:spLocks noGrp="1"/>
          </p:cNvSpPr>
          <p:nvPr>
            <p:ph type="title"/>
          </p:nvPr>
        </p:nvSpPr>
        <p:spPr/>
        <p:txBody>
          <a:bodyPr/>
          <a:lstStyle/>
          <a:p>
            <a:r>
              <a:rPr lang="en-US"/>
              <a:t>Facebook Reach | PRO Global</a:t>
            </a:r>
          </a:p>
        </p:txBody>
      </p:sp>
      <p:graphicFrame>
        <p:nvGraphicFramePr>
          <p:cNvPr id="6" name="Chart Placeholder 5">
            <a:extLst>
              <a:ext uri="{FF2B5EF4-FFF2-40B4-BE49-F238E27FC236}">
                <a16:creationId xmlns:a16="http://schemas.microsoft.com/office/drawing/2014/main" id="{24CA516A-1E73-44F2-915F-FCA218FE477A}"/>
              </a:ext>
            </a:extLst>
          </p:cNvPr>
          <p:cNvGraphicFramePr>
            <a:graphicFrameLocks noGrp="1"/>
          </p:cNvGraphicFramePr>
          <p:nvPr>
            <p:ph type="chart" sz="quarter" idx="13"/>
            <p:extLst>
              <p:ext uri="{D42A27DB-BD31-4B8C-83A1-F6EECF244321}">
                <p14:modId xmlns:p14="http://schemas.microsoft.com/office/powerpoint/2010/main" val="3809789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D30088-6264-43E7-9E64-8EB6785EDEF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2C9BC90-E9B3-487C-9538-4E974302B8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0031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7599D-FB5F-4E78-AEE2-9B7C0E843338}"/>
              </a:ext>
            </a:extLst>
          </p:cNvPr>
          <p:cNvSpPr>
            <a:spLocks noGrp="1"/>
          </p:cNvSpPr>
          <p:nvPr>
            <p:ph type="title"/>
          </p:nvPr>
        </p:nvSpPr>
        <p:spPr/>
        <p:txBody>
          <a:bodyPr/>
          <a:lstStyle/>
          <a:p>
            <a:r>
              <a:rPr lang="en-US"/>
              <a:t>Facebook Page Post Reach Table | PRO Global</a:t>
            </a:r>
          </a:p>
        </p:txBody>
      </p:sp>
      <p:graphicFrame>
        <p:nvGraphicFramePr>
          <p:cNvPr id="5" name="Table Placeholder 4">
            <a:extLst>
              <a:ext uri="{FF2B5EF4-FFF2-40B4-BE49-F238E27FC236}">
                <a16:creationId xmlns:a16="http://schemas.microsoft.com/office/drawing/2014/main" id="{A6B6D60E-047D-4188-B5B1-3DA4B180330A}"/>
              </a:ext>
            </a:extLst>
          </p:cNvPr>
          <p:cNvGraphicFramePr>
            <a:graphicFrameLocks noGrp="1"/>
          </p:cNvGraphicFramePr>
          <p:nvPr>
            <p:ph type="tbl" sz="quarter" idx="13"/>
            <p:extLst>
              <p:ext uri="{D42A27DB-BD31-4B8C-83A1-F6EECF244321}">
                <p14:modId xmlns:p14="http://schemas.microsoft.com/office/powerpoint/2010/main" val="2657677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8236959"/>
                    </a:ext>
                  </a:extLst>
                </a:gridCol>
                <a:gridCol w="1645920">
                  <a:extLst>
                    <a:ext uri="{9D8B030D-6E8A-4147-A177-3AD203B41FA5}">
                      <a16:colId xmlns:a16="http://schemas.microsoft.com/office/drawing/2014/main" val="853468293"/>
                    </a:ext>
                  </a:extLst>
                </a:gridCol>
                <a:gridCol w="1645920">
                  <a:extLst>
                    <a:ext uri="{9D8B030D-6E8A-4147-A177-3AD203B41FA5}">
                      <a16:colId xmlns:a16="http://schemas.microsoft.com/office/drawing/2014/main" val="1343667077"/>
                    </a:ext>
                  </a:extLst>
                </a:gridCol>
                <a:gridCol w="1645920">
                  <a:extLst>
                    <a:ext uri="{9D8B030D-6E8A-4147-A177-3AD203B41FA5}">
                      <a16:colId xmlns:a16="http://schemas.microsoft.com/office/drawing/2014/main" val="2286313154"/>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975392199"/>
                  </a:ext>
                </a:extLst>
              </a:tr>
              <a:tr h="370840">
                <a:tc>
                  <a:txBody>
                    <a:bodyPr/>
                    <a:lstStyle/>
                    <a:p>
                      <a:r>
                        <a:rPr lang="en-US" sz="1000"/>
                        <a:t>Bosch Professional Power Tools and Accessories Global</a:t>
                      </a:r>
                    </a:p>
                  </a:txBody>
                  <a:tcPr/>
                </a:tc>
                <a:tc>
                  <a:txBody>
                    <a:bodyPr/>
                    <a:lstStyle/>
                    <a:p>
                      <a:r>
                        <a:rPr lang="en-US" sz="1000"/>
                        <a:t>18</a:t>
                      </a:r>
                    </a:p>
                  </a:txBody>
                  <a:tcPr/>
                </a:tc>
                <a:tc>
                  <a:txBody>
                    <a:bodyPr/>
                    <a:lstStyle/>
                    <a:p>
                      <a:r>
                        <a:rPr lang="en-US" sz="1000"/>
                        <a:t>109</a:t>
                      </a:r>
                    </a:p>
                  </a:txBody>
                  <a:tcPr/>
                </a:tc>
                <a:tc>
                  <a:txBody>
                    <a:bodyPr/>
                    <a:lstStyle/>
                    <a:p>
                      <a:r>
                        <a:rPr lang="en-US" sz="1000"/>
                        <a:t>492</a:t>
                      </a:r>
                    </a:p>
                  </a:txBody>
                  <a:tcPr/>
                </a:tc>
                <a:extLst>
                  <a:ext uri="{0D108BD9-81ED-4DB2-BD59-A6C34878D82A}">
                    <a16:rowId xmlns:a16="http://schemas.microsoft.com/office/drawing/2014/main" val="441715385"/>
                  </a:ext>
                </a:extLst>
              </a:tr>
            </a:tbl>
          </a:graphicData>
        </a:graphic>
      </p:graphicFrame>
      <p:sp>
        <p:nvSpPr>
          <p:cNvPr id="4" name="Text Placeholder 3">
            <a:extLst>
              <a:ext uri="{FF2B5EF4-FFF2-40B4-BE49-F238E27FC236}">
                <a16:creationId xmlns:a16="http://schemas.microsoft.com/office/drawing/2014/main" id="{16CCBEEE-8E86-4FA0-96FD-540B7E00E6C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87448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8CA41-D932-471A-8468-FDD997BD297F}"/>
              </a:ext>
            </a:extLst>
          </p:cNvPr>
          <p:cNvSpPr>
            <a:spLocks noGrp="1"/>
          </p:cNvSpPr>
          <p:nvPr>
            <p:ph type="title"/>
          </p:nvPr>
        </p:nvSpPr>
        <p:spPr/>
        <p:txBody>
          <a:bodyPr/>
          <a:lstStyle/>
          <a:p>
            <a:r>
              <a:rPr lang="en-US"/>
              <a:t>Facebook Impressions | PRO Global</a:t>
            </a:r>
          </a:p>
        </p:txBody>
      </p:sp>
      <p:graphicFrame>
        <p:nvGraphicFramePr>
          <p:cNvPr id="6" name="Chart Placeholder 5">
            <a:extLst>
              <a:ext uri="{FF2B5EF4-FFF2-40B4-BE49-F238E27FC236}">
                <a16:creationId xmlns:a16="http://schemas.microsoft.com/office/drawing/2014/main" id="{A81E61D5-2849-4F8A-81D1-32B9A630B855}"/>
              </a:ext>
            </a:extLst>
          </p:cNvPr>
          <p:cNvGraphicFramePr>
            <a:graphicFrameLocks noGrp="1"/>
          </p:cNvGraphicFramePr>
          <p:nvPr>
            <p:ph type="chart" sz="quarter" idx="13"/>
            <p:extLst>
              <p:ext uri="{D42A27DB-BD31-4B8C-83A1-F6EECF244321}">
                <p14:modId xmlns:p14="http://schemas.microsoft.com/office/powerpoint/2010/main" val="955055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3EE6F8-F19C-46FA-A095-2F7B515CA5C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84C3760-CE71-4800-892F-2A391C265F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6257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BB02E-0CF0-40CB-830A-37B6E9C96AAB}"/>
              </a:ext>
            </a:extLst>
          </p:cNvPr>
          <p:cNvSpPr>
            <a:spLocks noGrp="1"/>
          </p:cNvSpPr>
          <p:nvPr>
            <p:ph type="title"/>
          </p:nvPr>
        </p:nvSpPr>
        <p:spPr/>
        <p:txBody>
          <a:bodyPr/>
          <a:lstStyle/>
          <a:p>
            <a:r>
              <a:rPr lang="en-US"/>
              <a:t>Fans (Competitors) | PRO Global</a:t>
            </a:r>
          </a:p>
        </p:txBody>
      </p:sp>
      <p:graphicFrame>
        <p:nvGraphicFramePr>
          <p:cNvPr id="6" name="Chart Placeholder 5">
            <a:extLst>
              <a:ext uri="{FF2B5EF4-FFF2-40B4-BE49-F238E27FC236}">
                <a16:creationId xmlns:a16="http://schemas.microsoft.com/office/drawing/2014/main" id="{26AF1929-4F8E-4B44-99C3-76D424589A24}"/>
              </a:ext>
            </a:extLst>
          </p:cNvPr>
          <p:cNvGraphicFramePr>
            <a:graphicFrameLocks noGrp="1"/>
          </p:cNvGraphicFramePr>
          <p:nvPr>
            <p:ph type="chart" sz="quarter" idx="13"/>
            <p:extLst>
              <p:ext uri="{D42A27DB-BD31-4B8C-83A1-F6EECF244321}">
                <p14:modId xmlns:p14="http://schemas.microsoft.com/office/powerpoint/2010/main" val="3668911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39AE9E-116B-4F20-94D7-2C31BF624F2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8D622C3-0594-4722-9F10-5BCF727AAC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0968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45320-7F12-47AF-8A91-231106DE1BAD}"/>
              </a:ext>
            </a:extLst>
          </p:cNvPr>
          <p:cNvSpPr>
            <a:spLocks noGrp="1"/>
          </p:cNvSpPr>
          <p:nvPr>
            <p:ph type="title"/>
          </p:nvPr>
        </p:nvSpPr>
        <p:spPr/>
        <p:txBody>
          <a:bodyPr/>
          <a:lstStyle/>
          <a:p>
            <a:r>
              <a:rPr lang="en-US"/>
              <a:t>Facebook User Posts | PRO Global</a:t>
            </a:r>
          </a:p>
        </p:txBody>
      </p:sp>
      <p:graphicFrame>
        <p:nvGraphicFramePr>
          <p:cNvPr id="6" name="Chart Placeholder 5">
            <a:extLst>
              <a:ext uri="{FF2B5EF4-FFF2-40B4-BE49-F238E27FC236}">
                <a16:creationId xmlns:a16="http://schemas.microsoft.com/office/drawing/2014/main" id="{E80D1D11-8C64-4828-A076-37BBB865F346}"/>
              </a:ext>
            </a:extLst>
          </p:cNvPr>
          <p:cNvGraphicFramePr>
            <a:graphicFrameLocks noGrp="1"/>
          </p:cNvGraphicFramePr>
          <p:nvPr>
            <p:ph type="chart" sz="quarter" idx="13"/>
            <p:extLst>
              <p:ext uri="{D42A27DB-BD31-4B8C-83A1-F6EECF244321}">
                <p14:modId xmlns:p14="http://schemas.microsoft.com/office/powerpoint/2010/main" val="3000967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47A135-73F2-419F-A969-A11A4A26536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C202864-3BF3-4F05-AE51-0B951B80B1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848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C2BE8-FEDB-4E07-8AAD-20E44F668D74}"/>
              </a:ext>
            </a:extLst>
          </p:cNvPr>
          <p:cNvSpPr>
            <a:spLocks noGrp="1"/>
          </p:cNvSpPr>
          <p:nvPr>
            <p:ph type="title"/>
          </p:nvPr>
        </p:nvSpPr>
        <p:spPr/>
        <p:txBody>
          <a:bodyPr/>
          <a:lstStyle/>
          <a:p>
            <a:r>
              <a:rPr lang="en-US"/>
              <a:t>Facebook Response Times | PRO Global</a:t>
            </a:r>
          </a:p>
        </p:txBody>
      </p:sp>
      <p:graphicFrame>
        <p:nvGraphicFramePr>
          <p:cNvPr id="6" name="Chart Placeholder 5">
            <a:extLst>
              <a:ext uri="{FF2B5EF4-FFF2-40B4-BE49-F238E27FC236}">
                <a16:creationId xmlns:a16="http://schemas.microsoft.com/office/drawing/2014/main" id="{7A7491FF-0304-4A86-BAEF-AA88F61AA334}"/>
              </a:ext>
            </a:extLst>
          </p:cNvPr>
          <p:cNvGraphicFramePr>
            <a:graphicFrameLocks noGrp="1"/>
          </p:cNvGraphicFramePr>
          <p:nvPr>
            <p:ph type="chart" sz="quarter" idx="13"/>
            <p:extLst>
              <p:ext uri="{D42A27DB-BD31-4B8C-83A1-F6EECF244321}">
                <p14:modId xmlns:p14="http://schemas.microsoft.com/office/powerpoint/2010/main" val="818719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C44742-B3A0-4786-BA60-A977EE8D7DC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F638498-EE65-4774-8C29-7148EC445F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9476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0E9D6-3998-42CB-BC57-0A64F8DAECCF}"/>
              </a:ext>
            </a:extLst>
          </p:cNvPr>
          <p:cNvSpPr>
            <a:spLocks noGrp="1"/>
          </p:cNvSpPr>
          <p:nvPr>
            <p:ph type="title"/>
          </p:nvPr>
        </p:nvSpPr>
        <p:spPr/>
        <p:txBody>
          <a:bodyPr/>
          <a:lstStyle/>
          <a:p>
            <a:r>
              <a:rPr lang="en-US"/>
              <a:t>Facebook User Posts Table | PRO Global - 1 of 6</a:t>
            </a:r>
          </a:p>
        </p:txBody>
      </p:sp>
      <p:graphicFrame>
        <p:nvGraphicFramePr>
          <p:cNvPr id="5" name="Table Placeholder 4">
            <a:extLst>
              <a:ext uri="{FF2B5EF4-FFF2-40B4-BE49-F238E27FC236}">
                <a16:creationId xmlns:a16="http://schemas.microsoft.com/office/drawing/2014/main" id="{F2998E7A-DA6A-4855-B08B-31E8428A6FA4}"/>
              </a:ext>
            </a:extLst>
          </p:cNvPr>
          <p:cNvGraphicFramePr>
            <a:graphicFrameLocks noGrp="1"/>
          </p:cNvGraphicFramePr>
          <p:nvPr>
            <p:ph type="tbl" sz="quarter" idx="13"/>
            <p:extLst>
              <p:ext uri="{D42A27DB-BD31-4B8C-83A1-F6EECF244321}">
                <p14:modId xmlns:p14="http://schemas.microsoft.com/office/powerpoint/2010/main" val="2297963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25271729"/>
                    </a:ext>
                  </a:extLst>
                </a:gridCol>
                <a:gridCol w="822960">
                  <a:extLst>
                    <a:ext uri="{9D8B030D-6E8A-4147-A177-3AD203B41FA5}">
                      <a16:colId xmlns:a16="http://schemas.microsoft.com/office/drawing/2014/main" val="1514578399"/>
                    </a:ext>
                  </a:extLst>
                </a:gridCol>
                <a:gridCol w="822960">
                  <a:extLst>
                    <a:ext uri="{9D8B030D-6E8A-4147-A177-3AD203B41FA5}">
                      <a16:colId xmlns:a16="http://schemas.microsoft.com/office/drawing/2014/main" val="3068346856"/>
                    </a:ext>
                  </a:extLst>
                </a:gridCol>
                <a:gridCol w="822960">
                  <a:extLst>
                    <a:ext uri="{9D8B030D-6E8A-4147-A177-3AD203B41FA5}">
                      <a16:colId xmlns:a16="http://schemas.microsoft.com/office/drawing/2014/main" val="2793558343"/>
                    </a:ext>
                  </a:extLst>
                </a:gridCol>
                <a:gridCol w="822960">
                  <a:extLst>
                    <a:ext uri="{9D8B030D-6E8A-4147-A177-3AD203B41FA5}">
                      <a16:colId xmlns:a16="http://schemas.microsoft.com/office/drawing/2014/main" val="3499771527"/>
                    </a:ext>
                  </a:extLst>
                </a:gridCol>
                <a:gridCol w="822960">
                  <a:extLst>
                    <a:ext uri="{9D8B030D-6E8A-4147-A177-3AD203B41FA5}">
                      <a16:colId xmlns:a16="http://schemas.microsoft.com/office/drawing/2014/main" val="2111097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18424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- 2018-05-23 19:53:49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344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- 2018-05-20 18:51:12 </a:t>
                      </a:r>
                      <a:r>
                        <a:rPr kumimoji="0" lang="en-US" sz="1000" b="0" i="0" u="none" strike="noStrike" kern="1200" cap="none" spc="0" normalizeH="0" baseline="0" noProof="0">
                          <a:ln>
                            <a:noFill/>
                          </a:ln>
                          <a:solidFill>
                            <a:prstClr val="black"/>
                          </a:solidFill>
                          <a:effectLst/>
                          <a:uLnTx/>
                          <a:uFillTx/>
                          <a:latin typeface="+mn-lt"/>
                          <a:ea typeface="+mn-ea"/>
                          <a:cs typeface="+mn-cs"/>
                        </a:rPr>
                        <a:t>
 I feel compelled to tell this little guy’s story.  This thing has ran strong for over 20 years.  I lost it 2 years ago in the fall and come spring found it again.  It was in the last place I was using it, working on a fence latch.  It had rained, snowed, and who knows what else..... but I pulled the trigger and it ran!!  I have replaced the battery once before and it is due again, but I can’t see buying one for a 20 year old drill/driver.  Makita is a great brand and maybe once funds free up, I will upgrade and get a larger model.  Feel free to share this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 20:03:26</a:t>
                      </a:r>
                    </a:p>
                  </a:txBody>
                  <a:tcPr/>
                </a:tc>
                <a:extLst>
                  <a:ext uri="{0D108BD9-81ED-4DB2-BD59-A6C34878D82A}">
                    <a16:rowId xmlns:a16="http://schemas.microsoft.com/office/drawing/2014/main" val="1967569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- 2018-05-09 23:16:52 </a:t>
                      </a:r>
                      <a:r>
                        <a:rPr kumimoji="0" lang="en-US" sz="1000" b="0" i="0" u="none" strike="noStrike" kern="1200" cap="none" spc="0" normalizeH="0" baseline="0" noProof="0">
                          <a:ln>
                            <a:noFill/>
                          </a:ln>
                          <a:solidFill>
                            <a:prstClr val="black"/>
                          </a:solidFill>
                          <a:effectLst/>
                          <a:uLnTx/>
                          <a:uFillTx/>
                          <a:latin typeface="+mn-lt"/>
                          <a:ea typeface="+mn-ea"/>
                          <a:cs typeface="+mn-cs"/>
                        </a:rPr>
                        <a:t>
 Who wouldn't want to do this job, it's a 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284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- 2018-05-21 16:15:49 </a:t>
                      </a:r>
                      <a:r>
                        <a:rPr kumimoji="0" lang="en-US" sz="1000" b="0" i="0" u="none" strike="noStrike" kern="1200" cap="none" spc="0" normalizeH="0" baseline="0" noProof="0">
                          <a:ln>
                            <a:noFill/>
                          </a:ln>
                          <a:solidFill>
                            <a:prstClr val="black"/>
                          </a:solidFill>
                          <a:effectLst/>
                          <a:uLnTx/>
                          <a:uFillTx/>
                          <a:latin typeface="+mn-lt"/>
                          <a:ea typeface="+mn-ea"/>
                          <a:cs typeface="+mn-cs"/>
                        </a:rPr>
                        <a:t>
 I need warranty for my charger.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9370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- 2018-05-18 21:36:31 </a:t>
                      </a:r>
                      <a:r>
                        <a:rPr kumimoji="0" lang="en-US" sz="1000" b="0" i="0" u="none" strike="noStrike" kern="1200" cap="none" spc="0" normalizeH="0" baseline="0" noProof="0">
                          <a:ln>
                            <a:noFill/>
                          </a:ln>
                          <a:solidFill>
                            <a:prstClr val="black"/>
                          </a:solidFill>
                          <a:effectLst/>
                          <a:uLnTx/>
                          <a:uFillTx/>
                          <a:latin typeface="+mn-lt"/>
                          <a:ea typeface="+mn-ea"/>
                          <a:cs typeface="+mn-cs"/>
                        </a:rPr>
                        <a:t>
 If there was a DeWalt photo contest, Jose Perez &amp; Habitat for Humanity Seattle - King County would take the cake. 
#welovedewalt 
PC: www.perezimages.com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9101935"/>
                  </a:ext>
                </a:extLst>
              </a:tr>
            </a:tbl>
          </a:graphicData>
        </a:graphic>
      </p:graphicFrame>
      <p:sp>
        <p:nvSpPr>
          <p:cNvPr id="4" name="Text Placeholder 3">
            <a:extLst>
              <a:ext uri="{FF2B5EF4-FFF2-40B4-BE49-F238E27FC236}">
                <a16:creationId xmlns:a16="http://schemas.microsoft.com/office/drawing/2014/main" id="{3152F40C-B60E-48CF-9179-FBC2E5D7BA9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69352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A7D0B-FA59-484E-A66E-1679B30C5836}"/>
              </a:ext>
            </a:extLst>
          </p:cNvPr>
          <p:cNvSpPr>
            <a:spLocks noGrp="1"/>
          </p:cNvSpPr>
          <p:nvPr>
            <p:ph type="title"/>
          </p:nvPr>
        </p:nvSpPr>
        <p:spPr/>
        <p:txBody>
          <a:bodyPr/>
          <a:lstStyle/>
          <a:p>
            <a:r>
              <a:rPr lang="en-US"/>
              <a:t>Facebook User Posts Table | PRO Global - 2 of 6</a:t>
            </a:r>
          </a:p>
        </p:txBody>
      </p:sp>
      <p:graphicFrame>
        <p:nvGraphicFramePr>
          <p:cNvPr id="5" name="Table Placeholder 4">
            <a:extLst>
              <a:ext uri="{FF2B5EF4-FFF2-40B4-BE49-F238E27FC236}">
                <a16:creationId xmlns:a16="http://schemas.microsoft.com/office/drawing/2014/main" id="{838BC31E-D8F6-4948-BFEE-BD95D8C76C0B}"/>
              </a:ext>
            </a:extLst>
          </p:cNvPr>
          <p:cNvGraphicFramePr>
            <a:graphicFrameLocks noGrp="1"/>
          </p:cNvGraphicFramePr>
          <p:nvPr>
            <p:ph type="tbl" sz="quarter" idx="13"/>
            <p:extLst>
              <p:ext uri="{D42A27DB-BD31-4B8C-83A1-F6EECF244321}">
                <p14:modId xmlns:p14="http://schemas.microsoft.com/office/powerpoint/2010/main" val="1593820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93912363"/>
                    </a:ext>
                  </a:extLst>
                </a:gridCol>
                <a:gridCol w="822960">
                  <a:extLst>
                    <a:ext uri="{9D8B030D-6E8A-4147-A177-3AD203B41FA5}">
                      <a16:colId xmlns:a16="http://schemas.microsoft.com/office/drawing/2014/main" val="1982472073"/>
                    </a:ext>
                  </a:extLst>
                </a:gridCol>
                <a:gridCol w="822960">
                  <a:extLst>
                    <a:ext uri="{9D8B030D-6E8A-4147-A177-3AD203B41FA5}">
                      <a16:colId xmlns:a16="http://schemas.microsoft.com/office/drawing/2014/main" val="622523670"/>
                    </a:ext>
                  </a:extLst>
                </a:gridCol>
                <a:gridCol w="822960">
                  <a:extLst>
                    <a:ext uri="{9D8B030D-6E8A-4147-A177-3AD203B41FA5}">
                      <a16:colId xmlns:a16="http://schemas.microsoft.com/office/drawing/2014/main" val="2476233458"/>
                    </a:ext>
                  </a:extLst>
                </a:gridCol>
                <a:gridCol w="822960">
                  <a:extLst>
                    <a:ext uri="{9D8B030D-6E8A-4147-A177-3AD203B41FA5}">
                      <a16:colId xmlns:a16="http://schemas.microsoft.com/office/drawing/2014/main" val="1080641671"/>
                    </a:ext>
                  </a:extLst>
                </a:gridCol>
                <a:gridCol w="822960">
                  <a:extLst>
                    <a:ext uri="{9D8B030D-6E8A-4147-A177-3AD203B41FA5}">
                      <a16:colId xmlns:a16="http://schemas.microsoft.com/office/drawing/2014/main" val="2540065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71516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- 2018-05-10 19:50:33 </a:t>
                      </a:r>
                      <a:r>
                        <a:rPr kumimoji="0" lang="en-US" sz="1000" b="0" i="0" u="none" strike="noStrike" kern="1200" cap="none" spc="0" normalizeH="0" baseline="0" noProof="0">
                          <a:ln>
                            <a:noFill/>
                          </a:ln>
                          <a:solidFill>
                            <a:prstClr val="black"/>
                          </a:solidFill>
                          <a:effectLst/>
                          <a:uLnTx/>
                          <a:uFillTx/>
                          <a:latin typeface="+mn-lt"/>
                          <a:ea typeface="+mn-ea"/>
                          <a:cs typeface="+mn-cs"/>
                        </a:rPr>
                        <a:t>
 Its a foul to have tools at the 2017 Media event not out by the 2018 Media event. Just Saying.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9597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- 2018-05-17 20:05:12 </a:t>
                      </a:r>
                      <a:r>
                        <a:rPr kumimoji="0" lang="en-US" sz="1000" b="0" i="0" u="none" strike="noStrike" kern="1200" cap="none" spc="0" normalizeH="0" baseline="0" noProof="0">
                          <a:ln>
                            <a:noFill/>
                          </a:ln>
                          <a:solidFill>
                            <a:prstClr val="black"/>
                          </a:solidFill>
                          <a:effectLst/>
                          <a:uLnTx/>
                          <a:uFillTx/>
                          <a:latin typeface="+mn-lt"/>
                          <a:ea typeface="+mn-ea"/>
                          <a:cs typeface="+mn-cs"/>
                        </a:rPr>
                        <a:t>
 Hamilton restaurant maintenance.  La Grange 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3469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- 2018-05-13 08:16:08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42675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- 2018-05-19 11:40:50 </a:t>
                      </a:r>
                      <a:r>
                        <a:rPr kumimoji="0" lang="en-US" sz="1000" b="0" i="0" u="none" strike="noStrike" kern="1200" cap="none" spc="0" normalizeH="0" baseline="0" noProof="0">
                          <a:ln>
                            <a:noFill/>
                          </a:ln>
                          <a:solidFill>
                            <a:prstClr val="black"/>
                          </a:solidFill>
                          <a:effectLst/>
                          <a:uLnTx/>
                          <a:uFillTx/>
                          <a:latin typeface="+mn-lt"/>
                          <a:ea typeface="+mn-ea"/>
                          <a:cs typeface="+mn-cs"/>
                        </a:rPr>
                        <a:t>
 love makita 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7364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- 2018-05-25 03:35:50 </a:t>
                      </a:r>
                      <a:r>
                        <a:rPr kumimoji="0" lang="en-US" sz="1000" b="0" i="0" u="none" strike="noStrike" kern="1200" cap="none" spc="0" normalizeH="0" baseline="0" noProof="0">
                          <a:ln>
                            <a:noFill/>
                          </a:ln>
                          <a:solidFill>
                            <a:prstClr val="black"/>
                          </a:solidFill>
                          <a:effectLst/>
                          <a:uLnTx/>
                          <a:uFillTx/>
                          <a:latin typeface="+mn-lt"/>
                          <a:ea typeface="+mn-ea"/>
                          <a:cs typeface="+mn-cs"/>
                        </a:rPr>
                        <a:t>
 I like dewalt power tools their are allsome always staying on top of the industry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3624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- 2018-05-29 01:24:14 </a:t>
                      </a:r>
                      <a:r>
                        <a:rPr kumimoji="0" lang="en-US" sz="1000" b="0" i="0" u="none" strike="noStrike" kern="1200" cap="none" spc="0" normalizeH="0" baseline="0" noProof="0">
                          <a:ln>
                            <a:noFill/>
                          </a:ln>
                          <a:solidFill>
                            <a:prstClr val="black"/>
                          </a:solidFill>
                          <a:effectLst/>
                          <a:uLnTx/>
                          <a:uFillTx/>
                          <a:latin typeface="+mn-lt"/>
                          <a:ea typeface="+mn-ea"/>
                          <a:cs typeface="+mn-cs"/>
                        </a:rPr>
                        <a:t>
 1/ 2 inch 20 volt corless drill  JUNK Chuck went after 5 months. I had a Ryobi for 20 years and just needed batteries. Now Homedepot or Dewalt won't replace it. JUNK!!!!!!!!!
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8048385"/>
                  </a:ext>
                </a:extLst>
              </a:tr>
            </a:tbl>
          </a:graphicData>
        </a:graphic>
      </p:graphicFrame>
      <p:sp>
        <p:nvSpPr>
          <p:cNvPr id="4" name="Text Placeholder 3">
            <a:extLst>
              <a:ext uri="{FF2B5EF4-FFF2-40B4-BE49-F238E27FC236}">
                <a16:creationId xmlns:a16="http://schemas.microsoft.com/office/drawing/2014/main" id="{367731DC-3DF6-4FEE-8366-BC79AAF13CE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50496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16C9F-E579-49E5-9668-EEC5973DEAB3}"/>
              </a:ext>
            </a:extLst>
          </p:cNvPr>
          <p:cNvSpPr>
            <a:spLocks noGrp="1"/>
          </p:cNvSpPr>
          <p:nvPr>
            <p:ph type="title"/>
          </p:nvPr>
        </p:nvSpPr>
        <p:spPr/>
        <p:txBody>
          <a:bodyPr/>
          <a:lstStyle/>
          <a:p>
            <a:r>
              <a:rPr lang="en-US"/>
              <a:t>Facebook User Posts Table | PRO Global - 3 of 6</a:t>
            </a:r>
          </a:p>
        </p:txBody>
      </p:sp>
      <p:graphicFrame>
        <p:nvGraphicFramePr>
          <p:cNvPr id="5" name="Table Placeholder 4">
            <a:extLst>
              <a:ext uri="{FF2B5EF4-FFF2-40B4-BE49-F238E27FC236}">
                <a16:creationId xmlns:a16="http://schemas.microsoft.com/office/drawing/2014/main" id="{1B74B299-5751-4B52-B461-24E999AB7A92}"/>
              </a:ext>
            </a:extLst>
          </p:cNvPr>
          <p:cNvGraphicFramePr>
            <a:graphicFrameLocks noGrp="1"/>
          </p:cNvGraphicFramePr>
          <p:nvPr>
            <p:ph type="tbl" sz="quarter" idx="13"/>
            <p:extLst>
              <p:ext uri="{D42A27DB-BD31-4B8C-83A1-F6EECF244321}">
                <p14:modId xmlns:p14="http://schemas.microsoft.com/office/powerpoint/2010/main" val="3828031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32310696"/>
                    </a:ext>
                  </a:extLst>
                </a:gridCol>
                <a:gridCol w="822960">
                  <a:extLst>
                    <a:ext uri="{9D8B030D-6E8A-4147-A177-3AD203B41FA5}">
                      <a16:colId xmlns:a16="http://schemas.microsoft.com/office/drawing/2014/main" val="2503283854"/>
                    </a:ext>
                  </a:extLst>
                </a:gridCol>
                <a:gridCol w="822960">
                  <a:extLst>
                    <a:ext uri="{9D8B030D-6E8A-4147-A177-3AD203B41FA5}">
                      <a16:colId xmlns:a16="http://schemas.microsoft.com/office/drawing/2014/main" val="2556223201"/>
                    </a:ext>
                  </a:extLst>
                </a:gridCol>
                <a:gridCol w="822960">
                  <a:extLst>
                    <a:ext uri="{9D8B030D-6E8A-4147-A177-3AD203B41FA5}">
                      <a16:colId xmlns:a16="http://schemas.microsoft.com/office/drawing/2014/main" val="4090129566"/>
                    </a:ext>
                  </a:extLst>
                </a:gridCol>
                <a:gridCol w="822960">
                  <a:extLst>
                    <a:ext uri="{9D8B030D-6E8A-4147-A177-3AD203B41FA5}">
                      <a16:colId xmlns:a16="http://schemas.microsoft.com/office/drawing/2014/main" val="754180737"/>
                    </a:ext>
                  </a:extLst>
                </a:gridCol>
                <a:gridCol w="822960">
                  <a:extLst>
                    <a:ext uri="{9D8B030D-6E8A-4147-A177-3AD203B41FA5}">
                      <a16:colId xmlns:a16="http://schemas.microsoft.com/office/drawing/2014/main" val="4070990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7654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- 2018-05-16 10:36:13 </a:t>
                      </a:r>
                      <a:r>
                        <a:rPr kumimoji="0" lang="en-US" sz="1000" b="0" i="0" u="none" strike="noStrike" kern="1200" cap="none" spc="0" normalizeH="0" baseline="0" noProof="0">
                          <a:ln>
                            <a:noFill/>
                          </a:ln>
                          <a:solidFill>
                            <a:prstClr val="black"/>
                          </a:solidFill>
                          <a:effectLst/>
                          <a:uLnTx/>
                          <a:uFillTx/>
                          <a:latin typeface="+mn-lt"/>
                          <a:ea typeface="+mn-ea"/>
                          <a:cs typeface="+mn-cs"/>
                        </a:rPr>
                        <a:t>
 Definitely not a customer friendly company.  For years now I have been fighting to get tools I turned in that were on the recall list and they have never to this date been replaced.  I run a business and I had to go replace those tools.  For years I have written letters to the company that have gone unanswered.  I don't know what one has to do to get satisfaction and the tools replaced but this is the dumbest thing I have tried dealing with now for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 15:42:42</a:t>
                      </a:r>
                    </a:p>
                  </a:txBody>
                  <a:tcPr/>
                </a:tc>
                <a:extLst>
                  <a:ext uri="{0D108BD9-81ED-4DB2-BD59-A6C34878D82A}">
                    <a16:rowId xmlns:a16="http://schemas.microsoft.com/office/drawing/2014/main" val="15256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- 2018-05-17 07:20:09 </a:t>
                      </a:r>
                      <a:r>
                        <a:rPr kumimoji="0" lang="en-US" sz="1000" b="0" i="0" u="none" strike="noStrike" kern="1200" cap="none" spc="0" normalizeH="0" baseline="0" noProof="0">
                          <a:ln>
                            <a:noFill/>
                          </a:ln>
                          <a:solidFill>
                            <a:prstClr val="black"/>
                          </a:solidFill>
                          <a:effectLst/>
                          <a:uLnTx/>
                          <a:uFillTx/>
                          <a:latin typeface="+mn-lt"/>
                          <a:ea typeface="+mn-ea"/>
                          <a:cs typeface="+mn-cs"/>
                        </a:rPr>
                        <a:t>
 Don't waste your hard earned $$$ on this set. They have no endurance. Virtually new, purchased less than a year ago. CXan't hold a candle to my 10 year old MAKITA set! 
DEWALT DCK283D2 MAX XR Lithium Ion Brushless Compact Drill/Driver &amp; Impact Driver Combo Kit, 20V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5667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- 2018-05-17 14:36:17 </a:t>
                      </a:r>
                      <a:r>
                        <a:rPr kumimoji="0" lang="en-US" sz="1000" b="0" i="0" u="none" strike="noStrike" kern="1200" cap="none" spc="0" normalizeH="0" baseline="0" noProof="0">
                          <a:ln>
                            <a:noFill/>
                          </a:ln>
                          <a:solidFill>
                            <a:prstClr val="black"/>
                          </a:solidFill>
                          <a:effectLst/>
                          <a:uLnTx/>
                          <a:uFillTx/>
                          <a:latin typeface="+mn-lt"/>
                          <a:ea typeface="+mn-ea"/>
                          <a:cs typeface="+mn-cs"/>
                        </a:rPr>
                        <a:t>
 What is the point of sbdrebates.com when it has ZERO information? Why does it take over two months for rebates to be sent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6412701"/>
                  </a:ext>
                </a:extLst>
              </a:tr>
            </a:tbl>
          </a:graphicData>
        </a:graphic>
      </p:graphicFrame>
      <p:sp>
        <p:nvSpPr>
          <p:cNvPr id="4" name="Text Placeholder 3">
            <a:extLst>
              <a:ext uri="{FF2B5EF4-FFF2-40B4-BE49-F238E27FC236}">
                <a16:creationId xmlns:a16="http://schemas.microsoft.com/office/drawing/2014/main" id="{DF820FB4-BA07-43CF-8910-901D4FAEF3F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21251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5CBA8-446E-4EBD-8065-40BA05F42C3F}"/>
              </a:ext>
            </a:extLst>
          </p:cNvPr>
          <p:cNvSpPr>
            <a:spLocks noGrp="1"/>
          </p:cNvSpPr>
          <p:nvPr>
            <p:ph type="title"/>
          </p:nvPr>
        </p:nvSpPr>
        <p:spPr/>
        <p:txBody>
          <a:bodyPr/>
          <a:lstStyle/>
          <a:p>
            <a:r>
              <a:rPr lang="en-US"/>
              <a:t>Facebook User Posts Table | PRO Global - 4 of 6</a:t>
            </a:r>
          </a:p>
        </p:txBody>
      </p:sp>
      <p:graphicFrame>
        <p:nvGraphicFramePr>
          <p:cNvPr id="5" name="Table Placeholder 4">
            <a:extLst>
              <a:ext uri="{FF2B5EF4-FFF2-40B4-BE49-F238E27FC236}">
                <a16:creationId xmlns:a16="http://schemas.microsoft.com/office/drawing/2014/main" id="{35309EE5-8723-4BF5-836B-66E07680B1E1}"/>
              </a:ext>
            </a:extLst>
          </p:cNvPr>
          <p:cNvGraphicFramePr>
            <a:graphicFrameLocks noGrp="1"/>
          </p:cNvGraphicFramePr>
          <p:nvPr>
            <p:ph type="tbl" sz="quarter" idx="13"/>
            <p:extLst>
              <p:ext uri="{D42A27DB-BD31-4B8C-83A1-F6EECF244321}">
                <p14:modId xmlns:p14="http://schemas.microsoft.com/office/powerpoint/2010/main" val="1019145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10567007"/>
                    </a:ext>
                  </a:extLst>
                </a:gridCol>
                <a:gridCol w="822960">
                  <a:extLst>
                    <a:ext uri="{9D8B030D-6E8A-4147-A177-3AD203B41FA5}">
                      <a16:colId xmlns:a16="http://schemas.microsoft.com/office/drawing/2014/main" val="3589366658"/>
                    </a:ext>
                  </a:extLst>
                </a:gridCol>
                <a:gridCol w="822960">
                  <a:extLst>
                    <a:ext uri="{9D8B030D-6E8A-4147-A177-3AD203B41FA5}">
                      <a16:colId xmlns:a16="http://schemas.microsoft.com/office/drawing/2014/main" val="3364526443"/>
                    </a:ext>
                  </a:extLst>
                </a:gridCol>
                <a:gridCol w="822960">
                  <a:extLst>
                    <a:ext uri="{9D8B030D-6E8A-4147-A177-3AD203B41FA5}">
                      <a16:colId xmlns:a16="http://schemas.microsoft.com/office/drawing/2014/main" val="4120803804"/>
                    </a:ext>
                  </a:extLst>
                </a:gridCol>
                <a:gridCol w="822960">
                  <a:extLst>
                    <a:ext uri="{9D8B030D-6E8A-4147-A177-3AD203B41FA5}">
                      <a16:colId xmlns:a16="http://schemas.microsoft.com/office/drawing/2014/main" val="4274549052"/>
                    </a:ext>
                  </a:extLst>
                </a:gridCol>
                <a:gridCol w="822960">
                  <a:extLst>
                    <a:ext uri="{9D8B030D-6E8A-4147-A177-3AD203B41FA5}">
                      <a16:colId xmlns:a16="http://schemas.microsoft.com/office/drawing/2014/main" val="963826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2501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- 2018-05-15 15:47:12 </a:t>
                      </a:r>
                      <a:r>
                        <a:rPr kumimoji="0" lang="en-US" sz="1000" b="0" i="0" u="none" strike="noStrike" kern="1200" cap="none" spc="0" normalizeH="0" baseline="0" noProof="0">
                          <a:ln>
                            <a:noFill/>
                          </a:ln>
                          <a:solidFill>
                            <a:prstClr val="black"/>
                          </a:solidFill>
                          <a:effectLst/>
                          <a:uLnTx/>
                          <a:uFillTx/>
                          <a:latin typeface="+mn-lt"/>
                          <a:ea typeface="+mn-ea"/>
                          <a:cs typeface="+mn-cs"/>
                        </a:rPr>
                        <a:t>
 I would love to hear from someone who can help me improve the detergent situation on my DeWalt 3800 psi 3.5 GPM pressure washer.  There has got to be a way to compromise a better tip for spreading detergent at better than very low pressure. I don't want to just tinkle detergent out the wand, I want to spray a penetrating foaming mixture that come out at say, 1200 psi.  Has anyone figured out how to improve this?  Thanks.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 21:19:46</a:t>
                      </a:r>
                    </a:p>
                  </a:txBody>
                  <a:tcPr/>
                </a:tc>
                <a:extLst>
                  <a:ext uri="{0D108BD9-81ED-4DB2-BD59-A6C34878D82A}">
                    <a16:rowId xmlns:a16="http://schemas.microsoft.com/office/drawing/2014/main" val="3495293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- 2018-05-14 19:53:15 </a:t>
                      </a:r>
                      <a:r>
                        <a:rPr kumimoji="0" lang="en-US" sz="1000" b="0" i="0" u="none" strike="noStrike" kern="1200" cap="none" spc="0" normalizeH="0" baseline="0" noProof="0">
                          <a:ln>
                            <a:noFill/>
                          </a:ln>
                          <a:solidFill>
                            <a:prstClr val="black"/>
                          </a:solidFill>
                          <a:effectLst/>
                          <a:uLnTx/>
                          <a:uFillTx/>
                          <a:latin typeface="+mn-lt"/>
                          <a:ea typeface="+mn-ea"/>
                          <a:cs typeface="+mn-cs"/>
                        </a:rPr>
                        <a:t>
 Hi Dewalt,  I've been trying for weeks to get a hole saw to fit your cordless drill.  I don't have 0 to spend on a drill bit so I bought the adapter, but it won't tighten down on the hole saw.  I've never had this much trouble, but I used another brand in the past.  Thank you.  I just need one more hole drilled so I can move on with my project.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 19:20:03</a:t>
                      </a:r>
                    </a:p>
                  </a:txBody>
                  <a:tcPr/>
                </a:tc>
                <a:extLst>
                  <a:ext uri="{0D108BD9-81ED-4DB2-BD59-A6C34878D82A}">
                    <a16:rowId xmlns:a16="http://schemas.microsoft.com/office/drawing/2014/main" val="735367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- 2018-05-30 16:18:45 </a:t>
                      </a:r>
                      <a:r>
                        <a:rPr kumimoji="0" lang="en-US" sz="1000" b="0" i="0" u="none" strike="noStrike" kern="1200" cap="none" spc="0" normalizeH="0" baseline="0" noProof="0">
                          <a:ln>
                            <a:noFill/>
                          </a:ln>
                          <a:solidFill>
                            <a:prstClr val="black"/>
                          </a:solidFill>
                          <a:effectLst/>
                          <a:uLnTx/>
                          <a:uFillTx/>
                          <a:latin typeface="+mn-lt"/>
                          <a:ea typeface="+mn-ea"/>
                          <a:cs typeface="+mn-cs"/>
                        </a:rPr>
                        <a:t>
 DeWalt Team,   It would be great if there was something on your web page that would allow me to create a "WISH LIST" to help me remember what I want/need to purchase.   I like the product registration but this would be very useful.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1228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- 2018-05-11 06:05:17 </a:t>
                      </a:r>
                      <a:r>
                        <a:rPr kumimoji="0" lang="en-US" sz="1000" b="0" i="0" u="none" strike="noStrike" kern="1200" cap="none" spc="0" normalizeH="0" baseline="0" noProof="0">
                          <a:ln>
                            <a:noFill/>
                          </a:ln>
                          <a:solidFill>
                            <a:prstClr val="black"/>
                          </a:solidFill>
                          <a:effectLst/>
                          <a:uLnTx/>
                          <a:uFillTx/>
                          <a:latin typeface="+mn-lt"/>
                          <a:ea typeface="+mn-ea"/>
                          <a:cs typeface="+mn-cs"/>
                        </a:rPr>
                        <a:t>
 Love your tools got lot of 60v tools do very good job wish did saw I got in 60v and corded 🙁but still love my dewalt 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8421107"/>
                  </a:ext>
                </a:extLst>
              </a:tr>
            </a:tbl>
          </a:graphicData>
        </a:graphic>
      </p:graphicFrame>
      <p:sp>
        <p:nvSpPr>
          <p:cNvPr id="4" name="Text Placeholder 3">
            <a:extLst>
              <a:ext uri="{FF2B5EF4-FFF2-40B4-BE49-F238E27FC236}">
                <a16:creationId xmlns:a16="http://schemas.microsoft.com/office/drawing/2014/main" id="{A64EF0DA-4959-4E00-B61A-378C6A25CCD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16595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2EBEF-530D-4B79-B9D0-46ECFB36E690}"/>
              </a:ext>
            </a:extLst>
          </p:cNvPr>
          <p:cNvSpPr>
            <a:spLocks noGrp="1"/>
          </p:cNvSpPr>
          <p:nvPr>
            <p:ph type="title"/>
          </p:nvPr>
        </p:nvSpPr>
        <p:spPr/>
        <p:txBody>
          <a:bodyPr/>
          <a:lstStyle/>
          <a:p>
            <a:r>
              <a:rPr lang="en-US"/>
              <a:t>Facebook User Posts Table | PRO Global - 5 of 6</a:t>
            </a:r>
          </a:p>
        </p:txBody>
      </p:sp>
      <p:graphicFrame>
        <p:nvGraphicFramePr>
          <p:cNvPr id="5" name="Table Placeholder 4">
            <a:extLst>
              <a:ext uri="{FF2B5EF4-FFF2-40B4-BE49-F238E27FC236}">
                <a16:creationId xmlns:a16="http://schemas.microsoft.com/office/drawing/2014/main" id="{45A472CC-0236-4C7B-AEA6-D636D83543C2}"/>
              </a:ext>
            </a:extLst>
          </p:cNvPr>
          <p:cNvGraphicFramePr>
            <a:graphicFrameLocks noGrp="1"/>
          </p:cNvGraphicFramePr>
          <p:nvPr>
            <p:ph type="tbl" sz="quarter" idx="13"/>
            <p:extLst>
              <p:ext uri="{D42A27DB-BD31-4B8C-83A1-F6EECF244321}">
                <p14:modId xmlns:p14="http://schemas.microsoft.com/office/powerpoint/2010/main" val="837926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83661749"/>
                    </a:ext>
                  </a:extLst>
                </a:gridCol>
                <a:gridCol w="822960">
                  <a:extLst>
                    <a:ext uri="{9D8B030D-6E8A-4147-A177-3AD203B41FA5}">
                      <a16:colId xmlns:a16="http://schemas.microsoft.com/office/drawing/2014/main" val="3502093211"/>
                    </a:ext>
                  </a:extLst>
                </a:gridCol>
                <a:gridCol w="822960">
                  <a:extLst>
                    <a:ext uri="{9D8B030D-6E8A-4147-A177-3AD203B41FA5}">
                      <a16:colId xmlns:a16="http://schemas.microsoft.com/office/drawing/2014/main" val="3833625334"/>
                    </a:ext>
                  </a:extLst>
                </a:gridCol>
                <a:gridCol w="822960">
                  <a:extLst>
                    <a:ext uri="{9D8B030D-6E8A-4147-A177-3AD203B41FA5}">
                      <a16:colId xmlns:a16="http://schemas.microsoft.com/office/drawing/2014/main" val="293894235"/>
                    </a:ext>
                  </a:extLst>
                </a:gridCol>
                <a:gridCol w="822960">
                  <a:extLst>
                    <a:ext uri="{9D8B030D-6E8A-4147-A177-3AD203B41FA5}">
                      <a16:colId xmlns:a16="http://schemas.microsoft.com/office/drawing/2014/main" val="560121272"/>
                    </a:ext>
                  </a:extLst>
                </a:gridCol>
                <a:gridCol w="822960">
                  <a:extLst>
                    <a:ext uri="{9D8B030D-6E8A-4147-A177-3AD203B41FA5}">
                      <a16:colId xmlns:a16="http://schemas.microsoft.com/office/drawing/2014/main" val="2829707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1307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- 2018-05-17 14:57:53 </a:t>
                      </a:r>
                      <a:r>
                        <a:rPr kumimoji="0" lang="en-US" sz="1000" b="0" i="0" u="none" strike="noStrike" kern="1200" cap="none" spc="0" normalizeH="0" baseline="0" noProof="0">
                          <a:ln>
                            <a:noFill/>
                          </a:ln>
                          <a:solidFill>
                            <a:prstClr val="black"/>
                          </a:solidFill>
                          <a:effectLst/>
                          <a:uLnTx/>
                          <a:uFillTx/>
                          <a:latin typeface="+mn-lt"/>
                          <a:ea typeface="+mn-ea"/>
                          <a:cs typeface="+mn-cs"/>
                        </a:rPr>
                        <a:t>
 How is it that I submit a rebate on your website, get a confirmation number and when I call to check the status it is not found in the system?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 15:35:42</a:t>
                      </a:r>
                    </a:p>
                  </a:txBody>
                  <a:tcPr/>
                </a:tc>
                <a:extLst>
                  <a:ext uri="{0D108BD9-81ED-4DB2-BD59-A6C34878D82A}">
                    <a16:rowId xmlns:a16="http://schemas.microsoft.com/office/drawing/2014/main" val="2402490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- 2018-05-17 17:18:37 </a:t>
                      </a:r>
                      <a:r>
                        <a:rPr kumimoji="0" lang="en-US" sz="1000" b="0" i="0" u="none" strike="noStrike" kern="1200" cap="none" spc="0" normalizeH="0" baseline="0" noProof="0">
                          <a:ln>
                            <a:noFill/>
                          </a:ln>
                          <a:solidFill>
                            <a:prstClr val="black"/>
                          </a:solidFill>
                          <a:effectLst/>
                          <a:uLnTx/>
                          <a:uFillTx/>
                          <a:latin typeface="+mn-lt"/>
                          <a:ea typeface="+mn-ea"/>
                          <a:cs typeface="+mn-cs"/>
                        </a:rPr>
                        <a:t>
 DCCS620B cHAIN SAW WILL IT USE THE 20v max XR Lithium Ion Battery my drill uses?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 17:40:20</a:t>
                      </a:r>
                    </a:p>
                  </a:txBody>
                  <a:tcPr/>
                </a:tc>
                <a:extLst>
                  <a:ext uri="{0D108BD9-81ED-4DB2-BD59-A6C34878D82A}">
                    <a16:rowId xmlns:a16="http://schemas.microsoft.com/office/drawing/2014/main" val="755019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- 2018-05-22 05:41:22 </a:t>
                      </a:r>
                      <a:r>
                        <a:rPr kumimoji="0" lang="en-US" sz="1000" b="0" i="0" u="none" strike="noStrike" kern="1200" cap="none" spc="0" normalizeH="0" baseline="0" noProof="0">
                          <a:ln>
                            <a:noFill/>
                          </a:ln>
                          <a:solidFill>
                            <a:prstClr val="black"/>
                          </a:solidFill>
                          <a:effectLst/>
                          <a:uLnTx/>
                          <a:uFillTx/>
                          <a:latin typeface="+mn-lt"/>
                          <a:ea typeface="+mn-ea"/>
                          <a:cs typeface="+mn-cs"/>
                        </a:rPr>
                        <a:t>
 Is the DS295 coming to the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768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- 2018-05-25 02:31:51 </a:t>
                      </a:r>
                      <a:r>
                        <a:rPr kumimoji="0" lang="en-US" sz="1000" b="0" i="0" u="none" strike="noStrike" kern="1200" cap="none" spc="0" normalizeH="0" baseline="0" noProof="0">
                          <a:ln>
                            <a:noFill/>
                          </a:ln>
                          <a:solidFill>
                            <a:prstClr val="black"/>
                          </a:solidFill>
                          <a:effectLst/>
                          <a:uLnTx/>
                          <a:uFillTx/>
                          <a:latin typeface="+mn-lt"/>
                          <a:ea typeface="+mn-ea"/>
                          <a:cs typeface="+mn-cs"/>
                        </a:rPr>
                        <a:t>
 waiting on flexvolt 60v hammer drill the size of the 20v version..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3360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- 2018-05-21 20:34:01 </a:t>
                      </a:r>
                      <a:r>
                        <a:rPr kumimoji="0" lang="en-US" sz="1000" b="0" i="0" u="none" strike="noStrike" kern="1200" cap="none" spc="0" normalizeH="0" baseline="0" noProof="0">
                          <a:ln>
                            <a:noFill/>
                          </a:ln>
                          <a:solidFill>
                            <a:prstClr val="black"/>
                          </a:solidFill>
                          <a:effectLst/>
                          <a:uLnTx/>
                          <a:uFillTx/>
                          <a:latin typeface="+mn-lt"/>
                          <a:ea typeface="+mn-ea"/>
                          <a:cs typeface="+mn-cs"/>
                        </a:rPr>
                        <a:t>
 Has anyone had one of the tabs on a battery break off? Just a paper weight now or is there a fix?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 20:52:45</a:t>
                      </a:r>
                    </a:p>
                  </a:txBody>
                  <a:tcPr/>
                </a:tc>
                <a:extLst>
                  <a:ext uri="{0D108BD9-81ED-4DB2-BD59-A6C34878D82A}">
                    <a16:rowId xmlns:a16="http://schemas.microsoft.com/office/drawing/2014/main" val="3809493414"/>
                  </a:ext>
                </a:extLst>
              </a:tr>
            </a:tbl>
          </a:graphicData>
        </a:graphic>
      </p:graphicFrame>
      <p:sp>
        <p:nvSpPr>
          <p:cNvPr id="4" name="Text Placeholder 3">
            <a:extLst>
              <a:ext uri="{FF2B5EF4-FFF2-40B4-BE49-F238E27FC236}">
                <a16:creationId xmlns:a16="http://schemas.microsoft.com/office/drawing/2014/main" id="{50807053-27E7-4887-8280-CAA94922796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44858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D329D-8BF5-4942-A043-8B9C16D64851}"/>
              </a:ext>
            </a:extLst>
          </p:cNvPr>
          <p:cNvSpPr>
            <a:spLocks noGrp="1"/>
          </p:cNvSpPr>
          <p:nvPr>
            <p:ph type="title"/>
          </p:nvPr>
        </p:nvSpPr>
        <p:spPr/>
        <p:txBody>
          <a:bodyPr/>
          <a:lstStyle/>
          <a:p>
            <a:r>
              <a:rPr lang="en-US"/>
              <a:t>Facebook User Posts Table | PRO Global - 6 of 6</a:t>
            </a:r>
          </a:p>
        </p:txBody>
      </p:sp>
      <p:graphicFrame>
        <p:nvGraphicFramePr>
          <p:cNvPr id="5" name="Table Placeholder 4">
            <a:extLst>
              <a:ext uri="{FF2B5EF4-FFF2-40B4-BE49-F238E27FC236}">
                <a16:creationId xmlns:a16="http://schemas.microsoft.com/office/drawing/2014/main" id="{B15CD17B-9EBB-435F-B085-9CE07D400223}"/>
              </a:ext>
            </a:extLst>
          </p:cNvPr>
          <p:cNvGraphicFramePr>
            <a:graphicFrameLocks noGrp="1"/>
          </p:cNvGraphicFramePr>
          <p:nvPr>
            <p:ph type="tbl" sz="quarter" idx="13"/>
            <p:extLst>
              <p:ext uri="{D42A27DB-BD31-4B8C-83A1-F6EECF244321}">
                <p14:modId xmlns:p14="http://schemas.microsoft.com/office/powerpoint/2010/main" val="4094606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22396471"/>
                    </a:ext>
                  </a:extLst>
                </a:gridCol>
                <a:gridCol w="822960">
                  <a:extLst>
                    <a:ext uri="{9D8B030D-6E8A-4147-A177-3AD203B41FA5}">
                      <a16:colId xmlns:a16="http://schemas.microsoft.com/office/drawing/2014/main" val="358023666"/>
                    </a:ext>
                  </a:extLst>
                </a:gridCol>
                <a:gridCol w="822960">
                  <a:extLst>
                    <a:ext uri="{9D8B030D-6E8A-4147-A177-3AD203B41FA5}">
                      <a16:colId xmlns:a16="http://schemas.microsoft.com/office/drawing/2014/main" val="4274883063"/>
                    </a:ext>
                  </a:extLst>
                </a:gridCol>
                <a:gridCol w="822960">
                  <a:extLst>
                    <a:ext uri="{9D8B030D-6E8A-4147-A177-3AD203B41FA5}">
                      <a16:colId xmlns:a16="http://schemas.microsoft.com/office/drawing/2014/main" val="1892309221"/>
                    </a:ext>
                  </a:extLst>
                </a:gridCol>
                <a:gridCol w="822960">
                  <a:extLst>
                    <a:ext uri="{9D8B030D-6E8A-4147-A177-3AD203B41FA5}">
                      <a16:colId xmlns:a16="http://schemas.microsoft.com/office/drawing/2014/main" val="3553986698"/>
                    </a:ext>
                  </a:extLst>
                </a:gridCol>
                <a:gridCol w="822960">
                  <a:extLst>
                    <a:ext uri="{9D8B030D-6E8A-4147-A177-3AD203B41FA5}">
                      <a16:colId xmlns:a16="http://schemas.microsoft.com/office/drawing/2014/main" val="2393670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1667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- 2018-05-27 14:46:25 </a:t>
                      </a:r>
                      <a:r>
                        <a:rPr kumimoji="0" lang="en-US" sz="1000" b="0" i="0" u="none" strike="noStrike" kern="1200" cap="none" spc="0" normalizeH="0" baseline="0" noProof="0">
                          <a:ln>
                            <a:noFill/>
                          </a:ln>
                          <a:solidFill>
                            <a:prstClr val="black"/>
                          </a:solidFill>
                          <a:effectLst/>
                          <a:uLnTx/>
                          <a:uFillTx/>
                          <a:latin typeface="+mn-lt"/>
                          <a:ea typeface="+mn-ea"/>
                          <a:cs typeface="+mn-cs"/>
                        </a:rPr>
                        <a:t>
 The batteries and charger for me DeWalt drill have both malfunctioned, maybe. I was told at my local service center that my battery was good but my charger was bad, but only after I was 1st told that nothing was wrong with either after having both tested. It took myself and a different DeWalt employee to point this out to the DeWalt person who told me nothing was wrong.
This means that I probably discarded 2 good batteries in the past when DeWalt told me they weren't charging correctly. After purchasing a new very expensive battery, I refuse to purchase a new very expensive charger. I'll just take my lumps on my DeWalt purchases and buy a Milwaukee drill, as I've always had good success &amp; customer service with their cordless products that I own.
Also, Milwaukee offers a phone # on their website for customer service, DeWalt does 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15:28:42</a:t>
                      </a:r>
                    </a:p>
                  </a:txBody>
                  <a:tcPr/>
                </a:tc>
                <a:extLst>
                  <a:ext uri="{0D108BD9-81ED-4DB2-BD59-A6C34878D82A}">
                    <a16:rowId xmlns:a16="http://schemas.microsoft.com/office/drawing/2014/main" val="995854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- 2018-05-21 16:09:59 </a:t>
                      </a:r>
                      <a:r>
                        <a:rPr kumimoji="0" lang="en-US" sz="1000" b="0" i="0" u="none" strike="noStrike" kern="1200" cap="none" spc="0" normalizeH="0" baseline="0" noProof="0">
                          <a:ln>
                            <a:noFill/>
                          </a:ln>
                          <a:solidFill>
                            <a:prstClr val="black"/>
                          </a:solidFill>
                          <a:effectLst/>
                          <a:uLnTx/>
                          <a:uFillTx/>
                          <a:latin typeface="+mn-lt"/>
                          <a:ea typeface="+mn-ea"/>
                          <a:cs typeface="+mn-cs"/>
                        </a:rPr>
                        <a:t>
 Gotta love the dependability and tough construction of dewalt tools. Didn't do this on purpose but left my 1/2 inch cordless Dewalt impact on the wheel of our very large very heavy Kinsey planter while making repairs in the field and moved the planter forward a few feet and got out to find i had ran over it in some well packed dirt. At 1st I was furious at myself till I picked it up and inspected it to find no damage. Thank you Dewalt for a great 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9454107"/>
                  </a:ext>
                </a:extLst>
              </a:tr>
            </a:tbl>
          </a:graphicData>
        </a:graphic>
      </p:graphicFrame>
      <p:sp>
        <p:nvSpPr>
          <p:cNvPr id="4" name="Text Placeholder 3">
            <a:extLst>
              <a:ext uri="{FF2B5EF4-FFF2-40B4-BE49-F238E27FC236}">
                <a16:creationId xmlns:a16="http://schemas.microsoft.com/office/drawing/2014/main" id="{44714896-C841-48D2-9AFD-CC4B16717A4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01749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2AD5D-3BC9-4BA8-8A89-1802CAD3D184}"/>
              </a:ext>
            </a:extLst>
          </p:cNvPr>
          <p:cNvSpPr>
            <a:spLocks noGrp="1"/>
          </p:cNvSpPr>
          <p:nvPr>
            <p:ph type="title"/>
          </p:nvPr>
        </p:nvSpPr>
        <p:spPr/>
        <p:txBody>
          <a:bodyPr/>
          <a:lstStyle/>
          <a:p>
            <a:r>
              <a:rPr lang="en-US"/>
              <a:t>Key Metrics Table (Competitors) | PRO Global - 1 of 2</a:t>
            </a:r>
          </a:p>
        </p:txBody>
      </p:sp>
      <p:graphicFrame>
        <p:nvGraphicFramePr>
          <p:cNvPr id="5" name="Table Placeholder 4">
            <a:extLst>
              <a:ext uri="{FF2B5EF4-FFF2-40B4-BE49-F238E27FC236}">
                <a16:creationId xmlns:a16="http://schemas.microsoft.com/office/drawing/2014/main" id="{55947728-7AC6-403C-8F9F-9067723FCFB7}"/>
              </a:ext>
            </a:extLst>
          </p:cNvPr>
          <p:cNvGraphicFramePr>
            <a:graphicFrameLocks noGrp="1"/>
          </p:cNvGraphicFramePr>
          <p:nvPr>
            <p:ph type="tbl" sz="quarter" idx="13"/>
            <p:extLst>
              <p:ext uri="{D42A27DB-BD31-4B8C-83A1-F6EECF244321}">
                <p14:modId xmlns:p14="http://schemas.microsoft.com/office/powerpoint/2010/main" val="3629577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570659349"/>
                    </a:ext>
                  </a:extLst>
                </a:gridCol>
                <a:gridCol w="304495">
                  <a:extLst>
                    <a:ext uri="{9D8B030D-6E8A-4147-A177-3AD203B41FA5}">
                      <a16:colId xmlns:a16="http://schemas.microsoft.com/office/drawing/2014/main" val="160834933"/>
                    </a:ext>
                  </a:extLst>
                </a:gridCol>
                <a:gridCol w="304495">
                  <a:extLst>
                    <a:ext uri="{9D8B030D-6E8A-4147-A177-3AD203B41FA5}">
                      <a16:colId xmlns:a16="http://schemas.microsoft.com/office/drawing/2014/main" val="2186017447"/>
                    </a:ext>
                  </a:extLst>
                </a:gridCol>
                <a:gridCol w="304495">
                  <a:extLst>
                    <a:ext uri="{9D8B030D-6E8A-4147-A177-3AD203B41FA5}">
                      <a16:colId xmlns:a16="http://schemas.microsoft.com/office/drawing/2014/main" val="985012661"/>
                    </a:ext>
                  </a:extLst>
                </a:gridCol>
                <a:gridCol w="304495">
                  <a:extLst>
                    <a:ext uri="{9D8B030D-6E8A-4147-A177-3AD203B41FA5}">
                      <a16:colId xmlns:a16="http://schemas.microsoft.com/office/drawing/2014/main" val="1444812663"/>
                    </a:ext>
                  </a:extLst>
                </a:gridCol>
                <a:gridCol w="304495">
                  <a:extLst>
                    <a:ext uri="{9D8B030D-6E8A-4147-A177-3AD203B41FA5}">
                      <a16:colId xmlns:a16="http://schemas.microsoft.com/office/drawing/2014/main" val="1831324401"/>
                    </a:ext>
                  </a:extLst>
                </a:gridCol>
                <a:gridCol w="304495">
                  <a:extLst>
                    <a:ext uri="{9D8B030D-6E8A-4147-A177-3AD203B41FA5}">
                      <a16:colId xmlns:a16="http://schemas.microsoft.com/office/drawing/2014/main" val="1297395977"/>
                    </a:ext>
                  </a:extLst>
                </a:gridCol>
                <a:gridCol w="304495">
                  <a:extLst>
                    <a:ext uri="{9D8B030D-6E8A-4147-A177-3AD203B41FA5}">
                      <a16:colId xmlns:a16="http://schemas.microsoft.com/office/drawing/2014/main" val="961975770"/>
                    </a:ext>
                  </a:extLst>
                </a:gridCol>
                <a:gridCol w="304495">
                  <a:extLst>
                    <a:ext uri="{9D8B030D-6E8A-4147-A177-3AD203B41FA5}">
                      <a16:colId xmlns:a16="http://schemas.microsoft.com/office/drawing/2014/main" val="1179278543"/>
                    </a:ext>
                  </a:extLst>
                </a:gridCol>
                <a:gridCol w="304495">
                  <a:extLst>
                    <a:ext uri="{9D8B030D-6E8A-4147-A177-3AD203B41FA5}">
                      <a16:colId xmlns:a16="http://schemas.microsoft.com/office/drawing/2014/main" val="1625304823"/>
                    </a:ext>
                  </a:extLst>
                </a:gridCol>
                <a:gridCol w="304495">
                  <a:extLst>
                    <a:ext uri="{9D8B030D-6E8A-4147-A177-3AD203B41FA5}">
                      <a16:colId xmlns:a16="http://schemas.microsoft.com/office/drawing/2014/main" val="1555720968"/>
                    </a:ext>
                  </a:extLst>
                </a:gridCol>
                <a:gridCol w="304495">
                  <a:extLst>
                    <a:ext uri="{9D8B030D-6E8A-4147-A177-3AD203B41FA5}">
                      <a16:colId xmlns:a16="http://schemas.microsoft.com/office/drawing/2014/main" val="1322965138"/>
                    </a:ext>
                  </a:extLst>
                </a:gridCol>
                <a:gridCol w="304495">
                  <a:extLst>
                    <a:ext uri="{9D8B030D-6E8A-4147-A177-3AD203B41FA5}">
                      <a16:colId xmlns:a16="http://schemas.microsoft.com/office/drawing/2014/main" val="1881585135"/>
                    </a:ext>
                  </a:extLst>
                </a:gridCol>
                <a:gridCol w="304495">
                  <a:extLst>
                    <a:ext uri="{9D8B030D-6E8A-4147-A177-3AD203B41FA5}">
                      <a16:colId xmlns:a16="http://schemas.microsoft.com/office/drawing/2014/main" val="1910402047"/>
                    </a:ext>
                  </a:extLst>
                </a:gridCol>
                <a:gridCol w="304495">
                  <a:extLst>
                    <a:ext uri="{9D8B030D-6E8A-4147-A177-3AD203B41FA5}">
                      <a16:colId xmlns:a16="http://schemas.microsoft.com/office/drawing/2014/main" val="2618702730"/>
                    </a:ext>
                  </a:extLst>
                </a:gridCol>
                <a:gridCol w="304495">
                  <a:extLst>
                    <a:ext uri="{9D8B030D-6E8A-4147-A177-3AD203B41FA5}">
                      <a16:colId xmlns:a16="http://schemas.microsoft.com/office/drawing/2014/main" val="3093206990"/>
                    </a:ext>
                  </a:extLst>
                </a:gridCol>
                <a:gridCol w="304495">
                  <a:extLst>
                    <a:ext uri="{9D8B030D-6E8A-4147-A177-3AD203B41FA5}">
                      <a16:colId xmlns:a16="http://schemas.microsoft.com/office/drawing/2014/main" val="587252236"/>
                    </a:ext>
                  </a:extLst>
                </a:gridCol>
                <a:gridCol w="304495">
                  <a:extLst>
                    <a:ext uri="{9D8B030D-6E8A-4147-A177-3AD203B41FA5}">
                      <a16:colId xmlns:a16="http://schemas.microsoft.com/office/drawing/2014/main" val="2381201659"/>
                    </a:ext>
                  </a:extLst>
                </a:gridCol>
                <a:gridCol w="304495">
                  <a:extLst>
                    <a:ext uri="{9D8B030D-6E8A-4147-A177-3AD203B41FA5}">
                      <a16:colId xmlns:a16="http://schemas.microsoft.com/office/drawing/2014/main" val="135167038"/>
                    </a:ext>
                  </a:extLst>
                </a:gridCol>
                <a:gridCol w="304495">
                  <a:extLst>
                    <a:ext uri="{9D8B030D-6E8A-4147-A177-3AD203B41FA5}">
                      <a16:colId xmlns:a16="http://schemas.microsoft.com/office/drawing/2014/main" val="2464383085"/>
                    </a:ext>
                  </a:extLst>
                </a:gridCol>
                <a:gridCol w="304495">
                  <a:extLst>
                    <a:ext uri="{9D8B030D-6E8A-4147-A177-3AD203B41FA5}">
                      <a16:colId xmlns:a16="http://schemas.microsoft.com/office/drawing/2014/main" val="2996519082"/>
                    </a:ext>
                  </a:extLst>
                </a:gridCol>
                <a:gridCol w="304495">
                  <a:extLst>
                    <a:ext uri="{9D8B030D-6E8A-4147-A177-3AD203B41FA5}">
                      <a16:colId xmlns:a16="http://schemas.microsoft.com/office/drawing/2014/main" val="3998533440"/>
                    </a:ext>
                  </a:extLst>
                </a:gridCol>
                <a:gridCol w="304495">
                  <a:extLst>
                    <a:ext uri="{9D8B030D-6E8A-4147-A177-3AD203B41FA5}">
                      <a16:colId xmlns:a16="http://schemas.microsoft.com/office/drawing/2014/main" val="4073450528"/>
                    </a:ext>
                  </a:extLst>
                </a:gridCol>
                <a:gridCol w="304495">
                  <a:extLst>
                    <a:ext uri="{9D8B030D-6E8A-4147-A177-3AD203B41FA5}">
                      <a16:colId xmlns:a16="http://schemas.microsoft.com/office/drawing/2014/main" val="3339472421"/>
                    </a:ext>
                  </a:extLst>
                </a:gridCol>
                <a:gridCol w="304495">
                  <a:extLst>
                    <a:ext uri="{9D8B030D-6E8A-4147-A177-3AD203B41FA5}">
                      <a16:colId xmlns:a16="http://schemas.microsoft.com/office/drawing/2014/main" val="2806018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8583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266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DEWALT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58.3 %</a:t>
                      </a:r>
                    </a:p>
                  </a:txBody>
                  <a:tcPr/>
                </a:tc>
                <a:extLst>
                  <a:ext uri="{0D108BD9-81ED-4DB2-BD59-A6C34878D82A}">
                    <a16:rowId xmlns:a16="http://schemas.microsoft.com/office/drawing/2014/main" val="2510259375"/>
                  </a:ext>
                </a:extLst>
              </a:tr>
            </a:tbl>
          </a:graphicData>
        </a:graphic>
      </p:graphicFrame>
      <p:sp>
        <p:nvSpPr>
          <p:cNvPr id="4" name="Text Placeholder 3">
            <a:extLst>
              <a:ext uri="{FF2B5EF4-FFF2-40B4-BE49-F238E27FC236}">
                <a16:creationId xmlns:a16="http://schemas.microsoft.com/office/drawing/2014/main" id="{5B147BAD-636A-40E7-A0AB-14C6FEAE1E9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76413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0EA92-5375-438A-AA2B-ED0F5F838300}"/>
              </a:ext>
            </a:extLst>
          </p:cNvPr>
          <p:cNvSpPr>
            <a:spLocks noGrp="1"/>
          </p:cNvSpPr>
          <p:nvPr>
            <p:ph type="title"/>
          </p:nvPr>
        </p:nvSpPr>
        <p:spPr/>
        <p:txBody>
          <a:bodyPr/>
          <a:lstStyle/>
          <a:p>
            <a:r>
              <a:rPr lang="en-US"/>
              <a:t>Key Metrics Table (Competitors) | PRO Global - 2 of 2</a:t>
            </a:r>
          </a:p>
        </p:txBody>
      </p:sp>
      <p:graphicFrame>
        <p:nvGraphicFramePr>
          <p:cNvPr id="5" name="Table Placeholder 4">
            <a:extLst>
              <a:ext uri="{FF2B5EF4-FFF2-40B4-BE49-F238E27FC236}">
                <a16:creationId xmlns:a16="http://schemas.microsoft.com/office/drawing/2014/main" id="{B756350D-F385-4DCA-B5D8-AAECF2E800E9}"/>
              </a:ext>
            </a:extLst>
          </p:cNvPr>
          <p:cNvGraphicFramePr>
            <a:graphicFrameLocks noGrp="1"/>
          </p:cNvGraphicFramePr>
          <p:nvPr>
            <p:ph type="tbl" sz="quarter" idx="13"/>
            <p:extLst>
              <p:ext uri="{D42A27DB-BD31-4B8C-83A1-F6EECF244321}">
                <p14:modId xmlns:p14="http://schemas.microsoft.com/office/powerpoint/2010/main" val="2780008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9462185"/>
                    </a:ext>
                  </a:extLst>
                </a:gridCol>
                <a:gridCol w="304495">
                  <a:extLst>
                    <a:ext uri="{9D8B030D-6E8A-4147-A177-3AD203B41FA5}">
                      <a16:colId xmlns:a16="http://schemas.microsoft.com/office/drawing/2014/main" val="2433482463"/>
                    </a:ext>
                  </a:extLst>
                </a:gridCol>
                <a:gridCol w="304495">
                  <a:extLst>
                    <a:ext uri="{9D8B030D-6E8A-4147-A177-3AD203B41FA5}">
                      <a16:colId xmlns:a16="http://schemas.microsoft.com/office/drawing/2014/main" val="1278210929"/>
                    </a:ext>
                  </a:extLst>
                </a:gridCol>
                <a:gridCol w="304495">
                  <a:extLst>
                    <a:ext uri="{9D8B030D-6E8A-4147-A177-3AD203B41FA5}">
                      <a16:colId xmlns:a16="http://schemas.microsoft.com/office/drawing/2014/main" val="3765062137"/>
                    </a:ext>
                  </a:extLst>
                </a:gridCol>
                <a:gridCol w="304495">
                  <a:extLst>
                    <a:ext uri="{9D8B030D-6E8A-4147-A177-3AD203B41FA5}">
                      <a16:colId xmlns:a16="http://schemas.microsoft.com/office/drawing/2014/main" val="948321948"/>
                    </a:ext>
                  </a:extLst>
                </a:gridCol>
                <a:gridCol w="304495">
                  <a:extLst>
                    <a:ext uri="{9D8B030D-6E8A-4147-A177-3AD203B41FA5}">
                      <a16:colId xmlns:a16="http://schemas.microsoft.com/office/drawing/2014/main" val="3409243850"/>
                    </a:ext>
                  </a:extLst>
                </a:gridCol>
                <a:gridCol w="304495">
                  <a:extLst>
                    <a:ext uri="{9D8B030D-6E8A-4147-A177-3AD203B41FA5}">
                      <a16:colId xmlns:a16="http://schemas.microsoft.com/office/drawing/2014/main" val="988575207"/>
                    </a:ext>
                  </a:extLst>
                </a:gridCol>
                <a:gridCol w="304495">
                  <a:extLst>
                    <a:ext uri="{9D8B030D-6E8A-4147-A177-3AD203B41FA5}">
                      <a16:colId xmlns:a16="http://schemas.microsoft.com/office/drawing/2014/main" val="4258112565"/>
                    </a:ext>
                  </a:extLst>
                </a:gridCol>
                <a:gridCol w="304495">
                  <a:extLst>
                    <a:ext uri="{9D8B030D-6E8A-4147-A177-3AD203B41FA5}">
                      <a16:colId xmlns:a16="http://schemas.microsoft.com/office/drawing/2014/main" val="2419928825"/>
                    </a:ext>
                  </a:extLst>
                </a:gridCol>
                <a:gridCol w="304495">
                  <a:extLst>
                    <a:ext uri="{9D8B030D-6E8A-4147-A177-3AD203B41FA5}">
                      <a16:colId xmlns:a16="http://schemas.microsoft.com/office/drawing/2014/main" val="1345031390"/>
                    </a:ext>
                  </a:extLst>
                </a:gridCol>
                <a:gridCol w="304495">
                  <a:extLst>
                    <a:ext uri="{9D8B030D-6E8A-4147-A177-3AD203B41FA5}">
                      <a16:colId xmlns:a16="http://schemas.microsoft.com/office/drawing/2014/main" val="3703704964"/>
                    </a:ext>
                  </a:extLst>
                </a:gridCol>
                <a:gridCol w="304495">
                  <a:extLst>
                    <a:ext uri="{9D8B030D-6E8A-4147-A177-3AD203B41FA5}">
                      <a16:colId xmlns:a16="http://schemas.microsoft.com/office/drawing/2014/main" val="2821499087"/>
                    </a:ext>
                  </a:extLst>
                </a:gridCol>
                <a:gridCol w="304495">
                  <a:extLst>
                    <a:ext uri="{9D8B030D-6E8A-4147-A177-3AD203B41FA5}">
                      <a16:colId xmlns:a16="http://schemas.microsoft.com/office/drawing/2014/main" val="2024795035"/>
                    </a:ext>
                  </a:extLst>
                </a:gridCol>
                <a:gridCol w="304495">
                  <a:extLst>
                    <a:ext uri="{9D8B030D-6E8A-4147-A177-3AD203B41FA5}">
                      <a16:colId xmlns:a16="http://schemas.microsoft.com/office/drawing/2014/main" val="4111101611"/>
                    </a:ext>
                  </a:extLst>
                </a:gridCol>
                <a:gridCol w="304495">
                  <a:extLst>
                    <a:ext uri="{9D8B030D-6E8A-4147-A177-3AD203B41FA5}">
                      <a16:colId xmlns:a16="http://schemas.microsoft.com/office/drawing/2014/main" val="11009451"/>
                    </a:ext>
                  </a:extLst>
                </a:gridCol>
                <a:gridCol w="304495">
                  <a:extLst>
                    <a:ext uri="{9D8B030D-6E8A-4147-A177-3AD203B41FA5}">
                      <a16:colId xmlns:a16="http://schemas.microsoft.com/office/drawing/2014/main" val="538616297"/>
                    </a:ext>
                  </a:extLst>
                </a:gridCol>
                <a:gridCol w="304495">
                  <a:extLst>
                    <a:ext uri="{9D8B030D-6E8A-4147-A177-3AD203B41FA5}">
                      <a16:colId xmlns:a16="http://schemas.microsoft.com/office/drawing/2014/main" val="1432463226"/>
                    </a:ext>
                  </a:extLst>
                </a:gridCol>
                <a:gridCol w="304495">
                  <a:extLst>
                    <a:ext uri="{9D8B030D-6E8A-4147-A177-3AD203B41FA5}">
                      <a16:colId xmlns:a16="http://schemas.microsoft.com/office/drawing/2014/main" val="2751576805"/>
                    </a:ext>
                  </a:extLst>
                </a:gridCol>
                <a:gridCol w="304495">
                  <a:extLst>
                    <a:ext uri="{9D8B030D-6E8A-4147-A177-3AD203B41FA5}">
                      <a16:colId xmlns:a16="http://schemas.microsoft.com/office/drawing/2014/main" val="1339580772"/>
                    </a:ext>
                  </a:extLst>
                </a:gridCol>
                <a:gridCol w="304495">
                  <a:extLst>
                    <a:ext uri="{9D8B030D-6E8A-4147-A177-3AD203B41FA5}">
                      <a16:colId xmlns:a16="http://schemas.microsoft.com/office/drawing/2014/main" val="3737482121"/>
                    </a:ext>
                  </a:extLst>
                </a:gridCol>
                <a:gridCol w="304495">
                  <a:extLst>
                    <a:ext uri="{9D8B030D-6E8A-4147-A177-3AD203B41FA5}">
                      <a16:colId xmlns:a16="http://schemas.microsoft.com/office/drawing/2014/main" val="980711166"/>
                    </a:ext>
                  </a:extLst>
                </a:gridCol>
                <a:gridCol w="304495">
                  <a:extLst>
                    <a:ext uri="{9D8B030D-6E8A-4147-A177-3AD203B41FA5}">
                      <a16:colId xmlns:a16="http://schemas.microsoft.com/office/drawing/2014/main" val="925818357"/>
                    </a:ext>
                  </a:extLst>
                </a:gridCol>
                <a:gridCol w="304495">
                  <a:extLst>
                    <a:ext uri="{9D8B030D-6E8A-4147-A177-3AD203B41FA5}">
                      <a16:colId xmlns:a16="http://schemas.microsoft.com/office/drawing/2014/main" val="2958835339"/>
                    </a:ext>
                  </a:extLst>
                </a:gridCol>
                <a:gridCol w="304495">
                  <a:extLst>
                    <a:ext uri="{9D8B030D-6E8A-4147-A177-3AD203B41FA5}">
                      <a16:colId xmlns:a16="http://schemas.microsoft.com/office/drawing/2014/main" val="477956928"/>
                    </a:ext>
                  </a:extLst>
                </a:gridCol>
                <a:gridCol w="304495">
                  <a:extLst>
                    <a:ext uri="{9D8B030D-6E8A-4147-A177-3AD203B41FA5}">
                      <a16:colId xmlns:a16="http://schemas.microsoft.com/office/drawing/2014/main" val="2922617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997495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Makita Tools 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74256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06828880"/>
                  </a:ext>
                </a:extLst>
              </a:tr>
            </a:tbl>
          </a:graphicData>
        </a:graphic>
      </p:graphicFrame>
      <p:sp>
        <p:nvSpPr>
          <p:cNvPr id="4" name="Text Placeholder 3">
            <a:extLst>
              <a:ext uri="{FF2B5EF4-FFF2-40B4-BE49-F238E27FC236}">
                <a16:creationId xmlns:a16="http://schemas.microsoft.com/office/drawing/2014/main" id="{5D49E81C-205F-4068-8B42-6D294AC2FE8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38965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19A3B-E472-451F-89D1-78D7E6AD1824}"/>
              </a:ext>
            </a:extLst>
          </p:cNvPr>
          <p:cNvSpPr>
            <a:spLocks noGrp="1"/>
          </p:cNvSpPr>
          <p:nvPr>
            <p:ph type="title"/>
          </p:nvPr>
        </p:nvSpPr>
        <p:spPr/>
        <p:txBody>
          <a:bodyPr/>
          <a:lstStyle/>
          <a:p>
            <a:r>
              <a:rPr lang="en-US"/>
              <a:t>Interactions Distribution (Competitors) | PRO Global</a:t>
            </a:r>
          </a:p>
        </p:txBody>
      </p:sp>
      <p:graphicFrame>
        <p:nvGraphicFramePr>
          <p:cNvPr id="6" name="Chart Placeholder 5">
            <a:extLst>
              <a:ext uri="{FF2B5EF4-FFF2-40B4-BE49-F238E27FC236}">
                <a16:creationId xmlns:a16="http://schemas.microsoft.com/office/drawing/2014/main" id="{CFA8DF65-D8C2-4A80-873E-7998E09DD037}"/>
              </a:ext>
            </a:extLst>
          </p:cNvPr>
          <p:cNvGraphicFramePr>
            <a:graphicFrameLocks noGrp="1"/>
          </p:cNvGraphicFramePr>
          <p:nvPr>
            <p:ph type="chart" sz="quarter" idx="13"/>
            <p:extLst>
              <p:ext uri="{D42A27DB-BD31-4B8C-83A1-F6EECF244321}">
                <p14:modId xmlns:p14="http://schemas.microsoft.com/office/powerpoint/2010/main" val="3921593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EB459D-AA7F-452C-9A4B-F6CE176AD08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71FC959-0146-4D3E-8F67-9AC494968B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2318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E0612-FC46-4F9F-9B58-DD343BF46783}"/>
              </a:ext>
            </a:extLst>
          </p:cNvPr>
          <p:cNvSpPr>
            <a:spLocks noGrp="1"/>
          </p:cNvSpPr>
          <p:nvPr>
            <p:ph type="title"/>
          </p:nvPr>
        </p:nvSpPr>
        <p:spPr/>
        <p:txBody>
          <a:bodyPr/>
          <a:lstStyle/>
          <a:p>
            <a:r>
              <a:rPr lang="en-US"/>
              <a:t>Post Type Distribution Per Profile (Competitors)  | PRO Global</a:t>
            </a:r>
          </a:p>
        </p:txBody>
      </p:sp>
      <p:graphicFrame>
        <p:nvGraphicFramePr>
          <p:cNvPr id="6" name="Chart Placeholder 5">
            <a:extLst>
              <a:ext uri="{FF2B5EF4-FFF2-40B4-BE49-F238E27FC236}">
                <a16:creationId xmlns:a16="http://schemas.microsoft.com/office/drawing/2014/main" id="{859D7FD6-4079-46FC-A567-F12151B60C33}"/>
              </a:ext>
            </a:extLst>
          </p:cNvPr>
          <p:cNvGraphicFramePr>
            <a:graphicFrameLocks noGrp="1"/>
          </p:cNvGraphicFramePr>
          <p:nvPr>
            <p:ph type="chart" sz="quarter" idx="13"/>
            <p:extLst>
              <p:ext uri="{D42A27DB-BD31-4B8C-83A1-F6EECF244321}">
                <p14:modId xmlns:p14="http://schemas.microsoft.com/office/powerpoint/2010/main" val="2444048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AA95AB-8A67-4654-B316-2A4CCF93756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11A6EED-C4FE-40DD-8EF5-25BD774709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1985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9EEB1-DC49-42B6-91F9-E5E6A7D48D39}"/>
              </a:ext>
            </a:extLst>
          </p:cNvPr>
          <p:cNvSpPr>
            <a:spLocks noGrp="1"/>
          </p:cNvSpPr>
          <p:nvPr>
            <p:ph type="title"/>
          </p:nvPr>
        </p:nvSpPr>
        <p:spPr/>
        <p:txBody>
          <a:bodyPr/>
          <a:lstStyle/>
          <a:p>
            <a:r>
              <a:rPr lang="en-US"/>
              <a:t>User Posts Table (Competitors) | PRO Global - 1 of 5</a:t>
            </a:r>
          </a:p>
        </p:txBody>
      </p:sp>
      <p:graphicFrame>
        <p:nvGraphicFramePr>
          <p:cNvPr id="5" name="Table Placeholder 4">
            <a:extLst>
              <a:ext uri="{FF2B5EF4-FFF2-40B4-BE49-F238E27FC236}">
                <a16:creationId xmlns:a16="http://schemas.microsoft.com/office/drawing/2014/main" id="{77F457ED-7B33-4563-95C7-63D1C4B7BEAD}"/>
              </a:ext>
            </a:extLst>
          </p:cNvPr>
          <p:cNvGraphicFramePr>
            <a:graphicFrameLocks noGrp="1"/>
          </p:cNvGraphicFramePr>
          <p:nvPr>
            <p:ph type="tbl" sz="quarter" idx="13"/>
            <p:extLst>
              <p:ext uri="{D42A27DB-BD31-4B8C-83A1-F6EECF244321}">
                <p14:modId xmlns:p14="http://schemas.microsoft.com/office/powerpoint/2010/main" val="999522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72715891"/>
                    </a:ext>
                  </a:extLst>
                </a:gridCol>
                <a:gridCol w="822960">
                  <a:extLst>
                    <a:ext uri="{9D8B030D-6E8A-4147-A177-3AD203B41FA5}">
                      <a16:colId xmlns:a16="http://schemas.microsoft.com/office/drawing/2014/main" val="3802673767"/>
                    </a:ext>
                  </a:extLst>
                </a:gridCol>
                <a:gridCol w="822960">
                  <a:extLst>
                    <a:ext uri="{9D8B030D-6E8A-4147-A177-3AD203B41FA5}">
                      <a16:colId xmlns:a16="http://schemas.microsoft.com/office/drawing/2014/main" val="2567367610"/>
                    </a:ext>
                  </a:extLst>
                </a:gridCol>
                <a:gridCol w="822960">
                  <a:extLst>
                    <a:ext uri="{9D8B030D-6E8A-4147-A177-3AD203B41FA5}">
                      <a16:colId xmlns:a16="http://schemas.microsoft.com/office/drawing/2014/main" val="1913016010"/>
                    </a:ext>
                  </a:extLst>
                </a:gridCol>
                <a:gridCol w="822960">
                  <a:extLst>
                    <a:ext uri="{9D8B030D-6E8A-4147-A177-3AD203B41FA5}">
                      <a16:colId xmlns:a16="http://schemas.microsoft.com/office/drawing/2014/main" val="2376028625"/>
                    </a:ext>
                  </a:extLst>
                </a:gridCol>
                <a:gridCol w="822960">
                  <a:extLst>
                    <a:ext uri="{9D8B030D-6E8A-4147-A177-3AD203B41FA5}">
                      <a16:colId xmlns:a16="http://schemas.microsoft.com/office/drawing/2014/main" val="3960241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6400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- 2018-05-31 21:55:07 </a:t>
                      </a:r>
                      <a:r>
                        <a:rPr kumimoji="0" lang="en-US" sz="1000" b="0" i="0" u="none" strike="noStrike" kern="1200" cap="none" spc="0" normalizeH="0" baseline="0" noProof="0">
                          <a:ln>
                            <a:noFill/>
                          </a:ln>
                          <a:solidFill>
                            <a:prstClr val="black"/>
                          </a:solidFill>
                          <a:effectLst/>
                          <a:uLnTx/>
                          <a:uFillTx/>
                          <a:latin typeface="+mn-lt"/>
                          <a:ea typeface="+mn-ea"/>
                          <a:cs typeface="+mn-cs"/>
                        </a:rPr>
                        <a:t>
 Hi Sir I Need a job I Have 3 years Experience in Power tool Rapiering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9805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- 2018-05-31 21:48:18 </a:t>
                      </a:r>
                      <a:r>
                        <a:rPr kumimoji="0" lang="en-US" sz="1000" b="0" i="0" u="none" strike="noStrike" kern="1200" cap="none" spc="0" normalizeH="0" baseline="0" noProof="0">
                          <a:ln>
                            <a:noFill/>
                          </a:ln>
                          <a:solidFill>
                            <a:prstClr val="black"/>
                          </a:solidFill>
                          <a:effectLst/>
                          <a:uLnTx/>
                          <a:uFillTx/>
                          <a:latin typeface="+mn-lt"/>
                          <a:ea typeface="+mn-ea"/>
                          <a:cs typeface="+mn-cs"/>
                        </a:rPr>
                        <a:t>
 Hi Sir I Need a job I Have 3 years Experience in Power tool Rapiering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5706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- 2018-05-31 03:55:13 </a:t>
                      </a:r>
                      <a:r>
                        <a:rPr kumimoji="0" lang="en-US" sz="1000" b="0" i="0" u="none" strike="noStrike" kern="1200" cap="none" spc="0" normalizeH="0" baseline="0" noProof="0">
                          <a:ln>
                            <a:noFill/>
                          </a:ln>
                          <a:solidFill>
                            <a:prstClr val="black"/>
                          </a:solidFill>
                          <a:effectLst/>
                          <a:uLnTx/>
                          <a:uFillTx/>
                          <a:latin typeface="+mn-lt"/>
                          <a:ea typeface="+mn-ea"/>
                          <a:cs typeface="+mn-cs"/>
                        </a:rPr>
                        <a:t>
 How about a 20V cordless router???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407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- 2018-05-30 16:18:45 </a:t>
                      </a:r>
                      <a:r>
                        <a:rPr kumimoji="0" lang="en-US" sz="1000" b="0" i="0" u="none" strike="noStrike" kern="1200" cap="none" spc="0" normalizeH="0" baseline="0" noProof="0">
                          <a:ln>
                            <a:noFill/>
                          </a:ln>
                          <a:solidFill>
                            <a:prstClr val="black"/>
                          </a:solidFill>
                          <a:effectLst/>
                          <a:uLnTx/>
                          <a:uFillTx/>
                          <a:latin typeface="+mn-lt"/>
                          <a:ea typeface="+mn-ea"/>
                          <a:cs typeface="+mn-cs"/>
                        </a:rPr>
                        <a:t>
 DeWalt Team,   It would be great if there was something on your web page that would allow me to create a "WISH LIST" to help me remember what I want/need to purchase.   I like the product registration but this would be very useful.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509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- 2018-05-30 04:32:41 </a:t>
                      </a:r>
                      <a:r>
                        <a:rPr kumimoji="0" lang="en-US" sz="1000" b="0" i="0" u="none" strike="noStrike" kern="1200" cap="none" spc="0" normalizeH="0" baseline="0" noProof="0">
                          <a:ln>
                            <a:noFill/>
                          </a:ln>
                          <a:solidFill>
                            <a:prstClr val="black"/>
                          </a:solidFill>
                          <a:effectLst/>
                          <a:uLnTx/>
                          <a:uFillTx/>
                          <a:latin typeface="+mn-lt"/>
                          <a:ea typeface="+mn-ea"/>
                          <a:cs typeface="+mn-cs"/>
                        </a:rPr>
                        <a:t>
 Web site issues, Sorry to post here but didn't see a webmaster contact on the main website. Unable to register an account or product. The following error comes up "The request failed. Unable to connect to the remote server" this is on chrome or IE. FYI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4263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- 2018-05-30 03:38:13 </a:t>
                      </a:r>
                      <a:r>
                        <a:rPr kumimoji="0" lang="en-US" sz="1000" b="0" i="0" u="none" strike="noStrike" kern="1200" cap="none" spc="0" normalizeH="0" baseline="0" noProof="0">
                          <a:ln>
                            <a:noFill/>
                          </a:ln>
                          <a:solidFill>
                            <a:prstClr val="black"/>
                          </a:solidFill>
                          <a:effectLst/>
                          <a:uLnTx/>
                          <a:uFillTx/>
                          <a:latin typeface="+mn-lt"/>
                          <a:ea typeface="+mn-ea"/>
                          <a:cs typeface="+mn-cs"/>
                        </a:rPr>
                        <a:t>
 i have a question about my 18volt LXT charger..when i purchased my LXT tools and batteries, the only large capacity batteries at the time were 3AH...if i were to purchase the newer style batteries that are 4,5, or 6ah, will they charge in my older charger or do i have to purchase a new charger?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2351574"/>
                  </a:ext>
                </a:extLst>
              </a:tr>
            </a:tbl>
          </a:graphicData>
        </a:graphic>
      </p:graphicFrame>
      <p:sp>
        <p:nvSpPr>
          <p:cNvPr id="4" name="Text Placeholder 3">
            <a:extLst>
              <a:ext uri="{FF2B5EF4-FFF2-40B4-BE49-F238E27FC236}">
                <a16:creationId xmlns:a16="http://schemas.microsoft.com/office/drawing/2014/main" id="{220B6261-73A6-4839-9804-9B605121A8F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82506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53503-4266-4969-BCE5-13269B1C1DA8}"/>
              </a:ext>
            </a:extLst>
          </p:cNvPr>
          <p:cNvSpPr>
            <a:spLocks noGrp="1"/>
          </p:cNvSpPr>
          <p:nvPr>
            <p:ph type="title"/>
          </p:nvPr>
        </p:nvSpPr>
        <p:spPr/>
        <p:txBody>
          <a:bodyPr/>
          <a:lstStyle/>
          <a:p>
            <a:r>
              <a:rPr lang="en-US"/>
              <a:t>User Posts Table (Competitors) | PRO Global - 2 of 5</a:t>
            </a:r>
          </a:p>
        </p:txBody>
      </p:sp>
      <p:graphicFrame>
        <p:nvGraphicFramePr>
          <p:cNvPr id="5" name="Table Placeholder 4">
            <a:extLst>
              <a:ext uri="{FF2B5EF4-FFF2-40B4-BE49-F238E27FC236}">
                <a16:creationId xmlns:a16="http://schemas.microsoft.com/office/drawing/2014/main" id="{DB8590C9-1C4B-4820-A346-397A3F384EFB}"/>
              </a:ext>
            </a:extLst>
          </p:cNvPr>
          <p:cNvGraphicFramePr>
            <a:graphicFrameLocks noGrp="1"/>
          </p:cNvGraphicFramePr>
          <p:nvPr>
            <p:ph type="tbl" sz="quarter" idx="13"/>
            <p:extLst>
              <p:ext uri="{D42A27DB-BD31-4B8C-83A1-F6EECF244321}">
                <p14:modId xmlns:p14="http://schemas.microsoft.com/office/powerpoint/2010/main" val="3675637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76769208"/>
                    </a:ext>
                  </a:extLst>
                </a:gridCol>
                <a:gridCol w="822960">
                  <a:extLst>
                    <a:ext uri="{9D8B030D-6E8A-4147-A177-3AD203B41FA5}">
                      <a16:colId xmlns:a16="http://schemas.microsoft.com/office/drawing/2014/main" val="1098744543"/>
                    </a:ext>
                  </a:extLst>
                </a:gridCol>
                <a:gridCol w="822960">
                  <a:extLst>
                    <a:ext uri="{9D8B030D-6E8A-4147-A177-3AD203B41FA5}">
                      <a16:colId xmlns:a16="http://schemas.microsoft.com/office/drawing/2014/main" val="1173951492"/>
                    </a:ext>
                  </a:extLst>
                </a:gridCol>
                <a:gridCol w="822960">
                  <a:extLst>
                    <a:ext uri="{9D8B030D-6E8A-4147-A177-3AD203B41FA5}">
                      <a16:colId xmlns:a16="http://schemas.microsoft.com/office/drawing/2014/main" val="676234103"/>
                    </a:ext>
                  </a:extLst>
                </a:gridCol>
                <a:gridCol w="822960">
                  <a:extLst>
                    <a:ext uri="{9D8B030D-6E8A-4147-A177-3AD203B41FA5}">
                      <a16:colId xmlns:a16="http://schemas.microsoft.com/office/drawing/2014/main" val="1968842528"/>
                    </a:ext>
                  </a:extLst>
                </a:gridCol>
                <a:gridCol w="822960">
                  <a:extLst>
                    <a:ext uri="{9D8B030D-6E8A-4147-A177-3AD203B41FA5}">
                      <a16:colId xmlns:a16="http://schemas.microsoft.com/office/drawing/2014/main" val="3077546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96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- 2018-05-29 01:24:14 </a:t>
                      </a:r>
                      <a:r>
                        <a:rPr kumimoji="0" lang="en-US" sz="1000" b="0" i="0" u="none" strike="noStrike" kern="1200" cap="none" spc="0" normalizeH="0" baseline="0" noProof="0">
                          <a:ln>
                            <a:noFill/>
                          </a:ln>
                          <a:solidFill>
                            <a:prstClr val="black"/>
                          </a:solidFill>
                          <a:effectLst/>
                          <a:uLnTx/>
                          <a:uFillTx/>
                          <a:latin typeface="+mn-lt"/>
                          <a:ea typeface="+mn-ea"/>
                          <a:cs typeface="+mn-cs"/>
                        </a:rPr>
                        <a:t>
 1/ 2 inch 20 volt corless drill  JUNK Chuck went after 5 months. I had a Ryobi for 20 years and just needed batteries. Now Homedepot or Dewalt won't replace it. JUNK!!!!!!!!!
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2875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- 2018-05-28 17:07:04 </a:t>
                      </a:r>
                      <a:r>
                        <a:rPr kumimoji="0" lang="en-US" sz="1000" b="0" i="0" u="none" strike="noStrike" kern="1200" cap="none" spc="0" normalizeH="0" baseline="0" noProof="0">
                          <a:ln>
                            <a:noFill/>
                          </a:ln>
                          <a:solidFill>
                            <a:prstClr val="black"/>
                          </a:solidFill>
                          <a:effectLst/>
                          <a:uLnTx/>
                          <a:uFillTx/>
                          <a:latin typeface="+mn-lt"/>
                          <a:ea typeface="+mn-ea"/>
                          <a:cs typeface="+mn-cs"/>
                        </a:rPr>
                        <a:t>
 Getting organized #DewaltTough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1397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- 2018-05-27 14:46:25 </a:t>
                      </a:r>
                      <a:r>
                        <a:rPr kumimoji="0" lang="en-US" sz="1000" b="0" i="0" u="none" strike="noStrike" kern="1200" cap="none" spc="0" normalizeH="0" baseline="0" noProof="0">
                          <a:ln>
                            <a:noFill/>
                          </a:ln>
                          <a:solidFill>
                            <a:prstClr val="black"/>
                          </a:solidFill>
                          <a:effectLst/>
                          <a:uLnTx/>
                          <a:uFillTx/>
                          <a:latin typeface="+mn-lt"/>
                          <a:ea typeface="+mn-ea"/>
                          <a:cs typeface="+mn-cs"/>
                        </a:rPr>
                        <a:t>
 The batteries and charger for me DeWalt drill have both malfunctioned, maybe. I was told at my local service center that my battery was good but my charger was bad, but only after I was 1st told that nothing was wrong with either after having both tested. It took myself and a different DeWalt employee to point this out to the DeWalt person who told me nothing was wrong.
This means that I probably discarded 2 good batteries in the past when DeWalt told me they weren't charging correctly. After purchasing a new very expensive battery, I refuse to purchase a new very expensive charger. I'll just take my lumps on my DeWalt purchases and buy a Milwaukee drill, as I've always had good success &amp; customer service with their cordless products that I own.
Also, Milwaukee offers a phone # on their website for customer service, DeWalt does 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15:28:42</a:t>
                      </a:r>
                    </a:p>
                  </a:txBody>
                  <a:tcPr/>
                </a:tc>
                <a:extLst>
                  <a:ext uri="{0D108BD9-81ED-4DB2-BD59-A6C34878D82A}">
                    <a16:rowId xmlns:a16="http://schemas.microsoft.com/office/drawing/2014/main" val="3842199280"/>
                  </a:ext>
                </a:extLst>
              </a:tr>
            </a:tbl>
          </a:graphicData>
        </a:graphic>
      </p:graphicFrame>
      <p:sp>
        <p:nvSpPr>
          <p:cNvPr id="4" name="Text Placeholder 3">
            <a:extLst>
              <a:ext uri="{FF2B5EF4-FFF2-40B4-BE49-F238E27FC236}">
                <a16:creationId xmlns:a16="http://schemas.microsoft.com/office/drawing/2014/main" id="{37D15E95-3BA6-444C-B1F3-5D3EE4668DB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40368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7172E-8CD1-445E-9469-F1C25C2C8F46}"/>
              </a:ext>
            </a:extLst>
          </p:cNvPr>
          <p:cNvSpPr>
            <a:spLocks noGrp="1"/>
          </p:cNvSpPr>
          <p:nvPr>
            <p:ph type="title"/>
          </p:nvPr>
        </p:nvSpPr>
        <p:spPr/>
        <p:txBody>
          <a:bodyPr/>
          <a:lstStyle/>
          <a:p>
            <a:r>
              <a:rPr lang="en-US"/>
              <a:t>User Posts Table (Competitors) | PRO Global - 3 of 5</a:t>
            </a:r>
          </a:p>
        </p:txBody>
      </p:sp>
      <p:graphicFrame>
        <p:nvGraphicFramePr>
          <p:cNvPr id="5" name="Table Placeholder 4">
            <a:extLst>
              <a:ext uri="{FF2B5EF4-FFF2-40B4-BE49-F238E27FC236}">
                <a16:creationId xmlns:a16="http://schemas.microsoft.com/office/drawing/2014/main" id="{BEF4A6D0-C5B1-482A-8B3E-A143085CC2D3}"/>
              </a:ext>
            </a:extLst>
          </p:cNvPr>
          <p:cNvGraphicFramePr>
            <a:graphicFrameLocks noGrp="1"/>
          </p:cNvGraphicFramePr>
          <p:nvPr>
            <p:ph type="tbl" sz="quarter" idx="13"/>
            <p:extLst>
              <p:ext uri="{D42A27DB-BD31-4B8C-83A1-F6EECF244321}">
                <p14:modId xmlns:p14="http://schemas.microsoft.com/office/powerpoint/2010/main" val="2705724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78289930"/>
                    </a:ext>
                  </a:extLst>
                </a:gridCol>
                <a:gridCol w="822960">
                  <a:extLst>
                    <a:ext uri="{9D8B030D-6E8A-4147-A177-3AD203B41FA5}">
                      <a16:colId xmlns:a16="http://schemas.microsoft.com/office/drawing/2014/main" val="2363305117"/>
                    </a:ext>
                  </a:extLst>
                </a:gridCol>
                <a:gridCol w="822960">
                  <a:extLst>
                    <a:ext uri="{9D8B030D-6E8A-4147-A177-3AD203B41FA5}">
                      <a16:colId xmlns:a16="http://schemas.microsoft.com/office/drawing/2014/main" val="2208869408"/>
                    </a:ext>
                  </a:extLst>
                </a:gridCol>
                <a:gridCol w="822960">
                  <a:extLst>
                    <a:ext uri="{9D8B030D-6E8A-4147-A177-3AD203B41FA5}">
                      <a16:colId xmlns:a16="http://schemas.microsoft.com/office/drawing/2014/main" val="932610063"/>
                    </a:ext>
                  </a:extLst>
                </a:gridCol>
                <a:gridCol w="822960">
                  <a:extLst>
                    <a:ext uri="{9D8B030D-6E8A-4147-A177-3AD203B41FA5}">
                      <a16:colId xmlns:a16="http://schemas.microsoft.com/office/drawing/2014/main" val="1113066375"/>
                    </a:ext>
                  </a:extLst>
                </a:gridCol>
                <a:gridCol w="822960">
                  <a:extLst>
                    <a:ext uri="{9D8B030D-6E8A-4147-A177-3AD203B41FA5}">
                      <a16:colId xmlns:a16="http://schemas.microsoft.com/office/drawing/2014/main" val="3458185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94563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- 2018-05-26 17:07:50 </a:t>
                      </a:r>
                      <a:r>
                        <a:rPr kumimoji="0" lang="en-US" sz="1000" b="0" i="0" u="none" strike="noStrike" kern="1200" cap="none" spc="0" normalizeH="0" baseline="0" noProof="0">
                          <a:ln>
                            <a:noFill/>
                          </a:ln>
                          <a:solidFill>
                            <a:prstClr val="black"/>
                          </a:solidFill>
                          <a:effectLst/>
                          <a:uLnTx/>
                          <a:uFillTx/>
                          <a:latin typeface="+mn-lt"/>
                          <a:ea typeface="+mn-ea"/>
                          <a:cs typeface="+mn-cs"/>
                        </a:rPr>
                        <a:t>
 The Makita Dog taking a nap with his favorite tool. Sandefjord Norway.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314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- 2018-05-25 03:35:50 </a:t>
                      </a:r>
                      <a:r>
                        <a:rPr kumimoji="0" lang="en-US" sz="1000" b="0" i="0" u="none" strike="noStrike" kern="1200" cap="none" spc="0" normalizeH="0" baseline="0" noProof="0">
                          <a:ln>
                            <a:noFill/>
                          </a:ln>
                          <a:solidFill>
                            <a:prstClr val="black"/>
                          </a:solidFill>
                          <a:effectLst/>
                          <a:uLnTx/>
                          <a:uFillTx/>
                          <a:latin typeface="+mn-lt"/>
                          <a:ea typeface="+mn-ea"/>
                          <a:cs typeface="+mn-cs"/>
                        </a:rPr>
                        <a:t>
 I like dewalt power tools their are allsome always staying on top of the industry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945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- 2018-05-25 02:31:51 </a:t>
                      </a:r>
                      <a:r>
                        <a:rPr kumimoji="0" lang="en-US" sz="1000" b="0" i="0" u="none" strike="noStrike" kern="1200" cap="none" spc="0" normalizeH="0" baseline="0" noProof="0">
                          <a:ln>
                            <a:noFill/>
                          </a:ln>
                          <a:solidFill>
                            <a:prstClr val="black"/>
                          </a:solidFill>
                          <a:effectLst/>
                          <a:uLnTx/>
                          <a:uFillTx/>
                          <a:latin typeface="+mn-lt"/>
                          <a:ea typeface="+mn-ea"/>
                          <a:cs typeface="+mn-cs"/>
                        </a:rPr>
                        <a:t>
 waiting on flexvolt 60v hammer drill the size of the 20v version..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678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- 2018-05-24 15:15:46 </a:t>
                      </a:r>
                      <a:r>
                        <a:rPr kumimoji="0" lang="en-US" sz="1000" b="0" i="0" u="none" strike="noStrike" kern="1200" cap="none" spc="0" normalizeH="0" baseline="0" noProof="0">
                          <a:ln>
                            <a:noFill/>
                          </a:ln>
                          <a:solidFill>
                            <a:prstClr val="black"/>
                          </a:solidFill>
                          <a:effectLst/>
                          <a:uLnTx/>
                          <a:uFillTx/>
                          <a:latin typeface="+mn-lt"/>
                          <a:ea typeface="+mn-ea"/>
                          <a:cs typeface="+mn-cs"/>
                        </a:rPr>
                        <a:t>
 Perforaciones en diamante 24mm teleférico de Mérida D2015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4327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- 2018-05-23 19:53:49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1991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- 2018-05-23 10:07:54 </a:t>
                      </a:r>
                      <a:r>
                        <a:rPr kumimoji="0" lang="en-US" sz="1000" b="0" i="0" u="none" strike="noStrike" kern="1200" cap="none" spc="0" normalizeH="0" baseline="0" noProof="0">
                          <a:ln>
                            <a:noFill/>
                          </a:ln>
                          <a:solidFill>
                            <a:prstClr val="black"/>
                          </a:solidFill>
                          <a:effectLst/>
                          <a:uLnTx/>
                          <a:uFillTx/>
                          <a:latin typeface="+mn-lt"/>
                          <a:ea typeface="+mn-ea"/>
                          <a:cs typeface="+mn-cs"/>
                        </a:rPr>
                        <a:t>
 https://www.youtube.com/watch?v=1l5GW3fzysM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5889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Hilti </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n/a - 2018-05-22 20:17:42 </a:t>
                      </a:r>
                      <a:r>
                        <a:rPr kumimoji="0" lang="es-ES" sz="1000" b="0" i="0" u="none" strike="noStrike" kern="1200" cap="none" spc="0" normalizeH="0" baseline="0" noProof="0">
                          <a:ln>
                            <a:noFill/>
                          </a:ln>
                          <a:solidFill>
                            <a:prstClr val="black"/>
                          </a:solidFill>
                          <a:effectLst/>
                          <a:uLnTx/>
                          <a:uFillTx/>
                          <a:latin typeface="+mn-lt"/>
                          <a:ea typeface="+mn-ea"/>
                          <a:cs typeface="+mn-cs"/>
                        </a:rPr>
                        <a:t>
 Para mi el mejor de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8303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- 2018-05-22 05:41:22 </a:t>
                      </a:r>
                      <a:r>
                        <a:rPr kumimoji="0" lang="en-US" sz="1000" b="0" i="0" u="none" strike="noStrike" kern="1200" cap="none" spc="0" normalizeH="0" baseline="0" noProof="0">
                          <a:ln>
                            <a:noFill/>
                          </a:ln>
                          <a:solidFill>
                            <a:prstClr val="black"/>
                          </a:solidFill>
                          <a:effectLst/>
                          <a:uLnTx/>
                          <a:uFillTx/>
                          <a:latin typeface="+mn-lt"/>
                          <a:ea typeface="+mn-ea"/>
                          <a:cs typeface="+mn-cs"/>
                        </a:rPr>
                        <a:t>
 Is the DS295 coming to the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606210"/>
                  </a:ext>
                </a:extLst>
              </a:tr>
            </a:tbl>
          </a:graphicData>
        </a:graphic>
      </p:graphicFrame>
      <p:sp>
        <p:nvSpPr>
          <p:cNvPr id="4" name="Text Placeholder 3">
            <a:extLst>
              <a:ext uri="{FF2B5EF4-FFF2-40B4-BE49-F238E27FC236}">
                <a16:creationId xmlns:a16="http://schemas.microsoft.com/office/drawing/2014/main" id="{86A21A8D-C791-413E-B66B-94FE5A62C61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58054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2AF26-1DBE-4A07-92C1-265E6BF87FF4}"/>
              </a:ext>
            </a:extLst>
          </p:cNvPr>
          <p:cNvSpPr>
            <a:spLocks noGrp="1"/>
          </p:cNvSpPr>
          <p:nvPr>
            <p:ph type="title"/>
          </p:nvPr>
        </p:nvSpPr>
        <p:spPr/>
        <p:txBody>
          <a:bodyPr/>
          <a:lstStyle/>
          <a:p>
            <a:r>
              <a:rPr lang="en-US"/>
              <a:t>User Posts Table (Competitors) | PRO Global - 4 of 5</a:t>
            </a:r>
          </a:p>
        </p:txBody>
      </p:sp>
      <p:graphicFrame>
        <p:nvGraphicFramePr>
          <p:cNvPr id="5" name="Table Placeholder 4">
            <a:extLst>
              <a:ext uri="{FF2B5EF4-FFF2-40B4-BE49-F238E27FC236}">
                <a16:creationId xmlns:a16="http://schemas.microsoft.com/office/drawing/2014/main" id="{5DA57270-F66F-4AF2-91B5-694C1EAAD259}"/>
              </a:ext>
            </a:extLst>
          </p:cNvPr>
          <p:cNvGraphicFramePr>
            <a:graphicFrameLocks noGrp="1"/>
          </p:cNvGraphicFramePr>
          <p:nvPr>
            <p:ph type="tbl" sz="quarter" idx="13"/>
            <p:extLst>
              <p:ext uri="{D42A27DB-BD31-4B8C-83A1-F6EECF244321}">
                <p14:modId xmlns:p14="http://schemas.microsoft.com/office/powerpoint/2010/main" val="2326445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36737012"/>
                    </a:ext>
                  </a:extLst>
                </a:gridCol>
                <a:gridCol w="822960">
                  <a:extLst>
                    <a:ext uri="{9D8B030D-6E8A-4147-A177-3AD203B41FA5}">
                      <a16:colId xmlns:a16="http://schemas.microsoft.com/office/drawing/2014/main" val="2240013220"/>
                    </a:ext>
                  </a:extLst>
                </a:gridCol>
                <a:gridCol w="822960">
                  <a:extLst>
                    <a:ext uri="{9D8B030D-6E8A-4147-A177-3AD203B41FA5}">
                      <a16:colId xmlns:a16="http://schemas.microsoft.com/office/drawing/2014/main" val="1568778910"/>
                    </a:ext>
                  </a:extLst>
                </a:gridCol>
                <a:gridCol w="822960">
                  <a:extLst>
                    <a:ext uri="{9D8B030D-6E8A-4147-A177-3AD203B41FA5}">
                      <a16:colId xmlns:a16="http://schemas.microsoft.com/office/drawing/2014/main" val="2323043292"/>
                    </a:ext>
                  </a:extLst>
                </a:gridCol>
                <a:gridCol w="822960">
                  <a:extLst>
                    <a:ext uri="{9D8B030D-6E8A-4147-A177-3AD203B41FA5}">
                      <a16:colId xmlns:a16="http://schemas.microsoft.com/office/drawing/2014/main" val="2469622570"/>
                    </a:ext>
                  </a:extLst>
                </a:gridCol>
                <a:gridCol w="822960">
                  <a:extLst>
                    <a:ext uri="{9D8B030D-6E8A-4147-A177-3AD203B41FA5}">
                      <a16:colId xmlns:a16="http://schemas.microsoft.com/office/drawing/2014/main" val="348547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6501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- 2018-05-21 22:40:31 </a:t>
                      </a:r>
                      <a:r>
                        <a:rPr kumimoji="0" lang="en-US" sz="1000" b="0" i="0" u="none" strike="noStrike" kern="1200" cap="none" spc="0" normalizeH="0" baseline="0" noProof="0">
                          <a:ln>
                            <a:noFill/>
                          </a:ln>
                          <a:solidFill>
                            <a:prstClr val="black"/>
                          </a:solidFill>
                          <a:effectLst/>
                          <a:uLnTx/>
                          <a:uFillTx/>
                          <a:latin typeface="+mn-lt"/>
                          <a:ea typeface="+mn-ea"/>
                          <a:cs typeface="+mn-cs"/>
                        </a:rPr>
                        <a:t>
 I get some weird power results when using the DCB1800
When I use it with one of my power tools or my aircon it all works well, as expected, measuring the frequency it gives me 60Hz.
When using it with my TV or Computer the frequency measured is much higher, 180 Hz. Hope that doesnt damage the electronics.
When using it with a fan then the  fan doesnt run at full speed and it makes some humming sound.
Any explanation?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762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- 2018-05-21 20:34:01 </a:t>
                      </a:r>
                      <a:r>
                        <a:rPr kumimoji="0" lang="en-US" sz="1000" b="0" i="0" u="none" strike="noStrike" kern="1200" cap="none" spc="0" normalizeH="0" baseline="0" noProof="0">
                          <a:ln>
                            <a:noFill/>
                          </a:ln>
                          <a:solidFill>
                            <a:prstClr val="black"/>
                          </a:solidFill>
                          <a:effectLst/>
                          <a:uLnTx/>
                          <a:uFillTx/>
                          <a:latin typeface="+mn-lt"/>
                          <a:ea typeface="+mn-ea"/>
                          <a:cs typeface="+mn-cs"/>
                        </a:rPr>
                        <a:t>
 Has anyone had one of the tabs on a battery break off? Just a paper weight now or is there a fix?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 20:52:45</a:t>
                      </a:r>
                    </a:p>
                  </a:txBody>
                  <a:tcPr/>
                </a:tc>
                <a:extLst>
                  <a:ext uri="{0D108BD9-81ED-4DB2-BD59-A6C34878D82A}">
                    <a16:rowId xmlns:a16="http://schemas.microsoft.com/office/drawing/2014/main" val="304253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- 2018-05-21 16:15:49 </a:t>
                      </a:r>
                      <a:r>
                        <a:rPr kumimoji="0" lang="en-US" sz="1000" b="0" i="0" u="none" strike="noStrike" kern="1200" cap="none" spc="0" normalizeH="0" baseline="0" noProof="0">
                          <a:ln>
                            <a:noFill/>
                          </a:ln>
                          <a:solidFill>
                            <a:prstClr val="black"/>
                          </a:solidFill>
                          <a:effectLst/>
                          <a:uLnTx/>
                          <a:uFillTx/>
                          <a:latin typeface="+mn-lt"/>
                          <a:ea typeface="+mn-ea"/>
                          <a:cs typeface="+mn-cs"/>
                        </a:rPr>
                        <a:t>
 I need warranty for my charger.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0672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- 2018-05-21 16:09:59 </a:t>
                      </a:r>
                      <a:r>
                        <a:rPr kumimoji="0" lang="en-US" sz="1000" b="0" i="0" u="none" strike="noStrike" kern="1200" cap="none" spc="0" normalizeH="0" baseline="0" noProof="0">
                          <a:ln>
                            <a:noFill/>
                          </a:ln>
                          <a:solidFill>
                            <a:prstClr val="black"/>
                          </a:solidFill>
                          <a:effectLst/>
                          <a:uLnTx/>
                          <a:uFillTx/>
                          <a:latin typeface="+mn-lt"/>
                          <a:ea typeface="+mn-ea"/>
                          <a:cs typeface="+mn-cs"/>
                        </a:rPr>
                        <a:t>
 Gotta love the dependability and tough construction of dewalt tools. Didn't do this on purpose but left my 1/2 inch cordless Dewalt impact on the wheel of our very large very heavy Kinsey planter while making repairs in the field and moved the planter forward a few feet and got out to find i had ran over it in some well packed dirt. At 1st I was furious at myself till I picked it up and inspected it to find no damage. Thank you Dewalt for a great 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5639731"/>
                  </a:ext>
                </a:extLst>
              </a:tr>
            </a:tbl>
          </a:graphicData>
        </a:graphic>
      </p:graphicFrame>
      <p:sp>
        <p:nvSpPr>
          <p:cNvPr id="4" name="Text Placeholder 3">
            <a:extLst>
              <a:ext uri="{FF2B5EF4-FFF2-40B4-BE49-F238E27FC236}">
                <a16:creationId xmlns:a16="http://schemas.microsoft.com/office/drawing/2014/main" id="{C3DBC4E9-EB2D-4A1B-B265-38D8B2DA4E1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24270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5E635-1662-4848-B89F-EB367EC3C55D}"/>
              </a:ext>
            </a:extLst>
          </p:cNvPr>
          <p:cNvSpPr>
            <a:spLocks noGrp="1"/>
          </p:cNvSpPr>
          <p:nvPr>
            <p:ph type="title"/>
          </p:nvPr>
        </p:nvSpPr>
        <p:spPr/>
        <p:txBody>
          <a:bodyPr/>
          <a:lstStyle/>
          <a:p>
            <a:r>
              <a:rPr lang="en-US"/>
              <a:t>User Posts Table (Competitors) | PRO Global - 5 of 5</a:t>
            </a:r>
          </a:p>
        </p:txBody>
      </p:sp>
      <p:graphicFrame>
        <p:nvGraphicFramePr>
          <p:cNvPr id="5" name="Table Placeholder 4">
            <a:extLst>
              <a:ext uri="{FF2B5EF4-FFF2-40B4-BE49-F238E27FC236}">
                <a16:creationId xmlns:a16="http://schemas.microsoft.com/office/drawing/2014/main" id="{3FA76CDF-3273-44B4-8A6D-A00608F8340E}"/>
              </a:ext>
            </a:extLst>
          </p:cNvPr>
          <p:cNvGraphicFramePr>
            <a:graphicFrameLocks noGrp="1"/>
          </p:cNvGraphicFramePr>
          <p:nvPr>
            <p:ph type="tbl" sz="quarter" idx="13"/>
            <p:extLst>
              <p:ext uri="{D42A27DB-BD31-4B8C-83A1-F6EECF244321}">
                <p14:modId xmlns:p14="http://schemas.microsoft.com/office/powerpoint/2010/main" val="3005800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07466746"/>
                    </a:ext>
                  </a:extLst>
                </a:gridCol>
                <a:gridCol w="822960">
                  <a:extLst>
                    <a:ext uri="{9D8B030D-6E8A-4147-A177-3AD203B41FA5}">
                      <a16:colId xmlns:a16="http://schemas.microsoft.com/office/drawing/2014/main" val="507813250"/>
                    </a:ext>
                  </a:extLst>
                </a:gridCol>
                <a:gridCol w="822960">
                  <a:extLst>
                    <a:ext uri="{9D8B030D-6E8A-4147-A177-3AD203B41FA5}">
                      <a16:colId xmlns:a16="http://schemas.microsoft.com/office/drawing/2014/main" val="3770878248"/>
                    </a:ext>
                  </a:extLst>
                </a:gridCol>
                <a:gridCol w="822960">
                  <a:extLst>
                    <a:ext uri="{9D8B030D-6E8A-4147-A177-3AD203B41FA5}">
                      <a16:colId xmlns:a16="http://schemas.microsoft.com/office/drawing/2014/main" val="1112794544"/>
                    </a:ext>
                  </a:extLst>
                </a:gridCol>
                <a:gridCol w="822960">
                  <a:extLst>
                    <a:ext uri="{9D8B030D-6E8A-4147-A177-3AD203B41FA5}">
                      <a16:colId xmlns:a16="http://schemas.microsoft.com/office/drawing/2014/main" val="2684803266"/>
                    </a:ext>
                  </a:extLst>
                </a:gridCol>
                <a:gridCol w="822960">
                  <a:extLst>
                    <a:ext uri="{9D8B030D-6E8A-4147-A177-3AD203B41FA5}">
                      <a16:colId xmlns:a16="http://schemas.microsoft.com/office/drawing/2014/main" val="556275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8788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- 2018-05-20 18:51:12 </a:t>
                      </a:r>
                      <a:r>
                        <a:rPr kumimoji="0" lang="en-US" sz="1000" b="0" i="0" u="none" strike="noStrike" kern="1200" cap="none" spc="0" normalizeH="0" baseline="0" noProof="0">
                          <a:ln>
                            <a:noFill/>
                          </a:ln>
                          <a:solidFill>
                            <a:prstClr val="black"/>
                          </a:solidFill>
                          <a:effectLst/>
                          <a:uLnTx/>
                          <a:uFillTx/>
                          <a:latin typeface="+mn-lt"/>
                          <a:ea typeface="+mn-ea"/>
                          <a:cs typeface="+mn-cs"/>
                        </a:rPr>
                        <a:t>
 I feel compelled to tell this little guy’s story.  This thing has ran strong for over 20 years.  I lost it 2 years ago in the fall and come spring found it again.  It was in the last place I was using it, working on a fence latch.  It had rained, snowed, and who knows what else..... but I pulled the trigger and it ran!!  I have replaced the battery once before and it is due again, but I can’t see buying one for a 20 year old drill/driver.  Makita is a great brand and maybe once funds free up, I will upgrade and get a larger model.  Feel free to share this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 20:03:26</a:t>
                      </a:r>
                    </a:p>
                  </a:txBody>
                  <a:tcPr/>
                </a:tc>
                <a:extLst>
                  <a:ext uri="{0D108BD9-81ED-4DB2-BD59-A6C34878D82A}">
                    <a16:rowId xmlns:a16="http://schemas.microsoft.com/office/drawing/2014/main" val="2335483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- 2018-05-19 11:40:50 </a:t>
                      </a:r>
                      <a:r>
                        <a:rPr kumimoji="0" lang="en-US" sz="1000" b="0" i="0" u="none" strike="noStrike" kern="1200" cap="none" spc="0" normalizeH="0" baseline="0" noProof="0">
                          <a:ln>
                            <a:noFill/>
                          </a:ln>
                          <a:solidFill>
                            <a:prstClr val="black"/>
                          </a:solidFill>
                          <a:effectLst/>
                          <a:uLnTx/>
                          <a:uFillTx/>
                          <a:latin typeface="+mn-lt"/>
                          <a:ea typeface="+mn-ea"/>
                          <a:cs typeface="+mn-cs"/>
                        </a:rPr>
                        <a:t>
 love makita 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6276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- 2018-05-19 02:40:27 </a:t>
                      </a:r>
                      <a:r>
                        <a:rPr kumimoji="0" lang="en-US" sz="1000" b="0" i="0" u="none" strike="noStrike" kern="1200" cap="none" spc="0" normalizeH="0" baseline="0" noProof="0">
                          <a:ln>
                            <a:noFill/>
                          </a:ln>
                          <a:solidFill>
                            <a:prstClr val="black"/>
                          </a:solidFill>
                          <a:effectLst/>
                          <a:uLnTx/>
                          <a:uFillTx/>
                          <a:latin typeface="+mn-lt"/>
                          <a:ea typeface="+mn-ea"/>
                          <a:cs typeface="+mn-cs"/>
                        </a:rPr>
                        <a:t>
 I bought a Makita Tool from Home Depot and had it 6 Months and the Battery went dead and could not be charged. When I called the company they told me "Tough" pay 100.00 for a new battery so I bought a deWalt. Never buy another Makita Product again.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 20:05:05</a:t>
                      </a:r>
                    </a:p>
                  </a:txBody>
                  <a:tcPr/>
                </a:tc>
                <a:extLst>
                  <a:ext uri="{0D108BD9-81ED-4DB2-BD59-A6C34878D82A}">
                    <a16:rowId xmlns:a16="http://schemas.microsoft.com/office/drawing/2014/main" val="1490985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- 2018-05-18 21:36:31 </a:t>
                      </a:r>
                      <a:r>
                        <a:rPr kumimoji="0" lang="en-US" sz="1000" b="0" i="0" u="none" strike="noStrike" kern="1200" cap="none" spc="0" normalizeH="0" baseline="0" noProof="0">
                          <a:ln>
                            <a:noFill/>
                          </a:ln>
                          <a:solidFill>
                            <a:prstClr val="black"/>
                          </a:solidFill>
                          <a:effectLst/>
                          <a:uLnTx/>
                          <a:uFillTx/>
                          <a:latin typeface="+mn-lt"/>
                          <a:ea typeface="+mn-ea"/>
                          <a:cs typeface="+mn-cs"/>
                        </a:rPr>
                        <a:t>
 If there was a DeWalt photo contest, Jose Perez &amp; Habitat for Humanity Seattle - King County would take the cake. 
#welovedewalt 
PC: www.perezimages.com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5041656"/>
                  </a:ext>
                </a:extLst>
              </a:tr>
            </a:tbl>
          </a:graphicData>
        </a:graphic>
      </p:graphicFrame>
      <p:sp>
        <p:nvSpPr>
          <p:cNvPr id="4" name="Text Placeholder 3">
            <a:extLst>
              <a:ext uri="{FF2B5EF4-FFF2-40B4-BE49-F238E27FC236}">
                <a16:creationId xmlns:a16="http://schemas.microsoft.com/office/drawing/2014/main" id="{E7752FD5-CFB6-442C-953A-1169431DE5A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4206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ECF00-C64B-45DE-83A8-0E740DEF0DA6}"/>
              </a:ext>
            </a:extLst>
          </p:cNvPr>
          <p:cNvSpPr>
            <a:spLocks noGrp="1"/>
          </p:cNvSpPr>
          <p:nvPr>
            <p:ph type="title"/>
          </p:nvPr>
        </p:nvSpPr>
        <p:spPr/>
        <p:txBody>
          <a:bodyPr/>
          <a:lstStyle/>
          <a:p>
            <a:r>
              <a:rPr lang="en-US"/>
              <a:t>Competitor Posts | PRO Global - 1 of 13</a:t>
            </a:r>
          </a:p>
        </p:txBody>
      </p:sp>
      <p:graphicFrame>
        <p:nvGraphicFramePr>
          <p:cNvPr id="5" name="Table Placeholder 4">
            <a:extLst>
              <a:ext uri="{FF2B5EF4-FFF2-40B4-BE49-F238E27FC236}">
                <a16:creationId xmlns:a16="http://schemas.microsoft.com/office/drawing/2014/main" id="{0E81F9CE-511F-4C9D-A3C6-48896A1A273E}"/>
              </a:ext>
            </a:extLst>
          </p:cNvPr>
          <p:cNvGraphicFramePr>
            <a:graphicFrameLocks noGrp="1"/>
          </p:cNvGraphicFramePr>
          <p:nvPr>
            <p:ph type="tbl" sz="quarter" idx="13"/>
            <p:extLst>
              <p:ext uri="{D42A27DB-BD31-4B8C-83A1-F6EECF244321}">
                <p14:modId xmlns:p14="http://schemas.microsoft.com/office/powerpoint/2010/main" val="3490072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07263936"/>
                    </a:ext>
                  </a:extLst>
                </a:gridCol>
                <a:gridCol w="370332">
                  <a:extLst>
                    <a:ext uri="{9D8B030D-6E8A-4147-A177-3AD203B41FA5}">
                      <a16:colId xmlns:a16="http://schemas.microsoft.com/office/drawing/2014/main" val="3820907738"/>
                    </a:ext>
                  </a:extLst>
                </a:gridCol>
                <a:gridCol w="370332">
                  <a:extLst>
                    <a:ext uri="{9D8B030D-6E8A-4147-A177-3AD203B41FA5}">
                      <a16:colId xmlns:a16="http://schemas.microsoft.com/office/drawing/2014/main" val="550715417"/>
                    </a:ext>
                  </a:extLst>
                </a:gridCol>
                <a:gridCol w="370332">
                  <a:extLst>
                    <a:ext uri="{9D8B030D-6E8A-4147-A177-3AD203B41FA5}">
                      <a16:colId xmlns:a16="http://schemas.microsoft.com/office/drawing/2014/main" val="3519497301"/>
                    </a:ext>
                  </a:extLst>
                </a:gridCol>
                <a:gridCol w="329184">
                  <a:extLst>
                    <a:ext uri="{9D8B030D-6E8A-4147-A177-3AD203B41FA5}">
                      <a16:colId xmlns:a16="http://schemas.microsoft.com/office/drawing/2014/main" val="1267593806"/>
                    </a:ext>
                  </a:extLst>
                </a:gridCol>
                <a:gridCol w="329184">
                  <a:extLst>
                    <a:ext uri="{9D8B030D-6E8A-4147-A177-3AD203B41FA5}">
                      <a16:colId xmlns:a16="http://schemas.microsoft.com/office/drawing/2014/main" val="2428940884"/>
                    </a:ext>
                  </a:extLst>
                </a:gridCol>
                <a:gridCol w="329184">
                  <a:extLst>
                    <a:ext uri="{9D8B030D-6E8A-4147-A177-3AD203B41FA5}">
                      <a16:colId xmlns:a16="http://schemas.microsoft.com/office/drawing/2014/main" val="2181609228"/>
                    </a:ext>
                  </a:extLst>
                </a:gridCol>
                <a:gridCol w="329184">
                  <a:extLst>
                    <a:ext uri="{9D8B030D-6E8A-4147-A177-3AD203B41FA5}">
                      <a16:colId xmlns:a16="http://schemas.microsoft.com/office/drawing/2014/main" val="29734644"/>
                    </a:ext>
                  </a:extLst>
                </a:gridCol>
                <a:gridCol w="329184">
                  <a:extLst>
                    <a:ext uri="{9D8B030D-6E8A-4147-A177-3AD203B41FA5}">
                      <a16:colId xmlns:a16="http://schemas.microsoft.com/office/drawing/2014/main" val="1084700223"/>
                    </a:ext>
                  </a:extLst>
                </a:gridCol>
                <a:gridCol w="329184">
                  <a:extLst>
                    <a:ext uri="{9D8B030D-6E8A-4147-A177-3AD203B41FA5}">
                      <a16:colId xmlns:a16="http://schemas.microsoft.com/office/drawing/2014/main" val="2667526131"/>
                    </a:ext>
                  </a:extLst>
                </a:gridCol>
                <a:gridCol w="329184">
                  <a:extLst>
                    <a:ext uri="{9D8B030D-6E8A-4147-A177-3AD203B41FA5}">
                      <a16:colId xmlns:a16="http://schemas.microsoft.com/office/drawing/2014/main" val="3192111284"/>
                    </a:ext>
                  </a:extLst>
                </a:gridCol>
                <a:gridCol w="329184">
                  <a:extLst>
                    <a:ext uri="{9D8B030D-6E8A-4147-A177-3AD203B41FA5}">
                      <a16:colId xmlns:a16="http://schemas.microsoft.com/office/drawing/2014/main" val="3657265579"/>
                    </a:ext>
                  </a:extLst>
                </a:gridCol>
                <a:gridCol w="329184">
                  <a:extLst>
                    <a:ext uri="{9D8B030D-6E8A-4147-A177-3AD203B41FA5}">
                      <a16:colId xmlns:a16="http://schemas.microsoft.com/office/drawing/2014/main" val="2838886588"/>
                    </a:ext>
                  </a:extLst>
                </a:gridCol>
                <a:gridCol w="370332">
                  <a:extLst>
                    <a:ext uri="{9D8B030D-6E8A-4147-A177-3AD203B41FA5}">
                      <a16:colId xmlns:a16="http://schemas.microsoft.com/office/drawing/2014/main" val="1705666119"/>
                    </a:ext>
                  </a:extLst>
                </a:gridCol>
                <a:gridCol w="370332">
                  <a:extLst>
                    <a:ext uri="{9D8B030D-6E8A-4147-A177-3AD203B41FA5}">
                      <a16:colId xmlns:a16="http://schemas.microsoft.com/office/drawing/2014/main" val="4252666340"/>
                    </a:ext>
                  </a:extLst>
                </a:gridCol>
                <a:gridCol w="329184">
                  <a:extLst>
                    <a:ext uri="{9D8B030D-6E8A-4147-A177-3AD203B41FA5}">
                      <a16:colId xmlns:a16="http://schemas.microsoft.com/office/drawing/2014/main" val="3484995703"/>
                    </a:ext>
                  </a:extLst>
                </a:gridCol>
                <a:gridCol w="329184">
                  <a:extLst>
                    <a:ext uri="{9D8B030D-6E8A-4147-A177-3AD203B41FA5}">
                      <a16:colId xmlns:a16="http://schemas.microsoft.com/office/drawing/2014/main" val="3626172015"/>
                    </a:ext>
                  </a:extLst>
                </a:gridCol>
                <a:gridCol w="370332">
                  <a:extLst>
                    <a:ext uri="{9D8B030D-6E8A-4147-A177-3AD203B41FA5}">
                      <a16:colId xmlns:a16="http://schemas.microsoft.com/office/drawing/2014/main" val="1792135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0418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- 2018-05-31 01:00:06 </a:t>
                      </a:r>
                      <a:r>
                        <a:rPr kumimoji="0" lang="en-US" sz="1000" b="0" i="0" u="none" strike="noStrike" kern="1200" cap="none" spc="0" normalizeH="0" baseline="0" noProof="0">
                          <a:ln>
                            <a:noFill/>
                          </a:ln>
                          <a:solidFill>
                            <a:prstClr val="black"/>
                          </a:solidFill>
                          <a:effectLst/>
                          <a:uLnTx/>
                          <a:uFillTx/>
                          <a:latin typeface="+mn-lt"/>
                          <a:ea typeface="+mn-ea"/>
                          <a:cs typeface="+mn-cs"/>
                        </a:rPr>
                        <a:t> 
 One reviewer on https://DEWALT.com says the DEWALT FLEXVOLT® 60V MAX* Table Saw is "easy set up, powerful, and accurate. For me, the big deal is the fence. Having the ability to adjust everything so accurately with such little effort is a dream." Buy now: http://bit.ly/2KaLj8D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7562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- 2018-05-30 13:29:24 </a:t>
                      </a:r>
                      <a:r>
                        <a:rPr kumimoji="0" lang="en-US" sz="1000" b="0" i="0" u="none" strike="noStrike" kern="1200" cap="none" spc="0" normalizeH="0" baseline="0" noProof="0">
                          <a:ln>
                            <a:noFill/>
                          </a:ln>
                          <a:solidFill>
                            <a:prstClr val="black"/>
                          </a:solidFill>
                          <a:effectLst/>
                          <a:uLnTx/>
                          <a:uFillTx/>
                          <a:latin typeface="+mn-lt"/>
                          <a:ea typeface="+mn-ea"/>
                          <a:cs typeface="+mn-cs"/>
                        </a:rPr>
                        <a:t> 
 These mountains. This landscape. 🏔☀ Simply beautiful, all around this construction site in Tirol, Austria. Learn more on http://hilti.link/tyrol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1380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- 2018-05-29 16:00:24 </a:t>
                      </a:r>
                      <a:r>
                        <a:rPr kumimoji="0" lang="en-US" sz="1000" b="0" i="0" u="none" strike="noStrike" kern="1200" cap="none" spc="0" normalizeH="0" baseline="0" noProof="0">
                          <a:ln>
                            <a:noFill/>
                          </a:ln>
                          <a:solidFill>
                            <a:prstClr val="black"/>
                          </a:solidFill>
                          <a:effectLst/>
                          <a:uLnTx/>
                          <a:uFillTx/>
                          <a:latin typeface="+mn-lt"/>
                          <a:ea typeface="+mn-ea"/>
                          <a:cs typeface="+mn-cs"/>
                        </a:rPr>
                        <a:t> 
 Which do you prefer?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8462122"/>
                  </a:ext>
                </a:extLst>
              </a:tr>
            </a:tbl>
          </a:graphicData>
        </a:graphic>
      </p:graphicFrame>
      <p:sp>
        <p:nvSpPr>
          <p:cNvPr id="4" name="Text Placeholder 3">
            <a:extLst>
              <a:ext uri="{FF2B5EF4-FFF2-40B4-BE49-F238E27FC236}">
                <a16:creationId xmlns:a16="http://schemas.microsoft.com/office/drawing/2014/main" id="{797C7911-3D33-43E5-AED7-12C81913B99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16530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A2373-AE20-4EAE-BC2D-B9759F8D503E}"/>
              </a:ext>
            </a:extLst>
          </p:cNvPr>
          <p:cNvSpPr>
            <a:spLocks noGrp="1"/>
          </p:cNvSpPr>
          <p:nvPr>
            <p:ph type="title"/>
          </p:nvPr>
        </p:nvSpPr>
        <p:spPr/>
        <p:txBody>
          <a:bodyPr/>
          <a:lstStyle/>
          <a:p>
            <a:r>
              <a:rPr lang="en-US"/>
              <a:t>Competitor Posts | PRO Global - 2 of 13</a:t>
            </a:r>
          </a:p>
        </p:txBody>
      </p:sp>
      <p:graphicFrame>
        <p:nvGraphicFramePr>
          <p:cNvPr id="5" name="Table Placeholder 4">
            <a:extLst>
              <a:ext uri="{FF2B5EF4-FFF2-40B4-BE49-F238E27FC236}">
                <a16:creationId xmlns:a16="http://schemas.microsoft.com/office/drawing/2014/main" id="{780558E8-E5E6-49A1-8BC8-53A6C2C932B9}"/>
              </a:ext>
            </a:extLst>
          </p:cNvPr>
          <p:cNvGraphicFramePr>
            <a:graphicFrameLocks noGrp="1"/>
          </p:cNvGraphicFramePr>
          <p:nvPr>
            <p:ph type="tbl" sz="quarter" idx="13"/>
            <p:extLst>
              <p:ext uri="{D42A27DB-BD31-4B8C-83A1-F6EECF244321}">
                <p14:modId xmlns:p14="http://schemas.microsoft.com/office/powerpoint/2010/main" val="2040453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30619968"/>
                    </a:ext>
                  </a:extLst>
                </a:gridCol>
                <a:gridCol w="370332">
                  <a:extLst>
                    <a:ext uri="{9D8B030D-6E8A-4147-A177-3AD203B41FA5}">
                      <a16:colId xmlns:a16="http://schemas.microsoft.com/office/drawing/2014/main" val="4055059847"/>
                    </a:ext>
                  </a:extLst>
                </a:gridCol>
                <a:gridCol w="370332">
                  <a:extLst>
                    <a:ext uri="{9D8B030D-6E8A-4147-A177-3AD203B41FA5}">
                      <a16:colId xmlns:a16="http://schemas.microsoft.com/office/drawing/2014/main" val="75907462"/>
                    </a:ext>
                  </a:extLst>
                </a:gridCol>
                <a:gridCol w="370332">
                  <a:extLst>
                    <a:ext uri="{9D8B030D-6E8A-4147-A177-3AD203B41FA5}">
                      <a16:colId xmlns:a16="http://schemas.microsoft.com/office/drawing/2014/main" val="3957481931"/>
                    </a:ext>
                  </a:extLst>
                </a:gridCol>
                <a:gridCol w="329184">
                  <a:extLst>
                    <a:ext uri="{9D8B030D-6E8A-4147-A177-3AD203B41FA5}">
                      <a16:colId xmlns:a16="http://schemas.microsoft.com/office/drawing/2014/main" val="402584989"/>
                    </a:ext>
                  </a:extLst>
                </a:gridCol>
                <a:gridCol w="329184">
                  <a:extLst>
                    <a:ext uri="{9D8B030D-6E8A-4147-A177-3AD203B41FA5}">
                      <a16:colId xmlns:a16="http://schemas.microsoft.com/office/drawing/2014/main" val="1338098275"/>
                    </a:ext>
                  </a:extLst>
                </a:gridCol>
                <a:gridCol w="329184">
                  <a:extLst>
                    <a:ext uri="{9D8B030D-6E8A-4147-A177-3AD203B41FA5}">
                      <a16:colId xmlns:a16="http://schemas.microsoft.com/office/drawing/2014/main" val="122625647"/>
                    </a:ext>
                  </a:extLst>
                </a:gridCol>
                <a:gridCol w="329184">
                  <a:extLst>
                    <a:ext uri="{9D8B030D-6E8A-4147-A177-3AD203B41FA5}">
                      <a16:colId xmlns:a16="http://schemas.microsoft.com/office/drawing/2014/main" val="3330567628"/>
                    </a:ext>
                  </a:extLst>
                </a:gridCol>
                <a:gridCol w="329184">
                  <a:extLst>
                    <a:ext uri="{9D8B030D-6E8A-4147-A177-3AD203B41FA5}">
                      <a16:colId xmlns:a16="http://schemas.microsoft.com/office/drawing/2014/main" val="230358105"/>
                    </a:ext>
                  </a:extLst>
                </a:gridCol>
                <a:gridCol w="329184">
                  <a:extLst>
                    <a:ext uri="{9D8B030D-6E8A-4147-A177-3AD203B41FA5}">
                      <a16:colId xmlns:a16="http://schemas.microsoft.com/office/drawing/2014/main" val="3240409008"/>
                    </a:ext>
                  </a:extLst>
                </a:gridCol>
                <a:gridCol w="329184">
                  <a:extLst>
                    <a:ext uri="{9D8B030D-6E8A-4147-A177-3AD203B41FA5}">
                      <a16:colId xmlns:a16="http://schemas.microsoft.com/office/drawing/2014/main" val="32568104"/>
                    </a:ext>
                  </a:extLst>
                </a:gridCol>
                <a:gridCol w="329184">
                  <a:extLst>
                    <a:ext uri="{9D8B030D-6E8A-4147-A177-3AD203B41FA5}">
                      <a16:colId xmlns:a16="http://schemas.microsoft.com/office/drawing/2014/main" val="1843101977"/>
                    </a:ext>
                  </a:extLst>
                </a:gridCol>
                <a:gridCol w="329184">
                  <a:extLst>
                    <a:ext uri="{9D8B030D-6E8A-4147-A177-3AD203B41FA5}">
                      <a16:colId xmlns:a16="http://schemas.microsoft.com/office/drawing/2014/main" val="3974901376"/>
                    </a:ext>
                  </a:extLst>
                </a:gridCol>
                <a:gridCol w="370332">
                  <a:extLst>
                    <a:ext uri="{9D8B030D-6E8A-4147-A177-3AD203B41FA5}">
                      <a16:colId xmlns:a16="http://schemas.microsoft.com/office/drawing/2014/main" val="3975809765"/>
                    </a:ext>
                  </a:extLst>
                </a:gridCol>
                <a:gridCol w="370332">
                  <a:extLst>
                    <a:ext uri="{9D8B030D-6E8A-4147-A177-3AD203B41FA5}">
                      <a16:colId xmlns:a16="http://schemas.microsoft.com/office/drawing/2014/main" val="789605298"/>
                    </a:ext>
                  </a:extLst>
                </a:gridCol>
                <a:gridCol w="329184">
                  <a:extLst>
                    <a:ext uri="{9D8B030D-6E8A-4147-A177-3AD203B41FA5}">
                      <a16:colId xmlns:a16="http://schemas.microsoft.com/office/drawing/2014/main" val="2479017762"/>
                    </a:ext>
                  </a:extLst>
                </a:gridCol>
                <a:gridCol w="329184">
                  <a:extLst>
                    <a:ext uri="{9D8B030D-6E8A-4147-A177-3AD203B41FA5}">
                      <a16:colId xmlns:a16="http://schemas.microsoft.com/office/drawing/2014/main" val="2236801867"/>
                    </a:ext>
                  </a:extLst>
                </a:gridCol>
                <a:gridCol w="370332">
                  <a:extLst>
                    <a:ext uri="{9D8B030D-6E8A-4147-A177-3AD203B41FA5}">
                      <a16:colId xmlns:a16="http://schemas.microsoft.com/office/drawing/2014/main" val="3288700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685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- 2018-05-28 17:01:17 </a:t>
                      </a:r>
                      <a:r>
                        <a:rPr kumimoji="0" lang="en-US" sz="1000" b="0" i="0" u="none" strike="noStrike" kern="1200" cap="none" spc="0" normalizeH="0" baseline="0" noProof="0">
                          <a:ln>
                            <a:noFill/>
                          </a:ln>
                          <a:solidFill>
                            <a:prstClr val="black"/>
                          </a:solidFill>
                          <a:effectLst/>
                          <a:uLnTx/>
                          <a:uFillTx/>
                          <a:latin typeface="+mn-lt"/>
                          <a:ea typeface="+mn-ea"/>
                          <a:cs typeface="+mn-cs"/>
                        </a:rPr>
                        <a:t> 
 In 2017, the Hilti Group extended its business in the offshore oil, gas and wind markets with the acquisition of the Norwegian Oglaend System Group. We say "Velkommen" once again. 🇳🇴🤗 http://hilti.link/2iE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0810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- 2018-05-28 15:00:29 </a:t>
                      </a:r>
                      <a:r>
                        <a:rPr kumimoji="0" lang="en-US" sz="1000" b="0" i="0" u="none" strike="noStrike" kern="1200" cap="none" spc="0" normalizeH="0" baseline="0" noProof="0">
                          <a:ln>
                            <a:noFill/>
                          </a:ln>
                          <a:solidFill>
                            <a:prstClr val="black"/>
                          </a:solidFill>
                          <a:effectLst/>
                          <a:uLnTx/>
                          <a:uFillTx/>
                          <a:latin typeface="+mn-lt"/>
                          <a:ea typeface="+mn-ea"/>
                          <a:cs typeface="+mn-cs"/>
                        </a:rPr>
                        <a:t> 
 Thank you to all our fallen heroes—those who made the ultimate sacrifice for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474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- 2018-05-25 16:00:38 </a:t>
                      </a:r>
                      <a:r>
                        <a:rPr kumimoji="0" lang="en-US" sz="1000" b="0" i="0" u="none" strike="noStrike" kern="1200" cap="none" spc="0" normalizeH="0" baseline="0" noProof="0">
                          <a:ln>
                            <a:noFill/>
                          </a:ln>
                          <a:solidFill>
                            <a:prstClr val="black"/>
                          </a:solidFill>
                          <a:effectLst/>
                          <a:uLnTx/>
                          <a:uFillTx/>
                          <a:latin typeface="+mn-lt"/>
                          <a:ea typeface="+mn-ea"/>
                          <a:cs typeface="+mn-cs"/>
                        </a:rPr>
                        <a:t> 
 Our customer Tommaso is repairing a section of a Dominican church, some 30 meters above the rooftops of _ _ _ _ _ _. Do you know this place? Take a guess in the comments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6328904"/>
                  </a:ext>
                </a:extLst>
              </a:tr>
            </a:tbl>
          </a:graphicData>
        </a:graphic>
      </p:graphicFrame>
      <p:sp>
        <p:nvSpPr>
          <p:cNvPr id="4" name="Text Placeholder 3">
            <a:extLst>
              <a:ext uri="{FF2B5EF4-FFF2-40B4-BE49-F238E27FC236}">
                <a16:creationId xmlns:a16="http://schemas.microsoft.com/office/drawing/2014/main" id="{5F71E352-283A-42E7-A7A3-899DA261E5F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19220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E6A63-42F6-4A9B-AEE6-889DC0B50CE3}"/>
              </a:ext>
            </a:extLst>
          </p:cNvPr>
          <p:cNvSpPr>
            <a:spLocks noGrp="1"/>
          </p:cNvSpPr>
          <p:nvPr>
            <p:ph type="title"/>
          </p:nvPr>
        </p:nvSpPr>
        <p:spPr/>
        <p:txBody>
          <a:bodyPr/>
          <a:lstStyle/>
          <a:p>
            <a:r>
              <a:rPr lang="en-US"/>
              <a:t>Competitor Posts | PRO Global - 3 of 13</a:t>
            </a:r>
          </a:p>
        </p:txBody>
      </p:sp>
      <p:graphicFrame>
        <p:nvGraphicFramePr>
          <p:cNvPr id="5" name="Table Placeholder 4">
            <a:extLst>
              <a:ext uri="{FF2B5EF4-FFF2-40B4-BE49-F238E27FC236}">
                <a16:creationId xmlns:a16="http://schemas.microsoft.com/office/drawing/2014/main" id="{1FD1AD3D-5B88-4B52-9494-D2757AA14984}"/>
              </a:ext>
            </a:extLst>
          </p:cNvPr>
          <p:cNvGraphicFramePr>
            <a:graphicFrameLocks noGrp="1"/>
          </p:cNvGraphicFramePr>
          <p:nvPr>
            <p:ph type="tbl" sz="quarter" idx="13"/>
            <p:extLst>
              <p:ext uri="{D42A27DB-BD31-4B8C-83A1-F6EECF244321}">
                <p14:modId xmlns:p14="http://schemas.microsoft.com/office/powerpoint/2010/main" val="1896975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58906509"/>
                    </a:ext>
                  </a:extLst>
                </a:gridCol>
                <a:gridCol w="370332">
                  <a:extLst>
                    <a:ext uri="{9D8B030D-6E8A-4147-A177-3AD203B41FA5}">
                      <a16:colId xmlns:a16="http://schemas.microsoft.com/office/drawing/2014/main" val="932706885"/>
                    </a:ext>
                  </a:extLst>
                </a:gridCol>
                <a:gridCol w="370332">
                  <a:extLst>
                    <a:ext uri="{9D8B030D-6E8A-4147-A177-3AD203B41FA5}">
                      <a16:colId xmlns:a16="http://schemas.microsoft.com/office/drawing/2014/main" val="4129638750"/>
                    </a:ext>
                  </a:extLst>
                </a:gridCol>
                <a:gridCol w="370332">
                  <a:extLst>
                    <a:ext uri="{9D8B030D-6E8A-4147-A177-3AD203B41FA5}">
                      <a16:colId xmlns:a16="http://schemas.microsoft.com/office/drawing/2014/main" val="3936125930"/>
                    </a:ext>
                  </a:extLst>
                </a:gridCol>
                <a:gridCol w="329184">
                  <a:extLst>
                    <a:ext uri="{9D8B030D-6E8A-4147-A177-3AD203B41FA5}">
                      <a16:colId xmlns:a16="http://schemas.microsoft.com/office/drawing/2014/main" val="3287139293"/>
                    </a:ext>
                  </a:extLst>
                </a:gridCol>
                <a:gridCol w="329184">
                  <a:extLst>
                    <a:ext uri="{9D8B030D-6E8A-4147-A177-3AD203B41FA5}">
                      <a16:colId xmlns:a16="http://schemas.microsoft.com/office/drawing/2014/main" val="2301575267"/>
                    </a:ext>
                  </a:extLst>
                </a:gridCol>
                <a:gridCol w="329184">
                  <a:extLst>
                    <a:ext uri="{9D8B030D-6E8A-4147-A177-3AD203B41FA5}">
                      <a16:colId xmlns:a16="http://schemas.microsoft.com/office/drawing/2014/main" val="722581887"/>
                    </a:ext>
                  </a:extLst>
                </a:gridCol>
                <a:gridCol w="329184">
                  <a:extLst>
                    <a:ext uri="{9D8B030D-6E8A-4147-A177-3AD203B41FA5}">
                      <a16:colId xmlns:a16="http://schemas.microsoft.com/office/drawing/2014/main" val="1171314992"/>
                    </a:ext>
                  </a:extLst>
                </a:gridCol>
                <a:gridCol w="329184">
                  <a:extLst>
                    <a:ext uri="{9D8B030D-6E8A-4147-A177-3AD203B41FA5}">
                      <a16:colId xmlns:a16="http://schemas.microsoft.com/office/drawing/2014/main" val="1279443610"/>
                    </a:ext>
                  </a:extLst>
                </a:gridCol>
                <a:gridCol w="329184">
                  <a:extLst>
                    <a:ext uri="{9D8B030D-6E8A-4147-A177-3AD203B41FA5}">
                      <a16:colId xmlns:a16="http://schemas.microsoft.com/office/drawing/2014/main" val="193899853"/>
                    </a:ext>
                  </a:extLst>
                </a:gridCol>
                <a:gridCol w="329184">
                  <a:extLst>
                    <a:ext uri="{9D8B030D-6E8A-4147-A177-3AD203B41FA5}">
                      <a16:colId xmlns:a16="http://schemas.microsoft.com/office/drawing/2014/main" val="4056609762"/>
                    </a:ext>
                  </a:extLst>
                </a:gridCol>
                <a:gridCol w="329184">
                  <a:extLst>
                    <a:ext uri="{9D8B030D-6E8A-4147-A177-3AD203B41FA5}">
                      <a16:colId xmlns:a16="http://schemas.microsoft.com/office/drawing/2014/main" val="599583573"/>
                    </a:ext>
                  </a:extLst>
                </a:gridCol>
                <a:gridCol w="329184">
                  <a:extLst>
                    <a:ext uri="{9D8B030D-6E8A-4147-A177-3AD203B41FA5}">
                      <a16:colId xmlns:a16="http://schemas.microsoft.com/office/drawing/2014/main" val="2435450483"/>
                    </a:ext>
                  </a:extLst>
                </a:gridCol>
                <a:gridCol w="370332">
                  <a:extLst>
                    <a:ext uri="{9D8B030D-6E8A-4147-A177-3AD203B41FA5}">
                      <a16:colId xmlns:a16="http://schemas.microsoft.com/office/drawing/2014/main" val="3947584754"/>
                    </a:ext>
                  </a:extLst>
                </a:gridCol>
                <a:gridCol w="370332">
                  <a:extLst>
                    <a:ext uri="{9D8B030D-6E8A-4147-A177-3AD203B41FA5}">
                      <a16:colId xmlns:a16="http://schemas.microsoft.com/office/drawing/2014/main" val="662249752"/>
                    </a:ext>
                  </a:extLst>
                </a:gridCol>
                <a:gridCol w="329184">
                  <a:extLst>
                    <a:ext uri="{9D8B030D-6E8A-4147-A177-3AD203B41FA5}">
                      <a16:colId xmlns:a16="http://schemas.microsoft.com/office/drawing/2014/main" val="4036348589"/>
                    </a:ext>
                  </a:extLst>
                </a:gridCol>
                <a:gridCol w="329184">
                  <a:extLst>
                    <a:ext uri="{9D8B030D-6E8A-4147-A177-3AD203B41FA5}">
                      <a16:colId xmlns:a16="http://schemas.microsoft.com/office/drawing/2014/main" val="4028922264"/>
                    </a:ext>
                  </a:extLst>
                </a:gridCol>
                <a:gridCol w="370332">
                  <a:extLst>
                    <a:ext uri="{9D8B030D-6E8A-4147-A177-3AD203B41FA5}">
                      <a16:colId xmlns:a16="http://schemas.microsoft.com/office/drawing/2014/main" val="3729836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4082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- 2018-05-24 17:00:51 </a:t>
                      </a:r>
                      <a:r>
                        <a:rPr kumimoji="0" lang="en-US" sz="1000" b="0" i="0" u="none" strike="noStrike" kern="1200" cap="none" spc="0" normalizeH="0" baseline="0" noProof="0">
                          <a:ln>
                            <a:noFill/>
                          </a:ln>
                          <a:solidFill>
                            <a:prstClr val="black"/>
                          </a:solidFill>
                          <a:effectLst/>
                          <a:uLnTx/>
                          <a:uFillTx/>
                          <a:latin typeface="+mn-lt"/>
                          <a:ea typeface="+mn-ea"/>
                          <a:cs typeface="+mn-cs"/>
                        </a:rPr>
                        <a:t> 
 Only the best for my Hilti ❤️ ➡️How often do you clean your Hilti tools?
-----
Pic by @kiiccyan. Thanks for sharing this awesome shot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99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- 2018-05-23 17:15:00 </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salute America’s veterans and the groups that support them. We have teamed with Flags of Valor and Wounded Warrior Project, and we encourage you to join us. Get involved at http://JoinTheSalute.com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5591634"/>
                  </a:ext>
                </a:extLst>
              </a:tr>
            </a:tbl>
          </a:graphicData>
        </a:graphic>
      </p:graphicFrame>
      <p:sp>
        <p:nvSpPr>
          <p:cNvPr id="4" name="Text Placeholder 3">
            <a:extLst>
              <a:ext uri="{FF2B5EF4-FFF2-40B4-BE49-F238E27FC236}">
                <a16:creationId xmlns:a16="http://schemas.microsoft.com/office/drawing/2014/main" id="{66AF01C1-8DD8-4258-A9B3-509607B35D6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02523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47F55-2806-4F47-A18C-9BC3FEB4552F}"/>
              </a:ext>
            </a:extLst>
          </p:cNvPr>
          <p:cNvSpPr>
            <a:spLocks noGrp="1"/>
          </p:cNvSpPr>
          <p:nvPr>
            <p:ph type="title"/>
          </p:nvPr>
        </p:nvSpPr>
        <p:spPr/>
        <p:txBody>
          <a:bodyPr/>
          <a:lstStyle/>
          <a:p>
            <a:r>
              <a:rPr lang="en-US"/>
              <a:t>Competitor Posts | PRO Global - 4 of 13</a:t>
            </a:r>
          </a:p>
        </p:txBody>
      </p:sp>
      <p:graphicFrame>
        <p:nvGraphicFramePr>
          <p:cNvPr id="5" name="Table Placeholder 4">
            <a:extLst>
              <a:ext uri="{FF2B5EF4-FFF2-40B4-BE49-F238E27FC236}">
                <a16:creationId xmlns:a16="http://schemas.microsoft.com/office/drawing/2014/main" id="{19E5E6F9-EED0-4807-87CF-28F6E15A1D0D}"/>
              </a:ext>
            </a:extLst>
          </p:cNvPr>
          <p:cNvGraphicFramePr>
            <a:graphicFrameLocks noGrp="1"/>
          </p:cNvGraphicFramePr>
          <p:nvPr>
            <p:ph type="tbl" sz="quarter" idx="13"/>
            <p:extLst>
              <p:ext uri="{D42A27DB-BD31-4B8C-83A1-F6EECF244321}">
                <p14:modId xmlns:p14="http://schemas.microsoft.com/office/powerpoint/2010/main" val="2486178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58193269"/>
                    </a:ext>
                  </a:extLst>
                </a:gridCol>
                <a:gridCol w="370332">
                  <a:extLst>
                    <a:ext uri="{9D8B030D-6E8A-4147-A177-3AD203B41FA5}">
                      <a16:colId xmlns:a16="http://schemas.microsoft.com/office/drawing/2014/main" val="453966393"/>
                    </a:ext>
                  </a:extLst>
                </a:gridCol>
                <a:gridCol w="370332">
                  <a:extLst>
                    <a:ext uri="{9D8B030D-6E8A-4147-A177-3AD203B41FA5}">
                      <a16:colId xmlns:a16="http://schemas.microsoft.com/office/drawing/2014/main" val="730036219"/>
                    </a:ext>
                  </a:extLst>
                </a:gridCol>
                <a:gridCol w="370332">
                  <a:extLst>
                    <a:ext uri="{9D8B030D-6E8A-4147-A177-3AD203B41FA5}">
                      <a16:colId xmlns:a16="http://schemas.microsoft.com/office/drawing/2014/main" val="3488934927"/>
                    </a:ext>
                  </a:extLst>
                </a:gridCol>
                <a:gridCol w="329184">
                  <a:extLst>
                    <a:ext uri="{9D8B030D-6E8A-4147-A177-3AD203B41FA5}">
                      <a16:colId xmlns:a16="http://schemas.microsoft.com/office/drawing/2014/main" val="1320834927"/>
                    </a:ext>
                  </a:extLst>
                </a:gridCol>
                <a:gridCol w="329184">
                  <a:extLst>
                    <a:ext uri="{9D8B030D-6E8A-4147-A177-3AD203B41FA5}">
                      <a16:colId xmlns:a16="http://schemas.microsoft.com/office/drawing/2014/main" val="3321836214"/>
                    </a:ext>
                  </a:extLst>
                </a:gridCol>
                <a:gridCol w="329184">
                  <a:extLst>
                    <a:ext uri="{9D8B030D-6E8A-4147-A177-3AD203B41FA5}">
                      <a16:colId xmlns:a16="http://schemas.microsoft.com/office/drawing/2014/main" val="1379375170"/>
                    </a:ext>
                  </a:extLst>
                </a:gridCol>
                <a:gridCol w="329184">
                  <a:extLst>
                    <a:ext uri="{9D8B030D-6E8A-4147-A177-3AD203B41FA5}">
                      <a16:colId xmlns:a16="http://schemas.microsoft.com/office/drawing/2014/main" val="3390945948"/>
                    </a:ext>
                  </a:extLst>
                </a:gridCol>
                <a:gridCol w="329184">
                  <a:extLst>
                    <a:ext uri="{9D8B030D-6E8A-4147-A177-3AD203B41FA5}">
                      <a16:colId xmlns:a16="http://schemas.microsoft.com/office/drawing/2014/main" val="2928116656"/>
                    </a:ext>
                  </a:extLst>
                </a:gridCol>
                <a:gridCol w="329184">
                  <a:extLst>
                    <a:ext uri="{9D8B030D-6E8A-4147-A177-3AD203B41FA5}">
                      <a16:colId xmlns:a16="http://schemas.microsoft.com/office/drawing/2014/main" val="999037196"/>
                    </a:ext>
                  </a:extLst>
                </a:gridCol>
                <a:gridCol w="329184">
                  <a:extLst>
                    <a:ext uri="{9D8B030D-6E8A-4147-A177-3AD203B41FA5}">
                      <a16:colId xmlns:a16="http://schemas.microsoft.com/office/drawing/2014/main" val="648292508"/>
                    </a:ext>
                  </a:extLst>
                </a:gridCol>
                <a:gridCol w="329184">
                  <a:extLst>
                    <a:ext uri="{9D8B030D-6E8A-4147-A177-3AD203B41FA5}">
                      <a16:colId xmlns:a16="http://schemas.microsoft.com/office/drawing/2014/main" val="2383173677"/>
                    </a:ext>
                  </a:extLst>
                </a:gridCol>
                <a:gridCol w="329184">
                  <a:extLst>
                    <a:ext uri="{9D8B030D-6E8A-4147-A177-3AD203B41FA5}">
                      <a16:colId xmlns:a16="http://schemas.microsoft.com/office/drawing/2014/main" val="2902752038"/>
                    </a:ext>
                  </a:extLst>
                </a:gridCol>
                <a:gridCol w="370332">
                  <a:extLst>
                    <a:ext uri="{9D8B030D-6E8A-4147-A177-3AD203B41FA5}">
                      <a16:colId xmlns:a16="http://schemas.microsoft.com/office/drawing/2014/main" val="4255055991"/>
                    </a:ext>
                  </a:extLst>
                </a:gridCol>
                <a:gridCol w="370332">
                  <a:extLst>
                    <a:ext uri="{9D8B030D-6E8A-4147-A177-3AD203B41FA5}">
                      <a16:colId xmlns:a16="http://schemas.microsoft.com/office/drawing/2014/main" val="1930198162"/>
                    </a:ext>
                  </a:extLst>
                </a:gridCol>
                <a:gridCol w="329184">
                  <a:extLst>
                    <a:ext uri="{9D8B030D-6E8A-4147-A177-3AD203B41FA5}">
                      <a16:colId xmlns:a16="http://schemas.microsoft.com/office/drawing/2014/main" val="2094685909"/>
                    </a:ext>
                  </a:extLst>
                </a:gridCol>
                <a:gridCol w="329184">
                  <a:extLst>
                    <a:ext uri="{9D8B030D-6E8A-4147-A177-3AD203B41FA5}">
                      <a16:colId xmlns:a16="http://schemas.microsoft.com/office/drawing/2014/main" val="3105713318"/>
                    </a:ext>
                  </a:extLst>
                </a:gridCol>
                <a:gridCol w="370332">
                  <a:extLst>
                    <a:ext uri="{9D8B030D-6E8A-4147-A177-3AD203B41FA5}">
                      <a16:colId xmlns:a16="http://schemas.microsoft.com/office/drawing/2014/main" val="2121972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1037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- 2018-05-23 17:00:44 </a:t>
                      </a:r>
                      <a:r>
                        <a:rPr kumimoji="0" lang="en-US" sz="1000" b="0" i="0" u="none" strike="noStrike" kern="1200" cap="none" spc="0" normalizeH="0" baseline="0" noProof="0">
                          <a:ln>
                            <a:noFill/>
                          </a:ln>
                          <a:solidFill>
                            <a:prstClr val="black"/>
                          </a:solidFill>
                          <a:effectLst/>
                          <a:uLnTx/>
                          <a:uFillTx/>
                          <a:latin typeface="+mn-lt"/>
                          <a:ea typeface="+mn-ea"/>
                          <a:cs typeface="+mn-cs"/>
                        </a:rPr>
                        <a:t> 
 Basic medical services in remote areas of Zambia are insufficient. To counter this, the Hilti Foundation is helping hospitals in rural areas attract the urgently needed help of medical professionals. Learn more on http://hilti.link/2Sl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949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- 2018-05-21 17:55:05 </a:t>
                      </a:r>
                      <a:r>
                        <a:rPr kumimoji="0" lang="en-US" sz="1000" b="0" i="0" u="none" strike="noStrike" kern="1200" cap="none" spc="0" normalizeH="0" baseline="0" noProof="0">
                          <a:ln>
                            <a:noFill/>
                          </a:ln>
                          <a:solidFill>
                            <a:prstClr val="black"/>
                          </a:solidFill>
                          <a:effectLst/>
                          <a:uLnTx/>
                          <a:uFillTx/>
                          <a:latin typeface="+mn-lt"/>
                          <a:ea typeface="+mn-ea"/>
                          <a:cs typeface="+mn-cs"/>
                        </a:rPr>
                        <a:t> 
 Worm drive meets DEWALT FLEXVOLT® power. Our 60V MAX* 7-1/4 in. Cordless Worm Drive Style Saw gives you the blade left you want while providing smooth, accurate cuts and long runtime. Buy now: http://bit.ly/2jNMqQA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7868735"/>
                  </a:ext>
                </a:extLst>
              </a:tr>
            </a:tbl>
          </a:graphicData>
        </a:graphic>
      </p:graphicFrame>
      <p:sp>
        <p:nvSpPr>
          <p:cNvPr id="4" name="Text Placeholder 3">
            <a:extLst>
              <a:ext uri="{FF2B5EF4-FFF2-40B4-BE49-F238E27FC236}">
                <a16:creationId xmlns:a16="http://schemas.microsoft.com/office/drawing/2014/main" id="{73260E34-9CF6-4CCC-957C-B5DF8045B73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39401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8C84A-DA56-4342-9ACA-9FE93C9D4840}"/>
              </a:ext>
            </a:extLst>
          </p:cNvPr>
          <p:cNvSpPr>
            <a:spLocks noGrp="1"/>
          </p:cNvSpPr>
          <p:nvPr>
            <p:ph type="title"/>
          </p:nvPr>
        </p:nvSpPr>
        <p:spPr/>
        <p:txBody>
          <a:bodyPr/>
          <a:lstStyle/>
          <a:p>
            <a:r>
              <a:rPr lang="en-US"/>
              <a:t>Competitor Posts | PRO Global - 5 of 13</a:t>
            </a:r>
          </a:p>
        </p:txBody>
      </p:sp>
      <p:graphicFrame>
        <p:nvGraphicFramePr>
          <p:cNvPr id="5" name="Table Placeholder 4">
            <a:extLst>
              <a:ext uri="{FF2B5EF4-FFF2-40B4-BE49-F238E27FC236}">
                <a16:creationId xmlns:a16="http://schemas.microsoft.com/office/drawing/2014/main" id="{4D8B0D37-A706-4031-9498-4642A050F8C6}"/>
              </a:ext>
            </a:extLst>
          </p:cNvPr>
          <p:cNvGraphicFramePr>
            <a:graphicFrameLocks noGrp="1"/>
          </p:cNvGraphicFramePr>
          <p:nvPr>
            <p:ph type="tbl" sz="quarter" idx="13"/>
            <p:extLst>
              <p:ext uri="{D42A27DB-BD31-4B8C-83A1-F6EECF244321}">
                <p14:modId xmlns:p14="http://schemas.microsoft.com/office/powerpoint/2010/main" val="1114705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9613850"/>
                    </a:ext>
                  </a:extLst>
                </a:gridCol>
                <a:gridCol w="370332">
                  <a:extLst>
                    <a:ext uri="{9D8B030D-6E8A-4147-A177-3AD203B41FA5}">
                      <a16:colId xmlns:a16="http://schemas.microsoft.com/office/drawing/2014/main" val="2762705829"/>
                    </a:ext>
                  </a:extLst>
                </a:gridCol>
                <a:gridCol w="370332">
                  <a:extLst>
                    <a:ext uri="{9D8B030D-6E8A-4147-A177-3AD203B41FA5}">
                      <a16:colId xmlns:a16="http://schemas.microsoft.com/office/drawing/2014/main" val="2951262814"/>
                    </a:ext>
                  </a:extLst>
                </a:gridCol>
                <a:gridCol w="370332">
                  <a:extLst>
                    <a:ext uri="{9D8B030D-6E8A-4147-A177-3AD203B41FA5}">
                      <a16:colId xmlns:a16="http://schemas.microsoft.com/office/drawing/2014/main" val="796679412"/>
                    </a:ext>
                  </a:extLst>
                </a:gridCol>
                <a:gridCol w="329184">
                  <a:extLst>
                    <a:ext uri="{9D8B030D-6E8A-4147-A177-3AD203B41FA5}">
                      <a16:colId xmlns:a16="http://schemas.microsoft.com/office/drawing/2014/main" val="2530597612"/>
                    </a:ext>
                  </a:extLst>
                </a:gridCol>
                <a:gridCol w="329184">
                  <a:extLst>
                    <a:ext uri="{9D8B030D-6E8A-4147-A177-3AD203B41FA5}">
                      <a16:colId xmlns:a16="http://schemas.microsoft.com/office/drawing/2014/main" val="2848907983"/>
                    </a:ext>
                  </a:extLst>
                </a:gridCol>
                <a:gridCol w="329184">
                  <a:extLst>
                    <a:ext uri="{9D8B030D-6E8A-4147-A177-3AD203B41FA5}">
                      <a16:colId xmlns:a16="http://schemas.microsoft.com/office/drawing/2014/main" val="1839741278"/>
                    </a:ext>
                  </a:extLst>
                </a:gridCol>
                <a:gridCol w="329184">
                  <a:extLst>
                    <a:ext uri="{9D8B030D-6E8A-4147-A177-3AD203B41FA5}">
                      <a16:colId xmlns:a16="http://schemas.microsoft.com/office/drawing/2014/main" val="3436402649"/>
                    </a:ext>
                  </a:extLst>
                </a:gridCol>
                <a:gridCol w="329184">
                  <a:extLst>
                    <a:ext uri="{9D8B030D-6E8A-4147-A177-3AD203B41FA5}">
                      <a16:colId xmlns:a16="http://schemas.microsoft.com/office/drawing/2014/main" val="4190306865"/>
                    </a:ext>
                  </a:extLst>
                </a:gridCol>
                <a:gridCol w="329184">
                  <a:extLst>
                    <a:ext uri="{9D8B030D-6E8A-4147-A177-3AD203B41FA5}">
                      <a16:colId xmlns:a16="http://schemas.microsoft.com/office/drawing/2014/main" val="2072405075"/>
                    </a:ext>
                  </a:extLst>
                </a:gridCol>
                <a:gridCol w="329184">
                  <a:extLst>
                    <a:ext uri="{9D8B030D-6E8A-4147-A177-3AD203B41FA5}">
                      <a16:colId xmlns:a16="http://schemas.microsoft.com/office/drawing/2014/main" val="2811097792"/>
                    </a:ext>
                  </a:extLst>
                </a:gridCol>
                <a:gridCol w="329184">
                  <a:extLst>
                    <a:ext uri="{9D8B030D-6E8A-4147-A177-3AD203B41FA5}">
                      <a16:colId xmlns:a16="http://schemas.microsoft.com/office/drawing/2014/main" val="163831835"/>
                    </a:ext>
                  </a:extLst>
                </a:gridCol>
                <a:gridCol w="329184">
                  <a:extLst>
                    <a:ext uri="{9D8B030D-6E8A-4147-A177-3AD203B41FA5}">
                      <a16:colId xmlns:a16="http://schemas.microsoft.com/office/drawing/2014/main" val="2602843365"/>
                    </a:ext>
                  </a:extLst>
                </a:gridCol>
                <a:gridCol w="370332">
                  <a:extLst>
                    <a:ext uri="{9D8B030D-6E8A-4147-A177-3AD203B41FA5}">
                      <a16:colId xmlns:a16="http://schemas.microsoft.com/office/drawing/2014/main" val="549322176"/>
                    </a:ext>
                  </a:extLst>
                </a:gridCol>
                <a:gridCol w="370332">
                  <a:extLst>
                    <a:ext uri="{9D8B030D-6E8A-4147-A177-3AD203B41FA5}">
                      <a16:colId xmlns:a16="http://schemas.microsoft.com/office/drawing/2014/main" val="933167497"/>
                    </a:ext>
                  </a:extLst>
                </a:gridCol>
                <a:gridCol w="329184">
                  <a:extLst>
                    <a:ext uri="{9D8B030D-6E8A-4147-A177-3AD203B41FA5}">
                      <a16:colId xmlns:a16="http://schemas.microsoft.com/office/drawing/2014/main" val="1061523541"/>
                    </a:ext>
                  </a:extLst>
                </a:gridCol>
                <a:gridCol w="329184">
                  <a:extLst>
                    <a:ext uri="{9D8B030D-6E8A-4147-A177-3AD203B41FA5}">
                      <a16:colId xmlns:a16="http://schemas.microsoft.com/office/drawing/2014/main" val="1569311186"/>
                    </a:ext>
                  </a:extLst>
                </a:gridCol>
                <a:gridCol w="370332">
                  <a:extLst>
                    <a:ext uri="{9D8B030D-6E8A-4147-A177-3AD203B41FA5}">
                      <a16:colId xmlns:a16="http://schemas.microsoft.com/office/drawing/2014/main" val="908484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3442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- 2018-05-21 17:00:24 </a:t>
                      </a:r>
                      <a:r>
                        <a:rPr kumimoji="0" lang="en-US" sz="1000" b="0" i="0" u="none" strike="noStrike" kern="1200" cap="none" spc="0" normalizeH="0" baseline="0" noProof="0">
                          <a:ln>
                            <a:noFill/>
                          </a:ln>
                          <a:solidFill>
                            <a:prstClr val="black"/>
                          </a:solidFill>
                          <a:effectLst/>
                          <a:uLnTx/>
                          <a:uFillTx/>
                          <a:latin typeface="+mn-lt"/>
                          <a:ea typeface="+mn-ea"/>
                          <a:cs typeface="+mn-cs"/>
                        </a:rPr>
                        <a:t> 
 Heavy equipment is in use on the construction site. Dust is falling. 💨👷‍♂️ Learn how experts are working on efficient technology in order to minimize this burden on http://hilti.link/2yp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681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- 2018-05-20 00:05:31 </a:t>
                      </a:r>
                      <a:r>
                        <a:rPr kumimoji="0" lang="en-US" sz="1000" b="0" i="0" u="none" strike="noStrike" kern="1200" cap="none" spc="0" normalizeH="0" baseline="0" noProof="0">
                          <a:ln>
                            <a:noFill/>
                          </a:ln>
                          <a:solidFill>
                            <a:prstClr val="black"/>
                          </a:solidFill>
                          <a:effectLst/>
                          <a:uLnTx/>
                          <a:uFillTx/>
                          <a:latin typeface="+mn-lt"/>
                          <a:ea typeface="+mn-ea"/>
                          <a:cs typeface="+mn-cs"/>
                        </a:rPr>
                        <a:t> 
 No outlets? No problem. Charge devices with your 18V LXT batteries and an 18V LXT Power Adapter ADP05. Just remember to put down the phone and enjoy the scenery #lxtadvantage #cordless #innovation #makitausa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7875072"/>
                  </a:ext>
                </a:extLst>
              </a:tr>
            </a:tbl>
          </a:graphicData>
        </a:graphic>
      </p:graphicFrame>
      <p:sp>
        <p:nvSpPr>
          <p:cNvPr id="4" name="Text Placeholder 3">
            <a:extLst>
              <a:ext uri="{FF2B5EF4-FFF2-40B4-BE49-F238E27FC236}">
                <a16:creationId xmlns:a16="http://schemas.microsoft.com/office/drawing/2014/main" id="{07BFC2AA-EA54-4573-AB57-13F8FF0033E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00764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D3645-68EF-44BF-BE8B-A85C5ED35C99}"/>
              </a:ext>
            </a:extLst>
          </p:cNvPr>
          <p:cNvSpPr>
            <a:spLocks noGrp="1"/>
          </p:cNvSpPr>
          <p:nvPr>
            <p:ph type="title"/>
          </p:nvPr>
        </p:nvSpPr>
        <p:spPr/>
        <p:txBody>
          <a:bodyPr/>
          <a:lstStyle/>
          <a:p>
            <a:r>
              <a:rPr lang="en-US"/>
              <a:t>Competitor Posts | PRO Global - 6 of 13</a:t>
            </a:r>
          </a:p>
        </p:txBody>
      </p:sp>
      <p:graphicFrame>
        <p:nvGraphicFramePr>
          <p:cNvPr id="5" name="Table Placeholder 4">
            <a:extLst>
              <a:ext uri="{FF2B5EF4-FFF2-40B4-BE49-F238E27FC236}">
                <a16:creationId xmlns:a16="http://schemas.microsoft.com/office/drawing/2014/main" id="{08CCC53B-540F-44F2-92A4-7ED28843689B}"/>
              </a:ext>
            </a:extLst>
          </p:cNvPr>
          <p:cNvGraphicFramePr>
            <a:graphicFrameLocks noGrp="1"/>
          </p:cNvGraphicFramePr>
          <p:nvPr>
            <p:ph type="tbl" sz="quarter" idx="13"/>
            <p:extLst>
              <p:ext uri="{D42A27DB-BD31-4B8C-83A1-F6EECF244321}">
                <p14:modId xmlns:p14="http://schemas.microsoft.com/office/powerpoint/2010/main" val="3432422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17799338"/>
                    </a:ext>
                  </a:extLst>
                </a:gridCol>
                <a:gridCol w="370332">
                  <a:extLst>
                    <a:ext uri="{9D8B030D-6E8A-4147-A177-3AD203B41FA5}">
                      <a16:colId xmlns:a16="http://schemas.microsoft.com/office/drawing/2014/main" val="139280209"/>
                    </a:ext>
                  </a:extLst>
                </a:gridCol>
                <a:gridCol w="370332">
                  <a:extLst>
                    <a:ext uri="{9D8B030D-6E8A-4147-A177-3AD203B41FA5}">
                      <a16:colId xmlns:a16="http://schemas.microsoft.com/office/drawing/2014/main" val="3311629278"/>
                    </a:ext>
                  </a:extLst>
                </a:gridCol>
                <a:gridCol w="370332">
                  <a:extLst>
                    <a:ext uri="{9D8B030D-6E8A-4147-A177-3AD203B41FA5}">
                      <a16:colId xmlns:a16="http://schemas.microsoft.com/office/drawing/2014/main" val="1814128737"/>
                    </a:ext>
                  </a:extLst>
                </a:gridCol>
                <a:gridCol w="329184">
                  <a:extLst>
                    <a:ext uri="{9D8B030D-6E8A-4147-A177-3AD203B41FA5}">
                      <a16:colId xmlns:a16="http://schemas.microsoft.com/office/drawing/2014/main" val="2536199490"/>
                    </a:ext>
                  </a:extLst>
                </a:gridCol>
                <a:gridCol w="329184">
                  <a:extLst>
                    <a:ext uri="{9D8B030D-6E8A-4147-A177-3AD203B41FA5}">
                      <a16:colId xmlns:a16="http://schemas.microsoft.com/office/drawing/2014/main" val="1021865832"/>
                    </a:ext>
                  </a:extLst>
                </a:gridCol>
                <a:gridCol w="329184">
                  <a:extLst>
                    <a:ext uri="{9D8B030D-6E8A-4147-A177-3AD203B41FA5}">
                      <a16:colId xmlns:a16="http://schemas.microsoft.com/office/drawing/2014/main" val="4134253481"/>
                    </a:ext>
                  </a:extLst>
                </a:gridCol>
                <a:gridCol w="329184">
                  <a:extLst>
                    <a:ext uri="{9D8B030D-6E8A-4147-A177-3AD203B41FA5}">
                      <a16:colId xmlns:a16="http://schemas.microsoft.com/office/drawing/2014/main" val="3375507693"/>
                    </a:ext>
                  </a:extLst>
                </a:gridCol>
                <a:gridCol w="329184">
                  <a:extLst>
                    <a:ext uri="{9D8B030D-6E8A-4147-A177-3AD203B41FA5}">
                      <a16:colId xmlns:a16="http://schemas.microsoft.com/office/drawing/2014/main" val="1211709309"/>
                    </a:ext>
                  </a:extLst>
                </a:gridCol>
                <a:gridCol w="329184">
                  <a:extLst>
                    <a:ext uri="{9D8B030D-6E8A-4147-A177-3AD203B41FA5}">
                      <a16:colId xmlns:a16="http://schemas.microsoft.com/office/drawing/2014/main" val="3001097007"/>
                    </a:ext>
                  </a:extLst>
                </a:gridCol>
                <a:gridCol w="329184">
                  <a:extLst>
                    <a:ext uri="{9D8B030D-6E8A-4147-A177-3AD203B41FA5}">
                      <a16:colId xmlns:a16="http://schemas.microsoft.com/office/drawing/2014/main" val="2989054409"/>
                    </a:ext>
                  </a:extLst>
                </a:gridCol>
                <a:gridCol w="329184">
                  <a:extLst>
                    <a:ext uri="{9D8B030D-6E8A-4147-A177-3AD203B41FA5}">
                      <a16:colId xmlns:a16="http://schemas.microsoft.com/office/drawing/2014/main" val="2146910925"/>
                    </a:ext>
                  </a:extLst>
                </a:gridCol>
                <a:gridCol w="329184">
                  <a:extLst>
                    <a:ext uri="{9D8B030D-6E8A-4147-A177-3AD203B41FA5}">
                      <a16:colId xmlns:a16="http://schemas.microsoft.com/office/drawing/2014/main" val="918469660"/>
                    </a:ext>
                  </a:extLst>
                </a:gridCol>
                <a:gridCol w="370332">
                  <a:extLst>
                    <a:ext uri="{9D8B030D-6E8A-4147-A177-3AD203B41FA5}">
                      <a16:colId xmlns:a16="http://schemas.microsoft.com/office/drawing/2014/main" val="2600689340"/>
                    </a:ext>
                  </a:extLst>
                </a:gridCol>
                <a:gridCol w="370332">
                  <a:extLst>
                    <a:ext uri="{9D8B030D-6E8A-4147-A177-3AD203B41FA5}">
                      <a16:colId xmlns:a16="http://schemas.microsoft.com/office/drawing/2014/main" val="3179848651"/>
                    </a:ext>
                  </a:extLst>
                </a:gridCol>
                <a:gridCol w="329184">
                  <a:extLst>
                    <a:ext uri="{9D8B030D-6E8A-4147-A177-3AD203B41FA5}">
                      <a16:colId xmlns:a16="http://schemas.microsoft.com/office/drawing/2014/main" val="3143116700"/>
                    </a:ext>
                  </a:extLst>
                </a:gridCol>
                <a:gridCol w="329184">
                  <a:extLst>
                    <a:ext uri="{9D8B030D-6E8A-4147-A177-3AD203B41FA5}">
                      <a16:colId xmlns:a16="http://schemas.microsoft.com/office/drawing/2014/main" val="603325329"/>
                    </a:ext>
                  </a:extLst>
                </a:gridCol>
                <a:gridCol w="370332">
                  <a:extLst>
                    <a:ext uri="{9D8B030D-6E8A-4147-A177-3AD203B41FA5}">
                      <a16:colId xmlns:a16="http://schemas.microsoft.com/office/drawing/2014/main" val="1165917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695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Makita Tools USA - 2018-05-18 19:28:49 </a:t>
                      </a:r>
                      <a:r>
                        <a:rPr kumimoji="0" lang="en-US" sz="1000" b="0" i="0" u="none" strike="noStrike" kern="1200" cap="none" spc="0" normalizeH="0" baseline="0" noProof="0">
                          <a:ln>
                            <a:noFill/>
                          </a:ln>
                          <a:solidFill>
                            <a:prstClr val="black"/>
                          </a:solidFill>
                          <a:effectLst/>
                          <a:uLnTx/>
                          <a:uFillTx/>
                          <a:latin typeface="+mn-lt"/>
                          <a:ea typeface="+mn-ea"/>
                          <a:cs typeface="+mn-cs"/>
                        </a:rPr>
                        <a:t> 
 This dust extraction kit (196537-4) works with the Makita corded and cordless 1-9/16” SDS-MAX Rotary Hammers, and it’s part of an Option 1 OSHA-Compliant system. Go here to find a compliant system that works for you https://www.makitatools.com/dust-management/dust-management-search #osha #concrete #lxtadvantage #xrh07 #hr4013c #makitausa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3211581"/>
                  </a:ext>
                </a:extLst>
              </a:tr>
            </a:tbl>
          </a:graphicData>
        </a:graphic>
      </p:graphicFrame>
      <p:sp>
        <p:nvSpPr>
          <p:cNvPr id="4" name="Text Placeholder 3">
            <a:extLst>
              <a:ext uri="{FF2B5EF4-FFF2-40B4-BE49-F238E27FC236}">
                <a16:creationId xmlns:a16="http://schemas.microsoft.com/office/drawing/2014/main" id="{7B85A7F3-FDB6-473A-8735-70ADB504932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426347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5354-819A-47D2-A25F-0FA74718A163}"/>
              </a:ext>
            </a:extLst>
          </p:cNvPr>
          <p:cNvSpPr>
            <a:spLocks noGrp="1"/>
          </p:cNvSpPr>
          <p:nvPr>
            <p:ph type="title"/>
          </p:nvPr>
        </p:nvSpPr>
        <p:spPr/>
        <p:txBody>
          <a:bodyPr/>
          <a:lstStyle/>
          <a:p>
            <a:r>
              <a:rPr lang="en-US"/>
              <a:t>Competitor Posts | PRO Global - 7 of 13</a:t>
            </a:r>
          </a:p>
        </p:txBody>
      </p:sp>
      <p:graphicFrame>
        <p:nvGraphicFramePr>
          <p:cNvPr id="5" name="Table Placeholder 4">
            <a:extLst>
              <a:ext uri="{FF2B5EF4-FFF2-40B4-BE49-F238E27FC236}">
                <a16:creationId xmlns:a16="http://schemas.microsoft.com/office/drawing/2014/main" id="{D33337E4-D40C-4F5A-B659-DE7C0FA39185}"/>
              </a:ext>
            </a:extLst>
          </p:cNvPr>
          <p:cNvGraphicFramePr>
            <a:graphicFrameLocks noGrp="1"/>
          </p:cNvGraphicFramePr>
          <p:nvPr>
            <p:ph type="tbl" sz="quarter" idx="13"/>
            <p:extLst>
              <p:ext uri="{D42A27DB-BD31-4B8C-83A1-F6EECF244321}">
                <p14:modId xmlns:p14="http://schemas.microsoft.com/office/powerpoint/2010/main" val="2539770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75014715"/>
                    </a:ext>
                  </a:extLst>
                </a:gridCol>
                <a:gridCol w="370332">
                  <a:extLst>
                    <a:ext uri="{9D8B030D-6E8A-4147-A177-3AD203B41FA5}">
                      <a16:colId xmlns:a16="http://schemas.microsoft.com/office/drawing/2014/main" val="664696159"/>
                    </a:ext>
                  </a:extLst>
                </a:gridCol>
                <a:gridCol w="370332">
                  <a:extLst>
                    <a:ext uri="{9D8B030D-6E8A-4147-A177-3AD203B41FA5}">
                      <a16:colId xmlns:a16="http://schemas.microsoft.com/office/drawing/2014/main" val="381731514"/>
                    </a:ext>
                  </a:extLst>
                </a:gridCol>
                <a:gridCol w="370332">
                  <a:extLst>
                    <a:ext uri="{9D8B030D-6E8A-4147-A177-3AD203B41FA5}">
                      <a16:colId xmlns:a16="http://schemas.microsoft.com/office/drawing/2014/main" val="1325294286"/>
                    </a:ext>
                  </a:extLst>
                </a:gridCol>
                <a:gridCol w="329184">
                  <a:extLst>
                    <a:ext uri="{9D8B030D-6E8A-4147-A177-3AD203B41FA5}">
                      <a16:colId xmlns:a16="http://schemas.microsoft.com/office/drawing/2014/main" val="289817272"/>
                    </a:ext>
                  </a:extLst>
                </a:gridCol>
                <a:gridCol w="329184">
                  <a:extLst>
                    <a:ext uri="{9D8B030D-6E8A-4147-A177-3AD203B41FA5}">
                      <a16:colId xmlns:a16="http://schemas.microsoft.com/office/drawing/2014/main" val="128724541"/>
                    </a:ext>
                  </a:extLst>
                </a:gridCol>
                <a:gridCol w="329184">
                  <a:extLst>
                    <a:ext uri="{9D8B030D-6E8A-4147-A177-3AD203B41FA5}">
                      <a16:colId xmlns:a16="http://schemas.microsoft.com/office/drawing/2014/main" val="1548048490"/>
                    </a:ext>
                  </a:extLst>
                </a:gridCol>
                <a:gridCol w="329184">
                  <a:extLst>
                    <a:ext uri="{9D8B030D-6E8A-4147-A177-3AD203B41FA5}">
                      <a16:colId xmlns:a16="http://schemas.microsoft.com/office/drawing/2014/main" val="1934538441"/>
                    </a:ext>
                  </a:extLst>
                </a:gridCol>
                <a:gridCol w="329184">
                  <a:extLst>
                    <a:ext uri="{9D8B030D-6E8A-4147-A177-3AD203B41FA5}">
                      <a16:colId xmlns:a16="http://schemas.microsoft.com/office/drawing/2014/main" val="2880775272"/>
                    </a:ext>
                  </a:extLst>
                </a:gridCol>
                <a:gridCol w="329184">
                  <a:extLst>
                    <a:ext uri="{9D8B030D-6E8A-4147-A177-3AD203B41FA5}">
                      <a16:colId xmlns:a16="http://schemas.microsoft.com/office/drawing/2014/main" val="680557282"/>
                    </a:ext>
                  </a:extLst>
                </a:gridCol>
                <a:gridCol w="329184">
                  <a:extLst>
                    <a:ext uri="{9D8B030D-6E8A-4147-A177-3AD203B41FA5}">
                      <a16:colId xmlns:a16="http://schemas.microsoft.com/office/drawing/2014/main" val="4223687598"/>
                    </a:ext>
                  </a:extLst>
                </a:gridCol>
                <a:gridCol w="329184">
                  <a:extLst>
                    <a:ext uri="{9D8B030D-6E8A-4147-A177-3AD203B41FA5}">
                      <a16:colId xmlns:a16="http://schemas.microsoft.com/office/drawing/2014/main" val="355276368"/>
                    </a:ext>
                  </a:extLst>
                </a:gridCol>
                <a:gridCol w="329184">
                  <a:extLst>
                    <a:ext uri="{9D8B030D-6E8A-4147-A177-3AD203B41FA5}">
                      <a16:colId xmlns:a16="http://schemas.microsoft.com/office/drawing/2014/main" val="154202143"/>
                    </a:ext>
                  </a:extLst>
                </a:gridCol>
                <a:gridCol w="370332">
                  <a:extLst>
                    <a:ext uri="{9D8B030D-6E8A-4147-A177-3AD203B41FA5}">
                      <a16:colId xmlns:a16="http://schemas.microsoft.com/office/drawing/2014/main" val="2617766403"/>
                    </a:ext>
                  </a:extLst>
                </a:gridCol>
                <a:gridCol w="370332">
                  <a:extLst>
                    <a:ext uri="{9D8B030D-6E8A-4147-A177-3AD203B41FA5}">
                      <a16:colId xmlns:a16="http://schemas.microsoft.com/office/drawing/2014/main" val="2178631452"/>
                    </a:ext>
                  </a:extLst>
                </a:gridCol>
                <a:gridCol w="329184">
                  <a:extLst>
                    <a:ext uri="{9D8B030D-6E8A-4147-A177-3AD203B41FA5}">
                      <a16:colId xmlns:a16="http://schemas.microsoft.com/office/drawing/2014/main" val="1850598951"/>
                    </a:ext>
                  </a:extLst>
                </a:gridCol>
                <a:gridCol w="329184">
                  <a:extLst>
                    <a:ext uri="{9D8B030D-6E8A-4147-A177-3AD203B41FA5}">
                      <a16:colId xmlns:a16="http://schemas.microsoft.com/office/drawing/2014/main" val="557813879"/>
                    </a:ext>
                  </a:extLst>
                </a:gridCol>
                <a:gridCol w="370332">
                  <a:extLst>
                    <a:ext uri="{9D8B030D-6E8A-4147-A177-3AD203B41FA5}">
                      <a16:colId xmlns:a16="http://schemas.microsoft.com/office/drawing/2014/main" val="1069699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4705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- 2018-05-18 17:43:04 </a:t>
                      </a:r>
                      <a:r>
                        <a:rPr kumimoji="0" lang="en-US" sz="1000" b="0" i="0" u="none" strike="noStrike" kern="1200" cap="none" spc="0" normalizeH="0" baseline="0" noProof="0">
                          <a:ln>
                            <a:noFill/>
                          </a:ln>
                          <a:solidFill>
                            <a:prstClr val="black"/>
                          </a:solidFill>
                          <a:effectLst/>
                          <a:uLnTx/>
                          <a:uFillTx/>
                          <a:latin typeface="+mn-lt"/>
                          <a:ea typeface="+mn-ea"/>
                          <a:cs typeface="+mn-cs"/>
                        </a:rPr>
                        <a:t> 
 Cordless power at its best! But power isn't everything: Saftey always comes first! The electric blade brake of the SC 70W-22 saw stops the tool within 0.5 seconds when the trigger is released.💪🏼 ➡️What's your opinion on our safety features? 👇🏼
-----
Pic by @src_waterproofing. Thanks for sharing this awesome shot with us!
Featured Tool: Hilti SC 70W-A22 cordless circular saw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1764206"/>
                  </a:ext>
                </a:extLst>
              </a:tr>
            </a:tbl>
          </a:graphicData>
        </a:graphic>
      </p:graphicFrame>
      <p:sp>
        <p:nvSpPr>
          <p:cNvPr id="4" name="Text Placeholder 3">
            <a:extLst>
              <a:ext uri="{FF2B5EF4-FFF2-40B4-BE49-F238E27FC236}">
                <a16:creationId xmlns:a16="http://schemas.microsoft.com/office/drawing/2014/main" id="{7696BDCF-800B-404B-BD96-3C9C092CBAB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341451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F11B5-352C-4D58-AA92-37FD2E5B5D88}"/>
              </a:ext>
            </a:extLst>
          </p:cNvPr>
          <p:cNvSpPr>
            <a:spLocks noGrp="1"/>
          </p:cNvSpPr>
          <p:nvPr>
            <p:ph type="title"/>
          </p:nvPr>
        </p:nvSpPr>
        <p:spPr/>
        <p:txBody>
          <a:bodyPr/>
          <a:lstStyle/>
          <a:p>
            <a:r>
              <a:rPr lang="en-US"/>
              <a:t>Competitor Posts | PRO Global - 8 of 13</a:t>
            </a:r>
          </a:p>
        </p:txBody>
      </p:sp>
      <p:graphicFrame>
        <p:nvGraphicFramePr>
          <p:cNvPr id="5" name="Table Placeholder 4">
            <a:extLst>
              <a:ext uri="{FF2B5EF4-FFF2-40B4-BE49-F238E27FC236}">
                <a16:creationId xmlns:a16="http://schemas.microsoft.com/office/drawing/2014/main" id="{CBC9DF46-81D0-41F0-8D96-05360D11FDDD}"/>
              </a:ext>
            </a:extLst>
          </p:cNvPr>
          <p:cNvGraphicFramePr>
            <a:graphicFrameLocks noGrp="1"/>
          </p:cNvGraphicFramePr>
          <p:nvPr>
            <p:ph type="tbl" sz="quarter" idx="13"/>
            <p:extLst>
              <p:ext uri="{D42A27DB-BD31-4B8C-83A1-F6EECF244321}">
                <p14:modId xmlns:p14="http://schemas.microsoft.com/office/powerpoint/2010/main" val="1563915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35637148"/>
                    </a:ext>
                  </a:extLst>
                </a:gridCol>
                <a:gridCol w="370332">
                  <a:extLst>
                    <a:ext uri="{9D8B030D-6E8A-4147-A177-3AD203B41FA5}">
                      <a16:colId xmlns:a16="http://schemas.microsoft.com/office/drawing/2014/main" val="297158271"/>
                    </a:ext>
                  </a:extLst>
                </a:gridCol>
                <a:gridCol w="370332">
                  <a:extLst>
                    <a:ext uri="{9D8B030D-6E8A-4147-A177-3AD203B41FA5}">
                      <a16:colId xmlns:a16="http://schemas.microsoft.com/office/drawing/2014/main" val="3793784953"/>
                    </a:ext>
                  </a:extLst>
                </a:gridCol>
                <a:gridCol w="370332">
                  <a:extLst>
                    <a:ext uri="{9D8B030D-6E8A-4147-A177-3AD203B41FA5}">
                      <a16:colId xmlns:a16="http://schemas.microsoft.com/office/drawing/2014/main" val="280179835"/>
                    </a:ext>
                  </a:extLst>
                </a:gridCol>
                <a:gridCol w="329184">
                  <a:extLst>
                    <a:ext uri="{9D8B030D-6E8A-4147-A177-3AD203B41FA5}">
                      <a16:colId xmlns:a16="http://schemas.microsoft.com/office/drawing/2014/main" val="1483672953"/>
                    </a:ext>
                  </a:extLst>
                </a:gridCol>
                <a:gridCol w="329184">
                  <a:extLst>
                    <a:ext uri="{9D8B030D-6E8A-4147-A177-3AD203B41FA5}">
                      <a16:colId xmlns:a16="http://schemas.microsoft.com/office/drawing/2014/main" val="2109855414"/>
                    </a:ext>
                  </a:extLst>
                </a:gridCol>
                <a:gridCol w="329184">
                  <a:extLst>
                    <a:ext uri="{9D8B030D-6E8A-4147-A177-3AD203B41FA5}">
                      <a16:colId xmlns:a16="http://schemas.microsoft.com/office/drawing/2014/main" val="317165465"/>
                    </a:ext>
                  </a:extLst>
                </a:gridCol>
                <a:gridCol w="329184">
                  <a:extLst>
                    <a:ext uri="{9D8B030D-6E8A-4147-A177-3AD203B41FA5}">
                      <a16:colId xmlns:a16="http://schemas.microsoft.com/office/drawing/2014/main" val="2104443607"/>
                    </a:ext>
                  </a:extLst>
                </a:gridCol>
                <a:gridCol w="329184">
                  <a:extLst>
                    <a:ext uri="{9D8B030D-6E8A-4147-A177-3AD203B41FA5}">
                      <a16:colId xmlns:a16="http://schemas.microsoft.com/office/drawing/2014/main" val="2416939499"/>
                    </a:ext>
                  </a:extLst>
                </a:gridCol>
                <a:gridCol w="329184">
                  <a:extLst>
                    <a:ext uri="{9D8B030D-6E8A-4147-A177-3AD203B41FA5}">
                      <a16:colId xmlns:a16="http://schemas.microsoft.com/office/drawing/2014/main" val="968974591"/>
                    </a:ext>
                  </a:extLst>
                </a:gridCol>
                <a:gridCol w="329184">
                  <a:extLst>
                    <a:ext uri="{9D8B030D-6E8A-4147-A177-3AD203B41FA5}">
                      <a16:colId xmlns:a16="http://schemas.microsoft.com/office/drawing/2014/main" val="3696078738"/>
                    </a:ext>
                  </a:extLst>
                </a:gridCol>
                <a:gridCol w="329184">
                  <a:extLst>
                    <a:ext uri="{9D8B030D-6E8A-4147-A177-3AD203B41FA5}">
                      <a16:colId xmlns:a16="http://schemas.microsoft.com/office/drawing/2014/main" val="2590804423"/>
                    </a:ext>
                  </a:extLst>
                </a:gridCol>
                <a:gridCol w="329184">
                  <a:extLst>
                    <a:ext uri="{9D8B030D-6E8A-4147-A177-3AD203B41FA5}">
                      <a16:colId xmlns:a16="http://schemas.microsoft.com/office/drawing/2014/main" val="1459322878"/>
                    </a:ext>
                  </a:extLst>
                </a:gridCol>
                <a:gridCol w="370332">
                  <a:extLst>
                    <a:ext uri="{9D8B030D-6E8A-4147-A177-3AD203B41FA5}">
                      <a16:colId xmlns:a16="http://schemas.microsoft.com/office/drawing/2014/main" val="3194246350"/>
                    </a:ext>
                  </a:extLst>
                </a:gridCol>
                <a:gridCol w="370332">
                  <a:extLst>
                    <a:ext uri="{9D8B030D-6E8A-4147-A177-3AD203B41FA5}">
                      <a16:colId xmlns:a16="http://schemas.microsoft.com/office/drawing/2014/main" val="3840350171"/>
                    </a:ext>
                  </a:extLst>
                </a:gridCol>
                <a:gridCol w="329184">
                  <a:extLst>
                    <a:ext uri="{9D8B030D-6E8A-4147-A177-3AD203B41FA5}">
                      <a16:colId xmlns:a16="http://schemas.microsoft.com/office/drawing/2014/main" val="3620631176"/>
                    </a:ext>
                  </a:extLst>
                </a:gridCol>
                <a:gridCol w="329184">
                  <a:extLst>
                    <a:ext uri="{9D8B030D-6E8A-4147-A177-3AD203B41FA5}">
                      <a16:colId xmlns:a16="http://schemas.microsoft.com/office/drawing/2014/main" val="2893300332"/>
                    </a:ext>
                  </a:extLst>
                </a:gridCol>
                <a:gridCol w="370332">
                  <a:extLst>
                    <a:ext uri="{9D8B030D-6E8A-4147-A177-3AD203B41FA5}">
                      <a16:colId xmlns:a16="http://schemas.microsoft.com/office/drawing/2014/main" val="552335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998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- 2018-05-18 01:00:05 </a:t>
                      </a:r>
                      <a:r>
                        <a:rPr kumimoji="0" lang="en-US" sz="1000" b="0" i="0" u="none" strike="noStrike" kern="1200" cap="none" spc="0" normalizeH="0" baseline="0" noProof="0">
                          <a:ln>
                            <a:noFill/>
                          </a:ln>
                          <a:solidFill>
                            <a:prstClr val="black"/>
                          </a:solidFill>
                          <a:effectLst/>
                          <a:uLnTx/>
                          <a:uFillTx/>
                          <a:latin typeface="+mn-lt"/>
                          <a:ea typeface="+mn-ea"/>
                          <a:cs typeface="+mn-cs"/>
                        </a:rPr>
                        <a:t> 
 Our 14-piece PILOT POINT® Industrial Cobalt Drill Bit Set is designed for maximum speed and life in stainless steel and other hard metals. These bits feature a PILOT POINT and Split Point tip design that starts on contact for fast, clean, accurate holes. Buy now: http://bit.ly/2I4vvrE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315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- 2018-05-17 17:01:28 </a:t>
                      </a:r>
                      <a:r>
                        <a:rPr kumimoji="0" lang="en-US" sz="1000" b="0" i="0" u="none" strike="noStrike" kern="1200" cap="none" spc="0" normalizeH="0" baseline="0" noProof="0">
                          <a:ln>
                            <a:noFill/>
                          </a:ln>
                          <a:solidFill>
                            <a:prstClr val="black"/>
                          </a:solidFill>
                          <a:effectLst/>
                          <a:uLnTx/>
                          <a:uFillTx/>
                          <a:latin typeface="+mn-lt"/>
                          <a:ea typeface="+mn-ea"/>
                          <a:cs typeface="+mn-cs"/>
                        </a:rPr>
                        <a:t> 
 The opinion of our employees is important to us. 😉☝ Find out what we conclude from the results of such surveys on http://hilti.link/24J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6732821"/>
                  </a:ext>
                </a:extLst>
              </a:tr>
            </a:tbl>
          </a:graphicData>
        </a:graphic>
      </p:graphicFrame>
      <p:sp>
        <p:nvSpPr>
          <p:cNvPr id="4" name="Text Placeholder 3">
            <a:extLst>
              <a:ext uri="{FF2B5EF4-FFF2-40B4-BE49-F238E27FC236}">
                <a16:creationId xmlns:a16="http://schemas.microsoft.com/office/drawing/2014/main" id="{B53DC22E-E544-4A54-A3A3-886C8F12471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73210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35E8-CB05-4B8C-A4CA-31FF24E7B30D}"/>
              </a:ext>
            </a:extLst>
          </p:cNvPr>
          <p:cNvSpPr>
            <a:spLocks noGrp="1"/>
          </p:cNvSpPr>
          <p:nvPr>
            <p:ph type="title"/>
          </p:nvPr>
        </p:nvSpPr>
        <p:spPr/>
        <p:txBody>
          <a:bodyPr/>
          <a:lstStyle/>
          <a:p>
            <a:r>
              <a:rPr lang="en-US"/>
              <a:t>Competitor Posts | PRO Global - 9 of 13</a:t>
            </a:r>
          </a:p>
        </p:txBody>
      </p:sp>
      <p:graphicFrame>
        <p:nvGraphicFramePr>
          <p:cNvPr id="5" name="Table Placeholder 4">
            <a:extLst>
              <a:ext uri="{FF2B5EF4-FFF2-40B4-BE49-F238E27FC236}">
                <a16:creationId xmlns:a16="http://schemas.microsoft.com/office/drawing/2014/main" id="{DAEECB65-61FC-490B-A19D-855D4F74571E}"/>
              </a:ext>
            </a:extLst>
          </p:cNvPr>
          <p:cNvGraphicFramePr>
            <a:graphicFrameLocks noGrp="1"/>
          </p:cNvGraphicFramePr>
          <p:nvPr>
            <p:ph type="tbl" sz="quarter" idx="13"/>
            <p:extLst>
              <p:ext uri="{D42A27DB-BD31-4B8C-83A1-F6EECF244321}">
                <p14:modId xmlns:p14="http://schemas.microsoft.com/office/powerpoint/2010/main" val="2389940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89559558"/>
                    </a:ext>
                  </a:extLst>
                </a:gridCol>
                <a:gridCol w="370332">
                  <a:extLst>
                    <a:ext uri="{9D8B030D-6E8A-4147-A177-3AD203B41FA5}">
                      <a16:colId xmlns:a16="http://schemas.microsoft.com/office/drawing/2014/main" val="563956224"/>
                    </a:ext>
                  </a:extLst>
                </a:gridCol>
                <a:gridCol w="370332">
                  <a:extLst>
                    <a:ext uri="{9D8B030D-6E8A-4147-A177-3AD203B41FA5}">
                      <a16:colId xmlns:a16="http://schemas.microsoft.com/office/drawing/2014/main" val="2600837637"/>
                    </a:ext>
                  </a:extLst>
                </a:gridCol>
                <a:gridCol w="370332">
                  <a:extLst>
                    <a:ext uri="{9D8B030D-6E8A-4147-A177-3AD203B41FA5}">
                      <a16:colId xmlns:a16="http://schemas.microsoft.com/office/drawing/2014/main" val="2684419603"/>
                    </a:ext>
                  </a:extLst>
                </a:gridCol>
                <a:gridCol w="329184">
                  <a:extLst>
                    <a:ext uri="{9D8B030D-6E8A-4147-A177-3AD203B41FA5}">
                      <a16:colId xmlns:a16="http://schemas.microsoft.com/office/drawing/2014/main" val="1195489306"/>
                    </a:ext>
                  </a:extLst>
                </a:gridCol>
                <a:gridCol w="329184">
                  <a:extLst>
                    <a:ext uri="{9D8B030D-6E8A-4147-A177-3AD203B41FA5}">
                      <a16:colId xmlns:a16="http://schemas.microsoft.com/office/drawing/2014/main" val="2381852371"/>
                    </a:ext>
                  </a:extLst>
                </a:gridCol>
                <a:gridCol w="329184">
                  <a:extLst>
                    <a:ext uri="{9D8B030D-6E8A-4147-A177-3AD203B41FA5}">
                      <a16:colId xmlns:a16="http://schemas.microsoft.com/office/drawing/2014/main" val="2595832736"/>
                    </a:ext>
                  </a:extLst>
                </a:gridCol>
                <a:gridCol w="329184">
                  <a:extLst>
                    <a:ext uri="{9D8B030D-6E8A-4147-A177-3AD203B41FA5}">
                      <a16:colId xmlns:a16="http://schemas.microsoft.com/office/drawing/2014/main" val="305107375"/>
                    </a:ext>
                  </a:extLst>
                </a:gridCol>
                <a:gridCol w="329184">
                  <a:extLst>
                    <a:ext uri="{9D8B030D-6E8A-4147-A177-3AD203B41FA5}">
                      <a16:colId xmlns:a16="http://schemas.microsoft.com/office/drawing/2014/main" val="298309816"/>
                    </a:ext>
                  </a:extLst>
                </a:gridCol>
                <a:gridCol w="329184">
                  <a:extLst>
                    <a:ext uri="{9D8B030D-6E8A-4147-A177-3AD203B41FA5}">
                      <a16:colId xmlns:a16="http://schemas.microsoft.com/office/drawing/2014/main" val="3894524919"/>
                    </a:ext>
                  </a:extLst>
                </a:gridCol>
                <a:gridCol w="329184">
                  <a:extLst>
                    <a:ext uri="{9D8B030D-6E8A-4147-A177-3AD203B41FA5}">
                      <a16:colId xmlns:a16="http://schemas.microsoft.com/office/drawing/2014/main" val="1509662358"/>
                    </a:ext>
                  </a:extLst>
                </a:gridCol>
                <a:gridCol w="329184">
                  <a:extLst>
                    <a:ext uri="{9D8B030D-6E8A-4147-A177-3AD203B41FA5}">
                      <a16:colId xmlns:a16="http://schemas.microsoft.com/office/drawing/2014/main" val="567914116"/>
                    </a:ext>
                  </a:extLst>
                </a:gridCol>
                <a:gridCol w="329184">
                  <a:extLst>
                    <a:ext uri="{9D8B030D-6E8A-4147-A177-3AD203B41FA5}">
                      <a16:colId xmlns:a16="http://schemas.microsoft.com/office/drawing/2014/main" val="3520154915"/>
                    </a:ext>
                  </a:extLst>
                </a:gridCol>
                <a:gridCol w="370332">
                  <a:extLst>
                    <a:ext uri="{9D8B030D-6E8A-4147-A177-3AD203B41FA5}">
                      <a16:colId xmlns:a16="http://schemas.microsoft.com/office/drawing/2014/main" val="3826508170"/>
                    </a:ext>
                  </a:extLst>
                </a:gridCol>
                <a:gridCol w="370332">
                  <a:extLst>
                    <a:ext uri="{9D8B030D-6E8A-4147-A177-3AD203B41FA5}">
                      <a16:colId xmlns:a16="http://schemas.microsoft.com/office/drawing/2014/main" val="3849483016"/>
                    </a:ext>
                  </a:extLst>
                </a:gridCol>
                <a:gridCol w="329184">
                  <a:extLst>
                    <a:ext uri="{9D8B030D-6E8A-4147-A177-3AD203B41FA5}">
                      <a16:colId xmlns:a16="http://schemas.microsoft.com/office/drawing/2014/main" val="1504911491"/>
                    </a:ext>
                  </a:extLst>
                </a:gridCol>
                <a:gridCol w="329184">
                  <a:extLst>
                    <a:ext uri="{9D8B030D-6E8A-4147-A177-3AD203B41FA5}">
                      <a16:colId xmlns:a16="http://schemas.microsoft.com/office/drawing/2014/main" val="4014321621"/>
                    </a:ext>
                  </a:extLst>
                </a:gridCol>
                <a:gridCol w="370332">
                  <a:extLst>
                    <a:ext uri="{9D8B030D-6E8A-4147-A177-3AD203B41FA5}">
                      <a16:colId xmlns:a16="http://schemas.microsoft.com/office/drawing/2014/main" val="3611152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9628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- 2018-05-17 08:27:03 </a:t>
                      </a:r>
                      <a:r>
                        <a:rPr kumimoji="0" lang="en-US" sz="1000" b="0" i="0" u="none" strike="noStrike" kern="1200" cap="none" spc="0" normalizeH="0" baseline="0" noProof="0">
                          <a:ln>
                            <a:noFill/>
                          </a:ln>
                          <a:solidFill>
                            <a:prstClr val="black"/>
                          </a:solidFill>
                          <a:effectLst/>
                          <a:uLnTx/>
                          <a:uFillTx/>
                          <a:latin typeface="+mn-lt"/>
                          <a:ea typeface="+mn-ea"/>
                          <a:cs typeface="+mn-cs"/>
                        </a:rPr>
                        <a:t> 
 Big news! The Hilti Group had a successful start to the 2018 fiscal year, growing sales by 16 percent over the first four months of the year. In the below image you can see a detailed breakdown of the regional growth rates compared to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574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- 2018-05-16 18:05:07 </a:t>
                      </a:r>
                      <a:r>
                        <a:rPr kumimoji="0" lang="en-US" sz="1000" b="0" i="0" u="none" strike="noStrike" kern="1200" cap="none" spc="0" normalizeH="0" baseline="0" noProof="0">
                          <a:ln>
                            <a:noFill/>
                          </a:ln>
                          <a:solidFill>
                            <a:prstClr val="black"/>
                          </a:solidFill>
                          <a:effectLst/>
                          <a:uLnTx/>
                          <a:uFillTx/>
                          <a:latin typeface="+mn-lt"/>
                          <a:ea typeface="+mn-ea"/>
                          <a:cs typeface="+mn-cs"/>
                        </a:rPr>
                        <a:t> 
 Collection goals. Enough said.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8803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- 2018-05-15 07:00:06 </a:t>
                      </a:r>
                      <a:r>
                        <a:rPr kumimoji="0" lang="en-US" sz="1000" b="0" i="0" u="none" strike="noStrike" kern="1200" cap="none" spc="0" normalizeH="0" baseline="0" noProof="0">
                          <a:ln>
                            <a:noFill/>
                          </a:ln>
                          <a:solidFill>
                            <a:prstClr val="black"/>
                          </a:solidFill>
                          <a:effectLst/>
                          <a:uLnTx/>
                          <a:uFillTx/>
                          <a:latin typeface="+mn-lt"/>
                          <a:ea typeface="+mn-ea"/>
                          <a:cs typeface="+mn-cs"/>
                        </a:rPr>
                        <a:t> 
 Is TE Tuesday a thing yet? Let’s make it happen! 💪 To kick it off #TETUESDAY, check out this TE appreciation post from @rollingbrothersinternational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7151531"/>
                  </a:ext>
                </a:extLst>
              </a:tr>
            </a:tbl>
          </a:graphicData>
        </a:graphic>
      </p:graphicFrame>
      <p:sp>
        <p:nvSpPr>
          <p:cNvPr id="4" name="Text Placeholder 3">
            <a:extLst>
              <a:ext uri="{FF2B5EF4-FFF2-40B4-BE49-F238E27FC236}">
                <a16:creationId xmlns:a16="http://schemas.microsoft.com/office/drawing/2014/main" id="{98E16E1D-C094-415F-B0F2-104A8242EB7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113815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F4E22-FBE8-456C-933B-63D2633105B8}"/>
              </a:ext>
            </a:extLst>
          </p:cNvPr>
          <p:cNvSpPr>
            <a:spLocks noGrp="1"/>
          </p:cNvSpPr>
          <p:nvPr>
            <p:ph type="title"/>
          </p:nvPr>
        </p:nvSpPr>
        <p:spPr/>
        <p:txBody>
          <a:bodyPr/>
          <a:lstStyle/>
          <a:p>
            <a:r>
              <a:rPr lang="en-US"/>
              <a:t>Competitor Posts | PRO Global - 10 of 13</a:t>
            </a:r>
          </a:p>
        </p:txBody>
      </p:sp>
      <p:graphicFrame>
        <p:nvGraphicFramePr>
          <p:cNvPr id="5" name="Table Placeholder 4">
            <a:extLst>
              <a:ext uri="{FF2B5EF4-FFF2-40B4-BE49-F238E27FC236}">
                <a16:creationId xmlns:a16="http://schemas.microsoft.com/office/drawing/2014/main" id="{D54D5FFF-865B-4F3A-A783-DBFBF0C26376}"/>
              </a:ext>
            </a:extLst>
          </p:cNvPr>
          <p:cNvGraphicFramePr>
            <a:graphicFrameLocks noGrp="1"/>
          </p:cNvGraphicFramePr>
          <p:nvPr>
            <p:ph type="tbl" sz="quarter" idx="13"/>
            <p:extLst>
              <p:ext uri="{D42A27DB-BD31-4B8C-83A1-F6EECF244321}">
                <p14:modId xmlns:p14="http://schemas.microsoft.com/office/powerpoint/2010/main" val="2206866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30726762"/>
                    </a:ext>
                  </a:extLst>
                </a:gridCol>
                <a:gridCol w="370332">
                  <a:extLst>
                    <a:ext uri="{9D8B030D-6E8A-4147-A177-3AD203B41FA5}">
                      <a16:colId xmlns:a16="http://schemas.microsoft.com/office/drawing/2014/main" val="3637782922"/>
                    </a:ext>
                  </a:extLst>
                </a:gridCol>
                <a:gridCol w="370332">
                  <a:extLst>
                    <a:ext uri="{9D8B030D-6E8A-4147-A177-3AD203B41FA5}">
                      <a16:colId xmlns:a16="http://schemas.microsoft.com/office/drawing/2014/main" val="3350817058"/>
                    </a:ext>
                  </a:extLst>
                </a:gridCol>
                <a:gridCol w="370332">
                  <a:extLst>
                    <a:ext uri="{9D8B030D-6E8A-4147-A177-3AD203B41FA5}">
                      <a16:colId xmlns:a16="http://schemas.microsoft.com/office/drawing/2014/main" val="2817658646"/>
                    </a:ext>
                  </a:extLst>
                </a:gridCol>
                <a:gridCol w="329184">
                  <a:extLst>
                    <a:ext uri="{9D8B030D-6E8A-4147-A177-3AD203B41FA5}">
                      <a16:colId xmlns:a16="http://schemas.microsoft.com/office/drawing/2014/main" val="2537502634"/>
                    </a:ext>
                  </a:extLst>
                </a:gridCol>
                <a:gridCol w="329184">
                  <a:extLst>
                    <a:ext uri="{9D8B030D-6E8A-4147-A177-3AD203B41FA5}">
                      <a16:colId xmlns:a16="http://schemas.microsoft.com/office/drawing/2014/main" val="3121724729"/>
                    </a:ext>
                  </a:extLst>
                </a:gridCol>
                <a:gridCol w="329184">
                  <a:extLst>
                    <a:ext uri="{9D8B030D-6E8A-4147-A177-3AD203B41FA5}">
                      <a16:colId xmlns:a16="http://schemas.microsoft.com/office/drawing/2014/main" val="2293870024"/>
                    </a:ext>
                  </a:extLst>
                </a:gridCol>
                <a:gridCol w="329184">
                  <a:extLst>
                    <a:ext uri="{9D8B030D-6E8A-4147-A177-3AD203B41FA5}">
                      <a16:colId xmlns:a16="http://schemas.microsoft.com/office/drawing/2014/main" val="64600402"/>
                    </a:ext>
                  </a:extLst>
                </a:gridCol>
                <a:gridCol w="329184">
                  <a:extLst>
                    <a:ext uri="{9D8B030D-6E8A-4147-A177-3AD203B41FA5}">
                      <a16:colId xmlns:a16="http://schemas.microsoft.com/office/drawing/2014/main" val="1924764356"/>
                    </a:ext>
                  </a:extLst>
                </a:gridCol>
                <a:gridCol w="329184">
                  <a:extLst>
                    <a:ext uri="{9D8B030D-6E8A-4147-A177-3AD203B41FA5}">
                      <a16:colId xmlns:a16="http://schemas.microsoft.com/office/drawing/2014/main" val="1518886373"/>
                    </a:ext>
                  </a:extLst>
                </a:gridCol>
                <a:gridCol w="329184">
                  <a:extLst>
                    <a:ext uri="{9D8B030D-6E8A-4147-A177-3AD203B41FA5}">
                      <a16:colId xmlns:a16="http://schemas.microsoft.com/office/drawing/2014/main" val="1163079830"/>
                    </a:ext>
                  </a:extLst>
                </a:gridCol>
                <a:gridCol w="329184">
                  <a:extLst>
                    <a:ext uri="{9D8B030D-6E8A-4147-A177-3AD203B41FA5}">
                      <a16:colId xmlns:a16="http://schemas.microsoft.com/office/drawing/2014/main" val="1851911539"/>
                    </a:ext>
                  </a:extLst>
                </a:gridCol>
                <a:gridCol w="329184">
                  <a:extLst>
                    <a:ext uri="{9D8B030D-6E8A-4147-A177-3AD203B41FA5}">
                      <a16:colId xmlns:a16="http://schemas.microsoft.com/office/drawing/2014/main" val="3448374770"/>
                    </a:ext>
                  </a:extLst>
                </a:gridCol>
                <a:gridCol w="370332">
                  <a:extLst>
                    <a:ext uri="{9D8B030D-6E8A-4147-A177-3AD203B41FA5}">
                      <a16:colId xmlns:a16="http://schemas.microsoft.com/office/drawing/2014/main" val="679584407"/>
                    </a:ext>
                  </a:extLst>
                </a:gridCol>
                <a:gridCol w="370332">
                  <a:extLst>
                    <a:ext uri="{9D8B030D-6E8A-4147-A177-3AD203B41FA5}">
                      <a16:colId xmlns:a16="http://schemas.microsoft.com/office/drawing/2014/main" val="2955924297"/>
                    </a:ext>
                  </a:extLst>
                </a:gridCol>
                <a:gridCol w="329184">
                  <a:extLst>
                    <a:ext uri="{9D8B030D-6E8A-4147-A177-3AD203B41FA5}">
                      <a16:colId xmlns:a16="http://schemas.microsoft.com/office/drawing/2014/main" val="2135457404"/>
                    </a:ext>
                  </a:extLst>
                </a:gridCol>
                <a:gridCol w="329184">
                  <a:extLst>
                    <a:ext uri="{9D8B030D-6E8A-4147-A177-3AD203B41FA5}">
                      <a16:colId xmlns:a16="http://schemas.microsoft.com/office/drawing/2014/main" val="2239861880"/>
                    </a:ext>
                  </a:extLst>
                </a:gridCol>
                <a:gridCol w="370332">
                  <a:extLst>
                    <a:ext uri="{9D8B030D-6E8A-4147-A177-3AD203B41FA5}">
                      <a16:colId xmlns:a16="http://schemas.microsoft.com/office/drawing/2014/main" val="1446718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035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- 2018-05-14 17:01:02 </a:t>
                      </a:r>
                      <a:r>
                        <a:rPr kumimoji="0" lang="en-US" sz="1000" b="0" i="0" u="none" strike="noStrike" kern="1200" cap="none" spc="0" normalizeH="0" baseline="0" noProof="0">
                          <a:ln>
                            <a:noFill/>
                          </a:ln>
                          <a:solidFill>
                            <a:prstClr val="black"/>
                          </a:solidFill>
                          <a:effectLst/>
                          <a:uLnTx/>
                          <a:uFillTx/>
                          <a:latin typeface="+mn-lt"/>
                          <a:ea typeface="+mn-ea"/>
                          <a:cs typeface="+mn-cs"/>
                        </a:rPr>
                        <a:t> 
 A great many people are moving to Plano, Texas. 🏙🇺🇸 Learn what has been installed 10,000 times in a 25-story building to ensure added safety http://hilti.link/plano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28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- 2018-05-14 16:09:32 </a:t>
                      </a:r>
                      <a:r>
                        <a:rPr kumimoji="0" lang="en-US" sz="1000" b="0" i="0" u="none" strike="noStrike" kern="1200" cap="none" spc="0" normalizeH="0" baseline="0" noProof="0">
                          <a:ln>
                            <a:noFill/>
                          </a:ln>
                          <a:solidFill>
                            <a:prstClr val="black"/>
                          </a:solidFill>
                          <a:effectLst/>
                          <a:uLnTx/>
                          <a:uFillTx/>
                          <a:latin typeface="+mn-lt"/>
                          <a:ea typeface="+mn-ea"/>
                          <a:cs typeface="+mn-cs"/>
                        </a:rPr>
                        <a:t> 
 Cords don’t reach the middle of nowhere. See why Isak uses DEWALT FLEXVOLT® deep in the wildernesses.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1458168"/>
                  </a:ext>
                </a:extLst>
              </a:tr>
            </a:tbl>
          </a:graphicData>
        </a:graphic>
      </p:graphicFrame>
      <p:sp>
        <p:nvSpPr>
          <p:cNvPr id="4" name="Text Placeholder 3">
            <a:extLst>
              <a:ext uri="{FF2B5EF4-FFF2-40B4-BE49-F238E27FC236}">
                <a16:creationId xmlns:a16="http://schemas.microsoft.com/office/drawing/2014/main" id="{211DBE70-9E16-498F-BFCF-CF75CE015E1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521193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CFED5-8C1F-4AF5-832C-98A3A2A030B3}"/>
              </a:ext>
            </a:extLst>
          </p:cNvPr>
          <p:cNvSpPr>
            <a:spLocks noGrp="1"/>
          </p:cNvSpPr>
          <p:nvPr>
            <p:ph type="title"/>
          </p:nvPr>
        </p:nvSpPr>
        <p:spPr/>
        <p:txBody>
          <a:bodyPr/>
          <a:lstStyle/>
          <a:p>
            <a:r>
              <a:rPr lang="en-US"/>
              <a:t>Competitor Posts | PRO Global - 11 of 13</a:t>
            </a:r>
          </a:p>
        </p:txBody>
      </p:sp>
      <p:graphicFrame>
        <p:nvGraphicFramePr>
          <p:cNvPr id="5" name="Table Placeholder 4">
            <a:extLst>
              <a:ext uri="{FF2B5EF4-FFF2-40B4-BE49-F238E27FC236}">
                <a16:creationId xmlns:a16="http://schemas.microsoft.com/office/drawing/2014/main" id="{56F5690A-A05A-4192-A67B-52892E10F2CF}"/>
              </a:ext>
            </a:extLst>
          </p:cNvPr>
          <p:cNvGraphicFramePr>
            <a:graphicFrameLocks noGrp="1"/>
          </p:cNvGraphicFramePr>
          <p:nvPr>
            <p:ph type="tbl" sz="quarter" idx="13"/>
            <p:extLst>
              <p:ext uri="{D42A27DB-BD31-4B8C-83A1-F6EECF244321}">
                <p14:modId xmlns:p14="http://schemas.microsoft.com/office/powerpoint/2010/main" val="1883674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20436568"/>
                    </a:ext>
                  </a:extLst>
                </a:gridCol>
                <a:gridCol w="370332">
                  <a:extLst>
                    <a:ext uri="{9D8B030D-6E8A-4147-A177-3AD203B41FA5}">
                      <a16:colId xmlns:a16="http://schemas.microsoft.com/office/drawing/2014/main" val="78229602"/>
                    </a:ext>
                  </a:extLst>
                </a:gridCol>
                <a:gridCol w="370332">
                  <a:extLst>
                    <a:ext uri="{9D8B030D-6E8A-4147-A177-3AD203B41FA5}">
                      <a16:colId xmlns:a16="http://schemas.microsoft.com/office/drawing/2014/main" val="2270435889"/>
                    </a:ext>
                  </a:extLst>
                </a:gridCol>
                <a:gridCol w="370332">
                  <a:extLst>
                    <a:ext uri="{9D8B030D-6E8A-4147-A177-3AD203B41FA5}">
                      <a16:colId xmlns:a16="http://schemas.microsoft.com/office/drawing/2014/main" val="721617600"/>
                    </a:ext>
                  </a:extLst>
                </a:gridCol>
                <a:gridCol w="329184">
                  <a:extLst>
                    <a:ext uri="{9D8B030D-6E8A-4147-A177-3AD203B41FA5}">
                      <a16:colId xmlns:a16="http://schemas.microsoft.com/office/drawing/2014/main" val="747095670"/>
                    </a:ext>
                  </a:extLst>
                </a:gridCol>
                <a:gridCol w="329184">
                  <a:extLst>
                    <a:ext uri="{9D8B030D-6E8A-4147-A177-3AD203B41FA5}">
                      <a16:colId xmlns:a16="http://schemas.microsoft.com/office/drawing/2014/main" val="1313891013"/>
                    </a:ext>
                  </a:extLst>
                </a:gridCol>
                <a:gridCol w="329184">
                  <a:extLst>
                    <a:ext uri="{9D8B030D-6E8A-4147-A177-3AD203B41FA5}">
                      <a16:colId xmlns:a16="http://schemas.microsoft.com/office/drawing/2014/main" val="2922495366"/>
                    </a:ext>
                  </a:extLst>
                </a:gridCol>
                <a:gridCol w="329184">
                  <a:extLst>
                    <a:ext uri="{9D8B030D-6E8A-4147-A177-3AD203B41FA5}">
                      <a16:colId xmlns:a16="http://schemas.microsoft.com/office/drawing/2014/main" val="3279447134"/>
                    </a:ext>
                  </a:extLst>
                </a:gridCol>
                <a:gridCol w="329184">
                  <a:extLst>
                    <a:ext uri="{9D8B030D-6E8A-4147-A177-3AD203B41FA5}">
                      <a16:colId xmlns:a16="http://schemas.microsoft.com/office/drawing/2014/main" val="2239972040"/>
                    </a:ext>
                  </a:extLst>
                </a:gridCol>
                <a:gridCol w="329184">
                  <a:extLst>
                    <a:ext uri="{9D8B030D-6E8A-4147-A177-3AD203B41FA5}">
                      <a16:colId xmlns:a16="http://schemas.microsoft.com/office/drawing/2014/main" val="270366709"/>
                    </a:ext>
                  </a:extLst>
                </a:gridCol>
                <a:gridCol w="329184">
                  <a:extLst>
                    <a:ext uri="{9D8B030D-6E8A-4147-A177-3AD203B41FA5}">
                      <a16:colId xmlns:a16="http://schemas.microsoft.com/office/drawing/2014/main" val="2513436531"/>
                    </a:ext>
                  </a:extLst>
                </a:gridCol>
                <a:gridCol w="329184">
                  <a:extLst>
                    <a:ext uri="{9D8B030D-6E8A-4147-A177-3AD203B41FA5}">
                      <a16:colId xmlns:a16="http://schemas.microsoft.com/office/drawing/2014/main" val="2871742036"/>
                    </a:ext>
                  </a:extLst>
                </a:gridCol>
                <a:gridCol w="329184">
                  <a:extLst>
                    <a:ext uri="{9D8B030D-6E8A-4147-A177-3AD203B41FA5}">
                      <a16:colId xmlns:a16="http://schemas.microsoft.com/office/drawing/2014/main" val="2212860437"/>
                    </a:ext>
                  </a:extLst>
                </a:gridCol>
                <a:gridCol w="370332">
                  <a:extLst>
                    <a:ext uri="{9D8B030D-6E8A-4147-A177-3AD203B41FA5}">
                      <a16:colId xmlns:a16="http://schemas.microsoft.com/office/drawing/2014/main" val="806186998"/>
                    </a:ext>
                  </a:extLst>
                </a:gridCol>
                <a:gridCol w="370332">
                  <a:extLst>
                    <a:ext uri="{9D8B030D-6E8A-4147-A177-3AD203B41FA5}">
                      <a16:colId xmlns:a16="http://schemas.microsoft.com/office/drawing/2014/main" val="926330042"/>
                    </a:ext>
                  </a:extLst>
                </a:gridCol>
                <a:gridCol w="329184">
                  <a:extLst>
                    <a:ext uri="{9D8B030D-6E8A-4147-A177-3AD203B41FA5}">
                      <a16:colId xmlns:a16="http://schemas.microsoft.com/office/drawing/2014/main" val="2507617088"/>
                    </a:ext>
                  </a:extLst>
                </a:gridCol>
                <a:gridCol w="329184">
                  <a:extLst>
                    <a:ext uri="{9D8B030D-6E8A-4147-A177-3AD203B41FA5}">
                      <a16:colId xmlns:a16="http://schemas.microsoft.com/office/drawing/2014/main" val="1702651743"/>
                    </a:ext>
                  </a:extLst>
                </a:gridCol>
                <a:gridCol w="370332">
                  <a:extLst>
                    <a:ext uri="{9D8B030D-6E8A-4147-A177-3AD203B41FA5}">
                      <a16:colId xmlns:a16="http://schemas.microsoft.com/office/drawing/2014/main" val="378578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1487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- 2018-05-14 08:07:02 </a:t>
                      </a:r>
                      <a:r>
                        <a:rPr kumimoji="0" lang="en-US" sz="1000" b="0" i="0" u="none" strike="noStrike" kern="1200" cap="none" spc="0" normalizeH="0" baseline="0" noProof="0">
                          <a:ln>
                            <a:noFill/>
                          </a:ln>
                          <a:solidFill>
                            <a:prstClr val="black"/>
                          </a:solidFill>
                          <a:effectLst/>
                          <a:uLnTx/>
                          <a:uFillTx/>
                          <a:latin typeface="+mn-lt"/>
                          <a:ea typeface="+mn-ea"/>
                          <a:cs typeface="+mn-cs"/>
                        </a:rPr>
                        <a:t> 
 Let's start this week with a real beauty 👆🏻
We want to see all the Hilti tools out there! Tag #hilti to spread the Hilti power ✌🏻
-----
Pic by @zona__comforta. Thanks for sharing this awesome shot with us!
Featured Tool: SFC 22-A compact cordless drill driver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1537493"/>
                  </a:ext>
                </a:extLst>
              </a:tr>
            </a:tbl>
          </a:graphicData>
        </a:graphic>
      </p:graphicFrame>
      <p:sp>
        <p:nvSpPr>
          <p:cNvPr id="4" name="Text Placeholder 3">
            <a:extLst>
              <a:ext uri="{FF2B5EF4-FFF2-40B4-BE49-F238E27FC236}">
                <a16:creationId xmlns:a16="http://schemas.microsoft.com/office/drawing/2014/main" id="{5C98520B-08D0-487F-A464-4AEA63765A1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667884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F33DC-4094-4B29-86B2-B3DD5DB87C99}"/>
              </a:ext>
            </a:extLst>
          </p:cNvPr>
          <p:cNvSpPr>
            <a:spLocks noGrp="1"/>
          </p:cNvSpPr>
          <p:nvPr>
            <p:ph type="title"/>
          </p:nvPr>
        </p:nvSpPr>
        <p:spPr/>
        <p:txBody>
          <a:bodyPr/>
          <a:lstStyle/>
          <a:p>
            <a:r>
              <a:rPr lang="en-US"/>
              <a:t>Competitor Posts | PRO Global - 12 of 13</a:t>
            </a:r>
          </a:p>
        </p:txBody>
      </p:sp>
      <p:graphicFrame>
        <p:nvGraphicFramePr>
          <p:cNvPr id="5" name="Table Placeholder 4">
            <a:extLst>
              <a:ext uri="{FF2B5EF4-FFF2-40B4-BE49-F238E27FC236}">
                <a16:creationId xmlns:a16="http://schemas.microsoft.com/office/drawing/2014/main" id="{700FA95E-DC41-4E55-A568-DD1EFD6CC198}"/>
              </a:ext>
            </a:extLst>
          </p:cNvPr>
          <p:cNvGraphicFramePr>
            <a:graphicFrameLocks noGrp="1"/>
          </p:cNvGraphicFramePr>
          <p:nvPr>
            <p:ph type="tbl" sz="quarter" idx="13"/>
            <p:extLst>
              <p:ext uri="{D42A27DB-BD31-4B8C-83A1-F6EECF244321}">
                <p14:modId xmlns:p14="http://schemas.microsoft.com/office/powerpoint/2010/main" val="1697550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83152765"/>
                    </a:ext>
                  </a:extLst>
                </a:gridCol>
                <a:gridCol w="370332">
                  <a:extLst>
                    <a:ext uri="{9D8B030D-6E8A-4147-A177-3AD203B41FA5}">
                      <a16:colId xmlns:a16="http://schemas.microsoft.com/office/drawing/2014/main" val="629643497"/>
                    </a:ext>
                  </a:extLst>
                </a:gridCol>
                <a:gridCol w="370332">
                  <a:extLst>
                    <a:ext uri="{9D8B030D-6E8A-4147-A177-3AD203B41FA5}">
                      <a16:colId xmlns:a16="http://schemas.microsoft.com/office/drawing/2014/main" val="316017139"/>
                    </a:ext>
                  </a:extLst>
                </a:gridCol>
                <a:gridCol w="370332">
                  <a:extLst>
                    <a:ext uri="{9D8B030D-6E8A-4147-A177-3AD203B41FA5}">
                      <a16:colId xmlns:a16="http://schemas.microsoft.com/office/drawing/2014/main" val="2957372935"/>
                    </a:ext>
                  </a:extLst>
                </a:gridCol>
                <a:gridCol w="329184">
                  <a:extLst>
                    <a:ext uri="{9D8B030D-6E8A-4147-A177-3AD203B41FA5}">
                      <a16:colId xmlns:a16="http://schemas.microsoft.com/office/drawing/2014/main" val="2523151508"/>
                    </a:ext>
                  </a:extLst>
                </a:gridCol>
                <a:gridCol w="329184">
                  <a:extLst>
                    <a:ext uri="{9D8B030D-6E8A-4147-A177-3AD203B41FA5}">
                      <a16:colId xmlns:a16="http://schemas.microsoft.com/office/drawing/2014/main" val="2593620261"/>
                    </a:ext>
                  </a:extLst>
                </a:gridCol>
                <a:gridCol w="329184">
                  <a:extLst>
                    <a:ext uri="{9D8B030D-6E8A-4147-A177-3AD203B41FA5}">
                      <a16:colId xmlns:a16="http://schemas.microsoft.com/office/drawing/2014/main" val="1808086673"/>
                    </a:ext>
                  </a:extLst>
                </a:gridCol>
                <a:gridCol w="329184">
                  <a:extLst>
                    <a:ext uri="{9D8B030D-6E8A-4147-A177-3AD203B41FA5}">
                      <a16:colId xmlns:a16="http://schemas.microsoft.com/office/drawing/2014/main" val="4113947007"/>
                    </a:ext>
                  </a:extLst>
                </a:gridCol>
                <a:gridCol w="329184">
                  <a:extLst>
                    <a:ext uri="{9D8B030D-6E8A-4147-A177-3AD203B41FA5}">
                      <a16:colId xmlns:a16="http://schemas.microsoft.com/office/drawing/2014/main" val="325357342"/>
                    </a:ext>
                  </a:extLst>
                </a:gridCol>
                <a:gridCol w="329184">
                  <a:extLst>
                    <a:ext uri="{9D8B030D-6E8A-4147-A177-3AD203B41FA5}">
                      <a16:colId xmlns:a16="http://schemas.microsoft.com/office/drawing/2014/main" val="3876119938"/>
                    </a:ext>
                  </a:extLst>
                </a:gridCol>
                <a:gridCol w="329184">
                  <a:extLst>
                    <a:ext uri="{9D8B030D-6E8A-4147-A177-3AD203B41FA5}">
                      <a16:colId xmlns:a16="http://schemas.microsoft.com/office/drawing/2014/main" val="315095499"/>
                    </a:ext>
                  </a:extLst>
                </a:gridCol>
                <a:gridCol w="329184">
                  <a:extLst>
                    <a:ext uri="{9D8B030D-6E8A-4147-A177-3AD203B41FA5}">
                      <a16:colId xmlns:a16="http://schemas.microsoft.com/office/drawing/2014/main" val="1392549029"/>
                    </a:ext>
                  </a:extLst>
                </a:gridCol>
                <a:gridCol w="329184">
                  <a:extLst>
                    <a:ext uri="{9D8B030D-6E8A-4147-A177-3AD203B41FA5}">
                      <a16:colId xmlns:a16="http://schemas.microsoft.com/office/drawing/2014/main" val="1547344903"/>
                    </a:ext>
                  </a:extLst>
                </a:gridCol>
                <a:gridCol w="370332">
                  <a:extLst>
                    <a:ext uri="{9D8B030D-6E8A-4147-A177-3AD203B41FA5}">
                      <a16:colId xmlns:a16="http://schemas.microsoft.com/office/drawing/2014/main" val="2790854271"/>
                    </a:ext>
                  </a:extLst>
                </a:gridCol>
                <a:gridCol w="370332">
                  <a:extLst>
                    <a:ext uri="{9D8B030D-6E8A-4147-A177-3AD203B41FA5}">
                      <a16:colId xmlns:a16="http://schemas.microsoft.com/office/drawing/2014/main" val="2901614197"/>
                    </a:ext>
                  </a:extLst>
                </a:gridCol>
                <a:gridCol w="329184">
                  <a:extLst>
                    <a:ext uri="{9D8B030D-6E8A-4147-A177-3AD203B41FA5}">
                      <a16:colId xmlns:a16="http://schemas.microsoft.com/office/drawing/2014/main" val="276029665"/>
                    </a:ext>
                  </a:extLst>
                </a:gridCol>
                <a:gridCol w="329184">
                  <a:extLst>
                    <a:ext uri="{9D8B030D-6E8A-4147-A177-3AD203B41FA5}">
                      <a16:colId xmlns:a16="http://schemas.microsoft.com/office/drawing/2014/main" val="1500787885"/>
                    </a:ext>
                  </a:extLst>
                </a:gridCol>
                <a:gridCol w="370332">
                  <a:extLst>
                    <a:ext uri="{9D8B030D-6E8A-4147-A177-3AD203B41FA5}">
                      <a16:colId xmlns:a16="http://schemas.microsoft.com/office/drawing/2014/main" val="4216858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4556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- 2018-05-12 15:32:03 </a:t>
                      </a:r>
                      <a:r>
                        <a:rPr kumimoji="0" lang="en-US" sz="1000" b="0" i="0" u="none" strike="noStrike" kern="1200" cap="none" spc="0" normalizeH="0" baseline="0" noProof="0">
                          <a:ln>
                            <a:noFill/>
                          </a:ln>
                          <a:solidFill>
                            <a:prstClr val="black"/>
                          </a:solidFill>
                          <a:effectLst/>
                          <a:uLnTx/>
                          <a:uFillTx/>
                          <a:latin typeface="+mn-lt"/>
                          <a:ea typeface="+mn-ea"/>
                          <a:cs typeface="+mn-cs"/>
                        </a:rPr>
                        <a:t> 
 A Hilti rarely comes alone! The combination of the TE 4 A-22 rotary hammer and the SF 6-A22 drill driver makes an awesome duo! #cordlesspower
Which tool combination makes your work perfect? 👇🏼
-----
Pic by @just_me_n_my_life. Thanks for sharing this awesome shot with us! Featured tool: Hilti TE 4 A-22 cordless rotary hammer and SF 6-A22 cordless drill driver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6262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DEWALT - 2018-05-11 17:00:44 </a:t>
                      </a:r>
                      <a:r>
                        <a:rPr kumimoji="0" lang="en-US" sz="1000" b="0" i="0" u="none" strike="noStrike" kern="1200" cap="none" spc="0" normalizeH="0" baseline="0" noProof="0">
                          <a:ln>
                            <a:noFill/>
                          </a:ln>
                          <a:solidFill>
                            <a:prstClr val="black"/>
                          </a:solidFill>
                          <a:effectLst/>
                          <a:uLnTx/>
                          <a:uFillTx/>
                          <a:latin typeface="+mn-lt"/>
                          <a:ea typeface="+mn-ea"/>
                          <a:cs typeface="+mn-cs"/>
                        </a:rPr>
                        <a:t> 
 Our Carbon Fiber Composite Hammer Tacker features a lightweight, vibration-reducing design. Work all day with minimized muscle exertion.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2819763"/>
                  </a:ext>
                </a:extLst>
              </a:tr>
            </a:tbl>
          </a:graphicData>
        </a:graphic>
      </p:graphicFrame>
      <p:sp>
        <p:nvSpPr>
          <p:cNvPr id="4" name="Text Placeholder 3">
            <a:extLst>
              <a:ext uri="{FF2B5EF4-FFF2-40B4-BE49-F238E27FC236}">
                <a16:creationId xmlns:a16="http://schemas.microsoft.com/office/drawing/2014/main" id="{BE30B9FC-3E4F-4008-9280-4AC7CA3A402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285941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DD72-0E09-47E6-997B-F350B5536157}"/>
              </a:ext>
            </a:extLst>
          </p:cNvPr>
          <p:cNvSpPr>
            <a:spLocks noGrp="1"/>
          </p:cNvSpPr>
          <p:nvPr>
            <p:ph type="title"/>
          </p:nvPr>
        </p:nvSpPr>
        <p:spPr/>
        <p:txBody>
          <a:bodyPr/>
          <a:lstStyle/>
          <a:p>
            <a:r>
              <a:rPr lang="en-US"/>
              <a:t>Competitor Posts | PRO Global - 13 of 13</a:t>
            </a:r>
          </a:p>
        </p:txBody>
      </p:sp>
      <p:graphicFrame>
        <p:nvGraphicFramePr>
          <p:cNvPr id="5" name="Table Placeholder 4">
            <a:extLst>
              <a:ext uri="{FF2B5EF4-FFF2-40B4-BE49-F238E27FC236}">
                <a16:creationId xmlns:a16="http://schemas.microsoft.com/office/drawing/2014/main" id="{058218AB-63EF-49C2-8E99-9A6B82110F99}"/>
              </a:ext>
            </a:extLst>
          </p:cNvPr>
          <p:cNvGraphicFramePr>
            <a:graphicFrameLocks noGrp="1"/>
          </p:cNvGraphicFramePr>
          <p:nvPr>
            <p:ph type="tbl" sz="quarter" idx="13"/>
            <p:extLst>
              <p:ext uri="{D42A27DB-BD31-4B8C-83A1-F6EECF244321}">
                <p14:modId xmlns:p14="http://schemas.microsoft.com/office/powerpoint/2010/main" val="2885994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05725736"/>
                    </a:ext>
                  </a:extLst>
                </a:gridCol>
                <a:gridCol w="370332">
                  <a:extLst>
                    <a:ext uri="{9D8B030D-6E8A-4147-A177-3AD203B41FA5}">
                      <a16:colId xmlns:a16="http://schemas.microsoft.com/office/drawing/2014/main" val="2640040299"/>
                    </a:ext>
                  </a:extLst>
                </a:gridCol>
                <a:gridCol w="370332">
                  <a:extLst>
                    <a:ext uri="{9D8B030D-6E8A-4147-A177-3AD203B41FA5}">
                      <a16:colId xmlns:a16="http://schemas.microsoft.com/office/drawing/2014/main" val="4213526626"/>
                    </a:ext>
                  </a:extLst>
                </a:gridCol>
                <a:gridCol w="370332">
                  <a:extLst>
                    <a:ext uri="{9D8B030D-6E8A-4147-A177-3AD203B41FA5}">
                      <a16:colId xmlns:a16="http://schemas.microsoft.com/office/drawing/2014/main" val="1560379368"/>
                    </a:ext>
                  </a:extLst>
                </a:gridCol>
                <a:gridCol w="329184">
                  <a:extLst>
                    <a:ext uri="{9D8B030D-6E8A-4147-A177-3AD203B41FA5}">
                      <a16:colId xmlns:a16="http://schemas.microsoft.com/office/drawing/2014/main" val="13137737"/>
                    </a:ext>
                  </a:extLst>
                </a:gridCol>
                <a:gridCol w="329184">
                  <a:extLst>
                    <a:ext uri="{9D8B030D-6E8A-4147-A177-3AD203B41FA5}">
                      <a16:colId xmlns:a16="http://schemas.microsoft.com/office/drawing/2014/main" val="46792502"/>
                    </a:ext>
                  </a:extLst>
                </a:gridCol>
                <a:gridCol w="329184">
                  <a:extLst>
                    <a:ext uri="{9D8B030D-6E8A-4147-A177-3AD203B41FA5}">
                      <a16:colId xmlns:a16="http://schemas.microsoft.com/office/drawing/2014/main" val="348273157"/>
                    </a:ext>
                  </a:extLst>
                </a:gridCol>
                <a:gridCol w="329184">
                  <a:extLst>
                    <a:ext uri="{9D8B030D-6E8A-4147-A177-3AD203B41FA5}">
                      <a16:colId xmlns:a16="http://schemas.microsoft.com/office/drawing/2014/main" val="2290666708"/>
                    </a:ext>
                  </a:extLst>
                </a:gridCol>
                <a:gridCol w="329184">
                  <a:extLst>
                    <a:ext uri="{9D8B030D-6E8A-4147-A177-3AD203B41FA5}">
                      <a16:colId xmlns:a16="http://schemas.microsoft.com/office/drawing/2014/main" val="3247397798"/>
                    </a:ext>
                  </a:extLst>
                </a:gridCol>
                <a:gridCol w="329184">
                  <a:extLst>
                    <a:ext uri="{9D8B030D-6E8A-4147-A177-3AD203B41FA5}">
                      <a16:colId xmlns:a16="http://schemas.microsoft.com/office/drawing/2014/main" val="3928913232"/>
                    </a:ext>
                  </a:extLst>
                </a:gridCol>
                <a:gridCol w="329184">
                  <a:extLst>
                    <a:ext uri="{9D8B030D-6E8A-4147-A177-3AD203B41FA5}">
                      <a16:colId xmlns:a16="http://schemas.microsoft.com/office/drawing/2014/main" val="2666970404"/>
                    </a:ext>
                  </a:extLst>
                </a:gridCol>
                <a:gridCol w="329184">
                  <a:extLst>
                    <a:ext uri="{9D8B030D-6E8A-4147-A177-3AD203B41FA5}">
                      <a16:colId xmlns:a16="http://schemas.microsoft.com/office/drawing/2014/main" val="1500737844"/>
                    </a:ext>
                  </a:extLst>
                </a:gridCol>
                <a:gridCol w="329184">
                  <a:extLst>
                    <a:ext uri="{9D8B030D-6E8A-4147-A177-3AD203B41FA5}">
                      <a16:colId xmlns:a16="http://schemas.microsoft.com/office/drawing/2014/main" val="1078486586"/>
                    </a:ext>
                  </a:extLst>
                </a:gridCol>
                <a:gridCol w="370332">
                  <a:extLst>
                    <a:ext uri="{9D8B030D-6E8A-4147-A177-3AD203B41FA5}">
                      <a16:colId xmlns:a16="http://schemas.microsoft.com/office/drawing/2014/main" val="3330327662"/>
                    </a:ext>
                  </a:extLst>
                </a:gridCol>
                <a:gridCol w="370332">
                  <a:extLst>
                    <a:ext uri="{9D8B030D-6E8A-4147-A177-3AD203B41FA5}">
                      <a16:colId xmlns:a16="http://schemas.microsoft.com/office/drawing/2014/main" val="4279763965"/>
                    </a:ext>
                  </a:extLst>
                </a:gridCol>
                <a:gridCol w="329184">
                  <a:extLst>
                    <a:ext uri="{9D8B030D-6E8A-4147-A177-3AD203B41FA5}">
                      <a16:colId xmlns:a16="http://schemas.microsoft.com/office/drawing/2014/main" val="3394716879"/>
                    </a:ext>
                  </a:extLst>
                </a:gridCol>
                <a:gridCol w="329184">
                  <a:extLst>
                    <a:ext uri="{9D8B030D-6E8A-4147-A177-3AD203B41FA5}">
                      <a16:colId xmlns:a16="http://schemas.microsoft.com/office/drawing/2014/main" val="1691028838"/>
                    </a:ext>
                  </a:extLst>
                </a:gridCol>
                <a:gridCol w="370332">
                  <a:extLst>
                    <a:ext uri="{9D8B030D-6E8A-4147-A177-3AD203B41FA5}">
                      <a16:colId xmlns:a16="http://schemas.microsoft.com/office/drawing/2014/main" val="1443550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8701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- 2018-05-11 15:02:27 </a:t>
                      </a:r>
                      <a:r>
                        <a:rPr kumimoji="0" lang="en-US" sz="1000" b="0" i="0" u="none" strike="noStrike" kern="1200" cap="none" spc="0" normalizeH="0" baseline="0" noProof="0">
                          <a:ln>
                            <a:noFill/>
                          </a:ln>
                          <a:solidFill>
                            <a:prstClr val="black"/>
                          </a:solidFill>
                          <a:effectLst/>
                          <a:uLnTx/>
                          <a:uFillTx/>
                          <a:latin typeface="+mn-lt"/>
                          <a:ea typeface="+mn-ea"/>
                          <a:cs typeface="+mn-cs"/>
                        </a:rPr>
                        <a:t> 
 Check out this photo from @chrisofgilbert! He says “took this photo this weekend. We’re starting him off right 👍” We couldn’t agree more!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0943205"/>
                  </a:ext>
                </a:extLst>
              </a:tr>
            </a:tbl>
          </a:graphicData>
        </a:graphic>
      </p:graphicFrame>
      <p:sp>
        <p:nvSpPr>
          <p:cNvPr id="4" name="Text Placeholder 3">
            <a:extLst>
              <a:ext uri="{FF2B5EF4-FFF2-40B4-BE49-F238E27FC236}">
                <a16:creationId xmlns:a16="http://schemas.microsoft.com/office/drawing/2014/main" id="{E40640D0-054E-429E-A887-778A65F3873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551262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2746</Words>
  <Application>Microsoft Office PowerPoint</Application>
  <PresentationFormat>On-screen Show (4:3)</PresentationFormat>
  <Paragraphs>1349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Facebook</vt:lpstr>
      <vt:lpstr>Facebook Key Metrics Table | PRO Global</vt:lpstr>
      <vt:lpstr>Facebook Reach | PRO Global</vt:lpstr>
      <vt:lpstr>Facebook Page Post Reach Table | PRO Global</vt:lpstr>
      <vt:lpstr>Facebook Impressions | PRO Global</vt:lpstr>
      <vt:lpstr>Fans (Competitors) | PRO Global</vt:lpstr>
      <vt:lpstr>Facebook User Posts | PRO Global</vt:lpstr>
      <vt:lpstr>Facebook Response Times | PRO Global</vt:lpstr>
      <vt:lpstr>Facebook User Posts Table | PRO Global - 1 of 6</vt:lpstr>
      <vt:lpstr>Facebook User Posts Table | PRO Global - 2 of 6</vt:lpstr>
      <vt:lpstr>Facebook User Posts Table | PRO Global - 3 of 6</vt:lpstr>
      <vt:lpstr>Facebook User Posts Table | PRO Global - 4 of 6</vt:lpstr>
      <vt:lpstr>Facebook User Posts Table | PRO Global - 5 of 6</vt:lpstr>
      <vt:lpstr>Facebook User Posts Table | PRO Global - 6 of 6</vt:lpstr>
      <vt:lpstr>Key Metrics Table (Competitors) | PRO Global - 1 of 2</vt:lpstr>
      <vt:lpstr>Key Metrics Table (Competitors) | PRO Global - 2 of 2</vt:lpstr>
      <vt:lpstr>Interactions Distribution (Competitors) | PRO Global</vt:lpstr>
      <vt:lpstr>Post Type Distribution Per Profile (Competitors)  | PRO Global</vt:lpstr>
      <vt:lpstr>User Posts Table (Competitors) | PRO Global - 1 of 5</vt:lpstr>
      <vt:lpstr>User Posts Table (Competitors) | PRO Global - 2 of 5</vt:lpstr>
      <vt:lpstr>User Posts Table (Competitors) | PRO Global - 3 of 5</vt:lpstr>
      <vt:lpstr>User Posts Table (Competitors) | PRO Global - 4 of 5</vt:lpstr>
      <vt:lpstr>User Posts Table (Competitors) | PRO Global - 5 of 5</vt:lpstr>
      <vt:lpstr>Competitor Posts | PRO Global - 1 of 13</vt:lpstr>
      <vt:lpstr>Competitor Posts | PRO Global - 2 of 13</vt:lpstr>
      <vt:lpstr>Competitor Posts | PRO Global - 3 of 13</vt:lpstr>
      <vt:lpstr>Competitor Posts | PRO Global - 4 of 13</vt:lpstr>
      <vt:lpstr>Competitor Posts | PRO Global - 5 of 13</vt:lpstr>
      <vt:lpstr>Competitor Posts | PRO Global - 6 of 13</vt:lpstr>
      <vt:lpstr>Competitor Posts | PRO Global - 7 of 13</vt:lpstr>
      <vt:lpstr>Competitor Posts | PRO Global - 8 of 13</vt:lpstr>
      <vt:lpstr>Competitor Posts | PRO Global - 9 of 13</vt:lpstr>
      <vt:lpstr>Competitor Posts | PRO Global - 10 of 13</vt:lpstr>
      <vt:lpstr>Competitor Posts | PRO Global - 11 of 13</vt:lpstr>
      <vt:lpstr>Competitor Posts | PRO Global - 12 of 13</vt:lpstr>
      <vt:lpstr>Competitor Posts | PRO Global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2018-06-14T22:45:05Z</dcterms:created>
  <dcterms:modified xsi:type="dcterms:W3CDTF">2018-06-14T22:46:45Z</dcterms:modified>
</cp:coreProperties>
</file>