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1" r:id="rId15"/>
    <p:sldId id="272" r:id="rId16"/>
    <p:sldId id="273" r:id="rId17"/>
    <p:sldId id="274" r:id="rId18"/>
    <p:sldId id="276" r:id="rId19"/>
    <p:sldId id="277" r:id="rId20"/>
    <p:sldId id="278" r:id="rId21"/>
    <p:sldId id="279" r:id="rId22"/>
    <p:sldId id="280" r:id="rId23"/>
    <p:sldId id="281"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Professional Power Tools and Accessories Global</c:v>
                </c:pt>
              </c:strCache>
            </c:strRef>
          </c:tx>
          <c:spPr>
            <a:ln w="28575" cap="rnd">
              <a:solidFill>
                <a:schemeClr val="accent1"/>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828</c:v>
                </c:pt>
                <c:pt idx="1">
                  <c:v>776</c:v>
                </c:pt>
                <c:pt idx="2">
                  <c:v>599</c:v>
                </c:pt>
                <c:pt idx="3">
                  <c:v>324</c:v>
                </c:pt>
              </c:numCache>
            </c:numRef>
          </c:val>
          <c:smooth val="0"/>
          <c:extLst>
            <c:ext xmlns:c16="http://schemas.microsoft.com/office/drawing/2014/chart" uri="{C3380CC4-5D6E-409C-BE32-E72D297353CC}">
              <c16:uniqueId val="{00000000-4100-4FDC-AE04-86DE05A4F76D}"/>
            </c:ext>
          </c:extLst>
        </c:ser>
        <c:dLbls>
          <c:showLegendKey val="0"/>
          <c:showVal val="0"/>
          <c:showCatName val="0"/>
          <c:showSerName val="0"/>
          <c:showPercent val="0"/>
          <c:showBubbleSize val="0"/>
        </c:dLbls>
        <c:smooth val="0"/>
        <c:axId val="348563128"/>
        <c:axId val="348565096"/>
      </c:lineChart>
      <c:dateAx>
        <c:axId val="34856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65096"/>
        <c:crosses val="autoZero"/>
        <c:auto val="1"/>
        <c:lblOffset val="100"/>
        <c:baseTimeUnit val="months"/>
      </c:dateAx>
      <c:valAx>
        <c:axId val="34856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6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Professional Power Tools and Accessories Global</c:v>
                </c:pt>
              </c:strCache>
            </c:strRef>
          </c:tx>
          <c:spPr>
            <a:ln w="28575" cap="rnd">
              <a:solidFill>
                <a:schemeClr val="accent1"/>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11375</c:v>
                </c:pt>
                <c:pt idx="1">
                  <c:v>7990</c:v>
                </c:pt>
                <c:pt idx="2">
                  <c:v>7636</c:v>
                </c:pt>
                <c:pt idx="3">
                  <c:v>3514</c:v>
                </c:pt>
              </c:numCache>
            </c:numRef>
          </c:val>
          <c:smooth val="0"/>
          <c:extLst>
            <c:ext xmlns:c16="http://schemas.microsoft.com/office/drawing/2014/chart" uri="{C3380CC4-5D6E-409C-BE32-E72D297353CC}">
              <c16:uniqueId val="{00000000-02A7-4CF4-90EB-A9878DA93FC6}"/>
            </c:ext>
          </c:extLst>
        </c:ser>
        <c:dLbls>
          <c:showLegendKey val="0"/>
          <c:showVal val="0"/>
          <c:showCatName val="0"/>
          <c:showSerName val="0"/>
          <c:showPercent val="0"/>
          <c:showBubbleSize val="0"/>
        </c:dLbls>
        <c:smooth val="0"/>
        <c:axId val="343806504"/>
        <c:axId val="283444960"/>
      </c:lineChart>
      <c:dateAx>
        <c:axId val="34380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44960"/>
        <c:crosses val="autoZero"/>
        <c:auto val="1"/>
        <c:lblOffset val="100"/>
        <c:baseTimeUnit val="months"/>
      </c:dateAx>
      <c:valAx>
        <c:axId val="28344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0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c:v>
                </c:pt>
              </c:strCache>
            </c:strRef>
          </c:tx>
          <c:spPr>
            <a:ln w="28575" cap="rnd">
              <a:solidFill>
                <a:schemeClr val="accent1"/>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9472</c:v>
                </c:pt>
                <c:pt idx="1">
                  <c:v>13416</c:v>
                </c:pt>
                <c:pt idx="2">
                  <c:v>11183</c:v>
                </c:pt>
                <c:pt idx="3">
                  <c:v>6114</c:v>
                </c:pt>
              </c:numCache>
            </c:numRef>
          </c:val>
          <c:smooth val="0"/>
          <c:extLst>
            <c:ext xmlns:c16="http://schemas.microsoft.com/office/drawing/2014/chart" uri="{C3380CC4-5D6E-409C-BE32-E72D297353CC}">
              <c16:uniqueId val="{00000000-0588-4594-97D0-2739A9B3CD97}"/>
            </c:ext>
          </c:extLst>
        </c:ser>
        <c:ser>
          <c:idx val="1"/>
          <c:order val="1"/>
          <c:tx>
            <c:strRef>
              <c:f>Sheet1!$C$1</c:f>
              <c:strCache>
                <c:ptCount val="1"/>
                <c:pt idx="0">
                  <c:v>DEWALT</c:v>
                </c:pt>
              </c:strCache>
            </c:strRef>
          </c:tx>
          <c:spPr>
            <a:ln w="28575" cap="rnd">
              <a:solidFill>
                <a:schemeClr val="accent2"/>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Sheet1!$C$2:$C$5</c:f>
              <c:numCache>
                <c:formatCode>General</c:formatCode>
                <c:ptCount val="4"/>
                <c:pt idx="0">
                  <c:v>13977</c:v>
                </c:pt>
                <c:pt idx="1">
                  <c:v>14428</c:v>
                </c:pt>
                <c:pt idx="2">
                  <c:v>15106</c:v>
                </c:pt>
                <c:pt idx="3">
                  <c:v>7541</c:v>
                </c:pt>
              </c:numCache>
            </c:numRef>
          </c:val>
          <c:smooth val="0"/>
          <c:extLst>
            <c:ext xmlns:c16="http://schemas.microsoft.com/office/drawing/2014/chart" uri="{C3380CC4-5D6E-409C-BE32-E72D297353CC}">
              <c16:uniqueId val="{00000001-0588-4594-97D0-2739A9B3CD97}"/>
            </c:ext>
          </c:extLst>
        </c:ser>
        <c:ser>
          <c:idx val="2"/>
          <c:order val="2"/>
          <c:tx>
            <c:strRef>
              <c:f>Sheet1!$D$1</c:f>
              <c:strCache>
                <c:ptCount val="1"/>
                <c:pt idx="0">
                  <c:v>Makita Tools USA</c:v>
                </c:pt>
              </c:strCache>
            </c:strRef>
          </c:tx>
          <c:spPr>
            <a:ln w="28575" cap="rnd">
              <a:solidFill>
                <a:schemeClr val="accent3"/>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Sheet1!$D$2:$D$5</c:f>
              <c:numCache>
                <c:formatCode>General</c:formatCode>
                <c:ptCount val="4"/>
                <c:pt idx="0">
                  <c:v>1415</c:v>
                </c:pt>
                <c:pt idx="1">
                  <c:v>715</c:v>
                </c:pt>
                <c:pt idx="2">
                  <c:v>905</c:v>
                </c:pt>
                <c:pt idx="3">
                  <c:v>473</c:v>
                </c:pt>
              </c:numCache>
            </c:numRef>
          </c:val>
          <c:smooth val="0"/>
          <c:extLst>
            <c:ext xmlns:c16="http://schemas.microsoft.com/office/drawing/2014/chart" uri="{C3380CC4-5D6E-409C-BE32-E72D297353CC}">
              <c16:uniqueId val="{00000002-0588-4594-97D0-2739A9B3CD97}"/>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Sheet1!$E$2:$E$5</c:f>
              <c:numCache>
                <c:formatCode>General</c:formatCode>
                <c:ptCount val="4"/>
                <c:pt idx="0">
                  <c:v>13329</c:v>
                </c:pt>
                <c:pt idx="1">
                  <c:v>14671</c:v>
                </c:pt>
                <c:pt idx="2">
                  <c:v>9733</c:v>
                </c:pt>
                <c:pt idx="3">
                  <c:v>4460</c:v>
                </c:pt>
              </c:numCache>
            </c:numRef>
          </c:val>
          <c:smooth val="0"/>
          <c:extLst>
            <c:ext xmlns:c16="http://schemas.microsoft.com/office/drawing/2014/chart" uri="{C3380CC4-5D6E-409C-BE32-E72D297353CC}">
              <c16:uniqueId val="{00000003-0588-4594-97D0-2739A9B3CD97}"/>
            </c:ext>
          </c:extLst>
        </c:ser>
        <c:dLbls>
          <c:showLegendKey val="0"/>
          <c:showVal val="0"/>
          <c:showCatName val="0"/>
          <c:showSerName val="0"/>
          <c:showPercent val="0"/>
          <c:showBubbleSize val="0"/>
        </c:dLbls>
        <c:smooth val="0"/>
        <c:axId val="167805336"/>
        <c:axId val="353042648"/>
      </c:lineChart>
      <c:dateAx>
        <c:axId val="167805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042648"/>
        <c:crosses val="autoZero"/>
        <c:auto val="1"/>
        <c:lblOffset val="100"/>
        <c:baseTimeUnit val="months"/>
      </c:dateAx>
      <c:valAx>
        <c:axId val="35304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80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c:v>
                </c:pt>
              </c:strCache>
            </c:strRef>
          </c:tx>
          <c:spPr>
            <a:ln w="28575" cap="rnd">
              <a:solidFill>
                <a:schemeClr val="accent1"/>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2</c:v>
                </c:pt>
                <c:pt idx="1">
                  <c:v>2</c:v>
                </c:pt>
                <c:pt idx="2">
                  <c:v>2</c:v>
                </c:pt>
                <c:pt idx="3">
                  <c:v>1</c:v>
                </c:pt>
              </c:numCache>
            </c:numRef>
          </c:val>
          <c:smooth val="0"/>
          <c:extLst>
            <c:ext xmlns:c16="http://schemas.microsoft.com/office/drawing/2014/chart" uri="{C3380CC4-5D6E-409C-BE32-E72D297353CC}">
              <c16:uniqueId val="{00000000-8403-4DFA-A83C-474256AE5047}"/>
            </c:ext>
          </c:extLst>
        </c:ser>
        <c:ser>
          <c:idx val="1"/>
          <c:order val="1"/>
          <c:tx>
            <c:strRef>
              <c:f>Sheet1!$C$1</c:f>
              <c:strCache>
                <c:ptCount val="1"/>
                <c:pt idx="0">
                  <c:v>DEWALT</c:v>
                </c:pt>
              </c:strCache>
            </c:strRef>
          </c:tx>
          <c:spPr>
            <a:ln w="28575" cap="rnd">
              <a:solidFill>
                <a:schemeClr val="accent2"/>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Sheet1!$C$2:$C$5</c:f>
              <c:numCache>
                <c:formatCode>General</c:formatCode>
                <c:ptCount val="4"/>
                <c:pt idx="0">
                  <c:v>35</c:v>
                </c:pt>
                <c:pt idx="1">
                  <c:v>28</c:v>
                </c:pt>
                <c:pt idx="2">
                  <c:v>38</c:v>
                </c:pt>
                <c:pt idx="3">
                  <c:v>17</c:v>
                </c:pt>
              </c:numCache>
            </c:numRef>
          </c:val>
          <c:smooth val="0"/>
          <c:extLst>
            <c:ext xmlns:c16="http://schemas.microsoft.com/office/drawing/2014/chart" uri="{C3380CC4-5D6E-409C-BE32-E72D297353CC}">
              <c16:uniqueId val="{00000001-8403-4DFA-A83C-474256AE5047}"/>
            </c:ext>
          </c:extLst>
        </c:ser>
        <c:ser>
          <c:idx val="2"/>
          <c:order val="2"/>
          <c:tx>
            <c:strRef>
              <c:f>Sheet1!$D$1</c:f>
              <c:strCache>
                <c:ptCount val="1"/>
                <c:pt idx="0">
                  <c:v>Makita Tools USA</c:v>
                </c:pt>
              </c:strCache>
            </c:strRef>
          </c:tx>
          <c:spPr>
            <a:ln w="28575" cap="rnd">
              <a:solidFill>
                <a:schemeClr val="accent3"/>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Sheet1!$D$2:$D$5</c:f>
              <c:numCache>
                <c:formatCode>General</c:formatCode>
                <c:ptCount val="4"/>
                <c:pt idx="0">
                  <c:v>25</c:v>
                </c:pt>
                <c:pt idx="1">
                  <c:v>10</c:v>
                </c:pt>
                <c:pt idx="2">
                  <c:v>14</c:v>
                </c:pt>
                <c:pt idx="3">
                  <c:v>1</c:v>
                </c:pt>
              </c:numCache>
            </c:numRef>
          </c:val>
          <c:smooth val="0"/>
          <c:extLst>
            <c:ext xmlns:c16="http://schemas.microsoft.com/office/drawing/2014/chart" uri="{C3380CC4-5D6E-409C-BE32-E72D297353CC}">
              <c16:uniqueId val="{00000002-8403-4DFA-A83C-474256AE5047}"/>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Sheet1!$E$2:$E$5</c:f>
              <c:numCache>
                <c:formatCode>General</c:formatCode>
                <c:ptCount val="4"/>
                <c:pt idx="0">
                  <c:v>0</c:v>
                </c:pt>
                <c:pt idx="1">
                  <c:v>0</c:v>
                </c:pt>
                <c:pt idx="2">
                  <c:v>0</c:v>
                </c:pt>
                <c:pt idx="3">
                  <c:v>0</c:v>
                </c:pt>
              </c:numCache>
            </c:numRef>
          </c:val>
          <c:smooth val="0"/>
          <c:extLst>
            <c:ext xmlns:c16="http://schemas.microsoft.com/office/drawing/2014/chart" uri="{C3380CC4-5D6E-409C-BE32-E72D297353CC}">
              <c16:uniqueId val="{00000003-8403-4DFA-A83C-474256AE5047}"/>
            </c:ext>
          </c:extLst>
        </c:ser>
        <c:dLbls>
          <c:showLegendKey val="0"/>
          <c:showVal val="0"/>
          <c:showCatName val="0"/>
          <c:showSerName val="0"/>
          <c:showPercent val="0"/>
          <c:showBubbleSize val="0"/>
        </c:dLbls>
        <c:smooth val="0"/>
        <c:axId val="353043960"/>
        <c:axId val="353038712"/>
      </c:lineChart>
      <c:dateAx>
        <c:axId val="353043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038712"/>
        <c:crosses val="autoZero"/>
        <c:auto val="1"/>
        <c:lblOffset val="100"/>
        <c:baseTimeUnit val="months"/>
      </c:dateAx>
      <c:valAx>
        <c:axId val="35303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04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0CE-472F-A4BF-86702EE0533A}"/>
            </c:ext>
          </c:extLst>
        </c:ser>
        <c:ser>
          <c:idx val="1"/>
          <c:order val="1"/>
          <c:tx>
            <c:strRef>
              <c:f>Sheet1!$C$1</c:f>
              <c:strCache>
                <c:ptCount val="1"/>
                <c:pt idx="0">
                  <c:v>DEWALT</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7</c:v>
                </c:pt>
                <c:pt idx="1">
                  <c:v>3</c:v>
                </c:pt>
                <c:pt idx="2">
                  <c:v>6</c:v>
                </c:pt>
                <c:pt idx="3">
                  <c:v>5</c:v>
                </c:pt>
                <c:pt idx="4">
                  <c:v>25</c:v>
                </c:pt>
              </c:numCache>
            </c:numRef>
          </c:val>
          <c:extLst>
            <c:ext xmlns:c16="http://schemas.microsoft.com/office/drawing/2014/chart" uri="{C3380CC4-5D6E-409C-BE32-E72D297353CC}">
              <c16:uniqueId val="{00000001-A0CE-472F-A4BF-86702EE0533A}"/>
            </c:ext>
          </c:extLst>
        </c:ser>
        <c:ser>
          <c:idx val="2"/>
          <c:order val="2"/>
          <c:tx>
            <c:strRef>
              <c:f>Sheet1!$D$1</c:f>
              <c:strCache>
                <c:ptCount val="1"/>
                <c:pt idx="0">
                  <c:v>Makita Tools USA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2</c:v>
                </c:pt>
                <c:pt idx="2">
                  <c:v>4</c:v>
                </c:pt>
                <c:pt idx="3">
                  <c:v>0</c:v>
                </c:pt>
                <c:pt idx="4">
                  <c:v>6</c:v>
                </c:pt>
              </c:numCache>
            </c:numRef>
          </c:val>
          <c:extLst>
            <c:ext xmlns:c16="http://schemas.microsoft.com/office/drawing/2014/chart" uri="{C3380CC4-5D6E-409C-BE32-E72D297353CC}">
              <c16:uniqueId val="{00000002-A0CE-472F-A4BF-86702EE0533A}"/>
            </c:ext>
          </c:extLst>
        </c:ser>
        <c:ser>
          <c:idx val="3"/>
          <c:order val="3"/>
          <c:tx>
            <c:strRef>
              <c:f>Sheet1!$E$1</c:f>
              <c:strCache>
                <c:ptCount val="1"/>
                <c:pt idx="0">
                  <c:v>Bosch Professional Power Tools and Accessories Global</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A0CE-472F-A4BF-86702EE0533A}"/>
            </c:ext>
          </c:extLst>
        </c:ser>
        <c:dLbls>
          <c:showLegendKey val="0"/>
          <c:showVal val="0"/>
          <c:showCatName val="0"/>
          <c:showSerName val="0"/>
          <c:showPercent val="0"/>
          <c:showBubbleSize val="0"/>
        </c:dLbls>
        <c:gapWidth val="219"/>
        <c:overlap val="-27"/>
        <c:axId val="353044288"/>
        <c:axId val="353044616"/>
      </c:barChart>
      <c:catAx>
        <c:axId val="35304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044616"/>
        <c:crosses val="autoZero"/>
        <c:auto val="1"/>
        <c:lblAlgn val="ctr"/>
        <c:lblOffset val="100"/>
        <c:noMultiLvlLbl val="0"/>
      </c:catAx>
      <c:valAx>
        <c:axId val="35304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04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Sheet1!$B$2:$B$5</c:f>
              <c:numCache>
                <c:formatCode>General</c:formatCode>
                <c:ptCount val="4"/>
                <c:pt idx="0">
                  <c:v>8724</c:v>
                </c:pt>
                <c:pt idx="1">
                  <c:v>33513</c:v>
                </c:pt>
                <c:pt idx="2">
                  <c:v>1681</c:v>
                </c:pt>
                <c:pt idx="3">
                  <c:v>0</c:v>
                </c:pt>
              </c:numCache>
            </c:numRef>
          </c:val>
          <c:extLst>
            <c:ext xmlns:c16="http://schemas.microsoft.com/office/drawing/2014/chart" uri="{C3380CC4-5D6E-409C-BE32-E72D297353CC}">
              <c16:uniqueId val="{00000000-4C0B-4547-81B6-69EEAEDC9A1A}"/>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Sheet1!$C$2:$C$5</c:f>
              <c:numCache>
                <c:formatCode>General</c:formatCode>
                <c:ptCount val="4"/>
                <c:pt idx="0">
                  <c:v>382</c:v>
                </c:pt>
                <c:pt idx="1">
                  <c:v>1683</c:v>
                </c:pt>
                <c:pt idx="2">
                  <c:v>44</c:v>
                </c:pt>
                <c:pt idx="3">
                  <c:v>0</c:v>
                </c:pt>
              </c:numCache>
            </c:numRef>
          </c:val>
          <c:extLst>
            <c:ext xmlns:c16="http://schemas.microsoft.com/office/drawing/2014/chart" uri="{C3380CC4-5D6E-409C-BE32-E72D297353CC}">
              <c16:uniqueId val="{00000001-4C0B-4547-81B6-69EEAEDC9A1A}"/>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Sheet1!$D$2:$D$5</c:f>
              <c:numCache>
                <c:formatCode>General</c:formatCode>
                <c:ptCount val="4"/>
                <c:pt idx="0">
                  <c:v>33</c:v>
                </c:pt>
                <c:pt idx="1">
                  <c:v>204</c:v>
                </c:pt>
                <c:pt idx="2">
                  <c:v>3</c:v>
                </c:pt>
                <c:pt idx="3">
                  <c:v>0</c:v>
                </c:pt>
              </c:numCache>
            </c:numRef>
          </c:val>
          <c:extLst>
            <c:ext xmlns:c16="http://schemas.microsoft.com/office/drawing/2014/chart" uri="{C3380CC4-5D6E-409C-BE32-E72D297353CC}">
              <c16:uniqueId val="{00000002-4C0B-4547-81B6-69EEAEDC9A1A}"/>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Sheet1!$E$2:$E$5</c:f>
              <c:numCache>
                <c:formatCode>General</c:formatCode>
                <c:ptCount val="4"/>
                <c:pt idx="0">
                  <c:v>81</c:v>
                </c:pt>
                <c:pt idx="1">
                  <c:v>970</c:v>
                </c:pt>
                <c:pt idx="2">
                  <c:v>18</c:v>
                </c:pt>
                <c:pt idx="3">
                  <c:v>0</c:v>
                </c:pt>
              </c:numCache>
            </c:numRef>
          </c:val>
          <c:extLst>
            <c:ext xmlns:c16="http://schemas.microsoft.com/office/drawing/2014/chart" uri="{C3380CC4-5D6E-409C-BE32-E72D297353CC}">
              <c16:uniqueId val="{00000003-4C0B-4547-81B6-69EEAEDC9A1A}"/>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Sheet1!$F$2:$F$5</c:f>
              <c:numCache>
                <c:formatCode>General</c:formatCode>
                <c:ptCount val="4"/>
                <c:pt idx="0">
                  <c:v>0</c:v>
                </c:pt>
                <c:pt idx="1">
                  <c:v>9</c:v>
                </c:pt>
                <c:pt idx="2">
                  <c:v>0</c:v>
                </c:pt>
                <c:pt idx="3">
                  <c:v>0</c:v>
                </c:pt>
              </c:numCache>
            </c:numRef>
          </c:val>
          <c:extLst>
            <c:ext xmlns:c16="http://schemas.microsoft.com/office/drawing/2014/chart" uri="{C3380CC4-5D6E-409C-BE32-E72D297353CC}">
              <c16:uniqueId val="{00000004-4C0B-4547-81B6-69EEAEDC9A1A}"/>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Sheet1!$G$2:$G$5</c:f>
              <c:numCache>
                <c:formatCode>General</c:formatCode>
                <c:ptCount val="4"/>
                <c:pt idx="0">
                  <c:v>1</c:v>
                </c:pt>
                <c:pt idx="1">
                  <c:v>5</c:v>
                </c:pt>
                <c:pt idx="2">
                  <c:v>0</c:v>
                </c:pt>
                <c:pt idx="3">
                  <c:v>0</c:v>
                </c:pt>
              </c:numCache>
            </c:numRef>
          </c:val>
          <c:extLst>
            <c:ext xmlns:c16="http://schemas.microsoft.com/office/drawing/2014/chart" uri="{C3380CC4-5D6E-409C-BE32-E72D297353CC}">
              <c16:uniqueId val="{00000005-4C0B-4547-81B6-69EEAEDC9A1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Sheet1!$H$2:$H$5</c:f>
              <c:numCache>
                <c:formatCode>General</c:formatCode>
                <c:ptCount val="4"/>
                <c:pt idx="0">
                  <c:v>461</c:v>
                </c:pt>
                <c:pt idx="1">
                  <c:v>7237</c:v>
                </c:pt>
                <c:pt idx="2">
                  <c:v>141</c:v>
                </c:pt>
                <c:pt idx="3">
                  <c:v>0</c:v>
                </c:pt>
              </c:numCache>
            </c:numRef>
          </c:val>
          <c:extLst>
            <c:ext xmlns:c16="http://schemas.microsoft.com/office/drawing/2014/chart" uri="{C3380CC4-5D6E-409C-BE32-E72D297353CC}">
              <c16:uniqueId val="{00000006-4C0B-4547-81B6-69EEAEDC9A1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Sheet1!$I$2:$I$5</c:f>
              <c:numCache>
                <c:formatCode>General</c:formatCode>
                <c:ptCount val="4"/>
                <c:pt idx="0">
                  <c:v>1497</c:v>
                </c:pt>
                <c:pt idx="1">
                  <c:v>6463</c:v>
                </c:pt>
                <c:pt idx="2">
                  <c:v>418</c:v>
                </c:pt>
                <c:pt idx="3">
                  <c:v>0</c:v>
                </c:pt>
              </c:numCache>
            </c:numRef>
          </c:val>
          <c:extLst>
            <c:ext xmlns:c16="http://schemas.microsoft.com/office/drawing/2014/chart" uri="{C3380CC4-5D6E-409C-BE32-E72D297353CC}">
              <c16:uniqueId val="{00000007-4C0B-4547-81B6-69EEAEDC9A1A}"/>
            </c:ext>
          </c:extLst>
        </c:ser>
        <c:dLbls>
          <c:showLegendKey val="0"/>
          <c:showVal val="0"/>
          <c:showCatName val="0"/>
          <c:showSerName val="0"/>
          <c:showPercent val="0"/>
          <c:showBubbleSize val="0"/>
        </c:dLbls>
        <c:gapWidth val="150"/>
        <c:overlap val="100"/>
        <c:axId val="220804176"/>
        <c:axId val="220796304"/>
      </c:barChart>
      <c:catAx>
        <c:axId val="22080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796304"/>
        <c:crosses val="autoZero"/>
        <c:auto val="1"/>
        <c:lblAlgn val="ctr"/>
        <c:lblOffset val="100"/>
        <c:noMultiLvlLbl val="0"/>
      </c:catAx>
      <c:valAx>
        <c:axId val="220796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80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Sheet1!$B$2:$B$5</c:f>
              <c:numCache>
                <c:formatCode>General</c:formatCode>
                <c:ptCount val="4"/>
                <c:pt idx="0">
                  <c:v>63</c:v>
                </c:pt>
                <c:pt idx="1">
                  <c:v>23</c:v>
                </c:pt>
                <c:pt idx="2">
                  <c:v>3</c:v>
                </c:pt>
                <c:pt idx="3">
                  <c:v>0</c:v>
                </c:pt>
              </c:numCache>
            </c:numRef>
          </c:val>
          <c:extLst>
            <c:ext xmlns:c16="http://schemas.microsoft.com/office/drawing/2014/chart" uri="{C3380CC4-5D6E-409C-BE32-E72D297353CC}">
              <c16:uniqueId val="{00000000-3CDC-44C5-B739-6A22408D840C}"/>
            </c:ext>
          </c:extLst>
        </c:ser>
        <c:ser>
          <c:idx val="1"/>
          <c:order val="1"/>
          <c:tx>
            <c:strRef>
              <c:f>Sheet1!$C$1</c:f>
              <c:strCache>
                <c:ptCount val="1"/>
                <c:pt idx="0">
                  <c:v>Video</c:v>
                </c:pt>
              </c:strCache>
            </c:strRef>
          </c:tx>
          <c:spPr>
            <a:solidFill>
              <a:schemeClr val="accent2"/>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Sheet1!$C$2:$C$5</c:f>
              <c:numCache>
                <c:formatCode>General</c:formatCode>
                <c:ptCount val="4"/>
                <c:pt idx="0">
                  <c:v>14</c:v>
                </c:pt>
                <c:pt idx="1">
                  <c:v>17</c:v>
                </c:pt>
                <c:pt idx="2">
                  <c:v>8</c:v>
                </c:pt>
                <c:pt idx="3">
                  <c:v>0</c:v>
                </c:pt>
              </c:numCache>
            </c:numRef>
          </c:val>
          <c:extLst>
            <c:ext xmlns:c16="http://schemas.microsoft.com/office/drawing/2014/chart" uri="{C3380CC4-5D6E-409C-BE32-E72D297353CC}">
              <c16:uniqueId val="{00000001-3CDC-44C5-B739-6A22408D840C}"/>
            </c:ext>
          </c:extLst>
        </c:ser>
        <c:dLbls>
          <c:showLegendKey val="0"/>
          <c:showVal val="0"/>
          <c:showCatName val="0"/>
          <c:showSerName val="0"/>
          <c:showPercent val="0"/>
          <c:showBubbleSize val="0"/>
        </c:dLbls>
        <c:gapWidth val="150"/>
        <c:overlap val="100"/>
        <c:axId val="220802864"/>
        <c:axId val="220800896"/>
      </c:barChart>
      <c:catAx>
        <c:axId val="22080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800896"/>
        <c:crosses val="autoZero"/>
        <c:auto val="1"/>
        <c:lblAlgn val="ctr"/>
        <c:lblOffset val="100"/>
        <c:noMultiLvlLbl val="0"/>
      </c:catAx>
      <c:valAx>
        <c:axId val="220800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80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11640-2F86-48B1-8381-5B0314C6490D}"/>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A9AAC03F-035A-42C4-A904-B13328A83F60}"/>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1312348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ACD71-7CE4-4A49-AC7C-9FC8C4B65C2F}"/>
              </a:ext>
            </a:extLst>
          </p:cNvPr>
          <p:cNvSpPr>
            <a:spLocks noGrp="1"/>
          </p:cNvSpPr>
          <p:nvPr>
            <p:ph type="title"/>
          </p:nvPr>
        </p:nvSpPr>
        <p:spPr/>
        <p:txBody>
          <a:bodyPr/>
          <a:lstStyle/>
          <a:p>
            <a:r>
              <a:rPr lang="en-US"/>
              <a:t>Facebook Key Metrics Table | PRO Global</a:t>
            </a:r>
          </a:p>
        </p:txBody>
      </p:sp>
      <p:graphicFrame>
        <p:nvGraphicFramePr>
          <p:cNvPr id="5" name="Table Placeholder 4">
            <a:extLst>
              <a:ext uri="{FF2B5EF4-FFF2-40B4-BE49-F238E27FC236}">
                <a16:creationId xmlns:a16="http://schemas.microsoft.com/office/drawing/2014/main" id="{072BB354-A12F-4C27-828E-CB812DF2AD3E}"/>
              </a:ext>
            </a:extLst>
          </p:cNvPr>
          <p:cNvGraphicFramePr>
            <a:graphicFrameLocks noGrp="1"/>
          </p:cNvGraphicFramePr>
          <p:nvPr>
            <p:ph type="tbl" sz="quarter" idx="13"/>
            <p:extLst>
              <p:ext uri="{D42A27DB-BD31-4B8C-83A1-F6EECF244321}">
                <p14:modId xmlns:p14="http://schemas.microsoft.com/office/powerpoint/2010/main" val="2976972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748249558"/>
                    </a:ext>
                  </a:extLst>
                </a:gridCol>
                <a:gridCol w="263347">
                  <a:extLst>
                    <a:ext uri="{9D8B030D-6E8A-4147-A177-3AD203B41FA5}">
                      <a16:colId xmlns:a16="http://schemas.microsoft.com/office/drawing/2014/main" val="3328922032"/>
                    </a:ext>
                  </a:extLst>
                </a:gridCol>
                <a:gridCol w="263347">
                  <a:extLst>
                    <a:ext uri="{9D8B030D-6E8A-4147-A177-3AD203B41FA5}">
                      <a16:colId xmlns:a16="http://schemas.microsoft.com/office/drawing/2014/main" val="698397517"/>
                    </a:ext>
                  </a:extLst>
                </a:gridCol>
                <a:gridCol w="263347">
                  <a:extLst>
                    <a:ext uri="{9D8B030D-6E8A-4147-A177-3AD203B41FA5}">
                      <a16:colId xmlns:a16="http://schemas.microsoft.com/office/drawing/2014/main" val="1637392280"/>
                    </a:ext>
                  </a:extLst>
                </a:gridCol>
                <a:gridCol w="263347">
                  <a:extLst>
                    <a:ext uri="{9D8B030D-6E8A-4147-A177-3AD203B41FA5}">
                      <a16:colId xmlns:a16="http://schemas.microsoft.com/office/drawing/2014/main" val="293145481"/>
                    </a:ext>
                  </a:extLst>
                </a:gridCol>
                <a:gridCol w="263347">
                  <a:extLst>
                    <a:ext uri="{9D8B030D-6E8A-4147-A177-3AD203B41FA5}">
                      <a16:colId xmlns:a16="http://schemas.microsoft.com/office/drawing/2014/main" val="2099302954"/>
                    </a:ext>
                  </a:extLst>
                </a:gridCol>
                <a:gridCol w="263347">
                  <a:extLst>
                    <a:ext uri="{9D8B030D-6E8A-4147-A177-3AD203B41FA5}">
                      <a16:colId xmlns:a16="http://schemas.microsoft.com/office/drawing/2014/main" val="2400886048"/>
                    </a:ext>
                  </a:extLst>
                </a:gridCol>
                <a:gridCol w="263347">
                  <a:extLst>
                    <a:ext uri="{9D8B030D-6E8A-4147-A177-3AD203B41FA5}">
                      <a16:colId xmlns:a16="http://schemas.microsoft.com/office/drawing/2014/main" val="101237603"/>
                    </a:ext>
                  </a:extLst>
                </a:gridCol>
                <a:gridCol w="263347">
                  <a:extLst>
                    <a:ext uri="{9D8B030D-6E8A-4147-A177-3AD203B41FA5}">
                      <a16:colId xmlns:a16="http://schemas.microsoft.com/office/drawing/2014/main" val="3751675463"/>
                    </a:ext>
                  </a:extLst>
                </a:gridCol>
                <a:gridCol w="263347">
                  <a:extLst>
                    <a:ext uri="{9D8B030D-6E8A-4147-A177-3AD203B41FA5}">
                      <a16:colId xmlns:a16="http://schemas.microsoft.com/office/drawing/2014/main" val="3911695968"/>
                    </a:ext>
                  </a:extLst>
                </a:gridCol>
                <a:gridCol w="263347">
                  <a:extLst>
                    <a:ext uri="{9D8B030D-6E8A-4147-A177-3AD203B41FA5}">
                      <a16:colId xmlns:a16="http://schemas.microsoft.com/office/drawing/2014/main" val="3141381150"/>
                    </a:ext>
                  </a:extLst>
                </a:gridCol>
                <a:gridCol w="263347">
                  <a:extLst>
                    <a:ext uri="{9D8B030D-6E8A-4147-A177-3AD203B41FA5}">
                      <a16:colId xmlns:a16="http://schemas.microsoft.com/office/drawing/2014/main" val="1077354755"/>
                    </a:ext>
                  </a:extLst>
                </a:gridCol>
                <a:gridCol w="263347">
                  <a:extLst>
                    <a:ext uri="{9D8B030D-6E8A-4147-A177-3AD203B41FA5}">
                      <a16:colId xmlns:a16="http://schemas.microsoft.com/office/drawing/2014/main" val="494708941"/>
                    </a:ext>
                  </a:extLst>
                </a:gridCol>
                <a:gridCol w="263347">
                  <a:extLst>
                    <a:ext uri="{9D8B030D-6E8A-4147-A177-3AD203B41FA5}">
                      <a16:colId xmlns:a16="http://schemas.microsoft.com/office/drawing/2014/main" val="463600901"/>
                    </a:ext>
                  </a:extLst>
                </a:gridCol>
                <a:gridCol w="263347">
                  <a:extLst>
                    <a:ext uri="{9D8B030D-6E8A-4147-A177-3AD203B41FA5}">
                      <a16:colId xmlns:a16="http://schemas.microsoft.com/office/drawing/2014/main" val="3110889384"/>
                    </a:ext>
                  </a:extLst>
                </a:gridCol>
                <a:gridCol w="263347">
                  <a:extLst>
                    <a:ext uri="{9D8B030D-6E8A-4147-A177-3AD203B41FA5}">
                      <a16:colId xmlns:a16="http://schemas.microsoft.com/office/drawing/2014/main" val="3117817185"/>
                    </a:ext>
                  </a:extLst>
                </a:gridCol>
                <a:gridCol w="263347">
                  <a:extLst>
                    <a:ext uri="{9D8B030D-6E8A-4147-A177-3AD203B41FA5}">
                      <a16:colId xmlns:a16="http://schemas.microsoft.com/office/drawing/2014/main" val="882109803"/>
                    </a:ext>
                  </a:extLst>
                </a:gridCol>
                <a:gridCol w="263347">
                  <a:extLst>
                    <a:ext uri="{9D8B030D-6E8A-4147-A177-3AD203B41FA5}">
                      <a16:colId xmlns:a16="http://schemas.microsoft.com/office/drawing/2014/main" val="2543611591"/>
                    </a:ext>
                  </a:extLst>
                </a:gridCol>
                <a:gridCol w="263347">
                  <a:extLst>
                    <a:ext uri="{9D8B030D-6E8A-4147-A177-3AD203B41FA5}">
                      <a16:colId xmlns:a16="http://schemas.microsoft.com/office/drawing/2014/main" val="4042265074"/>
                    </a:ext>
                  </a:extLst>
                </a:gridCol>
                <a:gridCol w="263347">
                  <a:extLst>
                    <a:ext uri="{9D8B030D-6E8A-4147-A177-3AD203B41FA5}">
                      <a16:colId xmlns:a16="http://schemas.microsoft.com/office/drawing/2014/main" val="11637506"/>
                    </a:ext>
                  </a:extLst>
                </a:gridCol>
                <a:gridCol w="263347">
                  <a:extLst>
                    <a:ext uri="{9D8B030D-6E8A-4147-A177-3AD203B41FA5}">
                      <a16:colId xmlns:a16="http://schemas.microsoft.com/office/drawing/2014/main" val="70104886"/>
                    </a:ext>
                  </a:extLst>
                </a:gridCol>
                <a:gridCol w="263347">
                  <a:extLst>
                    <a:ext uri="{9D8B030D-6E8A-4147-A177-3AD203B41FA5}">
                      <a16:colId xmlns:a16="http://schemas.microsoft.com/office/drawing/2014/main" val="1458105053"/>
                    </a:ext>
                  </a:extLst>
                </a:gridCol>
                <a:gridCol w="263347">
                  <a:extLst>
                    <a:ext uri="{9D8B030D-6E8A-4147-A177-3AD203B41FA5}">
                      <a16:colId xmlns:a16="http://schemas.microsoft.com/office/drawing/2014/main" val="2995119823"/>
                    </a:ext>
                  </a:extLst>
                </a:gridCol>
                <a:gridCol w="263347">
                  <a:extLst>
                    <a:ext uri="{9D8B030D-6E8A-4147-A177-3AD203B41FA5}">
                      <a16:colId xmlns:a16="http://schemas.microsoft.com/office/drawing/2014/main" val="1600859561"/>
                    </a:ext>
                  </a:extLst>
                </a:gridCol>
                <a:gridCol w="263347">
                  <a:extLst>
                    <a:ext uri="{9D8B030D-6E8A-4147-A177-3AD203B41FA5}">
                      <a16:colId xmlns:a16="http://schemas.microsoft.com/office/drawing/2014/main" val="987964512"/>
                    </a:ext>
                  </a:extLst>
                </a:gridCol>
                <a:gridCol w="263347">
                  <a:extLst>
                    <a:ext uri="{9D8B030D-6E8A-4147-A177-3AD203B41FA5}">
                      <a16:colId xmlns:a16="http://schemas.microsoft.com/office/drawing/2014/main" val="673370644"/>
                    </a:ext>
                  </a:extLst>
                </a:gridCol>
                <a:gridCol w="263347">
                  <a:extLst>
                    <a:ext uri="{9D8B030D-6E8A-4147-A177-3AD203B41FA5}">
                      <a16:colId xmlns:a16="http://schemas.microsoft.com/office/drawing/2014/main" val="2277149573"/>
                    </a:ext>
                  </a:extLst>
                </a:gridCol>
                <a:gridCol w="263347">
                  <a:extLst>
                    <a:ext uri="{9D8B030D-6E8A-4147-A177-3AD203B41FA5}">
                      <a16:colId xmlns:a16="http://schemas.microsoft.com/office/drawing/2014/main" val="183463657"/>
                    </a:ext>
                  </a:extLst>
                </a:gridCol>
                <a:gridCol w="263347">
                  <a:extLst>
                    <a:ext uri="{9D8B030D-6E8A-4147-A177-3AD203B41FA5}">
                      <a16:colId xmlns:a16="http://schemas.microsoft.com/office/drawing/2014/main" val="2388423258"/>
                    </a:ext>
                  </a:extLst>
                </a:gridCol>
                <a:gridCol w="263347">
                  <a:extLst>
                    <a:ext uri="{9D8B030D-6E8A-4147-A177-3AD203B41FA5}">
                      <a16:colId xmlns:a16="http://schemas.microsoft.com/office/drawing/2014/main" val="36889534"/>
                    </a:ext>
                  </a:extLst>
                </a:gridCol>
                <a:gridCol w="263347">
                  <a:extLst>
                    <a:ext uri="{9D8B030D-6E8A-4147-A177-3AD203B41FA5}">
                      <a16:colId xmlns:a16="http://schemas.microsoft.com/office/drawing/2014/main" val="5500966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757194791"/>
                  </a:ext>
                </a:extLst>
              </a:tr>
              <a:tr h="370840">
                <a:tc>
                  <a:txBody>
                    <a:bodyPr/>
                    <a:lstStyle/>
                    <a:p>
                      <a:r>
                        <a:rPr lang="en-US" sz="1000"/>
                        <a:t>Bosch Professional Power Tools and Accessories Global</a:t>
                      </a:r>
                    </a:p>
                  </a:txBody>
                  <a:tcPr/>
                </a:tc>
                <a:tc>
                  <a:txBody>
                    <a:bodyPr/>
                    <a:lstStyle/>
                    <a:p>
                      <a:r>
                        <a:rPr lang="en-US" sz="1000"/>
                        <a:t>63731</a:t>
                      </a:r>
                    </a:p>
                  </a:txBody>
                  <a:tcPr/>
                </a:tc>
                <a:tc>
                  <a:txBody>
                    <a:bodyPr/>
                    <a:lstStyle/>
                    <a:p>
                      <a:r>
                        <a:rPr lang="en-US" sz="1000"/>
                        <a:t>2097</a:t>
                      </a:r>
                    </a:p>
                  </a:txBody>
                  <a:tcPr/>
                </a:tc>
                <a:tc>
                  <a:txBody>
                    <a:bodyPr/>
                    <a:lstStyle/>
                    <a:p>
                      <a:r>
                        <a:rPr lang="en-US" sz="1000"/>
                        <a:t>1337</a:t>
                      </a:r>
                    </a:p>
                  </a:txBody>
                  <a:tcPr/>
                </a:tc>
                <a:tc>
                  <a:txBody>
                    <a:bodyPr/>
                    <a:lstStyle/>
                    <a:p>
                      <a:r>
                        <a:rPr lang="en-US" sz="1000"/>
                        <a:t>730</a:t>
                      </a:r>
                    </a:p>
                  </a:txBody>
                  <a:tcPr/>
                </a:tc>
                <a:tc>
                  <a:txBody>
                    <a:bodyPr/>
                    <a:lstStyle/>
                    <a:p>
                      <a:r>
                        <a:rPr lang="en-US" sz="1000"/>
                        <a:t>45365.615384615</a:t>
                      </a:r>
                    </a:p>
                  </a:txBody>
                  <a:tcPr/>
                </a:tc>
                <a:tc>
                  <a:txBody>
                    <a:bodyPr/>
                    <a:lstStyle/>
                    <a:p>
                      <a:r>
                        <a:rPr lang="en-US" sz="1000"/>
                        <a:t>33974</a:t>
                      </a:r>
                    </a:p>
                  </a:txBody>
                  <a:tcPr/>
                </a:tc>
                <a:tc>
                  <a:txBody>
                    <a:bodyPr/>
                    <a:lstStyle/>
                    <a:p>
                      <a:r>
                        <a:rPr lang="en-US" sz="1000"/>
                        <a:t>0</a:t>
                      </a:r>
                    </a:p>
                  </a:txBody>
                  <a:tcPr/>
                </a:tc>
                <a:tc>
                  <a:txBody>
                    <a:bodyPr/>
                    <a:lstStyle/>
                    <a:p>
                      <a:r>
                        <a:rPr lang="en-US" sz="1000"/>
                        <a:t>33974</a:t>
                      </a:r>
                    </a:p>
                  </a:txBody>
                  <a:tcPr/>
                </a:tc>
                <a:tc>
                  <a:txBody>
                    <a:bodyPr/>
                    <a:lstStyle/>
                    <a:p>
                      <a:r>
                        <a:rPr lang="en-US" sz="1000"/>
                        <a:t>2.69 %</a:t>
                      </a:r>
                    </a:p>
                  </a:txBody>
                  <a:tcPr/>
                </a:tc>
                <a:tc>
                  <a:txBody>
                    <a:bodyPr/>
                    <a:lstStyle/>
                    <a:p>
                      <a:r>
                        <a:rPr lang="en-US" sz="1000"/>
                        <a:t>0</a:t>
                      </a:r>
                    </a:p>
                  </a:txBody>
                  <a:tcPr/>
                </a:tc>
                <a:tc>
                  <a:txBody>
                    <a:bodyPr/>
                    <a:lstStyle/>
                    <a:p>
                      <a:r>
                        <a:rPr lang="en-US" sz="1000"/>
                        <a:t>0</a:t>
                      </a:r>
                    </a:p>
                  </a:txBody>
                  <a:tcPr/>
                </a:tc>
                <a:tc>
                  <a:txBody>
                    <a:bodyPr/>
                    <a:lstStyle/>
                    <a:p>
                      <a:r>
                        <a:rPr lang="en-US" sz="1000"/>
                        <a:t>39</a:t>
                      </a:r>
                    </a:p>
                  </a:txBody>
                  <a:tcPr/>
                </a:tc>
                <a:tc>
                  <a:txBody>
                    <a:bodyPr/>
                    <a:lstStyle/>
                    <a:p>
                      <a:r>
                        <a:rPr lang="en-US" sz="1000"/>
                        <a:t>0</a:t>
                      </a:r>
                    </a:p>
                  </a:txBody>
                  <a:tcPr/>
                </a:tc>
                <a:tc>
                  <a:txBody>
                    <a:bodyPr/>
                    <a:lstStyle/>
                    <a:p>
                      <a:r>
                        <a:rPr lang="en-US" sz="1000"/>
                        <a:t>670</a:t>
                      </a:r>
                    </a:p>
                  </a:txBody>
                  <a:tcPr/>
                </a:tc>
                <a:tc>
                  <a:txBody>
                    <a:bodyPr/>
                    <a:lstStyle/>
                    <a:p>
                      <a:r>
                        <a:rPr lang="en-US" sz="1000"/>
                        <a:t>0</a:t>
                      </a:r>
                    </a:p>
                  </a:txBody>
                  <a:tcPr/>
                </a:tc>
                <a:tc>
                  <a:txBody>
                    <a:bodyPr/>
                    <a:lstStyle/>
                    <a:p>
                      <a:r>
                        <a:rPr lang="en-US" sz="1000"/>
                        <a:t>474</a:t>
                      </a:r>
                    </a:p>
                  </a:txBody>
                  <a:tcPr/>
                </a:tc>
                <a:tc>
                  <a:txBody>
                    <a:bodyPr/>
                    <a:lstStyle/>
                    <a:p>
                      <a:r>
                        <a:rPr lang="en-US" sz="1000"/>
                        <a:t>0</a:t>
                      </a:r>
                    </a:p>
                  </a:txBody>
                  <a:tcPr/>
                </a:tc>
                <a:tc>
                  <a:txBody>
                    <a:bodyPr/>
                    <a:lstStyle/>
                    <a:p>
                      <a:r>
                        <a:rPr lang="en-US" sz="1000"/>
                        <a:t>196</a:t>
                      </a:r>
                    </a:p>
                  </a:txBody>
                  <a:tcPr/>
                </a:tc>
                <a:tc>
                  <a:txBody>
                    <a:bodyPr/>
                    <a:lstStyle/>
                    <a:p>
                      <a:r>
                        <a:rPr lang="en-US" sz="1000"/>
                        <a:t>0</a:t>
                      </a:r>
                    </a:p>
                  </a:txBody>
                  <a:tcPr/>
                </a:tc>
                <a:tc>
                  <a:txBody>
                    <a:bodyPr/>
                    <a:lstStyle/>
                    <a:p>
                      <a:r>
                        <a:rPr lang="en-US" sz="1000"/>
                        <a:t>239</a:t>
                      </a:r>
                    </a:p>
                  </a:txBody>
                  <a:tcPr/>
                </a:tc>
                <a:tc>
                  <a:txBody>
                    <a:bodyPr/>
                    <a:lstStyle/>
                    <a:p>
                      <a:r>
                        <a:rPr lang="en-US" sz="1000"/>
                        <a:t>220</a:t>
                      </a:r>
                    </a:p>
                  </a:txBody>
                  <a:tcPr/>
                </a:tc>
                <a:tc>
                  <a:txBody>
                    <a:bodyPr/>
                    <a:lstStyle/>
                    <a:p>
                      <a:r>
                        <a:rPr lang="en-US" sz="1000"/>
                        <a:t>13</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868795326"/>
                  </a:ext>
                </a:extLst>
              </a:tr>
            </a:tbl>
          </a:graphicData>
        </a:graphic>
      </p:graphicFrame>
      <p:sp>
        <p:nvSpPr>
          <p:cNvPr id="4" name="Text Placeholder 3">
            <a:extLst>
              <a:ext uri="{FF2B5EF4-FFF2-40B4-BE49-F238E27FC236}">
                <a16:creationId xmlns:a16="http://schemas.microsoft.com/office/drawing/2014/main" id="{D9DF8161-549B-43CD-BFD1-4703D26B6D7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32032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454AF-54B6-4D3D-9A9A-5BFE99768B07}"/>
              </a:ext>
            </a:extLst>
          </p:cNvPr>
          <p:cNvSpPr>
            <a:spLocks noGrp="1"/>
          </p:cNvSpPr>
          <p:nvPr>
            <p:ph type="title"/>
          </p:nvPr>
        </p:nvSpPr>
        <p:spPr/>
        <p:txBody>
          <a:bodyPr/>
          <a:lstStyle/>
          <a:p>
            <a:r>
              <a:rPr lang="en-US"/>
              <a:t>Facebook Reach | PRO Global</a:t>
            </a:r>
          </a:p>
        </p:txBody>
      </p:sp>
      <p:graphicFrame>
        <p:nvGraphicFramePr>
          <p:cNvPr id="6" name="Chart Placeholder 5">
            <a:extLst>
              <a:ext uri="{FF2B5EF4-FFF2-40B4-BE49-F238E27FC236}">
                <a16:creationId xmlns:a16="http://schemas.microsoft.com/office/drawing/2014/main" id="{E4506DEF-3B38-43BC-945A-7C731CC4A197}"/>
              </a:ext>
            </a:extLst>
          </p:cNvPr>
          <p:cNvGraphicFramePr>
            <a:graphicFrameLocks noGrp="1"/>
          </p:cNvGraphicFramePr>
          <p:nvPr>
            <p:ph type="chart" sz="quarter" idx="13"/>
            <p:extLst>
              <p:ext uri="{D42A27DB-BD31-4B8C-83A1-F6EECF244321}">
                <p14:modId xmlns:p14="http://schemas.microsoft.com/office/powerpoint/2010/main" val="3931850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125459-D6A1-4E69-9D37-DE1FEDF5C857}"/>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6E31EC02-D7E9-4F56-B8EA-36D8F48D19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8169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44A2D-BD77-4C8F-A527-2C2230ED1F27}"/>
              </a:ext>
            </a:extLst>
          </p:cNvPr>
          <p:cNvSpPr>
            <a:spLocks noGrp="1"/>
          </p:cNvSpPr>
          <p:nvPr>
            <p:ph type="title"/>
          </p:nvPr>
        </p:nvSpPr>
        <p:spPr/>
        <p:txBody>
          <a:bodyPr/>
          <a:lstStyle/>
          <a:p>
            <a:r>
              <a:rPr lang="en-US"/>
              <a:t>Facebook Page Post Reach Table | PRO Global</a:t>
            </a:r>
          </a:p>
        </p:txBody>
      </p:sp>
      <p:graphicFrame>
        <p:nvGraphicFramePr>
          <p:cNvPr id="5" name="Table Placeholder 4">
            <a:extLst>
              <a:ext uri="{FF2B5EF4-FFF2-40B4-BE49-F238E27FC236}">
                <a16:creationId xmlns:a16="http://schemas.microsoft.com/office/drawing/2014/main" id="{26928E12-DBF3-4611-8ACF-9EC35F25C47C}"/>
              </a:ext>
            </a:extLst>
          </p:cNvPr>
          <p:cNvGraphicFramePr>
            <a:graphicFrameLocks noGrp="1"/>
          </p:cNvGraphicFramePr>
          <p:nvPr>
            <p:ph type="tbl" sz="quarter" idx="13"/>
            <p:extLst>
              <p:ext uri="{D42A27DB-BD31-4B8C-83A1-F6EECF244321}">
                <p14:modId xmlns:p14="http://schemas.microsoft.com/office/powerpoint/2010/main" val="4066754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37844231"/>
                    </a:ext>
                  </a:extLst>
                </a:gridCol>
                <a:gridCol w="1645920">
                  <a:extLst>
                    <a:ext uri="{9D8B030D-6E8A-4147-A177-3AD203B41FA5}">
                      <a16:colId xmlns:a16="http://schemas.microsoft.com/office/drawing/2014/main" val="2803946860"/>
                    </a:ext>
                  </a:extLst>
                </a:gridCol>
                <a:gridCol w="1645920">
                  <a:extLst>
                    <a:ext uri="{9D8B030D-6E8A-4147-A177-3AD203B41FA5}">
                      <a16:colId xmlns:a16="http://schemas.microsoft.com/office/drawing/2014/main" val="958046115"/>
                    </a:ext>
                  </a:extLst>
                </a:gridCol>
                <a:gridCol w="1645920">
                  <a:extLst>
                    <a:ext uri="{9D8B030D-6E8A-4147-A177-3AD203B41FA5}">
                      <a16:colId xmlns:a16="http://schemas.microsoft.com/office/drawing/2014/main" val="3682544950"/>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1636752508"/>
                  </a:ext>
                </a:extLst>
              </a:tr>
              <a:tr h="370840">
                <a:tc>
                  <a:txBody>
                    <a:bodyPr/>
                    <a:lstStyle/>
                    <a:p>
                      <a:r>
                        <a:rPr lang="en-US" sz="1000"/>
                        <a:t>Bosch Professional Power Tools and Accessories Global</a:t>
                      </a:r>
                    </a:p>
                  </a:txBody>
                  <a:tcPr/>
                </a:tc>
                <a:tc>
                  <a:txBody>
                    <a:bodyPr/>
                    <a:lstStyle/>
                    <a:p>
                      <a:r>
                        <a:rPr lang="en-US" sz="1000"/>
                        <a:t>0</a:t>
                      </a:r>
                    </a:p>
                  </a:txBody>
                  <a:tcPr/>
                </a:tc>
                <a:tc>
                  <a:txBody>
                    <a:bodyPr/>
                    <a:lstStyle/>
                    <a:p>
                      <a:r>
                        <a:rPr lang="en-US" sz="1000"/>
                        <a:t>134</a:t>
                      </a:r>
                    </a:p>
                  </a:txBody>
                  <a:tcPr/>
                </a:tc>
                <a:tc>
                  <a:txBody>
                    <a:bodyPr/>
                    <a:lstStyle/>
                    <a:p>
                      <a:r>
                        <a:rPr lang="en-US" sz="1000"/>
                        <a:t>504</a:t>
                      </a:r>
                    </a:p>
                  </a:txBody>
                  <a:tcPr/>
                </a:tc>
                <a:extLst>
                  <a:ext uri="{0D108BD9-81ED-4DB2-BD59-A6C34878D82A}">
                    <a16:rowId xmlns:a16="http://schemas.microsoft.com/office/drawing/2014/main" val="952262015"/>
                  </a:ext>
                </a:extLst>
              </a:tr>
            </a:tbl>
          </a:graphicData>
        </a:graphic>
      </p:graphicFrame>
      <p:sp>
        <p:nvSpPr>
          <p:cNvPr id="4" name="Text Placeholder 3">
            <a:extLst>
              <a:ext uri="{FF2B5EF4-FFF2-40B4-BE49-F238E27FC236}">
                <a16:creationId xmlns:a16="http://schemas.microsoft.com/office/drawing/2014/main" id="{D2343887-0AD2-446E-A5FC-0449A994250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791333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692B1-198F-4B49-94A5-0D653792BBF4}"/>
              </a:ext>
            </a:extLst>
          </p:cNvPr>
          <p:cNvSpPr>
            <a:spLocks noGrp="1"/>
          </p:cNvSpPr>
          <p:nvPr>
            <p:ph type="title"/>
          </p:nvPr>
        </p:nvSpPr>
        <p:spPr/>
        <p:txBody>
          <a:bodyPr/>
          <a:lstStyle/>
          <a:p>
            <a:r>
              <a:rPr lang="en-US"/>
              <a:t>Facebook Impressions | PRO Global</a:t>
            </a:r>
          </a:p>
        </p:txBody>
      </p:sp>
      <p:graphicFrame>
        <p:nvGraphicFramePr>
          <p:cNvPr id="6" name="Chart Placeholder 5">
            <a:extLst>
              <a:ext uri="{FF2B5EF4-FFF2-40B4-BE49-F238E27FC236}">
                <a16:creationId xmlns:a16="http://schemas.microsoft.com/office/drawing/2014/main" id="{CAE82E67-CBBA-4DFE-BA77-D1D29185759A}"/>
              </a:ext>
            </a:extLst>
          </p:cNvPr>
          <p:cNvGraphicFramePr>
            <a:graphicFrameLocks noGrp="1"/>
          </p:cNvGraphicFramePr>
          <p:nvPr>
            <p:ph type="chart" sz="quarter" idx="13"/>
            <p:extLst>
              <p:ext uri="{D42A27DB-BD31-4B8C-83A1-F6EECF244321}">
                <p14:modId xmlns:p14="http://schemas.microsoft.com/office/powerpoint/2010/main" val="3664139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135B56-20EA-4B09-9960-F3EDA77BE23F}"/>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80024D8D-95FC-423E-9C08-E662FE898D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196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222EA-893B-41AC-AC9A-AF5BEE7AFED6}"/>
              </a:ext>
            </a:extLst>
          </p:cNvPr>
          <p:cNvSpPr>
            <a:spLocks noGrp="1"/>
          </p:cNvSpPr>
          <p:nvPr>
            <p:ph type="title"/>
          </p:nvPr>
        </p:nvSpPr>
        <p:spPr/>
        <p:txBody>
          <a:bodyPr/>
          <a:lstStyle/>
          <a:p>
            <a:r>
              <a:rPr lang="en-US"/>
              <a:t>Fans (Competitors) | PRO Global</a:t>
            </a:r>
          </a:p>
        </p:txBody>
      </p:sp>
      <p:graphicFrame>
        <p:nvGraphicFramePr>
          <p:cNvPr id="6" name="Chart Placeholder 5">
            <a:extLst>
              <a:ext uri="{FF2B5EF4-FFF2-40B4-BE49-F238E27FC236}">
                <a16:creationId xmlns:a16="http://schemas.microsoft.com/office/drawing/2014/main" id="{D380D47F-D1EC-4A8D-97ED-0BEC29CAA1AC}"/>
              </a:ext>
            </a:extLst>
          </p:cNvPr>
          <p:cNvGraphicFramePr>
            <a:graphicFrameLocks noGrp="1"/>
          </p:cNvGraphicFramePr>
          <p:nvPr>
            <p:ph type="chart" sz="quarter" idx="13"/>
            <p:extLst>
              <p:ext uri="{D42A27DB-BD31-4B8C-83A1-F6EECF244321}">
                <p14:modId xmlns:p14="http://schemas.microsoft.com/office/powerpoint/2010/main" val="1799558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9E0CFB-751A-4FF7-8FEF-DD131505F4FD}"/>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4D9C1339-806C-442E-AA47-87AEB0CB34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744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44B9B-2937-4CDC-B089-55BB89BE4573}"/>
              </a:ext>
            </a:extLst>
          </p:cNvPr>
          <p:cNvSpPr>
            <a:spLocks noGrp="1"/>
          </p:cNvSpPr>
          <p:nvPr>
            <p:ph type="title"/>
          </p:nvPr>
        </p:nvSpPr>
        <p:spPr/>
        <p:txBody>
          <a:bodyPr/>
          <a:lstStyle/>
          <a:p>
            <a:r>
              <a:rPr lang="en-US"/>
              <a:t>Facebook User Posts | PRO Global</a:t>
            </a:r>
          </a:p>
        </p:txBody>
      </p:sp>
      <p:graphicFrame>
        <p:nvGraphicFramePr>
          <p:cNvPr id="6" name="Chart Placeholder 5">
            <a:extLst>
              <a:ext uri="{FF2B5EF4-FFF2-40B4-BE49-F238E27FC236}">
                <a16:creationId xmlns:a16="http://schemas.microsoft.com/office/drawing/2014/main" id="{B16DA358-F512-4CE3-9ACF-D0739F21F114}"/>
              </a:ext>
            </a:extLst>
          </p:cNvPr>
          <p:cNvGraphicFramePr>
            <a:graphicFrameLocks noGrp="1"/>
          </p:cNvGraphicFramePr>
          <p:nvPr>
            <p:ph type="chart" sz="quarter" idx="13"/>
            <p:extLst>
              <p:ext uri="{D42A27DB-BD31-4B8C-83A1-F6EECF244321}">
                <p14:modId xmlns:p14="http://schemas.microsoft.com/office/powerpoint/2010/main" val="1180653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BD5F01-82F5-460C-82A0-CC341C823B27}"/>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E57FC34C-1A50-4E03-8FBC-C1BCC8CE5C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715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D2711-3E55-4166-9C3F-BC396746494A}"/>
              </a:ext>
            </a:extLst>
          </p:cNvPr>
          <p:cNvSpPr>
            <a:spLocks noGrp="1"/>
          </p:cNvSpPr>
          <p:nvPr>
            <p:ph type="title"/>
          </p:nvPr>
        </p:nvSpPr>
        <p:spPr/>
        <p:txBody>
          <a:bodyPr/>
          <a:lstStyle/>
          <a:p>
            <a:r>
              <a:rPr lang="en-US"/>
              <a:t>Facebook Response Times | PRO Global</a:t>
            </a:r>
          </a:p>
        </p:txBody>
      </p:sp>
      <p:graphicFrame>
        <p:nvGraphicFramePr>
          <p:cNvPr id="6" name="Chart Placeholder 5">
            <a:extLst>
              <a:ext uri="{FF2B5EF4-FFF2-40B4-BE49-F238E27FC236}">
                <a16:creationId xmlns:a16="http://schemas.microsoft.com/office/drawing/2014/main" id="{5CAE6B05-2484-4B65-9E25-C882CB0BED4C}"/>
              </a:ext>
            </a:extLst>
          </p:cNvPr>
          <p:cNvGraphicFramePr>
            <a:graphicFrameLocks noGrp="1"/>
          </p:cNvGraphicFramePr>
          <p:nvPr>
            <p:ph type="chart" sz="quarter" idx="13"/>
            <p:extLst>
              <p:ext uri="{D42A27DB-BD31-4B8C-83A1-F6EECF244321}">
                <p14:modId xmlns:p14="http://schemas.microsoft.com/office/powerpoint/2010/main" val="1052840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06A04A-1430-4D52-B0D7-484B0C33E9A7}"/>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95EBED00-9153-4C82-80A7-681DAC0302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637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D85C-8E4B-4B07-95A6-85934A74973C}"/>
              </a:ext>
            </a:extLst>
          </p:cNvPr>
          <p:cNvSpPr>
            <a:spLocks noGrp="1"/>
          </p:cNvSpPr>
          <p:nvPr>
            <p:ph type="title"/>
          </p:nvPr>
        </p:nvSpPr>
        <p:spPr/>
        <p:txBody>
          <a:bodyPr/>
          <a:lstStyle/>
          <a:p>
            <a:r>
              <a:rPr lang="en-US"/>
              <a:t>Facebook User Posts Table | PRO Global - 1 of 5</a:t>
            </a:r>
          </a:p>
        </p:txBody>
      </p:sp>
      <p:graphicFrame>
        <p:nvGraphicFramePr>
          <p:cNvPr id="5" name="Table Placeholder 4">
            <a:extLst>
              <a:ext uri="{FF2B5EF4-FFF2-40B4-BE49-F238E27FC236}">
                <a16:creationId xmlns:a16="http://schemas.microsoft.com/office/drawing/2014/main" id="{D7739B6F-3B12-49ED-B86F-A6430D39AC66}"/>
              </a:ext>
            </a:extLst>
          </p:cNvPr>
          <p:cNvGraphicFramePr>
            <a:graphicFrameLocks noGrp="1"/>
          </p:cNvGraphicFramePr>
          <p:nvPr>
            <p:ph type="tbl" sz="quarter" idx="13"/>
            <p:extLst>
              <p:ext uri="{D42A27DB-BD31-4B8C-83A1-F6EECF244321}">
                <p14:modId xmlns:p14="http://schemas.microsoft.com/office/powerpoint/2010/main" val="3979484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14651596"/>
                    </a:ext>
                  </a:extLst>
                </a:gridCol>
                <a:gridCol w="822960">
                  <a:extLst>
                    <a:ext uri="{9D8B030D-6E8A-4147-A177-3AD203B41FA5}">
                      <a16:colId xmlns:a16="http://schemas.microsoft.com/office/drawing/2014/main" val="4107516074"/>
                    </a:ext>
                  </a:extLst>
                </a:gridCol>
                <a:gridCol w="822960">
                  <a:extLst>
                    <a:ext uri="{9D8B030D-6E8A-4147-A177-3AD203B41FA5}">
                      <a16:colId xmlns:a16="http://schemas.microsoft.com/office/drawing/2014/main" val="950238613"/>
                    </a:ext>
                  </a:extLst>
                </a:gridCol>
                <a:gridCol w="822960">
                  <a:extLst>
                    <a:ext uri="{9D8B030D-6E8A-4147-A177-3AD203B41FA5}">
                      <a16:colId xmlns:a16="http://schemas.microsoft.com/office/drawing/2014/main" val="2313884932"/>
                    </a:ext>
                  </a:extLst>
                </a:gridCol>
                <a:gridCol w="822960">
                  <a:extLst>
                    <a:ext uri="{9D8B030D-6E8A-4147-A177-3AD203B41FA5}">
                      <a16:colId xmlns:a16="http://schemas.microsoft.com/office/drawing/2014/main" val="3284368170"/>
                    </a:ext>
                  </a:extLst>
                </a:gridCol>
                <a:gridCol w="822960">
                  <a:extLst>
                    <a:ext uri="{9D8B030D-6E8A-4147-A177-3AD203B41FA5}">
                      <a16:colId xmlns:a16="http://schemas.microsoft.com/office/drawing/2014/main" val="676065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11860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- 2018-04-22 15:45:18 </a:t>
                      </a:r>
                      <a:r>
                        <a:rPr kumimoji="0" lang="en-US" sz="1000" b="0" i="0" u="none" strike="noStrike" kern="1200" cap="none" spc="0" normalizeH="0" baseline="0" noProof="0">
                          <a:ln>
                            <a:noFill/>
                          </a:ln>
                          <a:solidFill>
                            <a:prstClr val="black"/>
                          </a:solidFill>
                          <a:effectLst/>
                          <a:uLnTx/>
                          <a:uFillTx/>
                          <a:latin typeface="+mn-lt"/>
                          <a:ea typeface="+mn-ea"/>
                          <a:cs typeface="+mn-cs"/>
                        </a:rPr>
                        <a:t>
 Love the newest orbital sander, but wondering when we can get a 20v orbital sander?  I’m sure it would burn batteries up, but it would be handy!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1724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- 2018-06-04 18:09:37 </a:t>
                      </a:r>
                      <a:r>
                        <a:rPr kumimoji="0" lang="en-US" sz="1000" b="0" i="0" u="none" strike="noStrike" kern="1200" cap="none" spc="0" normalizeH="0" baseline="0" noProof="0">
                          <a:ln>
                            <a:noFill/>
                          </a:ln>
                          <a:solidFill>
                            <a:prstClr val="black"/>
                          </a:solidFill>
                          <a:effectLst/>
                          <a:uLnTx/>
                          <a:uFillTx/>
                          <a:latin typeface="+mn-lt"/>
                          <a:ea typeface="+mn-ea"/>
                          <a:cs typeface="+mn-cs"/>
                        </a:rPr>
                        <a:t>
 Can't wait for more days like these #iceislife #dewalt #bestdrillsonearth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085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- 2018-03-26 01:59:49 </a:t>
                      </a:r>
                      <a:r>
                        <a:rPr kumimoji="0" lang="en-US" sz="1000" b="0" i="0" u="none" strike="noStrike" kern="1200" cap="none" spc="0" normalizeH="0" baseline="0" noProof="0">
                          <a:ln>
                            <a:noFill/>
                          </a:ln>
                          <a:solidFill>
                            <a:prstClr val="black"/>
                          </a:solidFill>
                          <a:effectLst/>
                          <a:uLnTx/>
                          <a:uFillTx/>
                          <a:latin typeface="+mn-lt"/>
                          <a:ea typeface="+mn-ea"/>
                          <a:cs typeface="+mn-cs"/>
                        </a:rPr>
                        <a:t>
 Love Dewalt bought the 499.99 7 piece 20v cordless combo last year works great used Dewalt many years great product indeed.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522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- 2018-04-07 14:53:19 </a:t>
                      </a:r>
                      <a:r>
                        <a:rPr kumimoji="0" lang="en-US" sz="1000" b="0" i="0" u="none" strike="noStrike" kern="1200" cap="none" spc="0" normalizeH="0" baseline="0" noProof="0">
                          <a:ln>
                            <a:noFill/>
                          </a:ln>
                          <a:solidFill>
                            <a:prstClr val="black"/>
                          </a:solidFill>
                          <a:effectLst/>
                          <a:uLnTx/>
                          <a:uFillTx/>
                          <a:latin typeface="+mn-lt"/>
                          <a:ea typeface="+mn-ea"/>
                          <a:cs typeface="+mn-cs"/>
                        </a:rPr>
                        <a:t>
 Just purchased my FIRST Makita tool, a plunge saw and track. Looking it over, I am very impressed with the quality of this saw and how it feels in my hands. Can't wait to try it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 00:40:23</a:t>
                      </a:r>
                    </a:p>
                  </a:txBody>
                  <a:tcPr/>
                </a:tc>
                <a:extLst>
                  <a:ext uri="{0D108BD9-81ED-4DB2-BD59-A6C34878D82A}">
                    <a16:rowId xmlns:a16="http://schemas.microsoft.com/office/drawing/2014/main" val="109866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- 2018-03-02 19:46:28 </a:t>
                      </a:r>
                      <a:r>
                        <a:rPr kumimoji="0" lang="en-US" sz="1000" b="0" i="0" u="none" strike="noStrike" kern="1200" cap="none" spc="0" normalizeH="0" baseline="0" noProof="0">
                          <a:ln>
                            <a:noFill/>
                          </a:ln>
                          <a:solidFill>
                            <a:prstClr val="black"/>
                          </a:solidFill>
                          <a:effectLst/>
                          <a:uLnTx/>
                          <a:uFillTx/>
                          <a:latin typeface="+mn-lt"/>
                          <a:ea typeface="+mn-ea"/>
                          <a:cs typeface="+mn-cs"/>
                        </a:rPr>
                        <a:t>
 Nathan An Phyllis Peace Donald Moon Randall Wilson thanks for looking out for our safety love our new drill catches all dust. You got to love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976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- 2018-03-31 22:25:33 </a:t>
                      </a:r>
                      <a:r>
                        <a:rPr kumimoji="0" lang="en-US" sz="1000" b="0" i="0" u="none" strike="noStrike" kern="1200" cap="none" spc="0" normalizeH="0" baseline="0" noProof="0">
                          <a:ln>
                            <a:noFill/>
                          </a:ln>
                          <a:solidFill>
                            <a:prstClr val="black"/>
                          </a:solidFill>
                          <a:effectLst/>
                          <a:uLnTx/>
                          <a:uFillTx/>
                          <a:latin typeface="+mn-lt"/>
                          <a:ea typeface="+mn-ea"/>
                          <a:cs typeface="+mn-cs"/>
                        </a:rPr>
                        <a:t>
 I guess you're company forgot who buys you're products. If you want to cave in to Social Justice Warriors then you can do without my money. Men are the ones who buy most of you're products, you should remember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0420218"/>
                  </a:ext>
                </a:extLst>
              </a:tr>
            </a:tbl>
          </a:graphicData>
        </a:graphic>
      </p:graphicFrame>
      <p:sp>
        <p:nvSpPr>
          <p:cNvPr id="4" name="Text Placeholder 3">
            <a:extLst>
              <a:ext uri="{FF2B5EF4-FFF2-40B4-BE49-F238E27FC236}">
                <a16:creationId xmlns:a16="http://schemas.microsoft.com/office/drawing/2014/main" id="{A79FEFF9-9788-4004-BF65-0044BDA1A46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299310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A1CF3-B72B-44C8-8ABA-3A51C2D94807}"/>
              </a:ext>
            </a:extLst>
          </p:cNvPr>
          <p:cNvSpPr>
            <a:spLocks noGrp="1"/>
          </p:cNvSpPr>
          <p:nvPr>
            <p:ph type="title"/>
          </p:nvPr>
        </p:nvSpPr>
        <p:spPr/>
        <p:txBody>
          <a:bodyPr/>
          <a:lstStyle/>
          <a:p>
            <a:r>
              <a:rPr lang="en-US"/>
              <a:t>Facebook User Posts Table | PRO Global - 2 of 5</a:t>
            </a:r>
          </a:p>
        </p:txBody>
      </p:sp>
      <p:graphicFrame>
        <p:nvGraphicFramePr>
          <p:cNvPr id="5" name="Table Placeholder 4">
            <a:extLst>
              <a:ext uri="{FF2B5EF4-FFF2-40B4-BE49-F238E27FC236}">
                <a16:creationId xmlns:a16="http://schemas.microsoft.com/office/drawing/2014/main" id="{39B5C712-8B87-4FCB-A526-A5D068DCD612}"/>
              </a:ext>
            </a:extLst>
          </p:cNvPr>
          <p:cNvGraphicFramePr>
            <a:graphicFrameLocks noGrp="1"/>
          </p:cNvGraphicFramePr>
          <p:nvPr>
            <p:ph type="tbl" sz="quarter" idx="13"/>
            <p:extLst>
              <p:ext uri="{D42A27DB-BD31-4B8C-83A1-F6EECF244321}">
                <p14:modId xmlns:p14="http://schemas.microsoft.com/office/powerpoint/2010/main" val="539136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93492435"/>
                    </a:ext>
                  </a:extLst>
                </a:gridCol>
                <a:gridCol w="822960">
                  <a:extLst>
                    <a:ext uri="{9D8B030D-6E8A-4147-A177-3AD203B41FA5}">
                      <a16:colId xmlns:a16="http://schemas.microsoft.com/office/drawing/2014/main" val="1087421969"/>
                    </a:ext>
                  </a:extLst>
                </a:gridCol>
                <a:gridCol w="822960">
                  <a:extLst>
                    <a:ext uri="{9D8B030D-6E8A-4147-A177-3AD203B41FA5}">
                      <a16:colId xmlns:a16="http://schemas.microsoft.com/office/drawing/2014/main" val="6044975"/>
                    </a:ext>
                  </a:extLst>
                </a:gridCol>
                <a:gridCol w="822960">
                  <a:extLst>
                    <a:ext uri="{9D8B030D-6E8A-4147-A177-3AD203B41FA5}">
                      <a16:colId xmlns:a16="http://schemas.microsoft.com/office/drawing/2014/main" val="849273249"/>
                    </a:ext>
                  </a:extLst>
                </a:gridCol>
                <a:gridCol w="822960">
                  <a:extLst>
                    <a:ext uri="{9D8B030D-6E8A-4147-A177-3AD203B41FA5}">
                      <a16:colId xmlns:a16="http://schemas.microsoft.com/office/drawing/2014/main" val="3949412243"/>
                    </a:ext>
                  </a:extLst>
                </a:gridCol>
                <a:gridCol w="822960">
                  <a:extLst>
                    <a:ext uri="{9D8B030D-6E8A-4147-A177-3AD203B41FA5}">
                      <a16:colId xmlns:a16="http://schemas.microsoft.com/office/drawing/2014/main" val="3609097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44880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21:56:18 </a:t>
                      </a:r>
                      <a:r>
                        <a:rPr kumimoji="0" lang="en-US" sz="1000" b="0" i="0" u="none" strike="noStrike" kern="1200" cap="none" spc="0" normalizeH="0" baseline="0" noProof="0">
                          <a:ln>
                            <a:noFill/>
                          </a:ln>
                          <a:solidFill>
                            <a:prstClr val="black"/>
                          </a:solidFill>
                          <a:effectLst/>
                          <a:uLnTx/>
                          <a:uFillTx/>
                          <a:latin typeface="+mn-lt"/>
                          <a:ea typeface="+mn-ea"/>
                          <a:cs typeface="+mn-cs"/>
                        </a:rPr>
                        <a:t>
 Totally felt cheated. When you spend alot of money on something with a bunch of claims and hype on it only for it to not even work in it's original intended form is fustrating.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715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- 2018-05-23 19:53:49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987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- 2018-03-04 16:49:46 </a:t>
                      </a:r>
                      <a:r>
                        <a:rPr kumimoji="0" lang="en-US" sz="1000" b="0" i="0" u="none" strike="noStrike" kern="1200" cap="none" spc="0" normalizeH="0" baseline="0" noProof="0">
                          <a:ln>
                            <a:noFill/>
                          </a:ln>
                          <a:solidFill>
                            <a:prstClr val="black"/>
                          </a:solidFill>
                          <a:effectLst/>
                          <a:uLnTx/>
                          <a:uFillTx/>
                          <a:latin typeface="+mn-lt"/>
                          <a:ea typeface="+mn-ea"/>
                          <a:cs typeface="+mn-cs"/>
                        </a:rPr>
                        <a:t>
 What about a 120v cordless backpack vacuum? Makita makes one but I'd rather spend my money on a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1341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Grunden Woodworking - 2018-03-03 02:38:58 </a:t>
                      </a:r>
                      <a:r>
                        <a:rPr kumimoji="0" lang="en-US" sz="1000" b="0" i="0" u="none" strike="noStrike" kern="1200" cap="none" spc="0" normalizeH="0" baseline="0" noProof="0">
                          <a:ln>
                            <a:noFill/>
                          </a:ln>
                          <a:solidFill>
                            <a:prstClr val="black"/>
                          </a:solidFill>
                          <a:effectLst/>
                          <a:uLnTx/>
                          <a:uFillTx/>
                          <a:latin typeface="+mn-lt"/>
                          <a:ea typeface="+mn-ea"/>
                          <a:cs typeface="+mn-cs"/>
                        </a:rPr>
                        <a:t>
 We only use DEWALT power tools for all of our projects and products!  Some of our power drills are ten years old and still going strong!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1358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- 2018-03-04 06:08:21 </a:t>
                      </a:r>
                      <a:r>
                        <a:rPr kumimoji="0" lang="en-US" sz="1000" b="0" i="0" u="none" strike="noStrike" kern="1200" cap="none" spc="0" normalizeH="0" baseline="0" noProof="0">
                          <a:ln>
                            <a:noFill/>
                          </a:ln>
                          <a:solidFill>
                            <a:prstClr val="black"/>
                          </a:solidFill>
                          <a:effectLst/>
                          <a:uLnTx/>
                          <a:uFillTx/>
                          <a:latin typeface="+mn-lt"/>
                          <a:ea typeface="+mn-ea"/>
                          <a:cs typeface="+mn-cs"/>
                        </a:rPr>
                        <a:t>
 Growing the HIVE!!! My collection of busy bees is getting larger on this remodel😎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982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- 2018-03-01 04:45:00 </a:t>
                      </a:r>
                      <a:r>
                        <a:rPr kumimoji="0" lang="en-US" sz="1000" b="0" i="0" u="none" strike="noStrike" kern="1200" cap="none" spc="0" normalizeH="0" baseline="0" noProof="0">
                          <a:ln>
                            <a:noFill/>
                          </a:ln>
                          <a:solidFill>
                            <a:prstClr val="black"/>
                          </a:solidFill>
                          <a:effectLst/>
                          <a:uLnTx/>
                          <a:uFillTx/>
                          <a:latin typeface="+mn-lt"/>
                          <a:ea typeface="+mn-ea"/>
                          <a:cs typeface="+mn-cs"/>
                        </a:rPr>
                        <a:t>
 As a finish carpenter I own almost every 20v tool to fit my needs. I would like to know when I can expect to see a 20v sander &amp; 20v trim router. Would make my life so much easier.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3342761"/>
                  </a:ext>
                </a:extLst>
              </a:tr>
            </a:tbl>
          </a:graphicData>
        </a:graphic>
      </p:graphicFrame>
      <p:sp>
        <p:nvSpPr>
          <p:cNvPr id="4" name="Text Placeholder 3">
            <a:extLst>
              <a:ext uri="{FF2B5EF4-FFF2-40B4-BE49-F238E27FC236}">
                <a16:creationId xmlns:a16="http://schemas.microsoft.com/office/drawing/2014/main" id="{299478F4-56AC-44D2-8A5E-F14F26CAFD9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639620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67B18-5504-4CFB-8BDA-4781399CB161}"/>
              </a:ext>
            </a:extLst>
          </p:cNvPr>
          <p:cNvSpPr>
            <a:spLocks noGrp="1"/>
          </p:cNvSpPr>
          <p:nvPr>
            <p:ph type="title"/>
          </p:nvPr>
        </p:nvSpPr>
        <p:spPr/>
        <p:txBody>
          <a:bodyPr/>
          <a:lstStyle/>
          <a:p>
            <a:r>
              <a:rPr lang="en-US"/>
              <a:t>Facebook User Posts Table | PRO Global - 3 of 5</a:t>
            </a:r>
          </a:p>
        </p:txBody>
      </p:sp>
      <p:graphicFrame>
        <p:nvGraphicFramePr>
          <p:cNvPr id="5" name="Table Placeholder 4">
            <a:extLst>
              <a:ext uri="{FF2B5EF4-FFF2-40B4-BE49-F238E27FC236}">
                <a16:creationId xmlns:a16="http://schemas.microsoft.com/office/drawing/2014/main" id="{92265253-3FC8-445E-A0AA-03772258E22A}"/>
              </a:ext>
            </a:extLst>
          </p:cNvPr>
          <p:cNvGraphicFramePr>
            <a:graphicFrameLocks noGrp="1"/>
          </p:cNvGraphicFramePr>
          <p:nvPr>
            <p:ph type="tbl" sz="quarter" idx="13"/>
            <p:extLst>
              <p:ext uri="{D42A27DB-BD31-4B8C-83A1-F6EECF244321}">
                <p14:modId xmlns:p14="http://schemas.microsoft.com/office/powerpoint/2010/main" val="1866634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06350081"/>
                    </a:ext>
                  </a:extLst>
                </a:gridCol>
                <a:gridCol w="822960">
                  <a:extLst>
                    <a:ext uri="{9D8B030D-6E8A-4147-A177-3AD203B41FA5}">
                      <a16:colId xmlns:a16="http://schemas.microsoft.com/office/drawing/2014/main" val="3324618293"/>
                    </a:ext>
                  </a:extLst>
                </a:gridCol>
                <a:gridCol w="822960">
                  <a:extLst>
                    <a:ext uri="{9D8B030D-6E8A-4147-A177-3AD203B41FA5}">
                      <a16:colId xmlns:a16="http://schemas.microsoft.com/office/drawing/2014/main" val="1032600244"/>
                    </a:ext>
                  </a:extLst>
                </a:gridCol>
                <a:gridCol w="822960">
                  <a:extLst>
                    <a:ext uri="{9D8B030D-6E8A-4147-A177-3AD203B41FA5}">
                      <a16:colId xmlns:a16="http://schemas.microsoft.com/office/drawing/2014/main" val="3463906591"/>
                    </a:ext>
                  </a:extLst>
                </a:gridCol>
                <a:gridCol w="822960">
                  <a:extLst>
                    <a:ext uri="{9D8B030D-6E8A-4147-A177-3AD203B41FA5}">
                      <a16:colId xmlns:a16="http://schemas.microsoft.com/office/drawing/2014/main" val="3384190704"/>
                    </a:ext>
                  </a:extLst>
                </a:gridCol>
                <a:gridCol w="822960">
                  <a:extLst>
                    <a:ext uri="{9D8B030D-6E8A-4147-A177-3AD203B41FA5}">
                      <a16:colId xmlns:a16="http://schemas.microsoft.com/office/drawing/2014/main" val="2253369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8773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- 2018-06-12 23:22:38 </a:t>
                      </a:r>
                      <a:r>
                        <a:rPr kumimoji="0" lang="en-US" sz="1000" b="0" i="0" u="none" strike="noStrike" kern="1200" cap="none" spc="0" normalizeH="0" baseline="0" noProof="0">
                          <a:ln>
                            <a:noFill/>
                          </a:ln>
                          <a:solidFill>
                            <a:prstClr val="black"/>
                          </a:solidFill>
                          <a:effectLst/>
                          <a:uLnTx/>
                          <a:uFillTx/>
                          <a:latin typeface="+mn-lt"/>
                          <a:ea typeface="+mn-ea"/>
                          <a:cs typeface="+mn-cs"/>
                        </a:rPr>
                        <a:t>
 When your hand mixer is broken and your husband isn’t home to tell you no or supervise bad choices... you concoct this.. 
I call it drixer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038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- 2018-06-07 19:03:04 </a:t>
                      </a:r>
                      <a:r>
                        <a:rPr kumimoji="0" lang="en-US" sz="1000" b="0" i="0" u="none" strike="noStrike" kern="1200" cap="none" spc="0" normalizeH="0" baseline="0" noProof="0">
                          <a:ln>
                            <a:noFill/>
                          </a:ln>
                          <a:solidFill>
                            <a:prstClr val="black"/>
                          </a:solidFill>
                          <a:effectLst/>
                          <a:uLnTx/>
                          <a:uFillTx/>
                          <a:latin typeface="+mn-lt"/>
                          <a:ea typeface="+mn-ea"/>
                          <a:cs typeface="+mn-cs"/>
                        </a:rPr>
                        <a:t>
 I like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0492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- 2018-03-01 00:21:29 </a:t>
                      </a:r>
                      <a:r>
                        <a:rPr kumimoji="0" lang="en-US" sz="1000" b="0" i="0" u="none" strike="noStrike" kern="1200" cap="none" spc="0" normalizeH="0" baseline="0" noProof="0">
                          <a:ln>
                            <a:noFill/>
                          </a:ln>
                          <a:solidFill>
                            <a:prstClr val="black"/>
                          </a:solidFill>
                          <a:effectLst/>
                          <a:uLnTx/>
                          <a:uFillTx/>
                          <a:latin typeface="+mn-lt"/>
                          <a:ea typeface="+mn-ea"/>
                          <a:cs typeface="+mn-cs"/>
                        </a:rPr>
                        <a:t>
 One of the worst customer service experiences I have ever had.  I have thousands of dollars of Makita tools and will never buy anything branded Makita again.  Additionally I will do my best to share my experience with anyone I know that may consider buying a Makita 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 02:55:29</a:t>
                      </a:r>
                    </a:p>
                  </a:txBody>
                  <a:tcPr/>
                </a:tc>
                <a:extLst>
                  <a:ext uri="{0D108BD9-81ED-4DB2-BD59-A6C34878D82A}">
                    <a16:rowId xmlns:a16="http://schemas.microsoft.com/office/drawing/2014/main" val="3550860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- 2018-03-03 02:38:49 </a:t>
                      </a:r>
                      <a:r>
                        <a:rPr kumimoji="0" lang="en-US" sz="1000" b="0" i="0" u="none" strike="noStrike" kern="1200" cap="none" spc="0" normalizeH="0" baseline="0" noProof="0">
                          <a:ln>
                            <a:noFill/>
                          </a:ln>
                          <a:solidFill>
                            <a:prstClr val="black"/>
                          </a:solidFill>
                          <a:effectLst/>
                          <a:uLnTx/>
                          <a:uFillTx/>
                          <a:latin typeface="+mn-lt"/>
                          <a:ea typeface="+mn-ea"/>
                          <a:cs typeface="+mn-cs"/>
                        </a:rPr>
                        <a:t>
 I have three 9 volt makita tools.  I wonder if Makita makes a transformer that fits in the handle of the tools.  ie 110 volts to 9 volts.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 00:36:31</a:t>
                      </a:r>
                    </a:p>
                  </a:txBody>
                  <a:tcPr/>
                </a:tc>
                <a:extLst>
                  <a:ext uri="{0D108BD9-81ED-4DB2-BD59-A6C34878D82A}">
                    <a16:rowId xmlns:a16="http://schemas.microsoft.com/office/drawing/2014/main" val="12446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- 2018-03-01 04:10:18 </a:t>
                      </a:r>
                      <a:r>
                        <a:rPr kumimoji="0" lang="en-US" sz="1000" b="0" i="0" u="none" strike="noStrike" kern="1200" cap="none" spc="0" normalizeH="0" baseline="0" noProof="0">
                          <a:ln>
                            <a:noFill/>
                          </a:ln>
                          <a:solidFill>
                            <a:prstClr val="black"/>
                          </a:solidFill>
                          <a:effectLst/>
                          <a:uLnTx/>
                          <a:uFillTx/>
                          <a:latin typeface="+mn-lt"/>
                          <a:ea typeface="+mn-ea"/>
                          <a:cs typeface="+mn-cs"/>
                        </a:rPr>
                        <a:t>
 2009 Egress Window veteran Don't tell me DeWalt ain't Tough!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 17:16:16</a:t>
                      </a:r>
                    </a:p>
                  </a:txBody>
                  <a:tcPr/>
                </a:tc>
                <a:extLst>
                  <a:ext uri="{0D108BD9-81ED-4DB2-BD59-A6C34878D82A}">
                    <a16:rowId xmlns:a16="http://schemas.microsoft.com/office/drawing/2014/main" val="1160866392"/>
                  </a:ext>
                </a:extLst>
              </a:tr>
            </a:tbl>
          </a:graphicData>
        </a:graphic>
      </p:graphicFrame>
      <p:sp>
        <p:nvSpPr>
          <p:cNvPr id="4" name="Text Placeholder 3">
            <a:extLst>
              <a:ext uri="{FF2B5EF4-FFF2-40B4-BE49-F238E27FC236}">
                <a16:creationId xmlns:a16="http://schemas.microsoft.com/office/drawing/2014/main" id="{B7D3A714-23D6-4D3B-A9DC-97E1F0A8500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73707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A07AF-CC35-4554-B98A-D71FAF35E799}"/>
              </a:ext>
            </a:extLst>
          </p:cNvPr>
          <p:cNvSpPr>
            <a:spLocks noGrp="1"/>
          </p:cNvSpPr>
          <p:nvPr>
            <p:ph type="title"/>
          </p:nvPr>
        </p:nvSpPr>
        <p:spPr/>
        <p:txBody>
          <a:bodyPr/>
          <a:lstStyle/>
          <a:p>
            <a:r>
              <a:rPr lang="en-US"/>
              <a:t>Facebook User Posts Table | PRO Global - 4 of 5</a:t>
            </a:r>
          </a:p>
        </p:txBody>
      </p:sp>
      <p:graphicFrame>
        <p:nvGraphicFramePr>
          <p:cNvPr id="5" name="Table Placeholder 4">
            <a:extLst>
              <a:ext uri="{FF2B5EF4-FFF2-40B4-BE49-F238E27FC236}">
                <a16:creationId xmlns:a16="http://schemas.microsoft.com/office/drawing/2014/main" id="{364E917C-9511-441E-820A-1A0DB43FB5C9}"/>
              </a:ext>
            </a:extLst>
          </p:cNvPr>
          <p:cNvGraphicFramePr>
            <a:graphicFrameLocks noGrp="1"/>
          </p:cNvGraphicFramePr>
          <p:nvPr>
            <p:ph type="tbl" sz="quarter" idx="13"/>
            <p:extLst>
              <p:ext uri="{D42A27DB-BD31-4B8C-83A1-F6EECF244321}">
                <p14:modId xmlns:p14="http://schemas.microsoft.com/office/powerpoint/2010/main" val="2029103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59095674"/>
                    </a:ext>
                  </a:extLst>
                </a:gridCol>
                <a:gridCol w="822960">
                  <a:extLst>
                    <a:ext uri="{9D8B030D-6E8A-4147-A177-3AD203B41FA5}">
                      <a16:colId xmlns:a16="http://schemas.microsoft.com/office/drawing/2014/main" val="1243547353"/>
                    </a:ext>
                  </a:extLst>
                </a:gridCol>
                <a:gridCol w="822960">
                  <a:extLst>
                    <a:ext uri="{9D8B030D-6E8A-4147-A177-3AD203B41FA5}">
                      <a16:colId xmlns:a16="http://schemas.microsoft.com/office/drawing/2014/main" val="3477350449"/>
                    </a:ext>
                  </a:extLst>
                </a:gridCol>
                <a:gridCol w="822960">
                  <a:extLst>
                    <a:ext uri="{9D8B030D-6E8A-4147-A177-3AD203B41FA5}">
                      <a16:colId xmlns:a16="http://schemas.microsoft.com/office/drawing/2014/main" val="2001555362"/>
                    </a:ext>
                  </a:extLst>
                </a:gridCol>
                <a:gridCol w="822960">
                  <a:extLst>
                    <a:ext uri="{9D8B030D-6E8A-4147-A177-3AD203B41FA5}">
                      <a16:colId xmlns:a16="http://schemas.microsoft.com/office/drawing/2014/main" val="2918532625"/>
                    </a:ext>
                  </a:extLst>
                </a:gridCol>
                <a:gridCol w="822960">
                  <a:extLst>
                    <a:ext uri="{9D8B030D-6E8A-4147-A177-3AD203B41FA5}">
                      <a16:colId xmlns:a16="http://schemas.microsoft.com/office/drawing/2014/main" val="2364571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84911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- 2018-03-15 18:08:30 </a:t>
                      </a:r>
                      <a:r>
                        <a:rPr kumimoji="0" lang="en-US" sz="1000" b="0" i="0" u="none" strike="noStrike" kern="1200" cap="none" spc="0" normalizeH="0" baseline="0" noProof="0">
                          <a:ln>
                            <a:noFill/>
                          </a:ln>
                          <a:solidFill>
                            <a:prstClr val="black"/>
                          </a:solidFill>
                          <a:effectLst/>
                          <a:uLnTx/>
                          <a:uFillTx/>
                          <a:latin typeface="+mn-lt"/>
                          <a:ea typeface="+mn-ea"/>
                          <a:cs typeface="+mn-cs"/>
                        </a:rPr>
                        <a:t>
 🤔Who would've thunk it??? Eleven days after capsizing in the pond, I snagged the bucket that still had my DeWalt drill in it and a few more tools. I figured the drill was a goner, but I decided to take it apart anyway. It had pond water and silty mud inside the motor and gearbox, but I dried them out as best as I could, sprayed everything with WD40 and put all the parts behind the wood stove for 3 days. I Even took the battery pack apart and did the same. Today, I put everything back together, charged the battery and snapped it on the drill. 😲 I T W O R K S ! ! ! ! ! ! ! It not only works, it works as good as new. I don't know if that's a testimony for DeWalt or WD40!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192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- 2018-03-25 07:55:01 </a:t>
                      </a:r>
                      <a:r>
                        <a:rPr kumimoji="0" lang="en-US" sz="1000" b="0" i="0" u="none" strike="noStrike" kern="1200" cap="none" spc="0" normalizeH="0" baseline="0" noProof="0">
                          <a:ln>
                            <a:noFill/>
                          </a:ln>
                          <a:solidFill>
                            <a:prstClr val="black"/>
                          </a:solidFill>
                          <a:effectLst/>
                          <a:uLnTx/>
                          <a:uFillTx/>
                          <a:latin typeface="+mn-lt"/>
                          <a:ea typeface="+mn-ea"/>
                          <a:cs typeface="+mn-cs"/>
                        </a:rPr>
                        <a:t>
 I had 2 Black and Decker 18 volt drills for years . When the batteries finally gave out I decided to live the dream and splurge for a Dewalt . I like the tool overall except the chuck . You cannot drill 2 holes without the chuck loosening off and the bit falling out . Same problem with any attachment or bit . So far I am very disappointed and have no plans on purchasing any yellow tools in the future . For the price I could have bought 2 Black and Decker units that would perform the whole job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18:41:46</a:t>
                      </a:r>
                    </a:p>
                  </a:txBody>
                  <a:tcPr/>
                </a:tc>
                <a:extLst>
                  <a:ext uri="{0D108BD9-81ED-4DB2-BD59-A6C34878D82A}">
                    <a16:rowId xmlns:a16="http://schemas.microsoft.com/office/drawing/2014/main" val="2619111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- 2018-05-17 20:05:12 </a:t>
                      </a:r>
                      <a:r>
                        <a:rPr kumimoji="0" lang="en-US" sz="1000" b="0" i="0" u="none" strike="noStrike" kern="1200" cap="none" spc="0" normalizeH="0" baseline="0" noProof="0">
                          <a:ln>
                            <a:noFill/>
                          </a:ln>
                          <a:solidFill>
                            <a:prstClr val="black"/>
                          </a:solidFill>
                          <a:effectLst/>
                          <a:uLnTx/>
                          <a:uFillTx/>
                          <a:latin typeface="+mn-lt"/>
                          <a:ea typeface="+mn-ea"/>
                          <a:cs typeface="+mn-cs"/>
                        </a:rPr>
                        <a:t>
 Hamilton restaurant maintenance.  La Grange 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4584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- 2018-05-10 19:50:33 </a:t>
                      </a:r>
                      <a:r>
                        <a:rPr kumimoji="0" lang="en-US" sz="1000" b="0" i="0" u="none" strike="noStrike" kern="1200" cap="none" spc="0" normalizeH="0" baseline="0" noProof="0">
                          <a:ln>
                            <a:noFill/>
                          </a:ln>
                          <a:solidFill>
                            <a:prstClr val="black"/>
                          </a:solidFill>
                          <a:effectLst/>
                          <a:uLnTx/>
                          <a:uFillTx/>
                          <a:latin typeface="+mn-lt"/>
                          <a:ea typeface="+mn-ea"/>
                          <a:cs typeface="+mn-cs"/>
                        </a:rPr>
                        <a:t>
 Its a foul to have tools at the 2017 Media event not out by the 2018 Media event. Just Saying.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78670152"/>
                  </a:ext>
                </a:extLst>
              </a:tr>
            </a:tbl>
          </a:graphicData>
        </a:graphic>
      </p:graphicFrame>
      <p:sp>
        <p:nvSpPr>
          <p:cNvPr id="4" name="Text Placeholder 3">
            <a:extLst>
              <a:ext uri="{FF2B5EF4-FFF2-40B4-BE49-F238E27FC236}">
                <a16:creationId xmlns:a16="http://schemas.microsoft.com/office/drawing/2014/main" id="{90E01730-54CB-4466-B5AA-1CE906C79DF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57847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81A5D-5D64-4715-BF68-F23E75D82150}"/>
              </a:ext>
            </a:extLst>
          </p:cNvPr>
          <p:cNvSpPr>
            <a:spLocks noGrp="1"/>
          </p:cNvSpPr>
          <p:nvPr>
            <p:ph type="title"/>
          </p:nvPr>
        </p:nvSpPr>
        <p:spPr/>
        <p:txBody>
          <a:bodyPr/>
          <a:lstStyle/>
          <a:p>
            <a:r>
              <a:rPr lang="en-US"/>
              <a:t>Facebook User Posts Table | PRO Global - 5 of 5</a:t>
            </a:r>
          </a:p>
        </p:txBody>
      </p:sp>
      <p:graphicFrame>
        <p:nvGraphicFramePr>
          <p:cNvPr id="5" name="Table Placeholder 4">
            <a:extLst>
              <a:ext uri="{FF2B5EF4-FFF2-40B4-BE49-F238E27FC236}">
                <a16:creationId xmlns:a16="http://schemas.microsoft.com/office/drawing/2014/main" id="{3F1F026E-EE38-4A1C-BF81-892C5E5319CA}"/>
              </a:ext>
            </a:extLst>
          </p:cNvPr>
          <p:cNvGraphicFramePr>
            <a:graphicFrameLocks noGrp="1"/>
          </p:cNvGraphicFramePr>
          <p:nvPr>
            <p:ph type="tbl" sz="quarter" idx="13"/>
            <p:extLst>
              <p:ext uri="{D42A27DB-BD31-4B8C-83A1-F6EECF244321}">
                <p14:modId xmlns:p14="http://schemas.microsoft.com/office/powerpoint/2010/main" val="1160501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78785242"/>
                    </a:ext>
                  </a:extLst>
                </a:gridCol>
                <a:gridCol w="822960">
                  <a:extLst>
                    <a:ext uri="{9D8B030D-6E8A-4147-A177-3AD203B41FA5}">
                      <a16:colId xmlns:a16="http://schemas.microsoft.com/office/drawing/2014/main" val="3527422435"/>
                    </a:ext>
                  </a:extLst>
                </a:gridCol>
                <a:gridCol w="822960">
                  <a:extLst>
                    <a:ext uri="{9D8B030D-6E8A-4147-A177-3AD203B41FA5}">
                      <a16:colId xmlns:a16="http://schemas.microsoft.com/office/drawing/2014/main" val="3708953670"/>
                    </a:ext>
                  </a:extLst>
                </a:gridCol>
                <a:gridCol w="822960">
                  <a:extLst>
                    <a:ext uri="{9D8B030D-6E8A-4147-A177-3AD203B41FA5}">
                      <a16:colId xmlns:a16="http://schemas.microsoft.com/office/drawing/2014/main" val="108201698"/>
                    </a:ext>
                  </a:extLst>
                </a:gridCol>
                <a:gridCol w="822960">
                  <a:extLst>
                    <a:ext uri="{9D8B030D-6E8A-4147-A177-3AD203B41FA5}">
                      <a16:colId xmlns:a16="http://schemas.microsoft.com/office/drawing/2014/main" val="1393759284"/>
                    </a:ext>
                  </a:extLst>
                </a:gridCol>
                <a:gridCol w="822960">
                  <a:extLst>
                    <a:ext uri="{9D8B030D-6E8A-4147-A177-3AD203B41FA5}">
                      <a16:colId xmlns:a16="http://schemas.microsoft.com/office/drawing/2014/main" val="1257749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0224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- 2018-05-18 21:36:31 </a:t>
                      </a:r>
                      <a:r>
                        <a:rPr kumimoji="0" lang="en-US" sz="1000" b="0" i="0" u="none" strike="noStrike" kern="1200" cap="none" spc="0" normalizeH="0" baseline="0" noProof="0">
                          <a:ln>
                            <a:noFill/>
                          </a:ln>
                          <a:solidFill>
                            <a:prstClr val="black"/>
                          </a:solidFill>
                          <a:effectLst/>
                          <a:uLnTx/>
                          <a:uFillTx/>
                          <a:latin typeface="+mn-lt"/>
                          <a:ea typeface="+mn-ea"/>
                          <a:cs typeface="+mn-cs"/>
                        </a:rPr>
                        <a:t>
 If there was a DeWalt photo contest, Jose Perez &amp; Habitat for Humanity Seattle - King County would take the cake. 
#welovedewalt 
PC: www.perezimages.com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291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- 2018-05-21 16:15:49 </a:t>
                      </a:r>
                      <a:r>
                        <a:rPr kumimoji="0" lang="en-US" sz="1000" b="0" i="0" u="none" strike="noStrike" kern="1200" cap="none" spc="0" normalizeH="0" baseline="0" noProof="0">
                          <a:ln>
                            <a:noFill/>
                          </a:ln>
                          <a:solidFill>
                            <a:prstClr val="black"/>
                          </a:solidFill>
                          <a:effectLst/>
                          <a:uLnTx/>
                          <a:uFillTx/>
                          <a:latin typeface="+mn-lt"/>
                          <a:ea typeface="+mn-ea"/>
                          <a:cs typeface="+mn-cs"/>
                        </a:rPr>
                        <a:t>
 I need warranty for my charger.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47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- 2018-05-25 03:35:50 </a:t>
                      </a:r>
                      <a:r>
                        <a:rPr kumimoji="0" lang="en-US" sz="1000" b="0" i="0" u="none" strike="noStrike" kern="1200" cap="none" spc="0" normalizeH="0" baseline="0" noProof="0">
                          <a:ln>
                            <a:noFill/>
                          </a:ln>
                          <a:solidFill>
                            <a:prstClr val="black"/>
                          </a:solidFill>
                          <a:effectLst/>
                          <a:uLnTx/>
                          <a:uFillTx/>
                          <a:latin typeface="+mn-lt"/>
                          <a:ea typeface="+mn-ea"/>
                          <a:cs typeface="+mn-cs"/>
                        </a:rPr>
                        <a:t>
 I like dewalt power tools their are allsome always staying on top of the industry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990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- 2018-05-09 23:16:52 </a:t>
                      </a:r>
                      <a:r>
                        <a:rPr kumimoji="0" lang="en-US" sz="1000" b="0" i="0" u="none" strike="noStrike" kern="1200" cap="none" spc="0" normalizeH="0" baseline="0" noProof="0">
                          <a:ln>
                            <a:noFill/>
                          </a:ln>
                          <a:solidFill>
                            <a:prstClr val="black"/>
                          </a:solidFill>
                          <a:effectLst/>
                          <a:uLnTx/>
                          <a:uFillTx/>
                          <a:latin typeface="+mn-lt"/>
                          <a:ea typeface="+mn-ea"/>
                          <a:cs typeface="+mn-cs"/>
                        </a:rPr>
                        <a:t>
 Who wouldn't want to do this job, it's a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3173120"/>
                  </a:ext>
                </a:extLst>
              </a:tr>
            </a:tbl>
          </a:graphicData>
        </a:graphic>
      </p:graphicFrame>
      <p:sp>
        <p:nvSpPr>
          <p:cNvPr id="4" name="Text Placeholder 3">
            <a:extLst>
              <a:ext uri="{FF2B5EF4-FFF2-40B4-BE49-F238E27FC236}">
                <a16:creationId xmlns:a16="http://schemas.microsoft.com/office/drawing/2014/main" id="{BE8C0D81-35E3-4E74-AF81-028CBAEE747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513125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B12AD-46DA-4EEC-8A6A-D85304EC24FF}"/>
              </a:ext>
            </a:extLst>
          </p:cNvPr>
          <p:cNvSpPr>
            <a:spLocks noGrp="1"/>
          </p:cNvSpPr>
          <p:nvPr>
            <p:ph type="title"/>
          </p:nvPr>
        </p:nvSpPr>
        <p:spPr/>
        <p:txBody>
          <a:bodyPr/>
          <a:lstStyle/>
          <a:p>
            <a:r>
              <a:rPr lang="en-US"/>
              <a:t>Key Metrics Table (Competitors) | PRO Global - 1 of 2</a:t>
            </a:r>
          </a:p>
        </p:txBody>
      </p:sp>
      <p:graphicFrame>
        <p:nvGraphicFramePr>
          <p:cNvPr id="5" name="Table Placeholder 4">
            <a:extLst>
              <a:ext uri="{FF2B5EF4-FFF2-40B4-BE49-F238E27FC236}">
                <a16:creationId xmlns:a16="http://schemas.microsoft.com/office/drawing/2014/main" id="{5684C343-E73C-4EAB-8A9F-BA14374A0A4F}"/>
              </a:ext>
            </a:extLst>
          </p:cNvPr>
          <p:cNvGraphicFramePr>
            <a:graphicFrameLocks noGrp="1"/>
          </p:cNvGraphicFramePr>
          <p:nvPr>
            <p:ph type="tbl" sz="quarter" idx="13"/>
            <p:extLst>
              <p:ext uri="{D42A27DB-BD31-4B8C-83A1-F6EECF244321}">
                <p14:modId xmlns:p14="http://schemas.microsoft.com/office/powerpoint/2010/main" val="287955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552441997"/>
                    </a:ext>
                  </a:extLst>
                </a:gridCol>
                <a:gridCol w="304495">
                  <a:extLst>
                    <a:ext uri="{9D8B030D-6E8A-4147-A177-3AD203B41FA5}">
                      <a16:colId xmlns:a16="http://schemas.microsoft.com/office/drawing/2014/main" val="1403434881"/>
                    </a:ext>
                  </a:extLst>
                </a:gridCol>
                <a:gridCol w="304495">
                  <a:extLst>
                    <a:ext uri="{9D8B030D-6E8A-4147-A177-3AD203B41FA5}">
                      <a16:colId xmlns:a16="http://schemas.microsoft.com/office/drawing/2014/main" val="326485320"/>
                    </a:ext>
                  </a:extLst>
                </a:gridCol>
                <a:gridCol w="304495">
                  <a:extLst>
                    <a:ext uri="{9D8B030D-6E8A-4147-A177-3AD203B41FA5}">
                      <a16:colId xmlns:a16="http://schemas.microsoft.com/office/drawing/2014/main" val="4283787453"/>
                    </a:ext>
                  </a:extLst>
                </a:gridCol>
                <a:gridCol w="304495">
                  <a:extLst>
                    <a:ext uri="{9D8B030D-6E8A-4147-A177-3AD203B41FA5}">
                      <a16:colId xmlns:a16="http://schemas.microsoft.com/office/drawing/2014/main" val="3501056088"/>
                    </a:ext>
                  </a:extLst>
                </a:gridCol>
                <a:gridCol w="304495">
                  <a:extLst>
                    <a:ext uri="{9D8B030D-6E8A-4147-A177-3AD203B41FA5}">
                      <a16:colId xmlns:a16="http://schemas.microsoft.com/office/drawing/2014/main" val="2027503153"/>
                    </a:ext>
                  </a:extLst>
                </a:gridCol>
                <a:gridCol w="304495">
                  <a:extLst>
                    <a:ext uri="{9D8B030D-6E8A-4147-A177-3AD203B41FA5}">
                      <a16:colId xmlns:a16="http://schemas.microsoft.com/office/drawing/2014/main" val="2063818545"/>
                    </a:ext>
                  </a:extLst>
                </a:gridCol>
                <a:gridCol w="304495">
                  <a:extLst>
                    <a:ext uri="{9D8B030D-6E8A-4147-A177-3AD203B41FA5}">
                      <a16:colId xmlns:a16="http://schemas.microsoft.com/office/drawing/2014/main" val="2597491107"/>
                    </a:ext>
                  </a:extLst>
                </a:gridCol>
                <a:gridCol w="304495">
                  <a:extLst>
                    <a:ext uri="{9D8B030D-6E8A-4147-A177-3AD203B41FA5}">
                      <a16:colId xmlns:a16="http://schemas.microsoft.com/office/drawing/2014/main" val="1334712429"/>
                    </a:ext>
                  </a:extLst>
                </a:gridCol>
                <a:gridCol w="304495">
                  <a:extLst>
                    <a:ext uri="{9D8B030D-6E8A-4147-A177-3AD203B41FA5}">
                      <a16:colId xmlns:a16="http://schemas.microsoft.com/office/drawing/2014/main" val="3996717728"/>
                    </a:ext>
                  </a:extLst>
                </a:gridCol>
                <a:gridCol w="304495">
                  <a:extLst>
                    <a:ext uri="{9D8B030D-6E8A-4147-A177-3AD203B41FA5}">
                      <a16:colId xmlns:a16="http://schemas.microsoft.com/office/drawing/2014/main" val="333138661"/>
                    </a:ext>
                  </a:extLst>
                </a:gridCol>
                <a:gridCol w="304495">
                  <a:extLst>
                    <a:ext uri="{9D8B030D-6E8A-4147-A177-3AD203B41FA5}">
                      <a16:colId xmlns:a16="http://schemas.microsoft.com/office/drawing/2014/main" val="1300712566"/>
                    </a:ext>
                  </a:extLst>
                </a:gridCol>
                <a:gridCol w="304495">
                  <a:extLst>
                    <a:ext uri="{9D8B030D-6E8A-4147-A177-3AD203B41FA5}">
                      <a16:colId xmlns:a16="http://schemas.microsoft.com/office/drawing/2014/main" val="2964280009"/>
                    </a:ext>
                  </a:extLst>
                </a:gridCol>
                <a:gridCol w="304495">
                  <a:extLst>
                    <a:ext uri="{9D8B030D-6E8A-4147-A177-3AD203B41FA5}">
                      <a16:colId xmlns:a16="http://schemas.microsoft.com/office/drawing/2014/main" val="2160260469"/>
                    </a:ext>
                  </a:extLst>
                </a:gridCol>
                <a:gridCol w="304495">
                  <a:extLst>
                    <a:ext uri="{9D8B030D-6E8A-4147-A177-3AD203B41FA5}">
                      <a16:colId xmlns:a16="http://schemas.microsoft.com/office/drawing/2014/main" val="2935510322"/>
                    </a:ext>
                  </a:extLst>
                </a:gridCol>
                <a:gridCol w="304495">
                  <a:extLst>
                    <a:ext uri="{9D8B030D-6E8A-4147-A177-3AD203B41FA5}">
                      <a16:colId xmlns:a16="http://schemas.microsoft.com/office/drawing/2014/main" val="1386004900"/>
                    </a:ext>
                  </a:extLst>
                </a:gridCol>
                <a:gridCol w="304495">
                  <a:extLst>
                    <a:ext uri="{9D8B030D-6E8A-4147-A177-3AD203B41FA5}">
                      <a16:colId xmlns:a16="http://schemas.microsoft.com/office/drawing/2014/main" val="4202131541"/>
                    </a:ext>
                  </a:extLst>
                </a:gridCol>
                <a:gridCol w="304495">
                  <a:extLst>
                    <a:ext uri="{9D8B030D-6E8A-4147-A177-3AD203B41FA5}">
                      <a16:colId xmlns:a16="http://schemas.microsoft.com/office/drawing/2014/main" val="814670004"/>
                    </a:ext>
                  </a:extLst>
                </a:gridCol>
                <a:gridCol w="304495">
                  <a:extLst>
                    <a:ext uri="{9D8B030D-6E8A-4147-A177-3AD203B41FA5}">
                      <a16:colId xmlns:a16="http://schemas.microsoft.com/office/drawing/2014/main" val="1567547622"/>
                    </a:ext>
                  </a:extLst>
                </a:gridCol>
                <a:gridCol w="304495">
                  <a:extLst>
                    <a:ext uri="{9D8B030D-6E8A-4147-A177-3AD203B41FA5}">
                      <a16:colId xmlns:a16="http://schemas.microsoft.com/office/drawing/2014/main" val="2924960731"/>
                    </a:ext>
                  </a:extLst>
                </a:gridCol>
                <a:gridCol w="304495">
                  <a:extLst>
                    <a:ext uri="{9D8B030D-6E8A-4147-A177-3AD203B41FA5}">
                      <a16:colId xmlns:a16="http://schemas.microsoft.com/office/drawing/2014/main" val="1956875213"/>
                    </a:ext>
                  </a:extLst>
                </a:gridCol>
                <a:gridCol w="304495">
                  <a:extLst>
                    <a:ext uri="{9D8B030D-6E8A-4147-A177-3AD203B41FA5}">
                      <a16:colId xmlns:a16="http://schemas.microsoft.com/office/drawing/2014/main" val="2562013290"/>
                    </a:ext>
                  </a:extLst>
                </a:gridCol>
                <a:gridCol w="304495">
                  <a:extLst>
                    <a:ext uri="{9D8B030D-6E8A-4147-A177-3AD203B41FA5}">
                      <a16:colId xmlns:a16="http://schemas.microsoft.com/office/drawing/2014/main" val="1116004637"/>
                    </a:ext>
                  </a:extLst>
                </a:gridCol>
                <a:gridCol w="304495">
                  <a:extLst>
                    <a:ext uri="{9D8B030D-6E8A-4147-A177-3AD203B41FA5}">
                      <a16:colId xmlns:a16="http://schemas.microsoft.com/office/drawing/2014/main" val="1874668046"/>
                    </a:ext>
                  </a:extLst>
                </a:gridCol>
                <a:gridCol w="304495">
                  <a:extLst>
                    <a:ext uri="{9D8B030D-6E8A-4147-A177-3AD203B41FA5}">
                      <a16:colId xmlns:a16="http://schemas.microsoft.com/office/drawing/2014/main" val="3305866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20532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Makita Tools 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extLst>
                  <a:ext uri="{0D108BD9-81ED-4DB2-BD59-A6C34878D82A}">
                    <a16:rowId xmlns:a16="http://schemas.microsoft.com/office/drawing/2014/main" val="47136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17800497"/>
                  </a:ext>
                </a:extLst>
              </a:tr>
            </a:tbl>
          </a:graphicData>
        </a:graphic>
      </p:graphicFrame>
      <p:sp>
        <p:nvSpPr>
          <p:cNvPr id="4" name="Text Placeholder 3">
            <a:extLst>
              <a:ext uri="{FF2B5EF4-FFF2-40B4-BE49-F238E27FC236}">
                <a16:creationId xmlns:a16="http://schemas.microsoft.com/office/drawing/2014/main" id="{D5993212-072E-454A-AB97-92012A6AEF2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946752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41492-C009-4D90-8868-7411E675A8DC}"/>
              </a:ext>
            </a:extLst>
          </p:cNvPr>
          <p:cNvSpPr>
            <a:spLocks noGrp="1"/>
          </p:cNvSpPr>
          <p:nvPr>
            <p:ph type="title"/>
          </p:nvPr>
        </p:nvSpPr>
        <p:spPr/>
        <p:txBody>
          <a:bodyPr/>
          <a:lstStyle/>
          <a:p>
            <a:r>
              <a:rPr lang="en-US"/>
              <a:t>Key Metrics Table (Competitors) | PRO Global - 2 of 2</a:t>
            </a:r>
          </a:p>
        </p:txBody>
      </p:sp>
      <p:graphicFrame>
        <p:nvGraphicFramePr>
          <p:cNvPr id="5" name="Table Placeholder 4">
            <a:extLst>
              <a:ext uri="{FF2B5EF4-FFF2-40B4-BE49-F238E27FC236}">
                <a16:creationId xmlns:a16="http://schemas.microsoft.com/office/drawing/2014/main" id="{A5EE849A-D674-47C4-9177-0FE18733C90A}"/>
              </a:ext>
            </a:extLst>
          </p:cNvPr>
          <p:cNvGraphicFramePr>
            <a:graphicFrameLocks noGrp="1"/>
          </p:cNvGraphicFramePr>
          <p:nvPr>
            <p:ph type="tbl" sz="quarter" idx="13"/>
            <p:extLst>
              <p:ext uri="{D42A27DB-BD31-4B8C-83A1-F6EECF244321}">
                <p14:modId xmlns:p14="http://schemas.microsoft.com/office/powerpoint/2010/main" val="2765609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752895774"/>
                    </a:ext>
                  </a:extLst>
                </a:gridCol>
                <a:gridCol w="304495">
                  <a:extLst>
                    <a:ext uri="{9D8B030D-6E8A-4147-A177-3AD203B41FA5}">
                      <a16:colId xmlns:a16="http://schemas.microsoft.com/office/drawing/2014/main" val="3143966535"/>
                    </a:ext>
                  </a:extLst>
                </a:gridCol>
                <a:gridCol w="304495">
                  <a:extLst>
                    <a:ext uri="{9D8B030D-6E8A-4147-A177-3AD203B41FA5}">
                      <a16:colId xmlns:a16="http://schemas.microsoft.com/office/drawing/2014/main" val="2541417024"/>
                    </a:ext>
                  </a:extLst>
                </a:gridCol>
                <a:gridCol w="304495">
                  <a:extLst>
                    <a:ext uri="{9D8B030D-6E8A-4147-A177-3AD203B41FA5}">
                      <a16:colId xmlns:a16="http://schemas.microsoft.com/office/drawing/2014/main" val="1260232152"/>
                    </a:ext>
                  </a:extLst>
                </a:gridCol>
                <a:gridCol w="304495">
                  <a:extLst>
                    <a:ext uri="{9D8B030D-6E8A-4147-A177-3AD203B41FA5}">
                      <a16:colId xmlns:a16="http://schemas.microsoft.com/office/drawing/2014/main" val="782050382"/>
                    </a:ext>
                  </a:extLst>
                </a:gridCol>
                <a:gridCol w="304495">
                  <a:extLst>
                    <a:ext uri="{9D8B030D-6E8A-4147-A177-3AD203B41FA5}">
                      <a16:colId xmlns:a16="http://schemas.microsoft.com/office/drawing/2014/main" val="3051193880"/>
                    </a:ext>
                  </a:extLst>
                </a:gridCol>
                <a:gridCol w="304495">
                  <a:extLst>
                    <a:ext uri="{9D8B030D-6E8A-4147-A177-3AD203B41FA5}">
                      <a16:colId xmlns:a16="http://schemas.microsoft.com/office/drawing/2014/main" val="4182358590"/>
                    </a:ext>
                  </a:extLst>
                </a:gridCol>
                <a:gridCol w="304495">
                  <a:extLst>
                    <a:ext uri="{9D8B030D-6E8A-4147-A177-3AD203B41FA5}">
                      <a16:colId xmlns:a16="http://schemas.microsoft.com/office/drawing/2014/main" val="700059496"/>
                    </a:ext>
                  </a:extLst>
                </a:gridCol>
                <a:gridCol w="304495">
                  <a:extLst>
                    <a:ext uri="{9D8B030D-6E8A-4147-A177-3AD203B41FA5}">
                      <a16:colId xmlns:a16="http://schemas.microsoft.com/office/drawing/2014/main" val="27377493"/>
                    </a:ext>
                  </a:extLst>
                </a:gridCol>
                <a:gridCol w="304495">
                  <a:extLst>
                    <a:ext uri="{9D8B030D-6E8A-4147-A177-3AD203B41FA5}">
                      <a16:colId xmlns:a16="http://schemas.microsoft.com/office/drawing/2014/main" val="3300562058"/>
                    </a:ext>
                  </a:extLst>
                </a:gridCol>
                <a:gridCol w="304495">
                  <a:extLst>
                    <a:ext uri="{9D8B030D-6E8A-4147-A177-3AD203B41FA5}">
                      <a16:colId xmlns:a16="http://schemas.microsoft.com/office/drawing/2014/main" val="2366008757"/>
                    </a:ext>
                  </a:extLst>
                </a:gridCol>
                <a:gridCol w="304495">
                  <a:extLst>
                    <a:ext uri="{9D8B030D-6E8A-4147-A177-3AD203B41FA5}">
                      <a16:colId xmlns:a16="http://schemas.microsoft.com/office/drawing/2014/main" val="612502898"/>
                    </a:ext>
                  </a:extLst>
                </a:gridCol>
                <a:gridCol w="304495">
                  <a:extLst>
                    <a:ext uri="{9D8B030D-6E8A-4147-A177-3AD203B41FA5}">
                      <a16:colId xmlns:a16="http://schemas.microsoft.com/office/drawing/2014/main" val="2651555985"/>
                    </a:ext>
                  </a:extLst>
                </a:gridCol>
                <a:gridCol w="304495">
                  <a:extLst>
                    <a:ext uri="{9D8B030D-6E8A-4147-A177-3AD203B41FA5}">
                      <a16:colId xmlns:a16="http://schemas.microsoft.com/office/drawing/2014/main" val="1668020029"/>
                    </a:ext>
                  </a:extLst>
                </a:gridCol>
                <a:gridCol w="304495">
                  <a:extLst>
                    <a:ext uri="{9D8B030D-6E8A-4147-A177-3AD203B41FA5}">
                      <a16:colId xmlns:a16="http://schemas.microsoft.com/office/drawing/2014/main" val="1943349101"/>
                    </a:ext>
                  </a:extLst>
                </a:gridCol>
                <a:gridCol w="304495">
                  <a:extLst>
                    <a:ext uri="{9D8B030D-6E8A-4147-A177-3AD203B41FA5}">
                      <a16:colId xmlns:a16="http://schemas.microsoft.com/office/drawing/2014/main" val="3872237889"/>
                    </a:ext>
                  </a:extLst>
                </a:gridCol>
                <a:gridCol w="304495">
                  <a:extLst>
                    <a:ext uri="{9D8B030D-6E8A-4147-A177-3AD203B41FA5}">
                      <a16:colId xmlns:a16="http://schemas.microsoft.com/office/drawing/2014/main" val="692117652"/>
                    </a:ext>
                  </a:extLst>
                </a:gridCol>
                <a:gridCol w="304495">
                  <a:extLst>
                    <a:ext uri="{9D8B030D-6E8A-4147-A177-3AD203B41FA5}">
                      <a16:colId xmlns:a16="http://schemas.microsoft.com/office/drawing/2014/main" val="3422718018"/>
                    </a:ext>
                  </a:extLst>
                </a:gridCol>
                <a:gridCol w="304495">
                  <a:extLst>
                    <a:ext uri="{9D8B030D-6E8A-4147-A177-3AD203B41FA5}">
                      <a16:colId xmlns:a16="http://schemas.microsoft.com/office/drawing/2014/main" val="2847734332"/>
                    </a:ext>
                  </a:extLst>
                </a:gridCol>
                <a:gridCol w="304495">
                  <a:extLst>
                    <a:ext uri="{9D8B030D-6E8A-4147-A177-3AD203B41FA5}">
                      <a16:colId xmlns:a16="http://schemas.microsoft.com/office/drawing/2014/main" val="3377997322"/>
                    </a:ext>
                  </a:extLst>
                </a:gridCol>
                <a:gridCol w="304495">
                  <a:extLst>
                    <a:ext uri="{9D8B030D-6E8A-4147-A177-3AD203B41FA5}">
                      <a16:colId xmlns:a16="http://schemas.microsoft.com/office/drawing/2014/main" val="2391662090"/>
                    </a:ext>
                  </a:extLst>
                </a:gridCol>
                <a:gridCol w="304495">
                  <a:extLst>
                    <a:ext uri="{9D8B030D-6E8A-4147-A177-3AD203B41FA5}">
                      <a16:colId xmlns:a16="http://schemas.microsoft.com/office/drawing/2014/main" val="107209432"/>
                    </a:ext>
                  </a:extLst>
                </a:gridCol>
                <a:gridCol w="304495">
                  <a:extLst>
                    <a:ext uri="{9D8B030D-6E8A-4147-A177-3AD203B41FA5}">
                      <a16:colId xmlns:a16="http://schemas.microsoft.com/office/drawing/2014/main" val="803340788"/>
                    </a:ext>
                  </a:extLst>
                </a:gridCol>
                <a:gridCol w="304495">
                  <a:extLst>
                    <a:ext uri="{9D8B030D-6E8A-4147-A177-3AD203B41FA5}">
                      <a16:colId xmlns:a16="http://schemas.microsoft.com/office/drawing/2014/main" val="2527208777"/>
                    </a:ext>
                  </a:extLst>
                </a:gridCol>
                <a:gridCol w="304495">
                  <a:extLst>
                    <a:ext uri="{9D8B030D-6E8A-4147-A177-3AD203B41FA5}">
                      <a16:colId xmlns:a16="http://schemas.microsoft.com/office/drawing/2014/main" val="3573371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884616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45.7 %</a:t>
                      </a:r>
                    </a:p>
                  </a:txBody>
                  <a:tcPr/>
                </a:tc>
                <a:extLst>
                  <a:ext uri="{0D108BD9-81ED-4DB2-BD59-A6C34878D82A}">
                    <a16:rowId xmlns:a16="http://schemas.microsoft.com/office/drawing/2014/main" val="337025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88423411"/>
                  </a:ext>
                </a:extLst>
              </a:tr>
            </a:tbl>
          </a:graphicData>
        </a:graphic>
      </p:graphicFrame>
      <p:sp>
        <p:nvSpPr>
          <p:cNvPr id="4" name="Text Placeholder 3">
            <a:extLst>
              <a:ext uri="{FF2B5EF4-FFF2-40B4-BE49-F238E27FC236}">
                <a16:creationId xmlns:a16="http://schemas.microsoft.com/office/drawing/2014/main" id="{6D6DDCDC-DC45-4FDC-A7D3-61D6ACC2E97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136894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F559C-5103-4CD9-8C7C-A4D1B92F28C7}"/>
              </a:ext>
            </a:extLst>
          </p:cNvPr>
          <p:cNvSpPr>
            <a:spLocks noGrp="1"/>
          </p:cNvSpPr>
          <p:nvPr>
            <p:ph type="title"/>
          </p:nvPr>
        </p:nvSpPr>
        <p:spPr/>
        <p:txBody>
          <a:bodyPr/>
          <a:lstStyle/>
          <a:p>
            <a:r>
              <a:rPr lang="en-US"/>
              <a:t>Interactions Distribution (Competitors) | PRO Global</a:t>
            </a:r>
          </a:p>
        </p:txBody>
      </p:sp>
      <p:graphicFrame>
        <p:nvGraphicFramePr>
          <p:cNvPr id="6" name="Chart Placeholder 5">
            <a:extLst>
              <a:ext uri="{FF2B5EF4-FFF2-40B4-BE49-F238E27FC236}">
                <a16:creationId xmlns:a16="http://schemas.microsoft.com/office/drawing/2014/main" id="{902BF282-6075-4832-B81E-882C10076F9B}"/>
              </a:ext>
            </a:extLst>
          </p:cNvPr>
          <p:cNvGraphicFramePr>
            <a:graphicFrameLocks noGrp="1"/>
          </p:cNvGraphicFramePr>
          <p:nvPr>
            <p:ph type="chart" sz="quarter" idx="13"/>
            <p:extLst>
              <p:ext uri="{D42A27DB-BD31-4B8C-83A1-F6EECF244321}">
                <p14:modId xmlns:p14="http://schemas.microsoft.com/office/powerpoint/2010/main" val="561427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44B6ED-1B3F-44B2-A377-BE1160BBAA4C}"/>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56D7B5C3-10BB-4EF0-867D-59E3644F53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5660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9565A-E7FE-4320-A0E7-11552689A0E1}"/>
              </a:ext>
            </a:extLst>
          </p:cNvPr>
          <p:cNvSpPr>
            <a:spLocks noGrp="1"/>
          </p:cNvSpPr>
          <p:nvPr>
            <p:ph type="title"/>
          </p:nvPr>
        </p:nvSpPr>
        <p:spPr/>
        <p:txBody>
          <a:bodyPr/>
          <a:lstStyle/>
          <a:p>
            <a:r>
              <a:rPr lang="en-US"/>
              <a:t>Post Type Distribution Per Profile (Competitors)  | PRO Global</a:t>
            </a:r>
          </a:p>
        </p:txBody>
      </p:sp>
      <p:graphicFrame>
        <p:nvGraphicFramePr>
          <p:cNvPr id="6" name="Chart Placeholder 5">
            <a:extLst>
              <a:ext uri="{FF2B5EF4-FFF2-40B4-BE49-F238E27FC236}">
                <a16:creationId xmlns:a16="http://schemas.microsoft.com/office/drawing/2014/main" id="{DF9E602B-261B-45F1-AD53-DBFFBFD28597}"/>
              </a:ext>
            </a:extLst>
          </p:cNvPr>
          <p:cNvGraphicFramePr>
            <a:graphicFrameLocks noGrp="1"/>
          </p:cNvGraphicFramePr>
          <p:nvPr>
            <p:ph type="chart" sz="quarter" idx="13"/>
            <p:extLst>
              <p:ext uri="{D42A27DB-BD31-4B8C-83A1-F6EECF244321}">
                <p14:modId xmlns:p14="http://schemas.microsoft.com/office/powerpoint/2010/main" val="186791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FDF9FD-37BC-4F08-B191-3C7CAC582070}"/>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A04823E2-5111-4FF6-905E-0CB30B71D8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2581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40875-0BCB-44D5-A778-17730D5414AC}"/>
              </a:ext>
            </a:extLst>
          </p:cNvPr>
          <p:cNvSpPr>
            <a:spLocks noGrp="1"/>
          </p:cNvSpPr>
          <p:nvPr>
            <p:ph type="title"/>
          </p:nvPr>
        </p:nvSpPr>
        <p:spPr/>
        <p:txBody>
          <a:bodyPr/>
          <a:lstStyle/>
          <a:p>
            <a:r>
              <a:rPr lang="en-US"/>
              <a:t>User Posts Table (Competitors) | PRO Global - 1 of 6</a:t>
            </a:r>
          </a:p>
        </p:txBody>
      </p:sp>
      <p:graphicFrame>
        <p:nvGraphicFramePr>
          <p:cNvPr id="5" name="Table Placeholder 4">
            <a:extLst>
              <a:ext uri="{FF2B5EF4-FFF2-40B4-BE49-F238E27FC236}">
                <a16:creationId xmlns:a16="http://schemas.microsoft.com/office/drawing/2014/main" id="{C2513564-9672-436E-BC6B-EADD165ED6F7}"/>
              </a:ext>
            </a:extLst>
          </p:cNvPr>
          <p:cNvGraphicFramePr>
            <a:graphicFrameLocks noGrp="1"/>
          </p:cNvGraphicFramePr>
          <p:nvPr>
            <p:ph type="tbl" sz="quarter" idx="13"/>
            <p:extLst>
              <p:ext uri="{D42A27DB-BD31-4B8C-83A1-F6EECF244321}">
                <p14:modId xmlns:p14="http://schemas.microsoft.com/office/powerpoint/2010/main" val="184424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72644331"/>
                    </a:ext>
                  </a:extLst>
                </a:gridCol>
                <a:gridCol w="822960">
                  <a:extLst>
                    <a:ext uri="{9D8B030D-6E8A-4147-A177-3AD203B41FA5}">
                      <a16:colId xmlns:a16="http://schemas.microsoft.com/office/drawing/2014/main" val="4000533999"/>
                    </a:ext>
                  </a:extLst>
                </a:gridCol>
                <a:gridCol w="822960">
                  <a:extLst>
                    <a:ext uri="{9D8B030D-6E8A-4147-A177-3AD203B41FA5}">
                      <a16:colId xmlns:a16="http://schemas.microsoft.com/office/drawing/2014/main" val="2311480662"/>
                    </a:ext>
                  </a:extLst>
                </a:gridCol>
                <a:gridCol w="822960">
                  <a:extLst>
                    <a:ext uri="{9D8B030D-6E8A-4147-A177-3AD203B41FA5}">
                      <a16:colId xmlns:a16="http://schemas.microsoft.com/office/drawing/2014/main" val="1479386430"/>
                    </a:ext>
                  </a:extLst>
                </a:gridCol>
                <a:gridCol w="822960">
                  <a:extLst>
                    <a:ext uri="{9D8B030D-6E8A-4147-A177-3AD203B41FA5}">
                      <a16:colId xmlns:a16="http://schemas.microsoft.com/office/drawing/2014/main" val="2506478648"/>
                    </a:ext>
                  </a:extLst>
                </a:gridCol>
                <a:gridCol w="822960">
                  <a:extLst>
                    <a:ext uri="{9D8B030D-6E8A-4147-A177-3AD203B41FA5}">
                      <a16:colId xmlns:a16="http://schemas.microsoft.com/office/drawing/2014/main" val="2467027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94957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08:20:14 </a:t>
                      </a:r>
                      <a:r>
                        <a:rPr kumimoji="0" lang="en-US" sz="1000" b="0" i="0" u="none" strike="noStrike" kern="1200" cap="none" spc="0" normalizeH="0" baseline="0" noProof="0">
                          <a:ln>
                            <a:noFill/>
                          </a:ln>
                          <a:solidFill>
                            <a:prstClr val="black"/>
                          </a:solidFill>
                          <a:effectLst/>
                          <a:uLnTx/>
                          <a:uFillTx/>
                          <a:latin typeface="+mn-lt"/>
                          <a:ea typeface="+mn-ea"/>
                          <a:cs typeface="+mn-cs"/>
                        </a:rPr>
                        <a:t>
 Any news on that DCL073 all purpose 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202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01:50:13 </a:t>
                      </a:r>
                      <a:r>
                        <a:rPr kumimoji="0" lang="en-US" sz="1000" b="0" i="0" u="none" strike="noStrike" kern="1200" cap="none" spc="0" normalizeH="0" baseline="0" noProof="0">
                          <a:ln>
                            <a:noFill/>
                          </a:ln>
                          <a:solidFill>
                            <a:prstClr val="black"/>
                          </a:solidFill>
                          <a:effectLst/>
                          <a:uLnTx/>
                          <a:uFillTx/>
                          <a:latin typeface="+mn-lt"/>
                          <a:ea typeface="+mn-ea"/>
                          <a:cs typeface="+mn-cs"/>
                        </a:rPr>
                        <a:t>
 Everyone in the shop has the yellow box of drill bits. Now no one will confuse mistake my bits with theirs.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9395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- 2018-06-12 23:22:38 </a:t>
                      </a:r>
                      <a:r>
                        <a:rPr kumimoji="0" lang="en-US" sz="1000" b="0" i="0" u="none" strike="noStrike" kern="1200" cap="none" spc="0" normalizeH="0" baseline="0" noProof="0">
                          <a:ln>
                            <a:noFill/>
                          </a:ln>
                          <a:solidFill>
                            <a:prstClr val="black"/>
                          </a:solidFill>
                          <a:effectLst/>
                          <a:uLnTx/>
                          <a:uFillTx/>
                          <a:latin typeface="+mn-lt"/>
                          <a:ea typeface="+mn-ea"/>
                          <a:cs typeface="+mn-cs"/>
                        </a:rPr>
                        <a:t>
 When your hand mixer is broken and your husband isn’t home to tell you no or supervise bad choices... you concoct this.. 
I call it drixer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2454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- 2018-06-12 07:18:06 </a:t>
                      </a:r>
                      <a:r>
                        <a:rPr kumimoji="0" lang="en-US" sz="1000" b="0" i="0" u="none" strike="noStrike" kern="1200" cap="none" spc="0" normalizeH="0" baseline="0" noProof="0">
                          <a:ln>
                            <a:noFill/>
                          </a:ln>
                          <a:solidFill>
                            <a:prstClr val="black"/>
                          </a:solidFill>
                          <a:effectLst/>
                          <a:uLnTx/>
                          <a:uFillTx/>
                          <a:latin typeface="+mn-lt"/>
                          <a:ea typeface="+mn-ea"/>
                          <a:cs typeface="+mn-cs"/>
                        </a:rPr>
                        <a:t>
 96 Scrabble tiles, cut with Dewalt chop saw and sanded with Dewalt orbital sander. Couldn’t have done it without Dewalt! #momboss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07751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- 2018-06-12 06:29:55 </a:t>
                      </a:r>
                      <a:r>
                        <a:rPr kumimoji="0" lang="en-US" sz="1000" b="0" i="0" u="none" strike="noStrike" kern="1200" cap="none" spc="0" normalizeH="0" baseline="0" noProof="0">
                          <a:ln>
                            <a:noFill/>
                          </a:ln>
                          <a:solidFill>
                            <a:prstClr val="black"/>
                          </a:solidFill>
                          <a:effectLst/>
                          <a:uLnTx/>
                          <a:uFillTx/>
                          <a:latin typeface="+mn-lt"/>
                          <a:ea typeface="+mn-ea"/>
                          <a:cs typeface="+mn-cs"/>
                        </a:rPr>
                        <a:t>
 Dewalt's biggest failure. Failing to release the DCT419S1 prior to Father's Day. Wow!!! Fire someone. By next Father's Day there will exist competition and others will gain. Thanks for letting me down. I have been attempting to buy this at your suggested retailers for many months. Only to be faced with consistent one week delays. Maybe, Dewalt has lost its edge.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0413161"/>
                  </a:ext>
                </a:extLst>
              </a:tr>
            </a:tbl>
          </a:graphicData>
        </a:graphic>
      </p:graphicFrame>
      <p:sp>
        <p:nvSpPr>
          <p:cNvPr id="4" name="Text Placeholder 3">
            <a:extLst>
              <a:ext uri="{FF2B5EF4-FFF2-40B4-BE49-F238E27FC236}">
                <a16:creationId xmlns:a16="http://schemas.microsoft.com/office/drawing/2014/main" id="{BDC76EA4-7D42-4973-9F13-D43D939B8C9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584336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72DC2-542E-4272-A777-F4906B92B95A}"/>
              </a:ext>
            </a:extLst>
          </p:cNvPr>
          <p:cNvSpPr>
            <a:spLocks noGrp="1"/>
          </p:cNvSpPr>
          <p:nvPr>
            <p:ph type="title"/>
          </p:nvPr>
        </p:nvSpPr>
        <p:spPr/>
        <p:txBody>
          <a:bodyPr/>
          <a:lstStyle/>
          <a:p>
            <a:r>
              <a:rPr lang="en-US"/>
              <a:t>User Posts Table (Competitors) | PRO Global - 2 of 6</a:t>
            </a:r>
          </a:p>
        </p:txBody>
      </p:sp>
      <p:graphicFrame>
        <p:nvGraphicFramePr>
          <p:cNvPr id="5" name="Table Placeholder 4">
            <a:extLst>
              <a:ext uri="{FF2B5EF4-FFF2-40B4-BE49-F238E27FC236}">
                <a16:creationId xmlns:a16="http://schemas.microsoft.com/office/drawing/2014/main" id="{8F41BB47-F58A-4FBC-939D-8267C9618787}"/>
              </a:ext>
            </a:extLst>
          </p:cNvPr>
          <p:cNvGraphicFramePr>
            <a:graphicFrameLocks noGrp="1"/>
          </p:cNvGraphicFramePr>
          <p:nvPr>
            <p:ph type="tbl" sz="quarter" idx="13"/>
            <p:extLst>
              <p:ext uri="{D42A27DB-BD31-4B8C-83A1-F6EECF244321}">
                <p14:modId xmlns:p14="http://schemas.microsoft.com/office/powerpoint/2010/main" val="1296165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01855383"/>
                    </a:ext>
                  </a:extLst>
                </a:gridCol>
                <a:gridCol w="822960">
                  <a:extLst>
                    <a:ext uri="{9D8B030D-6E8A-4147-A177-3AD203B41FA5}">
                      <a16:colId xmlns:a16="http://schemas.microsoft.com/office/drawing/2014/main" val="462752763"/>
                    </a:ext>
                  </a:extLst>
                </a:gridCol>
                <a:gridCol w="822960">
                  <a:extLst>
                    <a:ext uri="{9D8B030D-6E8A-4147-A177-3AD203B41FA5}">
                      <a16:colId xmlns:a16="http://schemas.microsoft.com/office/drawing/2014/main" val="651596892"/>
                    </a:ext>
                  </a:extLst>
                </a:gridCol>
                <a:gridCol w="822960">
                  <a:extLst>
                    <a:ext uri="{9D8B030D-6E8A-4147-A177-3AD203B41FA5}">
                      <a16:colId xmlns:a16="http://schemas.microsoft.com/office/drawing/2014/main" val="1851963500"/>
                    </a:ext>
                  </a:extLst>
                </a:gridCol>
                <a:gridCol w="822960">
                  <a:extLst>
                    <a:ext uri="{9D8B030D-6E8A-4147-A177-3AD203B41FA5}">
                      <a16:colId xmlns:a16="http://schemas.microsoft.com/office/drawing/2014/main" val="812998708"/>
                    </a:ext>
                  </a:extLst>
                </a:gridCol>
                <a:gridCol w="822960">
                  <a:extLst>
                    <a:ext uri="{9D8B030D-6E8A-4147-A177-3AD203B41FA5}">
                      <a16:colId xmlns:a16="http://schemas.microsoft.com/office/drawing/2014/main" val="1071095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6444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- 2018-06-10 04:32:41 </a:t>
                      </a:r>
                      <a:r>
                        <a:rPr kumimoji="0" lang="en-US" sz="1000" b="0" i="0" u="none" strike="noStrike" kern="1200" cap="none" spc="0" normalizeH="0" baseline="0" noProof="0">
                          <a:ln>
                            <a:noFill/>
                          </a:ln>
                          <a:solidFill>
                            <a:prstClr val="black"/>
                          </a:solidFill>
                          <a:effectLst/>
                          <a:uLnTx/>
                          <a:uFillTx/>
                          <a:latin typeface="+mn-lt"/>
                          <a:ea typeface="+mn-ea"/>
                          <a:cs typeface="+mn-cs"/>
                        </a:rPr>
                        <a:t>
 I just purchased my first somewhat large investment for my career. 
Being 20 years old and just starting out, finding what I need as a automotive technician could be challenging. From tripping on an air hose in the shop and hitting my knee on a metal lift, I concluded to finally pull the trigger on getting the 1/2 impact gun I've been eyeballing for the past year. 
I am absolutely blown away, performance, reliability, efficiency is all gained. Best of all, it makes a distinct impact noise everybody knows whose taking tires off! Don't have to worry about a hose with this one too- just need another battery. 
Made a review video if any of you are interested 
https://youtu.be/mvQbl9_nrMA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081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- 2018-06-07 23:32:39 </a:t>
                      </a:r>
                      <a:r>
                        <a:rPr kumimoji="0" lang="en-US" sz="1000" b="0" i="0" u="none" strike="noStrike" kern="1200" cap="none" spc="0" normalizeH="0" baseline="0" noProof="0">
                          <a:ln>
                            <a:noFill/>
                          </a:ln>
                          <a:solidFill>
                            <a:prstClr val="black"/>
                          </a:solidFill>
                          <a:effectLst/>
                          <a:uLnTx/>
                          <a:uFillTx/>
                          <a:latin typeface="+mn-lt"/>
                          <a:ea typeface="+mn-ea"/>
                          <a:cs typeface="+mn-cs"/>
                        </a:rPr>
                        <a:t>
 Is the company going to come out with a 21 degree cordless nailer anytime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2186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- 2018-06-07 19:03:04 </a:t>
                      </a:r>
                      <a:r>
                        <a:rPr kumimoji="0" lang="en-US" sz="1000" b="0" i="0" u="none" strike="noStrike" kern="1200" cap="none" spc="0" normalizeH="0" baseline="0" noProof="0">
                          <a:ln>
                            <a:noFill/>
                          </a:ln>
                          <a:solidFill>
                            <a:prstClr val="black"/>
                          </a:solidFill>
                          <a:effectLst/>
                          <a:uLnTx/>
                          <a:uFillTx/>
                          <a:latin typeface="+mn-lt"/>
                          <a:ea typeface="+mn-ea"/>
                          <a:cs typeface="+mn-cs"/>
                        </a:rPr>
                        <a:t>
 I like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0709900"/>
                  </a:ext>
                </a:extLst>
              </a:tr>
            </a:tbl>
          </a:graphicData>
        </a:graphic>
      </p:graphicFrame>
      <p:sp>
        <p:nvSpPr>
          <p:cNvPr id="4" name="Text Placeholder 3">
            <a:extLst>
              <a:ext uri="{FF2B5EF4-FFF2-40B4-BE49-F238E27FC236}">
                <a16:creationId xmlns:a16="http://schemas.microsoft.com/office/drawing/2014/main" id="{931D4B06-D423-4DBB-A3C0-212DB02798B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57946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0B348-D1F9-4B80-B11F-44A3B7E18AFD}"/>
              </a:ext>
            </a:extLst>
          </p:cNvPr>
          <p:cNvSpPr>
            <a:spLocks noGrp="1"/>
          </p:cNvSpPr>
          <p:nvPr>
            <p:ph type="title"/>
          </p:nvPr>
        </p:nvSpPr>
        <p:spPr/>
        <p:txBody>
          <a:bodyPr/>
          <a:lstStyle/>
          <a:p>
            <a:r>
              <a:rPr lang="en-US"/>
              <a:t>User Posts Table (Competitors) | PRO Global - 3 of 6</a:t>
            </a:r>
          </a:p>
        </p:txBody>
      </p:sp>
      <p:graphicFrame>
        <p:nvGraphicFramePr>
          <p:cNvPr id="5" name="Table Placeholder 4">
            <a:extLst>
              <a:ext uri="{FF2B5EF4-FFF2-40B4-BE49-F238E27FC236}">
                <a16:creationId xmlns:a16="http://schemas.microsoft.com/office/drawing/2014/main" id="{C6C867C4-942E-4882-8E5E-F29C94C1AFBD}"/>
              </a:ext>
            </a:extLst>
          </p:cNvPr>
          <p:cNvGraphicFramePr>
            <a:graphicFrameLocks noGrp="1"/>
          </p:cNvGraphicFramePr>
          <p:nvPr>
            <p:ph type="tbl" sz="quarter" idx="13"/>
            <p:extLst>
              <p:ext uri="{D42A27DB-BD31-4B8C-83A1-F6EECF244321}">
                <p14:modId xmlns:p14="http://schemas.microsoft.com/office/powerpoint/2010/main" val="1329390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73090455"/>
                    </a:ext>
                  </a:extLst>
                </a:gridCol>
                <a:gridCol w="822960">
                  <a:extLst>
                    <a:ext uri="{9D8B030D-6E8A-4147-A177-3AD203B41FA5}">
                      <a16:colId xmlns:a16="http://schemas.microsoft.com/office/drawing/2014/main" val="1356771014"/>
                    </a:ext>
                  </a:extLst>
                </a:gridCol>
                <a:gridCol w="822960">
                  <a:extLst>
                    <a:ext uri="{9D8B030D-6E8A-4147-A177-3AD203B41FA5}">
                      <a16:colId xmlns:a16="http://schemas.microsoft.com/office/drawing/2014/main" val="2333094765"/>
                    </a:ext>
                  </a:extLst>
                </a:gridCol>
                <a:gridCol w="822960">
                  <a:extLst>
                    <a:ext uri="{9D8B030D-6E8A-4147-A177-3AD203B41FA5}">
                      <a16:colId xmlns:a16="http://schemas.microsoft.com/office/drawing/2014/main" val="3960712768"/>
                    </a:ext>
                  </a:extLst>
                </a:gridCol>
                <a:gridCol w="822960">
                  <a:extLst>
                    <a:ext uri="{9D8B030D-6E8A-4147-A177-3AD203B41FA5}">
                      <a16:colId xmlns:a16="http://schemas.microsoft.com/office/drawing/2014/main" val="3564898206"/>
                    </a:ext>
                  </a:extLst>
                </a:gridCol>
                <a:gridCol w="822960">
                  <a:extLst>
                    <a:ext uri="{9D8B030D-6E8A-4147-A177-3AD203B41FA5}">
                      <a16:colId xmlns:a16="http://schemas.microsoft.com/office/drawing/2014/main" val="1597436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6360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- 2018-06-07 18:43:11 </a:t>
                      </a:r>
                      <a:r>
                        <a:rPr kumimoji="0" lang="en-US" sz="1000" b="0" i="0" u="none" strike="noStrike" kern="1200" cap="none" spc="0" normalizeH="0" baseline="0" noProof="0">
                          <a:ln>
                            <a:noFill/>
                          </a:ln>
                          <a:solidFill>
                            <a:prstClr val="black"/>
                          </a:solidFill>
                          <a:effectLst/>
                          <a:uLnTx/>
                          <a:uFillTx/>
                          <a:latin typeface="+mn-lt"/>
                          <a:ea typeface="+mn-ea"/>
                          <a:cs typeface="+mn-cs"/>
                        </a:rPr>
                        <a:t>
 I'm a big DeWalt fan, but anyone else have issues the first time using their DeWalt DW0521 Quick Connect Impact Driver Conversion Chuck? 
I bought DeWalt brand over other less expensive brands, however the first time I went to use it, it failed. Now the inner clamps don't move at all. Never got to use it. Reviews on Amazon are very similar.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 15:47:35</a:t>
                      </a:r>
                    </a:p>
                  </a:txBody>
                  <a:tcPr/>
                </a:tc>
                <a:extLst>
                  <a:ext uri="{0D108BD9-81ED-4DB2-BD59-A6C34878D82A}">
                    <a16:rowId xmlns:a16="http://schemas.microsoft.com/office/drawing/2014/main" val="281574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- 2018-06-07 01:52:36 </a:t>
                      </a:r>
                      <a:r>
                        <a:rPr kumimoji="0" lang="en-US" sz="1000" b="0" i="0" u="none" strike="noStrike" kern="1200" cap="none" spc="0" normalizeH="0" baseline="0" noProof="0">
                          <a:ln>
                            <a:noFill/>
                          </a:ln>
                          <a:solidFill>
                            <a:prstClr val="black"/>
                          </a:solidFill>
                          <a:effectLst/>
                          <a:uLnTx/>
                          <a:uFillTx/>
                          <a:latin typeface="+mn-lt"/>
                          <a:ea typeface="+mn-ea"/>
                          <a:cs typeface="+mn-cs"/>
                        </a:rPr>
                        <a:t>
 We have all dewalt tools, have been buying them forever but finally one has died on us 😢😢😢😢😢. Weed whip stopped 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7560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- 2018-06-05 16:22:20 </a:t>
                      </a:r>
                      <a:r>
                        <a:rPr kumimoji="0" lang="en-US" sz="1000" b="0" i="0" u="none" strike="noStrike" kern="1200" cap="none" spc="0" normalizeH="0" baseline="0" noProof="0">
                          <a:ln>
                            <a:noFill/>
                          </a:ln>
                          <a:solidFill>
                            <a:prstClr val="black"/>
                          </a:solidFill>
                          <a:effectLst/>
                          <a:uLnTx/>
                          <a:uFillTx/>
                          <a:latin typeface="+mn-lt"/>
                          <a:ea typeface="+mn-ea"/>
                          <a:cs typeface="+mn-cs"/>
                        </a:rPr>
                        <a:t>
 Picked up the twin pack of 12v cordless screwdriver and impact driver at the weekend from Home Depot.  You know its funny that you see MUCH cheaper tools on sale but you don't fully understand the difference in quality until you are using these kinds of tools on a project at home, and suddenly realize you have the exact right tool for the job.  Thanks, you guys for making such quality products!  You have made a convert out of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 03:16:07</a:t>
                      </a:r>
                    </a:p>
                  </a:txBody>
                  <a:tcPr/>
                </a:tc>
                <a:extLst>
                  <a:ext uri="{0D108BD9-81ED-4DB2-BD59-A6C34878D82A}">
                    <a16:rowId xmlns:a16="http://schemas.microsoft.com/office/drawing/2014/main" val="381780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- 2018-06-05 07:08:09 </a:t>
                      </a:r>
                      <a:r>
                        <a:rPr kumimoji="0" lang="en-US" sz="1000" b="0" i="0" u="none" strike="noStrike" kern="1200" cap="none" spc="0" normalizeH="0" baseline="0" noProof="0">
                          <a:ln>
                            <a:noFill/>
                          </a:ln>
                          <a:solidFill>
                            <a:prstClr val="black"/>
                          </a:solidFill>
                          <a:effectLst/>
                          <a:uLnTx/>
                          <a:uFillTx/>
                          <a:latin typeface="+mn-lt"/>
                          <a:ea typeface="+mn-ea"/>
                          <a:cs typeface="+mn-cs"/>
                        </a:rPr>
                        <a:t>
 Ready for todays work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 11:18:21</a:t>
                      </a:r>
                    </a:p>
                  </a:txBody>
                  <a:tcPr/>
                </a:tc>
                <a:extLst>
                  <a:ext uri="{0D108BD9-81ED-4DB2-BD59-A6C34878D82A}">
                    <a16:rowId xmlns:a16="http://schemas.microsoft.com/office/drawing/2014/main" val="173066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- 2018-06-04 18:09:37 </a:t>
                      </a:r>
                      <a:r>
                        <a:rPr kumimoji="0" lang="en-US" sz="1000" b="0" i="0" u="none" strike="noStrike" kern="1200" cap="none" spc="0" normalizeH="0" baseline="0" noProof="0">
                          <a:ln>
                            <a:noFill/>
                          </a:ln>
                          <a:solidFill>
                            <a:prstClr val="black"/>
                          </a:solidFill>
                          <a:effectLst/>
                          <a:uLnTx/>
                          <a:uFillTx/>
                          <a:latin typeface="+mn-lt"/>
                          <a:ea typeface="+mn-ea"/>
                          <a:cs typeface="+mn-cs"/>
                        </a:rPr>
                        <a:t>
 Can't wait for more days like these #iceislife #dewalt #bestdrillsonearth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03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- 2018-06-04 04:44:25 </a:t>
                      </a:r>
                      <a:r>
                        <a:rPr kumimoji="0" lang="en-US" sz="1000" b="0" i="0" u="none" strike="noStrike" kern="1200" cap="none" spc="0" normalizeH="0" baseline="0" noProof="0">
                          <a:ln>
                            <a:noFill/>
                          </a:ln>
                          <a:solidFill>
                            <a:prstClr val="black"/>
                          </a:solidFill>
                          <a:effectLst/>
                          <a:uLnTx/>
                          <a:uFillTx/>
                          <a:latin typeface="+mn-lt"/>
                          <a:ea typeface="+mn-ea"/>
                          <a:cs typeface="+mn-cs"/>
                        </a:rPr>
                        <a:t>
 What stores carry the largest sellection of DeWalt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5857110"/>
                  </a:ext>
                </a:extLst>
              </a:tr>
            </a:tbl>
          </a:graphicData>
        </a:graphic>
      </p:graphicFrame>
      <p:sp>
        <p:nvSpPr>
          <p:cNvPr id="4" name="Text Placeholder 3">
            <a:extLst>
              <a:ext uri="{FF2B5EF4-FFF2-40B4-BE49-F238E27FC236}">
                <a16:creationId xmlns:a16="http://schemas.microsoft.com/office/drawing/2014/main" id="{229DDC50-E3B3-41A5-AFEB-6712EB6364C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131299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3FD63-EE95-41AA-9440-8F043CC52848}"/>
              </a:ext>
            </a:extLst>
          </p:cNvPr>
          <p:cNvSpPr>
            <a:spLocks noGrp="1"/>
          </p:cNvSpPr>
          <p:nvPr>
            <p:ph type="title"/>
          </p:nvPr>
        </p:nvSpPr>
        <p:spPr/>
        <p:txBody>
          <a:bodyPr/>
          <a:lstStyle/>
          <a:p>
            <a:r>
              <a:rPr lang="en-US"/>
              <a:t>User Posts Table (Competitors) | PRO Global - 4 of 6</a:t>
            </a:r>
          </a:p>
        </p:txBody>
      </p:sp>
      <p:graphicFrame>
        <p:nvGraphicFramePr>
          <p:cNvPr id="5" name="Table Placeholder 4">
            <a:extLst>
              <a:ext uri="{FF2B5EF4-FFF2-40B4-BE49-F238E27FC236}">
                <a16:creationId xmlns:a16="http://schemas.microsoft.com/office/drawing/2014/main" id="{54741CC1-799D-4F0A-98CB-F4DE10C44117}"/>
              </a:ext>
            </a:extLst>
          </p:cNvPr>
          <p:cNvGraphicFramePr>
            <a:graphicFrameLocks noGrp="1"/>
          </p:cNvGraphicFramePr>
          <p:nvPr>
            <p:ph type="tbl" sz="quarter" idx="13"/>
            <p:extLst>
              <p:ext uri="{D42A27DB-BD31-4B8C-83A1-F6EECF244321}">
                <p14:modId xmlns:p14="http://schemas.microsoft.com/office/powerpoint/2010/main" val="2385762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50220873"/>
                    </a:ext>
                  </a:extLst>
                </a:gridCol>
                <a:gridCol w="822960">
                  <a:extLst>
                    <a:ext uri="{9D8B030D-6E8A-4147-A177-3AD203B41FA5}">
                      <a16:colId xmlns:a16="http://schemas.microsoft.com/office/drawing/2014/main" val="952464387"/>
                    </a:ext>
                  </a:extLst>
                </a:gridCol>
                <a:gridCol w="822960">
                  <a:extLst>
                    <a:ext uri="{9D8B030D-6E8A-4147-A177-3AD203B41FA5}">
                      <a16:colId xmlns:a16="http://schemas.microsoft.com/office/drawing/2014/main" val="1125661450"/>
                    </a:ext>
                  </a:extLst>
                </a:gridCol>
                <a:gridCol w="822960">
                  <a:extLst>
                    <a:ext uri="{9D8B030D-6E8A-4147-A177-3AD203B41FA5}">
                      <a16:colId xmlns:a16="http://schemas.microsoft.com/office/drawing/2014/main" val="2030641633"/>
                    </a:ext>
                  </a:extLst>
                </a:gridCol>
                <a:gridCol w="822960">
                  <a:extLst>
                    <a:ext uri="{9D8B030D-6E8A-4147-A177-3AD203B41FA5}">
                      <a16:colId xmlns:a16="http://schemas.microsoft.com/office/drawing/2014/main" val="1939003922"/>
                    </a:ext>
                  </a:extLst>
                </a:gridCol>
                <a:gridCol w="822960">
                  <a:extLst>
                    <a:ext uri="{9D8B030D-6E8A-4147-A177-3AD203B41FA5}">
                      <a16:colId xmlns:a16="http://schemas.microsoft.com/office/drawing/2014/main" val="411971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9402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- 2018-06-04 01:05:08 </a:t>
                      </a:r>
                      <a:r>
                        <a:rPr kumimoji="0" lang="en-US" sz="1000" b="0" i="0" u="none" strike="noStrike" kern="1200" cap="none" spc="0" normalizeH="0" baseline="0" noProof="0">
                          <a:ln>
                            <a:noFill/>
                          </a:ln>
                          <a:solidFill>
                            <a:prstClr val="black"/>
                          </a:solidFill>
                          <a:effectLst/>
                          <a:uLnTx/>
                          <a:uFillTx/>
                          <a:latin typeface="+mn-lt"/>
                          <a:ea typeface="+mn-ea"/>
                          <a:cs typeface="+mn-cs"/>
                        </a:rPr>
                        <a:t>
 Hey can you all try and get a quick line head for the trimmer. I have never been a fan of the bump heads.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945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- 2018-06-03 21:19:52 </a:t>
                      </a:r>
                      <a:r>
                        <a:rPr kumimoji="0" lang="en-US" sz="1000" b="0" i="0" u="none" strike="noStrike" kern="1200" cap="none" spc="0" normalizeH="0" baseline="0" noProof="0">
                          <a:ln>
                            <a:noFill/>
                          </a:ln>
                          <a:solidFill>
                            <a:prstClr val="black"/>
                          </a:solidFill>
                          <a:effectLst/>
                          <a:uLnTx/>
                          <a:uFillTx/>
                          <a:latin typeface="+mn-lt"/>
                          <a:ea typeface="+mn-ea"/>
                          <a:cs typeface="+mn-cs"/>
                        </a:rPr>
                        <a:t>
 I just purchased a Combo Kit, DCK620D2, from Lowes. When I try to register it, it does not come up as a Valid Product. DCK620D2 is printed all over the box! What is the Problem?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16:34:14</a:t>
                      </a:r>
                    </a:p>
                  </a:txBody>
                  <a:tcPr/>
                </a:tc>
                <a:extLst>
                  <a:ext uri="{0D108BD9-81ED-4DB2-BD59-A6C34878D82A}">
                    <a16:rowId xmlns:a16="http://schemas.microsoft.com/office/drawing/2014/main" val="1172548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- 2018-06-02 14:58:57 </a:t>
                      </a:r>
                      <a:r>
                        <a:rPr kumimoji="0" lang="en-US" sz="1000" b="0" i="0" u="none" strike="noStrike" kern="1200" cap="none" spc="0" normalizeH="0" baseline="0" noProof="0">
                          <a:ln>
                            <a:noFill/>
                          </a:ln>
                          <a:solidFill>
                            <a:prstClr val="black"/>
                          </a:solidFill>
                          <a:effectLst/>
                          <a:uLnTx/>
                          <a:uFillTx/>
                          <a:latin typeface="+mn-lt"/>
                          <a:ea typeface="+mn-ea"/>
                          <a:cs typeface="+mn-cs"/>
                        </a:rPr>
                        <a:t>
 Big Fan!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808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- 2018-06-01 22:54:33 </a:t>
                      </a:r>
                      <a:r>
                        <a:rPr kumimoji="0" lang="en-US" sz="1000" b="0" i="0" u="none" strike="noStrike" kern="1200" cap="none" spc="0" normalizeH="0" baseline="0" noProof="0">
                          <a:ln>
                            <a:noFill/>
                          </a:ln>
                          <a:solidFill>
                            <a:prstClr val="black"/>
                          </a:solidFill>
                          <a:effectLst/>
                          <a:uLnTx/>
                          <a:uFillTx/>
                          <a:latin typeface="+mn-lt"/>
                          <a:ea typeface="+mn-ea"/>
                          <a:cs typeface="+mn-cs"/>
                        </a:rPr>
                        <a:t>
 Please do yourself a favour. In Canada, do not buy Dewalt or Black and Decker tools! EVER! The tools are not bad, very good in fact, but in the event you ever need service, you will curse this company no end. Dewaltt does service for B&amp;D. They have the most incompetent uncaring service setup I have experienced anywhere. First call, a woman's voice comes on saying they have a higher than normal number of calls, but to wait. Then a phone ringer goes and you think you are being put through, but no, it's their idea of a joke, it's her again, every five seconds ad nauseoum. Listen to that for an hour if you want a migraine. Then I wrote an email to Dewalt which was based in the US. The lady wrote nicely, just drive two hours to London, On for a service centre. Never mind that I live in Toronto. I thought I'd next try the chat option. Fifteen minutes waiting to connect, didn't happen. Useless. Finally, I called their 289 number which is a service centre in Mississauga, the one I was trying 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17:45:45</a:t>
                      </a:r>
                    </a:p>
                  </a:txBody>
                  <a:tcPr/>
                </a:tc>
                <a:extLst>
                  <a:ext uri="{0D108BD9-81ED-4DB2-BD59-A6C34878D82A}">
                    <a16:rowId xmlns:a16="http://schemas.microsoft.com/office/drawing/2014/main" val="3878784791"/>
                  </a:ext>
                </a:extLst>
              </a:tr>
            </a:tbl>
          </a:graphicData>
        </a:graphic>
      </p:graphicFrame>
      <p:sp>
        <p:nvSpPr>
          <p:cNvPr id="4" name="Text Placeholder 3">
            <a:extLst>
              <a:ext uri="{FF2B5EF4-FFF2-40B4-BE49-F238E27FC236}">
                <a16:creationId xmlns:a16="http://schemas.microsoft.com/office/drawing/2014/main" id="{FDF2A1D6-66DC-4006-805D-A5EE0428864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372093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88E16-88C5-4598-A1AF-18AC4269F089}"/>
              </a:ext>
            </a:extLst>
          </p:cNvPr>
          <p:cNvSpPr>
            <a:spLocks noGrp="1"/>
          </p:cNvSpPr>
          <p:nvPr>
            <p:ph type="title"/>
          </p:nvPr>
        </p:nvSpPr>
        <p:spPr/>
        <p:txBody>
          <a:bodyPr/>
          <a:lstStyle/>
          <a:p>
            <a:r>
              <a:rPr lang="en-US"/>
              <a:t>User Posts Table (Competitors) | PRO Global - 5 of 6</a:t>
            </a:r>
          </a:p>
        </p:txBody>
      </p:sp>
      <p:graphicFrame>
        <p:nvGraphicFramePr>
          <p:cNvPr id="5" name="Table Placeholder 4">
            <a:extLst>
              <a:ext uri="{FF2B5EF4-FFF2-40B4-BE49-F238E27FC236}">
                <a16:creationId xmlns:a16="http://schemas.microsoft.com/office/drawing/2014/main" id="{7F8EB4AE-8353-409B-AE6B-B8817260BCEC}"/>
              </a:ext>
            </a:extLst>
          </p:cNvPr>
          <p:cNvGraphicFramePr>
            <a:graphicFrameLocks noGrp="1"/>
          </p:cNvGraphicFramePr>
          <p:nvPr>
            <p:ph type="tbl" sz="quarter" idx="13"/>
            <p:extLst>
              <p:ext uri="{D42A27DB-BD31-4B8C-83A1-F6EECF244321}">
                <p14:modId xmlns:p14="http://schemas.microsoft.com/office/powerpoint/2010/main" val="3369800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34707406"/>
                    </a:ext>
                  </a:extLst>
                </a:gridCol>
                <a:gridCol w="822960">
                  <a:extLst>
                    <a:ext uri="{9D8B030D-6E8A-4147-A177-3AD203B41FA5}">
                      <a16:colId xmlns:a16="http://schemas.microsoft.com/office/drawing/2014/main" val="2572440008"/>
                    </a:ext>
                  </a:extLst>
                </a:gridCol>
                <a:gridCol w="822960">
                  <a:extLst>
                    <a:ext uri="{9D8B030D-6E8A-4147-A177-3AD203B41FA5}">
                      <a16:colId xmlns:a16="http://schemas.microsoft.com/office/drawing/2014/main" val="3305500317"/>
                    </a:ext>
                  </a:extLst>
                </a:gridCol>
                <a:gridCol w="822960">
                  <a:extLst>
                    <a:ext uri="{9D8B030D-6E8A-4147-A177-3AD203B41FA5}">
                      <a16:colId xmlns:a16="http://schemas.microsoft.com/office/drawing/2014/main" val="3070343606"/>
                    </a:ext>
                  </a:extLst>
                </a:gridCol>
                <a:gridCol w="822960">
                  <a:extLst>
                    <a:ext uri="{9D8B030D-6E8A-4147-A177-3AD203B41FA5}">
                      <a16:colId xmlns:a16="http://schemas.microsoft.com/office/drawing/2014/main" val="1073792864"/>
                    </a:ext>
                  </a:extLst>
                </a:gridCol>
                <a:gridCol w="822960">
                  <a:extLst>
                    <a:ext uri="{9D8B030D-6E8A-4147-A177-3AD203B41FA5}">
                      <a16:colId xmlns:a16="http://schemas.microsoft.com/office/drawing/2014/main" val="2194121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3679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- 2018-06-01 02:35:17 </a:t>
                      </a:r>
                      <a:r>
                        <a:rPr kumimoji="0" lang="en-US" sz="1000" b="0" i="0" u="none" strike="noStrike" kern="1200" cap="none" spc="0" normalizeH="0" baseline="0" noProof="0">
                          <a:ln>
                            <a:noFill/>
                          </a:ln>
                          <a:solidFill>
                            <a:prstClr val="black"/>
                          </a:solidFill>
                          <a:effectLst/>
                          <a:uLnTx/>
                          <a:uFillTx/>
                          <a:latin typeface="+mn-lt"/>
                          <a:ea typeface="+mn-ea"/>
                          <a:cs typeface="+mn-cs"/>
                        </a:rPr>
                        <a:t>
 Dear Sir,  
We are setting up "Industry Resource Center" (BKIT + Trade Hose) (USA 0 KM Platform) for capturing upcoming business opportunities due to infrastructure development under CPEC, covering: 
i. Professional services BKIT (Banks/Investment companies, Knowledge shop - R&amp;D org/Universities, ICT/IT Co, Training) under one roof for 7 potential sectors in particular for SME's by taking relevant organizations on board. 
ii. Networking with overseas Pakistanis for association; as professionals and investors (partner or collaborators). 
iii. Trade house by taking 7 potential sectors USA based equipment manufacturers on board as collaborators or partners.
Technology Exchange And Coordination 
Looking forward to hear from your side.
Cell/Whatsapp: 0092-300-8461297
Email: tecrana@gmail.com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5918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- 2018-05-31 21:55:07 </a:t>
                      </a:r>
                      <a:r>
                        <a:rPr kumimoji="0" lang="en-US" sz="1000" b="0" i="0" u="none" strike="noStrike" kern="1200" cap="none" spc="0" normalizeH="0" baseline="0" noProof="0">
                          <a:ln>
                            <a:noFill/>
                          </a:ln>
                          <a:solidFill>
                            <a:prstClr val="black"/>
                          </a:solidFill>
                          <a:effectLst/>
                          <a:uLnTx/>
                          <a:uFillTx/>
                          <a:latin typeface="+mn-lt"/>
                          <a:ea typeface="+mn-ea"/>
                          <a:cs typeface="+mn-cs"/>
                        </a:rPr>
                        <a:t>
 Hi Sir I Need a job I Have 3 years Experience in Power tool Rapiering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428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- 2018-05-31 21:48:18 </a:t>
                      </a:r>
                      <a:r>
                        <a:rPr kumimoji="0" lang="en-US" sz="1000" b="0" i="0" u="none" strike="noStrike" kern="1200" cap="none" spc="0" normalizeH="0" baseline="0" noProof="0">
                          <a:ln>
                            <a:noFill/>
                          </a:ln>
                          <a:solidFill>
                            <a:prstClr val="black"/>
                          </a:solidFill>
                          <a:effectLst/>
                          <a:uLnTx/>
                          <a:uFillTx/>
                          <a:latin typeface="+mn-lt"/>
                          <a:ea typeface="+mn-ea"/>
                          <a:cs typeface="+mn-cs"/>
                        </a:rPr>
                        <a:t>
 Hi Sir I Need a job I Have 3 years Experience in Power tool Rapiering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1494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- 2018-05-31 03:55:13 </a:t>
                      </a:r>
                      <a:r>
                        <a:rPr kumimoji="0" lang="en-US" sz="1000" b="0" i="0" u="none" strike="noStrike" kern="1200" cap="none" spc="0" normalizeH="0" baseline="0" noProof="0">
                          <a:ln>
                            <a:noFill/>
                          </a:ln>
                          <a:solidFill>
                            <a:prstClr val="black"/>
                          </a:solidFill>
                          <a:effectLst/>
                          <a:uLnTx/>
                          <a:uFillTx/>
                          <a:latin typeface="+mn-lt"/>
                          <a:ea typeface="+mn-ea"/>
                          <a:cs typeface="+mn-cs"/>
                        </a:rPr>
                        <a:t>
 How about a 20V cordless router???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5240115"/>
                  </a:ext>
                </a:extLst>
              </a:tr>
            </a:tbl>
          </a:graphicData>
        </a:graphic>
      </p:graphicFrame>
      <p:sp>
        <p:nvSpPr>
          <p:cNvPr id="4" name="Text Placeholder 3">
            <a:extLst>
              <a:ext uri="{FF2B5EF4-FFF2-40B4-BE49-F238E27FC236}">
                <a16:creationId xmlns:a16="http://schemas.microsoft.com/office/drawing/2014/main" id="{DA8C1175-ED8D-4BFF-8FE4-8BDFCACEFC5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944993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0D28E-9123-4832-8F56-A049B5C218D4}"/>
              </a:ext>
            </a:extLst>
          </p:cNvPr>
          <p:cNvSpPr>
            <a:spLocks noGrp="1"/>
          </p:cNvSpPr>
          <p:nvPr>
            <p:ph type="title"/>
          </p:nvPr>
        </p:nvSpPr>
        <p:spPr/>
        <p:txBody>
          <a:bodyPr/>
          <a:lstStyle/>
          <a:p>
            <a:r>
              <a:rPr lang="en-US"/>
              <a:t>User Posts Table (Competitors) | PRO Global - 6 of 6</a:t>
            </a:r>
          </a:p>
        </p:txBody>
      </p:sp>
      <p:graphicFrame>
        <p:nvGraphicFramePr>
          <p:cNvPr id="5" name="Table Placeholder 4">
            <a:extLst>
              <a:ext uri="{FF2B5EF4-FFF2-40B4-BE49-F238E27FC236}">
                <a16:creationId xmlns:a16="http://schemas.microsoft.com/office/drawing/2014/main" id="{68B9C1B3-5D64-48B6-BDCA-F3B2C16E2C41}"/>
              </a:ext>
            </a:extLst>
          </p:cNvPr>
          <p:cNvGraphicFramePr>
            <a:graphicFrameLocks noGrp="1"/>
          </p:cNvGraphicFramePr>
          <p:nvPr>
            <p:ph type="tbl" sz="quarter" idx="13"/>
            <p:extLst>
              <p:ext uri="{D42A27DB-BD31-4B8C-83A1-F6EECF244321}">
                <p14:modId xmlns:p14="http://schemas.microsoft.com/office/powerpoint/2010/main" val="2048802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98238792"/>
                    </a:ext>
                  </a:extLst>
                </a:gridCol>
                <a:gridCol w="822960">
                  <a:extLst>
                    <a:ext uri="{9D8B030D-6E8A-4147-A177-3AD203B41FA5}">
                      <a16:colId xmlns:a16="http://schemas.microsoft.com/office/drawing/2014/main" val="779438105"/>
                    </a:ext>
                  </a:extLst>
                </a:gridCol>
                <a:gridCol w="822960">
                  <a:extLst>
                    <a:ext uri="{9D8B030D-6E8A-4147-A177-3AD203B41FA5}">
                      <a16:colId xmlns:a16="http://schemas.microsoft.com/office/drawing/2014/main" val="3684705866"/>
                    </a:ext>
                  </a:extLst>
                </a:gridCol>
                <a:gridCol w="822960">
                  <a:extLst>
                    <a:ext uri="{9D8B030D-6E8A-4147-A177-3AD203B41FA5}">
                      <a16:colId xmlns:a16="http://schemas.microsoft.com/office/drawing/2014/main" val="1068941741"/>
                    </a:ext>
                  </a:extLst>
                </a:gridCol>
                <a:gridCol w="822960">
                  <a:extLst>
                    <a:ext uri="{9D8B030D-6E8A-4147-A177-3AD203B41FA5}">
                      <a16:colId xmlns:a16="http://schemas.microsoft.com/office/drawing/2014/main" val="1162983290"/>
                    </a:ext>
                  </a:extLst>
                </a:gridCol>
                <a:gridCol w="822960">
                  <a:extLst>
                    <a:ext uri="{9D8B030D-6E8A-4147-A177-3AD203B41FA5}">
                      <a16:colId xmlns:a16="http://schemas.microsoft.com/office/drawing/2014/main" val="3819622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62505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- 2018-05-30 16:18:45 </a:t>
                      </a:r>
                      <a:r>
                        <a:rPr kumimoji="0" lang="en-US" sz="1000" b="0" i="0" u="none" strike="noStrike" kern="1200" cap="none" spc="0" normalizeH="0" baseline="0" noProof="0">
                          <a:ln>
                            <a:noFill/>
                          </a:ln>
                          <a:solidFill>
                            <a:prstClr val="black"/>
                          </a:solidFill>
                          <a:effectLst/>
                          <a:uLnTx/>
                          <a:uFillTx/>
                          <a:latin typeface="+mn-lt"/>
                          <a:ea typeface="+mn-ea"/>
                          <a:cs typeface="+mn-cs"/>
                        </a:rPr>
                        <a:t>
 DeWalt Team,   It would be great if there was something on your web page that would allow me to create a "WISH LIST" to help me remember what I want/need to purchase.   I like the product registration but this would be very useful.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917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- 2018-05-30 04:32:41 </a:t>
                      </a:r>
                      <a:r>
                        <a:rPr kumimoji="0" lang="en-US" sz="1000" b="0" i="0" u="none" strike="noStrike" kern="1200" cap="none" spc="0" normalizeH="0" baseline="0" noProof="0">
                          <a:ln>
                            <a:noFill/>
                          </a:ln>
                          <a:solidFill>
                            <a:prstClr val="black"/>
                          </a:solidFill>
                          <a:effectLst/>
                          <a:uLnTx/>
                          <a:uFillTx/>
                          <a:latin typeface="+mn-lt"/>
                          <a:ea typeface="+mn-ea"/>
                          <a:cs typeface="+mn-cs"/>
                        </a:rPr>
                        <a:t>
 Web site issues, Sorry to post here but didn't see a webmaster contact on the main website. Unable to register an account or product. The following error comes up "The request failed. Unable to connect to the remote server" this is on chrome or IE. FYI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0586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- 2018-05-30 03:38:13 </a:t>
                      </a:r>
                      <a:r>
                        <a:rPr kumimoji="0" lang="en-US" sz="1000" b="0" i="0" u="none" strike="noStrike" kern="1200" cap="none" spc="0" normalizeH="0" baseline="0" noProof="0">
                          <a:ln>
                            <a:noFill/>
                          </a:ln>
                          <a:solidFill>
                            <a:prstClr val="black"/>
                          </a:solidFill>
                          <a:effectLst/>
                          <a:uLnTx/>
                          <a:uFillTx/>
                          <a:latin typeface="+mn-lt"/>
                          <a:ea typeface="+mn-ea"/>
                          <a:cs typeface="+mn-cs"/>
                        </a:rPr>
                        <a:t>
 i have a question about my 18volt LXT charger..when i purchased my LXT tools and batteries, the only large capacity batteries at the time were 3AH...if i were to purchase the newer style batteries that are 4,5, or 6ah, will they charge in my older charger or do i have to purchase a new charger?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1484835"/>
                  </a:ext>
                </a:extLst>
              </a:tr>
            </a:tbl>
          </a:graphicData>
        </a:graphic>
      </p:graphicFrame>
      <p:sp>
        <p:nvSpPr>
          <p:cNvPr id="4" name="Text Placeholder 3">
            <a:extLst>
              <a:ext uri="{FF2B5EF4-FFF2-40B4-BE49-F238E27FC236}">
                <a16:creationId xmlns:a16="http://schemas.microsoft.com/office/drawing/2014/main" id="{1139A78E-DF9C-4792-891B-672524BB4CC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08352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5B9A1-73FB-499E-881C-D43FE7CEE102}"/>
              </a:ext>
            </a:extLst>
          </p:cNvPr>
          <p:cNvSpPr>
            <a:spLocks noGrp="1"/>
          </p:cNvSpPr>
          <p:nvPr>
            <p:ph type="title"/>
          </p:nvPr>
        </p:nvSpPr>
        <p:spPr/>
        <p:txBody>
          <a:bodyPr/>
          <a:lstStyle/>
          <a:p>
            <a:r>
              <a:rPr lang="en-US"/>
              <a:t>Competitor Posts | PRO Global - 1 of 12</a:t>
            </a:r>
          </a:p>
        </p:txBody>
      </p:sp>
      <p:graphicFrame>
        <p:nvGraphicFramePr>
          <p:cNvPr id="5" name="Table Placeholder 4">
            <a:extLst>
              <a:ext uri="{FF2B5EF4-FFF2-40B4-BE49-F238E27FC236}">
                <a16:creationId xmlns:a16="http://schemas.microsoft.com/office/drawing/2014/main" id="{1DA0C7FC-6364-46ED-92DF-F1A81717F382}"/>
              </a:ext>
            </a:extLst>
          </p:cNvPr>
          <p:cNvGraphicFramePr>
            <a:graphicFrameLocks noGrp="1"/>
          </p:cNvGraphicFramePr>
          <p:nvPr>
            <p:ph type="tbl" sz="quarter" idx="13"/>
            <p:extLst>
              <p:ext uri="{D42A27DB-BD31-4B8C-83A1-F6EECF244321}">
                <p14:modId xmlns:p14="http://schemas.microsoft.com/office/powerpoint/2010/main" val="2514953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601469"/>
                    </a:ext>
                  </a:extLst>
                </a:gridCol>
                <a:gridCol w="370332">
                  <a:extLst>
                    <a:ext uri="{9D8B030D-6E8A-4147-A177-3AD203B41FA5}">
                      <a16:colId xmlns:a16="http://schemas.microsoft.com/office/drawing/2014/main" val="1684149095"/>
                    </a:ext>
                  </a:extLst>
                </a:gridCol>
                <a:gridCol w="370332">
                  <a:extLst>
                    <a:ext uri="{9D8B030D-6E8A-4147-A177-3AD203B41FA5}">
                      <a16:colId xmlns:a16="http://schemas.microsoft.com/office/drawing/2014/main" val="2073236475"/>
                    </a:ext>
                  </a:extLst>
                </a:gridCol>
                <a:gridCol w="370332">
                  <a:extLst>
                    <a:ext uri="{9D8B030D-6E8A-4147-A177-3AD203B41FA5}">
                      <a16:colId xmlns:a16="http://schemas.microsoft.com/office/drawing/2014/main" val="4008616177"/>
                    </a:ext>
                  </a:extLst>
                </a:gridCol>
                <a:gridCol w="329184">
                  <a:extLst>
                    <a:ext uri="{9D8B030D-6E8A-4147-A177-3AD203B41FA5}">
                      <a16:colId xmlns:a16="http://schemas.microsoft.com/office/drawing/2014/main" val="2771803709"/>
                    </a:ext>
                  </a:extLst>
                </a:gridCol>
                <a:gridCol w="329184">
                  <a:extLst>
                    <a:ext uri="{9D8B030D-6E8A-4147-A177-3AD203B41FA5}">
                      <a16:colId xmlns:a16="http://schemas.microsoft.com/office/drawing/2014/main" val="526542391"/>
                    </a:ext>
                  </a:extLst>
                </a:gridCol>
                <a:gridCol w="329184">
                  <a:extLst>
                    <a:ext uri="{9D8B030D-6E8A-4147-A177-3AD203B41FA5}">
                      <a16:colId xmlns:a16="http://schemas.microsoft.com/office/drawing/2014/main" val="283716671"/>
                    </a:ext>
                  </a:extLst>
                </a:gridCol>
                <a:gridCol w="329184">
                  <a:extLst>
                    <a:ext uri="{9D8B030D-6E8A-4147-A177-3AD203B41FA5}">
                      <a16:colId xmlns:a16="http://schemas.microsoft.com/office/drawing/2014/main" val="285385179"/>
                    </a:ext>
                  </a:extLst>
                </a:gridCol>
                <a:gridCol w="329184">
                  <a:extLst>
                    <a:ext uri="{9D8B030D-6E8A-4147-A177-3AD203B41FA5}">
                      <a16:colId xmlns:a16="http://schemas.microsoft.com/office/drawing/2014/main" val="2806375843"/>
                    </a:ext>
                  </a:extLst>
                </a:gridCol>
                <a:gridCol w="329184">
                  <a:extLst>
                    <a:ext uri="{9D8B030D-6E8A-4147-A177-3AD203B41FA5}">
                      <a16:colId xmlns:a16="http://schemas.microsoft.com/office/drawing/2014/main" val="3478459242"/>
                    </a:ext>
                  </a:extLst>
                </a:gridCol>
                <a:gridCol w="329184">
                  <a:extLst>
                    <a:ext uri="{9D8B030D-6E8A-4147-A177-3AD203B41FA5}">
                      <a16:colId xmlns:a16="http://schemas.microsoft.com/office/drawing/2014/main" val="2125928053"/>
                    </a:ext>
                  </a:extLst>
                </a:gridCol>
                <a:gridCol w="329184">
                  <a:extLst>
                    <a:ext uri="{9D8B030D-6E8A-4147-A177-3AD203B41FA5}">
                      <a16:colId xmlns:a16="http://schemas.microsoft.com/office/drawing/2014/main" val="2956961780"/>
                    </a:ext>
                  </a:extLst>
                </a:gridCol>
                <a:gridCol w="329184">
                  <a:extLst>
                    <a:ext uri="{9D8B030D-6E8A-4147-A177-3AD203B41FA5}">
                      <a16:colId xmlns:a16="http://schemas.microsoft.com/office/drawing/2014/main" val="3157075016"/>
                    </a:ext>
                  </a:extLst>
                </a:gridCol>
                <a:gridCol w="370332">
                  <a:extLst>
                    <a:ext uri="{9D8B030D-6E8A-4147-A177-3AD203B41FA5}">
                      <a16:colId xmlns:a16="http://schemas.microsoft.com/office/drawing/2014/main" val="2445193841"/>
                    </a:ext>
                  </a:extLst>
                </a:gridCol>
                <a:gridCol w="370332">
                  <a:extLst>
                    <a:ext uri="{9D8B030D-6E8A-4147-A177-3AD203B41FA5}">
                      <a16:colId xmlns:a16="http://schemas.microsoft.com/office/drawing/2014/main" val="1072547885"/>
                    </a:ext>
                  </a:extLst>
                </a:gridCol>
                <a:gridCol w="329184">
                  <a:extLst>
                    <a:ext uri="{9D8B030D-6E8A-4147-A177-3AD203B41FA5}">
                      <a16:colId xmlns:a16="http://schemas.microsoft.com/office/drawing/2014/main" val="558536687"/>
                    </a:ext>
                  </a:extLst>
                </a:gridCol>
                <a:gridCol w="329184">
                  <a:extLst>
                    <a:ext uri="{9D8B030D-6E8A-4147-A177-3AD203B41FA5}">
                      <a16:colId xmlns:a16="http://schemas.microsoft.com/office/drawing/2014/main" val="3299103110"/>
                    </a:ext>
                  </a:extLst>
                </a:gridCol>
                <a:gridCol w="370332">
                  <a:extLst>
                    <a:ext uri="{9D8B030D-6E8A-4147-A177-3AD203B41FA5}">
                      <a16:colId xmlns:a16="http://schemas.microsoft.com/office/drawing/2014/main" val="3532876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326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- 2018-06-13 17:02:06 </a:t>
                      </a:r>
                      <a:r>
                        <a:rPr kumimoji="0" lang="en-US" sz="1000" b="0" i="0" u="none" strike="noStrike" kern="1200" cap="none" spc="0" normalizeH="0" baseline="0" noProof="0">
                          <a:ln>
                            <a:noFill/>
                          </a:ln>
                          <a:solidFill>
                            <a:prstClr val="black"/>
                          </a:solidFill>
                          <a:effectLst/>
                          <a:uLnTx/>
                          <a:uFillTx/>
                          <a:latin typeface="+mn-lt"/>
                          <a:ea typeface="+mn-ea"/>
                          <a:cs typeface="+mn-cs"/>
                        </a:rPr>
                        <a:t> 
 The demand for vacuum cleaners in North America is rapidly rising. That's why a unique logistic challenge is called for. 📦✈ Learn more on http://hilti.link/2.u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95331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- 2018-06-13 03:01:59 </a:t>
                      </a:r>
                      <a:r>
                        <a:rPr kumimoji="0" lang="en-US" sz="1000" b="0" i="0" u="none" strike="noStrike" kern="1200" cap="none" spc="0" normalizeH="0" baseline="0" noProof="0">
                          <a:ln>
                            <a:noFill/>
                          </a:ln>
                          <a:solidFill>
                            <a:prstClr val="black"/>
                          </a:solidFill>
                          <a:effectLst/>
                          <a:uLnTx/>
                          <a:uFillTx/>
                          <a:latin typeface="+mn-lt"/>
                          <a:ea typeface="+mn-ea"/>
                          <a:cs typeface="+mn-cs"/>
                        </a:rPr>
                        <a:t> 
 Clean-ups just got easier: Two fast-charging 18V batteries equal 36V so you get maximum power, speed and run-time – but without leaving the 18V platform #ruletheoutdoors #xbu02z #lxtadvantage #innovation #brushless #cordless #makitausa https://www.makitatools.com/products/details/XBU02Z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35819787"/>
                  </a:ext>
                </a:extLst>
              </a:tr>
            </a:tbl>
          </a:graphicData>
        </a:graphic>
      </p:graphicFrame>
      <p:sp>
        <p:nvSpPr>
          <p:cNvPr id="4" name="Text Placeholder 3">
            <a:extLst>
              <a:ext uri="{FF2B5EF4-FFF2-40B4-BE49-F238E27FC236}">
                <a16:creationId xmlns:a16="http://schemas.microsoft.com/office/drawing/2014/main" id="{ABB1A85C-4257-4139-937F-F2A9B823AD8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43290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60BE5-2EC1-47CF-90B4-D50CD33E6A38}"/>
              </a:ext>
            </a:extLst>
          </p:cNvPr>
          <p:cNvSpPr>
            <a:spLocks noGrp="1"/>
          </p:cNvSpPr>
          <p:nvPr>
            <p:ph type="title"/>
          </p:nvPr>
        </p:nvSpPr>
        <p:spPr/>
        <p:txBody>
          <a:bodyPr/>
          <a:lstStyle/>
          <a:p>
            <a:r>
              <a:rPr lang="en-US"/>
              <a:t>Competitor Posts | PRO Global - 2 of 12</a:t>
            </a:r>
          </a:p>
        </p:txBody>
      </p:sp>
      <p:graphicFrame>
        <p:nvGraphicFramePr>
          <p:cNvPr id="5" name="Table Placeholder 4">
            <a:extLst>
              <a:ext uri="{FF2B5EF4-FFF2-40B4-BE49-F238E27FC236}">
                <a16:creationId xmlns:a16="http://schemas.microsoft.com/office/drawing/2014/main" id="{86729679-DCC6-41EB-87E2-CA8D26162A93}"/>
              </a:ext>
            </a:extLst>
          </p:cNvPr>
          <p:cNvGraphicFramePr>
            <a:graphicFrameLocks noGrp="1"/>
          </p:cNvGraphicFramePr>
          <p:nvPr>
            <p:ph type="tbl" sz="quarter" idx="13"/>
            <p:extLst>
              <p:ext uri="{D42A27DB-BD31-4B8C-83A1-F6EECF244321}">
                <p14:modId xmlns:p14="http://schemas.microsoft.com/office/powerpoint/2010/main" val="3240347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31510517"/>
                    </a:ext>
                  </a:extLst>
                </a:gridCol>
                <a:gridCol w="370332">
                  <a:extLst>
                    <a:ext uri="{9D8B030D-6E8A-4147-A177-3AD203B41FA5}">
                      <a16:colId xmlns:a16="http://schemas.microsoft.com/office/drawing/2014/main" val="3263958583"/>
                    </a:ext>
                  </a:extLst>
                </a:gridCol>
                <a:gridCol w="370332">
                  <a:extLst>
                    <a:ext uri="{9D8B030D-6E8A-4147-A177-3AD203B41FA5}">
                      <a16:colId xmlns:a16="http://schemas.microsoft.com/office/drawing/2014/main" val="1961009941"/>
                    </a:ext>
                  </a:extLst>
                </a:gridCol>
                <a:gridCol w="370332">
                  <a:extLst>
                    <a:ext uri="{9D8B030D-6E8A-4147-A177-3AD203B41FA5}">
                      <a16:colId xmlns:a16="http://schemas.microsoft.com/office/drawing/2014/main" val="1712702394"/>
                    </a:ext>
                  </a:extLst>
                </a:gridCol>
                <a:gridCol w="329184">
                  <a:extLst>
                    <a:ext uri="{9D8B030D-6E8A-4147-A177-3AD203B41FA5}">
                      <a16:colId xmlns:a16="http://schemas.microsoft.com/office/drawing/2014/main" val="2342416641"/>
                    </a:ext>
                  </a:extLst>
                </a:gridCol>
                <a:gridCol w="329184">
                  <a:extLst>
                    <a:ext uri="{9D8B030D-6E8A-4147-A177-3AD203B41FA5}">
                      <a16:colId xmlns:a16="http://schemas.microsoft.com/office/drawing/2014/main" val="3422091333"/>
                    </a:ext>
                  </a:extLst>
                </a:gridCol>
                <a:gridCol w="329184">
                  <a:extLst>
                    <a:ext uri="{9D8B030D-6E8A-4147-A177-3AD203B41FA5}">
                      <a16:colId xmlns:a16="http://schemas.microsoft.com/office/drawing/2014/main" val="3164577059"/>
                    </a:ext>
                  </a:extLst>
                </a:gridCol>
                <a:gridCol w="329184">
                  <a:extLst>
                    <a:ext uri="{9D8B030D-6E8A-4147-A177-3AD203B41FA5}">
                      <a16:colId xmlns:a16="http://schemas.microsoft.com/office/drawing/2014/main" val="4142219652"/>
                    </a:ext>
                  </a:extLst>
                </a:gridCol>
                <a:gridCol w="329184">
                  <a:extLst>
                    <a:ext uri="{9D8B030D-6E8A-4147-A177-3AD203B41FA5}">
                      <a16:colId xmlns:a16="http://schemas.microsoft.com/office/drawing/2014/main" val="1512136712"/>
                    </a:ext>
                  </a:extLst>
                </a:gridCol>
                <a:gridCol w="329184">
                  <a:extLst>
                    <a:ext uri="{9D8B030D-6E8A-4147-A177-3AD203B41FA5}">
                      <a16:colId xmlns:a16="http://schemas.microsoft.com/office/drawing/2014/main" val="1739383870"/>
                    </a:ext>
                  </a:extLst>
                </a:gridCol>
                <a:gridCol w="329184">
                  <a:extLst>
                    <a:ext uri="{9D8B030D-6E8A-4147-A177-3AD203B41FA5}">
                      <a16:colId xmlns:a16="http://schemas.microsoft.com/office/drawing/2014/main" val="3087610806"/>
                    </a:ext>
                  </a:extLst>
                </a:gridCol>
                <a:gridCol w="329184">
                  <a:extLst>
                    <a:ext uri="{9D8B030D-6E8A-4147-A177-3AD203B41FA5}">
                      <a16:colId xmlns:a16="http://schemas.microsoft.com/office/drawing/2014/main" val="3673514007"/>
                    </a:ext>
                  </a:extLst>
                </a:gridCol>
                <a:gridCol w="329184">
                  <a:extLst>
                    <a:ext uri="{9D8B030D-6E8A-4147-A177-3AD203B41FA5}">
                      <a16:colId xmlns:a16="http://schemas.microsoft.com/office/drawing/2014/main" val="2160744371"/>
                    </a:ext>
                  </a:extLst>
                </a:gridCol>
                <a:gridCol w="370332">
                  <a:extLst>
                    <a:ext uri="{9D8B030D-6E8A-4147-A177-3AD203B41FA5}">
                      <a16:colId xmlns:a16="http://schemas.microsoft.com/office/drawing/2014/main" val="4268500063"/>
                    </a:ext>
                  </a:extLst>
                </a:gridCol>
                <a:gridCol w="370332">
                  <a:extLst>
                    <a:ext uri="{9D8B030D-6E8A-4147-A177-3AD203B41FA5}">
                      <a16:colId xmlns:a16="http://schemas.microsoft.com/office/drawing/2014/main" val="940056303"/>
                    </a:ext>
                  </a:extLst>
                </a:gridCol>
                <a:gridCol w="329184">
                  <a:extLst>
                    <a:ext uri="{9D8B030D-6E8A-4147-A177-3AD203B41FA5}">
                      <a16:colId xmlns:a16="http://schemas.microsoft.com/office/drawing/2014/main" val="2735209905"/>
                    </a:ext>
                  </a:extLst>
                </a:gridCol>
                <a:gridCol w="329184">
                  <a:extLst>
                    <a:ext uri="{9D8B030D-6E8A-4147-A177-3AD203B41FA5}">
                      <a16:colId xmlns:a16="http://schemas.microsoft.com/office/drawing/2014/main" val="3518368284"/>
                    </a:ext>
                  </a:extLst>
                </a:gridCol>
                <a:gridCol w="370332">
                  <a:extLst>
                    <a:ext uri="{9D8B030D-6E8A-4147-A177-3AD203B41FA5}">
                      <a16:colId xmlns:a16="http://schemas.microsoft.com/office/drawing/2014/main" val="2160570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756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- 2018-06-13 00:40:04 </a:t>
                      </a:r>
                      <a:r>
                        <a:rPr kumimoji="0" lang="en-US" sz="1000" b="0" i="0" u="none" strike="noStrike" kern="1200" cap="none" spc="0" normalizeH="0" baseline="0" noProof="0">
                          <a:ln>
                            <a:noFill/>
                          </a:ln>
                          <a:solidFill>
                            <a:prstClr val="black"/>
                          </a:solidFill>
                          <a:effectLst/>
                          <a:uLnTx/>
                          <a:uFillTx/>
                          <a:latin typeface="+mn-lt"/>
                          <a:ea typeface="+mn-ea"/>
                          <a:cs typeface="+mn-cs"/>
                        </a:rPr>
                        <a:t> 
 Stay organized and secure accessories on the jobsite with this ToughSystem® Organizer. Stack it with additional organizers or other ToughSystem modules via the side latches to store even more supplies. Learn more: http://bit.ly/2LsEpMK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772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- 2018-06-12 14:00:32 </a:t>
                      </a:r>
                      <a:r>
                        <a:rPr kumimoji="0" lang="en-US" sz="1000" b="0" i="0" u="none" strike="noStrike" kern="1200" cap="none" spc="0" normalizeH="0" baseline="0" noProof="0">
                          <a:ln>
                            <a:noFill/>
                          </a:ln>
                          <a:solidFill>
                            <a:prstClr val="black"/>
                          </a:solidFill>
                          <a:effectLst/>
                          <a:uLnTx/>
                          <a:uFillTx/>
                          <a:latin typeface="+mn-lt"/>
                          <a:ea typeface="+mn-ea"/>
                          <a:cs typeface="+mn-cs"/>
                        </a:rPr>
                        <a:t> 
 We know the feeling when you can’t live without your sidekick. 😉🤞 Who’s your closest job site buddy?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0209168"/>
                  </a:ext>
                </a:extLst>
              </a:tr>
            </a:tbl>
          </a:graphicData>
        </a:graphic>
      </p:graphicFrame>
      <p:sp>
        <p:nvSpPr>
          <p:cNvPr id="4" name="Text Placeholder 3">
            <a:extLst>
              <a:ext uri="{FF2B5EF4-FFF2-40B4-BE49-F238E27FC236}">
                <a16:creationId xmlns:a16="http://schemas.microsoft.com/office/drawing/2014/main" id="{BE4C1AA8-44BB-4471-BF10-99F4C92A3C7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576766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4C04A-A346-4830-AC8A-7462D3E3B808}"/>
              </a:ext>
            </a:extLst>
          </p:cNvPr>
          <p:cNvSpPr>
            <a:spLocks noGrp="1"/>
          </p:cNvSpPr>
          <p:nvPr>
            <p:ph type="title"/>
          </p:nvPr>
        </p:nvSpPr>
        <p:spPr/>
        <p:txBody>
          <a:bodyPr/>
          <a:lstStyle/>
          <a:p>
            <a:r>
              <a:rPr lang="en-US"/>
              <a:t>Competitor Posts | PRO Global - 3 of 12</a:t>
            </a:r>
          </a:p>
        </p:txBody>
      </p:sp>
      <p:graphicFrame>
        <p:nvGraphicFramePr>
          <p:cNvPr id="5" name="Table Placeholder 4">
            <a:extLst>
              <a:ext uri="{FF2B5EF4-FFF2-40B4-BE49-F238E27FC236}">
                <a16:creationId xmlns:a16="http://schemas.microsoft.com/office/drawing/2014/main" id="{D82EBE9C-2A6C-42FA-9742-3490D67B9F82}"/>
              </a:ext>
            </a:extLst>
          </p:cNvPr>
          <p:cNvGraphicFramePr>
            <a:graphicFrameLocks noGrp="1"/>
          </p:cNvGraphicFramePr>
          <p:nvPr>
            <p:ph type="tbl" sz="quarter" idx="13"/>
            <p:extLst>
              <p:ext uri="{D42A27DB-BD31-4B8C-83A1-F6EECF244321}">
                <p14:modId xmlns:p14="http://schemas.microsoft.com/office/powerpoint/2010/main" val="763111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10640846"/>
                    </a:ext>
                  </a:extLst>
                </a:gridCol>
                <a:gridCol w="370332">
                  <a:extLst>
                    <a:ext uri="{9D8B030D-6E8A-4147-A177-3AD203B41FA5}">
                      <a16:colId xmlns:a16="http://schemas.microsoft.com/office/drawing/2014/main" val="1199148621"/>
                    </a:ext>
                  </a:extLst>
                </a:gridCol>
                <a:gridCol w="370332">
                  <a:extLst>
                    <a:ext uri="{9D8B030D-6E8A-4147-A177-3AD203B41FA5}">
                      <a16:colId xmlns:a16="http://schemas.microsoft.com/office/drawing/2014/main" val="720862072"/>
                    </a:ext>
                  </a:extLst>
                </a:gridCol>
                <a:gridCol w="370332">
                  <a:extLst>
                    <a:ext uri="{9D8B030D-6E8A-4147-A177-3AD203B41FA5}">
                      <a16:colId xmlns:a16="http://schemas.microsoft.com/office/drawing/2014/main" val="4231886978"/>
                    </a:ext>
                  </a:extLst>
                </a:gridCol>
                <a:gridCol w="329184">
                  <a:extLst>
                    <a:ext uri="{9D8B030D-6E8A-4147-A177-3AD203B41FA5}">
                      <a16:colId xmlns:a16="http://schemas.microsoft.com/office/drawing/2014/main" val="4193438362"/>
                    </a:ext>
                  </a:extLst>
                </a:gridCol>
                <a:gridCol w="329184">
                  <a:extLst>
                    <a:ext uri="{9D8B030D-6E8A-4147-A177-3AD203B41FA5}">
                      <a16:colId xmlns:a16="http://schemas.microsoft.com/office/drawing/2014/main" val="1865796309"/>
                    </a:ext>
                  </a:extLst>
                </a:gridCol>
                <a:gridCol w="329184">
                  <a:extLst>
                    <a:ext uri="{9D8B030D-6E8A-4147-A177-3AD203B41FA5}">
                      <a16:colId xmlns:a16="http://schemas.microsoft.com/office/drawing/2014/main" val="3095983702"/>
                    </a:ext>
                  </a:extLst>
                </a:gridCol>
                <a:gridCol w="329184">
                  <a:extLst>
                    <a:ext uri="{9D8B030D-6E8A-4147-A177-3AD203B41FA5}">
                      <a16:colId xmlns:a16="http://schemas.microsoft.com/office/drawing/2014/main" val="3584916239"/>
                    </a:ext>
                  </a:extLst>
                </a:gridCol>
                <a:gridCol w="329184">
                  <a:extLst>
                    <a:ext uri="{9D8B030D-6E8A-4147-A177-3AD203B41FA5}">
                      <a16:colId xmlns:a16="http://schemas.microsoft.com/office/drawing/2014/main" val="814085994"/>
                    </a:ext>
                  </a:extLst>
                </a:gridCol>
                <a:gridCol w="329184">
                  <a:extLst>
                    <a:ext uri="{9D8B030D-6E8A-4147-A177-3AD203B41FA5}">
                      <a16:colId xmlns:a16="http://schemas.microsoft.com/office/drawing/2014/main" val="3925919642"/>
                    </a:ext>
                  </a:extLst>
                </a:gridCol>
                <a:gridCol w="329184">
                  <a:extLst>
                    <a:ext uri="{9D8B030D-6E8A-4147-A177-3AD203B41FA5}">
                      <a16:colId xmlns:a16="http://schemas.microsoft.com/office/drawing/2014/main" val="3687807228"/>
                    </a:ext>
                  </a:extLst>
                </a:gridCol>
                <a:gridCol w="329184">
                  <a:extLst>
                    <a:ext uri="{9D8B030D-6E8A-4147-A177-3AD203B41FA5}">
                      <a16:colId xmlns:a16="http://schemas.microsoft.com/office/drawing/2014/main" val="543195053"/>
                    </a:ext>
                  </a:extLst>
                </a:gridCol>
                <a:gridCol w="329184">
                  <a:extLst>
                    <a:ext uri="{9D8B030D-6E8A-4147-A177-3AD203B41FA5}">
                      <a16:colId xmlns:a16="http://schemas.microsoft.com/office/drawing/2014/main" val="2134707429"/>
                    </a:ext>
                  </a:extLst>
                </a:gridCol>
                <a:gridCol w="370332">
                  <a:extLst>
                    <a:ext uri="{9D8B030D-6E8A-4147-A177-3AD203B41FA5}">
                      <a16:colId xmlns:a16="http://schemas.microsoft.com/office/drawing/2014/main" val="402907084"/>
                    </a:ext>
                  </a:extLst>
                </a:gridCol>
                <a:gridCol w="370332">
                  <a:extLst>
                    <a:ext uri="{9D8B030D-6E8A-4147-A177-3AD203B41FA5}">
                      <a16:colId xmlns:a16="http://schemas.microsoft.com/office/drawing/2014/main" val="860234575"/>
                    </a:ext>
                  </a:extLst>
                </a:gridCol>
                <a:gridCol w="329184">
                  <a:extLst>
                    <a:ext uri="{9D8B030D-6E8A-4147-A177-3AD203B41FA5}">
                      <a16:colId xmlns:a16="http://schemas.microsoft.com/office/drawing/2014/main" val="439243302"/>
                    </a:ext>
                  </a:extLst>
                </a:gridCol>
                <a:gridCol w="329184">
                  <a:extLst>
                    <a:ext uri="{9D8B030D-6E8A-4147-A177-3AD203B41FA5}">
                      <a16:colId xmlns:a16="http://schemas.microsoft.com/office/drawing/2014/main" val="3700577422"/>
                    </a:ext>
                  </a:extLst>
                </a:gridCol>
                <a:gridCol w="370332">
                  <a:extLst>
                    <a:ext uri="{9D8B030D-6E8A-4147-A177-3AD203B41FA5}">
                      <a16:colId xmlns:a16="http://schemas.microsoft.com/office/drawing/2014/main" val="2551899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3593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- 2018-06-12 02:28:45 </a:t>
                      </a:r>
                      <a:r>
                        <a:rPr kumimoji="0" lang="en-US" sz="1000" b="0" i="0" u="none" strike="noStrike" kern="1200" cap="none" spc="0" normalizeH="0" baseline="0" noProof="0">
                          <a:ln>
                            <a:noFill/>
                          </a:ln>
                          <a:solidFill>
                            <a:prstClr val="black"/>
                          </a:solidFill>
                          <a:effectLst/>
                          <a:uLnTx/>
                          <a:uFillTx/>
                          <a:latin typeface="+mn-lt"/>
                          <a:ea typeface="+mn-ea"/>
                          <a:cs typeface="+mn-cs"/>
                        </a:rPr>
                        <a:t> 
 Two fast-charging 18V batteries equal 36V, so you get maximum power, speed and run-time – but without leaving the 18V platform #XAG12PT1 #LXTadvantage #18VX2 #brushless #innovation #makitausa https://www.makitatools.com/products/details/XAG12PT1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6889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- 2018-06-11 19:00:51 </a:t>
                      </a:r>
                      <a:r>
                        <a:rPr kumimoji="0" lang="en-US" sz="1000" b="0" i="0" u="none" strike="noStrike" kern="1200" cap="none" spc="0" normalizeH="0" baseline="0" noProof="0">
                          <a:ln>
                            <a:noFill/>
                          </a:ln>
                          <a:solidFill>
                            <a:prstClr val="black"/>
                          </a:solidFill>
                          <a:effectLst/>
                          <a:uLnTx/>
                          <a:uFillTx/>
                          <a:latin typeface="+mn-lt"/>
                          <a:ea typeface="+mn-ea"/>
                          <a:cs typeface="+mn-cs"/>
                        </a:rPr>
                        <a:t> 
 Which one do you prefer? 🤔 VC 20-UM-Y 🔛 the new VC 5-A22. Press 👍 or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9546934"/>
                  </a:ext>
                </a:extLst>
              </a:tr>
            </a:tbl>
          </a:graphicData>
        </a:graphic>
      </p:graphicFrame>
      <p:sp>
        <p:nvSpPr>
          <p:cNvPr id="4" name="Text Placeholder 3">
            <a:extLst>
              <a:ext uri="{FF2B5EF4-FFF2-40B4-BE49-F238E27FC236}">
                <a16:creationId xmlns:a16="http://schemas.microsoft.com/office/drawing/2014/main" id="{05C6A04B-B6D1-44CA-A28B-80F4BD9E2E0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688968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78EE4-DB7A-4D82-B75F-50FE5E0D53A9}"/>
              </a:ext>
            </a:extLst>
          </p:cNvPr>
          <p:cNvSpPr>
            <a:spLocks noGrp="1"/>
          </p:cNvSpPr>
          <p:nvPr>
            <p:ph type="title"/>
          </p:nvPr>
        </p:nvSpPr>
        <p:spPr/>
        <p:txBody>
          <a:bodyPr/>
          <a:lstStyle/>
          <a:p>
            <a:r>
              <a:rPr lang="en-US"/>
              <a:t>Competitor Posts | PRO Global - 4 of 12</a:t>
            </a:r>
          </a:p>
        </p:txBody>
      </p:sp>
      <p:graphicFrame>
        <p:nvGraphicFramePr>
          <p:cNvPr id="5" name="Table Placeholder 4">
            <a:extLst>
              <a:ext uri="{FF2B5EF4-FFF2-40B4-BE49-F238E27FC236}">
                <a16:creationId xmlns:a16="http://schemas.microsoft.com/office/drawing/2014/main" id="{855B0ABE-86A6-4279-8D7B-2A923B12348F}"/>
              </a:ext>
            </a:extLst>
          </p:cNvPr>
          <p:cNvGraphicFramePr>
            <a:graphicFrameLocks noGrp="1"/>
          </p:cNvGraphicFramePr>
          <p:nvPr>
            <p:ph type="tbl" sz="quarter" idx="13"/>
            <p:extLst>
              <p:ext uri="{D42A27DB-BD31-4B8C-83A1-F6EECF244321}">
                <p14:modId xmlns:p14="http://schemas.microsoft.com/office/powerpoint/2010/main" val="2433626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07840356"/>
                    </a:ext>
                  </a:extLst>
                </a:gridCol>
                <a:gridCol w="370332">
                  <a:extLst>
                    <a:ext uri="{9D8B030D-6E8A-4147-A177-3AD203B41FA5}">
                      <a16:colId xmlns:a16="http://schemas.microsoft.com/office/drawing/2014/main" val="2489198403"/>
                    </a:ext>
                  </a:extLst>
                </a:gridCol>
                <a:gridCol w="370332">
                  <a:extLst>
                    <a:ext uri="{9D8B030D-6E8A-4147-A177-3AD203B41FA5}">
                      <a16:colId xmlns:a16="http://schemas.microsoft.com/office/drawing/2014/main" val="3159772793"/>
                    </a:ext>
                  </a:extLst>
                </a:gridCol>
                <a:gridCol w="370332">
                  <a:extLst>
                    <a:ext uri="{9D8B030D-6E8A-4147-A177-3AD203B41FA5}">
                      <a16:colId xmlns:a16="http://schemas.microsoft.com/office/drawing/2014/main" val="1687980201"/>
                    </a:ext>
                  </a:extLst>
                </a:gridCol>
                <a:gridCol w="329184">
                  <a:extLst>
                    <a:ext uri="{9D8B030D-6E8A-4147-A177-3AD203B41FA5}">
                      <a16:colId xmlns:a16="http://schemas.microsoft.com/office/drawing/2014/main" val="2885555984"/>
                    </a:ext>
                  </a:extLst>
                </a:gridCol>
                <a:gridCol w="329184">
                  <a:extLst>
                    <a:ext uri="{9D8B030D-6E8A-4147-A177-3AD203B41FA5}">
                      <a16:colId xmlns:a16="http://schemas.microsoft.com/office/drawing/2014/main" val="443363406"/>
                    </a:ext>
                  </a:extLst>
                </a:gridCol>
                <a:gridCol w="329184">
                  <a:extLst>
                    <a:ext uri="{9D8B030D-6E8A-4147-A177-3AD203B41FA5}">
                      <a16:colId xmlns:a16="http://schemas.microsoft.com/office/drawing/2014/main" val="3511203349"/>
                    </a:ext>
                  </a:extLst>
                </a:gridCol>
                <a:gridCol w="329184">
                  <a:extLst>
                    <a:ext uri="{9D8B030D-6E8A-4147-A177-3AD203B41FA5}">
                      <a16:colId xmlns:a16="http://schemas.microsoft.com/office/drawing/2014/main" val="2733019416"/>
                    </a:ext>
                  </a:extLst>
                </a:gridCol>
                <a:gridCol w="329184">
                  <a:extLst>
                    <a:ext uri="{9D8B030D-6E8A-4147-A177-3AD203B41FA5}">
                      <a16:colId xmlns:a16="http://schemas.microsoft.com/office/drawing/2014/main" val="1663544828"/>
                    </a:ext>
                  </a:extLst>
                </a:gridCol>
                <a:gridCol w="329184">
                  <a:extLst>
                    <a:ext uri="{9D8B030D-6E8A-4147-A177-3AD203B41FA5}">
                      <a16:colId xmlns:a16="http://schemas.microsoft.com/office/drawing/2014/main" val="3760002579"/>
                    </a:ext>
                  </a:extLst>
                </a:gridCol>
                <a:gridCol w="329184">
                  <a:extLst>
                    <a:ext uri="{9D8B030D-6E8A-4147-A177-3AD203B41FA5}">
                      <a16:colId xmlns:a16="http://schemas.microsoft.com/office/drawing/2014/main" val="4047410426"/>
                    </a:ext>
                  </a:extLst>
                </a:gridCol>
                <a:gridCol w="329184">
                  <a:extLst>
                    <a:ext uri="{9D8B030D-6E8A-4147-A177-3AD203B41FA5}">
                      <a16:colId xmlns:a16="http://schemas.microsoft.com/office/drawing/2014/main" val="2047542506"/>
                    </a:ext>
                  </a:extLst>
                </a:gridCol>
                <a:gridCol w="329184">
                  <a:extLst>
                    <a:ext uri="{9D8B030D-6E8A-4147-A177-3AD203B41FA5}">
                      <a16:colId xmlns:a16="http://schemas.microsoft.com/office/drawing/2014/main" val="829960169"/>
                    </a:ext>
                  </a:extLst>
                </a:gridCol>
                <a:gridCol w="370332">
                  <a:extLst>
                    <a:ext uri="{9D8B030D-6E8A-4147-A177-3AD203B41FA5}">
                      <a16:colId xmlns:a16="http://schemas.microsoft.com/office/drawing/2014/main" val="3271733328"/>
                    </a:ext>
                  </a:extLst>
                </a:gridCol>
                <a:gridCol w="370332">
                  <a:extLst>
                    <a:ext uri="{9D8B030D-6E8A-4147-A177-3AD203B41FA5}">
                      <a16:colId xmlns:a16="http://schemas.microsoft.com/office/drawing/2014/main" val="2246357364"/>
                    </a:ext>
                  </a:extLst>
                </a:gridCol>
                <a:gridCol w="329184">
                  <a:extLst>
                    <a:ext uri="{9D8B030D-6E8A-4147-A177-3AD203B41FA5}">
                      <a16:colId xmlns:a16="http://schemas.microsoft.com/office/drawing/2014/main" val="1573608790"/>
                    </a:ext>
                  </a:extLst>
                </a:gridCol>
                <a:gridCol w="329184">
                  <a:extLst>
                    <a:ext uri="{9D8B030D-6E8A-4147-A177-3AD203B41FA5}">
                      <a16:colId xmlns:a16="http://schemas.microsoft.com/office/drawing/2014/main" val="838907098"/>
                    </a:ext>
                  </a:extLst>
                </a:gridCol>
                <a:gridCol w="370332">
                  <a:extLst>
                    <a:ext uri="{9D8B030D-6E8A-4147-A177-3AD203B41FA5}">
                      <a16:colId xmlns:a16="http://schemas.microsoft.com/office/drawing/2014/main" val="434338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0610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- 2018-06-11 13:00:32 </a:t>
                      </a:r>
                      <a:r>
                        <a:rPr kumimoji="0" lang="en-US" sz="1000" b="0" i="0" u="none" strike="noStrike" kern="1200" cap="none" spc="0" normalizeH="0" baseline="0" noProof="0">
                          <a:ln>
                            <a:noFill/>
                          </a:ln>
                          <a:solidFill>
                            <a:prstClr val="black"/>
                          </a:solidFill>
                          <a:effectLst/>
                          <a:uLnTx/>
                          <a:uFillTx/>
                          <a:latin typeface="+mn-lt"/>
                          <a:ea typeface="+mn-ea"/>
                          <a:cs typeface="+mn-cs"/>
                        </a:rPr>
                        <a:t> 
 Paris at midnight. 🇫🇷🚇 At 27 Metro stations, automated doors are being installed on the platforms. This requires the drilling of perfectly placed vertical holes and the precise installation of steel baseplates. Learn more on http://hilti.link/metroparis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435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- 2018-06-08 15:00:06 </a:t>
                      </a:r>
                      <a:r>
                        <a:rPr kumimoji="0" lang="en-US" sz="1000" b="0" i="0" u="none" strike="noStrike" kern="1200" cap="none" spc="0" normalizeH="0" baseline="0" noProof="0">
                          <a:ln>
                            <a:noFill/>
                          </a:ln>
                          <a:solidFill>
                            <a:prstClr val="black"/>
                          </a:solidFill>
                          <a:effectLst/>
                          <a:uLnTx/>
                          <a:uFillTx/>
                          <a:latin typeface="+mn-lt"/>
                          <a:ea typeface="+mn-ea"/>
                          <a:cs typeface="+mn-cs"/>
                        </a:rPr>
                        <a:t> 
 Keep grinding with XR® performance and runtime. Head over to our Instagram @DEWALTTough for a chance to win a 20V MAX* XR Flathead Paddle Switch Small Angle Grinder Kit.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9963668"/>
                  </a:ext>
                </a:extLst>
              </a:tr>
            </a:tbl>
          </a:graphicData>
        </a:graphic>
      </p:graphicFrame>
      <p:sp>
        <p:nvSpPr>
          <p:cNvPr id="4" name="Text Placeholder 3">
            <a:extLst>
              <a:ext uri="{FF2B5EF4-FFF2-40B4-BE49-F238E27FC236}">
                <a16:creationId xmlns:a16="http://schemas.microsoft.com/office/drawing/2014/main" id="{98D3F285-4325-49CE-9C99-A22AB005434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726950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A479-1DD8-40E6-A3D7-16687C6BC878}"/>
              </a:ext>
            </a:extLst>
          </p:cNvPr>
          <p:cNvSpPr>
            <a:spLocks noGrp="1"/>
          </p:cNvSpPr>
          <p:nvPr>
            <p:ph type="title"/>
          </p:nvPr>
        </p:nvSpPr>
        <p:spPr/>
        <p:txBody>
          <a:bodyPr/>
          <a:lstStyle/>
          <a:p>
            <a:r>
              <a:rPr lang="en-US"/>
              <a:t>Competitor Posts | PRO Global - 5 of 12</a:t>
            </a:r>
          </a:p>
        </p:txBody>
      </p:sp>
      <p:graphicFrame>
        <p:nvGraphicFramePr>
          <p:cNvPr id="5" name="Table Placeholder 4">
            <a:extLst>
              <a:ext uri="{FF2B5EF4-FFF2-40B4-BE49-F238E27FC236}">
                <a16:creationId xmlns:a16="http://schemas.microsoft.com/office/drawing/2014/main" id="{62AB4211-AA44-4144-9E97-707AD8623909}"/>
              </a:ext>
            </a:extLst>
          </p:cNvPr>
          <p:cNvGraphicFramePr>
            <a:graphicFrameLocks noGrp="1"/>
          </p:cNvGraphicFramePr>
          <p:nvPr>
            <p:ph type="tbl" sz="quarter" idx="13"/>
            <p:extLst>
              <p:ext uri="{D42A27DB-BD31-4B8C-83A1-F6EECF244321}">
                <p14:modId xmlns:p14="http://schemas.microsoft.com/office/powerpoint/2010/main" val="80251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27226767"/>
                    </a:ext>
                  </a:extLst>
                </a:gridCol>
                <a:gridCol w="370332">
                  <a:extLst>
                    <a:ext uri="{9D8B030D-6E8A-4147-A177-3AD203B41FA5}">
                      <a16:colId xmlns:a16="http://schemas.microsoft.com/office/drawing/2014/main" val="3486353361"/>
                    </a:ext>
                  </a:extLst>
                </a:gridCol>
                <a:gridCol w="370332">
                  <a:extLst>
                    <a:ext uri="{9D8B030D-6E8A-4147-A177-3AD203B41FA5}">
                      <a16:colId xmlns:a16="http://schemas.microsoft.com/office/drawing/2014/main" val="1412782468"/>
                    </a:ext>
                  </a:extLst>
                </a:gridCol>
                <a:gridCol w="370332">
                  <a:extLst>
                    <a:ext uri="{9D8B030D-6E8A-4147-A177-3AD203B41FA5}">
                      <a16:colId xmlns:a16="http://schemas.microsoft.com/office/drawing/2014/main" val="2407577622"/>
                    </a:ext>
                  </a:extLst>
                </a:gridCol>
                <a:gridCol w="329184">
                  <a:extLst>
                    <a:ext uri="{9D8B030D-6E8A-4147-A177-3AD203B41FA5}">
                      <a16:colId xmlns:a16="http://schemas.microsoft.com/office/drawing/2014/main" val="2499688304"/>
                    </a:ext>
                  </a:extLst>
                </a:gridCol>
                <a:gridCol w="329184">
                  <a:extLst>
                    <a:ext uri="{9D8B030D-6E8A-4147-A177-3AD203B41FA5}">
                      <a16:colId xmlns:a16="http://schemas.microsoft.com/office/drawing/2014/main" val="4101733040"/>
                    </a:ext>
                  </a:extLst>
                </a:gridCol>
                <a:gridCol w="329184">
                  <a:extLst>
                    <a:ext uri="{9D8B030D-6E8A-4147-A177-3AD203B41FA5}">
                      <a16:colId xmlns:a16="http://schemas.microsoft.com/office/drawing/2014/main" val="2106627328"/>
                    </a:ext>
                  </a:extLst>
                </a:gridCol>
                <a:gridCol w="329184">
                  <a:extLst>
                    <a:ext uri="{9D8B030D-6E8A-4147-A177-3AD203B41FA5}">
                      <a16:colId xmlns:a16="http://schemas.microsoft.com/office/drawing/2014/main" val="3320400301"/>
                    </a:ext>
                  </a:extLst>
                </a:gridCol>
                <a:gridCol w="329184">
                  <a:extLst>
                    <a:ext uri="{9D8B030D-6E8A-4147-A177-3AD203B41FA5}">
                      <a16:colId xmlns:a16="http://schemas.microsoft.com/office/drawing/2014/main" val="4027709479"/>
                    </a:ext>
                  </a:extLst>
                </a:gridCol>
                <a:gridCol w="329184">
                  <a:extLst>
                    <a:ext uri="{9D8B030D-6E8A-4147-A177-3AD203B41FA5}">
                      <a16:colId xmlns:a16="http://schemas.microsoft.com/office/drawing/2014/main" val="1496875901"/>
                    </a:ext>
                  </a:extLst>
                </a:gridCol>
                <a:gridCol w="329184">
                  <a:extLst>
                    <a:ext uri="{9D8B030D-6E8A-4147-A177-3AD203B41FA5}">
                      <a16:colId xmlns:a16="http://schemas.microsoft.com/office/drawing/2014/main" val="783292119"/>
                    </a:ext>
                  </a:extLst>
                </a:gridCol>
                <a:gridCol w="329184">
                  <a:extLst>
                    <a:ext uri="{9D8B030D-6E8A-4147-A177-3AD203B41FA5}">
                      <a16:colId xmlns:a16="http://schemas.microsoft.com/office/drawing/2014/main" val="725002961"/>
                    </a:ext>
                  </a:extLst>
                </a:gridCol>
                <a:gridCol w="329184">
                  <a:extLst>
                    <a:ext uri="{9D8B030D-6E8A-4147-A177-3AD203B41FA5}">
                      <a16:colId xmlns:a16="http://schemas.microsoft.com/office/drawing/2014/main" val="2438739417"/>
                    </a:ext>
                  </a:extLst>
                </a:gridCol>
                <a:gridCol w="370332">
                  <a:extLst>
                    <a:ext uri="{9D8B030D-6E8A-4147-A177-3AD203B41FA5}">
                      <a16:colId xmlns:a16="http://schemas.microsoft.com/office/drawing/2014/main" val="2571922567"/>
                    </a:ext>
                  </a:extLst>
                </a:gridCol>
                <a:gridCol w="370332">
                  <a:extLst>
                    <a:ext uri="{9D8B030D-6E8A-4147-A177-3AD203B41FA5}">
                      <a16:colId xmlns:a16="http://schemas.microsoft.com/office/drawing/2014/main" val="325912353"/>
                    </a:ext>
                  </a:extLst>
                </a:gridCol>
                <a:gridCol w="329184">
                  <a:extLst>
                    <a:ext uri="{9D8B030D-6E8A-4147-A177-3AD203B41FA5}">
                      <a16:colId xmlns:a16="http://schemas.microsoft.com/office/drawing/2014/main" val="1550901668"/>
                    </a:ext>
                  </a:extLst>
                </a:gridCol>
                <a:gridCol w="329184">
                  <a:extLst>
                    <a:ext uri="{9D8B030D-6E8A-4147-A177-3AD203B41FA5}">
                      <a16:colId xmlns:a16="http://schemas.microsoft.com/office/drawing/2014/main" val="1764316971"/>
                    </a:ext>
                  </a:extLst>
                </a:gridCol>
                <a:gridCol w="370332">
                  <a:extLst>
                    <a:ext uri="{9D8B030D-6E8A-4147-A177-3AD203B41FA5}">
                      <a16:colId xmlns:a16="http://schemas.microsoft.com/office/drawing/2014/main" val="2455897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8328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- 2018-06-08 08:59:38 </a:t>
                      </a:r>
                      <a:r>
                        <a:rPr kumimoji="0" lang="en-US" sz="1000" b="0" i="0" u="none" strike="noStrike" kern="1200" cap="none" spc="0" normalizeH="0" baseline="0" noProof="0">
                          <a:ln>
                            <a:noFill/>
                          </a:ln>
                          <a:solidFill>
                            <a:prstClr val="black"/>
                          </a:solidFill>
                          <a:effectLst/>
                          <a:uLnTx/>
                          <a:uFillTx/>
                          <a:latin typeface="+mn-lt"/>
                          <a:ea typeface="+mn-ea"/>
                          <a:cs typeface="+mn-cs"/>
                        </a:rPr>
                        <a:t> 
 Did you know what "TE" stands for? 🤔 In 1964, the Torna 765 was initially only sold as a purchased product, but very soon further improved thanks to the findings of the "Torna Development" (TE) design team. In 1967 the electro-pneumatic principle was introduced and the legendary TE 17 hammer drill was launched on the market. You can see the milestones of the TE family 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9687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- 2018-06-07 10:00:20 </a:t>
                      </a:r>
                      <a:r>
                        <a:rPr kumimoji="0" lang="en-US" sz="1000" b="0" i="0" u="none" strike="noStrike" kern="1200" cap="none" spc="0" normalizeH="0" baseline="0" noProof="0">
                          <a:ln>
                            <a:noFill/>
                          </a:ln>
                          <a:solidFill>
                            <a:prstClr val="black"/>
                          </a:solidFill>
                          <a:effectLst/>
                          <a:uLnTx/>
                          <a:uFillTx/>
                          <a:latin typeface="+mn-lt"/>
                          <a:ea typeface="+mn-ea"/>
                          <a:cs typeface="+mn-cs"/>
                        </a:rPr>
                        <a:t> 
 Say hello to the SID 4-A22 – a very popular compact cordless 22V impact driver. ➡ What's your all-time favorite from the 22 Volt platform? 👇🏼
-----
Pic by @ingisk_moscow. Thanks for sharing this awesome shot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5425406"/>
                  </a:ext>
                </a:extLst>
              </a:tr>
            </a:tbl>
          </a:graphicData>
        </a:graphic>
      </p:graphicFrame>
      <p:sp>
        <p:nvSpPr>
          <p:cNvPr id="4" name="Text Placeholder 3">
            <a:extLst>
              <a:ext uri="{FF2B5EF4-FFF2-40B4-BE49-F238E27FC236}">
                <a16:creationId xmlns:a16="http://schemas.microsoft.com/office/drawing/2014/main" id="{93F217FF-03E0-4098-AD3F-9FC93DA0065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394833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B613A-810B-4402-9EF7-629B3F2AC1C5}"/>
              </a:ext>
            </a:extLst>
          </p:cNvPr>
          <p:cNvSpPr>
            <a:spLocks noGrp="1"/>
          </p:cNvSpPr>
          <p:nvPr>
            <p:ph type="title"/>
          </p:nvPr>
        </p:nvSpPr>
        <p:spPr/>
        <p:txBody>
          <a:bodyPr/>
          <a:lstStyle/>
          <a:p>
            <a:r>
              <a:rPr lang="en-US"/>
              <a:t>Competitor Posts | PRO Global - 6 of 12</a:t>
            </a:r>
          </a:p>
        </p:txBody>
      </p:sp>
      <p:graphicFrame>
        <p:nvGraphicFramePr>
          <p:cNvPr id="5" name="Table Placeholder 4">
            <a:extLst>
              <a:ext uri="{FF2B5EF4-FFF2-40B4-BE49-F238E27FC236}">
                <a16:creationId xmlns:a16="http://schemas.microsoft.com/office/drawing/2014/main" id="{B5299BBA-5AD3-423F-8395-8A931A2F3BDB}"/>
              </a:ext>
            </a:extLst>
          </p:cNvPr>
          <p:cNvGraphicFramePr>
            <a:graphicFrameLocks noGrp="1"/>
          </p:cNvGraphicFramePr>
          <p:nvPr>
            <p:ph type="tbl" sz="quarter" idx="13"/>
            <p:extLst>
              <p:ext uri="{D42A27DB-BD31-4B8C-83A1-F6EECF244321}">
                <p14:modId xmlns:p14="http://schemas.microsoft.com/office/powerpoint/2010/main" val="1643406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54157036"/>
                    </a:ext>
                  </a:extLst>
                </a:gridCol>
                <a:gridCol w="370332">
                  <a:extLst>
                    <a:ext uri="{9D8B030D-6E8A-4147-A177-3AD203B41FA5}">
                      <a16:colId xmlns:a16="http://schemas.microsoft.com/office/drawing/2014/main" val="34925131"/>
                    </a:ext>
                  </a:extLst>
                </a:gridCol>
                <a:gridCol w="370332">
                  <a:extLst>
                    <a:ext uri="{9D8B030D-6E8A-4147-A177-3AD203B41FA5}">
                      <a16:colId xmlns:a16="http://schemas.microsoft.com/office/drawing/2014/main" val="1889615165"/>
                    </a:ext>
                  </a:extLst>
                </a:gridCol>
                <a:gridCol w="370332">
                  <a:extLst>
                    <a:ext uri="{9D8B030D-6E8A-4147-A177-3AD203B41FA5}">
                      <a16:colId xmlns:a16="http://schemas.microsoft.com/office/drawing/2014/main" val="3776166861"/>
                    </a:ext>
                  </a:extLst>
                </a:gridCol>
                <a:gridCol w="329184">
                  <a:extLst>
                    <a:ext uri="{9D8B030D-6E8A-4147-A177-3AD203B41FA5}">
                      <a16:colId xmlns:a16="http://schemas.microsoft.com/office/drawing/2014/main" val="2007406442"/>
                    </a:ext>
                  </a:extLst>
                </a:gridCol>
                <a:gridCol w="329184">
                  <a:extLst>
                    <a:ext uri="{9D8B030D-6E8A-4147-A177-3AD203B41FA5}">
                      <a16:colId xmlns:a16="http://schemas.microsoft.com/office/drawing/2014/main" val="3206887796"/>
                    </a:ext>
                  </a:extLst>
                </a:gridCol>
                <a:gridCol w="329184">
                  <a:extLst>
                    <a:ext uri="{9D8B030D-6E8A-4147-A177-3AD203B41FA5}">
                      <a16:colId xmlns:a16="http://schemas.microsoft.com/office/drawing/2014/main" val="2677764043"/>
                    </a:ext>
                  </a:extLst>
                </a:gridCol>
                <a:gridCol w="329184">
                  <a:extLst>
                    <a:ext uri="{9D8B030D-6E8A-4147-A177-3AD203B41FA5}">
                      <a16:colId xmlns:a16="http://schemas.microsoft.com/office/drawing/2014/main" val="2905984504"/>
                    </a:ext>
                  </a:extLst>
                </a:gridCol>
                <a:gridCol w="329184">
                  <a:extLst>
                    <a:ext uri="{9D8B030D-6E8A-4147-A177-3AD203B41FA5}">
                      <a16:colId xmlns:a16="http://schemas.microsoft.com/office/drawing/2014/main" val="2854755431"/>
                    </a:ext>
                  </a:extLst>
                </a:gridCol>
                <a:gridCol w="329184">
                  <a:extLst>
                    <a:ext uri="{9D8B030D-6E8A-4147-A177-3AD203B41FA5}">
                      <a16:colId xmlns:a16="http://schemas.microsoft.com/office/drawing/2014/main" val="884354188"/>
                    </a:ext>
                  </a:extLst>
                </a:gridCol>
                <a:gridCol w="329184">
                  <a:extLst>
                    <a:ext uri="{9D8B030D-6E8A-4147-A177-3AD203B41FA5}">
                      <a16:colId xmlns:a16="http://schemas.microsoft.com/office/drawing/2014/main" val="2303096383"/>
                    </a:ext>
                  </a:extLst>
                </a:gridCol>
                <a:gridCol w="329184">
                  <a:extLst>
                    <a:ext uri="{9D8B030D-6E8A-4147-A177-3AD203B41FA5}">
                      <a16:colId xmlns:a16="http://schemas.microsoft.com/office/drawing/2014/main" val="4084797239"/>
                    </a:ext>
                  </a:extLst>
                </a:gridCol>
                <a:gridCol w="329184">
                  <a:extLst>
                    <a:ext uri="{9D8B030D-6E8A-4147-A177-3AD203B41FA5}">
                      <a16:colId xmlns:a16="http://schemas.microsoft.com/office/drawing/2014/main" val="1414764449"/>
                    </a:ext>
                  </a:extLst>
                </a:gridCol>
                <a:gridCol w="370332">
                  <a:extLst>
                    <a:ext uri="{9D8B030D-6E8A-4147-A177-3AD203B41FA5}">
                      <a16:colId xmlns:a16="http://schemas.microsoft.com/office/drawing/2014/main" val="4196444983"/>
                    </a:ext>
                  </a:extLst>
                </a:gridCol>
                <a:gridCol w="370332">
                  <a:extLst>
                    <a:ext uri="{9D8B030D-6E8A-4147-A177-3AD203B41FA5}">
                      <a16:colId xmlns:a16="http://schemas.microsoft.com/office/drawing/2014/main" val="2553457319"/>
                    </a:ext>
                  </a:extLst>
                </a:gridCol>
                <a:gridCol w="329184">
                  <a:extLst>
                    <a:ext uri="{9D8B030D-6E8A-4147-A177-3AD203B41FA5}">
                      <a16:colId xmlns:a16="http://schemas.microsoft.com/office/drawing/2014/main" val="1919509488"/>
                    </a:ext>
                  </a:extLst>
                </a:gridCol>
                <a:gridCol w="329184">
                  <a:extLst>
                    <a:ext uri="{9D8B030D-6E8A-4147-A177-3AD203B41FA5}">
                      <a16:colId xmlns:a16="http://schemas.microsoft.com/office/drawing/2014/main" val="889215160"/>
                    </a:ext>
                  </a:extLst>
                </a:gridCol>
                <a:gridCol w="370332">
                  <a:extLst>
                    <a:ext uri="{9D8B030D-6E8A-4147-A177-3AD203B41FA5}">
                      <a16:colId xmlns:a16="http://schemas.microsoft.com/office/drawing/2014/main" val="2519393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017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- 2018-06-07 01:00:04 </a:t>
                      </a:r>
                      <a:r>
                        <a:rPr kumimoji="0" lang="en-US" sz="1000" b="0" i="0" u="none" strike="noStrike" kern="1200" cap="none" spc="0" normalizeH="0" baseline="0" noProof="0">
                          <a:ln>
                            <a:noFill/>
                          </a:ln>
                          <a:solidFill>
                            <a:prstClr val="black"/>
                          </a:solidFill>
                          <a:effectLst/>
                          <a:uLnTx/>
                          <a:uFillTx/>
                          <a:latin typeface="+mn-lt"/>
                          <a:ea typeface="+mn-ea"/>
                          <a:cs typeface="+mn-cs"/>
                        </a:rPr>
                        <a:t> 
 Take the guesswork out of it with this new 3/4 in. Stud Finder. It helps you easily find the center of a stud, even if you hold it at an angle. Coming soon: http://bit.ly/2H0V9rQ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694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- 2018-06-06 13:00:27 </a:t>
                      </a:r>
                      <a:r>
                        <a:rPr kumimoji="0" lang="en-US" sz="1000" b="0" i="0" u="none" strike="noStrike" kern="1200" cap="none" spc="0" normalizeH="0" baseline="0" noProof="0">
                          <a:ln>
                            <a:noFill/>
                          </a:ln>
                          <a:solidFill>
                            <a:prstClr val="black"/>
                          </a:solidFill>
                          <a:effectLst/>
                          <a:uLnTx/>
                          <a:uFillTx/>
                          <a:latin typeface="+mn-lt"/>
                          <a:ea typeface="+mn-ea"/>
                          <a:cs typeface="+mn-cs"/>
                        </a:rPr>
                        <a:t> 
 This gigantic construction site in the southeast of Moscow is an ideal location for direct support. 🇷🇺🏗 Thanks to 43 rolling demo vans, we are always there in Russia, when customers need fast and professional consulting. Learn more on http://hilti.link/2PV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8971996"/>
                  </a:ext>
                </a:extLst>
              </a:tr>
            </a:tbl>
          </a:graphicData>
        </a:graphic>
      </p:graphicFrame>
      <p:sp>
        <p:nvSpPr>
          <p:cNvPr id="4" name="Text Placeholder 3">
            <a:extLst>
              <a:ext uri="{FF2B5EF4-FFF2-40B4-BE49-F238E27FC236}">
                <a16:creationId xmlns:a16="http://schemas.microsoft.com/office/drawing/2014/main" id="{EF7A0DDB-7FF2-4107-8789-663E6958110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667745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97687-3255-4866-9CA3-EB7AE8C7F269}"/>
              </a:ext>
            </a:extLst>
          </p:cNvPr>
          <p:cNvSpPr>
            <a:spLocks noGrp="1"/>
          </p:cNvSpPr>
          <p:nvPr>
            <p:ph type="title"/>
          </p:nvPr>
        </p:nvSpPr>
        <p:spPr/>
        <p:txBody>
          <a:bodyPr/>
          <a:lstStyle/>
          <a:p>
            <a:r>
              <a:rPr lang="en-US"/>
              <a:t>Competitor Posts | PRO Global - 7 of 12</a:t>
            </a:r>
          </a:p>
        </p:txBody>
      </p:sp>
      <p:graphicFrame>
        <p:nvGraphicFramePr>
          <p:cNvPr id="5" name="Table Placeholder 4">
            <a:extLst>
              <a:ext uri="{FF2B5EF4-FFF2-40B4-BE49-F238E27FC236}">
                <a16:creationId xmlns:a16="http://schemas.microsoft.com/office/drawing/2014/main" id="{7B069732-2242-40E4-A10B-5D22FBF1E6EA}"/>
              </a:ext>
            </a:extLst>
          </p:cNvPr>
          <p:cNvGraphicFramePr>
            <a:graphicFrameLocks noGrp="1"/>
          </p:cNvGraphicFramePr>
          <p:nvPr>
            <p:ph type="tbl" sz="quarter" idx="13"/>
            <p:extLst>
              <p:ext uri="{D42A27DB-BD31-4B8C-83A1-F6EECF244321}">
                <p14:modId xmlns:p14="http://schemas.microsoft.com/office/powerpoint/2010/main" val="4079564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7672403"/>
                    </a:ext>
                  </a:extLst>
                </a:gridCol>
                <a:gridCol w="370332">
                  <a:extLst>
                    <a:ext uri="{9D8B030D-6E8A-4147-A177-3AD203B41FA5}">
                      <a16:colId xmlns:a16="http://schemas.microsoft.com/office/drawing/2014/main" val="2986696331"/>
                    </a:ext>
                  </a:extLst>
                </a:gridCol>
                <a:gridCol w="370332">
                  <a:extLst>
                    <a:ext uri="{9D8B030D-6E8A-4147-A177-3AD203B41FA5}">
                      <a16:colId xmlns:a16="http://schemas.microsoft.com/office/drawing/2014/main" val="1828576374"/>
                    </a:ext>
                  </a:extLst>
                </a:gridCol>
                <a:gridCol w="370332">
                  <a:extLst>
                    <a:ext uri="{9D8B030D-6E8A-4147-A177-3AD203B41FA5}">
                      <a16:colId xmlns:a16="http://schemas.microsoft.com/office/drawing/2014/main" val="687329993"/>
                    </a:ext>
                  </a:extLst>
                </a:gridCol>
                <a:gridCol w="329184">
                  <a:extLst>
                    <a:ext uri="{9D8B030D-6E8A-4147-A177-3AD203B41FA5}">
                      <a16:colId xmlns:a16="http://schemas.microsoft.com/office/drawing/2014/main" val="186219767"/>
                    </a:ext>
                  </a:extLst>
                </a:gridCol>
                <a:gridCol w="329184">
                  <a:extLst>
                    <a:ext uri="{9D8B030D-6E8A-4147-A177-3AD203B41FA5}">
                      <a16:colId xmlns:a16="http://schemas.microsoft.com/office/drawing/2014/main" val="3962677337"/>
                    </a:ext>
                  </a:extLst>
                </a:gridCol>
                <a:gridCol w="329184">
                  <a:extLst>
                    <a:ext uri="{9D8B030D-6E8A-4147-A177-3AD203B41FA5}">
                      <a16:colId xmlns:a16="http://schemas.microsoft.com/office/drawing/2014/main" val="1503313861"/>
                    </a:ext>
                  </a:extLst>
                </a:gridCol>
                <a:gridCol w="329184">
                  <a:extLst>
                    <a:ext uri="{9D8B030D-6E8A-4147-A177-3AD203B41FA5}">
                      <a16:colId xmlns:a16="http://schemas.microsoft.com/office/drawing/2014/main" val="1560514244"/>
                    </a:ext>
                  </a:extLst>
                </a:gridCol>
                <a:gridCol w="329184">
                  <a:extLst>
                    <a:ext uri="{9D8B030D-6E8A-4147-A177-3AD203B41FA5}">
                      <a16:colId xmlns:a16="http://schemas.microsoft.com/office/drawing/2014/main" val="2335766298"/>
                    </a:ext>
                  </a:extLst>
                </a:gridCol>
                <a:gridCol w="329184">
                  <a:extLst>
                    <a:ext uri="{9D8B030D-6E8A-4147-A177-3AD203B41FA5}">
                      <a16:colId xmlns:a16="http://schemas.microsoft.com/office/drawing/2014/main" val="4092546868"/>
                    </a:ext>
                  </a:extLst>
                </a:gridCol>
                <a:gridCol w="329184">
                  <a:extLst>
                    <a:ext uri="{9D8B030D-6E8A-4147-A177-3AD203B41FA5}">
                      <a16:colId xmlns:a16="http://schemas.microsoft.com/office/drawing/2014/main" val="1088007496"/>
                    </a:ext>
                  </a:extLst>
                </a:gridCol>
                <a:gridCol w="329184">
                  <a:extLst>
                    <a:ext uri="{9D8B030D-6E8A-4147-A177-3AD203B41FA5}">
                      <a16:colId xmlns:a16="http://schemas.microsoft.com/office/drawing/2014/main" val="185052123"/>
                    </a:ext>
                  </a:extLst>
                </a:gridCol>
                <a:gridCol w="329184">
                  <a:extLst>
                    <a:ext uri="{9D8B030D-6E8A-4147-A177-3AD203B41FA5}">
                      <a16:colId xmlns:a16="http://schemas.microsoft.com/office/drawing/2014/main" val="3787831982"/>
                    </a:ext>
                  </a:extLst>
                </a:gridCol>
                <a:gridCol w="370332">
                  <a:extLst>
                    <a:ext uri="{9D8B030D-6E8A-4147-A177-3AD203B41FA5}">
                      <a16:colId xmlns:a16="http://schemas.microsoft.com/office/drawing/2014/main" val="4196892285"/>
                    </a:ext>
                  </a:extLst>
                </a:gridCol>
                <a:gridCol w="370332">
                  <a:extLst>
                    <a:ext uri="{9D8B030D-6E8A-4147-A177-3AD203B41FA5}">
                      <a16:colId xmlns:a16="http://schemas.microsoft.com/office/drawing/2014/main" val="3500998848"/>
                    </a:ext>
                  </a:extLst>
                </a:gridCol>
                <a:gridCol w="329184">
                  <a:extLst>
                    <a:ext uri="{9D8B030D-6E8A-4147-A177-3AD203B41FA5}">
                      <a16:colId xmlns:a16="http://schemas.microsoft.com/office/drawing/2014/main" val="414568904"/>
                    </a:ext>
                  </a:extLst>
                </a:gridCol>
                <a:gridCol w="329184">
                  <a:extLst>
                    <a:ext uri="{9D8B030D-6E8A-4147-A177-3AD203B41FA5}">
                      <a16:colId xmlns:a16="http://schemas.microsoft.com/office/drawing/2014/main" val="3926057442"/>
                    </a:ext>
                  </a:extLst>
                </a:gridCol>
                <a:gridCol w="370332">
                  <a:extLst>
                    <a:ext uri="{9D8B030D-6E8A-4147-A177-3AD203B41FA5}">
                      <a16:colId xmlns:a16="http://schemas.microsoft.com/office/drawing/2014/main" val="944128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507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- 2018-06-05 21:22:50 </a:t>
                      </a:r>
                      <a:r>
                        <a:rPr kumimoji="0" lang="en-US" sz="1000" b="0" i="0" u="none" strike="noStrike" kern="1200" cap="none" spc="0" normalizeH="0" baseline="0" noProof="0">
                          <a:ln>
                            <a:noFill/>
                          </a:ln>
                          <a:solidFill>
                            <a:prstClr val="black"/>
                          </a:solidFill>
                          <a:effectLst/>
                          <a:uLnTx/>
                          <a:uFillTx/>
                          <a:latin typeface="+mn-lt"/>
                          <a:ea typeface="+mn-ea"/>
                          <a:cs typeface="+mn-cs"/>
                        </a:rPr>
                        <a:t> 
 When it comes to building for your best friend, only the toughest tools will 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913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- 2018-06-05 10:11:18 </a:t>
                      </a:r>
                      <a:r>
                        <a:rPr kumimoji="0" lang="en-US" sz="1000" b="0" i="0" u="none" strike="noStrike" kern="1200" cap="none" spc="0" normalizeH="0" baseline="0" noProof="0">
                          <a:ln>
                            <a:noFill/>
                          </a:ln>
                          <a:solidFill>
                            <a:prstClr val="black"/>
                          </a:solidFill>
                          <a:effectLst/>
                          <a:uLnTx/>
                          <a:uFillTx/>
                          <a:latin typeface="+mn-lt"/>
                          <a:ea typeface="+mn-ea"/>
                          <a:cs typeface="+mn-cs"/>
                        </a:rPr>
                        <a:t> 
 Need a tool you can count on? Make the switch to the BX 3 02. Convenient. Reliable. Low maintenance. Plus, it’s powered by your 22V battery. 👍 What’s not to love? http://hilti.link/26C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702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- 2018-06-04 17:00:58 </a:t>
                      </a:r>
                      <a:r>
                        <a:rPr kumimoji="0" lang="en-US" sz="1000" b="0" i="0" u="none" strike="noStrike" kern="1200" cap="none" spc="0" normalizeH="0" baseline="0" noProof="0">
                          <a:ln>
                            <a:noFill/>
                          </a:ln>
                          <a:solidFill>
                            <a:prstClr val="black"/>
                          </a:solidFill>
                          <a:effectLst/>
                          <a:uLnTx/>
                          <a:uFillTx/>
                          <a:latin typeface="+mn-lt"/>
                          <a:ea typeface="+mn-ea"/>
                          <a:cs typeface="+mn-cs"/>
                        </a:rPr>
                        <a:t> 
 Heavy equipment is still in use today where high-speed trains will soon travel to Mexico City. 🚄🇲🇽 How can this help prevent hundreds of serious accidents? Find out at http://hilti.link/mex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3145461"/>
                  </a:ext>
                </a:extLst>
              </a:tr>
            </a:tbl>
          </a:graphicData>
        </a:graphic>
      </p:graphicFrame>
      <p:sp>
        <p:nvSpPr>
          <p:cNvPr id="4" name="Text Placeholder 3">
            <a:extLst>
              <a:ext uri="{FF2B5EF4-FFF2-40B4-BE49-F238E27FC236}">
                <a16:creationId xmlns:a16="http://schemas.microsoft.com/office/drawing/2014/main" id="{3D508363-7951-43AC-BA6E-956FF618747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1131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F97D9-B81C-41E5-81A9-33921290965D}"/>
              </a:ext>
            </a:extLst>
          </p:cNvPr>
          <p:cNvSpPr>
            <a:spLocks noGrp="1"/>
          </p:cNvSpPr>
          <p:nvPr>
            <p:ph type="title"/>
          </p:nvPr>
        </p:nvSpPr>
        <p:spPr/>
        <p:txBody>
          <a:bodyPr/>
          <a:lstStyle/>
          <a:p>
            <a:r>
              <a:rPr lang="en-US"/>
              <a:t>Competitor Posts | PRO Global - 8 of 12</a:t>
            </a:r>
          </a:p>
        </p:txBody>
      </p:sp>
      <p:graphicFrame>
        <p:nvGraphicFramePr>
          <p:cNvPr id="5" name="Table Placeholder 4">
            <a:extLst>
              <a:ext uri="{FF2B5EF4-FFF2-40B4-BE49-F238E27FC236}">
                <a16:creationId xmlns:a16="http://schemas.microsoft.com/office/drawing/2014/main" id="{8BEA9D2E-4865-4326-8C30-B9341C3F15F9}"/>
              </a:ext>
            </a:extLst>
          </p:cNvPr>
          <p:cNvGraphicFramePr>
            <a:graphicFrameLocks noGrp="1"/>
          </p:cNvGraphicFramePr>
          <p:nvPr>
            <p:ph type="tbl" sz="quarter" idx="13"/>
            <p:extLst>
              <p:ext uri="{D42A27DB-BD31-4B8C-83A1-F6EECF244321}">
                <p14:modId xmlns:p14="http://schemas.microsoft.com/office/powerpoint/2010/main" val="83937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46995467"/>
                    </a:ext>
                  </a:extLst>
                </a:gridCol>
                <a:gridCol w="370332">
                  <a:extLst>
                    <a:ext uri="{9D8B030D-6E8A-4147-A177-3AD203B41FA5}">
                      <a16:colId xmlns:a16="http://schemas.microsoft.com/office/drawing/2014/main" val="400488123"/>
                    </a:ext>
                  </a:extLst>
                </a:gridCol>
                <a:gridCol w="370332">
                  <a:extLst>
                    <a:ext uri="{9D8B030D-6E8A-4147-A177-3AD203B41FA5}">
                      <a16:colId xmlns:a16="http://schemas.microsoft.com/office/drawing/2014/main" val="1438751406"/>
                    </a:ext>
                  </a:extLst>
                </a:gridCol>
                <a:gridCol w="370332">
                  <a:extLst>
                    <a:ext uri="{9D8B030D-6E8A-4147-A177-3AD203B41FA5}">
                      <a16:colId xmlns:a16="http://schemas.microsoft.com/office/drawing/2014/main" val="846251828"/>
                    </a:ext>
                  </a:extLst>
                </a:gridCol>
                <a:gridCol w="329184">
                  <a:extLst>
                    <a:ext uri="{9D8B030D-6E8A-4147-A177-3AD203B41FA5}">
                      <a16:colId xmlns:a16="http://schemas.microsoft.com/office/drawing/2014/main" val="785424064"/>
                    </a:ext>
                  </a:extLst>
                </a:gridCol>
                <a:gridCol w="329184">
                  <a:extLst>
                    <a:ext uri="{9D8B030D-6E8A-4147-A177-3AD203B41FA5}">
                      <a16:colId xmlns:a16="http://schemas.microsoft.com/office/drawing/2014/main" val="2237922640"/>
                    </a:ext>
                  </a:extLst>
                </a:gridCol>
                <a:gridCol w="329184">
                  <a:extLst>
                    <a:ext uri="{9D8B030D-6E8A-4147-A177-3AD203B41FA5}">
                      <a16:colId xmlns:a16="http://schemas.microsoft.com/office/drawing/2014/main" val="1847733271"/>
                    </a:ext>
                  </a:extLst>
                </a:gridCol>
                <a:gridCol w="329184">
                  <a:extLst>
                    <a:ext uri="{9D8B030D-6E8A-4147-A177-3AD203B41FA5}">
                      <a16:colId xmlns:a16="http://schemas.microsoft.com/office/drawing/2014/main" val="30222685"/>
                    </a:ext>
                  </a:extLst>
                </a:gridCol>
                <a:gridCol w="329184">
                  <a:extLst>
                    <a:ext uri="{9D8B030D-6E8A-4147-A177-3AD203B41FA5}">
                      <a16:colId xmlns:a16="http://schemas.microsoft.com/office/drawing/2014/main" val="3655631409"/>
                    </a:ext>
                  </a:extLst>
                </a:gridCol>
                <a:gridCol w="329184">
                  <a:extLst>
                    <a:ext uri="{9D8B030D-6E8A-4147-A177-3AD203B41FA5}">
                      <a16:colId xmlns:a16="http://schemas.microsoft.com/office/drawing/2014/main" val="4079373759"/>
                    </a:ext>
                  </a:extLst>
                </a:gridCol>
                <a:gridCol w="329184">
                  <a:extLst>
                    <a:ext uri="{9D8B030D-6E8A-4147-A177-3AD203B41FA5}">
                      <a16:colId xmlns:a16="http://schemas.microsoft.com/office/drawing/2014/main" val="1272171526"/>
                    </a:ext>
                  </a:extLst>
                </a:gridCol>
                <a:gridCol w="329184">
                  <a:extLst>
                    <a:ext uri="{9D8B030D-6E8A-4147-A177-3AD203B41FA5}">
                      <a16:colId xmlns:a16="http://schemas.microsoft.com/office/drawing/2014/main" val="1054175787"/>
                    </a:ext>
                  </a:extLst>
                </a:gridCol>
                <a:gridCol w="329184">
                  <a:extLst>
                    <a:ext uri="{9D8B030D-6E8A-4147-A177-3AD203B41FA5}">
                      <a16:colId xmlns:a16="http://schemas.microsoft.com/office/drawing/2014/main" val="919539014"/>
                    </a:ext>
                  </a:extLst>
                </a:gridCol>
                <a:gridCol w="370332">
                  <a:extLst>
                    <a:ext uri="{9D8B030D-6E8A-4147-A177-3AD203B41FA5}">
                      <a16:colId xmlns:a16="http://schemas.microsoft.com/office/drawing/2014/main" val="1782131581"/>
                    </a:ext>
                  </a:extLst>
                </a:gridCol>
                <a:gridCol w="370332">
                  <a:extLst>
                    <a:ext uri="{9D8B030D-6E8A-4147-A177-3AD203B41FA5}">
                      <a16:colId xmlns:a16="http://schemas.microsoft.com/office/drawing/2014/main" val="4095148000"/>
                    </a:ext>
                  </a:extLst>
                </a:gridCol>
                <a:gridCol w="329184">
                  <a:extLst>
                    <a:ext uri="{9D8B030D-6E8A-4147-A177-3AD203B41FA5}">
                      <a16:colId xmlns:a16="http://schemas.microsoft.com/office/drawing/2014/main" val="4014140392"/>
                    </a:ext>
                  </a:extLst>
                </a:gridCol>
                <a:gridCol w="329184">
                  <a:extLst>
                    <a:ext uri="{9D8B030D-6E8A-4147-A177-3AD203B41FA5}">
                      <a16:colId xmlns:a16="http://schemas.microsoft.com/office/drawing/2014/main" val="3074767649"/>
                    </a:ext>
                  </a:extLst>
                </a:gridCol>
                <a:gridCol w="370332">
                  <a:extLst>
                    <a:ext uri="{9D8B030D-6E8A-4147-A177-3AD203B41FA5}">
                      <a16:colId xmlns:a16="http://schemas.microsoft.com/office/drawing/2014/main" val="1918592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134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- 2018-06-01 17:17:35 </a:t>
                      </a:r>
                      <a:r>
                        <a:rPr kumimoji="0" lang="en-US" sz="1000" b="0" i="0" u="none" strike="noStrike" kern="1200" cap="none" spc="0" normalizeH="0" baseline="0" noProof="0">
                          <a:ln>
                            <a:noFill/>
                          </a:ln>
                          <a:solidFill>
                            <a:prstClr val="black"/>
                          </a:solidFill>
                          <a:effectLst/>
                          <a:uLnTx/>
                          <a:uFillTx/>
                          <a:latin typeface="+mn-lt"/>
                          <a:ea typeface="+mn-ea"/>
                          <a:cs typeface="+mn-cs"/>
                        </a:rPr>
                        <a:t> 
 Rob MacCachren has finished in the top 3 the last three years at the Baja 500, and he’s hot off a 1st place win in San Felipe. This weekend he’s charging for the top spot at the 50th #Baja500
Also, shift the racing season into high gear and catch Rob MacCachren and Makita in the new DIRT movie on DVD &amp; Digital! 
For more info visit: www.gowatchit.com/owndirt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6940409"/>
                  </a:ext>
                </a:extLst>
              </a:tr>
            </a:tbl>
          </a:graphicData>
        </a:graphic>
      </p:graphicFrame>
      <p:sp>
        <p:nvSpPr>
          <p:cNvPr id="4" name="Text Placeholder 3">
            <a:extLst>
              <a:ext uri="{FF2B5EF4-FFF2-40B4-BE49-F238E27FC236}">
                <a16:creationId xmlns:a16="http://schemas.microsoft.com/office/drawing/2014/main" id="{9B7A8A03-59A1-4E03-9F01-E1CFF7C3B76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111601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07552-81FD-483F-9C3E-2DA0CC0AFE8B}"/>
              </a:ext>
            </a:extLst>
          </p:cNvPr>
          <p:cNvSpPr>
            <a:spLocks noGrp="1"/>
          </p:cNvSpPr>
          <p:nvPr>
            <p:ph type="title"/>
          </p:nvPr>
        </p:nvSpPr>
        <p:spPr/>
        <p:txBody>
          <a:bodyPr/>
          <a:lstStyle/>
          <a:p>
            <a:r>
              <a:rPr lang="en-US"/>
              <a:t>Competitor Posts | PRO Global - 9 of 12</a:t>
            </a:r>
          </a:p>
        </p:txBody>
      </p:sp>
      <p:graphicFrame>
        <p:nvGraphicFramePr>
          <p:cNvPr id="5" name="Table Placeholder 4">
            <a:extLst>
              <a:ext uri="{FF2B5EF4-FFF2-40B4-BE49-F238E27FC236}">
                <a16:creationId xmlns:a16="http://schemas.microsoft.com/office/drawing/2014/main" id="{00497FCD-2C9F-455B-BFC5-2F3E8AB61094}"/>
              </a:ext>
            </a:extLst>
          </p:cNvPr>
          <p:cNvGraphicFramePr>
            <a:graphicFrameLocks noGrp="1"/>
          </p:cNvGraphicFramePr>
          <p:nvPr>
            <p:ph type="tbl" sz="quarter" idx="13"/>
            <p:extLst>
              <p:ext uri="{D42A27DB-BD31-4B8C-83A1-F6EECF244321}">
                <p14:modId xmlns:p14="http://schemas.microsoft.com/office/powerpoint/2010/main" val="3282022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7010918"/>
                    </a:ext>
                  </a:extLst>
                </a:gridCol>
                <a:gridCol w="370332">
                  <a:extLst>
                    <a:ext uri="{9D8B030D-6E8A-4147-A177-3AD203B41FA5}">
                      <a16:colId xmlns:a16="http://schemas.microsoft.com/office/drawing/2014/main" val="1498471479"/>
                    </a:ext>
                  </a:extLst>
                </a:gridCol>
                <a:gridCol w="370332">
                  <a:extLst>
                    <a:ext uri="{9D8B030D-6E8A-4147-A177-3AD203B41FA5}">
                      <a16:colId xmlns:a16="http://schemas.microsoft.com/office/drawing/2014/main" val="3441606200"/>
                    </a:ext>
                  </a:extLst>
                </a:gridCol>
                <a:gridCol w="370332">
                  <a:extLst>
                    <a:ext uri="{9D8B030D-6E8A-4147-A177-3AD203B41FA5}">
                      <a16:colId xmlns:a16="http://schemas.microsoft.com/office/drawing/2014/main" val="1433607062"/>
                    </a:ext>
                  </a:extLst>
                </a:gridCol>
                <a:gridCol w="329184">
                  <a:extLst>
                    <a:ext uri="{9D8B030D-6E8A-4147-A177-3AD203B41FA5}">
                      <a16:colId xmlns:a16="http://schemas.microsoft.com/office/drawing/2014/main" val="3548203802"/>
                    </a:ext>
                  </a:extLst>
                </a:gridCol>
                <a:gridCol w="329184">
                  <a:extLst>
                    <a:ext uri="{9D8B030D-6E8A-4147-A177-3AD203B41FA5}">
                      <a16:colId xmlns:a16="http://schemas.microsoft.com/office/drawing/2014/main" val="2215158753"/>
                    </a:ext>
                  </a:extLst>
                </a:gridCol>
                <a:gridCol w="329184">
                  <a:extLst>
                    <a:ext uri="{9D8B030D-6E8A-4147-A177-3AD203B41FA5}">
                      <a16:colId xmlns:a16="http://schemas.microsoft.com/office/drawing/2014/main" val="953780374"/>
                    </a:ext>
                  </a:extLst>
                </a:gridCol>
                <a:gridCol w="329184">
                  <a:extLst>
                    <a:ext uri="{9D8B030D-6E8A-4147-A177-3AD203B41FA5}">
                      <a16:colId xmlns:a16="http://schemas.microsoft.com/office/drawing/2014/main" val="2133565650"/>
                    </a:ext>
                  </a:extLst>
                </a:gridCol>
                <a:gridCol w="329184">
                  <a:extLst>
                    <a:ext uri="{9D8B030D-6E8A-4147-A177-3AD203B41FA5}">
                      <a16:colId xmlns:a16="http://schemas.microsoft.com/office/drawing/2014/main" val="1464195415"/>
                    </a:ext>
                  </a:extLst>
                </a:gridCol>
                <a:gridCol w="329184">
                  <a:extLst>
                    <a:ext uri="{9D8B030D-6E8A-4147-A177-3AD203B41FA5}">
                      <a16:colId xmlns:a16="http://schemas.microsoft.com/office/drawing/2014/main" val="3991741440"/>
                    </a:ext>
                  </a:extLst>
                </a:gridCol>
                <a:gridCol w="329184">
                  <a:extLst>
                    <a:ext uri="{9D8B030D-6E8A-4147-A177-3AD203B41FA5}">
                      <a16:colId xmlns:a16="http://schemas.microsoft.com/office/drawing/2014/main" val="553281225"/>
                    </a:ext>
                  </a:extLst>
                </a:gridCol>
                <a:gridCol w="329184">
                  <a:extLst>
                    <a:ext uri="{9D8B030D-6E8A-4147-A177-3AD203B41FA5}">
                      <a16:colId xmlns:a16="http://schemas.microsoft.com/office/drawing/2014/main" val="1971121269"/>
                    </a:ext>
                  </a:extLst>
                </a:gridCol>
                <a:gridCol w="329184">
                  <a:extLst>
                    <a:ext uri="{9D8B030D-6E8A-4147-A177-3AD203B41FA5}">
                      <a16:colId xmlns:a16="http://schemas.microsoft.com/office/drawing/2014/main" val="63898987"/>
                    </a:ext>
                  </a:extLst>
                </a:gridCol>
                <a:gridCol w="370332">
                  <a:extLst>
                    <a:ext uri="{9D8B030D-6E8A-4147-A177-3AD203B41FA5}">
                      <a16:colId xmlns:a16="http://schemas.microsoft.com/office/drawing/2014/main" val="2486480067"/>
                    </a:ext>
                  </a:extLst>
                </a:gridCol>
                <a:gridCol w="370332">
                  <a:extLst>
                    <a:ext uri="{9D8B030D-6E8A-4147-A177-3AD203B41FA5}">
                      <a16:colId xmlns:a16="http://schemas.microsoft.com/office/drawing/2014/main" val="2704806026"/>
                    </a:ext>
                  </a:extLst>
                </a:gridCol>
                <a:gridCol w="329184">
                  <a:extLst>
                    <a:ext uri="{9D8B030D-6E8A-4147-A177-3AD203B41FA5}">
                      <a16:colId xmlns:a16="http://schemas.microsoft.com/office/drawing/2014/main" val="4078381607"/>
                    </a:ext>
                  </a:extLst>
                </a:gridCol>
                <a:gridCol w="329184">
                  <a:extLst>
                    <a:ext uri="{9D8B030D-6E8A-4147-A177-3AD203B41FA5}">
                      <a16:colId xmlns:a16="http://schemas.microsoft.com/office/drawing/2014/main" val="981692929"/>
                    </a:ext>
                  </a:extLst>
                </a:gridCol>
                <a:gridCol w="370332">
                  <a:extLst>
                    <a:ext uri="{9D8B030D-6E8A-4147-A177-3AD203B41FA5}">
                      <a16:colId xmlns:a16="http://schemas.microsoft.com/office/drawing/2014/main" val="1583872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2598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- 2018-06-01 00:00:08 </a:t>
                      </a:r>
                      <a:r>
                        <a:rPr kumimoji="0" lang="en-US" sz="1000" b="0" i="0" u="none" strike="noStrike" kern="1200" cap="none" spc="0" normalizeH="0" baseline="0" noProof="0">
                          <a:ln>
                            <a:noFill/>
                          </a:ln>
                          <a:solidFill>
                            <a:prstClr val="black"/>
                          </a:solidFill>
                          <a:effectLst/>
                          <a:uLnTx/>
                          <a:uFillTx/>
                          <a:latin typeface="+mn-lt"/>
                          <a:ea typeface="+mn-ea"/>
                          <a:cs typeface="+mn-cs"/>
                        </a:rPr>
                        <a:t> 
 Coming soon:  The 20V MAX* Corded/Cordless Air Inflator can be powered by a 20V MAX* battery, 12V DC car outlet, or standard 110V AC wall outlet. Use it on the jobsite or on the go. Learn more at http://bit.ly/2xcEQsn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839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- 2018-05-31 01:00:06 </a:t>
                      </a:r>
                      <a:r>
                        <a:rPr kumimoji="0" lang="en-US" sz="1000" b="0" i="0" u="none" strike="noStrike" kern="1200" cap="none" spc="0" normalizeH="0" baseline="0" noProof="0">
                          <a:ln>
                            <a:noFill/>
                          </a:ln>
                          <a:solidFill>
                            <a:prstClr val="black"/>
                          </a:solidFill>
                          <a:effectLst/>
                          <a:uLnTx/>
                          <a:uFillTx/>
                          <a:latin typeface="+mn-lt"/>
                          <a:ea typeface="+mn-ea"/>
                          <a:cs typeface="+mn-cs"/>
                        </a:rPr>
                        <a:t> 
 One reviewer on https://DEWALT.com says the DEWALT FLEXVOLT® 60V MAX* Table Saw is "easy set up, powerful, and accurate. For me, the big deal is the fence. Having the ability to adjust everything so accurately with such little effort is a dream." Buy now: http://bit.ly/2KaLj8D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4602605"/>
                  </a:ext>
                </a:extLst>
              </a:tr>
            </a:tbl>
          </a:graphicData>
        </a:graphic>
      </p:graphicFrame>
      <p:sp>
        <p:nvSpPr>
          <p:cNvPr id="4" name="Text Placeholder 3">
            <a:extLst>
              <a:ext uri="{FF2B5EF4-FFF2-40B4-BE49-F238E27FC236}">
                <a16:creationId xmlns:a16="http://schemas.microsoft.com/office/drawing/2014/main" id="{7B01E02F-3680-4573-BB27-C6E0984A71E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4560624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63D87-F82B-4E4B-AD15-A0F1BB82AB6E}"/>
              </a:ext>
            </a:extLst>
          </p:cNvPr>
          <p:cNvSpPr>
            <a:spLocks noGrp="1"/>
          </p:cNvSpPr>
          <p:nvPr>
            <p:ph type="title"/>
          </p:nvPr>
        </p:nvSpPr>
        <p:spPr/>
        <p:txBody>
          <a:bodyPr/>
          <a:lstStyle/>
          <a:p>
            <a:r>
              <a:rPr lang="en-US"/>
              <a:t>Competitor Posts | PRO Global - 10 of 12</a:t>
            </a:r>
          </a:p>
        </p:txBody>
      </p:sp>
      <p:graphicFrame>
        <p:nvGraphicFramePr>
          <p:cNvPr id="5" name="Table Placeholder 4">
            <a:extLst>
              <a:ext uri="{FF2B5EF4-FFF2-40B4-BE49-F238E27FC236}">
                <a16:creationId xmlns:a16="http://schemas.microsoft.com/office/drawing/2014/main" id="{D3575962-CEB1-4E29-BFC2-5E58EEBC4BEF}"/>
              </a:ext>
            </a:extLst>
          </p:cNvPr>
          <p:cNvGraphicFramePr>
            <a:graphicFrameLocks noGrp="1"/>
          </p:cNvGraphicFramePr>
          <p:nvPr>
            <p:ph type="tbl" sz="quarter" idx="13"/>
            <p:extLst>
              <p:ext uri="{D42A27DB-BD31-4B8C-83A1-F6EECF244321}">
                <p14:modId xmlns:p14="http://schemas.microsoft.com/office/powerpoint/2010/main" val="3479752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95193867"/>
                    </a:ext>
                  </a:extLst>
                </a:gridCol>
                <a:gridCol w="370332">
                  <a:extLst>
                    <a:ext uri="{9D8B030D-6E8A-4147-A177-3AD203B41FA5}">
                      <a16:colId xmlns:a16="http://schemas.microsoft.com/office/drawing/2014/main" val="3054122033"/>
                    </a:ext>
                  </a:extLst>
                </a:gridCol>
                <a:gridCol w="370332">
                  <a:extLst>
                    <a:ext uri="{9D8B030D-6E8A-4147-A177-3AD203B41FA5}">
                      <a16:colId xmlns:a16="http://schemas.microsoft.com/office/drawing/2014/main" val="1644916367"/>
                    </a:ext>
                  </a:extLst>
                </a:gridCol>
                <a:gridCol w="370332">
                  <a:extLst>
                    <a:ext uri="{9D8B030D-6E8A-4147-A177-3AD203B41FA5}">
                      <a16:colId xmlns:a16="http://schemas.microsoft.com/office/drawing/2014/main" val="989447628"/>
                    </a:ext>
                  </a:extLst>
                </a:gridCol>
                <a:gridCol w="329184">
                  <a:extLst>
                    <a:ext uri="{9D8B030D-6E8A-4147-A177-3AD203B41FA5}">
                      <a16:colId xmlns:a16="http://schemas.microsoft.com/office/drawing/2014/main" val="2337104388"/>
                    </a:ext>
                  </a:extLst>
                </a:gridCol>
                <a:gridCol w="329184">
                  <a:extLst>
                    <a:ext uri="{9D8B030D-6E8A-4147-A177-3AD203B41FA5}">
                      <a16:colId xmlns:a16="http://schemas.microsoft.com/office/drawing/2014/main" val="1101949428"/>
                    </a:ext>
                  </a:extLst>
                </a:gridCol>
                <a:gridCol w="329184">
                  <a:extLst>
                    <a:ext uri="{9D8B030D-6E8A-4147-A177-3AD203B41FA5}">
                      <a16:colId xmlns:a16="http://schemas.microsoft.com/office/drawing/2014/main" val="1501079330"/>
                    </a:ext>
                  </a:extLst>
                </a:gridCol>
                <a:gridCol w="329184">
                  <a:extLst>
                    <a:ext uri="{9D8B030D-6E8A-4147-A177-3AD203B41FA5}">
                      <a16:colId xmlns:a16="http://schemas.microsoft.com/office/drawing/2014/main" val="3913917148"/>
                    </a:ext>
                  </a:extLst>
                </a:gridCol>
                <a:gridCol w="329184">
                  <a:extLst>
                    <a:ext uri="{9D8B030D-6E8A-4147-A177-3AD203B41FA5}">
                      <a16:colId xmlns:a16="http://schemas.microsoft.com/office/drawing/2014/main" val="4024503406"/>
                    </a:ext>
                  </a:extLst>
                </a:gridCol>
                <a:gridCol w="329184">
                  <a:extLst>
                    <a:ext uri="{9D8B030D-6E8A-4147-A177-3AD203B41FA5}">
                      <a16:colId xmlns:a16="http://schemas.microsoft.com/office/drawing/2014/main" val="725602294"/>
                    </a:ext>
                  </a:extLst>
                </a:gridCol>
                <a:gridCol w="329184">
                  <a:extLst>
                    <a:ext uri="{9D8B030D-6E8A-4147-A177-3AD203B41FA5}">
                      <a16:colId xmlns:a16="http://schemas.microsoft.com/office/drawing/2014/main" val="990255839"/>
                    </a:ext>
                  </a:extLst>
                </a:gridCol>
                <a:gridCol w="329184">
                  <a:extLst>
                    <a:ext uri="{9D8B030D-6E8A-4147-A177-3AD203B41FA5}">
                      <a16:colId xmlns:a16="http://schemas.microsoft.com/office/drawing/2014/main" val="3321771109"/>
                    </a:ext>
                  </a:extLst>
                </a:gridCol>
                <a:gridCol w="329184">
                  <a:extLst>
                    <a:ext uri="{9D8B030D-6E8A-4147-A177-3AD203B41FA5}">
                      <a16:colId xmlns:a16="http://schemas.microsoft.com/office/drawing/2014/main" val="2804966021"/>
                    </a:ext>
                  </a:extLst>
                </a:gridCol>
                <a:gridCol w="370332">
                  <a:extLst>
                    <a:ext uri="{9D8B030D-6E8A-4147-A177-3AD203B41FA5}">
                      <a16:colId xmlns:a16="http://schemas.microsoft.com/office/drawing/2014/main" val="2732876665"/>
                    </a:ext>
                  </a:extLst>
                </a:gridCol>
                <a:gridCol w="370332">
                  <a:extLst>
                    <a:ext uri="{9D8B030D-6E8A-4147-A177-3AD203B41FA5}">
                      <a16:colId xmlns:a16="http://schemas.microsoft.com/office/drawing/2014/main" val="1985041870"/>
                    </a:ext>
                  </a:extLst>
                </a:gridCol>
                <a:gridCol w="329184">
                  <a:extLst>
                    <a:ext uri="{9D8B030D-6E8A-4147-A177-3AD203B41FA5}">
                      <a16:colId xmlns:a16="http://schemas.microsoft.com/office/drawing/2014/main" val="3346705282"/>
                    </a:ext>
                  </a:extLst>
                </a:gridCol>
                <a:gridCol w="329184">
                  <a:extLst>
                    <a:ext uri="{9D8B030D-6E8A-4147-A177-3AD203B41FA5}">
                      <a16:colId xmlns:a16="http://schemas.microsoft.com/office/drawing/2014/main" val="1042868517"/>
                    </a:ext>
                  </a:extLst>
                </a:gridCol>
                <a:gridCol w="370332">
                  <a:extLst>
                    <a:ext uri="{9D8B030D-6E8A-4147-A177-3AD203B41FA5}">
                      <a16:colId xmlns:a16="http://schemas.microsoft.com/office/drawing/2014/main" val="1121159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6117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- 2018-05-30 13:29:24 </a:t>
                      </a:r>
                      <a:r>
                        <a:rPr kumimoji="0" lang="en-US" sz="1000" b="0" i="0" u="none" strike="noStrike" kern="1200" cap="none" spc="0" normalizeH="0" baseline="0" noProof="0">
                          <a:ln>
                            <a:noFill/>
                          </a:ln>
                          <a:solidFill>
                            <a:prstClr val="black"/>
                          </a:solidFill>
                          <a:effectLst/>
                          <a:uLnTx/>
                          <a:uFillTx/>
                          <a:latin typeface="+mn-lt"/>
                          <a:ea typeface="+mn-ea"/>
                          <a:cs typeface="+mn-cs"/>
                        </a:rPr>
                        <a:t> 
 These mountains. This landscape. 🏔☀ Simply beautiful, all around this construction site in Tirol, Austria. Learn more on http://hilti.link/tyrol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314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- 2018-05-29 16:00:24 </a:t>
                      </a:r>
                      <a:r>
                        <a:rPr kumimoji="0" lang="en-US" sz="1000" b="0" i="0" u="none" strike="noStrike" kern="1200" cap="none" spc="0" normalizeH="0" baseline="0" noProof="0">
                          <a:ln>
                            <a:noFill/>
                          </a:ln>
                          <a:solidFill>
                            <a:prstClr val="black"/>
                          </a:solidFill>
                          <a:effectLst/>
                          <a:uLnTx/>
                          <a:uFillTx/>
                          <a:latin typeface="+mn-lt"/>
                          <a:ea typeface="+mn-ea"/>
                          <a:cs typeface="+mn-cs"/>
                        </a:rPr>
                        <a:t> 
 Which do you prefer?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077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- 2018-05-28 17:01:17 </a:t>
                      </a:r>
                      <a:r>
                        <a:rPr kumimoji="0" lang="en-US" sz="1000" b="0" i="0" u="none" strike="noStrike" kern="1200" cap="none" spc="0" normalizeH="0" baseline="0" noProof="0">
                          <a:ln>
                            <a:noFill/>
                          </a:ln>
                          <a:solidFill>
                            <a:prstClr val="black"/>
                          </a:solidFill>
                          <a:effectLst/>
                          <a:uLnTx/>
                          <a:uFillTx/>
                          <a:latin typeface="+mn-lt"/>
                          <a:ea typeface="+mn-ea"/>
                          <a:cs typeface="+mn-cs"/>
                        </a:rPr>
                        <a:t> 
 In 2017, the Hilti Group extended its business in the offshore oil, gas and wind markets with the acquisition of the Norwegian Oglaend System Group. We say "Velkommen" once again. 🇳🇴🤗 http://hilti.link/2iE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0798511"/>
                  </a:ext>
                </a:extLst>
              </a:tr>
            </a:tbl>
          </a:graphicData>
        </a:graphic>
      </p:graphicFrame>
      <p:sp>
        <p:nvSpPr>
          <p:cNvPr id="4" name="Text Placeholder 3">
            <a:extLst>
              <a:ext uri="{FF2B5EF4-FFF2-40B4-BE49-F238E27FC236}">
                <a16:creationId xmlns:a16="http://schemas.microsoft.com/office/drawing/2014/main" id="{D03E7F64-50A0-40E8-B9C8-E2BA4442F66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694586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9444C-EDE4-4C58-AAD2-EFDE8583FD16}"/>
              </a:ext>
            </a:extLst>
          </p:cNvPr>
          <p:cNvSpPr>
            <a:spLocks noGrp="1"/>
          </p:cNvSpPr>
          <p:nvPr>
            <p:ph type="title"/>
          </p:nvPr>
        </p:nvSpPr>
        <p:spPr/>
        <p:txBody>
          <a:bodyPr/>
          <a:lstStyle/>
          <a:p>
            <a:r>
              <a:rPr lang="en-US"/>
              <a:t>Competitor Posts | PRO Global - 11 of 12</a:t>
            </a:r>
          </a:p>
        </p:txBody>
      </p:sp>
      <p:graphicFrame>
        <p:nvGraphicFramePr>
          <p:cNvPr id="5" name="Table Placeholder 4">
            <a:extLst>
              <a:ext uri="{FF2B5EF4-FFF2-40B4-BE49-F238E27FC236}">
                <a16:creationId xmlns:a16="http://schemas.microsoft.com/office/drawing/2014/main" id="{BCFCE41A-9DDE-4E85-89F5-7BDA2A8B0042}"/>
              </a:ext>
            </a:extLst>
          </p:cNvPr>
          <p:cNvGraphicFramePr>
            <a:graphicFrameLocks noGrp="1"/>
          </p:cNvGraphicFramePr>
          <p:nvPr>
            <p:ph type="tbl" sz="quarter" idx="13"/>
            <p:extLst>
              <p:ext uri="{D42A27DB-BD31-4B8C-83A1-F6EECF244321}">
                <p14:modId xmlns:p14="http://schemas.microsoft.com/office/powerpoint/2010/main" val="1937113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4813533"/>
                    </a:ext>
                  </a:extLst>
                </a:gridCol>
                <a:gridCol w="370332">
                  <a:extLst>
                    <a:ext uri="{9D8B030D-6E8A-4147-A177-3AD203B41FA5}">
                      <a16:colId xmlns:a16="http://schemas.microsoft.com/office/drawing/2014/main" val="3547826686"/>
                    </a:ext>
                  </a:extLst>
                </a:gridCol>
                <a:gridCol w="370332">
                  <a:extLst>
                    <a:ext uri="{9D8B030D-6E8A-4147-A177-3AD203B41FA5}">
                      <a16:colId xmlns:a16="http://schemas.microsoft.com/office/drawing/2014/main" val="429261592"/>
                    </a:ext>
                  </a:extLst>
                </a:gridCol>
                <a:gridCol w="370332">
                  <a:extLst>
                    <a:ext uri="{9D8B030D-6E8A-4147-A177-3AD203B41FA5}">
                      <a16:colId xmlns:a16="http://schemas.microsoft.com/office/drawing/2014/main" val="68772394"/>
                    </a:ext>
                  </a:extLst>
                </a:gridCol>
                <a:gridCol w="329184">
                  <a:extLst>
                    <a:ext uri="{9D8B030D-6E8A-4147-A177-3AD203B41FA5}">
                      <a16:colId xmlns:a16="http://schemas.microsoft.com/office/drawing/2014/main" val="1052064832"/>
                    </a:ext>
                  </a:extLst>
                </a:gridCol>
                <a:gridCol w="329184">
                  <a:extLst>
                    <a:ext uri="{9D8B030D-6E8A-4147-A177-3AD203B41FA5}">
                      <a16:colId xmlns:a16="http://schemas.microsoft.com/office/drawing/2014/main" val="2065764174"/>
                    </a:ext>
                  </a:extLst>
                </a:gridCol>
                <a:gridCol w="329184">
                  <a:extLst>
                    <a:ext uri="{9D8B030D-6E8A-4147-A177-3AD203B41FA5}">
                      <a16:colId xmlns:a16="http://schemas.microsoft.com/office/drawing/2014/main" val="2937384965"/>
                    </a:ext>
                  </a:extLst>
                </a:gridCol>
                <a:gridCol w="329184">
                  <a:extLst>
                    <a:ext uri="{9D8B030D-6E8A-4147-A177-3AD203B41FA5}">
                      <a16:colId xmlns:a16="http://schemas.microsoft.com/office/drawing/2014/main" val="3340431385"/>
                    </a:ext>
                  </a:extLst>
                </a:gridCol>
                <a:gridCol w="329184">
                  <a:extLst>
                    <a:ext uri="{9D8B030D-6E8A-4147-A177-3AD203B41FA5}">
                      <a16:colId xmlns:a16="http://schemas.microsoft.com/office/drawing/2014/main" val="2276379132"/>
                    </a:ext>
                  </a:extLst>
                </a:gridCol>
                <a:gridCol w="329184">
                  <a:extLst>
                    <a:ext uri="{9D8B030D-6E8A-4147-A177-3AD203B41FA5}">
                      <a16:colId xmlns:a16="http://schemas.microsoft.com/office/drawing/2014/main" val="120304320"/>
                    </a:ext>
                  </a:extLst>
                </a:gridCol>
                <a:gridCol w="329184">
                  <a:extLst>
                    <a:ext uri="{9D8B030D-6E8A-4147-A177-3AD203B41FA5}">
                      <a16:colId xmlns:a16="http://schemas.microsoft.com/office/drawing/2014/main" val="742439233"/>
                    </a:ext>
                  </a:extLst>
                </a:gridCol>
                <a:gridCol w="329184">
                  <a:extLst>
                    <a:ext uri="{9D8B030D-6E8A-4147-A177-3AD203B41FA5}">
                      <a16:colId xmlns:a16="http://schemas.microsoft.com/office/drawing/2014/main" val="1235899849"/>
                    </a:ext>
                  </a:extLst>
                </a:gridCol>
                <a:gridCol w="329184">
                  <a:extLst>
                    <a:ext uri="{9D8B030D-6E8A-4147-A177-3AD203B41FA5}">
                      <a16:colId xmlns:a16="http://schemas.microsoft.com/office/drawing/2014/main" val="3591602803"/>
                    </a:ext>
                  </a:extLst>
                </a:gridCol>
                <a:gridCol w="370332">
                  <a:extLst>
                    <a:ext uri="{9D8B030D-6E8A-4147-A177-3AD203B41FA5}">
                      <a16:colId xmlns:a16="http://schemas.microsoft.com/office/drawing/2014/main" val="892752098"/>
                    </a:ext>
                  </a:extLst>
                </a:gridCol>
                <a:gridCol w="370332">
                  <a:extLst>
                    <a:ext uri="{9D8B030D-6E8A-4147-A177-3AD203B41FA5}">
                      <a16:colId xmlns:a16="http://schemas.microsoft.com/office/drawing/2014/main" val="2730159999"/>
                    </a:ext>
                  </a:extLst>
                </a:gridCol>
                <a:gridCol w="329184">
                  <a:extLst>
                    <a:ext uri="{9D8B030D-6E8A-4147-A177-3AD203B41FA5}">
                      <a16:colId xmlns:a16="http://schemas.microsoft.com/office/drawing/2014/main" val="880156547"/>
                    </a:ext>
                  </a:extLst>
                </a:gridCol>
                <a:gridCol w="329184">
                  <a:extLst>
                    <a:ext uri="{9D8B030D-6E8A-4147-A177-3AD203B41FA5}">
                      <a16:colId xmlns:a16="http://schemas.microsoft.com/office/drawing/2014/main" val="2917294553"/>
                    </a:ext>
                  </a:extLst>
                </a:gridCol>
                <a:gridCol w="370332">
                  <a:extLst>
                    <a:ext uri="{9D8B030D-6E8A-4147-A177-3AD203B41FA5}">
                      <a16:colId xmlns:a16="http://schemas.microsoft.com/office/drawing/2014/main" val="302638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4408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- 2018-05-28 15:00:29 </a:t>
                      </a:r>
                      <a:r>
                        <a:rPr kumimoji="0" lang="en-US" sz="1000" b="0" i="0" u="none" strike="noStrike" kern="1200" cap="none" spc="0" normalizeH="0" baseline="0" noProof="0">
                          <a:ln>
                            <a:noFill/>
                          </a:ln>
                          <a:solidFill>
                            <a:prstClr val="black"/>
                          </a:solidFill>
                          <a:effectLst/>
                          <a:uLnTx/>
                          <a:uFillTx/>
                          <a:latin typeface="+mn-lt"/>
                          <a:ea typeface="+mn-ea"/>
                          <a:cs typeface="+mn-cs"/>
                        </a:rPr>
                        <a:t> 
 Thank you to all our fallen heroes—those who made the ultimate sacrifice for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7245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- 2018-05-25 16:00:38 </a:t>
                      </a:r>
                      <a:r>
                        <a:rPr kumimoji="0" lang="en-US" sz="1000" b="0" i="0" u="none" strike="noStrike" kern="1200" cap="none" spc="0" normalizeH="0" baseline="0" noProof="0">
                          <a:ln>
                            <a:noFill/>
                          </a:ln>
                          <a:solidFill>
                            <a:prstClr val="black"/>
                          </a:solidFill>
                          <a:effectLst/>
                          <a:uLnTx/>
                          <a:uFillTx/>
                          <a:latin typeface="+mn-lt"/>
                          <a:ea typeface="+mn-ea"/>
                          <a:cs typeface="+mn-cs"/>
                        </a:rPr>
                        <a:t> 
 Our customer Tommaso is repairing a section of a Dominican church, some 30 meters above the rooftops of _ _ _ _ _ _. Do you know this place? Take a guess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0787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- 2018-05-24 17:00:51 </a:t>
                      </a:r>
                      <a:r>
                        <a:rPr kumimoji="0" lang="en-US" sz="1000" b="0" i="0" u="none" strike="noStrike" kern="1200" cap="none" spc="0" normalizeH="0" baseline="0" noProof="0">
                          <a:ln>
                            <a:noFill/>
                          </a:ln>
                          <a:solidFill>
                            <a:prstClr val="black"/>
                          </a:solidFill>
                          <a:effectLst/>
                          <a:uLnTx/>
                          <a:uFillTx/>
                          <a:latin typeface="+mn-lt"/>
                          <a:ea typeface="+mn-ea"/>
                          <a:cs typeface="+mn-cs"/>
                        </a:rPr>
                        <a:t> 
 Only the best for my Hilti ❤️ ➡️How often do you clean your Hilti tools?
-----
Pic by @kiiccyan. Thanks for sharing this awesome shot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7997408"/>
                  </a:ext>
                </a:extLst>
              </a:tr>
            </a:tbl>
          </a:graphicData>
        </a:graphic>
      </p:graphicFrame>
      <p:sp>
        <p:nvSpPr>
          <p:cNvPr id="4" name="Text Placeholder 3">
            <a:extLst>
              <a:ext uri="{FF2B5EF4-FFF2-40B4-BE49-F238E27FC236}">
                <a16:creationId xmlns:a16="http://schemas.microsoft.com/office/drawing/2014/main" id="{CABBB6AC-9622-4E6C-815C-B5B29194F4E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8301766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014F4-EBA6-41D0-8F2A-9FC849FADA32}"/>
              </a:ext>
            </a:extLst>
          </p:cNvPr>
          <p:cNvSpPr>
            <a:spLocks noGrp="1"/>
          </p:cNvSpPr>
          <p:nvPr>
            <p:ph type="title"/>
          </p:nvPr>
        </p:nvSpPr>
        <p:spPr/>
        <p:txBody>
          <a:bodyPr/>
          <a:lstStyle/>
          <a:p>
            <a:r>
              <a:rPr lang="en-US"/>
              <a:t>Competitor Posts | PRO Global - 12 of 12</a:t>
            </a:r>
          </a:p>
        </p:txBody>
      </p:sp>
      <p:graphicFrame>
        <p:nvGraphicFramePr>
          <p:cNvPr id="5" name="Table Placeholder 4">
            <a:extLst>
              <a:ext uri="{FF2B5EF4-FFF2-40B4-BE49-F238E27FC236}">
                <a16:creationId xmlns:a16="http://schemas.microsoft.com/office/drawing/2014/main" id="{9626975D-9154-45FE-8E2E-54CD8F488F50}"/>
              </a:ext>
            </a:extLst>
          </p:cNvPr>
          <p:cNvGraphicFramePr>
            <a:graphicFrameLocks noGrp="1"/>
          </p:cNvGraphicFramePr>
          <p:nvPr>
            <p:ph type="tbl" sz="quarter" idx="13"/>
            <p:extLst>
              <p:ext uri="{D42A27DB-BD31-4B8C-83A1-F6EECF244321}">
                <p14:modId xmlns:p14="http://schemas.microsoft.com/office/powerpoint/2010/main" val="2104057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88755451"/>
                    </a:ext>
                  </a:extLst>
                </a:gridCol>
                <a:gridCol w="370332">
                  <a:extLst>
                    <a:ext uri="{9D8B030D-6E8A-4147-A177-3AD203B41FA5}">
                      <a16:colId xmlns:a16="http://schemas.microsoft.com/office/drawing/2014/main" val="2716615690"/>
                    </a:ext>
                  </a:extLst>
                </a:gridCol>
                <a:gridCol w="370332">
                  <a:extLst>
                    <a:ext uri="{9D8B030D-6E8A-4147-A177-3AD203B41FA5}">
                      <a16:colId xmlns:a16="http://schemas.microsoft.com/office/drawing/2014/main" val="2512468239"/>
                    </a:ext>
                  </a:extLst>
                </a:gridCol>
                <a:gridCol w="370332">
                  <a:extLst>
                    <a:ext uri="{9D8B030D-6E8A-4147-A177-3AD203B41FA5}">
                      <a16:colId xmlns:a16="http://schemas.microsoft.com/office/drawing/2014/main" val="3466259936"/>
                    </a:ext>
                  </a:extLst>
                </a:gridCol>
                <a:gridCol w="329184">
                  <a:extLst>
                    <a:ext uri="{9D8B030D-6E8A-4147-A177-3AD203B41FA5}">
                      <a16:colId xmlns:a16="http://schemas.microsoft.com/office/drawing/2014/main" val="2400818859"/>
                    </a:ext>
                  </a:extLst>
                </a:gridCol>
                <a:gridCol w="329184">
                  <a:extLst>
                    <a:ext uri="{9D8B030D-6E8A-4147-A177-3AD203B41FA5}">
                      <a16:colId xmlns:a16="http://schemas.microsoft.com/office/drawing/2014/main" val="553747754"/>
                    </a:ext>
                  </a:extLst>
                </a:gridCol>
                <a:gridCol w="329184">
                  <a:extLst>
                    <a:ext uri="{9D8B030D-6E8A-4147-A177-3AD203B41FA5}">
                      <a16:colId xmlns:a16="http://schemas.microsoft.com/office/drawing/2014/main" val="2727053621"/>
                    </a:ext>
                  </a:extLst>
                </a:gridCol>
                <a:gridCol w="329184">
                  <a:extLst>
                    <a:ext uri="{9D8B030D-6E8A-4147-A177-3AD203B41FA5}">
                      <a16:colId xmlns:a16="http://schemas.microsoft.com/office/drawing/2014/main" val="726541388"/>
                    </a:ext>
                  </a:extLst>
                </a:gridCol>
                <a:gridCol w="329184">
                  <a:extLst>
                    <a:ext uri="{9D8B030D-6E8A-4147-A177-3AD203B41FA5}">
                      <a16:colId xmlns:a16="http://schemas.microsoft.com/office/drawing/2014/main" val="1754220627"/>
                    </a:ext>
                  </a:extLst>
                </a:gridCol>
                <a:gridCol w="329184">
                  <a:extLst>
                    <a:ext uri="{9D8B030D-6E8A-4147-A177-3AD203B41FA5}">
                      <a16:colId xmlns:a16="http://schemas.microsoft.com/office/drawing/2014/main" val="3738930247"/>
                    </a:ext>
                  </a:extLst>
                </a:gridCol>
                <a:gridCol w="329184">
                  <a:extLst>
                    <a:ext uri="{9D8B030D-6E8A-4147-A177-3AD203B41FA5}">
                      <a16:colId xmlns:a16="http://schemas.microsoft.com/office/drawing/2014/main" val="2925541423"/>
                    </a:ext>
                  </a:extLst>
                </a:gridCol>
                <a:gridCol w="329184">
                  <a:extLst>
                    <a:ext uri="{9D8B030D-6E8A-4147-A177-3AD203B41FA5}">
                      <a16:colId xmlns:a16="http://schemas.microsoft.com/office/drawing/2014/main" val="1193751106"/>
                    </a:ext>
                  </a:extLst>
                </a:gridCol>
                <a:gridCol w="329184">
                  <a:extLst>
                    <a:ext uri="{9D8B030D-6E8A-4147-A177-3AD203B41FA5}">
                      <a16:colId xmlns:a16="http://schemas.microsoft.com/office/drawing/2014/main" val="2253195674"/>
                    </a:ext>
                  </a:extLst>
                </a:gridCol>
                <a:gridCol w="370332">
                  <a:extLst>
                    <a:ext uri="{9D8B030D-6E8A-4147-A177-3AD203B41FA5}">
                      <a16:colId xmlns:a16="http://schemas.microsoft.com/office/drawing/2014/main" val="1194185497"/>
                    </a:ext>
                  </a:extLst>
                </a:gridCol>
                <a:gridCol w="370332">
                  <a:extLst>
                    <a:ext uri="{9D8B030D-6E8A-4147-A177-3AD203B41FA5}">
                      <a16:colId xmlns:a16="http://schemas.microsoft.com/office/drawing/2014/main" val="3163547748"/>
                    </a:ext>
                  </a:extLst>
                </a:gridCol>
                <a:gridCol w="329184">
                  <a:extLst>
                    <a:ext uri="{9D8B030D-6E8A-4147-A177-3AD203B41FA5}">
                      <a16:colId xmlns:a16="http://schemas.microsoft.com/office/drawing/2014/main" val="2520041084"/>
                    </a:ext>
                  </a:extLst>
                </a:gridCol>
                <a:gridCol w="329184">
                  <a:extLst>
                    <a:ext uri="{9D8B030D-6E8A-4147-A177-3AD203B41FA5}">
                      <a16:colId xmlns:a16="http://schemas.microsoft.com/office/drawing/2014/main" val="3490264662"/>
                    </a:ext>
                  </a:extLst>
                </a:gridCol>
                <a:gridCol w="370332">
                  <a:extLst>
                    <a:ext uri="{9D8B030D-6E8A-4147-A177-3AD203B41FA5}">
                      <a16:colId xmlns:a16="http://schemas.microsoft.com/office/drawing/2014/main" val="2671430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815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- 2018-05-23 17:15:00 </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salute America’s veterans and the groups that support them. We have teamed with Flags of Valor and Wounded Warrior Project, and we encourage you to join us. Get involved at http://JoinTheSalute.com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6736966"/>
                  </a:ext>
                </a:extLst>
              </a:tr>
            </a:tbl>
          </a:graphicData>
        </a:graphic>
      </p:graphicFrame>
      <p:sp>
        <p:nvSpPr>
          <p:cNvPr id="4" name="Text Placeholder 3">
            <a:extLst>
              <a:ext uri="{FF2B5EF4-FFF2-40B4-BE49-F238E27FC236}">
                <a16:creationId xmlns:a16="http://schemas.microsoft.com/office/drawing/2014/main" id="{28346DE7-3ED8-4FAB-AFE1-7B20B246265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2387901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2712</Words>
  <Application>Microsoft Office PowerPoint</Application>
  <PresentationFormat>On-screen Show (4:3)</PresentationFormat>
  <Paragraphs>1329</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Facebook</vt:lpstr>
      <vt:lpstr>Facebook Key Metrics Table | PRO Global</vt:lpstr>
      <vt:lpstr>Facebook Reach | PRO Global</vt:lpstr>
      <vt:lpstr>Facebook Page Post Reach Table | PRO Global</vt:lpstr>
      <vt:lpstr>Facebook Impressions | PRO Global</vt:lpstr>
      <vt:lpstr>Fans (Competitors) | PRO Global</vt:lpstr>
      <vt:lpstr>Facebook User Posts | PRO Global</vt:lpstr>
      <vt:lpstr>Facebook Response Times | PRO Global</vt:lpstr>
      <vt:lpstr>Facebook User Posts Table | PRO Global - 1 of 5</vt:lpstr>
      <vt:lpstr>Facebook User Posts Table | PRO Global - 2 of 5</vt:lpstr>
      <vt:lpstr>Facebook User Posts Table | PRO Global - 3 of 5</vt:lpstr>
      <vt:lpstr>Facebook User Posts Table | PRO Global - 4 of 5</vt:lpstr>
      <vt:lpstr>Facebook User Posts Table | PRO Global - 5 of 5</vt:lpstr>
      <vt:lpstr>Key Metrics Table (Competitors) | PRO Global - 1 of 2</vt:lpstr>
      <vt:lpstr>Key Metrics Table (Competitors) | PRO Global - 2 of 2</vt:lpstr>
      <vt:lpstr>Interactions Distribution (Competitors) | PRO Global</vt:lpstr>
      <vt:lpstr>Post Type Distribution Per Profile (Competitors)  | PRO Global</vt:lpstr>
      <vt:lpstr>User Posts Table (Competitors) | PRO Global - 1 of 6</vt:lpstr>
      <vt:lpstr>User Posts Table (Competitors) | PRO Global - 2 of 6</vt:lpstr>
      <vt:lpstr>User Posts Table (Competitors) | PRO Global - 3 of 6</vt:lpstr>
      <vt:lpstr>User Posts Table (Competitors) | PRO Global - 4 of 6</vt:lpstr>
      <vt:lpstr>User Posts Table (Competitors) | PRO Global - 5 of 6</vt:lpstr>
      <vt:lpstr>User Posts Table (Competitors) | PRO Global - 6 of 6</vt:lpstr>
      <vt:lpstr>Competitor Posts | PRO Global - 1 of 12</vt:lpstr>
      <vt:lpstr>Competitor Posts | PRO Global - 2 of 12</vt:lpstr>
      <vt:lpstr>Competitor Posts | PRO Global - 3 of 12</vt:lpstr>
      <vt:lpstr>Competitor Posts | PRO Global - 4 of 12</vt:lpstr>
      <vt:lpstr>Competitor Posts | PRO Global - 5 of 12</vt:lpstr>
      <vt:lpstr>Competitor Posts | PRO Global - 6 of 12</vt:lpstr>
      <vt:lpstr>Competitor Posts | PRO Global - 7 of 12</vt:lpstr>
      <vt:lpstr>Competitor Posts | PRO Global - 8 of 12</vt:lpstr>
      <vt:lpstr>Competitor Posts | PRO Global - 9 of 12</vt:lpstr>
      <vt:lpstr>Competitor Posts | PRO Global - 10 of 12</vt:lpstr>
      <vt:lpstr>Competitor Posts | PRO Global - 11 of 12</vt:lpstr>
      <vt:lpstr>Competitor Posts | PRO Global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2018-06-14T22:41:44Z</dcterms:created>
  <dcterms:modified xsi:type="dcterms:W3CDTF">2018-06-14T22:43:24Z</dcterms:modified>
</cp:coreProperties>
</file>