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Hilti Group</c:v>
                </c:pt>
              </c:strCache>
            </c:strRef>
          </c:tx>
          <c:spPr>
            <a:ln w="28575" cap="rnd">
              <a:solidFill>
                <a:schemeClr val="accent1"/>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Sheet1!$B$2:$B$6</c:f>
              <c:numCache>
                <c:formatCode>General</c:formatCode>
                <c:ptCount val="5"/>
                <c:pt idx="0">
                  <c:v>100</c:v>
                </c:pt>
                <c:pt idx="1">
                  <c:v>67.1875</c:v>
                </c:pt>
                <c:pt idx="2">
                  <c:v>100</c:v>
                </c:pt>
                <c:pt idx="3">
                  <c:v>17.814</c:v>
                </c:pt>
                <c:pt idx="4">
                  <c:v>60.433399999999999</c:v>
                </c:pt>
              </c:numCache>
            </c:numRef>
          </c:val>
          <c:extLst>
            <c:ext xmlns:c16="http://schemas.microsoft.com/office/drawing/2014/chart" uri="{C3380CC4-5D6E-409C-BE32-E72D297353CC}">
              <c16:uniqueId val="{00000000-2B2E-4684-8CB1-41F55013B5E1}"/>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Sheet1!$C$2:$C$6</c:f>
              <c:numCache>
                <c:formatCode>General</c:formatCode>
                <c:ptCount val="5"/>
                <c:pt idx="0">
                  <c:v>4.0616000000000003</c:v>
                </c:pt>
                <c:pt idx="1">
                  <c:v>26.5625</c:v>
                </c:pt>
                <c:pt idx="2">
                  <c:v>8.7870000000000008</c:v>
                </c:pt>
                <c:pt idx="3">
                  <c:v>100</c:v>
                </c:pt>
                <c:pt idx="4">
                  <c:v>100</c:v>
                </c:pt>
              </c:numCache>
            </c:numRef>
          </c:val>
          <c:extLst>
            <c:ext xmlns:c16="http://schemas.microsoft.com/office/drawing/2014/chart" uri="{C3380CC4-5D6E-409C-BE32-E72D297353CC}">
              <c16:uniqueId val="{00000001-2B2E-4684-8CB1-41F55013B5E1}"/>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Sheet1!$D$2:$D$6</c:f>
              <c:numCache>
                <c:formatCode>General</c:formatCode>
                <c:ptCount val="5"/>
                <c:pt idx="0">
                  <c:v>89.247399999999999</c:v>
                </c:pt>
                <c:pt idx="1">
                  <c:v>100</c:v>
                </c:pt>
                <c:pt idx="2">
                  <c:v>73.614999999999995</c:v>
                </c:pt>
                <c:pt idx="3">
                  <c:v>9.8199000000000005</c:v>
                </c:pt>
                <c:pt idx="4">
                  <c:v>52.571100000000001</c:v>
                </c:pt>
              </c:numCache>
            </c:numRef>
          </c:val>
          <c:extLst>
            <c:ext xmlns:c16="http://schemas.microsoft.com/office/drawing/2014/chart" uri="{C3380CC4-5D6E-409C-BE32-E72D297353CC}">
              <c16:uniqueId val="{00000002-2B2E-4684-8CB1-41F55013B5E1}"/>
            </c:ext>
          </c:extLst>
        </c:ser>
        <c:dLbls>
          <c:showLegendKey val="0"/>
          <c:showVal val="0"/>
          <c:showCatName val="0"/>
          <c:showSerName val="0"/>
          <c:showPercent val="0"/>
          <c:showBubbleSize val="0"/>
        </c:dLbls>
        <c:axId val="334674288"/>
        <c:axId val="334672976"/>
      </c:radarChart>
      <c:catAx>
        <c:axId val="334674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72976"/>
        <c:crosses val="autoZero"/>
        <c:auto val="1"/>
        <c:lblAlgn val="ctr"/>
        <c:lblOffset val="100"/>
        <c:noMultiLvlLbl val="0"/>
      </c:catAx>
      <c:valAx>
        <c:axId val="334672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7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Hilti Group</c:v>
                </c:pt>
                <c:pt idx="1">
                  <c:v>Bosch Power Tools</c:v>
                </c:pt>
                <c:pt idx="2">
                  <c:v>Stanley Black &amp; Decker, Inc.</c:v>
                </c:pt>
              </c:strCache>
            </c:strRef>
          </c:cat>
          <c:val>
            <c:numRef>
              <c:f>Sheet1!$A$2:$C$2</c:f>
              <c:numCache>
                <c:formatCode>General</c:formatCode>
                <c:ptCount val="3"/>
                <c:pt idx="0">
                  <c:v>179213</c:v>
                </c:pt>
                <c:pt idx="1">
                  <c:v>7279</c:v>
                </c:pt>
                <c:pt idx="2">
                  <c:v>159943</c:v>
                </c:pt>
              </c:numCache>
            </c:numRef>
          </c:val>
          <c:extLst>
            <c:ext xmlns:c16="http://schemas.microsoft.com/office/drawing/2014/chart" uri="{C3380CC4-5D6E-409C-BE32-E72D297353CC}">
              <c16:uniqueId val="{00000000-8AA1-4E9A-BF5F-437E67C03D1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Hilti Group</c:v>
                </c:pt>
              </c:strCache>
            </c:strRef>
          </c:tx>
          <c:spPr>
            <a:solidFill>
              <a:schemeClr val="accent1"/>
            </a:solidFill>
            <a:ln>
              <a:noFill/>
            </a:ln>
            <a:effectLst/>
          </c:spPr>
          <c:invertIfNegative val="0"/>
          <c:cat>
            <c:numRef>
              <c:f>Sheet1!$A$2:$A$5</c:f>
              <c:numCache>
                <c:formatCode>m/d/yyyy</c:formatCode>
                <c:ptCount val="4"/>
                <c:pt idx="0">
                  <c:v>43160</c:v>
                </c:pt>
                <c:pt idx="1">
                  <c:v>43191</c:v>
                </c:pt>
                <c:pt idx="2">
                  <c:v>43221</c:v>
                </c:pt>
                <c:pt idx="3">
                  <c:v>43252</c:v>
                </c:pt>
              </c:numCache>
            </c:numRef>
          </c:cat>
          <c:val>
            <c:numRef>
              <c:f>Sheet1!$B$2:$B$5</c:f>
              <c:numCache>
                <c:formatCode>General</c:formatCode>
                <c:ptCount val="4"/>
                <c:pt idx="0">
                  <c:v>394</c:v>
                </c:pt>
                <c:pt idx="1">
                  <c:v>423</c:v>
                </c:pt>
                <c:pt idx="2">
                  <c:v>358</c:v>
                </c:pt>
                <c:pt idx="3">
                  <c:v>259</c:v>
                </c:pt>
              </c:numCache>
            </c:numRef>
          </c:val>
          <c:extLst>
            <c:ext xmlns:c16="http://schemas.microsoft.com/office/drawing/2014/chart" uri="{C3380CC4-5D6E-409C-BE32-E72D297353CC}">
              <c16:uniqueId val="{00000000-6668-43D1-B804-006F8B3302F9}"/>
            </c:ext>
          </c:extLst>
        </c:ser>
        <c:ser>
          <c:idx val="1"/>
          <c:order val="1"/>
          <c:tx>
            <c:strRef>
              <c:f>Sheet1!$C$1</c:f>
              <c:strCache>
                <c:ptCount val="1"/>
                <c:pt idx="0">
                  <c:v>Bosch Power Tools</c:v>
                </c:pt>
              </c:strCache>
            </c:strRef>
          </c:tx>
          <c:spPr>
            <a:solidFill>
              <a:schemeClr val="accent2"/>
            </a:solidFill>
            <a:ln>
              <a:noFill/>
            </a:ln>
            <a:effectLst/>
          </c:spPr>
          <c:invertIfNegative val="0"/>
          <c:cat>
            <c:numRef>
              <c:f>Sheet1!$A$2:$A$5</c:f>
              <c:numCache>
                <c:formatCode>m/d/yyyy</c:formatCode>
                <c:ptCount val="4"/>
                <c:pt idx="0">
                  <c:v>43160</c:v>
                </c:pt>
                <c:pt idx="1">
                  <c:v>43191</c:v>
                </c:pt>
                <c:pt idx="2">
                  <c:v>43221</c:v>
                </c:pt>
                <c:pt idx="3">
                  <c:v>43252</c:v>
                </c:pt>
              </c:numCache>
            </c:numRef>
          </c:cat>
          <c:val>
            <c:numRef>
              <c:f>Sheet1!$C$2:$C$5</c:f>
              <c:numCache>
                <c:formatCode>General</c:formatCode>
                <c:ptCount val="4"/>
                <c:pt idx="0">
                  <c:v>121</c:v>
                </c:pt>
                <c:pt idx="1">
                  <c:v>75</c:v>
                </c:pt>
                <c:pt idx="2">
                  <c:v>65</c:v>
                </c:pt>
                <c:pt idx="3">
                  <c:v>59</c:v>
                </c:pt>
              </c:numCache>
            </c:numRef>
          </c:val>
          <c:extLst>
            <c:ext xmlns:c16="http://schemas.microsoft.com/office/drawing/2014/chart" uri="{C3380CC4-5D6E-409C-BE32-E72D297353CC}">
              <c16:uniqueId val="{00000001-6668-43D1-B804-006F8B3302F9}"/>
            </c:ext>
          </c:extLst>
        </c:ser>
        <c:ser>
          <c:idx val="2"/>
          <c:order val="2"/>
          <c:tx>
            <c:strRef>
              <c:f>Sheet1!$D$1</c:f>
              <c:strCache>
                <c:ptCount val="1"/>
                <c:pt idx="0">
                  <c:v>Stanley Black &amp; Decker, Inc.</c:v>
                </c:pt>
              </c:strCache>
            </c:strRef>
          </c:tx>
          <c:spPr>
            <a:solidFill>
              <a:schemeClr val="accent3"/>
            </a:solidFill>
            <a:ln>
              <a:noFill/>
            </a:ln>
            <a:effectLst/>
          </c:spPr>
          <c:invertIfNegative val="0"/>
          <c:cat>
            <c:numRef>
              <c:f>Sheet1!$A$2:$A$5</c:f>
              <c:numCache>
                <c:formatCode>m/d/yyyy</c:formatCode>
                <c:ptCount val="4"/>
                <c:pt idx="0">
                  <c:v>43160</c:v>
                </c:pt>
                <c:pt idx="1">
                  <c:v>43191</c:v>
                </c:pt>
                <c:pt idx="2">
                  <c:v>43221</c:v>
                </c:pt>
                <c:pt idx="3">
                  <c:v>43252</c:v>
                </c:pt>
              </c:numCache>
            </c:numRef>
          </c:cat>
          <c:val>
            <c:numRef>
              <c:f>Sheet1!$D$2:$D$5</c:f>
              <c:numCache>
                <c:formatCode>General</c:formatCode>
                <c:ptCount val="4"/>
                <c:pt idx="0">
                  <c:v>192</c:v>
                </c:pt>
                <c:pt idx="1">
                  <c:v>195</c:v>
                </c:pt>
                <c:pt idx="2">
                  <c:v>198</c:v>
                </c:pt>
                <c:pt idx="3">
                  <c:v>144</c:v>
                </c:pt>
              </c:numCache>
            </c:numRef>
          </c:val>
          <c:extLst>
            <c:ext xmlns:c16="http://schemas.microsoft.com/office/drawing/2014/chart" uri="{C3380CC4-5D6E-409C-BE32-E72D297353CC}">
              <c16:uniqueId val="{00000002-6668-43D1-B804-006F8B3302F9}"/>
            </c:ext>
          </c:extLst>
        </c:ser>
        <c:dLbls>
          <c:showLegendKey val="0"/>
          <c:showVal val="0"/>
          <c:showCatName val="0"/>
          <c:showSerName val="0"/>
          <c:showPercent val="0"/>
          <c:showBubbleSize val="0"/>
        </c:dLbls>
        <c:gapWidth val="219"/>
        <c:overlap val="-27"/>
        <c:axId val="342445104"/>
        <c:axId val="342443792"/>
      </c:barChart>
      <c:dateAx>
        <c:axId val="342445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443792"/>
        <c:crosses val="autoZero"/>
        <c:auto val="1"/>
        <c:lblOffset val="100"/>
        <c:baseTimeUnit val="months"/>
      </c:dateAx>
      <c:valAx>
        <c:axId val="342443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445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Hilti Group</c:v>
                </c:pt>
              </c:strCache>
            </c:strRef>
          </c:tx>
          <c:spPr>
            <a:solidFill>
              <a:schemeClr val="accent1"/>
            </a:solidFill>
            <a:ln>
              <a:noFill/>
            </a:ln>
            <a:effectLst/>
          </c:spPr>
          <c:cat>
            <c:numRef>
              <c:f>Sheet1!$A$2:$A$5</c:f>
              <c:numCache>
                <c:formatCode>m/d/yyyy</c:formatCode>
                <c:ptCount val="4"/>
                <c:pt idx="0">
                  <c:v>43160</c:v>
                </c:pt>
                <c:pt idx="1">
                  <c:v>43191</c:v>
                </c:pt>
                <c:pt idx="2">
                  <c:v>43221</c:v>
                </c:pt>
                <c:pt idx="3">
                  <c:v>43252</c:v>
                </c:pt>
              </c:numCache>
            </c:numRef>
          </c:cat>
          <c:val>
            <c:numRef>
              <c:f>Sheet1!$B$2:$B$5</c:f>
              <c:numCache>
                <c:formatCode>General</c:formatCode>
                <c:ptCount val="4"/>
                <c:pt idx="0">
                  <c:v>167473</c:v>
                </c:pt>
                <c:pt idx="1">
                  <c:v>172532</c:v>
                </c:pt>
                <c:pt idx="2">
                  <c:v>177167</c:v>
                </c:pt>
                <c:pt idx="3">
                  <c:v>179213</c:v>
                </c:pt>
              </c:numCache>
            </c:numRef>
          </c:val>
          <c:extLst>
            <c:ext xmlns:c16="http://schemas.microsoft.com/office/drawing/2014/chart" uri="{C3380CC4-5D6E-409C-BE32-E72D297353CC}">
              <c16:uniqueId val="{00000000-2618-4546-AC71-FDCCB351D62D}"/>
            </c:ext>
          </c:extLst>
        </c:ser>
        <c:ser>
          <c:idx val="1"/>
          <c:order val="1"/>
          <c:tx>
            <c:strRef>
              <c:f>Sheet1!$C$1</c:f>
              <c:strCache>
                <c:ptCount val="1"/>
                <c:pt idx="0">
                  <c:v>Bosch Power Tools</c:v>
                </c:pt>
              </c:strCache>
            </c:strRef>
          </c:tx>
          <c:spPr>
            <a:solidFill>
              <a:schemeClr val="accent2"/>
            </a:solidFill>
            <a:ln>
              <a:noFill/>
            </a:ln>
            <a:effectLst/>
          </c:spPr>
          <c:cat>
            <c:numRef>
              <c:f>Sheet1!$A$2:$A$5</c:f>
              <c:numCache>
                <c:formatCode>m/d/yyyy</c:formatCode>
                <c:ptCount val="4"/>
                <c:pt idx="0">
                  <c:v>43160</c:v>
                </c:pt>
                <c:pt idx="1">
                  <c:v>43191</c:v>
                </c:pt>
                <c:pt idx="2">
                  <c:v>43221</c:v>
                </c:pt>
                <c:pt idx="3">
                  <c:v>43252</c:v>
                </c:pt>
              </c:numCache>
            </c:numRef>
          </c:cat>
          <c:val>
            <c:numRef>
              <c:f>Sheet1!$C$2:$C$5</c:f>
              <c:numCache>
                <c:formatCode>General</c:formatCode>
                <c:ptCount val="4"/>
                <c:pt idx="0">
                  <c:v>6690</c:v>
                </c:pt>
                <c:pt idx="1">
                  <c:v>6986</c:v>
                </c:pt>
                <c:pt idx="2">
                  <c:v>7185</c:v>
                </c:pt>
                <c:pt idx="3">
                  <c:v>7279</c:v>
                </c:pt>
              </c:numCache>
            </c:numRef>
          </c:val>
          <c:extLst>
            <c:ext xmlns:c16="http://schemas.microsoft.com/office/drawing/2014/chart" uri="{C3380CC4-5D6E-409C-BE32-E72D297353CC}">
              <c16:uniqueId val="{00000001-2618-4546-AC71-FDCCB351D62D}"/>
            </c:ext>
          </c:extLst>
        </c:ser>
        <c:ser>
          <c:idx val="2"/>
          <c:order val="2"/>
          <c:tx>
            <c:strRef>
              <c:f>Sheet1!$D$1</c:f>
              <c:strCache>
                <c:ptCount val="1"/>
                <c:pt idx="0">
                  <c:v>Stanley Black &amp; Decker, Inc.</c:v>
                </c:pt>
              </c:strCache>
            </c:strRef>
          </c:tx>
          <c:spPr>
            <a:solidFill>
              <a:schemeClr val="accent3"/>
            </a:solidFill>
            <a:ln w="25400">
              <a:noFill/>
            </a:ln>
            <a:effectLst/>
          </c:spPr>
          <c:cat>
            <c:numRef>
              <c:f>Sheet1!$A$2:$A$5</c:f>
              <c:numCache>
                <c:formatCode>m/d/yyyy</c:formatCode>
                <c:ptCount val="4"/>
                <c:pt idx="0">
                  <c:v>43160</c:v>
                </c:pt>
                <c:pt idx="1">
                  <c:v>43191</c:v>
                </c:pt>
                <c:pt idx="2">
                  <c:v>43221</c:v>
                </c:pt>
                <c:pt idx="3">
                  <c:v>43252</c:v>
                </c:pt>
              </c:numCache>
            </c:numRef>
          </c:cat>
          <c:val>
            <c:numRef>
              <c:f>Sheet1!$D$2:$D$5</c:f>
              <c:numCache>
                <c:formatCode>General</c:formatCode>
                <c:ptCount val="4"/>
                <c:pt idx="0">
                  <c:v>151451</c:v>
                </c:pt>
                <c:pt idx="1">
                  <c:v>154179</c:v>
                </c:pt>
                <c:pt idx="2">
                  <c:v>157957</c:v>
                </c:pt>
                <c:pt idx="3">
                  <c:v>159943</c:v>
                </c:pt>
              </c:numCache>
            </c:numRef>
          </c:val>
          <c:extLst>
            <c:ext xmlns:c16="http://schemas.microsoft.com/office/drawing/2014/chart" uri="{C3380CC4-5D6E-409C-BE32-E72D297353CC}">
              <c16:uniqueId val="{00000002-2618-4546-AC71-FDCCB351D62D}"/>
            </c:ext>
          </c:extLst>
        </c:ser>
        <c:dLbls>
          <c:showLegendKey val="0"/>
          <c:showVal val="0"/>
          <c:showCatName val="0"/>
          <c:showSerName val="0"/>
          <c:showPercent val="0"/>
          <c:showBubbleSize val="0"/>
        </c:dLbls>
        <c:axId val="343295320"/>
        <c:axId val="343294992"/>
      </c:areaChart>
      <c:dateAx>
        <c:axId val="343295320"/>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94992"/>
        <c:crosses val="autoZero"/>
        <c:auto val="1"/>
        <c:lblOffset val="100"/>
        <c:baseTimeUnit val="months"/>
      </c:dateAx>
      <c:valAx>
        <c:axId val="343294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95320"/>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Sheet1!$A$2:$A$4</c:f>
              <c:strCache>
                <c:ptCount val="3"/>
                <c:pt idx="0">
                  <c:v>Hilti Group</c:v>
                </c:pt>
                <c:pt idx="1">
                  <c:v>Bosch Power Tools</c:v>
                </c:pt>
                <c:pt idx="2">
                  <c:v>Stanley Black &amp; Decker, Inc.</c:v>
                </c:pt>
              </c:strCache>
            </c:strRef>
          </c:cat>
          <c:val>
            <c:numRef>
              <c:f>Sheet1!$B$2:$B$4</c:f>
              <c:numCache>
                <c:formatCode>General</c:formatCode>
                <c:ptCount val="3"/>
                <c:pt idx="0">
                  <c:v>16661</c:v>
                </c:pt>
                <c:pt idx="1">
                  <c:v>1464</c:v>
                </c:pt>
                <c:pt idx="2">
                  <c:v>12265</c:v>
                </c:pt>
              </c:numCache>
            </c:numRef>
          </c:val>
          <c:extLst>
            <c:ext xmlns:c16="http://schemas.microsoft.com/office/drawing/2014/chart" uri="{C3380CC4-5D6E-409C-BE32-E72D297353CC}">
              <c16:uniqueId val="{00000000-0872-4EC2-8235-C168B22BD1AE}"/>
            </c:ext>
          </c:extLst>
        </c:ser>
        <c:dLbls>
          <c:showLegendKey val="0"/>
          <c:showVal val="0"/>
          <c:showCatName val="0"/>
          <c:showSerName val="0"/>
          <c:showPercent val="0"/>
          <c:showBubbleSize val="0"/>
        </c:dLbls>
        <c:gapWidth val="219"/>
        <c:overlap val="-27"/>
        <c:axId val="343301552"/>
        <c:axId val="343301880"/>
      </c:barChart>
      <c:catAx>
        <c:axId val="34330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01880"/>
        <c:crosses val="autoZero"/>
        <c:auto val="1"/>
        <c:lblAlgn val="ctr"/>
        <c:lblOffset val="100"/>
        <c:noMultiLvlLbl val="0"/>
      </c:catAx>
      <c:valAx>
        <c:axId val="343301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0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Hilti Group</c:v>
                </c:pt>
              </c:strCache>
            </c:strRef>
          </c:tx>
          <c:spPr>
            <a:solidFill>
              <a:schemeClr val="accent1"/>
            </a:solidFill>
            <a:ln>
              <a:noFill/>
            </a:ln>
            <a:effectLst/>
          </c:spPr>
          <c:invertIfNegative val="0"/>
          <c:cat>
            <c:numRef>
              <c:f>Sheet1!$A$2:$A$5</c:f>
              <c:numCache>
                <c:formatCode>m/d/yyyy</c:formatCode>
                <c:ptCount val="4"/>
                <c:pt idx="0">
                  <c:v>43160</c:v>
                </c:pt>
                <c:pt idx="1">
                  <c:v>43191</c:v>
                </c:pt>
                <c:pt idx="2">
                  <c:v>43221</c:v>
                </c:pt>
                <c:pt idx="3">
                  <c:v>43252</c:v>
                </c:pt>
              </c:numCache>
            </c:numRef>
          </c:cat>
          <c:val>
            <c:numRef>
              <c:f>Sheet1!$B$2:$B$5</c:f>
              <c:numCache>
                <c:formatCode>General</c:formatCode>
                <c:ptCount val="4"/>
                <c:pt idx="0">
                  <c:v>3496</c:v>
                </c:pt>
                <c:pt idx="1">
                  <c:v>5059</c:v>
                </c:pt>
                <c:pt idx="2">
                  <c:v>4635</c:v>
                </c:pt>
                <c:pt idx="3">
                  <c:v>2046</c:v>
                </c:pt>
              </c:numCache>
            </c:numRef>
          </c:val>
          <c:extLst>
            <c:ext xmlns:c16="http://schemas.microsoft.com/office/drawing/2014/chart" uri="{C3380CC4-5D6E-409C-BE32-E72D297353CC}">
              <c16:uniqueId val="{00000000-7636-48DD-961C-54FEDC1828EB}"/>
            </c:ext>
          </c:extLst>
        </c:ser>
        <c:ser>
          <c:idx val="1"/>
          <c:order val="1"/>
          <c:tx>
            <c:strRef>
              <c:f>Sheet1!$C$1</c:f>
              <c:strCache>
                <c:ptCount val="1"/>
                <c:pt idx="0">
                  <c:v>Bosch Power Tools</c:v>
                </c:pt>
              </c:strCache>
            </c:strRef>
          </c:tx>
          <c:spPr>
            <a:solidFill>
              <a:schemeClr val="accent2"/>
            </a:solidFill>
            <a:ln>
              <a:noFill/>
            </a:ln>
            <a:effectLst/>
          </c:spPr>
          <c:invertIfNegative val="0"/>
          <c:cat>
            <c:numRef>
              <c:f>Sheet1!$A$2:$A$5</c:f>
              <c:numCache>
                <c:formatCode>m/d/yyyy</c:formatCode>
                <c:ptCount val="4"/>
                <c:pt idx="0">
                  <c:v>43160</c:v>
                </c:pt>
                <c:pt idx="1">
                  <c:v>43191</c:v>
                </c:pt>
                <c:pt idx="2">
                  <c:v>43221</c:v>
                </c:pt>
                <c:pt idx="3">
                  <c:v>43252</c:v>
                </c:pt>
              </c:numCache>
            </c:numRef>
          </c:cat>
          <c:val>
            <c:numRef>
              <c:f>Sheet1!$C$2:$C$5</c:f>
              <c:numCache>
                <c:formatCode>General</c:formatCode>
                <c:ptCount val="4"/>
                <c:pt idx="0">
                  <c:v>381</c:v>
                </c:pt>
                <c:pt idx="1">
                  <c:v>296</c:v>
                </c:pt>
                <c:pt idx="2">
                  <c:v>199</c:v>
                </c:pt>
                <c:pt idx="3">
                  <c:v>94</c:v>
                </c:pt>
              </c:numCache>
            </c:numRef>
          </c:val>
          <c:extLst>
            <c:ext xmlns:c16="http://schemas.microsoft.com/office/drawing/2014/chart" uri="{C3380CC4-5D6E-409C-BE32-E72D297353CC}">
              <c16:uniqueId val="{00000001-7636-48DD-961C-54FEDC1828EB}"/>
            </c:ext>
          </c:extLst>
        </c:ser>
        <c:ser>
          <c:idx val="2"/>
          <c:order val="2"/>
          <c:tx>
            <c:strRef>
              <c:f>Sheet1!$D$1</c:f>
              <c:strCache>
                <c:ptCount val="1"/>
                <c:pt idx="0">
                  <c:v>Stanley Black &amp; Decker, Inc.</c:v>
                </c:pt>
              </c:strCache>
            </c:strRef>
          </c:tx>
          <c:spPr>
            <a:solidFill>
              <a:schemeClr val="accent3"/>
            </a:solidFill>
            <a:ln>
              <a:noFill/>
            </a:ln>
            <a:effectLst/>
          </c:spPr>
          <c:invertIfNegative val="0"/>
          <c:cat>
            <c:numRef>
              <c:f>Sheet1!$A$2:$A$5</c:f>
              <c:numCache>
                <c:formatCode>m/d/yyyy</c:formatCode>
                <c:ptCount val="4"/>
                <c:pt idx="0">
                  <c:v>43160</c:v>
                </c:pt>
                <c:pt idx="1">
                  <c:v>43191</c:v>
                </c:pt>
                <c:pt idx="2">
                  <c:v>43221</c:v>
                </c:pt>
                <c:pt idx="3">
                  <c:v>43252</c:v>
                </c:pt>
              </c:numCache>
            </c:numRef>
          </c:cat>
          <c:val>
            <c:numRef>
              <c:f>Sheet1!$D$2:$D$5</c:f>
              <c:numCache>
                <c:formatCode>General</c:formatCode>
                <c:ptCount val="4"/>
                <c:pt idx="0">
                  <c:v>3469</c:v>
                </c:pt>
                <c:pt idx="1">
                  <c:v>2728</c:v>
                </c:pt>
                <c:pt idx="2">
                  <c:v>3778</c:v>
                </c:pt>
                <c:pt idx="3">
                  <c:v>1986</c:v>
                </c:pt>
              </c:numCache>
            </c:numRef>
          </c:val>
          <c:extLst>
            <c:ext xmlns:c16="http://schemas.microsoft.com/office/drawing/2014/chart" uri="{C3380CC4-5D6E-409C-BE32-E72D297353CC}">
              <c16:uniqueId val="{00000002-7636-48DD-961C-54FEDC1828EB}"/>
            </c:ext>
          </c:extLst>
        </c:ser>
        <c:dLbls>
          <c:showLegendKey val="0"/>
          <c:showVal val="0"/>
          <c:showCatName val="0"/>
          <c:showSerName val="0"/>
          <c:showPercent val="0"/>
          <c:showBubbleSize val="0"/>
        </c:dLbls>
        <c:gapWidth val="219"/>
        <c:overlap val="-27"/>
        <c:axId val="343294008"/>
        <c:axId val="343289416"/>
      </c:barChart>
      <c:dateAx>
        <c:axId val="343294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89416"/>
        <c:crosses val="autoZero"/>
        <c:auto val="1"/>
        <c:lblOffset val="100"/>
        <c:baseTimeUnit val="months"/>
      </c:dateAx>
      <c:valAx>
        <c:axId val="343289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94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C32C7-79F3-4383-8585-371DC4996840}"/>
              </a:ext>
            </a:extLst>
          </p:cNvPr>
          <p:cNvSpPr>
            <a:spLocks noGrp="1"/>
          </p:cNvSpPr>
          <p:nvPr>
            <p:ph type="ctrTitle"/>
          </p:nvPr>
        </p:nvSpPr>
        <p:spPr/>
        <p:txBody>
          <a:bodyPr/>
          <a:lstStyle/>
          <a:p>
            <a:r>
              <a:rPr lang="en-US"/>
              <a:t>Linkedin</a:t>
            </a:r>
          </a:p>
        </p:txBody>
      </p:sp>
      <p:sp>
        <p:nvSpPr>
          <p:cNvPr id="3" name="Subtitle 2">
            <a:extLst>
              <a:ext uri="{FF2B5EF4-FFF2-40B4-BE49-F238E27FC236}">
                <a16:creationId xmlns:a16="http://schemas.microsoft.com/office/drawing/2014/main" id="{ACD5C162-0FEE-4080-BB66-8607F09BCA40}"/>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4275950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8D40E-F35D-4FB2-9232-90CA1CC1B093}"/>
              </a:ext>
            </a:extLst>
          </p:cNvPr>
          <p:cNvSpPr>
            <a:spLocks noGrp="1"/>
          </p:cNvSpPr>
          <p:nvPr>
            <p:ph type="title"/>
          </p:nvPr>
        </p:nvSpPr>
        <p:spPr/>
        <p:txBody>
          <a:bodyPr/>
          <a:lstStyle/>
          <a:p>
            <a:r>
              <a:rPr lang="en-US"/>
              <a:t>LinkedIn Key Metrics Table | Corporate</a:t>
            </a:r>
          </a:p>
        </p:txBody>
      </p:sp>
      <p:graphicFrame>
        <p:nvGraphicFramePr>
          <p:cNvPr id="5" name="Table Placeholder 4">
            <a:extLst>
              <a:ext uri="{FF2B5EF4-FFF2-40B4-BE49-F238E27FC236}">
                <a16:creationId xmlns:a16="http://schemas.microsoft.com/office/drawing/2014/main" id="{61B41ABA-A103-48E3-BB25-8FD77ABB6AC1}"/>
              </a:ext>
            </a:extLst>
          </p:cNvPr>
          <p:cNvGraphicFramePr>
            <a:graphicFrameLocks noGrp="1"/>
          </p:cNvGraphicFramePr>
          <p:nvPr>
            <p:ph type="tbl" sz="quarter" idx="13"/>
            <p:extLst>
              <p:ext uri="{D42A27DB-BD31-4B8C-83A1-F6EECF244321}">
                <p14:modId xmlns:p14="http://schemas.microsoft.com/office/powerpoint/2010/main" val="277666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37860326"/>
                    </a:ext>
                  </a:extLst>
                </a:gridCol>
                <a:gridCol w="1069848">
                  <a:extLst>
                    <a:ext uri="{9D8B030D-6E8A-4147-A177-3AD203B41FA5}">
                      <a16:colId xmlns:a16="http://schemas.microsoft.com/office/drawing/2014/main" val="1880004929"/>
                    </a:ext>
                  </a:extLst>
                </a:gridCol>
                <a:gridCol w="1069848">
                  <a:extLst>
                    <a:ext uri="{9D8B030D-6E8A-4147-A177-3AD203B41FA5}">
                      <a16:colId xmlns:a16="http://schemas.microsoft.com/office/drawing/2014/main" val="513735933"/>
                    </a:ext>
                  </a:extLst>
                </a:gridCol>
                <a:gridCol w="1069848">
                  <a:extLst>
                    <a:ext uri="{9D8B030D-6E8A-4147-A177-3AD203B41FA5}">
                      <a16:colId xmlns:a16="http://schemas.microsoft.com/office/drawing/2014/main" val="456037244"/>
                    </a:ext>
                  </a:extLst>
                </a:gridCol>
                <a:gridCol w="1069848">
                  <a:extLst>
                    <a:ext uri="{9D8B030D-6E8A-4147-A177-3AD203B41FA5}">
                      <a16:colId xmlns:a16="http://schemas.microsoft.com/office/drawing/2014/main" val="4007374961"/>
                    </a:ext>
                  </a:extLst>
                </a:gridCol>
                <a:gridCol w="1069848">
                  <a:extLst>
                    <a:ext uri="{9D8B030D-6E8A-4147-A177-3AD203B41FA5}">
                      <a16:colId xmlns:a16="http://schemas.microsoft.com/office/drawing/2014/main" val="653151037"/>
                    </a:ext>
                  </a:extLst>
                </a:gridCol>
                <a:gridCol w="1069848">
                  <a:extLst>
                    <a:ext uri="{9D8B030D-6E8A-4147-A177-3AD203B41FA5}">
                      <a16:colId xmlns:a16="http://schemas.microsoft.com/office/drawing/2014/main" val="33034138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69944752"/>
                  </a:ext>
                </a:extLst>
              </a:tr>
              <a:tr h="370840">
                <a:tc>
                  <a:txBody>
                    <a:bodyPr/>
                    <a:lstStyle/>
                    <a:p>
                      <a:r>
                        <a:rPr lang="en-US" sz="1000"/>
                        <a:t>Hilti Group</a:t>
                      </a:r>
                    </a:p>
                  </a:txBody>
                  <a:tcPr/>
                </a:tc>
                <a:tc>
                  <a:txBody>
                    <a:bodyPr/>
                    <a:lstStyle/>
                    <a:p>
                      <a:r>
                        <a:rPr lang="en-US" sz="1000"/>
                        <a:t>179213</a:t>
                      </a:r>
                    </a:p>
                  </a:txBody>
                  <a:tcPr/>
                </a:tc>
                <a:tc>
                  <a:txBody>
                    <a:bodyPr/>
                    <a:lstStyle/>
                    <a:p>
                      <a:r>
                        <a:rPr lang="en-US" sz="1000"/>
                        <a:t>15236</a:t>
                      </a:r>
                    </a:p>
                  </a:txBody>
                  <a:tcPr/>
                </a:tc>
                <a:tc>
                  <a:txBody>
                    <a:bodyPr/>
                    <a:lstStyle/>
                    <a:p>
                      <a:r>
                        <a:rPr lang="en-US" sz="1000"/>
                        <a:t>43</a:t>
                      </a:r>
                    </a:p>
                  </a:txBody>
                  <a:tcPr/>
                </a:tc>
                <a:tc>
                  <a:txBody>
                    <a:bodyPr/>
                    <a:lstStyle/>
                    <a:p>
                      <a:r>
                        <a:rPr lang="en-US" sz="1000"/>
                        <a:t>16499</a:t>
                      </a:r>
                    </a:p>
                  </a:txBody>
                  <a:tcPr/>
                </a:tc>
                <a:tc>
                  <a:txBody>
                    <a:bodyPr/>
                    <a:lstStyle/>
                    <a:p>
                      <a:r>
                        <a:rPr lang="en-US" sz="1000"/>
                        <a:t>162</a:t>
                      </a:r>
                    </a:p>
                  </a:txBody>
                  <a:tcPr/>
                </a:tc>
                <a:tc>
                  <a:txBody>
                    <a:bodyPr/>
                    <a:lstStyle/>
                    <a:p>
                      <a:r>
                        <a:rPr lang="en-US" sz="1000"/>
                        <a:t>0.2258 %</a:t>
                      </a:r>
                    </a:p>
                  </a:txBody>
                  <a:tcPr/>
                </a:tc>
                <a:extLst>
                  <a:ext uri="{0D108BD9-81ED-4DB2-BD59-A6C34878D82A}">
                    <a16:rowId xmlns:a16="http://schemas.microsoft.com/office/drawing/2014/main" val="3301710493"/>
                  </a:ext>
                </a:extLst>
              </a:tr>
              <a:tr h="370840">
                <a:tc>
                  <a:txBody>
                    <a:bodyPr/>
                    <a:lstStyle/>
                    <a:p>
                      <a:r>
                        <a:rPr lang="en-US" sz="1000"/>
                        <a:t>Stanley Black &amp; Decker, Inc.</a:t>
                      </a:r>
                    </a:p>
                  </a:txBody>
                  <a:tcPr/>
                </a:tc>
                <a:tc>
                  <a:txBody>
                    <a:bodyPr/>
                    <a:lstStyle/>
                    <a:p>
                      <a:r>
                        <a:rPr lang="en-US" sz="1000"/>
                        <a:t>159943</a:t>
                      </a:r>
                    </a:p>
                  </a:txBody>
                  <a:tcPr/>
                </a:tc>
                <a:tc>
                  <a:txBody>
                    <a:bodyPr/>
                    <a:lstStyle/>
                    <a:p>
                      <a:r>
                        <a:rPr lang="en-US" sz="1000"/>
                        <a:t>11961</a:t>
                      </a:r>
                    </a:p>
                  </a:txBody>
                  <a:tcPr/>
                </a:tc>
                <a:tc>
                  <a:txBody>
                    <a:bodyPr/>
                    <a:lstStyle/>
                    <a:p>
                      <a:r>
                        <a:rPr lang="en-US" sz="1000"/>
                        <a:t>64</a:t>
                      </a:r>
                    </a:p>
                  </a:txBody>
                  <a:tcPr/>
                </a:tc>
                <a:tc>
                  <a:txBody>
                    <a:bodyPr/>
                    <a:lstStyle/>
                    <a:p>
                      <a:r>
                        <a:rPr lang="en-US" sz="1000"/>
                        <a:t>12110</a:t>
                      </a:r>
                    </a:p>
                  </a:txBody>
                  <a:tcPr/>
                </a:tc>
                <a:tc>
                  <a:txBody>
                    <a:bodyPr/>
                    <a:lstStyle/>
                    <a:p>
                      <a:r>
                        <a:rPr lang="en-US" sz="1000"/>
                        <a:t>155</a:t>
                      </a:r>
                    </a:p>
                  </a:txBody>
                  <a:tcPr/>
                </a:tc>
                <a:tc>
                  <a:txBody>
                    <a:bodyPr/>
                    <a:lstStyle/>
                    <a:p>
                      <a:r>
                        <a:rPr lang="en-US" sz="1000"/>
                        <a:t>0.1245 %</a:t>
                      </a:r>
                    </a:p>
                  </a:txBody>
                  <a:tcPr/>
                </a:tc>
                <a:extLst>
                  <a:ext uri="{0D108BD9-81ED-4DB2-BD59-A6C34878D82A}">
                    <a16:rowId xmlns:a16="http://schemas.microsoft.com/office/drawing/2014/main" val="207323492"/>
                  </a:ext>
                </a:extLst>
              </a:tr>
              <a:tr h="370840">
                <a:tc>
                  <a:txBody>
                    <a:bodyPr/>
                    <a:lstStyle/>
                    <a:p>
                      <a:r>
                        <a:rPr lang="en-US" sz="1000"/>
                        <a:t>Bosch Power Tools</a:t>
                      </a:r>
                    </a:p>
                  </a:txBody>
                  <a:tcPr/>
                </a:tc>
                <a:tc>
                  <a:txBody>
                    <a:bodyPr/>
                    <a:lstStyle/>
                    <a:p>
                      <a:r>
                        <a:rPr lang="en-US" sz="1000"/>
                        <a:t>7279</a:t>
                      </a:r>
                    </a:p>
                  </a:txBody>
                  <a:tcPr/>
                </a:tc>
                <a:tc>
                  <a:txBody>
                    <a:bodyPr/>
                    <a:lstStyle/>
                    <a:p>
                      <a:r>
                        <a:rPr lang="en-US" sz="1000"/>
                        <a:t>970</a:t>
                      </a:r>
                    </a:p>
                  </a:txBody>
                  <a:tcPr/>
                </a:tc>
                <a:tc>
                  <a:txBody>
                    <a:bodyPr/>
                    <a:lstStyle/>
                    <a:p>
                      <a:r>
                        <a:rPr lang="en-US" sz="1000"/>
                        <a:t>17</a:t>
                      </a:r>
                    </a:p>
                  </a:txBody>
                  <a:tcPr/>
                </a:tc>
                <a:tc>
                  <a:txBody>
                    <a:bodyPr/>
                    <a:lstStyle/>
                    <a:p>
                      <a:r>
                        <a:rPr lang="en-US" sz="1000"/>
                        <a:t>1432</a:t>
                      </a:r>
                    </a:p>
                  </a:txBody>
                  <a:tcPr/>
                </a:tc>
                <a:tc>
                  <a:txBody>
                    <a:bodyPr/>
                    <a:lstStyle/>
                    <a:p>
                      <a:r>
                        <a:rPr lang="en-US" sz="1000"/>
                        <a:t>32</a:t>
                      </a:r>
                    </a:p>
                  </a:txBody>
                  <a:tcPr/>
                </a:tc>
                <a:tc>
                  <a:txBody>
                    <a:bodyPr/>
                    <a:lstStyle/>
                    <a:p>
                      <a:r>
                        <a:rPr lang="en-US" sz="1000"/>
                        <a:t>1.2676 %</a:t>
                      </a:r>
                    </a:p>
                  </a:txBody>
                  <a:tcPr/>
                </a:tc>
                <a:extLst>
                  <a:ext uri="{0D108BD9-81ED-4DB2-BD59-A6C34878D82A}">
                    <a16:rowId xmlns:a16="http://schemas.microsoft.com/office/drawing/2014/main" val="3773291908"/>
                  </a:ext>
                </a:extLst>
              </a:tr>
            </a:tbl>
          </a:graphicData>
        </a:graphic>
      </p:graphicFrame>
      <p:sp>
        <p:nvSpPr>
          <p:cNvPr id="4" name="Text Placeholder 3">
            <a:extLst>
              <a:ext uri="{FF2B5EF4-FFF2-40B4-BE49-F238E27FC236}">
                <a16:creationId xmlns:a16="http://schemas.microsoft.com/office/drawing/2014/main" id="{09184EEC-2AC3-4342-8AF1-DFAADDBF150E}"/>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888067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81517-2D8A-4F97-BE12-A37EFA3378CD}"/>
              </a:ext>
            </a:extLst>
          </p:cNvPr>
          <p:cNvSpPr>
            <a:spLocks noGrp="1"/>
          </p:cNvSpPr>
          <p:nvPr>
            <p:ph type="title"/>
          </p:nvPr>
        </p:nvSpPr>
        <p:spPr/>
        <p:txBody>
          <a:bodyPr/>
          <a:lstStyle/>
          <a:p>
            <a:r>
              <a:rPr lang="en-US"/>
              <a:t>LinkedIn Key Metrics Radar | All Pages</a:t>
            </a:r>
          </a:p>
        </p:txBody>
      </p:sp>
      <p:graphicFrame>
        <p:nvGraphicFramePr>
          <p:cNvPr id="6" name="Chart Placeholder 5">
            <a:extLst>
              <a:ext uri="{FF2B5EF4-FFF2-40B4-BE49-F238E27FC236}">
                <a16:creationId xmlns:a16="http://schemas.microsoft.com/office/drawing/2014/main" id="{193B2C44-665E-46FD-B53D-ABAE1295EF0F}"/>
              </a:ext>
            </a:extLst>
          </p:cNvPr>
          <p:cNvGraphicFramePr>
            <a:graphicFrameLocks noGrp="1"/>
          </p:cNvGraphicFramePr>
          <p:nvPr>
            <p:ph type="chart" sz="quarter" idx="13"/>
            <p:extLst>
              <p:ext uri="{D42A27DB-BD31-4B8C-83A1-F6EECF244321}">
                <p14:modId xmlns:p14="http://schemas.microsoft.com/office/powerpoint/2010/main" val="2845025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87DC12-51C1-4128-96C4-AD5E681D4DBC}"/>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3C4AD1A9-DFDB-4DFB-AAE7-16152FEB47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0515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C62DC-CAA3-4CCD-9D1B-D2069D681EB9}"/>
              </a:ext>
            </a:extLst>
          </p:cNvPr>
          <p:cNvSpPr>
            <a:spLocks noGrp="1"/>
          </p:cNvSpPr>
          <p:nvPr>
            <p:ph type="title"/>
          </p:nvPr>
        </p:nvSpPr>
        <p:spPr/>
        <p:txBody>
          <a:bodyPr/>
          <a:lstStyle/>
          <a:p>
            <a:r>
              <a:rPr lang="en-US"/>
              <a:t>LinkedIn Follower Distribution | All Pages</a:t>
            </a:r>
          </a:p>
        </p:txBody>
      </p:sp>
      <p:graphicFrame>
        <p:nvGraphicFramePr>
          <p:cNvPr id="6" name="Chart Placeholder 5">
            <a:extLst>
              <a:ext uri="{FF2B5EF4-FFF2-40B4-BE49-F238E27FC236}">
                <a16:creationId xmlns:a16="http://schemas.microsoft.com/office/drawing/2014/main" id="{281D104E-5DA2-4A49-B66F-2C48EC907B1C}"/>
              </a:ext>
            </a:extLst>
          </p:cNvPr>
          <p:cNvGraphicFramePr>
            <a:graphicFrameLocks noGrp="1"/>
          </p:cNvGraphicFramePr>
          <p:nvPr>
            <p:ph type="chart" sz="quarter" idx="13"/>
            <p:extLst>
              <p:ext uri="{D42A27DB-BD31-4B8C-83A1-F6EECF244321}">
                <p14:modId xmlns:p14="http://schemas.microsoft.com/office/powerpoint/2010/main" val="3016670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EE6F80-434E-49CC-9F7E-195F23F4D410}"/>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72E0ECFE-CF6E-414B-9771-0C6D2E3463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0591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FD956-28B5-4C98-B9EB-A47D8DD6FE78}"/>
              </a:ext>
            </a:extLst>
          </p:cNvPr>
          <p:cNvSpPr>
            <a:spLocks noGrp="1"/>
          </p:cNvSpPr>
          <p:nvPr>
            <p:ph type="title"/>
          </p:nvPr>
        </p:nvSpPr>
        <p:spPr/>
        <p:txBody>
          <a:bodyPr/>
          <a:lstStyle/>
          <a:p>
            <a:r>
              <a:rPr lang="en-US"/>
              <a:t>LinkedIn Followers Table | All Pages</a:t>
            </a:r>
          </a:p>
        </p:txBody>
      </p:sp>
      <p:graphicFrame>
        <p:nvGraphicFramePr>
          <p:cNvPr id="5" name="Table Placeholder 4">
            <a:extLst>
              <a:ext uri="{FF2B5EF4-FFF2-40B4-BE49-F238E27FC236}">
                <a16:creationId xmlns:a16="http://schemas.microsoft.com/office/drawing/2014/main" id="{E00F5052-0F80-4458-9CAA-B8F531964D60}"/>
              </a:ext>
            </a:extLst>
          </p:cNvPr>
          <p:cNvGraphicFramePr>
            <a:graphicFrameLocks noGrp="1"/>
          </p:cNvGraphicFramePr>
          <p:nvPr>
            <p:ph type="tbl" sz="quarter" idx="13"/>
            <p:extLst>
              <p:ext uri="{D42A27DB-BD31-4B8C-83A1-F6EECF244321}">
                <p14:modId xmlns:p14="http://schemas.microsoft.com/office/powerpoint/2010/main" val="859240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70332523"/>
                    </a:ext>
                  </a:extLst>
                </a:gridCol>
                <a:gridCol w="1234440">
                  <a:extLst>
                    <a:ext uri="{9D8B030D-6E8A-4147-A177-3AD203B41FA5}">
                      <a16:colId xmlns:a16="http://schemas.microsoft.com/office/drawing/2014/main" val="1394311942"/>
                    </a:ext>
                  </a:extLst>
                </a:gridCol>
                <a:gridCol w="822960">
                  <a:extLst>
                    <a:ext uri="{9D8B030D-6E8A-4147-A177-3AD203B41FA5}">
                      <a16:colId xmlns:a16="http://schemas.microsoft.com/office/drawing/2014/main" val="3261698318"/>
                    </a:ext>
                  </a:extLst>
                </a:gridCol>
                <a:gridCol w="822960">
                  <a:extLst>
                    <a:ext uri="{9D8B030D-6E8A-4147-A177-3AD203B41FA5}">
                      <a16:colId xmlns:a16="http://schemas.microsoft.com/office/drawing/2014/main" val="264811086"/>
                    </a:ext>
                  </a:extLst>
                </a:gridCol>
                <a:gridCol w="822960">
                  <a:extLst>
                    <a:ext uri="{9D8B030D-6E8A-4147-A177-3AD203B41FA5}">
                      <a16:colId xmlns:a16="http://schemas.microsoft.com/office/drawing/2014/main" val="20087669"/>
                    </a:ext>
                  </a:extLst>
                </a:gridCol>
                <a:gridCol w="822960">
                  <a:extLst>
                    <a:ext uri="{9D8B030D-6E8A-4147-A177-3AD203B41FA5}">
                      <a16:colId xmlns:a16="http://schemas.microsoft.com/office/drawing/2014/main" val="2018781358"/>
                    </a:ext>
                  </a:extLst>
                </a:gridCol>
                <a:gridCol w="822960">
                  <a:extLst>
                    <a:ext uri="{9D8B030D-6E8A-4147-A177-3AD203B41FA5}">
                      <a16:colId xmlns:a16="http://schemas.microsoft.com/office/drawing/2014/main" val="2623012912"/>
                    </a:ext>
                  </a:extLst>
                </a:gridCol>
                <a:gridCol w="822960">
                  <a:extLst>
                    <a:ext uri="{9D8B030D-6E8A-4147-A177-3AD203B41FA5}">
                      <a16:colId xmlns:a16="http://schemas.microsoft.com/office/drawing/2014/main" val="386531160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602851377"/>
                  </a:ext>
                </a:extLst>
              </a:tr>
              <a:tr h="370840">
                <a:tc>
                  <a:txBody>
                    <a:bodyPr/>
                    <a:lstStyle/>
                    <a:p>
                      <a:r>
                        <a:rPr lang="en-US" sz="1000"/>
                        <a:t>Hilti Group</a:t>
                      </a:r>
                    </a:p>
                  </a:txBody>
                  <a:tcPr/>
                </a:tc>
                <a:tc>
                  <a:txBody>
                    <a:bodyPr/>
                    <a:lstStyle/>
                    <a:p>
                      <a:r>
                        <a:rPr lang="en-US" sz="1000"/>
                        <a:t>179213</a:t>
                      </a:r>
                    </a:p>
                  </a:txBody>
                  <a:tcPr/>
                </a:tc>
                <a:tc>
                  <a:txBody>
                    <a:bodyPr/>
                    <a:lstStyle/>
                    <a:p>
                      <a:r>
                        <a:rPr lang="en-US" sz="1000"/>
                        <a:t>519</a:t>
                      </a:r>
                    </a:p>
                  </a:txBody>
                  <a:tcPr/>
                </a:tc>
                <a:tc>
                  <a:txBody>
                    <a:bodyPr/>
                    <a:lstStyle/>
                    <a:p>
                      <a:r>
                        <a:rPr lang="en-US" sz="1000"/>
                        <a:t>0.3 %</a:t>
                      </a:r>
                    </a:p>
                  </a:txBody>
                  <a:tcPr/>
                </a:tc>
                <a:tc>
                  <a:txBody>
                    <a:bodyPr/>
                    <a:lstStyle/>
                    <a:p>
                      <a:r>
                        <a:rPr lang="en-US" sz="1000"/>
                        <a:t>1091</a:t>
                      </a:r>
                    </a:p>
                  </a:txBody>
                  <a:tcPr/>
                </a:tc>
                <a:tc>
                  <a:txBody>
                    <a:bodyPr/>
                    <a:lstStyle/>
                    <a:p>
                      <a:r>
                        <a:rPr lang="en-US" sz="1000"/>
                        <a:t>0.6 %</a:t>
                      </a:r>
                    </a:p>
                  </a:txBody>
                  <a:tcPr/>
                </a:tc>
                <a:tc>
                  <a:txBody>
                    <a:bodyPr/>
                    <a:lstStyle/>
                    <a:p>
                      <a:r>
                        <a:rPr lang="en-US" sz="1000"/>
                        <a:t>4481</a:t>
                      </a:r>
                    </a:p>
                  </a:txBody>
                  <a:tcPr/>
                </a:tc>
                <a:tc>
                  <a:txBody>
                    <a:bodyPr/>
                    <a:lstStyle/>
                    <a:p>
                      <a:r>
                        <a:rPr lang="en-US" sz="1000"/>
                        <a:t>2.6 %</a:t>
                      </a:r>
                    </a:p>
                  </a:txBody>
                  <a:tcPr/>
                </a:tc>
                <a:extLst>
                  <a:ext uri="{0D108BD9-81ED-4DB2-BD59-A6C34878D82A}">
                    <a16:rowId xmlns:a16="http://schemas.microsoft.com/office/drawing/2014/main" val="416655012"/>
                  </a:ext>
                </a:extLst>
              </a:tr>
              <a:tr h="370840">
                <a:tc>
                  <a:txBody>
                    <a:bodyPr/>
                    <a:lstStyle/>
                    <a:p>
                      <a:r>
                        <a:rPr lang="en-US" sz="1000"/>
                        <a:t>Bosch Power Tools</a:t>
                      </a:r>
                    </a:p>
                  </a:txBody>
                  <a:tcPr/>
                </a:tc>
                <a:tc>
                  <a:txBody>
                    <a:bodyPr/>
                    <a:lstStyle/>
                    <a:p>
                      <a:r>
                        <a:rPr lang="en-US" sz="1000"/>
                        <a:t>7279</a:t>
                      </a:r>
                    </a:p>
                  </a:txBody>
                  <a:tcPr/>
                </a:tc>
                <a:tc>
                  <a:txBody>
                    <a:bodyPr/>
                    <a:lstStyle/>
                    <a:p>
                      <a:r>
                        <a:rPr lang="en-US" sz="1000"/>
                        <a:t>23</a:t>
                      </a:r>
                    </a:p>
                  </a:txBody>
                  <a:tcPr/>
                </a:tc>
                <a:tc>
                  <a:txBody>
                    <a:bodyPr/>
                    <a:lstStyle/>
                    <a:p>
                      <a:r>
                        <a:rPr lang="en-US" sz="1000"/>
                        <a:t>0.3 %</a:t>
                      </a:r>
                    </a:p>
                  </a:txBody>
                  <a:tcPr/>
                </a:tc>
                <a:tc>
                  <a:txBody>
                    <a:bodyPr/>
                    <a:lstStyle/>
                    <a:p>
                      <a:r>
                        <a:rPr lang="en-US" sz="1000"/>
                        <a:t>50</a:t>
                      </a:r>
                    </a:p>
                  </a:txBody>
                  <a:tcPr/>
                </a:tc>
                <a:tc>
                  <a:txBody>
                    <a:bodyPr/>
                    <a:lstStyle/>
                    <a:p>
                      <a:r>
                        <a:rPr lang="en-US" sz="1000"/>
                        <a:t>0.7 %</a:t>
                      </a:r>
                    </a:p>
                  </a:txBody>
                  <a:tcPr/>
                </a:tc>
                <a:tc>
                  <a:txBody>
                    <a:bodyPr/>
                    <a:lstStyle/>
                    <a:p>
                      <a:r>
                        <a:rPr lang="en-US" sz="1000"/>
                        <a:t>194</a:t>
                      </a:r>
                    </a:p>
                  </a:txBody>
                  <a:tcPr/>
                </a:tc>
                <a:tc>
                  <a:txBody>
                    <a:bodyPr/>
                    <a:lstStyle/>
                    <a:p>
                      <a:r>
                        <a:rPr lang="en-US" sz="1000"/>
                        <a:t>2.7 %</a:t>
                      </a:r>
                    </a:p>
                  </a:txBody>
                  <a:tcPr/>
                </a:tc>
                <a:extLst>
                  <a:ext uri="{0D108BD9-81ED-4DB2-BD59-A6C34878D82A}">
                    <a16:rowId xmlns:a16="http://schemas.microsoft.com/office/drawing/2014/main" val="1740287079"/>
                  </a:ext>
                </a:extLst>
              </a:tr>
              <a:tr h="370840">
                <a:tc>
                  <a:txBody>
                    <a:bodyPr/>
                    <a:lstStyle/>
                    <a:p>
                      <a:r>
                        <a:rPr lang="en-US" sz="1000"/>
                        <a:t>Stanley Black &amp; Decker, Inc.</a:t>
                      </a:r>
                    </a:p>
                  </a:txBody>
                  <a:tcPr/>
                </a:tc>
                <a:tc>
                  <a:txBody>
                    <a:bodyPr/>
                    <a:lstStyle/>
                    <a:p>
                      <a:r>
                        <a:rPr lang="en-US" sz="1000"/>
                        <a:t>159943</a:t>
                      </a:r>
                    </a:p>
                  </a:txBody>
                  <a:tcPr/>
                </a:tc>
                <a:tc>
                  <a:txBody>
                    <a:bodyPr/>
                    <a:lstStyle/>
                    <a:p>
                      <a:r>
                        <a:rPr lang="en-US" sz="1000"/>
                        <a:t>593</a:t>
                      </a:r>
                    </a:p>
                  </a:txBody>
                  <a:tcPr/>
                </a:tc>
                <a:tc>
                  <a:txBody>
                    <a:bodyPr/>
                    <a:lstStyle/>
                    <a:p>
                      <a:r>
                        <a:rPr lang="en-US" sz="1000"/>
                        <a:t>0.4 %</a:t>
                      </a:r>
                    </a:p>
                  </a:txBody>
                  <a:tcPr/>
                </a:tc>
                <a:tc>
                  <a:txBody>
                    <a:bodyPr/>
                    <a:lstStyle/>
                    <a:p>
                      <a:r>
                        <a:rPr lang="en-US" sz="1000"/>
                        <a:t>1057</a:t>
                      </a:r>
                    </a:p>
                  </a:txBody>
                  <a:tcPr/>
                </a:tc>
                <a:tc>
                  <a:txBody>
                    <a:bodyPr/>
                    <a:lstStyle/>
                    <a:p>
                      <a:r>
                        <a:rPr lang="en-US" sz="1000"/>
                        <a:t>0.7 %</a:t>
                      </a:r>
                    </a:p>
                  </a:txBody>
                  <a:tcPr/>
                </a:tc>
                <a:tc>
                  <a:txBody>
                    <a:bodyPr/>
                    <a:lstStyle/>
                    <a:p>
                      <a:r>
                        <a:rPr lang="en-US" sz="1000"/>
                        <a:t>3822</a:t>
                      </a:r>
                    </a:p>
                  </a:txBody>
                  <a:tcPr/>
                </a:tc>
                <a:tc>
                  <a:txBody>
                    <a:bodyPr/>
                    <a:lstStyle/>
                    <a:p>
                      <a:r>
                        <a:rPr lang="en-US" sz="1000"/>
                        <a:t>2.4 %</a:t>
                      </a:r>
                    </a:p>
                  </a:txBody>
                  <a:tcPr/>
                </a:tc>
                <a:extLst>
                  <a:ext uri="{0D108BD9-81ED-4DB2-BD59-A6C34878D82A}">
                    <a16:rowId xmlns:a16="http://schemas.microsoft.com/office/drawing/2014/main" val="848027880"/>
                  </a:ext>
                </a:extLst>
              </a:tr>
            </a:tbl>
          </a:graphicData>
        </a:graphic>
      </p:graphicFrame>
      <p:sp>
        <p:nvSpPr>
          <p:cNvPr id="4" name="Text Placeholder 3">
            <a:extLst>
              <a:ext uri="{FF2B5EF4-FFF2-40B4-BE49-F238E27FC236}">
                <a16:creationId xmlns:a16="http://schemas.microsoft.com/office/drawing/2014/main" id="{4804BB24-2503-482D-B332-F4D8184A2A2F}"/>
              </a:ext>
            </a:extLst>
          </p:cNvPr>
          <p:cNvSpPr>
            <a:spLocks noGrp="1"/>
          </p:cNvSpPr>
          <p:nvPr>
            <p:ph type="body" sz="quarter" idx="14"/>
          </p:nvPr>
        </p:nvSpPr>
        <p:spPr/>
        <p:txBody>
          <a:bodyPr/>
          <a:lstStyle/>
          <a:p>
            <a:r>
              <a:rPr lang="en-US"/>
              <a:t>05/15/2018 - 06/14/2018</a:t>
            </a:r>
          </a:p>
        </p:txBody>
      </p:sp>
    </p:spTree>
    <p:extLst>
      <p:ext uri="{BB962C8B-B14F-4D97-AF65-F5344CB8AC3E}">
        <p14:creationId xmlns:p14="http://schemas.microsoft.com/office/powerpoint/2010/main" val="2370481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DE106-9630-4BEA-A9B3-BECEEE83E649}"/>
              </a:ext>
            </a:extLst>
          </p:cNvPr>
          <p:cNvSpPr>
            <a:spLocks noGrp="1"/>
          </p:cNvSpPr>
          <p:nvPr>
            <p:ph type="title"/>
          </p:nvPr>
        </p:nvSpPr>
        <p:spPr/>
        <p:txBody>
          <a:bodyPr/>
          <a:lstStyle/>
          <a:p>
            <a:r>
              <a:rPr lang="en-US"/>
              <a:t>LinkedIn Average Likes Per Update | All Pages</a:t>
            </a:r>
          </a:p>
        </p:txBody>
      </p:sp>
      <p:graphicFrame>
        <p:nvGraphicFramePr>
          <p:cNvPr id="6" name="Chart Placeholder 5">
            <a:extLst>
              <a:ext uri="{FF2B5EF4-FFF2-40B4-BE49-F238E27FC236}">
                <a16:creationId xmlns:a16="http://schemas.microsoft.com/office/drawing/2014/main" id="{2D2AC209-9625-4A5A-A76D-E0F8324CEBFA}"/>
              </a:ext>
            </a:extLst>
          </p:cNvPr>
          <p:cNvGraphicFramePr>
            <a:graphicFrameLocks noGrp="1"/>
          </p:cNvGraphicFramePr>
          <p:nvPr>
            <p:ph type="chart" sz="quarter" idx="13"/>
            <p:extLst>
              <p:ext uri="{D42A27DB-BD31-4B8C-83A1-F6EECF244321}">
                <p14:modId xmlns:p14="http://schemas.microsoft.com/office/powerpoint/2010/main" val="3556276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3012DD-CBD9-4A11-B8F0-FD274F3452C4}"/>
              </a:ext>
            </a:extLst>
          </p:cNvPr>
          <p:cNvSpPr>
            <a:spLocks noGrp="1"/>
          </p:cNvSpPr>
          <p:nvPr>
            <p:ph type="body" sz="quarter" idx="14"/>
          </p:nvPr>
        </p:nvSpPr>
        <p:spPr/>
        <p:txBody>
          <a:bodyPr/>
          <a:lstStyle/>
          <a:p>
            <a:r>
              <a:rPr lang="en-US"/>
              <a:t>03/01/2018 - 06/30/2018</a:t>
            </a:r>
          </a:p>
        </p:txBody>
      </p:sp>
      <p:sp>
        <p:nvSpPr>
          <p:cNvPr id="5" name="Footer Placeholder 4">
            <a:extLst>
              <a:ext uri="{FF2B5EF4-FFF2-40B4-BE49-F238E27FC236}">
                <a16:creationId xmlns:a16="http://schemas.microsoft.com/office/drawing/2014/main" id="{3D6AB708-083A-4D8C-9A0F-9423E9842E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0209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63E93-68ED-4CC2-AA9A-E93F1B8996F8}"/>
              </a:ext>
            </a:extLst>
          </p:cNvPr>
          <p:cNvSpPr>
            <a:spLocks noGrp="1"/>
          </p:cNvSpPr>
          <p:nvPr>
            <p:ph type="title"/>
          </p:nvPr>
        </p:nvSpPr>
        <p:spPr/>
        <p:txBody>
          <a:bodyPr/>
          <a:lstStyle/>
          <a:p>
            <a:r>
              <a:rPr lang="en-US"/>
              <a:t>LinkedIn Follower Distribution Development | All Pages</a:t>
            </a:r>
          </a:p>
        </p:txBody>
      </p:sp>
      <p:graphicFrame>
        <p:nvGraphicFramePr>
          <p:cNvPr id="6" name="Chart Placeholder 5">
            <a:extLst>
              <a:ext uri="{FF2B5EF4-FFF2-40B4-BE49-F238E27FC236}">
                <a16:creationId xmlns:a16="http://schemas.microsoft.com/office/drawing/2014/main" id="{9D87D0CE-06DD-465E-A4F5-B94425B1C318}"/>
              </a:ext>
            </a:extLst>
          </p:cNvPr>
          <p:cNvGraphicFramePr>
            <a:graphicFrameLocks noGrp="1"/>
          </p:cNvGraphicFramePr>
          <p:nvPr>
            <p:ph type="chart" sz="quarter" idx="13"/>
            <p:extLst>
              <p:ext uri="{D42A27DB-BD31-4B8C-83A1-F6EECF244321}">
                <p14:modId xmlns:p14="http://schemas.microsoft.com/office/powerpoint/2010/main" val="1799392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8658C2-F173-45F8-A1FD-8CA619DE4AE8}"/>
              </a:ext>
            </a:extLst>
          </p:cNvPr>
          <p:cNvSpPr>
            <a:spLocks noGrp="1"/>
          </p:cNvSpPr>
          <p:nvPr>
            <p:ph type="body" sz="quarter" idx="14"/>
          </p:nvPr>
        </p:nvSpPr>
        <p:spPr/>
        <p:txBody>
          <a:bodyPr/>
          <a:lstStyle/>
          <a:p>
            <a:r>
              <a:rPr lang="en-US"/>
              <a:t>03/01/2018 - 06/30/2018</a:t>
            </a:r>
          </a:p>
        </p:txBody>
      </p:sp>
      <p:sp>
        <p:nvSpPr>
          <p:cNvPr id="5" name="Footer Placeholder 4">
            <a:extLst>
              <a:ext uri="{FF2B5EF4-FFF2-40B4-BE49-F238E27FC236}">
                <a16:creationId xmlns:a16="http://schemas.microsoft.com/office/drawing/2014/main" id="{3AF25864-2735-465E-9288-2740E8B8E7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9263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741B1-669D-4B57-A1D1-E28B55BA4B97}"/>
              </a:ext>
            </a:extLst>
          </p:cNvPr>
          <p:cNvSpPr>
            <a:spLocks noGrp="1"/>
          </p:cNvSpPr>
          <p:nvPr>
            <p:ph type="title"/>
          </p:nvPr>
        </p:nvSpPr>
        <p:spPr/>
        <p:txBody>
          <a:bodyPr/>
          <a:lstStyle/>
          <a:p>
            <a:r>
              <a:rPr lang="en-US"/>
              <a:t>LinkedIn Total Interactions | All Pages</a:t>
            </a:r>
          </a:p>
        </p:txBody>
      </p:sp>
      <p:graphicFrame>
        <p:nvGraphicFramePr>
          <p:cNvPr id="6" name="Chart Placeholder 5">
            <a:extLst>
              <a:ext uri="{FF2B5EF4-FFF2-40B4-BE49-F238E27FC236}">
                <a16:creationId xmlns:a16="http://schemas.microsoft.com/office/drawing/2014/main" id="{7BE2E448-20C8-4029-A5CF-3C6676CB1D03}"/>
              </a:ext>
            </a:extLst>
          </p:cNvPr>
          <p:cNvGraphicFramePr>
            <a:graphicFrameLocks noGrp="1"/>
          </p:cNvGraphicFramePr>
          <p:nvPr>
            <p:ph type="chart" sz="quarter" idx="13"/>
            <p:extLst>
              <p:ext uri="{D42A27DB-BD31-4B8C-83A1-F6EECF244321}">
                <p14:modId xmlns:p14="http://schemas.microsoft.com/office/powerpoint/2010/main" val="41311499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79E346-5332-4342-B374-C18EE38BEACC}"/>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0B77EB53-6F99-4826-A4F5-BFD3E96068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5139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F1937-F195-4066-AE0B-C58585144C60}"/>
              </a:ext>
            </a:extLst>
          </p:cNvPr>
          <p:cNvSpPr>
            <a:spLocks noGrp="1"/>
          </p:cNvSpPr>
          <p:nvPr>
            <p:ph type="title"/>
          </p:nvPr>
        </p:nvSpPr>
        <p:spPr/>
        <p:txBody>
          <a:bodyPr/>
          <a:lstStyle/>
          <a:p>
            <a:r>
              <a:rPr lang="en-US"/>
              <a:t>LinkedIn Followers Change | All Pages</a:t>
            </a:r>
          </a:p>
        </p:txBody>
      </p:sp>
      <p:graphicFrame>
        <p:nvGraphicFramePr>
          <p:cNvPr id="6" name="Chart Placeholder 5">
            <a:extLst>
              <a:ext uri="{FF2B5EF4-FFF2-40B4-BE49-F238E27FC236}">
                <a16:creationId xmlns:a16="http://schemas.microsoft.com/office/drawing/2014/main" id="{0C4072C1-0E5D-424E-973A-BCB00B84E9D2}"/>
              </a:ext>
            </a:extLst>
          </p:cNvPr>
          <p:cNvGraphicFramePr>
            <a:graphicFrameLocks noGrp="1"/>
          </p:cNvGraphicFramePr>
          <p:nvPr>
            <p:ph type="chart" sz="quarter" idx="13"/>
            <p:extLst>
              <p:ext uri="{D42A27DB-BD31-4B8C-83A1-F6EECF244321}">
                <p14:modId xmlns:p14="http://schemas.microsoft.com/office/powerpoint/2010/main" val="3958511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6089AD-7135-44CC-AF47-8D6C8382DF0C}"/>
              </a:ext>
            </a:extLst>
          </p:cNvPr>
          <p:cNvSpPr>
            <a:spLocks noGrp="1"/>
          </p:cNvSpPr>
          <p:nvPr>
            <p:ph type="body" sz="quarter" idx="14"/>
          </p:nvPr>
        </p:nvSpPr>
        <p:spPr/>
        <p:txBody>
          <a:bodyPr/>
          <a:lstStyle/>
          <a:p>
            <a:r>
              <a:rPr lang="en-US"/>
              <a:t>03/01/2018 - 06/30/2018</a:t>
            </a:r>
          </a:p>
        </p:txBody>
      </p:sp>
      <p:sp>
        <p:nvSpPr>
          <p:cNvPr id="5" name="Footer Placeholder 4">
            <a:extLst>
              <a:ext uri="{FF2B5EF4-FFF2-40B4-BE49-F238E27FC236}">
                <a16:creationId xmlns:a16="http://schemas.microsoft.com/office/drawing/2014/main" id="{3D119DB6-7EF9-4AC2-B96E-3BCCE33E30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6902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0BD4F-E20C-47A0-BE51-970817D48FA3}"/>
              </a:ext>
            </a:extLst>
          </p:cNvPr>
          <p:cNvSpPr>
            <a:spLocks noGrp="1"/>
          </p:cNvSpPr>
          <p:nvPr>
            <p:ph type="title"/>
          </p:nvPr>
        </p:nvSpPr>
        <p:spPr/>
        <p:txBody>
          <a:bodyPr/>
          <a:lstStyle/>
          <a:p>
            <a:r>
              <a:rPr lang="en-US"/>
              <a:t>LinkedIn Updates Table | All Pages - 1 of 8</a:t>
            </a:r>
          </a:p>
        </p:txBody>
      </p:sp>
      <p:graphicFrame>
        <p:nvGraphicFramePr>
          <p:cNvPr id="5" name="Table Placeholder 4">
            <a:extLst>
              <a:ext uri="{FF2B5EF4-FFF2-40B4-BE49-F238E27FC236}">
                <a16:creationId xmlns:a16="http://schemas.microsoft.com/office/drawing/2014/main" id="{57B296AB-007D-47D0-9583-15C0F63574C5}"/>
              </a:ext>
            </a:extLst>
          </p:cNvPr>
          <p:cNvGraphicFramePr>
            <a:graphicFrameLocks noGrp="1"/>
          </p:cNvGraphicFramePr>
          <p:nvPr>
            <p:ph type="tbl" sz="quarter" idx="13"/>
            <p:extLst>
              <p:ext uri="{D42A27DB-BD31-4B8C-83A1-F6EECF244321}">
                <p14:modId xmlns:p14="http://schemas.microsoft.com/office/powerpoint/2010/main" val="3721569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88304650"/>
                    </a:ext>
                  </a:extLst>
                </a:gridCol>
                <a:gridCol w="987552">
                  <a:extLst>
                    <a:ext uri="{9D8B030D-6E8A-4147-A177-3AD203B41FA5}">
                      <a16:colId xmlns:a16="http://schemas.microsoft.com/office/drawing/2014/main" val="2989493855"/>
                    </a:ext>
                  </a:extLst>
                </a:gridCol>
                <a:gridCol w="987552">
                  <a:extLst>
                    <a:ext uri="{9D8B030D-6E8A-4147-A177-3AD203B41FA5}">
                      <a16:colId xmlns:a16="http://schemas.microsoft.com/office/drawing/2014/main" val="3516807885"/>
                    </a:ext>
                  </a:extLst>
                </a:gridCol>
                <a:gridCol w="987552">
                  <a:extLst>
                    <a:ext uri="{9D8B030D-6E8A-4147-A177-3AD203B41FA5}">
                      <a16:colId xmlns:a16="http://schemas.microsoft.com/office/drawing/2014/main" val="787041807"/>
                    </a:ext>
                  </a:extLst>
                </a:gridCol>
                <a:gridCol w="987552">
                  <a:extLst>
                    <a:ext uri="{9D8B030D-6E8A-4147-A177-3AD203B41FA5}">
                      <a16:colId xmlns:a16="http://schemas.microsoft.com/office/drawing/2014/main" val="1030549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474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- 2018-06-13 22:35:07 </a:t>
                      </a:r>
                      <a:r>
                        <a:rPr kumimoji="0" lang="en-US" sz="1000" b="0" i="0" u="none" strike="noStrike" kern="1200" cap="none" spc="0" normalizeH="0" baseline="0" noProof="0">
                          <a:ln>
                            <a:noFill/>
                          </a:ln>
                          <a:solidFill>
                            <a:prstClr val="black"/>
                          </a:solidFill>
                          <a:effectLst/>
                          <a:uLnTx/>
                          <a:uFillTx/>
                          <a:latin typeface="+mn-lt"/>
                          <a:ea typeface="+mn-ea"/>
                          <a:cs typeface="+mn-cs"/>
                        </a:rPr>
                        <a:t>
  By training and upskilling, empowering and mentoring, we aim to provide a wealth of opportunities for those who make the world. Through our reinvigorated #CSR program, we will empower 10 million makers, creators and innovators by 2030. Learn more &gt; http://bit.ly/2M5t2vh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45136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- 2018-06-13 11:29:30 </a:t>
                      </a:r>
                      <a:r>
                        <a:rPr kumimoji="0" lang="en-US" sz="1000" b="0" i="0" u="none" strike="noStrike" kern="1200" cap="none" spc="0" normalizeH="0" baseline="0" noProof="0">
                          <a:ln>
                            <a:noFill/>
                          </a:ln>
                          <a:solidFill>
                            <a:prstClr val="black"/>
                          </a:solidFill>
                          <a:effectLst/>
                          <a:uLnTx/>
                          <a:uFillTx/>
                          <a:latin typeface="+mn-lt"/>
                          <a:ea typeface="+mn-ea"/>
                          <a:cs typeface="+mn-cs"/>
                        </a:rPr>
                        <a:t>
  Sunderramavignesh Nagarajan, IT Specialist:
Working at Bosch Power Tools is as interesting as it is challenging. Since the company is constantly changing and developing, employees do not simply work, they actually grow with these changes as well. When I joined Bosch Power tools a year ago, coming from India to Germany, it took a while to adapt to the new working culture. It is very native, but the colleagues are not. In fact, I am currently working in a wide spread team of 14 employees from Italy, Serbia, Mexico, India and Germany. This diversity in our team gives us the chance to embrace the advantages of each 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1675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- 2018-06-12 20:00:02 </a:t>
                      </a:r>
                      <a:r>
                        <a:rPr kumimoji="0" lang="en-US" sz="1000" b="0" i="0" u="none" strike="noStrike" kern="1200" cap="none" spc="0" normalizeH="0" baseline="0" noProof="0">
                          <a:ln>
                            <a:noFill/>
                          </a:ln>
                          <a:solidFill>
                            <a:prstClr val="black"/>
                          </a:solidFill>
                          <a:effectLst/>
                          <a:uLnTx/>
                          <a:uFillTx/>
                          <a:latin typeface="+mn-lt"/>
                          <a:ea typeface="+mn-ea"/>
                          <a:cs typeface="+mn-cs"/>
                        </a:rPr>
                        <a:t>
  Investing in local communities and creating opportunities for training and development, we’re committed to making our products where we sell them. Learn how STANLEY Infrastructure has transformed its facility in Portland, Oregon to produce a new line of tools for the US market &gt;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42412534"/>
                  </a:ext>
                </a:extLst>
              </a:tr>
            </a:tbl>
          </a:graphicData>
        </a:graphic>
      </p:graphicFrame>
      <p:sp>
        <p:nvSpPr>
          <p:cNvPr id="4" name="Text Placeholder 3">
            <a:extLst>
              <a:ext uri="{FF2B5EF4-FFF2-40B4-BE49-F238E27FC236}">
                <a16:creationId xmlns:a16="http://schemas.microsoft.com/office/drawing/2014/main" id="{03DD19C5-33B6-4B2E-B898-B0831F50CB85}"/>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457734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D0330-3D21-4F79-B172-877BBE0789A7}"/>
              </a:ext>
            </a:extLst>
          </p:cNvPr>
          <p:cNvSpPr>
            <a:spLocks noGrp="1"/>
          </p:cNvSpPr>
          <p:nvPr>
            <p:ph type="title"/>
          </p:nvPr>
        </p:nvSpPr>
        <p:spPr/>
        <p:txBody>
          <a:bodyPr/>
          <a:lstStyle/>
          <a:p>
            <a:r>
              <a:rPr lang="en-US"/>
              <a:t>LinkedIn Updates Table | All Pages - 2 of 8</a:t>
            </a:r>
          </a:p>
        </p:txBody>
      </p:sp>
      <p:graphicFrame>
        <p:nvGraphicFramePr>
          <p:cNvPr id="5" name="Table Placeholder 4">
            <a:extLst>
              <a:ext uri="{FF2B5EF4-FFF2-40B4-BE49-F238E27FC236}">
                <a16:creationId xmlns:a16="http://schemas.microsoft.com/office/drawing/2014/main" id="{E7B49544-E457-4C9B-AB3F-65126028B207}"/>
              </a:ext>
            </a:extLst>
          </p:cNvPr>
          <p:cNvGraphicFramePr>
            <a:graphicFrameLocks noGrp="1"/>
          </p:cNvGraphicFramePr>
          <p:nvPr>
            <p:ph type="tbl" sz="quarter" idx="13"/>
            <p:extLst>
              <p:ext uri="{D42A27DB-BD31-4B8C-83A1-F6EECF244321}">
                <p14:modId xmlns:p14="http://schemas.microsoft.com/office/powerpoint/2010/main" val="3282973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01483586"/>
                    </a:ext>
                  </a:extLst>
                </a:gridCol>
                <a:gridCol w="987552">
                  <a:extLst>
                    <a:ext uri="{9D8B030D-6E8A-4147-A177-3AD203B41FA5}">
                      <a16:colId xmlns:a16="http://schemas.microsoft.com/office/drawing/2014/main" val="2044921719"/>
                    </a:ext>
                  </a:extLst>
                </a:gridCol>
                <a:gridCol w="987552">
                  <a:extLst>
                    <a:ext uri="{9D8B030D-6E8A-4147-A177-3AD203B41FA5}">
                      <a16:colId xmlns:a16="http://schemas.microsoft.com/office/drawing/2014/main" val="2297064295"/>
                    </a:ext>
                  </a:extLst>
                </a:gridCol>
                <a:gridCol w="987552">
                  <a:extLst>
                    <a:ext uri="{9D8B030D-6E8A-4147-A177-3AD203B41FA5}">
                      <a16:colId xmlns:a16="http://schemas.microsoft.com/office/drawing/2014/main" val="115112892"/>
                    </a:ext>
                  </a:extLst>
                </a:gridCol>
                <a:gridCol w="987552">
                  <a:extLst>
                    <a:ext uri="{9D8B030D-6E8A-4147-A177-3AD203B41FA5}">
                      <a16:colId xmlns:a16="http://schemas.microsoft.com/office/drawing/2014/main" val="4270548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7141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- 2018-06-11 20:50:02 </a:t>
                      </a:r>
                      <a:r>
                        <a:rPr kumimoji="0" lang="en-US" sz="1000" b="0" i="0" u="none" strike="noStrike" kern="1200" cap="none" spc="0" normalizeH="0" baseline="0" noProof="0">
                          <a:ln>
                            <a:noFill/>
                          </a:ln>
                          <a:solidFill>
                            <a:prstClr val="black"/>
                          </a:solidFill>
                          <a:effectLst/>
                          <a:uLnTx/>
                          <a:uFillTx/>
                          <a:latin typeface="+mn-lt"/>
                          <a:ea typeface="+mn-ea"/>
                          <a:cs typeface="+mn-cs"/>
                        </a:rPr>
                        <a:t>
  Supporting outstanding innovation in the senior living and healthcare industry, STANLEY Healthcare has announced its sponsorship of the McKnight’s Excellence in Technology Awards. These accolades recognize fresh new ideas and pioneering technology that help to improve the safety and security of senior communities, and the organizations that provide their care. Discover more &gt; http://bit.ly/2Jz099m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34510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- 2018-06-11 13:00:36 </a:t>
                      </a:r>
                      <a:r>
                        <a:rPr kumimoji="0" lang="en-US" sz="1000" b="0" i="0" u="none" strike="noStrike" kern="1200" cap="none" spc="0" normalizeH="0" baseline="0" noProof="0">
                          <a:ln>
                            <a:noFill/>
                          </a:ln>
                          <a:solidFill>
                            <a:prstClr val="black"/>
                          </a:solidFill>
                          <a:effectLst/>
                          <a:uLnTx/>
                          <a:uFillTx/>
                          <a:latin typeface="+mn-lt"/>
                          <a:ea typeface="+mn-ea"/>
                          <a:cs typeface="+mn-cs"/>
                        </a:rPr>
                        <a:t>
  Paris at midnight. 🇫🇷🚇 At 27 Metro stations, automated doors are being installed on the platforms. This requires the drilling of perfectly placed vertical holes and the precise installation of steel baseplates. Learn more on http://hilti.link/2T7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24253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- 2018-06-08 23:59:12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Sun Culture Kenya for winning the FT/IFC Transformational Business Awards for Achievement in Sustainable Development: Food Water and Land! We were honored to stand next to you and each of the other shortlisted companies with our Clean Tech Pump! We believe this innovation brings us another step closer to helping farmers sustainably irrigate arid land, and helps to reinforce our commitment to innovating with purpose! Discover more: http://bit.ly/2IHVrGl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49413886"/>
                  </a:ext>
                </a:extLst>
              </a:tr>
            </a:tbl>
          </a:graphicData>
        </a:graphic>
      </p:graphicFrame>
      <p:sp>
        <p:nvSpPr>
          <p:cNvPr id="4" name="Text Placeholder 3">
            <a:extLst>
              <a:ext uri="{FF2B5EF4-FFF2-40B4-BE49-F238E27FC236}">
                <a16:creationId xmlns:a16="http://schemas.microsoft.com/office/drawing/2014/main" id="{07CC1176-7B3C-4F39-A129-B0C11D180D2F}"/>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767034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6EAD9-5AF6-4F7D-BD96-C193ACFBBEE5}"/>
              </a:ext>
            </a:extLst>
          </p:cNvPr>
          <p:cNvSpPr>
            <a:spLocks noGrp="1"/>
          </p:cNvSpPr>
          <p:nvPr>
            <p:ph type="title"/>
          </p:nvPr>
        </p:nvSpPr>
        <p:spPr/>
        <p:txBody>
          <a:bodyPr/>
          <a:lstStyle/>
          <a:p>
            <a:r>
              <a:rPr lang="en-US"/>
              <a:t>LinkedIn Updates Table | All Pages - 3 of 8</a:t>
            </a:r>
          </a:p>
        </p:txBody>
      </p:sp>
      <p:graphicFrame>
        <p:nvGraphicFramePr>
          <p:cNvPr id="5" name="Table Placeholder 4">
            <a:extLst>
              <a:ext uri="{FF2B5EF4-FFF2-40B4-BE49-F238E27FC236}">
                <a16:creationId xmlns:a16="http://schemas.microsoft.com/office/drawing/2014/main" id="{BF05FD4D-7A00-4742-8692-566BA88B2480}"/>
              </a:ext>
            </a:extLst>
          </p:cNvPr>
          <p:cNvGraphicFramePr>
            <a:graphicFrameLocks noGrp="1"/>
          </p:cNvGraphicFramePr>
          <p:nvPr>
            <p:ph type="tbl" sz="quarter" idx="13"/>
            <p:extLst>
              <p:ext uri="{D42A27DB-BD31-4B8C-83A1-F6EECF244321}">
                <p14:modId xmlns:p14="http://schemas.microsoft.com/office/powerpoint/2010/main" val="4226315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98021632"/>
                    </a:ext>
                  </a:extLst>
                </a:gridCol>
                <a:gridCol w="987552">
                  <a:extLst>
                    <a:ext uri="{9D8B030D-6E8A-4147-A177-3AD203B41FA5}">
                      <a16:colId xmlns:a16="http://schemas.microsoft.com/office/drawing/2014/main" val="2148688687"/>
                    </a:ext>
                  </a:extLst>
                </a:gridCol>
                <a:gridCol w="987552">
                  <a:extLst>
                    <a:ext uri="{9D8B030D-6E8A-4147-A177-3AD203B41FA5}">
                      <a16:colId xmlns:a16="http://schemas.microsoft.com/office/drawing/2014/main" val="1393027395"/>
                    </a:ext>
                  </a:extLst>
                </a:gridCol>
                <a:gridCol w="987552">
                  <a:extLst>
                    <a:ext uri="{9D8B030D-6E8A-4147-A177-3AD203B41FA5}">
                      <a16:colId xmlns:a16="http://schemas.microsoft.com/office/drawing/2014/main" val="2796766301"/>
                    </a:ext>
                  </a:extLst>
                </a:gridCol>
                <a:gridCol w="987552">
                  <a:extLst>
                    <a:ext uri="{9D8B030D-6E8A-4147-A177-3AD203B41FA5}">
                      <a16:colId xmlns:a16="http://schemas.microsoft.com/office/drawing/2014/main" val="1947242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1734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- 2018-06-08 18:00:18 </a:t>
                      </a:r>
                      <a:r>
                        <a:rPr kumimoji="0" lang="en-US" sz="1000" b="0" i="0" u="none" strike="noStrike" kern="1200" cap="none" spc="0" normalizeH="0" baseline="0" noProof="0">
                          <a:ln>
                            <a:noFill/>
                          </a:ln>
                          <a:solidFill>
                            <a:prstClr val="black"/>
                          </a:solidFill>
                          <a:effectLst/>
                          <a:uLnTx/>
                          <a:uFillTx/>
                          <a:latin typeface="+mn-lt"/>
                          <a:ea typeface="+mn-ea"/>
                          <a:cs typeface="+mn-cs"/>
                        </a:rPr>
                        <a:t>
  Nearly 500 young inventors gathered at the third annual National Invention Convention &amp; Entrepreneurship Expo (NICEE) event last week. We’d like to send our congratulations to Quinn Holt, a fourth grader from Idaho for winning the Stanley Black &amp; Decker Most Innovative Award for his “Wireless Energy Transmitter” invention.
See his impressive pitch here: http://bit.ly/2sNFfvP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90017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- 2018-06-07 17:05:05 </a:t>
                      </a:r>
                      <a:r>
                        <a:rPr kumimoji="0" lang="en-US" sz="1000" b="0" i="0" u="none" strike="noStrike" kern="1200" cap="none" spc="0" normalizeH="0" baseline="0" noProof="0">
                          <a:ln>
                            <a:noFill/>
                          </a:ln>
                          <a:solidFill>
                            <a:prstClr val="black"/>
                          </a:solidFill>
                          <a:effectLst/>
                          <a:uLnTx/>
                          <a:uFillTx/>
                          <a:latin typeface="+mn-lt"/>
                          <a:ea typeface="+mn-ea"/>
                          <a:cs typeface="+mn-cs"/>
                        </a:rPr>
                        <a:t>
  Gary King started at Stanley Black &amp; Decker sweeping the floors – while working with us he got his engineering degree and moved up to work as a mechanical engineer. As we mark our 175th year, we recognized Gary who has been with us for more of those years than anyone else – 55. Thank you, Gary, for your commitment to helping us build, connect and protect our world.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48535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- 2018-06-06 22:47:38 </a:t>
                      </a:r>
                      <a:r>
                        <a:rPr kumimoji="0" lang="en-US" sz="1000" b="0" i="0" u="none" strike="noStrike" kern="1200" cap="none" spc="0" normalizeH="0" baseline="0" noProof="0">
                          <a:ln>
                            <a:noFill/>
                          </a:ln>
                          <a:solidFill>
                            <a:prstClr val="black"/>
                          </a:solidFill>
                          <a:effectLst/>
                          <a:uLnTx/>
                          <a:uFillTx/>
                          <a:latin typeface="+mn-lt"/>
                          <a:ea typeface="+mn-ea"/>
                          <a:cs typeface="+mn-cs"/>
                        </a:rPr>
                        <a:t>
  Every day - we strive to challenge convention, embrace diversity and collaborate to achieve our goals. That’s why we’re so honored to be among the Mogul Top 150 Worldwide Companies for Millennial Women in 2018, recognizing the inclusive opportunities and initiatives we have implemented for employees around the globe. Learn more:  http://bit.ly/2xN5us6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29395120"/>
                  </a:ext>
                </a:extLst>
              </a:tr>
            </a:tbl>
          </a:graphicData>
        </a:graphic>
      </p:graphicFrame>
      <p:sp>
        <p:nvSpPr>
          <p:cNvPr id="4" name="Text Placeholder 3">
            <a:extLst>
              <a:ext uri="{FF2B5EF4-FFF2-40B4-BE49-F238E27FC236}">
                <a16:creationId xmlns:a16="http://schemas.microsoft.com/office/drawing/2014/main" id="{70E32F89-4077-42A3-B82D-437D1E117B1E}"/>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668852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1E7E7-F357-434C-B893-F62E6D28AAEE}"/>
              </a:ext>
            </a:extLst>
          </p:cNvPr>
          <p:cNvSpPr>
            <a:spLocks noGrp="1"/>
          </p:cNvSpPr>
          <p:nvPr>
            <p:ph type="title"/>
          </p:nvPr>
        </p:nvSpPr>
        <p:spPr/>
        <p:txBody>
          <a:bodyPr/>
          <a:lstStyle/>
          <a:p>
            <a:r>
              <a:rPr lang="en-US"/>
              <a:t>LinkedIn Updates Table | All Pages - 4 of 8</a:t>
            </a:r>
          </a:p>
        </p:txBody>
      </p:sp>
      <p:graphicFrame>
        <p:nvGraphicFramePr>
          <p:cNvPr id="5" name="Table Placeholder 4">
            <a:extLst>
              <a:ext uri="{FF2B5EF4-FFF2-40B4-BE49-F238E27FC236}">
                <a16:creationId xmlns:a16="http://schemas.microsoft.com/office/drawing/2014/main" id="{56CD45F3-F1FC-4E48-86A0-9B4CCFB3B359}"/>
              </a:ext>
            </a:extLst>
          </p:cNvPr>
          <p:cNvGraphicFramePr>
            <a:graphicFrameLocks noGrp="1"/>
          </p:cNvGraphicFramePr>
          <p:nvPr>
            <p:ph type="tbl" sz="quarter" idx="13"/>
            <p:extLst>
              <p:ext uri="{D42A27DB-BD31-4B8C-83A1-F6EECF244321}">
                <p14:modId xmlns:p14="http://schemas.microsoft.com/office/powerpoint/2010/main" val="598341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53128474"/>
                    </a:ext>
                  </a:extLst>
                </a:gridCol>
                <a:gridCol w="987552">
                  <a:extLst>
                    <a:ext uri="{9D8B030D-6E8A-4147-A177-3AD203B41FA5}">
                      <a16:colId xmlns:a16="http://schemas.microsoft.com/office/drawing/2014/main" val="883290867"/>
                    </a:ext>
                  </a:extLst>
                </a:gridCol>
                <a:gridCol w="987552">
                  <a:extLst>
                    <a:ext uri="{9D8B030D-6E8A-4147-A177-3AD203B41FA5}">
                      <a16:colId xmlns:a16="http://schemas.microsoft.com/office/drawing/2014/main" val="97434074"/>
                    </a:ext>
                  </a:extLst>
                </a:gridCol>
                <a:gridCol w="987552">
                  <a:extLst>
                    <a:ext uri="{9D8B030D-6E8A-4147-A177-3AD203B41FA5}">
                      <a16:colId xmlns:a16="http://schemas.microsoft.com/office/drawing/2014/main" val="977010471"/>
                    </a:ext>
                  </a:extLst>
                </a:gridCol>
                <a:gridCol w="987552">
                  <a:extLst>
                    <a:ext uri="{9D8B030D-6E8A-4147-A177-3AD203B41FA5}">
                      <a16:colId xmlns:a16="http://schemas.microsoft.com/office/drawing/2014/main" val="3939648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9576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- 2018-06-06 13:00:33 </a:t>
                      </a:r>
                      <a:r>
                        <a:rPr kumimoji="0" lang="en-US" sz="1000" b="0" i="0" u="none" strike="noStrike" kern="1200" cap="none" spc="0" normalizeH="0" baseline="0" noProof="0">
                          <a:ln>
                            <a:noFill/>
                          </a:ln>
                          <a:solidFill>
                            <a:prstClr val="black"/>
                          </a:solidFill>
                          <a:effectLst/>
                          <a:uLnTx/>
                          <a:uFillTx/>
                          <a:latin typeface="+mn-lt"/>
                          <a:ea typeface="+mn-ea"/>
                          <a:cs typeface="+mn-cs"/>
                        </a:rPr>
                        <a:t>
  This gigantic construction site in the southeast of Moscow is an ideal location for direct support. 🇷🇺🏗 Thanks to 43 rolling demo vans, we are always there in Russia, when customers need fast and professional consulting. Learn more on http://hilti.link/2Py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86333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- 2018-06-06 07:07:29 </a:t>
                      </a:r>
                      <a:r>
                        <a:rPr kumimoji="0" lang="en-US" sz="1000" b="0" i="0" u="none" strike="noStrike" kern="1200" cap="none" spc="0" normalizeH="0" baseline="0" noProof="0">
                          <a:ln>
                            <a:noFill/>
                          </a:ln>
                          <a:solidFill>
                            <a:prstClr val="black"/>
                          </a:solidFill>
                          <a:effectLst/>
                          <a:uLnTx/>
                          <a:uFillTx/>
                          <a:latin typeface="+mn-lt"/>
                          <a:ea typeface="+mn-ea"/>
                          <a:cs typeface="+mn-cs"/>
                        </a:rPr>
                        <a:t>
  Once again, the extensive technological expertise within the Bosch Group enabled the Power Tools division to bring an innovative product for the user to the market. Precisely, expert knowledge from the automotive sector has been utilized when designing the first cordless window vacuum from Bosch – the GlassVac. The GlassVac wiper blades have a wiper-rubber technology with polymer coating, which until now has been used only for windscreen wipers from Bosch. This technology now also guarantees clean results at home: The wiper blade glides effortlessly over surfaces because it generates very little friction, so that streaks and annoying squeaking noises are a thing of the past. All in all, the GlassVac is one prime example of the beneficial synergies that can be generated at Bosch. Learn more: https://bit.ly/2IOddLO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76650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- 2018-06-04 13:01:01 </a:t>
                      </a:r>
                      <a:r>
                        <a:rPr kumimoji="0" lang="en-US" sz="1000" b="0" i="0" u="none" strike="noStrike" kern="1200" cap="none" spc="0" normalizeH="0" baseline="0" noProof="0">
                          <a:ln>
                            <a:noFill/>
                          </a:ln>
                          <a:solidFill>
                            <a:prstClr val="black"/>
                          </a:solidFill>
                          <a:effectLst/>
                          <a:uLnTx/>
                          <a:uFillTx/>
                          <a:latin typeface="+mn-lt"/>
                          <a:ea typeface="+mn-ea"/>
                          <a:cs typeface="+mn-cs"/>
                        </a:rPr>
                        <a:t>
  Heavy equipment is still in use today where high-speed trains will soon travel to Mexico City. 🚄🇲🇽 How can this help prevent hundreds of serious accidents? Find out at  https://lnkd.in/dkrkbsx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57324788"/>
                  </a:ext>
                </a:extLst>
              </a:tr>
            </a:tbl>
          </a:graphicData>
        </a:graphic>
      </p:graphicFrame>
      <p:sp>
        <p:nvSpPr>
          <p:cNvPr id="4" name="Text Placeholder 3">
            <a:extLst>
              <a:ext uri="{FF2B5EF4-FFF2-40B4-BE49-F238E27FC236}">
                <a16:creationId xmlns:a16="http://schemas.microsoft.com/office/drawing/2014/main" id="{6C419F7F-A4F2-48CD-A39E-CCF3288CFED6}"/>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300731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30ADE-17AC-44B1-A8FC-977E05EC971B}"/>
              </a:ext>
            </a:extLst>
          </p:cNvPr>
          <p:cNvSpPr>
            <a:spLocks noGrp="1"/>
          </p:cNvSpPr>
          <p:nvPr>
            <p:ph type="title"/>
          </p:nvPr>
        </p:nvSpPr>
        <p:spPr/>
        <p:txBody>
          <a:bodyPr/>
          <a:lstStyle/>
          <a:p>
            <a:r>
              <a:rPr lang="en-US"/>
              <a:t>LinkedIn Updates Table | All Pages - 5 of 8</a:t>
            </a:r>
          </a:p>
        </p:txBody>
      </p:sp>
      <p:graphicFrame>
        <p:nvGraphicFramePr>
          <p:cNvPr id="5" name="Table Placeholder 4">
            <a:extLst>
              <a:ext uri="{FF2B5EF4-FFF2-40B4-BE49-F238E27FC236}">
                <a16:creationId xmlns:a16="http://schemas.microsoft.com/office/drawing/2014/main" id="{274076F6-F661-4520-9C96-AA683049FCE4}"/>
              </a:ext>
            </a:extLst>
          </p:cNvPr>
          <p:cNvGraphicFramePr>
            <a:graphicFrameLocks noGrp="1"/>
          </p:cNvGraphicFramePr>
          <p:nvPr>
            <p:ph type="tbl" sz="quarter" idx="13"/>
            <p:extLst>
              <p:ext uri="{D42A27DB-BD31-4B8C-83A1-F6EECF244321}">
                <p14:modId xmlns:p14="http://schemas.microsoft.com/office/powerpoint/2010/main" val="1292943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87674957"/>
                    </a:ext>
                  </a:extLst>
                </a:gridCol>
                <a:gridCol w="987552">
                  <a:extLst>
                    <a:ext uri="{9D8B030D-6E8A-4147-A177-3AD203B41FA5}">
                      <a16:colId xmlns:a16="http://schemas.microsoft.com/office/drawing/2014/main" val="2507582243"/>
                    </a:ext>
                  </a:extLst>
                </a:gridCol>
                <a:gridCol w="987552">
                  <a:extLst>
                    <a:ext uri="{9D8B030D-6E8A-4147-A177-3AD203B41FA5}">
                      <a16:colId xmlns:a16="http://schemas.microsoft.com/office/drawing/2014/main" val="1902517002"/>
                    </a:ext>
                  </a:extLst>
                </a:gridCol>
                <a:gridCol w="987552">
                  <a:extLst>
                    <a:ext uri="{9D8B030D-6E8A-4147-A177-3AD203B41FA5}">
                      <a16:colId xmlns:a16="http://schemas.microsoft.com/office/drawing/2014/main" val="659362771"/>
                    </a:ext>
                  </a:extLst>
                </a:gridCol>
                <a:gridCol w="987552">
                  <a:extLst>
                    <a:ext uri="{9D8B030D-6E8A-4147-A177-3AD203B41FA5}">
                      <a16:colId xmlns:a16="http://schemas.microsoft.com/office/drawing/2014/main" val="2896611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3265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- 2018-06-01 17:01:04 </a:t>
                      </a:r>
                      <a:r>
                        <a:rPr kumimoji="0" lang="en-US" sz="1000" b="0" i="0" u="none" strike="noStrike" kern="1200" cap="none" spc="0" normalizeH="0" baseline="0" noProof="0">
                          <a:ln>
                            <a:noFill/>
                          </a:ln>
                          <a:solidFill>
                            <a:prstClr val="black"/>
                          </a:solidFill>
                          <a:effectLst/>
                          <a:uLnTx/>
                          <a:uFillTx/>
                          <a:latin typeface="+mn-lt"/>
                          <a:ea typeface="+mn-ea"/>
                          <a:cs typeface="+mn-cs"/>
                        </a:rPr>
                        <a:t>
  We are excited to announce we have partnered with Connecticut Innovations &amp; VentureClash, CT’s M global venture challenge, to offer up to k in grant funding to an early-stage company in Industry 4.0 or security. 
Learn more and apply: http://bit.ly/2LOZ9ze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81591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- 2018-05-31 20:00:16 </a:t>
                      </a:r>
                      <a:r>
                        <a:rPr kumimoji="0" lang="en-US" sz="1000" b="0" i="0" u="none" strike="noStrike" kern="1200" cap="none" spc="0" normalizeH="0" baseline="0" noProof="0">
                          <a:ln>
                            <a:noFill/>
                          </a:ln>
                          <a:solidFill>
                            <a:prstClr val="black"/>
                          </a:solidFill>
                          <a:effectLst/>
                          <a:uLnTx/>
                          <a:uFillTx/>
                          <a:latin typeface="+mn-lt"/>
                          <a:ea typeface="+mn-ea"/>
                          <a:cs typeface="+mn-cs"/>
                        </a:rPr>
                        <a:t>
  Empowering customers to create the future, STANLEY Engineered Fastening focuses on its clients’ needs to design and engineer a diverse range of advanced fastening and assembly solutions. Discover more about this pioneering division of Stanley Black &amp; Decker at its newly-launched web site &gt; http://bit.ly/2KFtFKy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6271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- 2018-05-30 20:30:17 </a:t>
                      </a:r>
                      <a:r>
                        <a:rPr kumimoji="0" lang="en-US" sz="1000" b="0" i="0" u="none" strike="noStrike" kern="1200" cap="none" spc="0" normalizeH="0" baseline="0" noProof="0">
                          <a:ln>
                            <a:noFill/>
                          </a:ln>
                          <a:solidFill>
                            <a:prstClr val="black"/>
                          </a:solidFill>
                          <a:effectLst/>
                          <a:uLnTx/>
                          <a:uFillTx/>
                          <a:latin typeface="+mn-lt"/>
                          <a:ea typeface="+mn-ea"/>
                          <a:cs typeface="+mn-cs"/>
                        </a:rPr>
                        <a:t>
  Last week, our Chief Financial Officer Don Allan spoke to CFO about the role that the Finance function can play in a company’s transformation, covering topics as wide-ranging as the next generation of manufacturing to artificial intelligence. Check out his fascinating two-part interview here! http://bit.ly/2xksIWl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13062710"/>
                  </a:ext>
                </a:extLst>
              </a:tr>
            </a:tbl>
          </a:graphicData>
        </a:graphic>
      </p:graphicFrame>
      <p:sp>
        <p:nvSpPr>
          <p:cNvPr id="4" name="Text Placeholder 3">
            <a:extLst>
              <a:ext uri="{FF2B5EF4-FFF2-40B4-BE49-F238E27FC236}">
                <a16:creationId xmlns:a16="http://schemas.microsoft.com/office/drawing/2014/main" id="{3CFEFA46-DDC0-4C63-BD08-C46D29E498BB}"/>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247862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19B8D-00F5-4247-9C88-E1BA89014869}"/>
              </a:ext>
            </a:extLst>
          </p:cNvPr>
          <p:cNvSpPr>
            <a:spLocks noGrp="1"/>
          </p:cNvSpPr>
          <p:nvPr>
            <p:ph type="title"/>
          </p:nvPr>
        </p:nvSpPr>
        <p:spPr/>
        <p:txBody>
          <a:bodyPr/>
          <a:lstStyle/>
          <a:p>
            <a:r>
              <a:rPr lang="en-US"/>
              <a:t>LinkedIn Updates Table | All Pages - 6 of 8</a:t>
            </a:r>
          </a:p>
        </p:txBody>
      </p:sp>
      <p:graphicFrame>
        <p:nvGraphicFramePr>
          <p:cNvPr id="5" name="Table Placeholder 4">
            <a:extLst>
              <a:ext uri="{FF2B5EF4-FFF2-40B4-BE49-F238E27FC236}">
                <a16:creationId xmlns:a16="http://schemas.microsoft.com/office/drawing/2014/main" id="{EA1306D6-1623-4232-8CCD-BFEE9224BE39}"/>
              </a:ext>
            </a:extLst>
          </p:cNvPr>
          <p:cNvGraphicFramePr>
            <a:graphicFrameLocks noGrp="1"/>
          </p:cNvGraphicFramePr>
          <p:nvPr>
            <p:ph type="tbl" sz="quarter" idx="13"/>
            <p:extLst>
              <p:ext uri="{D42A27DB-BD31-4B8C-83A1-F6EECF244321}">
                <p14:modId xmlns:p14="http://schemas.microsoft.com/office/powerpoint/2010/main" val="3755834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67741786"/>
                    </a:ext>
                  </a:extLst>
                </a:gridCol>
                <a:gridCol w="987552">
                  <a:extLst>
                    <a:ext uri="{9D8B030D-6E8A-4147-A177-3AD203B41FA5}">
                      <a16:colId xmlns:a16="http://schemas.microsoft.com/office/drawing/2014/main" val="2324439933"/>
                    </a:ext>
                  </a:extLst>
                </a:gridCol>
                <a:gridCol w="987552">
                  <a:extLst>
                    <a:ext uri="{9D8B030D-6E8A-4147-A177-3AD203B41FA5}">
                      <a16:colId xmlns:a16="http://schemas.microsoft.com/office/drawing/2014/main" val="2338511661"/>
                    </a:ext>
                  </a:extLst>
                </a:gridCol>
                <a:gridCol w="987552">
                  <a:extLst>
                    <a:ext uri="{9D8B030D-6E8A-4147-A177-3AD203B41FA5}">
                      <a16:colId xmlns:a16="http://schemas.microsoft.com/office/drawing/2014/main" val="4249096366"/>
                    </a:ext>
                  </a:extLst>
                </a:gridCol>
                <a:gridCol w="987552">
                  <a:extLst>
                    <a:ext uri="{9D8B030D-6E8A-4147-A177-3AD203B41FA5}">
                      <a16:colId xmlns:a16="http://schemas.microsoft.com/office/drawing/2014/main" val="3212546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3421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- 2018-05-30 10:33:09 </a:t>
                      </a:r>
                      <a:r>
                        <a:rPr kumimoji="0" lang="en-US" sz="1000" b="0" i="0" u="none" strike="noStrike" kern="1200" cap="none" spc="0" normalizeH="0" baseline="0" noProof="0">
                          <a:ln>
                            <a:noFill/>
                          </a:ln>
                          <a:solidFill>
                            <a:prstClr val="black"/>
                          </a:solidFill>
                          <a:effectLst/>
                          <a:uLnTx/>
                          <a:uFillTx/>
                          <a:latin typeface="+mn-lt"/>
                          <a:ea typeface="+mn-ea"/>
                          <a:cs typeface="+mn-cs"/>
                        </a:rPr>
                        <a:t>
  Altun Cankal, Developer Electronics Hardware: 
In 2012, “working on products easing daily life” was my motivation while applying for the master thesis on introducing Autonomous Lawnmowers in an Internet of Things ecosystem. Today, as a developer of cordless IoT-capable power tools, we delicately design every bit flowing in the hands of our users for enhancing the quality of their lives. Accompanying the journey of electro-mechanical-born power tools towards their intelligent digital future, we experience not only working within cross-functional teams, but also the challenge of adapting emerging technologies. As part of our innovative culture, we think big but act like a start-up to drive incremental as well as breakthrough innovations for life.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1997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- 2018-05-29 20:01:24 </a:t>
                      </a:r>
                      <a:r>
                        <a:rPr kumimoji="0" lang="en-US" sz="1000" b="0" i="0" u="none" strike="noStrike" kern="1200" cap="none" spc="0" normalizeH="0" baseline="0" noProof="0">
                          <a:ln>
                            <a:noFill/>
                          </a:ln>
                          <a:solidFill>
                            <a:prstClr val="black"/>
                          </a:solidFill>
                          <a:effectLst/>
                          <a:uLnTx/>
                          <a:uFillTx/>
                          <a:latin typeface="+mn-lt"/>
                          <a:ea typeface="+mn-ea"/>
                          <a:cs typeface="+mn-cs"/>
                        </a:rPr>
                        <a:t>
  At our 175th Anniversary celebration at the New York Stock Exchange, sports legend Joe Gibbs talked to Cheddar about inspiring students to pursue technology and engineering careers. Huge thanks to Joe Gibbs Racing for supporting us in our mission to further STEAM education. Watch the full interview: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82902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- 2018-05-28 16:30:15 </a:t>
                      </a:r>
                      <a:r>
                        <a:rPr kumimoji="0" lang="en-US" sz="1000" b="0" i="0" u="none" strike="noStrike" kern="1200" cap="none" spc="0" normalizeH="0" baseline="0" noProof="0">
                          <a:ln>
                            <a:noFill/>
                          </a:ln>
                          <a:solidFill>
                            <a:prstClr val="black"/>
                          </a:solidFill>
                          <a:effectLst/>
                          <a:uLnTx/>
                          <a:uFillTx/>
                          <a:latin typeface="+mn-lt"/>
                          <a:ea typeface="+mn-ea"/>
                          <a:cs typeface="+mn-cs"/>
                        </a:rPr>
                        <a:t>
  Today we honor and remember the heroes who have served, and all those who have fallen.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6609131"/>
                  </a:ext>
                </a:extLst>
              </a:tr>
            </a:tbl>
          </a:graphicData>
        </a:graphic>
      </p:graphicFrame>
      <p:sp>
        <p:nvSpPr>
          <p:cNvPr id="4" name="Text Placeholder 3">
            <a:extLst>
              <a:ext uri="{FF2B5EF4-FFF2-40B4-BE49-F238E27FC236}">
                <a16:creationId xmlns:a16="http://schemas.microsoft.com/office/drawing/2014/main" id="{F9D7FEF2-B563-477B-8156-F8483EB2E96A}"/>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396127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8C4A8-4654-43FF-90D7-3C12C95D5451}"/>
              </a:ext>
            </a:extLst>
          </p:cNvPr>
          <p:cNvSpPr>
            <a:spLocks noGrp="1"/>
          </p:cNvSpPr>
          <p:nvPr>
            <p:ph type="title"/>
          </p:nvPr>
        </p:nvSpPr>
        <p:spPr/>
        <p:txBody>
          <a:bodyPr/>
          <a:lstStyle/>
          <a:p>
            <a:r>
              <a:rPr lang="en-US"/>
              <a:t>LinkedIn Updates Table | All Pages - 7 of 8</a:t>
            </a:r>
          </a:p>
        </p:txBody>
      </p:sp>
      <p:graphicFrame>
        <p:nvGraphicFramePr>
          <p:cNvPr id="5" name="Table Placeholder 4">
            <a:extLst>
              <a:ext uri="{FF2B5EF4-FFF2-40B4-BE49-F238E27FC236}">
                <a16:creationId xmlns:a16="http://schemas.microsoft.com/office/drawing/2014/main" id="{B835461B-DB68-4A87-9E99-323418BB4F28}"/>
              </a:ext>
            </a:extLst>
          </p:cNvPr>
          <p:cNvGraphicFramePr>
            <a:graphicFrameLocks noGrp="1"/>
          </p:cNvGraphicFramePr>
          <p:nvPr>
            <p:ph type="tbl" sz="quarter" idx="13"/>
            <p:extLst>
              <p:ext uri="{D42A27DB-BD31-4B8C-83A1-F6EECF244321}">
                <p14:modId xmlns:p14="http://schemas.microsoft.com/office/powerpoint/2010/main" val="608999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39802722"/>
                    </a:ext>
                  </a:extLst>
                </a:gridCol>
                <a:gridCol w="987552">
                  <a:extLst>
                    <a:ext uri="{9D8B030D-6E8A-4147-A177-3AD203B41FA5}">
                      <a16:colId xmlns:a16="http://schemas.microsoft.com/office/drawing/2014/main" val="3049543854"/>
                    </a:ext>
                  </a:extLst>
                </a:gridCol>
                <a:gridCol w="987552">
                  <a:extLst>
                    <a:ext uri="{9D8B030D-6E8A-4147-A177-3AD203B41FA5}">
                      <a16:colId xmlns:a16="http://schemas.microsoft.com/office/drawing/2014/main" val="93816136"/>
                    </a:ext>
                  </a:extLst>
                </a:gridCol>
                <a:gridCol w="987552">
                  <a:extLst>
                    <a:ext uri="{9D8B030D-6E8A-4147-A177-3AD203B41FA5}">
                      <a16:colId xmlns:a16="http://schemas.microsoft.com/office/drawing/2014/main" val="1596767504"/>
                    </a:ext>
                  </a:extLst>
                </a:gridCol>
                <a:gridCol w="987552">
                  <a:extLst>
                    <a:ext uri="{9D8B030D-6E8A-4147-A177-3AD203B41FA5}">
                      <a16:colId xmlns:a16="http://schemas.microsoft.com/office/drawing/2014/main" val="3879552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3987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- 2018-05-28 13:00:59 </a:t>
                      </a:r>
                      <a:r>
                        <a:rPr kumimoji="0" lang="en-US" sz="1000" b="0" i="0" u="none" strike="noStrike" kern="1200" cap="none" spc="0" normalizeH="0" baseline="0" noProof="0">
                          <a:ln>
                            <a:noFill/>
                          </a:ln>
                          <a:solidFill>
                            <a:prstClr val="black"/>
                          </a:solidFill>
                          <a:effectLst/>
                          <a:uLnTx/>
                          <a:uFillTx/>
                          <a:latin typeface="+mn-lt"/>
                          <a:ea typeface="+mn-ea"/>
                          <a:cs typeface="+mn-cs"/>
                        </a:rPr>
                        <a:t>
  In 2017, the Hilti Group extended its business in the offshore oil, gas and wind markets with the acquisition of the Norwegian Oglaend System Group. We say "Velkommen" once again. 🇳🇴🤗 http://hilti.link/Oglaend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62502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- 2018-05-25 20:03:11 </a:t>
                      </a:r>
                      <a:r>
                        <a:rPr kumimoji="0" lang="en-US" sz="1000" b="0" i="0" u="none" strike="noStrike" kern="1200" cap="none" spc="0" normalizeH="0" baseline="0" noProof="0">
                          <a:ln>
                            <a:noFill/>
                          </a:ln>
                          <a:solidFill>
                            <a:prstClr val="black"/>
                          </a:solidFill>
                          <a:effectLst/>
                          <a:uLnTx/>
                          <a:uFillTx/>
                          <a:latin typeface="+mn-lt"/>
                          <a:ea typeface="+mn-ea"/>
                          <a:cs typeface="+mn-cs"/>
                        </a:rPr>
                        <a:t>
  In our multinational company, connectivity, communication and collaboration are essential. President &amp; CEO, Jim Loree, explains how Workplace by Facebook has strengthened these connections for our 58,000 employees across 60 countries – bridging geographies, languages and cultures to enhance productivity and engagement.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39737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- 2018-05-25 10:00:43 </a:t>
                      </a:r>
                      <a:r>
                        <a:rPr kumimoji="0" lang="en-US" sz="1000" b="0" i="0" u="none" strike="noStrike" kern="1200" cap="none" spc="0" normalizeH="0" baseline="0" noProof="0">
                          <a:ln>
                            <a:noFill/>
                          </a:ln>
                          <a:solidFill>
                            <a:prstClr val="black"/>
                          </a:solidFill>
                          <a:effectLst/>
                          <a:uLnTx/>
                          <a:uFillTx/>
                          <a:latin typeface="+mn-lt"/>
                          <a:ea typeface="+mn-ea"/>
                          <a:cs typeface="+mn-cs"/>
                        </a:rPr>
                        <a:t>
  Our customer Tommaso is repairing a section of a Dominican church, some 30 meters above the rooftops of _ _ _ _ _ _. Do you know this place? Take a guess in the comments section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70508590"/>
                  </a:ext>
                </a:extLst>
              </a:tr>
            </a:tbl>
          </a:graphicData>
        </a:graphic>
      </p:graphicFrame>
      <p:sp>
        <p:nvSpPr>
          <p:cNvPr id="4" name="Text Placeholder 3">
            <a:extLst>
              <a:ext uri="{FF2B5EF4-FFF2-40B4-BE49-F238E27FC236}">
                <a16:creationId xmlns:a16="http://schemas.microsoft.com/office/drawing/2014/main" id="{EE836CEB-5F83-43F2-B5BD-616B45C68C5B}"/>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078293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D837D-485A-4D98-B30B-6C269FE9F31F}"/>
              </a:ext>
            </a:extLst>
          </p:cNvPr>
          <p:cNvSpPr>
            <a:spLocks noGrp="1"/>
          </p:cNvSpPr>
          <p:nvPr>
            <p:ph type="title"/>
          </p:nvPr>
        </p:nvSpPr>
        <p:spPr/>
        <p:txBody>
          <a:bodyPr/>
          <a:lstStyle/>
          <a:p>
            <a:r>
              <a:rPr lang="en-US"/>
              <a:t>LinkedIn Updates Table | All Pages - 8 of 8</a:t>
            </a:r>
          </a:p>
        </p:txBody>
      </p:sp>
      <p:graphicFrame>
        <p:nvGraphicFramePr>
          <p:cNvPr id="5" name="Table Placeholder 4">
            <a:extLst>
              <a:ext uri="{FF2B5EF4-FFF2-40B4-BE49-F238E27FC236}">
                <a16:creationId xmlns:a16="http://schemas.microsoft.com/office/drawing/2014/main" id="{B71D08B8-8E87-4512-A60A-F08B4FBFD80A}"/>
              </a:ext>
            </a:extLst>
          </p:cNvPr>
          <p:cNvGraphicFramePr>
            <a:graphicFrameLocks noGrp="1"/>
          </p:cNvGraphicFramePr>
          <p:nvPr>
            <p:ph type="tbl" sz="quarter" idx="13"/>
            <p:extLst>
              <p:ext uri="{D42A27DB-BD31-4B8C-83A1-F6EECF244321}">
                <p14:modId xmlns:p14="http://schemas.microsoft.com/office/powerpoint/2010/main" val="895798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61004517"/>
                    </a:ext>
                  </a:extLst>
                </a:gridCol>
                <a:gridCol w="987552">
                  <a:extLst>
                    <a:ext uri="{9D8B030D-6E8A-4147-A177-3AD203B41FA5}">
                      <a16:colId xmlns:a16="http://schemas.microsoft.com/office/drawing/2014/main" val="1126117023"/>
                    </a:ext>
                  </a:extLst>
                </a:gridCol>
                <a:gridCol w="987552">
                  <a:extLst>
                    <a:ext uri="{9D8B030D-6E8A-4147-A177-3AD203B41FA5}">
                      <a16:colId xmlns:a16="http://schemas.microsoft.com/office/drawing/2014/main" val="2308147206"/>
                    </a:ext>
                  </a:extLst>
                </a:gridCol>
                <a:gridCol w="987552">
                  <a:extLst>
                    <a:ext uri="{9D8B030D-6E8A-4147-A177-3AD203B41FA5}">
                      <a16:colId xmlns:a16="http://schemas.microsoft.com/office/drawing/2014/main" val="61328967"/>
                    </a:ext>
                  </a:extLst>
                </a:gridCol>
                <a:gridCol w="987552">
                  <a:extLst>
                    <a:ext uri="{9D8B030D-6E8A-4147-A177-3AD203B41FA5}">
                      <a16:colId xmlns:a16="http://schemas.microsoft.com/office/drawing/2014/main" val="1430445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9499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- 2018-05-24 10:16:31 </a:t>
                      </a:r>
                      <a:r>
                        <a:rPr kumimoji="0" lang="en-US" sz="1000" b="0" i="0" u="none" strike="noStrike" kern="1200" cap="none" spc="0" normalizeH="0" baseline="0" noProof="0">
                          <a:ln>
                            <a:noFill/>
                          </a:ln>
                          <a:solidFill>
                            <a:prstClr val="black"/>
                          </a:solidFill>
                          <a:effectLst/>
                          <a:uLnTx/>
                          <a:uFillTx/>
                          <a:latin typeface="+mn-lt"/>
                          <a:ea typeface="+mn-ea"/>
                          <a:cs typeface="+mn-cs"/>
                        </a:rPr>
                        <a:t>
  Garden owners are increasingly discovering the benefits of automatic, connected lawn care solutions. The Indego 400 robotic lawnmower, which was recently relaunched, is a prime example for this. The Indego works completely independently within a pre-defined area and allows users to maintain a beautiful lawn in an easy and convenient way. The new Indego models are now also garage protected. The garage provides protection against environmental influences such as wind and weather. With the tailor-made design for the Indego as well as for its base station, it is as small as possible and as big as necessary. One particular benefit is its transparent color, which enables users to keep an eye on the lawnmower’s display and operate it without any additional effort. Learn more about the further user benefits of the Indego Garage: https://bit.ly/2tEXoLA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92367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- 2018-05-23 20:30:04 </a:t>
                      </a:r>
                      <a:r>
                        <a:rPr kumimoji="0" lang="en-US" sz="1000" b="0" i="0" u="none" strike="noStrike" kern="1200" cap="none" spc="0" normalizeH="0" baseline="0" noProof="0">
                          <a:ln>
                            <a:noFill/>
                          </a:ln>
                          <a:solidFill>
                            <a:prstClr val="black"/>
                          </a:solidFill>
                          <a:effectLst/>
                          <a:uLnTx/>
                          <a:uFillTx/>
                          <a:latin typeface="+mn-lt"/>
                          <a:ea typeface="+mn-ea"/>
                          <a:cs typeface="+mn-cs"/>
                        </a:rPr>
                        <a:t>
  Our President &amp; CEO, Jim Loree, discusses our Company’s 175 years of performance and future innovations with CNBC. See the full interview here &gt;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67345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- 2018-05-23 13:00:27 </a:t>
                      </a:r>
                      <a:r>
                        <a:rPr kumimoji="0" lang="en-US" sz="1000" b="0" i="0" u="none" strike="noStrike" kern="1200" cap="none" spc="0" normalizeH="0" baseline="0" noProof="0">
                          <a:ln>
                            <a:noFill/>
                          </a:ln>
                          <a:solidFill>
                            <a:prstClr val="black"/>
                          </a:solidFill>
                          <a:effectLst/>
                          <a:uLnTx/>
                          <a:uFillTx/>
                          <a:latin typeface="+mn-lt"/>
                          <a:ea typeface="+mn-ea"/>
                          <a:cs typeface="+mn-cs"/>
                        </a:rPr>
                        <a:t>
  Basic medical services in remote areas of Zambia are insufficient. To counter this, the Hilti Foundation is helping hospitals in rural areas attract the urgently needed help of medical professionals. Learn more on http://hilti.link/2Sq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09888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- 2018-05-22 18:59:10 </a:t>
                      </a:r>
                      <a:r>
                        <a:rPr kumimoji="0" lang="en-US" sz="1000" b="0" i="0" u="none" strike="noStrike" kern="1200" cap="none" spc="0" normalizeH="0" baseline="0" noProof="0">
                          <a:ln>
                            <a:noFill/>
                          </a:ln>
                          <a:solidFill>
                            <a:prstClr val="black"/>
                          </a:solidFill>
                          <a:effectLst/>
                          <a:uLnTx/>
                          <a:uFillTx/>
                          <a:latin typeface="+mn-lt"/>
                          <a:ea typeface="+mn-ea"/>
                          <a:cs typeface="+mn-cs"/>
                        </a:rPr>
                        <a:t>
  A big thank you to our employees for helping us move up to #228 in this year’s Fortune 500 list!  See our business profile at: https://for.tn/2IFguc5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8565889"/>
                  </a:ext>
                </a:extLst>
              </a:tr>
            </a:tbl>
          </a:graphicData>
        </a:graphic>
      </p:graphicFrame>
      <p:sp>
        <p:nvSpPr>
          <p:cNvPr id="4" name="Text Placeholder 3">
            <a:extLst>
              <a:ext uri="{FF2B5EF4-FFF2-40B4-BE49-F238E27FC236}">
                <a16:creationId xmlns:a16="http://schemas.microsoft.com/office/drawing/2014/main" id="{E84A799B-C865-440E-B586-4F84012F317C}"/>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7448963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700</Words>
  <Application>Microsoft Office PowerPoint</Application>
  <PresentationFormat>On-screen Show (4:3)</PresentationFormat>
  <Paragraphs>265</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Linkedin</vt:lpstr>
      <vt:lpstr>LinkedIn Key Metrics Table | Corporate</vt:lpstr>
      <vt:lpstr>LinkedIn Key Metrics Radar | All Pages</vt:lpstr>
      <vt:lpstr>LinkedIn Follower Distribution | All Pages</vt:lpstr>
      <vt:lpstr>LinkedIn Followers Table | All Pages</vt:lpstr>
      <vt:lpstr>LinkedIn Average Likes Per Update | All Pages</vt:lpstr>
      <vt:lpstr>LinkedIn Follower Distribution Development | All Pages</vt:lpstr>
      <vt:lpstr>LinkedIn Total Interactions | All Pages</vt:lpstr>
      <vt:lpstr>LinkedIn Followers Change | All Pages</vt:lpstr>
      <vt:lpstr>LinkedIn Updates Table | All Pages - 1 of 8</vt:lpstr>
      <vt:lpstr>LinkedIn Updates Table | All Pages - 2 of 8</vt:lpstr>
      <vt:lpstr>LinkedIn Updates Table | All Pages - 3 of 8</vt:lpstr>
      <vt:lpstr>LinkedIn Updates Table | All Pages - 4 of 8</vt:lpstr>
      <vt:lpstr>LinkedIn Updates Table | All Pages - 5 of 8</vt:lpstr>
      <vt:lpstr>LinkedIn Updates Table | All Pages - 6 of 8</vt:lpstr>
      <vt:lpstr>LinkedIn Updates Table | All Pages - 7 of 8</vt:lpstr>
      <vt:lpstr>LinkedIn Updates Table | All Pages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dc:title>
  <dc:creator>Administrator</dc:creator>
  <cp:lastModifiedBy>Administrator</cp:lastModifiedBy>
  <cp:revision>1</cp:revision>
  <dcterms:created xsi:type="dcterms:W3CDTF">2018-06-14T22:38:59Z</dcterms:created>
  <dcterms:modified xsi:type="dcterms:W3CDTF">2018-06-14T22:39:25Z</dcterms:modified>
</cp:coreProperties>
</file>