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67.1875</c:v>
                </c:pt>
                <c:pt idx="2">
                  <c:v>100</c:v>
                </c:pt>
                <c:pt idx="3">
                  <c:v>17.814</c:v>
                </c:pt>
                <c:pt idx="4">
                  <c:v>60.433399999999999</c:v>
                </c:pt>
              </c:numCache>
            </c:numRef>
          </c:val>
          <c:extLst>
            <c:ext xmlns:c16="http://schemas.microsoft.com/office/drawing/2014/chart" uri="{C3380CC4-5D6E-409C-BE32-E72D297353CC}">
              <c16:uniqueId val="{00000000-6585-4738-A689-97302744E66C}"/>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4.0616000000000003</c:v>
                </c:pt>
                <c:pt idx="1">
                  <c:v>26.5625</c:v>
                </c:pt>
                <c:pt idx="2">
                  <c:v>8.7870000000000008</c:v>
                </c:pt>
                <c:pt idx="3">
                  <c:v>100</c:v>
                </c:pt>
                <c:pt idx="4">
                  <c:v>100</c:v>
                </c:pt>
              </c:numCache>
            </c:numRef>
          </c:val>
          <c:extLst>
            <c:ext xmlns:c16="http://schemas.microsoft.com/office/drawing/2014/chart" uri="{C3380CC4-5D6E-409C-BE32-E72D297353CC}">
              <c16:uniqueId val="{00000001-6585-4738-A689-97302744E66C}"/>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89.247399999999999</c:v>
                </c:pt>
                <c:pt idx="1">
                  <c:v>100</c:v>
                </c:pt>
                <c:pt idx="2">
                  <c:v>73.614999999999995</c:v>
                </c:pt>
                <c:pt idx="3">
                  <c:v>9.8199000000000005</c:v>
                </c:pt>
                <c:pt idx="4">
                  <c:v>52.571100000000001</c:v>
                </c:pt>
              </c:numCache>
            </c:numRef>
          </c:val>
          <c:extLst>
            <c:ext xmlns:c16="http://schemas.microsoft.com/office/drawing/2014/chart" uri="{C3380CC4-5D6E-409C-BE32-E72D297353CC}">
              <c16:uniqueId val="{00000002-6585-4738-A689-97302744E66C}"/>
            </c:ext>
          </c:extLst>
        </c:ser>
        <c:dLbls>
          <c:showLegendKey val="0"/>
          <c:showVal val="0"/>
          <c:showCatName val="0"/>
          <c:showSerName val="0"/>
          <c:showPercent val="0"/>
          <c:showBubbleSize val="0"/>
        </c:dLbls>
        <c:axId val="346229008"/>
        <c:axId val="346228024"/>
      </c:radarChart>
      <c:catAx>
        <c:axId val="34622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8024"/>
        <c:crosses val="autoZero"/>
        <c:auto val="1"/>
        <c:lblAlgn val="ctr"/>
        <c:lblOffset val="100"/>
        <c:noMultiLvlLbl val="0"/>
      </c:catAx>
      <c:valAx>
        <c:axId val="34622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179213</c:v>
                </c:pt>
                <c:pt idx="1">
                  <c:v>7279</c:v>
                </c:pt>
                <c:pt idx="2">
                  <c:v>159943</c:v>
                </c:pt>
              </c:numCache>
            </c:numRef>
          </c:val>
          <c:extLst>
            <c:ext xmlns:c16="http://schemas.microsoft.com/office/drawing/2014/chart" uri="{C3380CC4-5D6E-409C-BE32-E72D297353CC}">
              <c16:uniqueId val="{00000000-8261-49D4-AF79-F083B8AABF3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0</c:v>
                </c:pt>
                <c:pt idx="1">
                  <c:v>564</c:v>
                </c:pt>
                <c:pt idx="2">
                  <c:v>0</c:v>
                </c:pt>
                <c:pt idx="3">
                  <c:v>0</c:v>
                </c:pt>
                <c:pt idx="4">
                  <c:v>0</c:v>
                </c:pt>
                <c:pt idx="5">
                  <c:v>0</c:v>
                </c:pt>
                <c:pt idx="6">
                  <c:v>0</c:v>
                </c:pt>
                <c:pt idx="7">
                  <c:v>666</c:v>
                </c:pt>
                <c:pt idx="8">
                  <c:v>0</c:v>
                </c:pt>
                <c:pt idx="9">
                  <c:v>0</c:v>
                </c:pt>
                <c:pt idx="10">
                  <c:v>0</c:v>
                </c:pt>
                <c:pt idx="11">
                  <c:v>386</c:v>
                </c:pt>
                <c:pt idx="12">
                  <c:v>0</c:v>
                </c:pt>
                <c:pt idx="13">
                  <c:v>0</c:v>
                </c:pt>
                <c:pt idx="14">
                  <c:v>0</c:v>
                </c:pt>
                <c:pt idx="15">
                  <c:v>424</c:v>
                </c:pt>
                <c:pt idx="16">
                  <c:v>0</c:v>
                </c:pt>
                <c:pt idx="17">
                  <c:v>0</c:v>
                </c:pt>
                <c:pt idx="18">
                  <c:v>0</c:v>
                </c:pt>
                <c:pt idx="19">
                  <c:v>315</c:v>
                </c:pt>
                <c:pt idx="20">
                  <c:v>266</c:v>
                </c:pt>
                <c:pt idx="21">
                  <c:v>0</c:v>
                </c:pt>
                <c:pt idx="22">
                  <c:v>295</c:v>
                </c:pt>
                <c:pt idx="23">
                  <c:v>0</c:v>
                </c:pt>
                <c:pt idx="24">
                  <c:v>0</c:v>
                </c:pt>
                <c:pt idx="25">
                  <c:v>501</c:v>
                </c:pt>
                <c:pt idx="26">
                  <c:v>0</c:v>
                </c:pt>
                <c:pt idx="27">
                  <c:v>234</c:v>
                </c:pt>
                <c:pt idx="28">
                  <c:v>0</c:v>
                </c:pt>
                <c:pt idx="29">
                  <c:v>0</c:v>
                </c:pt>
                <c:pt idx="30">
                  <c:v>0</c:v>
                </c:pt>
                <c:pt idx="31">
                  <c:v>0</c:v>
                </c:pt>
                <c:pt idx="32">
                  <c:v>392</c:v>
                </c:pt>
                <c:pt idx="33">
                  <c:v>0</c:v>
                </c:pt>
                <c:pt idx="34">
                  <c:v>535</c:v>
                </c:pt>
                <c:pt idx="35">
                  <c:v>0</c:v>
                </c:pt>
                <c:pt idx="36">
                  <c:v>0</c:v>
                </c:pt>
                <c:pt idx="37">
                  <c:v>0</c:v>
                </c:pt>
                <c:pt idx="38">
                  <c:v>0</c:v>
                </c:pt>
                <c:pt idx="39">
                  <c:v>394</c:v>
                </c:pt>
                <c:pt idx="40">
                  <c:v>0</c:v>
                </c:pt>
                <c:pt idx="41">
                  <c:v>312</c:v>
                </c:pt>
                <c:pt idx="42">
                  <c:v>0</c:v>
                </c:pt>
                <c:pt idx="43">
                  <c:v>370</c:v>
                </c:pt>
                <c:pt idx="44">
                  <c:v>0</c:v>
                </c:pt>
                <c:pt idx="45">
                  <c:v>0</c:v>
                </c:pt>
                <c:pt idx="46">
                  <c:v>660</c:v>
                </c:pt>
                <c:pt idx="47">
                  <c:v>0</c:v>
                </c:pt>
                <c:pt idx="48">
                  <c:v>428</c:v>
                </c:pt>
                <c:pt idx="49">
                  <c:v>920</c:v>
                </c:pt>
                <c:pt idx="50">
                  <c:v>95</c:v>
                </c:pt>
                <c:pt idx="51">
                  <c:v>0</c:v>
                </c:pt>
                <c:pt idx="52">
                  <c:v>0</c:v>
                </c:pt>
                <c:pt idx="53">
                  <c:v>357</c:v>
                </c:pt>
                <c:pt idx="54">
                  <c:v>678</c:v>
                </c:pt>
                <c:pt idx="55">
                  <c:v>142</c:v>
                </c:pt>
                <c:pt idx="56">
                  <c:v>0</c:v>
                </c:pt>
                <c:pt idx="57">
                  <c:v>0</c:v>
                </c:pt>
                <c:pt idx="58">
                  <c:v>0</c:v>
                </c:pt>
                <c:pt idx="59">
                  <c:v>0</c:v>
                </c:pt>
                <c:pt idx="60">
                  <c:v>280</c:v>
                </c:pt>
                <c:pt idx="61">
                  <c:v>0</c:v>
                </c:pt>
                <c:pt idx="62">
                  <c:v>247</c:v>
                </c:pt>
                <c:pt idx="63">
                  <c:v>0</c:v>
                </c:pt>
                <c:pt idx="64">
                  <c:v>374</c:v>
                </c:pt>
                <c:pt idx="65">
                  <c:v>0</c:v>
                </c:pt>
                <c:pt idx="66">
                  <c:v>0</c:v>
                </c:pt>
                <c:pt idx="67">
                  <c:v>423</c:v>
                </c:pt>
                <c:pt idx="68">
                  <c:v>0</c:v>
                </c:pt>
                <c:pt idx="69">
                  <c:v>316</c:v>
                </c:pt>
                <c:pt idx="70">
                  <c:v>0</c:v>
                </c:pt>
                <c:pt idx="71">
                  <c:v>0</c:v>
                </c:pt>
                <c:pt idx="72">
                  <c:v>0</c:v>
                </c:pt>
                <c:pt idx="73">
                  <c:v>0</c:v>
                </c:pt>
                <c:pt idx="74">
                  <c:v>263</c:v>
                </c:pt>
                <c:pt idx="75">
                  <c:v>0</c:v>
                </c:pt>
                <c:pt idx="76">
                  <c:v>806</c:v>
                </c:pt>
                <c:pt idx="77">
                  <c:v>367</c:v>
                </c:pt>
                <c:pt idx="78">
                  <c:v>0</c:v>
                </c:pt>
                <c:pt idx="79">
                  <c:v>0</c:v>
                </c:pt>
                <c:pt idx="80">
                  <c:v>0</c:v>
                </c:pt>
                <c:pt idx="81">
                  <c:v>458</c:v>
                </c:pt>
                <c:pt idx="82">
                  <c:v>212</c:v>
                </c:pt>
                <c:pt idx="83">
                  <c:v>191</c:v>
                </c:pt>
                <c:pt idx="84">
                  <c:v>0</c:v>
                </c:pt>
                <c:pt idx="85">
                  <c:v>186</c:v>
                </c:pt>
                <c:pt idx="86">
                  <c:v>0</c:v>
                </c:pt>
                <c:pt idx="87">
                  <c:v>0</c:v>
                </c:pt>
                <c:pt idx="88">
                  <c:v>447</c:v>
                </c:pt>
                <c:pt idx="89">
                  <c:v>0</c:v>
                </c:pt>
                <c:pt idx="90">
                  <c:v>0</c:v>
                </c:pt>
                <c:pt idx="91">
                  <c:v>0</c:v>
                </c:pt>
                <c:pt idx="92">
                  <c:v>0</c:v>
                </c:pt>
                <c:pt idx="93">
                  <c:v>0</c:v>
                </c:pt>
                <c:pt idx="94">
                  <c:v>0</c:v>
                </c:pt>
                <c:pt idx="95">
                  <c:v>299</c:v>
                </c:pt>
                <c:pt idx="96">
                  <c:v>0</c:v>
                </c:pt>
                <c:pt idx="97">
                  <c:v>176</c:v>
                </c:pt>
                <c:pt idx="98">
                  <c:v>0</c:v>
                </c:pt>
                <c:pt idx="99">
                  <c:v>0</c:v>
                </c:pt>
                <c:pt idx="100">
                  <c:v>0</c:v>
                </c:pt>
                <c:pt idx="101">
                  <c:v>0</c:v>
                </c:pt>
                <c:pt idx="102">
                  <c:v>304</c:v>
                </c:pt>
                <c:pt idx="103">
                  <c:v>0</c:v>
                </c:pt>
                <c:pt idx="104">
                  <c:v>0</c:v>
                </c:pt>
                <c:pt idx="105">
                  <c:v>0</c:v>
                </c:pt>
              </c:numCache>
            </c:numRef>
          </c:val>
          <c:extLst>
            <c:ext xmlns:c16="http://schemas.microsoft.com/office/drawing/2014/chart" uri="{C3380CC4-5D6E-409C-BE32-E72D297353CC}">
              <c16:uniqueId val="{00000000-F5C4-4BAE-9442-0C39616E9966}"/>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0</c:v>
                </c:pt>
                <c:pt idx="1">
                  <c:v>0</c:v>
                </c:pt>
                <c:pt idx="2">
                  <c:v>0</c:v>
                </c:pt>
                <c:pt idx="3">
                  <c:v>0</c:v>
                </c:pt>
                <c:pt idx="4">
                  <c:v>0</c:v>
                </c:pt>
                <c:pt idx="5">
                  <c:v>0</c:v>
                </c:pt>
                <c:pt idx="6">
                  <c:v>0</c:v>
                </c:pt>
                <c:pt idx="7">
                  <c:v>106</c:v>
                </c:pt>
                <c:pt idx="8">
                  <c:v>0</c:v>
                </c:pt>
                <c:pt idx="9">
                  <c:v>0</c:v>
                </c:pt>
                <c:pt idx="10">
                  <c:v>0</c:v>
                </c:pt>
                <c:pt idx="11">
                  <c:v>0</c:v>
                </c:pt>
                <c:pt idx="12">
                  <c:v>150</c:v>
                </c:pt>
                <c:pt idx="13">
                  <c:v>0</c:v>
                </c:pt>
                <c:pt idx="14">
                  <c:v>104</c:v>
                </c:pt>
                <c:pt idx="15">
                  <c:v>0</c:v>
                </c:pt>
                <c:pt idx="16">
                  <c:v>0</c:v>
                </c:pt>
                <c:pt idx="17">
                  <c:v>0</c:v>
                </c:pt>
                <c:pt idx="18">
                  <c:v>0</c:v>
                </c:pt>
                <c:pt idx="19">
                  <c:v>0</c:v>
                </c:pt>
                <c:pt idx="20">
                  <c:v>109</c:v>
                </c:pt>
                <c:pt idx="21">
                  <c:v>0</c:v>
                </c:pt>
                <c:pt idx="22">
                  <c:v>0</c:v>
                </c:pt>
                <c:pt idx="23">
                  <c:v>0</c:v>
                </c:pt>
                <c:pt idx="24">
                  <c:v>0</c:v>
                </c:pt>
                <c:pt idx="25">
                  <c:v>0</c:v>
                </c:pt>
                <c:pt idx="26">
                  <c:v>0</c:v>
                </c:pt>
                <c:pt idx="27">
                  <c:v>140</c:v>
                </c:pt>
                <c:pt idx="28">
                  <c:v>0</c:v>
                </c:pt>
                <c:pt idx="29">
                  <c:v>0</c:v>
                </c:pt>
                <c:pt idx="30">
                  <c:v>0</c:v>
                </c:pt>
                <c:pt idx="31">
                  <c:v>0</c:v>
                </c:pt>
                <c:pt idx="32">
                  <c:v>0</c:v>
                </c:pt>
                <c:pt idx="33">
                  <c:v>0</c:v>
                </c:pt>
                <c:pt idx="34">
                  <c:v>143</c:v>
                </c:pt>
                <c:pt idx="35">
                  <c:v>0</c:v>
                </c:pt>
                <c:pt idx="36">
                  <c:v>0</c:v>
                </c:pt>
                <c:pt idx="37">
                  <c:v>0</c:v>
                </c:pt>
                <c:pt idx="38">
                  <c:v>0</c:v>
                </c:pt>
                <c:pt idx="39">
                  <c:v>0</c:v>
                </c:pt>
                <c:pt idx="40">
                  <c:v>0</c:v>
                </c:pt>
                <c:pt idx="41">
                  <c:v>50</c:v>
                </c:pt>
                <c:pt idx="42">
                  <c:v>0</c:v>
                </c:pt>
                <c:pt idx="43">
                  <c:v>0</c:v>
                </c:pt>
                <c:pt idx="44">
                  <c:v>0</c:v>
                </c:pt>
                <c:pt idx="45">
                  <c:v>0</c:v>
                </c:pt>
                <c:pt idx="46">
                  <c:v>0</c:v>
                </c:pt>
                <c:pt idx="47">
                  <c:v>0</c:v>
                </c:pt>
                <c:pt idx="48">
                  <c:v>91</c:v>
                </c:pt>
                <c:pt idx="49">
                  <c:v>0</c:v>
                </c:pt>
                <c:pt idx="50">
                  <c:v>0</c:v>
                </c:pt>
                <c:pt idx="51">
                  <c:v>0</c:v>
                </c:pt>
                <c:pt idx="52">
                  <c:v>0</c:v>
                </c:pt>
                <c:pt idx="53">
                  <c:v>0</c:v>
                </c:pt>
                <c:pt idx="54">
                  <c:v>0</c:v>
                </c:pt>
                <c:pt idx="55">
                  <c:v>46</c:v>
                </c:pt>
                <c:pt idx="56">
                  <c:v>0</c:v>
                </c:pt>
                <c:pt idx="57">
                  <c:v>47</c:v>
                </c:pt>
                <c:pt idx="58">
                  <c:v>0</c:v>
                </c:pt>
                <c:pt idx="59">
                  <c:v>0</c:v>
                </c:pt>
                <c:pt idx="60">
                  <c:v>0</c:v>
                </c:pt>
                <c:pt idx="61">
                  <c:v>0</c:v>
                </c:pt>
                <c:pt idx="62">
                  <c:v>91</c:v>
                </c:pt>
                <c:pt idx="63">
                  <c:v>0</c:v>
                </c:pt>
                <c:pt idx="64">
                  <c:v>0</c:v>
                </c:pt>
                <c:pt idx="65">
                  <c:v>0</c:v>
                </c:pt>
                <c:pt idx="66">
                  <c:v>0</c:v>
                </c:pt>
                <c:pt idx="67">
                  <c:v>0</c:v>
                </c:pt>
                <c:pt idx="68">
                  <c:v>0</c:v>
                </c:pt>
                <c:pt idx="69">
                  <c:v>69</c:v>
                </c:pt>
                <c:pt idx="70">
                  <c:v>0</c:v>
                </c:pt>
                <c:pt idx="71">
                  <c:v>0</c:v>
                </c:pt>
                <c:pt idx="72">
                  <c:v>0</c:v>
                </c:pt>
                <c:pt idx="73">
                  <c:v>0</c:v>
                </c:pt>
                <c:pt idx="74">
                  <c:v>0</c:v>
                </c:pt>
                <c:pt idx="75">
                  <c:v>0</c:v>
                </c:pt>
                <c:pt idx="76">
                  <c:v>62</c:v>
                </c:pt>
                <c:pt idx="77">
                  <c:v>0</c:v>
                </c:pt>
                <c:pt idx="78">
                  <c:v>0</c:v>
                </c:pt>
                <c:pt idx="79">
                  <c:v>0</c:v>
                </c:pt>
                <c:pt idx="80">
                  <c:v>0</c:v>
                </c:pt>
                <c:pt idx="81">
                  <c:v>0</c:v>
                </c:pt>
                <c:pt idx="82">
                  <c:v>0</c:v>
                </c:pt>
                <c:pt idx="83">
                  <c:v>0</c:v>
                </c:pt>
                <c:pt idx="84">
                  <c:v>75</c:v>
                </c:pt>
                <c:pt idx="85">
                  <c:v>0</c:v>
                </c:pt>
                <c:pt idx="86">
                  <c:v>0</c:v>
                </c:pt>
                <c:pt idx="87">
                  <c:v>0</c:v>
                </c:pt>
                <c:pt idx="88">
                  <c:v>0</c:v>
                </c:pt>
                <c:pt idx="89">
                  <c:v>0</c:v>
                </c:pt>
                <c:pt idx="90">
                  <c:v>31</c:v>
                </c:pt>
                <c:pt idx="91">
                  <c:v>0</c:v>
                </c:pt>
                <c:pt idx="92">
                  <c:v>0</c:v>
                </c:pt>
                <c:pt idx="93">
                  <c:v>0</c:v>
                </c:pt>
                <c:pt idx="94">
                  <c:v>0</c:v>
                </c:pt>
                <c:pt idx="95">
                  <c:v>0</c:v>
                </c:pt>
                <c:pt idx="96">
                  <c:v>0</c:v>
                </c:pt>
                <c:pt idx="97">
                  <c:v>91</c:v>
                </c:pt>
                <c:pt idx="98">
                  <c:v>0</c:v>
                </c:pt>
                <c:pt idx="99">
                  <c:v>0</c:v>
                </c:pt>
                <c:pt idx="100">
                  <c:v>0</c:v>
                </c:pt>
                <c:pt idx="101">
                  <c:v>0</c:v>
                </c:pt>
                <c:pt idx="102">
                  <c:v>0</c:v>
                </c:pt>
                <c:pt idx="103">
                  <c:v>0</c:v>
                </c:pt>
                <c:pt idx="104">
                  <c:v>27</c:v>
                </c:pt>
                <c:pt idx="105">
                  <c:v>0</c:v>
                </c:pt>
              </c:numCache>
            </c:numRef>
          </c:val>
          <c:extLst>
            <c:ext xmlns:c16="http://schemas.microsoft.com/office/drawing/2014/chart" uri="{C3380CC4-5D6E-409C-BE32-E72D297353CC}">
              <c16:uniqueId val="{00000001-F5C4-4BAE-9442-0C39616E9966}"/>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182</c:v>
                </c:pt>
                <c:pt idx="1">
                  <c:v>146</c:v>
                </c:pt>
                <c:pt idx="2">
                  <c:v>0</c:v>
                </c:pt>
                <c:pt idx="3">
                  <c:v>294</c:v>
                </c:pt>
                <c:pt idx="4">
                  <c:v>217</c:v>
                </c:pt>
                <c:pt idx="5">
                  <c:v>135</c:v>
                </c:pt>
                <c:pt idx="6">
                  <c:v>284</c:v>
                </c:pt>
                <c:pt idx="7">
                  <c:v>204</c:v>
                </c:pt>
                <c:pt idx="8">
                  <c:v>345</c:v>
                </c:pt>
                <c:pt idx="9">
                  <c:v>0</c:v>
                </c:pt>
                <c:pt idx="10">
                  <c:v>0</c:v>
                </c:pt>
                <c:pt idx="11">
                  <c:v>0</c:v>
                </c:pt>
                <c:pt idx="12">
                  <c:v>160</c:v>
                </c:pt>
                <c:pt idx="13">
                  <c:v>150</c:v>
                </c:pt>
                <c:pt idx="14">
                  <c:v>81</c:v>
                </c:pt>
                <c:pt idx="15">
                  <c:v>0</c:v>
                </c:pt>
                <c:pt idx="16">
                  <c:v>0</c:v>
                </c:pt>
                <c:pt idx="17">
                  <c:v>227</c:v>
                </c:pt>
                <c:pt idx="18">
                  <c:v>0</c:v>
                </c:pt>
                <c:pt idx="19">
                  <c:v>0</c:v>
                </c:pt>
                <c:pt idx="20">
                  <c:v>158</c:v>
                </c:pt>
                <c:pt idx="21">
                  <c:v>155</c:v>
                </c:pt>
                <c:pt idx="22">
                  <c:v>118</c:v>
                </c:pt>
                <c:pt idx="23">
                  <c:v>0</c:v>
                </c:pt>
                <c:pt idx="24">
                  <c:v>0</c:v>
                </c:pt>
                <c:pt idx="25">
                  <c:v>176</c:v>
                </c:pt>
                <c:pt idx="26">
                  <c:v>0</c:v>
                </c:pt>
                <c:pt idx="27">
                  <c:v>0</c:v>
                </c:pt>
                <c:pt idx="28">
                  <c:v>240</c:v>
                </c:pt>
                <c:pt idx="29">
                  <c:v>148</c:v>
                </c:pt>
                <c:pt idx="30">
                  <c:v>0</c:v>
                </c:pt>
                <c:pt idx="31">
                  <c:v>0</c:v>
                </c:pt>
                <c:pt idx="32">
                  <c:v>143</c:v>
                </c:pt>
                <c:pt idx="33">
                  <c:v>0</c:v>
                </c:pt>
                <c:pt idx="34">
                  <c:v>108</c:v>
                </c:pt>
                <c:pt idx="35">
                  <c:v>0</c:v>
                </c:pt>
                <c:pt idx="36">
                  <c:v>0</c:v>
                </c:pt>
                <c:pt idx="37">
                  <c:v>0</c:v>
                </c:pt>
                <c:pt idx="38">
                  <c:v>239</c:v>
                </c:pt>
                <c:pt idx="39">
                  <c:v>278</c:v>
                </c:pt>
                <c:pt idx="40">
                  <c:v>0</c:v>
                </c:pt>
                <c:pt idx="41">
                  <c:v>0</c:v>
                </c:pt>
                <c:pt idx="42">
                  <c:v>183</c:v>
                </c:pt>
                <c:pt idx="43">
                  <c:v>292</c:v>
                </c:pt>
                <c:pt idx="44">
                  <c:v>0</c:v>
                </c:pt>
                <c:pt idx="45">
                  <c:v>0</c:v>
                </c:pt>
                <c:pt idx="46">
                  <c:v>107</c:v>
                </c:pt>
                <c:pt idx="47">
                  <c:v>2</c:v>
                </c:pt>
                <c:pt idx="48">
                  <c:v>0</c:v>
                </c:pt>
                <c:pt idx="49">
                  <c:v>328</c:v>
                </c:pt>
                <c:pt idx="50">
                  <c:v>196</c:v>
                </c:pt>
                <c:pt idx="51">
                  <c:v>0</c:v>
                </c:pt>
                <c:pt idx="52">
                  <c:v>247</c:v>
                </c:pt>
                <c:pt idx="53">
                  <c:v>0</c:v>
                </c:pt>
                <c:pt idx="54">
                  <c:v>145</c:v>
                </c:pt>
                <c:pt idx="55">
                  <c:v>228</c:v>
                </c:pt>
                <c:pt idx="56">
                  <c:v>0</c:v>
                </c:pt>
                <c:pt idx="57">
                  <c:v>307</c:v>
                </c:pt>
                <c:pt idx="58">
                  <c:v>0</c:v>
                </c:pt>
                <c:pt idx="59">
                  <c:v>0</c:v>
                </c:pt>
                <c:pt idx="60">
                  <c:v>325</c:v>
                </c:pt>
                <c:pt idx="61">
                  <c:v>77</c:v>
                </c:pt>
                <c:pt idx="62">
                  <c:v>130</c:v>
                </c:pt>
                <c:pt idx="63">
                  <c:v>315</c:v>
                </c:pt>
                <c:pt idx="64">
                  <c:v>171</c:v>
                </c:pt>
                <c:pt idx="65">
                  <c:v>140</c:v>
                </c:pt>
                <c:pt idx="66">
                  <c:v>0</c:v>
                </c:pt>
                <c:pt idx="67">
                  <c:v>216</c:v>
                </c:pt>
                <c:pt idx="68">
                  <c:v>103</c:v>
                </c:pt>
                <c:pt idx="69">
                  <c:v>130</c:v>
                </c:pt>
                <c:pt idx="70">
                  <c:v>94</c:v>
                </c:pt>
                <c:pt idx="71">
                  <c:v>0</c:v>
                </c:pt>
                <c:pt idx="72">
                  <c:v>0</c:v>
                </c:pt>
                <c:pt idx="73">
                  <c:v>0</c:v>
                </c:pt>
                <c:pt idx="74">
                  <c:v>100</c:v>
                </c:pt>
                <c:pt idx="75">
                  <c:v>0</c:v>
                </c:pt>
                <c:pt idx="76">
                  <c:v>455</c:v>
                </c:pt>
                <c:pt idx="77">
                  <c:v>0</c:v>
                </c:pt>
                <c:pt idx="78">
                  <c:v>214</c:v>
                </c:pt>
                <c:pt idx="79">
                  <c:v>0</c:v>
                </c:pt>
                <c:pt idx="80">
                  <c:v>0</c:v>
                </c:pt>
                <c:pt idx="81">
                  <c:v>211</c:v>
                </c:pt>
                <c:pt idx="82">
                  <c:v>415</c:v>
                </c:pt>
                <c:pt idx="83">
                  <c:v>294</c:v>
                </c:pt>
                <c:pt idx="84">
                  <c:v>0</c:v>
                </c:pt>
                <c:pt idx="85">
                  <c:v>189</c:v>
                </c:pt>
                <c:pt idx="86">
                  <c:v>0</c:v>
                </c:pt>
                <c:pt idx="87">
                  <c:v>0</c:v>
                </c:pt>
                <c:pt idx="88">
                  <c:v>291</c:v>
                </c:pt>
                <c:pt idx="89">
                  <c:v>202</c:v>
                </c:pt>
                <c:pt idx="90">
                  <c:v>202</c:v>
                </c:pt>
                <c:pt idx="91">
                  <c:v>113</c:v>
                </c:pt>
                <c:pt idx="92">
                  <c:v>158</c:v>
                </c:pt>
                <c:pt idx="93">
                  <c:v>0</c:v>
                </c:pt>
                <c:pt idx="94">
                  <c:v>0</c:v>
                </c:pt>
                <c:pt idx="95">
                  <c:v>0</c:v>
                </c:pt>
                <c:pt idx="96">
                  <c:v>0</c:v>
                </c:pt>
                <c:pt idx="97">
                  <c:v>181</c:v>
                </c:pt>
                <c:pt idx="98">
                  <c:v>441</c:v>
                </c:pt>
                <c:pt idx="99">
                  <c:v>98</c:v>
                </c:pt>
                <c:pt idx="100">
                  <c:v>0</c:v>
                </c:pt>
                <c:pt idx="101">
                  <c:v>0</c:v>
                </c:pt>
                <c:pt idx="102">
                  <c:v>64</c:v>
                </c:pt>
                <c:pt idx="103">
                  <c:v>56</c:v>
                </c:pt>
                <c:pt idx="104">
                  <c:v>62</c:v>
                </c:pt>
                <c:pt idx="105">
                  <c:v>0</c:v>
                </c:pt>
              </c:numCache>
            </c:numRef>
          </c:val>
          <c:extLst>
            <c:ext xmlns:c16="http://schemas.microsoft.com/office/drawing/2014/chart" uri="{C3380CC4-5D6E-409C-BE32-E72D297353CC}">
              <c16:uniqueId val="{00000002-F5C4-4BAE-9442-0C39616E9966}"/>
            </c:ext>
          </c:extLst>
        </c:ser>
        <c:dLbls>
          <c:showLegendKey val="0"/>
          <c:showVal val="0"/>
          <c:showCatName val="0"/>
          <c:showSerName val="0"/>
          <c:showPercent val="0"/>
          <c:showBubbleSize val="0"/>
        </c:dLbls>
        <c:gapWidth val="219"/>
        <c:overlap val="-27"/>
        <c:axId val="279221440"/>
        <c:axId val="279223408"/>
      </c:barChart>
      <c:dateAx>
        <c:axId val="27922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23408"/>
        <c:crosses val="autoZero"/>
        <c:auto val="1"/>
        <c:lblOffset val="100"/>
        <c:baseTimeUnit val="days"/>
      </c:dateAx>
      <c:valAx>
        <c:axId val="27922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2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Hilti Group</c:v>
                </c:pt>
              </c:strCache>
            </c:strRef>
          </c:tx>
          <c:spPr>
            <a:solidFill>
              <a:schemeClr val="accent1"/>
            </a:solidFill>
            <a:ln>
              <a:noFill/>
            </a:ln>
            <a:effectLst/>
          </c:spP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164145</c:v>
                </c:pt>
                <c:pt idx="1">
                  <c:v>164277</c:v>
                </c:pt>
                <c:pt idx="2">
                  <c:v>164376</c:v>
                </c:pt>
                <c:pt idx="3">
                  <c:v>164486</c:v>
                </c:pt>
                <c:pt idx="4">
                  <c:v>164618</c:v>
                </c:pt>
                <c:pt idx="5">
                  <c:v>164775</c:v>
                </c:pt>
                <c:pt idx="6">
                  <c:v>164920</c:v>
                </c:pt>
                <c:pt idx="7">
                  <c:v>165082</c:v>
                </c:pt>
                <c:pt idx="8">
                  <c:v>165207</c:v>
                </c:pt>
                <c:pt idx="9">
                  <c:v>165338</c:v>
                </c:pt>
                <c:pt idx="10">
                  <c:v>165392</c:v>
                </c:pt>
                <c:pt idx="11">
                  <c:v>165461</c:v>
                </c:pt>
                <c:pt idx="12">
                  <c:v>165565</c:v>
                </c:pt>
                <c:pt idx="13">
                  <c:v>165673</c:v>
                </c:pt>
                <c:pt idx="14">
                  <c:v>165769</c:v>
                </c:pt>
                <c:pt idx="15">
                  <c:v>165871</c:v>
                </c:pt>
                <c:pt idx="16">
                  <c:v>165989</c:v>
                </c:pt>
                <c:pt idx="17">
                  <c:v>166105</c:v>
                </c:pt>
                <c:pt idx="18">
                  <c:v>166214</c:v>
                </c:pt>
                <c:pt idx="19">
                  <c:v>166358</c:v>
                </c:pt>
                <c:pt idx="20">
                  <c:v>166490</c:v>
                </c:pt>
                <c:pt idx="21">
                  <c:v>166619</c:v>
                </c:pt>
                <c:pt idx="22">
                  <c:v>166733</c:v>
                </c:pt>
                <c:pt idx="23">
                  <c:v>166828</c:v>
                </c:pt>
                <c:pt idx="24">
                  <c:v>166896</c:v>
                </c:pt>
                <c:pt idx="25">
                  <c:v>166993</c:v>
                </c:pt>
                <c:pt idx="26">
                  <c:v>167106</c:v>
                </c:pt>
                <c:pt idx="27">
                  <c:v>167211</c:v>
                </c:pt>
                <c:pt idx="28">
                  <c:v>167319</c:v>
                </c:pt>
                <c:pt idx="29">
                  <c:v>167413</c:v>
                </c:pt>
                <c:pt idx="30">
                  <c:v>167473</c:v>
                </c:pt>
                <c:pt idx="31">
                  <c:v>167531</c:v>
                </c:pt>
                <c:pt idx="32">
                  <c:v>167634</c:v>
                </c:pt>
                <c:pt idx="33">
                  <c:v>167768</c:v>
                </c:pt>
                <c:pt idx="34">
                  <c:v>168109</c:v>
                </c:pt>
                <c:pt idx="35">
                  <c:v>168471</c:v>
                </c:pt>
                <c:pt idx="36">
                  <c:v>168721</c:v>
                </c:pt>
                <c:pt idx="37">
                  <c:v>168916</c:v>
                </c:pt>
                <c:pt idx="38">
                  <c:v>169092</c:v>
                </c:pt>
                <c:pt idx="39">
                  <c:v>169307</c:v>
                </c:pt>
                <c:pt idx="40">
                  <c:v>169518</c:v>
                </c:pt>
                <c:pt idx="41">
                  <c:v>169755</c:v>
                </c:pt>
                <c:pt idx="42">
                  <c:v>169953</c:v>
                </c:pt>
                <c:pt idx="43">
                  <c:v>170115</c:v>
                </c:pt>
                <c:pt idx="44">
                  <c:v>170276</c:v>
                </c:pt>
                <c:pt idx="45">
                  <c:v>170430</c:v>
                </c:pt>
                <c:pt idx="46">
                  <c:v>170582</c:v>
                </c:pt>
                <c:pt idx="47">
                  <c:v>170714</c:v>
                </c:pt>
                <c:pt idx="48">
                  <c:v>170882</c:v>
                </c:pt>
                <c:pt idx="49">
                  <c:v>171080</c:v>
                </c:pt>
                <c:pt idx="50">
                  <c:v>171193</c:v>
                </c:pt>
                <c:pt idx="51">
                  <c:v>171311</c:v>
                </c:pt>
                <c:pt idx="52">
                  <c:v>171442</c:v>
                </c:pt>
                <c:pt idx="53">
                  <c:v>171590</c:v>
                </c:pt>
                <c:pt idx="54">
                  <c:v>171758</c:v>
                </c:pt>
                <c:pt idx="55">
                  <c:v>171939</c:v>
                </c:pt>
                <c:pt idx="56">
                  <c:v>172078</c:v>
                </c:pt>
                <c:pt idx="57">
                  <c:v>172217</c:v>
                </c:pt>
                <c:pt idx="58">
                  <c:v>172336</c:v>
                </c:pt>
                <c:pt idx="59">
                  <c:v>172428</c:v>
                </c:pt>
                <c:pt idx="60">
                  <c:v>172532</c:v>
                </c:pt>
                <c:pt idx="61">
                  <c:v>172687</c:v>
                </c:pt>
                <c:pt idx="62">
                  <c:v>172847</c:v>
                </c:pt>
                <c:pt idx="63">
                  <c:v>173029</c:v>
                </c:pt>
                <c:pt idx="64">
                  <c:v>173202</c:v>
                </c:pt>
                <c:pt idx="65">
                  <c:v>173371</c:v>
                </c:pt>
                <c:pt idx="66">
                  <c:v>173499</c:v>
                </c:pt>
                <c:pt idx="67">
                  <c:v>173633</c:v>
                </c:pt>
                <c:pt idx="68">
                  <c:v>173802</c:v>
                </c:pt>
                <c:pt idx="69">
                  <c:v>173989</c:v>
                </c:pt>
                <c:pt idx="70">
                  <c:v>174116</c:v>
                </c:pt>
                <c:pt idx="71">
                  <c:v>174258</c:v>
                </c:pt>
                <c:pt idx="72">
                  <c:v>174373</c:v>
                </c:pt>
                <c:pt idx="73">
                  <c:v>174495</c:v>
                </c:pt>
                <c:pt idx="74">
                  <c:v>174599</c:v>
                </c:pt>
                <c:pt idx="75">
                  <c:v>174732</c:v>
                </c:pt>
                <c:pt idx="76">
                  <c:v>174909</c:v>
                </c:pt>
                <c:pt idx="77">
                  <c:v>175050</c:v>
                </c:pt>
                <c:pt idx="78">
                  <c:v>175188</c:v>
                </c:pt>
                <c:pt idx="79">
                  <c:v>175328</c:v>
                </c:pt>
                <c:pt idx="80">
                  <c:v>175433</c:v>
                </c:pt>
                <c:pt idx="81">
                  <c:v>175567</c:v>
                </c:pt>
                <c:pt idx="82">
                  <c:v>175708</c:v>
                </c:pt>
                <c:pt idx="83">
                  <c:v>175883</c:v>
                </c:pt>
                <c:pt idx="84">
                  <c:v>176082</c:v>
                </c:pt>
                <c:pt idx="85">
                  <c:v>176220</c:v>
                </c:pt>
                <c:pt idx="86">
                  <c:v>176331</c:v>
                </c:pt>
                <c:pt idx="87">
                  <c:v>176453</c:v>
                </c:pt>
                <c:pt idx="88">
                  <c:v>176617</c:v>
                </c:pt>
                <c:pt idx="89">
                  <c:v>176808</c:v>
                </c:pt>
                <c:pt idx="90">
                  <c:v>176986</c:v>
                </c:pt>
                <c:pt idx="91">
                  <c:v>177167</c:v>
                </c:pt>
                <c:pt idx="92">
                  <c:v>177320</c:v>
                </c:pt>
                <c:pt idx="93">
                  <c:v>177479</c:v>
                </c:pt>
                <c:pt idx="94">
                  <c:v>177582</c:v>
                </c:pt>
                <c:pt idx="95">
                  <c:v>177717</c:v>
                </c:pt>
                <c:pt idx="96">
                  <c:v>177848</c:v>
                </c:pt>
                <c:pt idx="97">
                  <c:v>178002</c:v>
                </c:pt>
                <c:pt idx="98">
                  <c:v>178122</c:v>
                </c:pt>
                <c:pt idx="99">
                  <c:v>178263</c:v>
                </c:pt>
                <c:pt idx="100">
                  <c:v>178383</c:v>
                </c:pt>
                <c:pt idx="101">
                  <c:v>178522</c:v>
                </c:pt>
                <c:pt idx="102">
                  <c:v>178694</c:v>
                </c:pt>
                <c:pt idx="103">
                  <c:v>178887</c:v>
                </c:pt>
                <c:pt idx="104">
                  <c:v>179064</c:v>
                </c:pt>
                <c:pt idx="105">
                  <c:v>179213</c:v>
                </c:pt>
              </c:numCache>
            </c:numRef>
          </c:val>
          <c:extLst>
            <c:ext xmlns:c16="http://schemas.microsoft.com/office/drawing/2014/chart" uri="{C3380CC4-5D6E-409C-BE32-E72D297353CC}">
              <c16:uniqueId val="{00000000-4E26-421E-AFE4-52B5EB0CF5DD}"/>
            </c:ext>
          </c:extLst>
        </c:ser>
        <c:ser>
          <c:idx val="1"/>
          <c:order val="1"/>
          <c:tx>
            <c:strRef>
              <c:f>Sheet1!$C$1</c:f>
              <c:strCache>
                <c:ptCount val="1"/>
                <c:pt idx="0">
                  <c:v>Bosch Power Tools</c:v>
                </c:pt>
              </c:strCache>
            </c:strRef>
          </c:tx>
          <c:spPr>
            <a:solidFill>
              <a:schemeClr val="accent2"/>
            </a:solidFill>
            <a:ln>
              <a:noFill/>
            </a:ln>
            <a:effectLst/>
          </c:spP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6325</c:v>
                </c:pt>
                <c:pt idx="1">
                  <c:v>6333</c:v>
                </c:pt>
                <c:pt idx="2">
                  <c:v>6340</c:v>
                </c:pt>
                <c:pt idx="3">
                  <c:v>6345</c:v>
                </c:pt>
                <c:pt idx="4">
                  <c:v>6347</c:v>
                </c:pt>
                <c:pt idx="5">
                  <c:v>6358</c:v>
                </c:pt>
                <c:pt idx="6">
                  <c:v>6367</c:v>
                </c:pt>
                <c:pt idx="7">
                  <c:v>6378</c:v>
                </c:pt>
                <c:pt idx="8">
                  <c:v>6389</c:v>
                </c:pt>
                <c:pt idx="9">
                  <c:v>6403</c:v>
                </c:pt>
                <c:pt idx="10">
                  <c:v>6410</c:v>
                </c:pt>
                <c:pt idx="11">
                  <c:v>6419</c:v>
                </c:pt>
                <c:pt idx="12">
                  <c:v>6426</c:v>
                </c:pt>
                <c:pt idx="13">
                  <c:v>6442</c:v>
                </c:pt>
                <c:pt idx="14">
                  <c:v>6462</c:v>
                </c:pt>
                <c:pt idx="15">
                  <c:v>6474</c:v>
                </c:pt>
                <c:pt idx="16">
                  <c:v>6489</c:v>
                </c:pt>
                <c:pt idx="17">
                  <c:v>6501</c:v>
                </c:pt>
                <c:pt idx="18">
                  <c:v>6513</c:v>
                </c:pt>
                <c:pt idx="19">
                  <c:v>6541</c:v>
                </c:pt>
                <c:pt idx="20">
                  <c:v>6553</c:v>
                </c:pt>
                <c:pt idx="21">
                  <c:v>6565</c:v>
                </c:pt>
                <c:pt idx="22">
                  <c:v>6580</c:v>
                </c:pt>
                <c:pt idx="23">
                  <c:v>6592</c:v>
                </c:pt>
                <c:pt idx="24">
                  <c:v>6604</c:v>
                </c:pt>
                <c:pt idx="25">
                  <c:v>6609</c:v>
                </c:pt>
                <c:pt idx="26">
                  <c:v>6634</c:v>
                </c:pt>
                <c:pt idx="27">
                  <c:v>6651</c:v>
                </c:pt>
                <c:pt idx="28">
                  <c:v>6672</c:v>
                </c:pt>
                <c:pt idx="29">
                  <c:v>6683</c:v>
                </c:pt>
                <c:pt idx="30">
                  <c:v>6690</c:v>
                </c:pt>
                <c:pt idx="31">
                  <c:v>6702</c:v>
                </c:pt>
                <c:pt idx="32">
                  <c:v>6721</c:v>
                </c:pt>
                <c:pt idx="33">
                  <c:v>6733</c:v>
                </c:pt>
                <c:pt idx="34">
                  <c:v>6750</c:v>
                </c:pt>
                <c:pt idx="35">
                  <c:v>6761</c:v>
                </c:pt>
                <c:pt idx="36">
                  <c:v>6766</c:v>
                </c:pt>
                <c:pt idx="37">
                  <c:v>6781</c:v>
                </c:pt>
                <c:pt idx="38">
                  <c:v>6793</c:v>
                </c:pt>
                <c:pt idx="39">
                  <c:v>6801</c:v>
                </c:pt>
                <c:pt idx="40">
                  <c:v>6812</c:v>
                </c:pt>
                <c:pt idx="41">
                  <c:v>6826</c:v>
                </c:pt>
                <c:pt idx="42">
                  <c:v>6835</c:v>
                </c:pt>
                <c:pt idx="43">
                  <c:v>6849</c:v>
                </c:pt>
                <c:pt idx="44">
                  <c:v>6859</c:v>
                </c:pt>
                <c:pt idx="45">
                  <c:v>6865</c:v>
                </c:pt>
                <c:pt idx="46">
                  <c:v>6876</c:v>
                </c:pt>
                <c:pt idx="47">
                  <c:v>6886</c:v>
                </c:pt>
                <c:pt idx="48">
                  <c:v>6900</c:v>
                </c:pt>
                <c:pt idx="49">
                  <c:v>6921</c:v>
                </c:pt>
                <c:pt idx="50">
                  <c:v>6925</c:v>
                </c:pt>
                <c:pt idx="51">
                  <c:v>6929</c:v>
                </c:pt>
                <c:pt idx="52">
                  <c:v>6932</c:v>
                </c:pt>
                <c:pt idx="53">
                  <c:v>6940</c:v>
                </c:pt>
                <c:pt idx="54">
                  <c:v>6948</c:v>
                </c:pt>
                <c:pt idx="55">
                  <c:v>6956</c:v>
                </c:pt>
                <c:pt idx="56">
                  <c:v>6965</c:v>
                </c:pt>
                <c:pt idx="57">
                  <c:v>6973</c:v>
                </c:pt>
                <c:pt idx="58">
                  <c:v>6978</c:v>
                </c:pt>
                <c:pt idx="59">
                  <c:v>6979</c:v>
                </c:pt>
                <c:pt idx="60">
                  <c:v>6986</c:v>
                </c:pt>
                <c:pt idx="61">
                  <c:v>6990</c:v>
                </c:pt>
                <c:pt idx="62">
                  <c:v>7005</c:v>
                </c:pt>
                <c:pt idx="63">
                  <c:v>7014</c:v>
                </c:pt>
                <c:pt idx="64">
                  <c:v>7019</c:v>
                </c:pt>
                <c:pt idx="65">
                  <c:v>7026</c:v>
                </c:pt>
                <c:pt idx="66">
                  <c:v>7032</c:v>
                </c:pt>
                <c:pt idx="67">
                  <c:v>7037</c:v>
                </c:pt>
                <c:pt idx="68">
                  <c:v>7047</c:v>
                </c:pt>
                <c:pt idx="69">
                  <c:v>7052</c:v>
                </c:pt>
                <c:pt idx="70">
                  <c:v>7058</c:v>
                </c:pt>
                <c:pt idx="71">
                  <c:v>7063</c:v>
                </c:pt>
                <c:pt idx="72">
                  <c:v>7070</c:v>
                </c:pt>
                <c:pt idx="73">
                  <c:v>7076</c:v>
                </c:pt>
                <c:pt idx="74">
                  <c:v>7076</c:v>
                </c:pt>
                <c:pt idx="75">
                  <c:v>7085</c:v>
                </c:pt>
                <c:pt idx="76">
                  <c:v>7088</c:v>
                </c:pt>
                <c:pt idx="77">
                  <c:v>7099</c:v>
                </c:pt>
                <c:pt idx="78">
                  <c:v>7108</c:v>
                </c:pt>
                <c:pt idx="79">
                  <c:v>7109</c:v>
                </c:pt>
                <c:pt idx="80">
                  <c:v>7110</c:v>
                </c:pt>
                <c:pt idx="81">
                  <c:v>7113</c:v>
                </c:pt>
                <c:pt idx="82">
                  <c:v>7119</c:v>
                </c:pt>
                <c:pt idx="83">
                  <c:v>7129</c:v>
                </c:pt>
                <c:pt idx="84">
                  <c:v>7134</c:v>
                </c:pt>
                <c:pt idx="85">
                  <c:v>7149</c:v>
                </c:pt>
                <c:pt idx="86">
                  <c:v>7157</c:v>
                </c:pt>
                <c:pt idx="87">
                  <c:v>7159</c:v>
                </c:pt>
                <c:pt idx="88">
                  <c:v>7167</c:v>
                </c:pt>
                <c:pt idx="89">
                  <c:v>7172</c:v>
                </c:pt>
                <c:pt idx="90">
                  <c:v>7179</c:v>
                </c:pt>
                <c:pt idx="91">
                  <c:v>7185</c:v>
                </c:pt>
                <c:pt idx="92">
                  <c:v>7190</c:v>
                </c:pt>
                <c:pt idx="93">
                  <c:v>7198</c:v>
                </c:pt>
                <c:pt idx="94">
                  <c:v>7200</c:v>
                </c:pt>
                <c:pt idx="95">
                  <c:v>7203</c:v>
                </c:pt>
                <c:pt idx="96">
                  <c:v>7208</c:v>
                </c:pt>
                <c:pt idx="97">
                  <c:v>7215</c:v>
                </c:pt>
                <c:pt idx="98">
                  <c:v>7229</c:v>
                </c:pt>
                <c:pt idx="99">
                  <c:v>7239</c:v>
                </c:pt>
                <c:pt idx="100">
                  <c:v>7248</c:v>
                </c:pt>
                <c:pt idx="101">
                  <c:v>7253</c:v>
                </c:pt>
                <c:pt idx="102">
                  <c:v>7256</c:v>
                </c:pt>
                <c:pt idx="103">
                  <c:v>7262</c:v>
                </c:pt>
                <c:pt idx="104">
                  <c:v>7269</c:v>
                </c:pt>
                <c:pt idx="105">
                  <c:v>7279</c:v>
                </c:pt>
              </c:numCache>
            </c:numRef>
          </c:val>
          <c:extLst>
            <c:ext xmlns:c16="http://schemas.microsoft.com/office/drawing/2014/chart" uri="{C3380CC4-5D6E-409C-BE32-E72D297353CC}">
              <c16:uniqueId val="{00000001-4E26-421E-AFE4-52B5EB0CF5DD}"/>
            </c:ext>
          </c:extLst>
        </c:ser>
        <c:ser>
          <c:idx val="2"/>
          <c:order val="2"/>
          <c:tx>
            <c:strRef>
              <c:f>Sheet1!$D$1</c:f>
              <c:strCache>
                <c:ptCount val="1"/>
                <c:pt idx="0">
                  <c:v>Stanley Black &amp; Decker, Inc.</c:v>
                </c:pt>
              </c:strCache>
            </c:strRef>
          </c:tx>
          <c:spPr>
            <a:solidFill>
              <a:schemeClr val="accent3"/>
            </a:solidFill>
            <a:ln w="25400">
              <a:noFill/>
            </a:ln>
            <a:effectLst/>
          </c:spPr>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148126</c:v>
                </c:pt>
                <c:pt idx="1">
                  <c:v>148221</c:v>
                </c:pt>
                <c:pt idx="2">
                  <c:v>148292</c:v>
                </c:pt>
                <c:pt idx="3">
                  <c:v>148364</c:v>
                </c:pt>
                <c:pt idx="4">
                  <c:v>148441</c:v>
                </c:pt>
                <c:pt idx="5">
                  <c:v>148557</c:v>
                </c:pt>
                <c:pt idx="6">
                  <c:v>148727</c:v>
                </c:pt>
                <c:pt idx="7">
                  <c:v>148916</c:v>
                </c:pt>
                <c:pt idx="8">
                  <c:v>149059</c:v>
                </c:pt>
                <c:pt idx="9">
                  <c:v>149157</c:v>
                </c:pt>
                <c:pt idx="10">
                  <c:v>149238</c:v>
                </c:pt>
                <c:pt idx="11">
                  <c:v>149349</c:v>
                </c:pt>
                <c:pt idx="12">
                  <c:v>149500</c:v>
                </c:pt>
                <c:pt idx="13">
                  <c:v>149667</c:v>
                </c:pt>
                <c:pt idx="14">
                  <c:v>149831</c:v>
                </c:pt>
                <c:pt idx="15">
                  <c:v>149943</c:v>
                </c:pt>
                <c:pt idx="16">
                  <c:v>150043</c:v>
                </c:pt>
                <c:pt idx="17">
                  <c:v>150120</c:v>
                </c:pt>
                <c:pt idx="18">
                  <c:v>150202</c:v>
                </c:pt>
                <c:pt idx="19">
                  <c:v>150361</c:v>
                </c:pt>
                <c:pt idx="20">
                  <c:v>150463</c:v>
                </c:pt>
                <c:pt idx="21">
                  <c:v>150586</c:v>
                </c:pt>
                <c:pt idx="22">
                  <c:v>150707</c:v>
                </c:pt>
                <c:pt idx="23">
                  <c:v>150802</c:v>
                </c:pt>
                <c:pt idx="24">
                  <c:v>150845</c:v>
                </c:pt>
                <c:pt idx="25">
                  <c:v>150899</c:v>
                </c:pt>
                <c:pt idx="26">
                  <c:v>151043</c:v>
                </c:pt>
                <c:pt idx="27">
                  <c:v>151158</c:v>
                </c:pt>
                <c:pt idx="28">
                  <c:v>151267</c:v>
                </c:pt>
                <c:pt idx="29">
                  <c:v>151366</c:v>
                </c:pt>
                <c:pt idx="30">
                  <c:v>151451</c:v>
                </c:pt>
                <c:pt idx="31">
                  <c:v>151505</c:v>
                </c:pt>
                <c:pt idx="32">
                  <c:v>151589</c:v>
                </c:pt>
                <c:pt idx="33">
                  <c:v>151700</c:v>
                </c:pt>
                <c:pt idx="34">
                  <c:v>151817</c:v>
                </c:pt>
                <c:pt idx="35">
                  <c:v>151944</c:v>
                </c:pt>
                <c:pt idx="36">
                  <c:v>152042</c:v>
                </c:pt>
                <c:pt idx="37">
                  <c:v>152111</c:v>
                </c:pt>
                <c:pt idx="38">
                  <c:v>152150</c:v>
                </c:pt>
                <c:pt idx="39">
                  <c:v>152214</c:v>
                </c:pt>
                <c:pt idx="40">
                  <c:v>152294</c:v>
                </c:pt>
                <c:pt idx="41">
                  <c:v>152407</c:v>
                </c:pt>
                <c:pt idx="42">
                  <c:v>152528</c:v>
                </c:pt>
                <c:pt idx="43">
                  <c:v>152623</c:v>
                </c:pt>
                <c:pt idx="44">
                  <c:v>152687</c:v>
                </c:pt>
                <c:pt idx="45">
                  <c:v>152741</c:v>
                </c:pt>
                <c:pt idx="46">
                  <c:v>152797</c:v>
                </c:pt>
                <c:pt idx="47">
                  <c:v>152894</c:v>
                </c:pt>
                <c:pt idx="48">
                  <c:v>152989</c:v>
                </c:pt>
                <c:pt idx="49">
                  <c:v>153156</c:v>
                </c:pt>
                <c:pt idx="50">
                  <c:v>153289</c:v>
                </c:pt>
                <c:pt idx="51">
                  <c:v>153352</c:v>
                </c:pt>
                <c:pt idx="52">
                  <c:v>153404</c:v>
                </c:pt>
                <c:pt idx="53">
                  <c:v>153475</c:v>
                </c:pt>
                <c:pt idx="54">
                  <c:v>153623</c:v>
                </c:pt>
                <c:pt idx="55">
                  <c:v>153747</c:v>
                </c:pt>
                <c:pt idx="56">
                  <c:v>153862</c:v>
                </c:pt>
                <c:pt idx="57">
                  <c:v>153964</c:v>
                </c:pt>
                <c:pt idx="58">
                  <c:v>154066</c:v>
                </c:pt>
                <c:pt idx="59">
                  <c:v>154109</c:v>
                </c:pt>
                <c:pt idx="60">
                  <c:v>154179</c:v>
                </c:pt>
                <c:pt idx="61">
                  <c:v>154338</c:v>
                </c:pt>
                <c:pt idx="62">
                  <c:v>154497</c:v>
                </c:pt>
                <c:pt idx="63">
                  <c:v>154709</c:v>
                </c:pt>
                <c:pt idx="64">
                  <c:v>154844</c:v>
                </c:pt>
                <c:pt idx="65">
                  <c:v>154956</c:v>
                </c:pt>
                <c:pt idx="66">
                  <c:v>155040</c:v>
                </c:pt>
                <c:pt idx="67">
                  <c:v>155165</c:v>
                </c:pt>
                <c:pt idx="68">
                  <c:v>155352</c:v>
                </c:pt>
                <c:pt idx="69">
                  <c:v>155490</c:v>
                </c:pt>
                <c:pt idx="70">
                  <c:v>155646</c:v>
                </c:pt>
                <c:pt idx="71">
                  <c:v>155748</c:v>
                </c:pt>
                <c:pt idx="72">
                  <c:v>155816</c:v>
                </c:pt>
                <c:pt idx="73">
                  <c:v>155877</c:v>
                </c:pt>
                <c:pt idx="74">
                  <c:v>155959</c:v>
                </c:pt>
                <c:pt idx="75">
                  <c:v>156121</c:v>
                </c:pt>
                <c:pt idx="76">
                  <c:v>156313</c:v>
                </c:pt>
                <c:pt idx="77">
                  <c:v>156513</c:v>
                </c:pt>
                <c:pt idx="78">
                  <c:v>156639</c:v>
                </c:pt>
                <c:pt idx="79">
                  <c:v>156726</c:v>
                </c:pt>
                <c:pt idx="80">
                  <c:v>156792</c:v>
                </c:pt>
                <c:pt idx="81">
                  <c:v>156899</c:v>
                </c:pt>
                <c:pt idx="82">
                  <c:v>157048</c:v>
                </c:pt>
                <c:pt idx="83">
                  <c:v>157204</c:v>
                </c:pt>
                <c:pt idx="84">
                  <c:v>157347</c:v>
                </c:pt>
                <c:pt idx="85">
                  <c:v>157450</c:v>
                </c:pt>
                <c:pt idx="86">
                  <c:v>157512</c:v>
                </c:pt>
                <c:pt idx="87">
                  <c:v>157552</c:v>
                </c:pt>
                <c:pt idx="88">
                  <c:v>157632</c:v>
                </c:pt>
                <c:pt idx="89">
                  <c:v>157739</c:v>
                </c:pt>
                <c:pt idx="90">
                  <c:v>157843</c:v>
                </c:pt>
                <c:pt idx="91">
                  <c:v>157957</c:v>
                </c:pt>
                <c:pt idx="92">
                  <c:v>158039</c:v>
                </c:pt>
                <c:pt idx="93">
                  <c:v>158123</c:v>
                </c:pt>
                <c:pt idx="94">
                  <c:v>158177</c:v>
                </c:pt>
                <c:pt idx="95">
                  <c:v>158331</c:v>
                </c:pt>
                <c:pt idx="96">
                  <c:v>158539</c:v>
                </c:pt>
                <c:pt idx="97">
                  <c:v>158719</c:v>
                </c:pt>
                <c:pt idx="98">
                  <c:v>158886</c:v>
                </c:pt>
                <c:pt idx="99">
                  <c:v>159015</c:v>
                </c:pt>
                <c:pt idx="100">
                  <c:v>159133</c:v>
                </c:pt>
                <c:pt idx="101">
                  <c:v>159200</c:v>
                </c:pt>
                <c:pt idx="102">
                  <c:v>159350</c:v>
                </c:pt>
                <c:pt idx="103">
                  <c:v>159570</c:v>
                </c:pt>
                <c:pt idx="104">
                  <c:v>159750</c:v>
                </c:pt>
                <c:pt idx="105">
                  <c:v>159943</c:v>
                </c:pt>
              </c:numCache>
            </c:numRef>
          </c:val>
          <c:extLst>
            <c:ext xmlns:c16="http://schemas.microsoft.com/office/drawing/2014/chart" uri="{C3380CC4-5D6E-409C-BE32-E72D297353CC}">
              <c16:uniqueId val="{00000002-4E26-421E-AFE4-52B5EB0CF5DD}"/>
            </c:ext>
          </c:extLst>
        </c:ser>
        <c:dLbls>
          <c:showLegendKey val="0"/>
          <c:showVal val="0"/>
          <c:showCatName val="0"/>
          <c:showSerName val="0"/>
          <c:showPercent val="0"/>
          <c:showBubbleSize val="0"/>
        </c:dLbls>
        <c:axId val="279222096"/>
        <c:axId val="279222424"/>
      </c:areaChart>
      <c:dateAx>
        <c:axId val="27922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22424"/>
        <c:crosses val="autoZero"/>
        <c:auto val="1"/>
        <c:lblOffset val="100"/>
        <c:baseTimeUnit val="days"/>
      </c:dateAx>
      <c:valAx>
        <c:axId val="279222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22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16661</c:v>
                </c:pt>
                <c:pt idx="1">
                  <c:v>1464</c:v>
                </c:pt>
                <c:pt idx="2">
                  <c:v>12265</c:v>
                </c:pt>
              </c:numCache>
            </c:numRef>
          </c:val>
          <c:extLst>
            <c:ext xmlns:c16="http://schemas.microsoft.com/office/drawing/2014/chart" uri="{C3380CC4-5D6E-409C-BE32-E72D297353CC}">
              <c16:uniqueId val="{00000000-645B-43C1-9960-CBF9AAFE618F}"/>
            </c:ext>
          </c:extLst>
        </c:ser>
        <c:dLbls>
          <c:showLegendKey val="0"/>
          <c:showVal val="0"/>
          <c:showCatName val="0"/>
          <c:showSerName val="0"/>
          <c:showPercent val="0"/>
          <c:showBubbleSize val="0"/>
        </c:dLbls>
        <c:gapWidth val="219"/>
        <c:overlap val="-27"/>
        <c:axId val="351823216"/>
        <c:axId val="351816656"/>
      </c:barChart>
      <c:catAx>
        <c:axId val="35182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6656"/>
        <c:crosses val="autoZero"/>
        <c:auto val="1"/>
        <c:lblAlgn val="ctr"/>
        <c:lblOffset val="100"/>
        <c:noMultiLvlLbl val="0"/>
      </c:catAx>
      <c:valAx>
        <c:axId val="35181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2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Sheet1!$B$2:$B$107</c:f>
              <c:numCache>
                <c:formatCode>General</c:formatCode>
                <c:ptCount val="106"/>
                <c:pt idx="0">
                  <c:v>168</c:v>
                </c:pt>
                <c:pt idx="1">
                  <c:v>132</c:v>
                </c:pt>
                <c:pt idx="2">
                  <c:v>99</c:v>
                </c:pt>
                <c:pt idx="3">
                  <c:v>110</c:v>
                </c:pt>
                <c:pt idx="4">
                  <c:v>132</c:v>
                </c:pt>
                <c:pt idx="5">
                  <c:v>157</c:v>
                </c:pt>
                <c:pt idx="6">
                  <c:v>145</c:v>
                </c:pt>
                <c:pt idx="7">
                  <c:v>162</c:v>
                </c:pt>
                <c:pt idx="8">
                  <c:v>125</c:v>
                </c:pt>
                <c:pt idx="9">
                  <c:v>131</c:v>
                </c:pt>
                <c:pt idx="10">
                  <c:v>54</c:v>
                </c:pt>
                <c:pt idx="11">
                  <c:v>69</c:v>
                </c:pt>
                <c:pt idx="12">
                  <c:v>104</c:v>
                </c:pt>
                <c:pt idx="13">
                  <c:v>108</c:v>
                </c:pt>
                <c:pt idx="14">
                  <c:v>96</c:v>
                </c:pt>
                <c:pt idx="15">
                  <c:v>102</c:v>
                </c:pt>
                <c:pt idx="16">
                  <c:v>118</c:v>
                </c:pt>
                <c:pt idx="17">
                  <c:v>116</c:v>
                </c:pt>
                <c:pt idx="18">
                  <c:v>109</c:v>
                </c:pt>
                <c:pt idx="19">
                  <c:v>144</c:v>
                </c:pt>
                <c:pt idx="20">
                  <c:v>132</c:v>
                </c:pt>
                <c:pt idx="21">
                  <c:v>129</c:v>
                </c:pt>
                <c:pt idx="22">
                  <c:v>114</c:v>
                </c:pt>
                <c:pt idx="23">
                  <c:v>95</c:v>
                </c:pt>
                <c:pt idx="24">
                  <c:v>68</c:v>
                </c:pt>
                <c:pt idx="25">
                  <c:v>97</c:v>
                </c:pt>
                <c:pt idx="26">
                  <c:v>113</c:v>
                </c:pt>
                <c:pt idx="27">
                  <c:v>105</c:v>
                </c:pt>
                <c:pt idx="28">
                  <c:v>108</c:v>
                </c:pt>
                <c:pt idx="29">
                  <c:v>94</c:v>
                </c:pt>
                <c:pt idx="30">
                  <c:v>60</c:v>
                </c:pt>
                <c:pt idx="31">
                  <c:v>58</c:v>
                </c:pt>
                <c:pt idx="32">
                  <c:v>103</c:v>
                </c:pt>
                <c:pt idx="33">
                  <c:v>134</c:v>
                </c:pt>
                <c:pt idx="34">
                  <c:v>341</c:v>
                </c:pt>
                <c:pt idx="35">
                  <c:v>362</c:v>
                </c:pt>
                <c:pt idx="36">
                  <c:v>250</c:v>
                </c:pt>
                <c:pt idx="37">
                  <c:v>195</c:v>
                </c:pt>
                <c:pt idx="38">
                  <c:v>176</c:v>
                </c:pt>
                <c:pt idx="39">
                  <c:v>215</c:v>
                </c:pt>
                <c:pt idx="40">
                  <c:v>211</c:v>
                </c:pt>
                <c:pt idx="41">
                  <c:v>237</c:v>
                </c:pt>
                <c:pt idx="42">
                  <c:v>198</c:v>
                </c:pt>
                <c:pt idx="43">
                  <c:v>162</c:v>
                </c:pt>
                <c:pt idx="44">
                  <c:v>161</c:v>
                </c:pt>
                <c:pt idx="45">
                  <c:v>154</c:v>
                </c:pt>
                <c:pt idx="46">
                  <c:v>152</c:v>
                </c:pt>
                <c:pt idx="47">
                  <c:v>132</c:v>
                </c:pt>
                <c:pt idx="48">
                  <c:v>168</c:v>
                </c:pt>
                <c:pt idx="49">
                  <c:v>198</c:v>
                </c:pt>
                <c:pt idx="50">
                  <c:v>113</c:v>
                </c:pt>
                <c:pt idx="51">
                  <c:v>118</c:v>
                </c:pt>
                <c:pt idx="52">
                  <c:v>131</c:v>
                </c:pt>
                <c:pt idx="53">
                  <c:v>148</c:v>
                </c:pt>
                <c:pt idx="54">
                  <c:v>168</c:v>
                </c:pt>
                <c:pt idx="55">
                  <c:v>181</c:v>
                </c:pt>
                <c:pt idx="56">
                  <c:v>139</c:v>
                </c:pt>
                <c:pt idx="57">
                  <c:v>139</c:v>
                </c:pt>
                <c:pt idx="58">
                  <c:v>119</c:v>
                </c:pt>
                <c:pt idx="59">
                  <c:v>92</c:v>
                </c:pt>
                <c:pt idx="60">
                  <c:v>104</c:v>
                </c:pt>
                <c:pt idx="61">
                  <c:v>155</c:v>
                </c:pt>
                <c:pt idx="62">
                  <c:v>160</c:v>
                </c:pt>
                <c:pt idx="63">
                  <c:v>182</c:v>
                </c:pt>
                <c:pt idx="64">
                  <c:v>173</c:v>
                </c:pt>
                <c:pt idx="65">
                  <c:v>169</c:v>
                </c:pt>
                <c:pt idx="66">
                  <c:v>128</c:v>
                </c:pt>
                <c:pt idx="67">
                  <c:v>134</c:v>
                </c:pt>
                <c:pt idx="68">
                  <c:v>169</c:v>
                </c:pt>
                <c:pt idx="69">
                  <c:v>187</c:v>
                </c:pt>
                <c:pt idx="70">
                  <c:v>127</c:v>
                </c:pt>
                <c:pt idx="71">
                  <c:v>142</c:v>
                </c:pt>
                <c:pt idx="72">
                  <c:v>115</c:v>
                </c:pt>
                <c:pt idx="73">
                  <c:v>122</c:v>
                </c:pt>
                <c:pt idx="74">
                  <c:v>104</c:v>
                </c:pt>
                <c:pt idx="75">
                  <c:v>133</c:v>
                </c:pt>
                <c:pt idx="76">
                  <c:v>177</c:v>
                </c:pt>
                <c:pt idx="77">
                  <c:v>141</c:v>
                </c:pt>
                <c:pt idx="78">
                  <c:v>138</c:v>
                </c:pt>
                <c:pt idx="79">
                  <c:v>140</c:v>
                </c:pt>
                <c:pt idx="80">
                  <c:v>105</c:v>
                </c:pt>
                <c:pt idx="81">
                  <c:v>134</c:v>
                </c:pt>
                <c:pt idx="82">
                  <c:v>141</c:v>
                </c:pt>
                <c:pt idx="83">
                  <c:v>175</c:v>
                </c:pt>
                <c:pt idx="84">
                  <c:v>199</c:v>
                </c:pt>
                <c:pt idx="85">
                  <c:v>138</c:v>
                </c:pt>
                <c:pt idx="86">
                  <c:v>111</c:v>
                </c:pt>
                <c:pt idx="87">
                  <c:v>122</c:v>
                </c:pt>
                <c:pt idx="88">
                  <c:v>164</c:v>
                </c:pt>
                <c:pt idx="89">
                  <c:v>191</c:v>
                </c:pt>
                <c:pt idx="90">
                  <c:v>178</c:v>
                </c:pt>
                <c:pt idx="91">
                  <c:v>181</c:v>
                </c:pt>
                <c:pt idx="92">
                  <c:v>153</c:v>
                </c:pt>
                <c:pt idx="93">
                  <c:v>159</c:v>
                </c:pt>
                <c:pt idx="94">
                  <c:v>103</c:v>
                </c:pt>
                <c:pt idx="95">
                  <c:v>135</c:v>
                </c:pt>
                <c:pt idx="96">
                  <c:v>131</c:v>
                </c:pt>
                <c:pt idx="97">
                  <c:v>154</c:v>
                </c:pt>
                <c:pt idx="98">
                  <c:v>120</c:v>
                </c:pt>
                <c:pt idx="99">
                  <c:v>141</c:v>
                </c:pt>
                <c:pt idx="100">
                  <c:v>120</c:v>
                </c:pt>
                <c:pt idx="101">
                  <c:v>139</c:v>
                </c:pt>
                <c:pt idx="102">
                  <c:v>172</c:v>
                </c:pt>
                <c:pt idx="103">
                  <c:v>193</c:v>
                </c:pt>
                <c:pt idx="104">
                  <c:v>177</c:v>
                </c:pt>
                <c:pt idx="105">
                  <c:v>149</c:v>
                </c:pt>
              </c:numCache>
            </c:numRef>
          </c:val>
          <c:extLst>
            <c:ext xmlns:c16="http://schemas.microsoft.com/office/drawing/2014/chart" uri="{C3380CC4-5D6E-409C-BE32-E72D297353CC}">
              <c16:uniqueId val="{00000000-EFB2-49CE-8C98-BEEFBA31CDB4}"/>
            </c:ext>
          </c:extLst>
        </c:ser>
        <c:ser>
          <c:idx val="1"/>
          <c:order val="1"/>
          <c:tx>
            <c:strRef>
              <c:f>Sheet1!$C$1</c:f>
              <c:strCache>
                <c:ptCount val="1"/>
                <c:pt idx="0">
                  <c:v>Bosch Power Tools</c:v>
                </c:pt>
              </c:strCache>
            </c:strRef>
          </c:tx>
          <c:spPr>
            <a:solidFill>
              <a:schemeClr val="accent2"/>
            </a:solidFill>
            <a:ln>
              <a:noFill/>
            </a:ln>
            <a:effectLst/>
          </c:spPr>
          <c:invertIfNegative val="0"/>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Sheet1!$C$2:$C$107</c:f>
              <c:numCache>
                <c:formatCode>General</c:formatCode>
                <c:ptCount val="106"/>
                <c:pt idx="0">
                  <c:v>16</c:v>
                </c:pt>
                <c:pt idx="1">
                  <c:v>8</c:v>
                </c:pt>
                <c:pt idx="2">
                  <c:v>7</c:v>
                </c:pt>
                <c:pt idx="3">
                  <c:v>5</c:v>
                </c:pt>
                <c:pt idx="4">
                  <c:v>2</c:v>
                </c:pt>
                <c:pt idx="5">
                  <c:v>11</c:v>
                </c:pt>
                <c:pt idx="6">
                  <c:v>9</c:v>
                </c:pt>
                <c:pt idx="7">
                  <c:v>11</c:v>
                </c:pt>
                <c:pt idx="8">
                  <c:v>11</c:v>
                </c:pt>
                <c:pt idx="9">
                  <c:v>14</c:v>
                </c:pt>
                <c:pt idx="10">
                  <c:v>7</c:v>
                </c:pt>
                <c:pt idx="11">
                  <c:v>9</c:v>
                </c:pt>
                <c:pt idx="12">
                  <c:v>7</c:v>
                </c:pt>
                <c:pt idx="13">
                  <c:v>16</c:v>
                </c:pt>
                <c:pt idx="14">
                  <c:v>20</c:v>
                </c:pt>
                <c:pt idx="15">
                  <c:v>12</c:v>
                </c:pt>
                <c:pt idx="16">
                  <c:v>15</c:v>
                </c:pt>
                <c:pt idx="17">
                  <c:v>12</c:v>
                </c:pt>
                <c:pt idx="18">
                  <c:v>12</c:v>
                </c:pt>
                <c:pt idx="19">
                  <c:v>28</c:v>
                </c:pt>
                <c:pt idx="20">
                  <c:v>12</c:v>
                </c:pt>
                <c:pt idx="21">
                  <c:v>12</c:v>
                </c:pt>
                <c:pt idx="22">
                  <c:v>15</c:v>
                </c:pt>
                <c:pt idx="23">
                  <c:v>12</c:v>
                </c:pt>
                <c:pt idx="24">
                  <c:v>12</c:v>
                </c:pt>
                <c:pt idx="25">
                  <c:v>5</c:v>
                </c:pt>
                <c:pt idx="26">
                  <c:v>25</c:v>
                </c:pt>
                <c:pt idx="27">
                  <c:v>17</c:v>
                </c:pt>
                <c:pt idx="28">
                  <c:v>21</c:v>
                </c:pt>
                <c:pt idx="29">
                  <c:v>11</c:v>
                </c:pt>
                <c:pt idx="30">
                  <c:v>7</c:v>
                </c:pt>
                <c:pt idx="31">
                  <c:v>12</c:v>
                </c:pt>
                <c:pt idx="32">
                  <c:v>19</c:v>
                </c:pt>
                <c:pt idx="33">
                  <c:v>12</c:v>
                </c:pt>
                <c:pt idx="34">
                  <c:v>17</c:v>
                </c:pt>
                <c:pt idx="35">
                  <c:v>11</c:v>
                </c:pt>
                <c:pt idx="36">
                  <c:v>5</c:v>
                </c:pt>
                <c:pt idx="37">
                  <c:v>15</c:v>
                </c:pt>
                <c:pt idx="38">
                  <c:v>12</c:v>
                </c:pt>
                <c:pt idx="39">
                  <c:v>8</c:v>
                </c:pt>
                <c:pt idx="40">
                  <c:v>11</c:v>
                </c:pt>
                <c:pt idx="41">
                  <c:v>14</c:v>
                </c:pt>
                <c:pt idx="42">
                  <c:v>9</c:v>
                </c:pt>
                <c:pt idx="43">
                  <c:v>14</c:v>
                </c:pt>
                <c:pt idx="44">
                  <c:v>10</c:v>
                </c:pt>
                <c:pt idx="45">
                  <c:v>6</c:v>
                </c:pt>
                <c:pt idx="46">
                  <c:v>11</c:v>
                </c:pt>
                <c:pt idx="47">
                  <c:v>10</c:v>
                </c:pt>
                <c:pt idx="48">
                  <c:v>14</c:v>
                </c:pt>
                <c:pt idx="49">
                  <c:v>21</c:v>
                </c:pt>
                <c:pt idx="50">
                  <c:v>4</c:v>
                </c:pt>
                <c:pt idx="51">
                  <c:v>4</c:v>
                </c:pt>
                <c:pt idx="52">
                  <c:v>3</c:v>
                </c:pt>
                <c:pt idx="53">
                  <c:v>8</c:v>
                </c:pt>
                <c:pt idx="54">
                  <c:v>8</c:v>
                </c:pt>
                <c:pt idx="55">
                  <c:v>8</c:v>
                </c:pt>
                <c:pt idx="56">
                  <c:v>9</c:v>
                </c:pt>
                <c:pt idx="57">
                  <c:v>8</c:v>
                </c:pt>
                <c:pt idx="58">
                  <c:v>5</c:v>
                </c:pt>
                <c:pt idx="59">
                  <c:v>1</c:v>
                </c:pt>
                <c:pt idx="60">
                  <c:v>7</c:v>
                </c:pt>
                <c:pt idx="61">
                  <c:v>4</c:v>
                </c:pt>
                <c:pt idx="62">
                  <c:v>15</c:v>
                </c:pt>
                <c:pt idx="63">
                  <c:v>9</c:v>
                </c:pt>
                <c:pt idx="64">
                  <c:v>5</c:v>
                </c:pt>
                <c:pt idx="65">
                  <c:v>7</c:v>
                </c:pt>
                <c:pt idx="66">
                  <c:v>6</c:v>
                </c:pt>
                <c:pt idx="67">
                  <c:v>5</c:v>
                </c:pt>
                <c:pt idx="68">
                  <c:v>10</c:v>
                </c:pt>
                <c:pt idx="69">
                  <c:v>5</c:v>
                </c:pt>
                <c:pt idx="70">
                  <c:v>6</c:v>
                </c:pt>
                <c:pt idx="71">
                  <c:v>5</c:v>
                </c:pt>
                <c:pt idx="72">
                  <c:v>7</c:v>
                </c:pt>
                <c:pt idx="73">
                  <c:v>6</c:v>
                </c:pt>
                <c:pt idx="74">
                  <c:v>0</c:v>
                </c:pt>
                <c:pt idx="75">
                  <c:v>9</c:v>
                </c:pt>
                <c:pt idx="76">
                  <c:v>3</c:v>
                </c:pt>
                <c:pt idx="77">
                  <c:v>11</c:v>
                </c:pt>
                <c:pt idx="78">
                  <c:v>9</c:v>
                </c:pt>
                <c:pt idx="79">
                  <c:v>1</c:v>
                </c:pt>
                <c:pt idx="80">
                  <c:v>1</c:v>
                </c:pt>
                <c:pt idx="81">
                  <c:v>3</c:v>
                </c:pt>
                <c:pt idx="82">
                  <c:v>6</c:v>
                </c:pt>
                <c:pt idx="83">
                  <c:v>10</c:v>
                </c:pt>
                <c:pt idx="84">
                  <c:v>5</c:v>
                </c:pt>
                <c:pt idx="85">
                  <c:v>15</c:v>
                </c:pt>
                <c:pt idx="86">
                  <c:v>8</c:v>
                </c:pt>
                <c:pt idx="87">
                  <c:v>2</c:v>
                </c:pt>
                <c:pt idx="88">
                  <c:v>8</c:v>
                </c:pt>
                <c:pt idx="89">
                  <c:v>5</c:v>
                </c:pt>
                <c:pt idx="90">
                  <c:v>7</c:v>
                </c:pt>
                <c:pt idx="91">
                  <c:v>6</c:v>
                </c:pt>
                <c:pt idx="92">
                  <c:v>5</c:v>
                </c:pt>
                <c:pt idx="93">
                  <c:v>8</c:v>
                </c:pt>
                <c:pt idx="94">
                  <c:v>2</c:v>
                </c:pt>
                <c:pt idx="95">
                  <c:v>3</c:v>
                </c:pt>
                <c:pt idx="96">
                  <c:v>5</c:v>
                </c:pt>
                <c:pt idx="97">
                  <c:v>7</c:v>
                </c:pt>
                <c:pt idx="98">
                  <c:v>14</c:v>
                </c:pt>
                <c:pt idx="99">
                  <c:v>10</c:v>
                </c:pt>
                <c:pt idx="100">
                  <c:v>9</c:v>
                </c:pt>
                <c:pt idx="101">
                  <c:v>5</c:v>
                </c:pt>
                <c:pt idx="102">
                  <c:v>3</c:v>
                </c:pt>
                <c:pt idx="103">
                  <c:v>6</c:v>
                </c:pt>
                <c:pt idx="104">
                  <c:v>7</c:v>
                </c:pt>
                <c:pt idx="105">
                  <c:v>10</c:v>
                </c:pt>
              </c:numCache>
            </c:numRef>
          </c:val>
          <c:extLst>
            <c:ext xmlns:c16="http://schemas.microsoft.com/office/drawing/2014/chart" uri="{C3380CC4-5D6E-409C-BE32-E72D297353CC}">
              <c16:uniqueId val="{00000001-EFB2-49CE-8C98-BEEFBA31CDB4}"/>
            </c:ext>
          </c:extLst>
        </c:ser>
        <c:ser>
          <c:idx val="2"/>
          <c:order val="2"/>
          <c:tx>
            <c:strRef>
              <c:f>Sheet1!$D$1</c:f>
              <c:strCache>
                <c:ptCount val="1"/>
                <c:pt idx="0">
                  <c:v>Stanley Black &amp; Decker, Inc.</c:v>
                </c:pt>
              </c:strCache>
            </c:strRef>
          </c:tx>
          <c:spPr>
            <a:solidFill>
              <a:schemeClr val="accent3"/>
            </a:solidFill>
            <a:ln>
              <a:noFill/>
            </a:ln>
            <a:effectLst/>
          </c:spPr>
          <c:invertIfNegative val="0"/>
          <c:cat>
            <c:numRef>
              <c:f>Sheet1!$A$2:$A$107</c:f>
              <c:numCache>
                <c:formatCode>m/d/yyyy</c:formatCode>
                <c:ptCount val="106"/>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numCache>
            </c:numRef>
          </c:cat>
          <c:val>
            <c:numRef>
              <c:f>Sheet1!$D$2:$D$107</c:f>
              <c:numCache>
                <c:formatCode>General</c:formatCode>
                <c:ptCount val="106"/>
                <c:pt idx="0">
                  <c:v>144</c:v>
                </c:pt>
                <c:pt idx="1">
                  <c:v>95</c:v>
                </c:pt>
                <c:pt idx="2">
                  <c:v>71</c:v>
                </c:pt>
                <c:pt idx="3">
                  <c:v>72</c:v>
                </c:pt>
                <c:pt idx="4">
                  <c:v>77</c:v>
                </c:pt>
                <c:pt idx="5">
                  <c:v>116</c:v>
                </c:pt>
                <c:pt idx="6">
                  <c:v>170</c:v>
                </c:pt>
                <c:pt idx="7">
                  <c:v>189</c:v>
                </c:pt>
                <c:pt idx="8">
                  <c:v>143</c:v>
                </c:pt>
                <c:pt idx="9">
                  <c:v>98</c:v>
                </c:pt>
                <c:pt idx="10">
                  <c:v>81</c:v>
                </c:pt>
                <c:pt idx="11">
                  <c:v>111</c:v>
                </c:pt>
                <c:pt idx="12">
                  <c:v>151</c:v>
                </c:pt>
                <c:pt idx="13">
                  <c:v>167</c:v>
                </c:pt>
                <c:pt idx="14">
                  <c:v>164</c:v>
                </c:pt>
                <c:pt idx="15">
                  <c:v>112</c:v>
                </c:pt>
                <c:pt idx="16">
                  <c:v>100</c:v>
                </c:pt>
                <c:pt idx="17">
                  <c:v>77</c:v>
                </c:pt>
                <c:pt idx="18">
                  <c:v>82</c:v>
                </c:pt>
                <c:pt idx="19">
                  <c:v>159</c:v>
                </c:pt>
                <c:pt idx="20">
                  <c:v>102</c:v>
                </c:pt>
                <c:pt idx="21">
                  <c:v>123</c:v>
                </c:pt>
                <c:pt idx="22">
                  <c:v>121</c:v>
                </c:pt>
                <c:pt idx="23">
                  <c:v>95</c:v>
                </c:pt>
                <c:pt idx="24">
                  <c:v>43</c:v>
                </c:pt>
                <c:pt idx="25">
                  <c:v>54</c:v>
                </c:pt>
                <c:pt idx="26">
                  <c:v>144</c:v>
                </c:pt>
                <c:pt idx="27">
                  <c:v>115</c:v>
                </c:pt>
                <c:pt idx="28">
                  <c:v>109</c:v>
                </c:pt>
                <c:pt idx="29">
                  <c:v>99</c:v>
                </c:pt>
                <c:pt idx="30">
                  <c:v>85</c:v>
                </c:pt>
                <c:pt idx="31">
                  <c:v>54</c:v>
                </c:pt>
                <c:pt idx="32">
                  <c:v>84</c:v>
                </c:pt>
                <c:pt idx="33">
                  <c:v>111</c:v>
                </c:pt>
                <c:pt idx="34">
                  <c:v>117</c:v>
                </c:pt>
                <c:pt idx="35">
                  <c:v>127</c:v>
                </c:pt>
                <c:pt idx="36">
                  <c:v>98</c:v>
                </c:pt>
                <c:pt idx="37">
                  <c:v>69</c:v>
                </c:pt>
                <c:pt idx="38">
                  <c:v>39</c:v>
                </c:pt>
                <c:pt idx="39">
                  <c:v>64</c:v>
                </c:pt>
                <c:pt idx="40">
                  <c:v>80</c:v>
                </c:pt>
                <c:pt idx="41">
                  <c:v>113</c:v>
                </c:pt>
                <c:pt idx="42">
                  <c:v>121</c:v>
                </c:pt>
                <c:pt idx="43">
                  <c:v>95</c:v>
                </c:pt>
                <c:pt idx="44">
                  <c:v>64</c:v>
                </c:pt>
                <c:pt idx="45">
                  <c:v>54</c:v>
                </c:pt>
                <c:pt idx="46">
                  <c:v>56</c:v>
                </c:pt>
                <c:pt idx="47">
                  <c:v>97</c:v>
                </c:pt>
                <c:pt idx="48">
                  <c:v>95</c:v>
                </c:pt>
                <c:pt idx="49">
                  <c:v>167</c:v>
                </c:pt>
                <c:pt idx="50">
                  <c:v>133</c:v>
                </c:pt>
                <c:pt idx="51">
                  <c:v>63</c:v>
                </c:pt>
                <c:pt idx="52">
                  <c:v>52</c:v>
                </c:pt>
                <c:pt idx="53">
                  <c:v>71</c:v>
                </c:pt>
                <c:pt idx="54">
                  <c:v>148</c:v>
                </c:pt>
                <c:pt idx="55">
                  <c:v>124</c:v>
                </c:pt>
                <c:pt idx="56">
                  <c:v>115</c:v>
                </c:pt>
                <c:pt idx="57">
                  <c:v>102</c:v>
                </c:pt>
                <c:pt idx="58">
                  <c:v>102</c:v>
                </c:pt>
                <c:pt idx="59">
                  <c:v>43</c:v>
                </c:pt>
                <c:pt idx="60">
                  <c:v>70</c:v>
                </c:pt>
                <c:pt idx="61">
                  <c:v>159</c:v>
                </c:pt>
                <c:pt idx="62">
                  <c:v>159</c:v>
                </c:pt>
                <c:pt idx="63">
                  <c:v>212</c:v>
                </c:pt>
                <c:pt idx="64">
                  <c:v>135</c:v>
                </c:pt>
                <c:pt idx="65">
                  <c:v>112</c:v>
                </c:pt>
                <c:pt idx="66">
                  <c:v>84</c:v>
                </c:pt>
                <c:pt idx="67">
                  <c:v>125</c:v>
                </c:pt>
                <c:pt idx="68">
                  <c:v>187</c:v>
                </c:pt>
                <c:pt idx="69">
                  <c:v>138</c:v>
                </c:pt>
                <c:pt idx="70">
                  <c:v>156</c:v>
                </c:pt>
                <c:pt idx="71">
                  <c:v>102</c:v>
                </c:pt>
                <c:pt idx="72">
                  <c:v>68</c:v>
                </c:pt>
                <c:pt idx="73">
                  <c:v>61</c:v>
                </c:pt>
                <c:pt idx="74">
                  <c:v>82</c:v>
                </c:pt>
                <c:pt idx="75">
                  <c:v>162</c:v>
                </c:pt>
                <c:pt idx="76">
                  <c:v>192</c:v>
                </c:pt>
                <c:pt idx="77">
                  <c:v>200</c:v>
                </c:pt>
                <c:pt idx="78">
                  <c:v>126</c:v>
                </c:pt>
                <c:pt idx="79">
                  <c:v>87</c:v>
                </c:pt>
                <c:pt idx="80">
                  <c:v>66</c:v>
                </c:pt>
                <c:pt idx="81">
                  <c:v>107</c:v>
                </c:pt>
                <c:pt idx="82">
                  <c:v>149</c:v>
                </c:pt>
                <c:pt idx="83">
                  <c:v>156</c:v>
                </c:pt>
                <c:pt idx="84">
                  <c:v>143</c:v>
                </c:pt>
                <c:pt idx="85">
                  <c:v>103</c:v>
                </c:pt>
                <c:pt idx="86">
                  <c:v>62</c:v>
                </c:pt>
                <c:pt idx="87">
                  <c:v>40</c:v>
                </c:pt>
                <c:pt idx="88">
                  <c:v>80</c:v>
                </c:pt>
                <c:pt idx="89">
                  <c:v>107</c:v>
                </c:pt>
                <c:pt idx="90">
                  <c:v>104</c:v>
                </c:pt>
                <c:pt idx="91">
                  <c:v>114</c:v>
                </c:pt>
                <c:pt idx="92">
                  <c:v>82</c:v>
                </c:pt>
                <c:pt idx="93">
                  <c:v>84</c:v>
                </c:pt>
                <c:pt idx="94">
                  <c:v>54</c:v>
                </c:pt>
                <c:pt idx="95">
                  <c:v>154</c:v>
                </c:pt>
                <c:pt idx="96">
                  <c:v>208</c:v>
                </c:pt>
                <c:pt idx="97">
                  <c:v>180</c:v>
                </c:pt>
                <c:pt idx="98">
                  <c:v>167</c:v>
                </c:pt>
                <c:pt idx="99">
                  <c:v>129</c:v>
                </c:pt>
                <c:pt idx="100">
                  <c:v>118</c:v>
                </c:pt>
                <c:pt idx="101">
                  <c:v>67</c:v>
                </c:pt>
                <c:pt idx="102">
                  <c:v>150</c:v>
                </c:pt>
                <c:pt idx="103">
                  <c:v>220</c:v>
                </c:pt>
                <c:pt idx="104">
                  <c:v>180</c:v>
                </c:pt>
                <c:pt idx="105">
                  <c:v>193</c:v>
                </c:pt>
              </c:numCache>
            </c:numRef>
          </c:val>
          <c:extLst>
            <c:ext xmlns:c16="http://schemas.microsoft.com/office/drawing/2014/chart" uri="{C3380CC4-5D6E-409C-BE32-E72D297353CC}">
              <c16:uniqueId val="{00000002-EFB2-49CE-8C98-BEEFBA31CDB4}"/>
            </c:ext>
          </c:extLst>
        </c:ser>
        <c:dLbls>
          <c:showLegendKey val="0"/>
          <c:showVal val="0"/>
          <c:showCatName val="0"/>
          <c:showSerName val="0"/>
          <c:showPercent val="0"/>
          <c:showBubbleSize val="0"/>
        </c:dLbls>
        <c:gapWidth val="219"/>
        <c:overlap val="-27"/>
        <c:axId val="351813704"/>
        <c:axId val="351814688"/>
      </c:barChart>
      <c:dateAx>
        <c:axId val="351813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4688"/>
        <c:crosses val="autoZero"/>
        <c:auto val="1"/>
        <c:lblOffset val="100"/>
        <c:baseTimeUnit val="days"/>
      </c:dateAx>
      <c:valAx>
        <c:axId val="35181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10B3A-1B24-487A-B712-DF5AB314D833}"/>
              </a:ext>
            </a:extLst>
          </p:cNvPr>
          <p:cNvSpPr>
            <a:spLocks noGrp="1"/>
          </p:cNvSpPr>
          <p:nvPr>
            <p:ph type="ctrTitle"/>
          </p:nvPr>
        </p:nvSpPr>
        <p:spPr/>
        <p:txBody>
          <a:bodyPr/>
          <a:lstStyle/>
          <a:p>
            <a:r>
              <a:rPr lang="en-US"/>
              <a:t>Linkedin</a:t>
            </a:r>
          </a:p>
        </p:txBody>
      </p:sp>
      <p:sp>
        <p:nvSpPr>
          <p:cNvPr id="3" name="Subtitle 2">
            <a:extLst>
              <a:ext uri="{FF2B5EF4-FFF2-40B4-BE49-F238E27FC236}">
                <a16:creationId xmlns:a16="http://schemas.microsoft.com/office/drawing/2014/main" id="{0F3142E5-7246-4420-8DDA-E5B48EE115A4}"/>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71811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C1D5-432A-49F0-8B25-7CD0C6FB424F}"/>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AC134EAE-3945-484C-99E0-0E65863725A2}"/>
              </a:ext>
            </a:extLst>
          </p:cNvPr>
          <p:cNvGraphicFramePr>
            <a:graphicFrameLocks noGrp="1"/>
          </p:cNvGraphicFramePr>
          <p:nvPr>
            <p:ph type="tbl" sz="quarter" idx="13"/>
            <p:extLst>
              <p:ext uri="{D42A27DB-BD31-4B8C-83A1-F6EECF244321}">
                <p14:modId xmlns:p14="http://schemas.microsoft.com/office/powerpoint/2010/main" val="375310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07400841"/>
                    </a:ext>
                  </a:extLst>
                </a:gridCol>
                <a:gridCol w="1069848">
                  <a:extLst>
                    <a:ext uri="{9D8B030D-6E8A-4147-A177-3AD203B41FA5}">
                      <a16:colId xmlns:a16="http://schemas.microsoft.com/office/drawing/2014/main" val="1647205495"/>
                    </a:ext>
                  </a:extLst>
                </a:gridCol>
                <a:gridCol w="1069848">
                  <a:extLst>
                    <a:ext uri="{9D8B030D-6E8A-4147-A177-3AD203B41FA5}">
                      <a16:colId xmlns:a16="http://schemas.microsoft.com/office/drawing/2014/main" val="1843165404"/>
                    </a:ext>
                  </a:extLst>
                </a:gridCol>
                <a:gridCol w="1069848">
                  <a:extLst>
                    <a:ext uri="{9D8B030D-6E8A-4147-A177-3AD203B41FA5}">
                      <a16:colId xmlns:a16="http://schemas.microsoft.com/office/drawing/2014/main" val="3053363116"/>
                    </a:ext>
                  </a:extLst>
                </a:gridCol>
                <a:gridCol w="1069848">
                  <a:extLst>
                    <a:ext uri="{9D8B030D-6E8A-4147-A177-3AD203B41FA5}">
                      <a16:colId xmlns:a16="http://schemas.microsoft.com/office/drawing/2014/main" val="3795607323"/>
                    </a:ext>
                  </a:extLst>
                </a:gridCol>
                <a:gridCol w="1069848">
                  <a:extLst>
                    <a:ext uri="{9D8B030D-6E8A-4147-A177-3AD203B41FA5}">
                      <a16:colId xmlns:a16="http://schemas.microsoft.com/office/drawing/2014/main" val="2954152681"/>
                    </a:ext>
                  </a:extLst>
                </a:gridCol>
                <a:gridCol w="1069848">
                  <a:extLst>
                    <a:ext uri="{9D8B030D-6E8A-4147-A177-3AD203B41FA5}">
                      <a16:colId xmlns:a16="http://schemas.microsoft.com/office/drawing/2014/main" val="12981836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07007733"/>
                  </a:ext>
                </a:extLst>
              </a:tr>
              <a:tr h="370840">
                <a:tc>
                  <a:txBody>
                    <a:bodyPr/>
                    <a:lstStyle/>
                    <a:p>
                      <a:r>
                        <a:rPr lang="en-US" sz="1000"/>
                        <a:t>Hilti Group</a:t>
                      </a:r>
                    </a:p>
                  </a:txBody>
                  <a:tcPr/>
                </a:tc>
                <a:tc>
                  <a:txBody>
                    <a:bodyPr/>
                    <a:lstStyle/>
                    <a:p>
                      <a:r>
                        <a:rPr lang="en-US" sz="1000"/>
                        <a:t>179213</a:t>
                      </a:r>
                    </a:p>
                  </a:txBody>
                  <a:tcPr/>
                </a:tc>
                <a:tc>
                  <a:txBody>
                    <a:bodyPr/>
                    <a:lstStyle/>
                    <a:p>
                      <a:r>
                        <a:rPr lang="en-US" sz="1000"/>
                        <a:t>15236</a:t>
                      </a:r>
                    </a:p>
                  </a:txBody>
                  <a:tcPr/>
                </a:tc>
                <a:tc>
                  <a:txBody>
                    <a:bodyPr/>
                    <a:lstStyle/>
                    <a:p>
                      <a:r>
                        <a:rPr lang="en-US" sz="1000"/>
                        <a:t>43</a:t>
                      </a:r>
                    </a:p>
                  </a:txBody>
                  <a:tcPr/>
                </a:tc>
                <a:tc>
                  <a:txBody>
                    <a:bodyPr/>
                    <a:lstStyle/>
                    <a:p>
                      <a:r>
                        <a:rPr lang="en-US" sz="1000"/>
                        <a:t>16499</a:t>
                      </a:r>
                    </a:p>
                  </a:txBody>
                  <a:tcPr/>
                </a:tc>
                <a:tc>
                  <a:txBody>
                    <a:bodyPr/>
                    <a:lstStyle/>
                    <a:p>
                      <a:r>
                        <a:rPr lang="en-US" sz="1000"/>
                        <a:t>162</a:t>
                      </a:r>
                    </a:p>
                  </a:txBody>
                  <a:tcPr/>
                </a:tc>
                <a:tc>
                  <a:txBody>
                    <a:bodyPr/>
                    <a:lstStyle/>
                    <a:p>
                      <a:r>
                        <a:rPr lang="en-US" sz="1000"/>
                        <a:t>0.2258 %</a:t>
                      </a:r>
                    </a:p>
                  </a:txBody>
                  <a:tcPr/>
                </a:tc>
                <a:extLst>
                  <a:ext uri="{0D108BD9-81ED-4DB2-BD59-A6C34878D82A}">
                    <a16:rowId xmlns:a16="http://schemas.microsoft.com/office/drawing/2014/main" val="869636117"/>
                  </a:ext>
                </a:extLst>
              </a:tr>
              <a:tr h="370840">
                <a:tc>
                  <a:txBody>
                    <a:bodyPr/>
                    <a:lstStyle/>
                    <a:p>
                      <a:r>
                        <a:rPr lang="en-US" sz="1000"/>
                        <a:t>Stanley Black &amp; Decker, Inc.</a:t>
                      </a:r>
                    </a:p>
                  </a:txBody>
                  <a:tcPr/>
                </a:tc>
                <a:tc>
                  <a:txBody>
                    <a:bodyPr/>
                    <a:lstStyle/>
                    <a:p>
                      <a:r>
                        <a:rPr lang="en-US" sz="1000"/>
                        <a:t>159943</a:t>
                      </a:r>
                    </a:p>
                  </a:txBody>
                  <a:tcPr/>
                </a:tc>
                <a:tc>
                  <a:txBody>
                    <a:bodyPr/>
                    <a:lstStyle/>
                    <a:p>
                      <a:r>
                        <a:rPr lang="en-US" sz="1000"/>
                        <a:t>11961</a:t>
                      </a:r>
                    </a:p>
                  </a:txBody>
                  <a:tcPr/>
                </a:tc>
                <a:tc>
                  <a:txBody>
                    <a:bodyPr/>
                    <a:lstStyle/>
                    <a:p>
                      <a:r>
                        <a:rPr lang="en-US" sz="1000"/>
                        <a:t>64</a:t>
                      </a:r>
                    </a:p>
                  </a:txBody>
                  <a:tcPr/>
                </a:tc>
                <a:tc>
                  <a:txBody>
                    <a:bodyPr/>
                    <a:lstStyle/>
                    <a:p>
                      <a:r>
                        <a:rPr lang="en-US" sz="1000"/>
                        <a:t>12110</a:t>
                      </a:r>
                    </a:p>
                  </a:txBody>
                  <a:tcPr/>
                </a:tc>
                <a:tc>
                  <a:txBody>
                    <a:bodyPr/>
                    <a:lstStyle/>
                    <a:p>
                      <a:r>
                        <a:rPr lang="en-US" sz="1000"/>
                        <a:t>155</a:t>
                      </a:r>
                    </a:p>
                  </a:txBody>
                  <a:tcPr/>
                </a:tc>
                <a:tc>
                  <a:txBody>
                    <a:bodyPr/>
                    <a:lstStyle/>
                    <a:p>
                      <a:r>
                        <a:rPr lang="en-US" sz="1000"/>
                        <a:t>0.1245 %</a:t>
                      </a:r>
                    </a:p>
                  </a:txBody>
                  <a:tcPr/>
                </a:tc>
                <a:extLst>
                  <a:ext uri="{0D108BD9-81ED-4DB2-BD59-A6C34878D82A}">
                    <a16:rowId xmlns:a16="http://schemas.microsoft.com/office/drawing/2014/main" val="1702299039"/>
                  </a:ext>
                </a:extLst>
              </a:tr>
              <a:tr h="370840">
                <a:tc>
                  <a:txBody>
                    <a:bodyPr/>
                    <a:lstStyle/>
                    <a:p>
                      <a:r>
                        <a:rPr lang="en-US" sz="1000"/>
                        <a:t>Bosch Power Tools</a:t>
                      </a:r>
                    </a:p>
                  </a:txBody>
                  <a:tcPr/>
                </a:tc>
                <a:tc>
                  <a:txBody>
                    <a:bodyPr/>
                    <a:lstStyle/>
                    <a:p>
                      <a:r>
                        <a:rPr lang="en-US" sz="1000"/>
                        <a:t>7279</a:t>
                      </a:r>
                    </a:p>
                  </a:txBody>
                  <a:tcPr/>
                </a:tc>
                <a:tc>
                  <a:txBody>
                    <a:bodyPr/>
                    <a:lstStyle/>
                    <a:p>
                      <a:r>
                        <a:rPr lang="en-US" sz="1000"/>
                        <a:t>970</a:t>
                      </a:r>
                    </a:p>
                  </a:txBody>
                  <a:tcPr/>
                </a:tc>
                <a:tc>
                  <a:txBody>
                    <a:bodyPr/>
                    <a:lstStyle/>
                    <a:p>
                      <a:r>
                        <a:rPr lang="en-US" sz="1000"/>
                        <a:t>17</a:t>
                      </a:r>
                    </a:p>
                  </a:txBody>
                  <a:tcPr/>
                </a:tc>
                <a:tc>
                  <a:txBody>
                    <a:bodyPr/>
                    <a:lstStyle/>
                    <a:p>
                      <a:r>
                        <a:rPr lang="en-US" sz="1000"/>
                        <a:t>1432</a:t>
                      </a:r>
                    </a:p>
                  </a:txBody>
                  <a:tcPr/>
                </a:tc>
                <a:tc>
                  <a:txBody>
                    <a:bodyPr/>
                    <a:lstStyle/>
                    <a:p>
                      <a:r>
                        <a:rPr lang="en-US" sz="1000"/>
                        <a:t>32</a:t>
                      </a:r>
                    </a:p>
                  </a:txBody>
                  <a:tcPr/>
                </a:tc>
                <a:tc>
                  <a:txBody>
                    <a:bodyPr/>
                    <a:lstStyle/>
                    <a:p>
                      <a:r>
                        <a:rPr lang="en-US" sz="1000"/>
                        <a:t>1.2676 %</a:t>
                      </a:r>
                    </a:p>
                  </a:txBody>
                  <a:tcPr/>
                </a:tc>
                <a:extLst>
                  <a:ext uri="{0D108BD9-81ED-4DB2-BD59-A6C34878D82A}">
                    <a16:rowId xmlns:a16="http://schemas.microsoft.com/office/drawing/2014/main" val="806503815"/>
                  </a:ext>
                </a:extLst>
              </a:tr>
            </a:tbl>
          </a:graphicData>
        </a:graphic>
      </p:graphicFrame>
      <p:sp>
        <p:nvSpPr>
          <p:cNvPr id="4" name="Text Placeholder 3">
            <a:extLst>
              <a:ext uri="{FF2B5EF4-FFF2-40B4-BE49-F238E27FC236}">
                <a16:creationId xmlns:a16="http://schemas.microsoft.com/office/drawing/2014/main" id="{9AE3FA7A-A875-4A76-A067-E341CA02C4C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648453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05EB4-1E1C-4A04-B262-B0476D5ADED8}"/>
              </a:ext>
            </a:extLst>
          </p:cNvPr>
          <p:cNvSpPr>
            <a:spLocks noGrp="1"/>
          </p:cNvSpPr>
          <p:nvPr>
            <p:ph type="title"/>
          </p:nvPr>
        </p:nvSpPr>
        <p:spPr/>
        <p:txBody>
          <a:bodyPr/>
          <a:lstStyle/>
          <a:p>
            <a:r>
              <a:rPr lang="en-US"/>
              <a:t>LinkedIn Key Metrics Radar | All Pages</a:t>
            </a:r>
          </a:p>
        </p:txBody>
      </p:sp>
      <p:graphicFrame>
        <p:nvGraphicFramePr>
          <p:cNvPr id="6" name="Chart Placeholder 5">
            <a:extLst>
              <a:ext uri="{FF2B5EF4-FFF2-40B4-BE49-F238E27FC236}">
                <a16:creationId xmlns:a16="http://schemas.microsoft.com/office/drawing/2014/main" id="{22946EFF-A1EA-4F23-8A3F-E136DDB69481}"/>
              </a:ext>
            </a:extLst>
          </p:cNvPr>
          <p:cNvGraphicFramePr>
            <a:graphicFrameLocks noGrp="1"/>
          </p:cNvGraphicFramePr>
          <p:nvPr>
            <p:ph type="chart" sz="quarter" idx="13"/>
            <p:extLst>
              <p:ext uri="{D42A27DB-BD31-4B8C-83A1-F6EECF244321}">
                <p14:modId xmlns:p14="http://schemas.microsoft.com/office/powerpoint/2010/main" val="1109592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43FEBB-996B-484F-9E4F-D01B63B7E3BC}"/>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2E85E5A7-2328-40C6-94E5-4AC6BAB69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1274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69AA-963D-43AE-86F6-5A5E8F365377}"/>
              </a:ext>
            </a:extLst>
          </p:cNvPr>
          <p:cNvSpPr>
            <a:spLocks noGrp="1"/>
          </p:cNvSpPr>
          <p:nvPr>
            <p:ph type="title"/>
          </p:nvPr>
        </p:nvSpPr>
        <p:spPr/>
        <p:txBody>
          <a:bodyPr/>
          <a:lstStyle/>
          <a:p>
            <a:r>
              <a:rPr lang="en-US"/>
              <a:t>LinkedIn Follower Distribution | All Pages</a:t>
            </a:r>
          </a:p>
        </p:txBody>
      </p:sp>
      <p:graphicFrame>
        <p:nvGraphicFramePr>
          <p:cNvPr id="6" name="Chart Placeholder 5">
            <a:extLst>
              <a:ext uri="{FF2B5EF4-FFF2-40B4-BE49-F238E27FC236}">
                <a16:creationId xmlns:a16="http://schemas.microsoft.com/office/drawing/2014/main" id="{2095A1E2-3F3B-4ADD-97BC-CCC98DB76BE8}"/>
              </a:ext>
            </a:extLst>
          </p:cNvPr>
          <p:cNvGraphicFramePr>
            <a:graphicFrameLocks noGrp="1"/>
          </p:cNvGraphicFramePr>
          <p:nvPr>
            <p:ph type="chart" sz="quarter" idx="13"/>
            <p:extLst>
              <p:ext uri="{D42A27DB-BD31-4B8C-83A1-F6EECF244321}">
                <p14:modId xmlns:p14="http://schemas.microsoft.com/office/powerpoint/2010/main" val="1590463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85C660-3612-416E-8FBA-3389B3D1622B}"/>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95669384-E5B6-487B-8AAD-1B1E605449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698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5A39-6885-41F7-A1A0-580353EACA3D}"/>
              </a:ext>
            </a:extLst>
          </p:cNvPr>
          <p:cNvSpPr>
            <a:spLocks noGrp="1"/>
          </p:cNvSpPr>
          <p:nvPr>
            <p:ph type="title"/>
          </p:nvPr>
        </p:nvSpPr>
        <p:spPr/>
        <p:txBody>
          <a:bodyPr/>
          <a:lstStyle/>
          <a:p>
            <a:r>
              <a:rPr lang="en-US"/>
              <a:t>LinkedIn Followers Table | All Pages</a:t>
            </a:r>
          </a:p>
        </p:txBody>
      </p:sp>
      <p:graphicFrame>
        <p:nvGraphicFramePr>
          <p:cNvPr id="5" name="Table Placeholder 4">
            <a:extLst>
              <a:ext uri="{FF2B5EF4-FFF2-40B4-BE49-F238E27FC236}">
                <a16:creationId xmlns:a16="http://schemas.microsoft.com/office/drawing/2014/main" id="{AE24C53F-CA89-4CB9-B8D7-F2D1DC612492}"/>
              </a:ext>
            </a:extLst>
          </p:cNvPr>
          <p:cNvGraphicFramePr>
            <a:graphicFrameLocks noGrp="1"/>
          </p:cNvGraphicFramePr>
          <p:nvPr>
            <p:ph type="tbl" sz="quarter" idx="13"/>
            <p:extLst>
              <p:ext uri="{D42A27DB-BD31-4B8C-83A1-F6EECF244321}">
                <p14:modId xmlns:p14="http://schemas.microsoft.com/office/powerpoint/2010/main" val="85711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3016002"/>
                    </a:ext>
                  </a:extLst>
                </a:gridCol>
                <a:gridCol w="1234440">
                  <a:extLst>
                    <a:ext uri="{9D8B030D-6E8A-4147-A177-3AD203B41FA5}">
                      <a16:colId xmlns:a16="http://schemas.microsoft.com/office/drawing/2014/main" val="1046718801"/>
                    </a:ext>
                  </a:extLst>
                </a:gridCol>
                <a:gridCol w="822960">
                  <a:extLst>
                    <a:ext uri="{9D8B030D-6E8A-4147-A177-3AD203B41FA5}">
                      <a16:colId xmlns:a16="http://schemas.microsoft.com/office/drawing/2014/main" val="160721144"/>
                    </a:ext>
                  </a:extLst>
                </a:gridCol>
                <a:gridCol w="822960">
                  <a:extLst>
                    <a:ext uri="{9D8B030D-6E8A-4147-A177-3AD203B41FA5}">
                      <a16:colId xmlns:a16="http://schemas.microsoft.com/office/drawing/2014/main" val="2201384168"/>
                    </a:ext>
                  </a:extLst>
                </a:gridCol>
                <a:gridCol w="822960">
                  <a:extLst>
                    <a:ext uri="{9D8B030D-6E8A-4147-A177-3AD203B41FA5}">
                      <a16:colId xmlns:a16="http://schemas.microsoft.com/office/drawing/2014/main" val="3232654531"/>
                    </a:ext>
                  </a:extLst>
                </a:gridCol>
                <a:gridCol w="822960">
                  <a:extLst>
                    <a:ext uri="{9D8B030D-6E8A-4147-A177-3AD203B41FA5}">
                      <a16:colId xmlns:a16="http://schemas.microsoft.com/office/drawing/2014/main" val="170809008"/>
                    </a:ext>
                  </a:extLst>
                </a:gridCol>
                <a:gridCol w="822960">
                  <a:extLst>
                    <a:ext uri="{9D8B030D-6E8A-4147-A177-3AD203B41FA5}">
                      <a16:colId xmlns:a16="http://schemas.microsoft.com/office/drawing/2014/main" val="2008318535"/>
                    </a:ext>
                  </a:extLst>
                </a:gridCol>
                <a:gridCol w="822960">
                  <a:extLst>
                    <a:ext uri="{9D8B030D-6E8A-4147-A177-3AD203B41FA5}">
                      <a16:colId xmlns:a16="http://schemas.microsoft.com/office/drawing/2014/main" val="19554456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12041396"/>
                  </a:ext>
                </a:extLst>
              </a:tr>
              <a:tr h="370840">
                <a:tc>
                  <a:txBody>
                    <a:bodyPr/>
                    <a:lstStyle/>
                    <a:p>
                      <a:r>
                        <a:rPr lang="en-US" sz="1000"/>
                        <a:t>Hilti Group</a:t>
                      </a:r>
                    </a:p>
                  </a:txBody>
                  <a:tcPr/>
                </a:tc>
                <a:tc>
                  <a:txBody>
                    <a:bodyPr/>
                    <a:lstStyle/>
                    <a:p>
                      <a:r>
                        <a:rPr lang="en-US" sz="1000"/>
                        <a:t>179213</a:t>
                      </a:r>
                    </a:p>
                  </a:txBody>
                  <a:tcPr/>
                </a:tc>
                <a:tc>
                  <a:txBody>
                    <a:bodyPr/>
                    <a:lstStyle/>
                    <a:p>
                      <a:r>
                        <a:rPr lang="en-US" sz="1000"/>
                        <a:t>519</a:t>
                      </a:r>
                    </a:p>
                  </a:txBody>
                  <a:tcPr/>
                </a:tc>
                <a:tc>
                  <a:txBody>
                    <a:bodyPr/>
                    <a:lstStyle/>
                    <a:p>
                      <a:r>
                        <a:rPr lang="en-US" sz="1000"/>
                        <a:t>0.3 %</a:t>
                      </a:r>
                    </a:p>
                  </a:txBody>
                  <a:tcPr/>
                </a:tc>
                <a:tc>
                  <a:txBody>
                    <a:bodyPr/>
                    <a:lstStyle/>
                    <a:p>
                      <a:r>
                        <a:rPr lang="en-US" sz="1000"/>
                        <a:t>1091</a:t>
                      </a:r>
                    </a:p>
                  </a:txBody>
                  <a:tcPr/>
                </a:tc>
                <a:tc>
                  <a:txBody>
                    <a:bodyPr/>
                    <a:lstStyle/>
                    <a:p>
                      <a:r>
                        <a:rPr lang="en-US" sz="1000"/>
                        <a:t>0.6 %</a:t>
                      </a:r>
                    </a:p>
                  </a:txBody>
                  <a:tcPr/>
                </a:tc>
                <a:tc>
                  <a:txBody>
                    <a:bodyPr/>
                    <a:lstStyle/>
                    <a:p>
                      <a:r>
                        <a:rPr lang="en-US" sz="1000"/>
                        <a:t>4481</a:t>
                      </a:r>
                    </a:p>
                  </a:txBody>
                  <a:tcPr/>
                </a:tc>
                <a:tc>
                  <a:txBody>
                    <a:bodyPr/>
                    <a:lstStyle/>
                    <a:p>
                      <a:r>
                        <a:rPr lang="en-US" sz="1000"/>
                        <a:t>2.6 %</a:t>
                      </a:r>
                    </a:p>
                  </a:txBody>
                  <a:tcPr/>
                </a:tc>
                <a:extLst>
                  <a:ext uri="{0D108BD9-81ED-4DB2-BD59-A6C34878D82A}">
                    <a16:rowId xmlns:a16="http://schemas.microsoft.com/office/drawing/2014/main" val="2753259126"/>
                  </a:ext>
                </a:extLst>
              </a:tr>
              <a:tr h="370840">
                <a:tc>
                  <a:txBody>
                    <a:bodyPr/>
                    <a:lstStyle/>
                    <a:p>
                      <a:r>
                        <a:rPr lang="en-US" sz="1000"/>
                        <a:t>Bosch Power Tools</a:t>
                      </a:r>
                    </a:p>
                  </a:txBody>
                  <a:tcPr/>
                </a:tc>
                <a:tc>
                  <a:txBody>
                    <a:bodyPr/>
                    <a:lstStyle/>
                    <a:p>
                      <a:r>
                        <a:rPr lang="en-US" sz="1000"/>
                        <a:t>7279</a:t>
                      </a:r>
                    </a:p>
                  </a:txBody>
                  <a:tcPr/>
                </a:tc>
                <a:tc>
                  <a:txBody>
                    <a:bodyPr/>
                    <a:lstStyle/>
                    <a:p>
                      <a:r>
                        <a:rPr lang="en-US" sz="1000"/>
                        <a:t>23</a:t>
                      </a:r>
                    </a:p>
                  </a:txBody>
                  <a:tcPr/>
                </a:tc>
                <a:tc>
                  <a:txBody>
                    <a:bodyPr/>
                    <a:lstStyle/>
                    <a:p>
                      <a:r>
                        <a:rPr lang="en-US" sz="1000"/>
                        <a:t>0.3 %</a:t>
                      </a:r>
                    </a:p>
                  </a:txBody>
                  <a:tcPr/>
                </a:tc>
                <a:tc>
                  <a:txBody>
                    <a:bodyPr/>
                    <a:lstStyle/>
                    <a:p>
                      <a:r>
                        <a:rPr lang="en-US" sz="1000"/>
                        <a:t>50</a:t>
                      </a:r>
                    </a:p>
                  </a:txBody>
                  <a:tcPr/>
                </a:tc>
                <a:tc>
                  <a:txBody>
                    <a:bodyPr/>
                    <a:lstStyle/>
                    <a:p>
                      <a:r>
                        <a:rPr lang="en-US" sz="1000"/>
                        <a:t>0.7 %</a:t>
                      </a:r>
                    </a:p>
                  </a:txBody>
                  <a:tcPr/>
                </a:tc>
                <a:tc>
                  <a:txBody>
                    <a:bodyPr/>
                    <a:lstStyle/>
                    <a:p>
                      <a:r>
                        <a:rPr lang="en-US" sz="1000"/>
                        <a:t>194</a:t>
                      </a:r>
                    </a:p>
                  </a:txBody>
                  <a:tcPr/>
                </a:tc>
                <a:tc>
                  <a:txBody>
                    <a:bodyPr/>
                    <a:lstStyle/>
                    <a:p>
                      <a:r>
                        <a:rPr lang="en-US" sz="1000"/>
                        <a:t>2.7 %</a:t>
                      </a:r>
                    </a:p>
                  </a:txBody>
                  <a:tcPr/>
                </a:tc>
                <a:extLst>
                  <a:ext uri="{0D108BD9-81ED-4DB2-BD59-A6C34878D82A}">
                    <a16:rowId xmlns:a16="http://schemas.microsoft.com/office/drawing/2014/main" val="1970943207"/>
                  </a:ext>
                </a:extLst>
              </a:tr>
              <a:tr h="370840">
                <a:tc>
                  <a:txBody>
                    <a:bodyPr/>
                    <a:lstStyle/>
                    <a:p>
                      <a:r>
                        <a:rPr lang="en-US" sz="1000"/>
                        <a:t>Stanley Black &amp; Decker, Inc.</a:t>
                      </a:r>
                    </a:p>
                  </a:txBody>
                  <a:tcPr/>
                </a:tc>
                <a:tc>
                  <a:txBody>
                    <a:bodyPr/>
                    <a:lstStyle/>
                    <a:p>
                      <a:r>
                        <a:rPr lang="en-US" sz="1000"/>
                        <a:t>159943</a:t>
                      </a:r>
                    </a:p>
                  </a:txBody>
                  <a:tcPr/>
                </a:tc>
                <a:tc>
                  <a:txBody>
                    <a:bodyPr/>
                    <a:lstStyle/>
                    <a:p>
                      <a:r>
                        <a:rPr lang="en-US" sz="1000"/>
                        <a:t>593</a:t>
                      </a:r>
                    </a:p>
                  </a:txBody>
                  <a:tcPr/>
                </a:tc>
                <a:tc>
                  <a:txBody>
                    <a:bodyPr/>
                    <a:lstStyle/>
                    <a:p>
                      <a:r>
                        <a:rPr lang="en-US" sz="1000"/>
                        <a:t>0.4 %</a:t>
                      </a:r>
                    </a:p>
                  </a:txBody>
                  <a:tcPr/>
                </a:tc>
                <a:tc>
                  <a:txBody>
                    <a:bodyPr/>
                    <a:lstStyle/>
                    <a:p>
                      <a:r>
                        <a:rPr lang="en-US" sz="1000"/>
                        <a:t>1057</a:t>
                      </a:r>
                    </a:p>
                  </a:txBody>
                  <a:tcPr/>
                </a:tc>
                <a:tc>
                  <a:txBody>
                    <a:bodyPr/>
                    <a:lstStyle/>
                    <a:p>
                      <a:r>
                        <a:rPr lang="en-US" sz="1000"/>
                        <a:t>0.7 %</a:t>
                      </a:r>
                    </a:p>
                  </a:txBody>
                  <a:tcPr/>
                </a:tc>
                <a:tc>
                  <a:txBody>
                    <a:bodyPr/>
                    <a:lstStyle/>
                    <a:p>
                      <a:r>
                        <a:rPr lang="en-US" sz="1000"/>
                        <a:t>3822</a:t>
                      </a:r>
                    </a:p>
                  </a:txBody>
                  <a:tcPr/>
                </a:tc>
                <a:tc>
                  <a:txBody>
                    <a:bodyPr/>
                    <a:lstStyle/>
                    <a:p>
                      <a:r>
                        <a:rPr lang="en-US" sz="1000"/>
                        <a:t>2.4 %</a:t>
                      </a:r>
                    </a:p>
                  </a:txBody>
                  <a:tcPr/>
                </a:tc>
                <a:extLst>
                  <a:ext uri="{0D108BD9-81ED-4DB2-BD59-A6C34878D82A}">
                    <a16:rowId xmlns:a16="http://schemas.microsoft.com/office/drawing/2014/main" val="1372210598"/>
                  </a:ext>
                </a:extLst>
              </a:tr>
            </a:tbl>
          </a:graphicData>
        </a:graphic>
      </p:graphicFrame>
      <p:sp>
        <p:nvSpPr>
          <p:cNvPr id="4" name="Text Placeholder 3">
            <a:extLst>
              <a:ext uri="{FF2B5EF4-FFF2-40B4-BE49-F238E27FC236}">
                <a16:creationId xmlns:a16="http://schemas.microsoft.com/office/drawing/2014/main" id="{D2BFCA81-0F19-4E2B-85E0-B1F3A97C70E2}"/>
              </a:ext>
            </a:extLst>
          </p:cNvPr>
          <p:cNvSpPr>
            <a:spLocks noGrp="1"/>
          </p:cNvSpPr>
          <p:nvPr>
            <p:ph type="body" sz="quarter" idx="14"/>
          </p:nvPr>
        </p:nvSpPr>
        <p:spPr/>
        <p:txBody>
          <a:bodyPr/>
          <a:lstStyle/>
          <a:p>
            <a:r>
              <a:rPr lang="en-US"/>
              <a:t>05/15/2018 - 06/14/2018</a:t>
            </a:r>
          </a:p>
        </p:txBody>
      </p:sp>
    </p:spTree>
    <p:extLst>
      <p:ext uri="{BB962C8B-B14F-4D97-AF65-F5344CB8AC3E}">
        <p14:creationId xmlns:p14="http://schemas.microsoft.com/office/powerpoint/2010/main" val="267983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099B3-6D6D-4BA5-8913-9D8C2928F613}"/>
              </a:ext>
            </a:extLst>
          </p:cNvPr>
          <p:cNvSpPr>
            <a:spLocks noGrp="1"/>
          </p:cNvSpPr>
          <p:nvPr>
            <p:ph type="title"/>
          </p:nvPr>
        </p:nvSpPr>
        <p:spPr/>
        <p:txBody>
          <a:bodyPr/>
          <a:lstStyle/>
          <a:p>
            <a:r>
              <a:rPr lang="en-US"/>
              <a:t>LinkedIn Average Likes Per Update | All Pages</a:t>
            </a:r>
          </a:p>
        </p:txBody>
      </p:sp>
      <p:graphicFrame>
        <p:nvGraphicFramePr>
          <p:cNvPr id="6" name="Chart Placeholder 5">
            <a:extLst>
              <a:ext uri="{FF2B5EF4-FFF2-40B4-BE49-F238E27FC236}">
                <a16:creationId xmlns:a16="http://schemas.microsoft.com/office/drawing/2014/main" id="{34654046-BBC7-4182-B4D3-5A15A92CC2D0}"/>
              </a:ext>
            </a:extLst>
          </p:cNvPr>
          <p:cNvGraphicFramePr>
            <a:graphicFrameLocks noGrp="1"/>
          </p:cNvGraphicFramePr>
          <p:nvPr>
            <p:ph type="chart" sz="quarter" idx="13"/>
            <p:extLst>
              <p:ext uri="{D42A27DB-BD31-4B8C-83A1-F6EECF244321}">
                <p14:modId xmlns:p14="http://schemas.microsoft.com/office/powerpoint/2010/main" val="2529887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0E371D-5DC4-44F5-BA48-115C4060AAAD}"/>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FFCA7D1F-8257-40B1-AEBF-58D625547D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688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70F82-1D42-4673-9DBF-F866BDD5055C}"/>
              </a:ext>
            </a:extLst>
          </p:cNvPr>
          <p:cNvSpPr>
            <a:spLocks noGrp="1"/>
          </p:cNvSpPr>
          <p:nvPr>
            <p:ph type="title"/>
          </p:nvPr>
        </p:nvSpPr>
        <p:spPr/>
        <p:txBody>
          <a:bodyPr/>
          <a:lstStyle/>
          <a:p>
            <a:r>
              <a:rPr lang="en-US"/>
              <a:t>LinkedIn Follower Distribution Development | All Pages</a:t>
            </a:r>
          </a:p>
        </p:txBody>
      </p:sp>
      <p:graphicFrame>
        <p:nvGraphicFramePr>
          <p:cNvPr id="6" name="Chart Placeholder 5">
            <a:extLst>
              <a:ext uri="{FF2B5EF4-FFF2-40B4-BE49-F238E27FC236}">
                <a16:creationId xmlns:a16="http://schemas.microsoft.com/office/drawing/2014/main" id="{23A99146-B581-44DB-BF78-CA2A4810E9A3}"/>
              </a:ext>
            </a:extLst>
          </p:cNvPr>
          <p:cNvGraphicFramePr>
            <a:graphicFrameLocks noGrp="1"/>
          </p:cNvGraphicFramePr>
          <p:nvPr>
            <p:ph type="chart" sz="quarter" idx="13"/>
            <p:extLst>
              <p:ext uri="{D42A27DB-BD31-4B8C-83A1-F6EECF244321}">
                <p14:modId xmlns:p14="http://schemas.microsoft.com/office/powerpoint/2010/main" val="695162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919DC-3CD4-4822-8FF2-B8CDE68A45E9}"/>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14801717-8943-432B-972F-F2F7D65655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3296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91EBE-0FC5-42E5-81BD-BA8F67275C68}"/>
              </a:ext>
            </a:extLst>
          </p:cNvPr>
          <p:cNvSpPr>
            <a:spLocks noGrp="1"/>
          </p:cNvSpPr>
          <p:nvPr>
            <p:ph type="title"/>
          </p:nvPr>
        </p:nvSpPr>
        <p:spPr/>
        <p:txBody>
          <a:bodyPr/>
          <a:lstStyle/>
          <a:p>
            <a:r>
              <a:rPr lang="en-US"/>
              <a:t>LinkedIn Total Interactions | All Pages</a:t>
            </a:r>
          </a:p>
        </p:txBody>
      </p:sp>
      <p:graphicFrame>
        <p:nvGraphicFramePr>
          <p:cNvPr id="6" name="Chart Placeholder 5">
            <a:extLst>
              <a:ext uri="{FF2B5EF4-FFF2-40B4-BE49-F238E27FC236}">
                <a16:creationId xmlns:a16="http://schemas.microsoft.com/office/drawing/2014/main" id="{E6D01921-D4A5-490C-A97D-E5E12F7EC929}"/>
              </a:ext>
            </a:extLst>
          </p:cNvPr>
          <p:cNvGraphicFramePr>
            <a:graphicFrameLocks noGrp="1"/>
          </p:cNvGraphicFramePr>
          <p:nvPr>
            <p:ph type="chart" sz="quarter" idx="13"/>
            <p:extLst>
              <p:ext uri="{D42A27DB-BD31-4B8C-83A1-F6EECF244321}">
                <p14:modId xmlns:p14="http://schemas.microsoft.com/office/powerpoint/2010/main" val="1141788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8A2E8-32F6-4F10-BD5F-D7EBDB2C9B72}"/>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5020E0E8-4166-4057-8F3E-E42EA283F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527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1046-9701-456F-85F2-CE8A2A03AB35}"/>
              </a:ext>
            </a:extLst>
          </p:cNvPr>
          <p:cNvSpPr>
            <a:spLocks noGrp="1"/>
          </p:cNvSpPr>
          <p:nvPr>
            <p:ph type="title"/>
          </p:nvPr>
        </p:nvSpPr>
        <p:spPr/>
        <p:txBody>
          <a:bodyPr/>
          <a:lstStyle/>
          <a:p>
            <a:r>
              <a:rPr lang="en-US"/>
              <a:t>LinkedIn Followers Change | All Pages</a:t>
            </a:r>
          </a:p>
        </p:txBody>
      </p:sp>
      <p:graphicFrame>
        <p:nvGraphicFramePr>
          <p:cNvPr id="6" name="Chart Placeholder 5">
            <a:extLst>
              <a:ext uri="{FF2B5EF4-FFF2-40B4-BE49-F238E27FC236}">
                <a16:creationId xmlns:a16="http://schemas.microsoft.com/office/drawing/2014/main" id="{91C0A343-71A0-4A52-AC24-0A2D5BE09971}"/>
              </a:ext>
            </a:extLst>
          </p:cNvPr>
          <p:cNvGraphicFramePr>
            <a:graphicFrameLocks noGrp="1"/>
          </p:cNvGraphicFramePr>
          <p:nvPr>
            <p:ph type="chart" sz="quarter" idx="13"/>
            <p:extLst>
              <p:ext uri="{D42A27DB-BD31-4B8C-83A1-F6EECF244321}">
                <p14:modId xmlns:p14="http://schemas.microsoft.com/office/powerpoint/2010/main" val="1737469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59C271-C800-4FBB-A8B1-525DE0CF4827}"/>
              </a:ext>
            </a:extLst>
          </p:cNvPr>
          <p:cNvSpPr>
            <a:spLocks noGrp="1"/>
          </p:cNvSpPr>
          <p:nvPr>
            <p:ph type="body" sz="quarter" idx="14"/>
          </p:nvPr>
        </p:nvSpPr>
        <p:spPr/>
        <p:txBody>
          <a:bodyPr/>
          <a:lstStyle/>
          <a:p>
            <a:r>
              <a:rPr lang="en-US"/>
              <a:t>03/01/2018 - 06/14/2018</a:t>
            </a:r>
          </a:p>
        </p:txBody>
      </p:sp>
      <p:sp>
        <p:nvSpPr>
          <p:cNvPr id="5" name="Footer Placeholder 4">
            <a:extLst>
              <a:ext uri="{FF2B5EF4-FFF2-40B4-BE49-F238E27FC236}">
                <a16:creationId xmlns:a16="http://schemas.microsoft.com/office/drawing/2014/main" id="{40A7EEFA-92B8-40D3-8A9C-FA6CB9EEC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2236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8BBFB-40DD-4131-A3A9-DB4745FD2907}"/>
              </a:ext>
            </a:extLst>
          </p:cNvPr>
          <p:cNvSpPr>
            <a:spLocks noGrp="1"/>
          </p:cNvSpPr>
          <p:nvPr>
            <p:ph type="title"/>
          </p:nvPr>
        </p:nvSpPr>
        <p:spPr/>
        <p:txBody>
          <a:bodyPr/>
          <a:lstStyle/>
          <a:p>
            <a:r>
              <a:rPr lang="en-US"/>
              <a:t>LinkedIn Updates Table | All Pages - 1 of 8</a:t>
            </a:r>
          </a:p>
        </p:txBody>
      </p:sp>
      <p:graphicFrame>
        <p:nvGraphicFramePr>
          <p:cNvPr id="5" name="Table Placeholder 4">
            <a:extLst>
              <a:ext uri="{FF2B5EF4-FFF2-40B4-BE49-F238E27FC236}">
                <a16:creationId xmlns:a16="http://schemas.microsoft.com/office/drawing/2014/main" id="{A4AA71B2-7E9A-4D31-97BC-9A1DC552351D}"/>
              </a:ext>
            </a:extLst>
          </p:cNvPr>
          <p:cNvGraphicFramePr>
            <a:graphicFrameLocks noGrp="1"/>
          </p:cNvGraphicFramePr>
          <p:nvPr>
            <p:ph type="tbl" sz="quarter" idx="13"/>
            <p:extLst>
              <p:ext uri="{D42A27DB-BD31-4B8C-83A1-F6EECF244321}">
                <p14:modId xmlns:p14="http://schemas.microsoft.com/office/powerpoint/2010/main" val="2841916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53546216"/>
                    </a:ext>
                  </a:extLst>
                </a:gridCol>
                <a:gridCol w="987552">
                  <a:extLst>
                    <a:ext uri="{9D8B030D-6E8A-4147-A177-3AD203B41FA5}">
                      <a16:colId xmlns:a16="http://schemas.microsoft.com/office/drawing/2014/main" val="7965073"/>
                    </a:ext>
                  </a:extLst>
                </a:gridCol>
                <a:gridCol w="987552">
                  <a:extLst>
                    <a:ext uri="{9D8B030D-6E8A-4147-A177-3AD203B41FA5}">
                      <a16:colId xmlns:a16="http://schemas.microsoft.com/office/drawing/2014/main" val="2840098848"/>
                    </a:ext>
                  </a:extLst>
                </a:gridCol>
                <a:gridCol w="987552">
                  <a:extLst>
                    <a:ext uri="{9D8B030D-6E8A-4147-A177-3AD203B41FA5}">
                      <a16:colId xmlns:a16="http://schemas.microsoft.com/office/drawing/2014/main" val="4174573271"/>
                    </a:ext>
                  </a:extLst>
                </a:gridCol>
                <a:gridCol w="987552">
                  <a:extLst>
                    <a:ext uri="{9D8B030D-6E8A-4147-A177-3AD203B41FA5}">
                      <a16:colId xmlns:a16="http://schemas.microsoft.com/office/drawing/2014/main" val="1473588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374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- 2018-06-13 22:35:07 </a:t>
                      </a:r>
                      <a:r>
                        <a:rPr kumimoji="0" lang="en-US" sz="1000" b="0" i="0" u="none" strike="noStrike" kern="1200" cap="none" spc="0" normalizeH="0" baseline="0" noProof="0">
                          <a:ln>
                            <a:noFill/>
                          </a:ln>
                          <a:solidFill>
                            <a:prstClr val="black"/>
                          </a:solidFill>
                          <a:effectLst/>
                          <a:uLnTx/>
                          <a:uFillTx/>
                          <a:latin typeface="+mn-lt"/>
                          <a:ea typeface="+mn-ea"/>
                          <a:cs typeface="+mn-cs"/>
                        </a:rPr>
                        <a:t>
  By training and upskilling, empowering and mentoring, we aim to provide a wealth of opportunities for those who make the world. Through our reinvigorated #CSR program, we will empower 10 million makers, creators and innovators by 2030. Learn more &gt; http://bit.ly/2M5t2vh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449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- 2018-06-13 11:29:30 </a:t>
                      </a:r>
                      <a:r>
                        <a:rPr kumimoji="0" lang="en-US" sz="1000" b="0" i="0" u="none" strike="noStrike" kern="1200" cap="none" spc="0" normalizeH="0" baseline="0" noProof="0">
                          <a:ln>
                            <a:noFill/>
                          </a:ln>
                          <a:solidFill>
                            <a:prstClr val="black"/>
                          </a:solidFill>
                          <a:effectLst/>
                          <a:uLnTx/>
                          <a:uFillTx/>
                          <a:latin typeface="+mn-lt"/>
                          <a:ea typeface="+mn-ea"/>
                          <a:cs typeface="+mn-cs"/>
                        </a:rPr>
                        <a:t>
  Sunderramavignesh Nagarajan, IT Specialist:
Working at Bosch Power Tools is as interesting as it is challenging. Since the company is constantly changing and developing, employees do not simply work, they actually grow with these changes as well. When I joined Bosch Power tools a year ago, coming from India to Germany, it took a while to adapt to the new working culture. It is very native, but the colleagues are not. In fact, I am currently working in a wide spread team of 14 employees from Italy, Serbia, Mexico, India and Germany. This diversity in our team gives us the chance to embrace the advantages of each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80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- 2018-06-12 20:00:02 </a:t>
                      </a:r>
                      <a:r>
                        <a:rPr kumimoji="0" lang="en-US" sz="1000" b="0" i="0" u="none" strike="noStrike" kern="1200" cap="none" spc="0" normalizeH="0" baseline="0" noProof="0">
                          <a:ln>
                            <a:noFill/>
                          </a:ln>
                          <a:solidFill>
                            <a:prstClr val="black"/>
                          </a:solidFill>
                          <a:effectLst/>
                          <a:uLnTx/>
                          <a:uFillTx/>
                          <a:latin typeface="+mn-lt"/>
                          <a:ea typeface="+mn-ea"/>
                          <a:cs typeface="+mn-cs"/>
                        </a:rPr>
                        <a:t>
  Investing in local communities and creating opportunities for training and development, we’re committed to making our products where we sell them. Learn how STANLEY Infrastructure has transformed its facility in Portland, Oregon to produce a new line of tools for the US market &gt;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27484907"/>
                  </a:ext>
                </a:extLst>
              </a:tr>
            </a:tbl>
          </a:graphicData>
        </a:graphic>
      </p:graphicFrame>
      <p:sp>
        <p:nvSpPr>
          <p:cNvPr id="4" name="Text Placeholder 3">
            <a:extLst>
              <a:ext uri="{FF2B5EF4-FFF2-40B4-BE49-F238E27FC236}">
                <a16:creationId xmlns:a16="http://schemas.microsoft.com/office/drawing/2014/main" id="{610BE431-7F5B-49DA-B50B-3C79135540A7}"/>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311100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E75CC-5593-4D1B-8681-FD7B5BBB3680}"/>
              </a:ext>
            </a:extLst>
          </p:cNvPr>
          <p:cNvSpPr>
            <a:spLocks noGrp="1"/>
          </p:cNvSpPr>
          <p:nvPr>
            <p:ph type="title"/>
          </p:nvPr>
        </p:nvSpPr>
        <p:spPr/>
        <p:txBody>
          <a:bodyPr/>
          <a:lstStyle/>
          <a:p>
            <a:r>
              <a:rPr lang="en-US"/>
              <a:t>LinkedIn Updates Table | All Pages - 2 of 8</a:t>
            </a:r>
          </a:p>
        </p:txBody>
      </p:sp>
      <p:graphicFrame>
        <p:nvGraphicFramePr>
          <p:cNvPr id="5" name="Table Placeholder 4">
            <a:extLst>
              <a:ext uri="{FF2B5EF4-FFF2-40B4-BE49-F238E27FC236}">
                <a16:creationId xmlns:a16="http://schemas.microsoft.com/office/drawing/2014/main" id="{79021094-F730-4A9A-B35A-B25522D0C6FD}"/>
              </a:ext>
            </a:extLst>
          </p:cNvPr>
          <p:cNvGraphicFramePr>
            <a:graphicFrameLocks noGrp="1"/>
          </p:cNvGraphicFramePr>
          <p:nvPr>
            <p:ph type="tbl" sz="quarter" idx="13"/>
            <p:extLst>
              <p:ext uri="{D42A27DB-BD31-4B8C-83A1-F6EECF244321}">
                <p14:modId xmlns:p14="http://schemas.microsoft.com/office/powerpoint/2010/main" val="478888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0032978"/>
                    </a:ext>
                  </a:extLst>
                </a:gridCol>
                <a:gridCol w="987552">
                  <a:extLst>
                    <a:ext uri="{9D8B030D-6E8A-4147-A177-3AD203B41FA5}">
                      <a16:colId xmlns:a16="http://schemas.microsoft.com/office/drawing/2014/main" val="677705965"/>
                    </a:ext>
                  </a:extLst>
                </a:gridCol>
                <a:gridCol w="987552">
                  <a:extLst>
                    <a:ext uri="{9D8B030D-6E8A-4147-A177-3AD203B41FA5}">
                      <a16:colId xmlns:a16="http://schemas.microsoft.com/office/drawing/2014/main" val="3101012616"/>
                    </a:ext>
                  </a:extLst>
                </a:gridCol>
                <a:gridCol w="987552">
                  <a:extLst>
                    <a:ext uri="{9D8B030D-6E8A-4147-A177-3AD203B41FA5}">
                      <a16:colId xmlns:a16="http://schemas.microsoft.com/office/drawing/2014/main" val="286644087"/>
                    </a:ext>
                  </a:extLst>
                </a:gridCol>
                <a:gridCol w="987552">
                  <a:extLst>
                    <a:ext uri="{9D8B030D-6E8A-4147-A177-3AD203B41FA5}">
                      <a16:colId xmlns:a16="http://schemas.microsoft.com/office/drawing/2014/main" val="33738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918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- 2018-06-11 20:50:02 </a:t>
                      </a:r>
                      <a:r>
                        <a:rPr kumimoji="0" lang="en-US" sz="1000" b="0" i="0" u="none" strike="noStrike" kern="1200" cap="none" spc="0" normalizeH="0" baseline="0" noProof="0">
                          <a:ln>
                            <a:noFill/>
                          </a:ln>
                          <a:solidFill>
                            <a:prstClr val="black"/>
                          </a:solidFill>
                          <a:effectLst/>
                          <a:uLnTx/>
                          <a:uFillTx/>
                          <a:latin typeface="+mn-lt"/>
                          <a:ea typeface="+mn-ea"/>
                          <a:cs typeface="+mn-cs"/>
                        </a:rPr>
                        <a:t>
  Supporting outstanding innovation in the senior living and healthcare industry, STANLEY Healthcare has announced its sponsorship of the McKnight’s Excellence in Technology Awards. These accolades recognize fresh new ideas and pioneering technology that help to improve the safety and security of senior communities, and the organizations that provide their care. Discover more &gt; http://bit.ly/2Jz099m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49353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- 2018-06-11 13:00:36 </a:t>
                      </a:r>
                      <a:r>
                        <a:rPr kumimoji="0" lang="en-US" sz="1000" b="0" i="0" u="none" strike="noStrike" kern="1200" cap="none" spc="0" normalizeH="0" baseline="0" noProof="0">
                          <a:ln>
                            <a:noFill/>
                          </a:ln>
                          <a:solidFill>
                            <a:prstClr val="black"/>
                          </a:solidFill>
                          <a:effectLst/>
                          <a:uLnTx/>
                          <a:uFillTx/>
                          <a:latin typeface="+mn-lt"/>
                          <a:ea typeface="+mn-ea"/>
                          <a:cs typeface="+mn-cs"/>
                        </a:rPr>
                        <a:t>
  Paris at midnight. 🇫🇷🚇 At 27 Metro stations, automated doors are being installed on the platforms. This requires the drilling of perfectly placed vertical holes and the precise installation of steel baseplates. Learn more on http://hilti.link/2T7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938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- 2018-06-08 23:59:12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Sun Culture Kenya for winning the FT/IFC Transformational Business Awards for Achievement in Sustainable Development: Food Water and Land! We were honored to stand next to you and each of the other shortlisted companies with our Clean Tech Pump! We believe this innovation brings us another step closer to helping farmers sustainably irrigate arid land, and helps to reinforce our commitment to innovating with purpose! Discover more: http://bit.ly/2IHVrGl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2786932"/>
                  </a:ext>
                </a:extLst>
              </a:tr>
            </a:tbl>
          </a:graphicData>
        </a:graphic>
      </p:graphicFrame>
      <p:sp>
        <p:nvSpPr>
          <p:cNvPr id="4" name="Text Placeholder 3">
            <a:extLst>
              <a:ext uri="{FF2B5EF4-FFF2-40B4-BE49-F238E27FC236}">
                <a16:creationId xmlns:a16="http://schemas.microsoft.com/office/drawing/2014/main" id="{27DD345A-8B54-4BA9-95DA-5A29C1E61232}"/>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062625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6281-A427-4378-A39E-FF1490CF8BCB}"/>
              </a:ext>
            </a:extLst>
          </p:cNvPr>
          <p:cNvSpPr>
            <a:spLocks noGrp="1"/>
          </p:cNvSpPr>
          <p:nvPr>
            <p:ph type="title"/>
          </p:nvPr>
        </p:nvSpPr>
        <p:spPr/>
        <p:txBody>
          <a:bodyPr/>
          <a:lstStyle/>
          <a:p>
            <a:r>
              <a:rPr lang="en-US"/>
              <a:t>LinkedIn Updates Table | All Pages - 3 of 8</a:t>
            </a:r>
          </a:p>
        </p:txBody>
      </p:sp>
      <p:graphicFrame>
        <p:nvGraphicFramePr>
          <p:cNvPr id="5" name="Table Placeholder 4">
            <a:extLst>
              <a:ext uri="{FF2B5EF4-FFF2-40B4-BE49-F238E27FC236}">
                <a16:creationId xmlns:a16="http://schemas.microsoft.com/office/drawing/2014/main" id="{4E2AA1E4-F11A-49A4-AB6D-265F757E2DD0}"/>
              </a:ext>
            </a:extLst>
          </p:cNvPr>
          <p:cNvGraphicFramePr>
            <a:graphicFrameLocks noGrp="1"/>
          </p:cNvGraphicFramePr>
          <p:nvPr>
            <p:ph type="tbl" sz="quarter" idx="13"/>
            <p:extLst>
              <p:ext uri="{D42A27DB-BD31-4B8C-83A1-F6EECF244321}">
                <p14:modId xmlns:p14="http://schemas.microsoft.com/office/powerpoint/2010/main" val="244279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5111842"/>
                    </a:ext>
                  </a:extLst>
                </a:gridCol>
                <a:gridCol w="987552">
                  <a:extLst>
                    <a:ext uri="{9D8B030D-6E8A-4147-A177-3AD203B41FA5}">
                      <a16:colId xmlns:a16="http://schemas.microsoft.com/office/drawing/2014/main" val="2344704527"/>
                    </a:ext>
                  </a:extLst>
                </a:gridCol>
                <a:gridCol w="987552">
                  <a:extLst>
                    <a:ext uri="{9D8B030D-6E8A-4147-A177-3AD203B41FA5}">
                      <a16:colId xmlns:a16="http://schemas.microsoft.com/office/drawing/2014/main" val="1962830375"/>
                    </a:ext>
                  </a:extLst>
                </a:gridCol>
                <a:gridCol w="987552">
                  <a:extLst>
                    <a:ext uri="{9D8B030D-6E8A-4147-A177-3AD203B41FA5}">
                      <a16:colId xmlns:a16="http://schemas.microsoft.com/office/drawing/2014/main" val="3270064841"/>
                    </a:ext>
                  </a:extLst>
                </a:gridCol>
                <a:gridCol w="987552">
                  <a:extLst>
                    <a:ext uri="{9D8B030D-6E8A-4147-A177-3AD203B41FA5}">
                      <a16:colId xmlns:a16="http://schemas.microsoft.com/office/drawing/2014/main" val="715309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742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- 2018-06-08 18:00:18 </a:t>
                      </a:r>
                      <a:r>
                        <a:rPr kumimoji="0" lang="en-US" sz="1000" b="0" i="0" u="none" strike="noStrike" kern="1200" cap="none" spc="0" normalizeH="0" baseline="0" noProof="0">
                          <a:ln>
                            <a:noFill/>
                          </a:ln>
                          <a:solidFill>
                            <a:prstClr val="black"/>
                          </a:solidFill>
                          <a:effectLst/>
                          <a:uLnTx/>
                          <a:uFillTx/>
                          <a:latin typeface="+mn-lt"/>
                          <a:ea typeface="+mn-ea"/>
                          <a:cs typeface="+mn-cs"/>
                        </a:rPr>
                        <a:t>
  Nearly 500 young inventors gathered at the third annual National Invention Convention &amp; Entrepreneurship Expo (NICEE) event last week. We’d like to send our congratulations to Quinn Holt, a fourth grader from Idaho for winning the Stanley Black &amp; Decker Most Innovative Award for his “Wireless Energy Transmitter” invention.
See his impressive pitch here: http://bit.ly/2sNFfvP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051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- 2018-06-07 17:05:05 </a:t>
                      </a:r>
                      <a:r>
                        <a:rPr kumimoji="0" lang="en-US" sz="1000" b="0" i="0" u="none" strike="noStrike" kern="1200" cap="none" spc="0" normalizeH="0" baseline="0" noProof="0">
                          <a:ln>
                            <a:noFill/>
                          </a:ln>
                          <a:solidFill>
                            <a:prstClr val="black"/>
                          </a:solidFill>
                          <a:effectLst/>
                          <a:uLnTx/>
                          <a:uFillTx/>
                          <a:latin typeface="+mn-lt"/>
                          <a:ea typeface="+mn-ea"/>
                          <a:cs typeface="+mn-cs"/>
                        </a:rPr>
                        <a:t>
  Gary King started at Stanley Black &amp; Decker sweeping the floors – while working with us he got his engineering degree and moved up to work as a mechanical engineer. As we mark our 175th year, we recognized Gary who has been with us for more of those years than anyone else – 55. Thank you, Gary, for your commitment to helping us build, connect and protect our world.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46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- 2018-06-06 22:47:38 </a:t>
                      </a:r>
                      <a:r>
                        <a:rPr kumimoji="0" lang="en-US" sz="1000" b="0" i="0" u="none" strike="noStrike" kern="1200" cap="none" spc="0" normalizeH="0" baseline="0" noProof="0">
                          <a:ln>
                            <a:noFill/>
                          </a:ln>
                          <a:solidFill>
                            <a:prstClr val="black"/>
                          </a:solidFill>
                          <a:effectLst/>
                          <a:uLnTx/>
                          <a:uFillTx/>
                          <a:latin typeface="+mn-lt"/>
                          <a:ea typeface="+mn-ea"/>
                          <a:cs typeface="+mn-cs"/>
                        </a:rPr>
                        <a:t>
  Every day - we strive to challenge convention, embrace diversity and collaborate to achieve our goals. That’s why we’re so honored to be among the Mogul Top 150 Worldwide Companies for Millennial Women in 2018, recognizing the inclusive opportunities and initiatives we have implemented for employees around the globe. Learn more:  http://bit.ly/2xN5us6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9502187"/>
                  </a:ext>
                </a:extLst>
              </a:tr>
            </a:tbl>
          </a:graphicData>
        </a:graphic>
      </p:graphicFrame>
      <p:sp>
        <p:nvSpPr>
          <p:cNvPr id="4" name="Text Placeholder 3">
            <a:extLst>
              <a:ext uri="{FF2B5EF4-FFF2-40B4-BE49-F238E27FC236}">
                <a16:creationId xmlns:a16="http://schemas.microsoft.com/office/drawing/2014/main" id="{4B99B815-3BD0-44F9-ACA3-07686AEC2BF1}"/>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69594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94A2-16B1-4BD0-B994-9461C1F31FAC}"/>
              </a:ext>
            </a:extLst>
          </p:cNvPr>
          <p:cNvSpPr>
            <a:spLocks noGrp="1"/>
          </p:cNvSpPr>
          <p:nvPr>
            <p:ph type="title"/>
          </p:nvPr>
        </p:nvSpPr>
        <p:spPr/>
        <p:txBody>
          <a:bodyPr/>
          <a:lstStyle/>
          <a:p>
            <a:r>
              <a:rPr lang="en-US"/>
              <a:t>LinkedIn Updates Table | All Pages - 4 of 8</a:t>
            </a:r>
          </a:p>
        </p:txBody>
      </p:sp>
      <p:graphicFrame>
        <p:nvGraphicFramePr>
          <p:cNvPr id="5" name="Table Placeholder 4">
            <a:extLst>
              <a:ext uri="{FF2B5EF4-FFF2-40B4-BE49-F238E27FC236}">
                <a16:creationId xmlns:a16="http://schemas.microsoft.com/office/drawing/2014/main" id="{701E6DFC-C428-4BDF-AD7D-54A38F34CE6F}"/>
              </a:ext>
            </a:extLst>
          </p:cNvPr>
          <p:cNvGraphicFramePr>
            <a:graphicFrameLocks noGrp="1"/>
          </p:cNvGraphicFramePr>
          <p:nvPr>
            <p:ph type="tbl" sz="quarter" idx="13"/>
            <p:extLst>
              <p:ext uri="{D42A27DB-BD31-4B8C-83A1-F6EECF244321}">
                <p14:modId xmlns:p14="http://schemas.microsoft.com/office/powerpoint/2010/main" val="700373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77110016"/>
                    </a:ext>
                  </a:extLst>
                </a:gridCol>
                <a:gridCol w="987552">
                  <a:extLst>
                    <a:ext uri="{9D8B030D-6E8A-4147-A177-3AD203B41FA5}">
                      <a16:colId xmlns:a16="http://schemas.microsoft.com/office/drawing/2014/main" val="152962586"/>
                    </a:ext>
                  </a:extLst>
                </a:gridCol>
                <a:gridCol w="987552">
                  <a:extLst>
                    <a:ext uri="{9D8B030D-6E8A-4147-A177-3AD203B41FA5}">
                      <a16:colId xmlns:a16="http://schemas.microsoft.com/office/drawing/2014/main" val="132864975"/>
                    </a:ext>
                  </a:extLst>
                </a:gridCol>
                <a:gridCol w="987552">
                  <a:extLst>
                    <a:ext uri="{9D8B030D-6E8A-4147-A177-3AD203B41FA5}">
                      <a16:colId xmlns:a16="http://schemas.microsoft.com/office/drawing/2014/main" val="3704707886"/>
                    </a:ext>
                  </a:extLst>
                </a:gridCol>
                <a:gridCol w="987552">
                  <a:extLst>
                    <a:ext uri="{9D8B030D-6E8A-4147-A177-3AD203B41FA5}">
                      <a16:colId xmlns:a16="http://schemas.microsoft.com/office/drawing/2014/main" val="497532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143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- 2018-06-06 13:00:33 </a:t>
                      </a:r>
                      <a:r>
                        <a:rPr kumimoji="0" lang="en-US" sz="1000" b="0" i="0" u="none" strike="noStrike" kern="1200" cap="none" spc="0" normalizeH="0" baseline="0" noProof="0">
                          <a:ln>
                            <a:noFill/>
                          </a:ln>
                          <a:solidFill>
                            <a:prstClr val="black"/>
                          </a:solidFill>
                          <a:effectLst/>
                          <a:uLnTx/>
                          <a:uFillTx/>
                          <a:latin typeface="+mn-lt"/>
                          <a:ea typeface="+mn-ea"/>
                          <a:cs typeface="+mn-cs"/>
                        </a:rPr>
                        <a:t>
  This gigantic construction site in the southeast of Moscow is an ideal location for direct support. 🇷🇺🏗 Thanks to 43 rolling demo vans, we are always there in Russia, when customers need fast and professional consulting. Learn more on http://hilti.link/2Py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59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- 2018-06-06 07:07:29 </a:t>
                      </a:r>
                      <a:r>
                        <a:rPr kumimoji="0" lang="en-US" sz="1000" b="0" i="0" u="none" strike="noStrike" kern="1200" cap="none" spc="0" normalizeH="0" baseline="0" noProof="0">
                          <a:ln>
                            <a:noFill/>
                          </a:ln>
                          <a:solidFill>
                            <a:prstClr val="black"/>
                          </a:solidFill>
                          <a:effectLst/>
                          <a:uLnTx/>
                          <a:uFillTx/>
                          <a:latin typeface="+mn-lt"/>
                          <a:ea typeface="+mn-ea"/>
                          <a:cs typeface="+mn-cs"/>
                        </a:rPr>
                        <a:t>
  Once again, the extensive technological expertise within the Bosch Group enabled the Power Tools division to bring an innovative product for the user to the market. Precisely, expert knowledge from the automotive sector has been utilized when designing the first cordless window vacuum from Bosch – the GlassVac. The GlassVac wiper blades have a wiper-rubber technology with polymer coating, which until now has been used only for windscreen wipers from Bosch. This technology now also guarantees clean results at home: The wiper blade glides effortlessly over surfaces because it generates very little friction, so that streaks and annoying squeaking noises are a thing of the past. All in all, the GlassVac is one prime example of the beneficial synergies that can be generated at Bosch. Learn more: https://bit.ly/2IOddLO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0828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- 2018-06-04 13:01:01 </a:t>
                      </a:r>
                      <a:r>
                        <a:rPr kumimoji="0" lang="en-US" sz="1000" b="0" i="0" u="none" strike="noStrike" kern="1200" cap="none" spc="0" normalizeH="0" baseline="0" noProof="0">
                          <a:ln>
                            <a:noFill/>
                          </a:ln>
                          <a:solidFill>
                            <a:prstClr val="black"/>
                          </a:solidFill>
                          <a:effectLst/>
                          <a:uLnTx/>
                          <a:uFillTx/>
                          <a:latin typeface="+mn-lt"/>
                          <a:ea typeface="+mn-ea"/>
                          <a:cs typeface="+mn-cs"/>
                        </a:rPr>
                        <a:t>
  Heavy equipment is still in use today where high-speed trains will soon travel to Mexico City. 🚄🇲🇽 How can this help prevent hundreds of serious accidents? Find out at  https://lnkd.in/dkrkbsx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5918296"/>
                  </a:ext>
                </a:extLst>
              </a:tr>
            </a:tbl>
          </a:graphicData>
        </a:graphic>
      </p:graphicFrame>
      <p:sp>
        <p:nvSpPr>
          <p:cNvPr id="4" name="Text Placeholder 3">
            <a:extLst>
              <a:ext uri="{FF2B5EF4-FFF2-40B4-BE49-F238E27FC236}">
                <a16:creationId xmlns:a16="http://schemas.microsoft.com/office/drawing/2014/main" id="{2A030656-23E2-4DEE-8201-F0FE5A96C43A}"/>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915398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D45E-6D33-40B5-94E5-95318E5AFCD1}"/>
              </a:ext>
            </a:extLst>
          </p:cNvPr>
          <p:cNvSpPr>
            <a:spLocks noGrp="1"/>
          </p:cNvSpPr>
          <p:nvPr>
            <p:ph type="title"/>
          </p:nvPr>
        </p:nvSpPr>
        <p:spPr/>
        <p:txBody>
          <a:bodyPr/>
          <a:lstStyle/>
          <a:p>
            <a:r>
              <a:rPr lang="en-US"/>
              <a:t>LinkedIn Updates Table | All Pages - 5 of 8</a:t>
            </a:r>
          </a:p>
        </p:txBody>
      </p:sp>
      <p:graphicFrame>
        <p:nvGraphicFramePr>
          <p:cNvPr id="5" name="Table Placeholder 4">
            <a:extLst>
              <a:ext uri="{FF2B5EF4-FFF2-40B4-BE49-F238E27FC236}">
                <a16:creationId xmlns:a16="http://schemas.microsoft.com/office/drawing/2014/main" id="{0A4A2C21-35C5-4AAB-9833-F117AC0174FA}"/>
              </a:ext>
            </a:extLst>
          </p:cNvPr>
          <p:cNvGraphicFramePr>
            <a:graphicFrameLocks noGrp="1"/>
          </p:cNvGraphicFramePr>
          <p:nvPr>
            <p:ph type="tbl" sz="quarter" idx="13"/>
            <p:extLst>
              <p:ext uri="{D42A27DB-BD31-4B8C-83A1-F6EECF244321}">
                <p14:modId xmlns:p14="http://schemas.microsoft.com/office/powerpoint/2010/main" val="1058763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42239922"/>
                    </a:ext>
                  </a:extLst>
                </a:gridCol>
                <a:gridCol w="987552">
                  <a:extLst>
                    <a:ext uri="{9D8B030D-6E8A-4147-A177-3AD203B41FA5}">
                      <a16:colId xmlns:a16="http://schemas.microsoft.com/office/drawing/2014/main" val="1982222737"/>
                    </a:ext>
                  </a:extLst>
                </a:gridCol>
                <a:gridCol w="987552">
                  <a:extLst>
                    <a:ext uri="{9D8B030D-6E8A-4147-A177-3AD203B41FA5}">
                      <a16:colId xmlns:a16="http://schemas.microsoft.com/office/drawing/2014/main" val="3582078676"/>
                    </a:ext>
                  </a:extLst>
                </a:gridCol>
                <a:gridCol w="987552">
                  <a:extLst>
                    <a:ext uri="{9D8B030D-6E8A-4147-A177-3AD203B41FA5}">
                      <a16:colId xmlns:a16="http://schemas.microsoft.com/office/drawing/2014/main" val="3654974846"/>
                    </a:ext>
                  </a:extLst>
                </a:gridCol>
                <a:gridCol w="987552">
                  <a:extLst>
                    <a:ext uri="{9D8B030D-6E8A-4147-A177-3AD203B41FA5}">
                      <a16:colId xmlns:a16="http://schemas.microsoft.com/office/drawing/2014/main" val="371992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514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- 2018-06-01 17:01:04 </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announce we have partnered with Connecticut Innovations &amp; VentureClash, CT’s M global venture challenge, to offer up to k in grant funding to an early-stage company in Industry 4.0 or security. 
Learn more and apply: http://bit.ly/2LOZ9ze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105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- 2018-05-31 20:00:16 </a:t>
                      </a:r>
                      <a:r>
                        <a:rPr kumimoji="0" lang="en-US" sz="1000" b="0" i="0" u="none" strike="noStrike" kern="1200" cap="none" spc="0" normalizeH="0" baseline="0" noProof="0">
                          <a:ln>
                            <a:noFill/>
                          </a:ln>
                          <a:solidFill>
                            <a:prstClr val="black"/>
                          </a:solidFill>
                          <a:effectLst/>
                          <a:uLnTx/>
                          <a:uFillTx/>
                          <a:latin typeface="+mn-lt"/>
                          <a:ea typeface="+mn-ea"/>
                          <a:cs typeface="+mn-cs"/>
                        </a:rPr>
                        <a:t>
  Empowering customers to create the future, STANLEY Engineered Fastening focuses on its clients’ needs to design and engineer a diverse range of advanced fastening and assembly solutions. Discover more about this pioneering division of Stanley Black &amp; Decker at its newly-launched web site &gt; http://bit.ly/2KFtFKy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768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- 2018-05-30 20:30:17 </a:t>
                      </a:r>
                      <a:r>
                        <a:rPr kumimoji="0" lang="en-US" sz="1000" b="0" i="0" u="none" strike="noStrike" kern="1200" cap="none" spc="0" normalizeH="0" baseline="0" noProof="0">
                          <a:ln>
                            <a:noFill/>
                          </a:ln>
                          <a:solidFill>
                            <a:prstClr val="black"/>
                          </a:solidFill>
                          <a:effectLst/>
                          <a:uLnTx/>
                          <a:uFillTx/>
                          <a:latin typeface="+mn-lt"/>
                          <a:ea typeface="+mn-ea"/>
                          <a:cs typeface="+mn-cs"/>
                        </a:rPr>
                        <a:t>
  Last week, our Chief Financial Officer Don Allan spoke to CFO about the role that the Finance function can play in a company’s transformation, covering topics as wide-ranging as the next generation of manufacturing to artificial intelligence. Check out his fascinating two-part interview here! http://bit.ly/2xksIWl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8954479"/>
                  </a:ext>
                </a:extLst>
              </a:tr>
            </a:tbl>
          </a:graphicData>
        </a:graphic>
      </p:graphicFrame>
      <p:sp>
        <p:nvSpPr>
          <p:cNvPr id="4" name="Text Placeholder 3">
            <a:extLst>
              <a:ext uri="{FF2B5EF4-FFF2-40B4-BE49-F238E27FC236}">
                <a16:creationId xmlns:a16="http://schemas.microsoft.com/office/drawing/2014/main" id="{92601779-4B4A-4ABE-A8A1-6F288A6BDCF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270658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5A71B-B2B9-4712-9974-92046E219D65}"/>
              </a:ext>
            </a:extLst>
          </p:cNvPr>
          <p:cNvSpPr>
            <a:spLocks noGrp="1"/>
          </p:cNvSpPr>
          <p:nvPr>
            <p:ph type="title"/>
          </p:nvPr>
        </p:nvSpPr>
        <p:spPr/>
        <p:txBody>
          <a:bodyPr/>
          <a:lstStyle/>
          <a:p>
            <a:r>
              <a:rPr lang="en-US"/>
              <a:t>LinkedIn Updates Table | All Pages - 6 of 8</a:t>
            </a:r>
          </a:p>
        </p:txBody>
      </p:sp>
      <p:graphicFrame>
        <p:nvGraphicFramePr>
          <p:cNvPr id="5" name="Table Placeholder 4">
            <a:extLst>
              <a:ext uri="{FF2B5EF4-FFF2-40B4-BE49-F238E27FC236}">
                <a16:creationId xmlns:a16="http://schemas.microsoft.com/office/drawing/2014/main" id="{47E2A5A7-CCFA-49AC-9E6D-FD840E45FDC2}"/>
              </a:ext>
            </a:extLst>
          </p:cNvPr>
          <p:cNvGraphicFramePr>
            <a:graphicFrameLocks noGrp="1"/>
          </p:cNvGraphicFramePr>
          <p:nvPr>
            <p:ph type="tbl" sz="quarter" idx="13"/>
            <p:extLst>
              <p:ext uri="{D42A27DB-BD31-4B8C-83A1-F6EECF244321}">
                <p14:modId xmlns:p14="http://schemas.microsoft.com/office/powerpoint/2010/main" val="1008918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76618568"/>
                    </a:ext>
                  </a:extLst>
                </a:gridCol>
                <a:gridCol w="987552">
                  <a:extLst>
                    <a:ext uri="{9D8B030D-6E8A-4147-A177-3AD203B41FA5}">
                      <a16:colId xmlns:a16="http://schemas.microsoft.com/office/drawing/2014/main" val="4238096179"/>
                    </a:ext>
                  </a:extLst>
                </a:gridCol>
                <a:gridCol w="987552">
                  <a:extLst>
                    <a:ext uri="{9D8B030D-6E8A-4147-A177-3AD203B41FA5}">
                      <a16:colId xmlns:a16="http://schemas.microsoft.com/office/drawing/2014/main" val="2159320690"/>
                    </a:ext>
                  </a:extLst>
                </a:gridCol>
                <a:gridCol w="987552">
                  <a:extLst>
                    <a:ext uri="{9D8B030D-6E8A-4147-A177-3AD203B41FA5}">
                      <a16:colId xmlns:a16="http://schemas.microsoft.com/office/drawing/2014/main" val="2235149951"/>
                    </a:ext>
                  </a:extLst>
                </a:gridCol>
                <a:gridCol w="987552">
                  <a:extLst>
                    <a:ext uri="{9D8B030D-6E8A-4147-A177-3AD203B41FA5}">
                      <a16:colId xmlns:a16="http://schemas.microsoft.com/office/drawing/2014/main" val="122883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483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- 2018-05-30 10:33:09 </a:t>
                      </a:r>
                      <a:r>
                        <a:rPr kumimoji="0" lang="en-US" sz="1000" b="0" i="0" u="none" strike="noStrike" kern="1200" cap="none" spc="0" normalizeH="0" baseline="0" noProof="0">
                          <a:ln>
                            <a:noFill/>
                          </a:ln>
                          <a:solidFill>
                            <a:prstClr val="black"/>
                          </a:solidFill>
                          <a:effectLst/>
                          <a:uLnTx/>
                          <a:uFillTx/>
                          <a:latin typeface="+mn-lt"/>
                          <a:ea typeface="+mn-ea"/>
                          <a:cs typeface="+mn-cs"/>
                        </a:rPr>
                        <a:t>
  Altun Cankal, Developer Electronics Hardware: 
In 2012, “working on products easing daily life” was my motivation while applying for the master thesis on introducing Autonomous Lawnmowers in an Internet of Things ecosystem. Today, as a developer of cordless IoT-capable power tools, we delicately design every bit flowing in the hands of our users for enhancing the quality of their lives. Accompanying the journey of electro-mechanical-born power tools towards their intelligent digital future, we experience not only working within cross-functional teams, but also the challenge of adapting emerging technologies. As part of our innovative culture, we think big but act like a start-up to drive incremental as well as breakthrough innovations for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489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- 2018-05-29 20:01:24 </a:t>
                      </a:r>
                      <a:r>
                        <a:rPr kumimoji="0" lang="en-US" sz="1000" b="0" i="0" u="none" strike="noStrike" kern="1200" cap="none" spc="0" normalizeH="0" baseline="0" noProof="0">
                          <a:ln>
                            <a:noFill/>
                          </a:ln>
                          <a:solidFill>
                            <a:prstClr val="black"/>
                          </a:solidFill>
                          <a:effectLst/>
                          <a:uLnTx/>
                          <a:uFillTx/>
                          <a:latin typeface="+mn-lt"/>
                          <a:ea typeface="+mn-ea"/>
                          <a:cs typeface="+mn-cs"/>
                        </a:rPr>
                        <a:t>
  At our 175th Anniversary celebration at the New York Stock Exchange, sports legend Joe Gibbs talked to Cheddar about inspiring students to pursue technology and engineering careers. Huge thanks to Joe Gibbs Racing for supporting us in our mission to further STEAM education. Watch the full interview: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8735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- 2018-05-28 16:30:15 </a:t>
                      </a:r>
                      <a:r>
                        <a:rPr kumimoji="0" lang="en-US" sz="1000" b="0" i="0" u="none" strike="noStrike" kern="1200" cap="none" spc="0" normalizeH="0" baseline="0" noProof="0">
                          <a:ln>
                            <a:noFill/>
                          </a:ln>
                          <a:solidFill>
                            <a:prstClr val="black"/>
                          </a:solidFill>
                          <a:effectLst/>
                          <a:uLnTx/>
                          <a:uFillTx/>
                          <a:latin typeface="+mn-lt"/>
                          <a:ea typeface="+mn-ea"/>
                          <a:cs typeface="+mn-cs"/>
                        </a:rPr>
                        <a:t>
  Today we honor and remember the heroes who have served, and all those who have fallen.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5889668"/>
                  </a:ext>
                </a:extLst>
              </a:tr>
            </a:tbl>
          </a:graphicData>
        </a:graphic>
      </p:graphicFrame>
      <p:sp>
        <p:nvSpPr>
          <p:cNvPr id="4" name="Text Placeholder 3">
            <a:extLst>
              <a:ext uri="{FF2B5EF4-FFF2-40B4-BE49-F238E27FC236}">
                <a16:creationId xmlns:a16="http://schemas.microsoft.com/office/drawing/2014/main" id="{2C9095DD-9223-4F7F-9CEA-9CB8E469CFA9}"/>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496251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37C74-2A98-4DF1-872C-CC1BEB260118}"/>
              </a:ext>
            </a:extLst>
          </p:cNvPr>
          <p:cNvSpPr>
            <a:spLocks noGrp="1"/>
          </p:cNvSpPr>
          <p:nvPr>
            <p:ph type="title"/>
          </p:nvPr>
        </p:nvSpPr>
        <p:spPr/>
        <p:txBody>
          <a:bodyPr/>
          <a:lstStyle/>
          <a:p>
            <a:r>
              <a:rPr lang="en-US"/>
              <a:t>LinkedIn Updates Table | All Pages - 7 of 8</a:t>
            </a:r>
          </a:p>
        </p:txBody>
      </p:sp>
      <p:graphicFrame>
        <p:nvGraphicFramePr>
          <p:cNvPr id="5" name="Table Placeholder 4">
            <a:extLst>
              <a:ext uri="{FF2B5EF4-FFF2-40B4-BE49-F238E27FC236}">
                <a16:creationId xmlns:a16="http://schemas.microsoft.com/office/drawing/2014/main" id="{F87BB5FD-F252-4C65-94BC-6D06ACF0F790}"/>
              </a:ext>
            </a:extLst>
          </p:cNvPr>
          <p:cNvGraphicFramePr>
            <a:graphicFrameLocks noGrp="1"/>
          </p:cNvGraphicFramePr>
          <p:nvPr>
            <p:ph type="tbl" sz="quarter" idx="13"/>
            <p:extLst>
              <p:ext uri="{D42A27DB-BD31-4B8C-83A1-F6EECF244321}">
                <p14:modId xmlns:p14="http://schemas.microsoft.com/office/powerpoint/2010/main" val="2566952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75970186"/>
                    </a:ext>
                  </a:extLst>
                </a:gridCol>
                <a:gridCol w="987552">
                  <a:extLst>
                    <a:ext uri="{9D8B030D-6E8A-4147-A177-3AD203B41FA5}">
                      <a16:colId xmlns:a16="http://schemas.microsoft.com/office/drawing/2014/main" val="4249525334"/>
                    </a:ext>
                  </a:extLst>
                </a:gridCol>
                <a:gridCol w="987552">
                  <a:extLst>
                    <a:ext uri="{9D8B030D-6E8A-4147-A177-3AD203B41FA5}">
                      <a16:colId xmlns:a16="http://schemas.microsoft.com/office/drawing/2014/main" val="2909446867"/>
                    </a:ext>
                  </a:extLst>
                </a:gridCol>
                <a:gridCol w="987552">
                  <a:extLst>
                    <a:ext uri="{9D8B030D-6E8A-4147-A177-3AD203B41FA5}">
                      <a16:colId xmlns:a16="http://schemas.microsoft.com/office/drawing/2014/main" val="1336594135"/>
                    </a:ext>
                  </a:extLst>
                </a:gridCol>
                <a:gridCol w="987552">
                  <a:extLst>
                    <a:ext uri="{9D8B030D-6E8A-4147-A177-3AD203B41FA5}">
                      <a16:colId xmlns:a16="http://schemas.microsoft.com/office/drawing/2014/main" val="3917784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765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- 2018-05-28 13:00:59 </a:t>
                      </a:r>
                      <a:r>
                        <a:rPr kumimoji="0" lang="en-US" sz="1000" b="0" i="0" u="none" strike="noStrike" kern="1200" cap="none" spc="0" normalizeH="0" baseline="0" noProof="0">
                          <a:ln>
                            <a:noFill/>
                          </a:ln>
                          <a:solidFill>
                            <a:prstClr val="black"/>
                          </a:solidFill>
                          <a:effectLst/>
                          <a:uLnTx/>
                          <a:uFillTx/>
                          <a:latin typeface="+mn-lt"/>
                          <a:ea typeface="+mn-ea"/>
                          <a:cs typeface="+mn-cs"/>
                        </a:rPr>
                        <a:t>
  In 2017, the Hilti Group extended its business in the offshore oil, gas and wind markets with the acquisition of the Norwegian Oglaend System Group. We say "Velkommen" once again. 🇳🇴🤗 http://hilti.link/Oglaend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617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- 2018-05-25 20:03:11 </a:t>
                      </a:r>
                      <a:r>
                        <a:rPr kumimoji="0" lang="en-US" sz="1000" b="0" i="0" u="none" strike="noStrike" kern="1200" cap="none" spc="0" normalizeH="0" baseline="0" noProof="0">
                          <a:ln>
                            <a:noFill/>
                          </a:ln>
                          <a:solidFill>
                            <a:prstClr val="black"/>
                          </a:solidFill>
                          <a:effectLst/>
                          <a:uLnTx/>
                          <a:uFillTx/>
                          <a:latin typeface="+mn-lt"/>
                          <a:ea typeface="+mn-ea"/>
                          <a:cs typeface="+mn-cs"/>
                        </a:rPr>
                        <a:t>
  In our multinational company, connectivity, communication and collaboration are essential. President &amp; CEO, Jim Loree, explains how Workplace by Facebook has strengthened these connections for our 58,000 employees across 60 countries – bridging geographies, languages and cultures to enhance productivity and engagement.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31887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- 2018-05-25 10:00:43 </a:t>
                      </a:r>
                      <a:r>
                        <a:rPr kumimoji="0" lang="en-US" sz="1000" b="0" i="0" u="none" strike="noStrike" kern="1200" cap="none" spc="0" normalizeH="0" baseline="0" noProof="0">
                          <a:ln>
                            <a:noFill/>
                          </a:ln>
                          <a:solidFill>
                            <a:prstClr val="black"/>
                          </a:solidFill>
                          <a:effectLst/>
                          <a:uLnTx/>
                          <a:uFillTx/>
                          <a:latin typeface="+mn-lt"/>
                          <a:ea typeface="+mn-ea"/>
                          <a:cs typeface="+mn-cs"/>
                        </a:rPr>
                        <a:t>
  Our customer Tommaso is repairing a section of a Dominican church, some 30 meters above the rooftops of _ _ _ _ _ _. Do you know this place? Take a guess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4808342"/>
                  </a:ext>
                </a:extLst>
              </a:tr>
            </a:tbl>
          </a:graphicData>
        </a:graphic>
      </p:graphicFrame>
      <p:sp>
        <p:nvSpPr>
          <p:cNvPr id="4" name="Text Placeholder 3">
            <a:extLst>
              <a:ext uri="{FF2B5EF4-FFF2-40B4-BE49-F238E27FC236}">
                <a16:creationId xmlns:a16="http://schemas.microsoft.com/office/drawing/2014/main" id="{94C0791D-4131-43D8-AA0A-C2D97E1AEC53}"/>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1380319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F3D7-6707-46DA-BEBA-60F7EDC078BF}"/>
              </a:ext>
            </a:extLst>
          </p:cNvPr>
          <p:cNvSpPr>
            <a:spLocks noGrp="1"/>
          </p:cNvSpPr>
          <p:nvPr>
            <p:ph type="title"/>
          </p:nvPr>
        </p:nvSpPr>
        <p:spPr/>
        <p:txBody>
          <a:bodyPr/>
          <a:lstStyle/>
          <a:p>
            <a:r>
              <a:rPr lang="en-US"/>
              <a:t>LinkedIn Updates Table | All Pages - 8 of 8</a:t>
            </a:r>
          </a:p>
        </p:txBody>
      </p:sp>
      <p:graphicFrame>
        <p:nvGraphicFramePr>
          <p:cNvPr id="5" name="Table Placeholder 4">
            <a:extLst>
              <a:ext uri="{FF2B5EF4-FFF2-40B4-BE49-F238E27FC236}">
                <a16:creationId xmlns:a16="http://schemas.microsoft.com/office/drawing/2014/main" id="{A7F7CF58-49F7-4289-8C6A-466BAB71C267}"/>
              </a:ext>
            </a:extLst>
          </p:cNvPr>
          <p:cNvGraphicFramePr>
            <a:graphicFrameLocks noGrp="1"/>
          </p:cNvGraphicFramePr>
          <p:nvPr>
            <p:ph type="tbl" sz="quarter" idx="13"/>
            <p:extLst>
              <p:ext uri="{D42A27DB-BD31-4B8C-83A1-F6EECF244321}">
                <p14:modId xmlns:p14="http://schemas.microsoft.com/office/powerpoint/2010/main" val="3414110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22757175"/>
                    </a:ext>
                  </a:extLst>
                </a:gridCol>
                <a:gridCol w="987552">
                  <a:extLst>
                    <a:ext uri="{9D8B030D-6E8A-4147-A177-3AD203B41FA5}">
                      <a16:colId xmlns:a16="http://schemas.microsoft.com/office/drawing/2014/main" val="41911494"/>
                    </a:ext>
                  </a:extLst>
                </a:gridCol>
                <a:gridCol w="987552">
                  <a:extLst>
                    <a:ext uri="{9D8B030D-6E8A-4147-A177-3AD203B41FA5}">
                      <a16:colId xmlns:a16="http://schemas.microsoft.com/office/drawing/2014/main" val="1817113337"/>
                    </a:ext>
                  </a:extLst>
                </a:gridCol>
                <a:gridCol w="987552">
                  <a:extLst>
                    <a:ext uri="{9D8B030D-6E8A-4147-A177-3AD203B41FA5}">
                      <a16:colId xmlns:a16="http://schemas.microsoft.com/office/drawing/2014/main" val="790747837"/>
                    </a:ext>
                  </a:extLst>
                </a:gridCol>
                <a:gridCol w="987552">
                  <a:extLst>
                    <a:ext uri="{9D8B030D-6E8A-4147-A177-3AD203B41FA5}">
                      <a16:colId xmlns:a16="http://schemas.microsoft.com/office/drawing/2014/main" val="1635801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221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- 2018-05-24 10:16:31 </a:t>
                      </a:r>
                      <a:r>
                        <a:rPr kumimoji="0" lang="en-US" sz="1000" b="0" i="0" u="none" strike="noStrike" kern="1200" cap="none" spc="0" normalizeH="0" baseline="0" noProof="0">
                          <a:ln>
                            <a:noFill/>
                          </a:ln>
                          <a:solidFill>
                            <a:prstClr val="black"/>
                          </a:solidFill>
                          <a:effectLst/>
                          <a:uLnTx/>
                          <a:uFillTx/>
                          <a:latin typeface="+mn-lt"/>
                          <a:ea typeface="+mn-ea"/>
                          <a:cs typeface="+mn-cs"/>
                        </a:rPr>
                        <a:t>
  Garden owners are increasingly discovering the benefits of automatic, connected lawn care solutions. The Indego 400 robotic lawnmower, which was recently relaunched, is a prime example for this. The Indego works completely independently within a pre-defined area and allows users to maintain a beautiful lawn in an easy and convenient way. The new Indego models are now also garage protected. The garage provides protection against environmental influences such as wind and weather. With the tailor-made design for the Indego as well as for its base station, it is as small as possible and as big as necessary. One particular benefit is its transparent color, which enables users to keep an eye on the lawnmower’s display and operate it without any additional effort. Learn more about the further user benefits of the Indego Garage: https://bit.ly/2tEXoLA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7653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- 2018-05-23 20:30:04 </a:t>
                      </a:r>
                      <a:r>
                        <a:rPr kumimoji="0" lang="en-US" sz="1000" b="0" i="0" u="none" strike="noStrike" kern="1200" cap="none" spc="0" normalizeH="0" baseline="0" noProof="0">
                          <a:ln>
                            <a:noFill/>
                          </a:ln>
                          <a:solidFill>
                            <a:prstClr val="black"/>
                          </a:solidFill>
                          <a:effectLst/>
                          <a:uLnTx/>
                          <a:uFillTx/>
                          <a:latin typeface="+mn-lt"/>
                          <a:ea typeface="+mn-ea"/>
                          <a:cs typeface="+mn-cs"/>
                        </a:rPr>
                        <a:t>
  Our President &amp; CEO, Jim Loree, discusses our Company’s 175 years of performance and future innovations with CNBC. See the full interview here &gt;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3371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- 2018-05-23 13:00:27 </a:t>
                      </a:r>
                      <a:r>
                        <a:rPr kumimoji="0" lang="en-US" sz="1000" b="0" i="0" u="none" strike="noStrike" kern="1200" cap="none" spc="0" normalizeH="0" baseline="0" noProof="0">
                          <a:ln>
                            <a:noFill/>
                          </a:ln>
                          <a:solidFill>
                            <a:prstClr val="black"/>
                          </a:solidFill>
                          <a:effectLst/>
                          <a:uLnTx/>
                          <a:uFillTx/>
                          <a:latin typeface="+mn-lt"/>
                          <a:ea typeface="+mn-ea"/>
                          <a:cs typeface="+mn-cs"/>
                        </a:rPr>
                        <a:t>
  Basic medical services in remote areas of Zambia are insufficient. To counter this, the Hilti Foundation is helping hospitals in rural areas attract the urgently needed help of medical professionals. Learn more on http://hilti.link/2Sq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688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- 2018-05-22 18:59:10 </a:t>
                      </a:r>
                      <a:r>
                        <a:rPr kumimoji="0" lang="en-US" sz="1000" b="0" i="0" u="none" strike="noStrike" kern="1200" cap="none" spc="0" normalizeH="0" baseline="0" noProof="0">
                          <a:ln>
                            <a:noFill/>
                          </a:ln>
                          <a:solidFill>
                            <a:prstClr val="black"/>
                          </a:solidFill>
                          <a:effectLst/>
                          <a:uLnTx/>
                          <a:uFillTx/>
                          <a:latin typeface="+mn-lt"/>
                          <a:ea typeface="+mn-ea"/>
                          <a:cs typeface="+mn-cs"/>
                        </a:rPr>
                        <a:t>
  A big thank you to our employees for helping us move up to #228 in this year’s Fortune 500 list!  See our business profile at: https://for.tn/2IFguc5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2061034"/>
                  </a:ext>
                </a:extLst>
              </a:tr>
            </a:tbl>
          </a:graphicData>
        </a:graphic>
      </p:graphicFrame>
      <p:sp>
        <p:nvSpPr>
          <p:cNvPr id="4" name="Text Placeholder 3">
            <a:extLst>
              <a:ext uri="{FF2B5EF4-FFF2-40B4-BE49-F238E27FC236}">
                <a16:creationId xmlns:a16="http://schemas.microsoft.com/office/drawing/2014/main" id="{5719C1F8-7AB3-42C6-81CA-0A8C5FD039EC}"/>
              </a:ext>
            </a:extLst>
          </p:cNvPr>
          <p:cNvSpPr>
            <a:spLocks noGrp="1"/>
          </p:cNvSpPr>
          <p:nvPr>
            <p:ph type="body" sz="quarter" idx="14"/>
          </p:nvPr>
        </p:nvSpPr>
        <p:spPr/>
        <p:txBody>
          <a:bodyPr/>
          <a:lstStyle/>
          <a:p>
            <a:r>
              <a:rPr lang="en-US"/>
              <a:t>03/01/2018 - 06/14/2018</a:t>
            </a:r>
          </a:p>
        </p:txBody>
      </p:sp>
    </p:spTree>
    <p:extLst>
      <p:ext uri="{BB962C8B-B14F-4D97-AF65-F5344CB8AC3E}">
        <p14:creationId xmlns:p14="http://schemas.microsoft.com/office/powerpoint/2010/main" val="24853920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700</Words>
  <Application>Microsoft Office PowerPoint</Application>
  <PresentationFormat>On-screen Show (4:3)</PresentationFormat>
  <Paragraphs>265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Linkedin</vt:lpstr>
      <vt:lpstr>LinkedIn Key Metrics Table | Corporate</vt:lpstr>
      <vt:lpstr>LinkedIn Key Metrics Radar | All Pages</vt:lpstr>
      <vt:lpstr>LinkedIn Follower Distribution | All Pages</vt:lpstr>
      <vt:lpstr>LinkedIn Followers Table | All Pages</vt:lpstr>
      <vt:lpstr>LinkedIn Average Likes Per Update | All Pages</vt:lpstr>
      <vt:lpstr>LinkedIn Follower Distribution Development | All Pages</vt:lpstr>
      <vt:lpstr>LinkedIn Total Interactions | All Pages</vt:lpstr>
      <vt:lpstr>LinkedIn Followers Change | All Pages</vt:lpstr>
      <vt:lpstr>LinkedIn Updates Table | All Pages - 1 of 8</vt:lpstr>
      <vt:lpstr>LinkedIn Updates Table | All Pages - 2 of 8</vt:lpstr>
      <vt:lpstr>LinkedIn Updates Table | All Pages - 3 of 8</vt:lpstr>
      <vt:lpstr>LinkedIn Updates Table | All Pages - 4 of 8</vt:lpstr>
      <vt:lpstr>LinkedIn Updates Table | All Pages - 5 of 8</vt:lpstr>
      <vt:lpstr>LinkedIn Updates Table | All Pages - 6 of 8</vt:lpstr>
      <vt:lpstr>LinkedIn Updates Table | All Pages - 7 of 8</vt:lpstr>
      <vt:lpstr>LinkedIn Updates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dc:title>
  <dc:creator>Administrator</dc:creator>
  <cp:lastModifiedBy>Administrator</cp:lastModifiedBy>
  <cp:revision>1</cp:revision>
  <dcterms:created xsi:type="dcterms:W3CDTF">2018-06-14T22:38:26Z</dcterms:created>
  <dcterms:modified xsi:type="dcterms:W3CDTF">2018-06-14T22:38:56Z</dcterms:modified>
</cp:coreProperties>
</file>