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61.904800000000002</c:v>
                </c:pt>
                <c:pt idx="2">
                  <c:v>100</c:v>
                </c:pt>
                <c:pt idx="3">
                  <c:v>21.8886</c:v>
                </c:pt>
                <c:pt idx="4">
                  <c:v>94.3095</c:v>
                </c:pt>
              </c:numCache>
            </c:numRef>
          </c:val>
          <c:extLst>
            <c:ext xmlns:c16="http://schemas.microsoft.com/office/drawing/2014/chart" uri="{C3380CC4-5D6E-409C-BE32-E72D297353CC}">
              <c16:uniqueId val="{00000000-8C73-4862-B8B0-C5A22CB70C88}"/>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4.0555000000000003</c:v>
                </c:pt>
                <c:pt idx="1">
                  <c:v>23.8095</c:v>
                </c:pt>
                <c:pt idx="2">
                  <c:v>7.1200999999999999</c:v>
                </c:pt>
                <c:pt idx="3">
                  <c:v>100</c:v>
                </c:pt>
                <c:pt idx="4">
                  <c:v>100</c:v>
                </c:pt>
              </c:numCache>
            </c:numRef>
          </c:val>
          <c:extLst>
            <c:ext xmlns:c16="http://schemas.microsoft.com/office/drawing/2014/chart" uri="{C3380CC4-5D6E-409C-BE32-E72D297353CC}">
              <c16:uniqueId val="{00000001-8C73-4862-B8B0-C5A22CB70C88}"/>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89.1571</c:v>
                </c:pt>
                <c:pt idx="1">
                  <c:v>100</c:v>
                </c:pt>
                <c:pt idx="2">
                  <c:v>89.436800000000005</c:v>
                </c:pt>
                <c:pt idx="3">
                  <c:v>13.5771</c:v>
                </c:pt>
                <c:pt idx="4">
                  <c:v>86.022499999999994</c:v>
                </c:pt>
              </c:numCache>
            </c:numRef>
          </c:val>
          <c:extLst>
            <c:ext xmlns:c16="http://schemas.microsoft.com/office/drawing/2014/chart" uri="{C3380CC4-5D6E-409C-BE32-E72D297353CC}">
              <c16:uniqueId val="{00000002-8C73-4862-B8B0-C5A22CB70C88}"/>
            </c:ext>
          </c:extLst>
        </c:ser>
        <c:dLbls>
          <c:showLegendKey val="0"/>
          <c:showVal val="0"/>
          <c:showCatName val="0"/>
          <c:showSerName val="0"/>
          <c:showPercent val="0"/>
          <c:showBubbleSize val="0"/>
        </c:dLbls>
        <c:axId val="342413696"/>
        <c:axId val="342412056"/>
      </c:radarChart>
      <c:catAx>
        <c:axId val="3424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12056"/>
        <c:crosses val="autoZero"/>
        <c:auto val="1"/>
        <c:lblAlgn val="ctr"/>
        <c:lblOffset val="100"/>
        <c:noMultiLvlLbl val="0"/>
      </c:catAx>
      <c:valAx>
        <c:axId val="34241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177167</c:v>
                </c:pt>
                <c:pt idx="1">
                  <c:v>7185</c:v>
                </c:pt>
                <c:pt idx="2">
                  <c:v>157957</c:v>
                </c:pt>
              </c:numCache>
            </c:numRef>
          </c:val>
          <c:extLst>
            <c:ext xmlns:c16="http://schemas.microsoft.com/office/drawing/2014/chart" uri="{C3380CC4-5D6E-409C-BE32-E72D297353CC}">
              <c16:uniqueId val="{00000000-41DA-4AB4-ABE9-9FB59E805CF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247</c:v>
                </c:pt>
                <c:pt idx="2">
                  <c:v>0</c:v>
                </c:pt>
                <c:pt idx="3">
                  <c:v>374</c:v>
                </c:pt>
                <c:pt idx="4">
                  <c:v>0</c:v>
                </c:pt>
                <c:pt idx="5">
                  <c:v>0</c:v>
                </c:pt>
                <c:pt idx="6">
                  <c:v>423</c:v>
                </c:pt>
                <c:pt idx="7">
                  <c:v>0</c:v>
                </c:pt>
                <c:pt idx="8">
                  <c:v>316</c:v>
                </c:pt>
                <c:pt idx="9">
                  <c:v>0</c:v>
                </c:pt>
                <c:pt idx="10">
                  <c:v>0</c:v>
                </c:pt>
                <c:pt idx="11">
                  <c:v>0</c:v>
                </c:pt>
                <c:pt idx="12">
                  <c:v>0</c:v>
                </c:pt>
                <c:pt idx="13">
                  <c:v>263</c:v>
                </c:pt>
                <c:pt idx="14">
                  <c:v>0</c:v>
                </c:pt>
                <c:pt idx="15">
                  <c:v>806</c:v>
                </c:pt>
                <c:pt idx="16">
                  <c:v>367</c:v>
                </c:pt>
                <c:pt idx="17">
                  <c:v>0</c:v>
                </c:pt>
                <c:pt idx="18">
                  <c:v>0</c:v>
                </c:pt>
                <c:pt idx="19">
                  <c:v>0</c:v>
                </c:pt>
                <c:pt idx="20">
                  <c:v>458</c:v>
                </c:pt>
                <c:pt idx="21">
                  <c:v>212</c:v>
                </c:pt>
                <c:pt idx="22">
                  <c:v>191</c:v>
                </c:pt>
                <c:pt idx="23">
                  <c:v>0</c:v>
                </c:pt>
                <c:pt idx="24">
                  <c:v>186</c:v>
                </c:pt>
                <c:pt idx="25">
                  <c:v>0</c:v>
                </c:pt>
                <c:pt idx="26">
                  <c:v>0</c:v>
                </c:pt>
                <c:pt idx="27">
                  <c:v>447</c:v>
                </c:pt>
                <c:pt idx="28">
                  <c:v>0</c:v>
                </c:pt>
                <c:pt idx="29">
                  <c:v>0</c:v>
                </c:pt>
                <c:pt idx="30">
                  <c:v>0</c:v>
                </c:pt>
              </c:numCache>
            </c:numRef>
          </c:val>
          <c:extLst>
            <c:ext xmlns:c16="http://schemas.microsoft.com/office/drawing/2014/chart" uri="{C3380CC4-5D6E-409C-BE32-E72D297353CC}">
              <c16:uniqueId val="{00000000-C4D8-4FD3-8B2E-01B7FFF87D9A}"/>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91</c:v>
                </c:pt>
                <c:pt idx="2">
                  <c:v>0</c:v>
                </c:pt>
                <c:pt idx="3">
                  <c:v>0</c:v>
                </c:pt>
                <c:pt idx="4">
                  <c:v>0</c:v>
                </c:pt>
                <c:pt idx="5">
                  <c:v>0</c:v>
                </c:pt>
                <c:pt idx="6">
                  <c:v>0</c:v>
                </c:pt>
                <c:pt idx="7">
                  <c:v>0</c:v>
                </c:pt>
                <c:pt idx="8">
                  <c:v>69</c:v>
                </c:pt>
                <c:pt idx="9">
                  <c:v>0</c:v>
                </c:pt>
                <c:pt idx="10">
                  <c:v>0</c:v>
                </c:pt>
                <c:pt idx="11">
                  <c:v>0</c:v>
                </c:pt>
                <c:pt idx="12">
                  <c:v>0</c:v>
                </c:pt>
                <c:pt idx="13">
                  <c:v>0</c:v>
                </c:pt>
                <c:pt idx="14">
                  <c:v>0</c:v>
                </c:pt>
                <c:pt idx="15">
                  <c:v>62</c:v>
                </c:pt>
                <c:pt idx="16">
                  <c:v>0</c:v>
                </c:pt>
                <c:pt idx="17">
                  <c:v>0</c:v>
                </c:pt>
                <c:pt idx="18">
                  <c:v>0</c:v>
                </c:pt>
                <c:pt idx="19">
                  <c:v>0</c:v>
                </c:pt>
                <c:pt idx="20">
                  <c:v>0</c:v>
                </c:pt>
                <c:pt idx="21">
                  <c:v>0</c:v>
                </c:pt>
                <c:pt idx="22">
                  <c:v>0</c:v>
                </c:pt>
                <c:pt idx="23">
                  <c:v>75</c:v>
                </c:pt>
                <c:pt idx="24">
                  <c:v>0</c:v>
                </c:pt>
                <c:pt idx="25">
                  <c:v>0</c:v>
                </c:pt>
                <c:pt idx="26">
                  <c:v>0</c:v>
                </c:pt>
                <c:pt idx="27">
                  <c:v>0</c:v>
                </c:pt>
                <c:pt idx="28">
                  <c:v>0</c:v>
                </c:pt>
                <c:pt idx="29">
                  <c:v>31</c:v>
                </c:pt>
                <c:pt idx="30">
                  <c:v>0</c:v>
                </c:pt>
              </c:numCache>
            </c:numRef>
          </c:val>
          <c:extLst>
            <c:ext xmlns:c16="http://schemas.microsoft.com/office/drawing/2014/chart" uri="{C3380CC4-5D6E-409C-BE32-E72D297353CC}">
              <c16:uniqueId val="{00000001-C4D8-4FD3-8B2E-01B7FFF87D9A}"/>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77</c:v>
                </c:pt>
                <c:pt idx="1">
                  <c:v>130</c:v>
                </c:pt>
                <c:pt idx="2">
                  <c:v>315</c:v>
                </c:pt>
                <c:pt idx="3">
                  <c:v>171</c:v>
                </c:pt>
                <c:pt idx="4">
                  <c:v>140</c:v>
                </c:pt>
                <c:pt idx="5">
                  <c:v>0</c:v>
                </c:pt>
                <c:pt idx="6">
                  <c:v>216</c:v>
                </c:pt>
                <c:pt idx="7">
                  <c:v>103</c:v>
                </c:pt>
                <c:pt idx="8">
                  <c:v>130</c:v>
                </c:pt>
                <c:pt idx="9">
                  <c:v>94</c:v>
                </c:pt>
                <c:pt idx="10">
                  <c:v>0</c:v>
                </c:pt>
                <c:pt idx="11">
                  <c:v>0</c:v>
                </c:pt>
                <c:pt idx="12">
                  <c:v>0</c:v>
                </c:pt>
                <c:pt idx="13">
                  <c:v>100</c:v>
                </c:pt>
                <c:pt idx="14">
                  <c:v>0</c:v>
                </c:pt>
                <c:pt idx="15">
                  <c:v>455</c:v>
                </c:pt>
                <c:pt idx="16">
                  <c:v>0</c:v>
                </c:pt>
                <c:pt idx="17">
                  <c:v>214</c:v>
                </c:pt>
                <c:pt idx="18">
                  <c:v>0</c:v>
                </c:pt>
                <c:pt idx="19">
                  <c:v>0</c:v>
                </c:pt>
                <c:pt idx="20">
                  <c:v>211</c:v>
                </c:pt>
                <c:pt idx="21">
                  <c:v>415</c:v>
                </c:pt>
                <c:pt idx="22">
                  <c:v>294</c:v>
                </c:pt>
                <c:pt idx="23">
                  <c:v>0</c:v>
                </c:pt>
                <c:pt idx="24">
                  <c:v>189</c:v>
                </c:pt>
                <c:pt idx="25">
                  <c:v>0</c:v>
                </c:pt>
                <c:pt idx="26">
                  <c:v>0</c:v>
                </c:pt>
                <c:pt idx="27">
                  <c:v>291</c:v>
                </c:pt>
                <c:pt idx="28">
                  <c:v>202</c:v>
                </c:pt>
                <c:pt idx="29">
                  <c:v>202</c:v>
                </c:pt>
                <c:pt idx="30">
                  <c:v>113</c:v>
                </c:pt>
              </c:numCache>
            </c:numRef>
          </c:val>
          <c:extLst>
            <c:ext xmlns:c16="http://schemas.microsoft.com/office/drawing/2014/chart" uri="{C3380CC4-5D6E-409C-BE32-E72D297353CC}">
              <c16:uniqueId val="{00000002-C4D8-4FD3-8B2E-01B7FFF87D9A}"/>
            </c:ext>
          </c:extLst>
        </c:ser>
        <c:dLbls>
          <c:showLegendKey val="0"/>
          <c:showVal val="0"/>
          <c:showCatName val="0"/>
          <c:showSerName val="0"/>
          <c:showPercent val="0"/>
          <c:showBubbleSize val="0"/>
        </c:dLbls>
        <c:gapWidth val="219"/>
        <c:overlap val="-27"/>
        <c:axId val="350650048"/>
        <c:axId val="350647096"/>
      </c:barChart>
      <c:dateAx>
        <c:axId val="35065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47096"/>
        <c:crosses val="autoZero"/>
        <c:auto val="1"/>
        <c:lblOffset val="100"/>
        <c:baseTimeUnit val="days"/>
      </c:dateAx>
      <c:valAx>
        <c:axId val="35064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5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Hilti Group</c:v>
                </c:pt>
              </c:strCache>
            </c:strRef>
          </c:tx>
          <c:spPr>
            <a:solidFill>
              <a:schemeClr val="accent1"/>
            </a:solidFill>
            <a:ln>
              <a:noFill/>
            </a:ln>
            <a:effectLst/>
          </c:spP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172687</c:v>
                </c:pt>
                <c:pt idx="1">
                  <c:v>172847</c:v>
                </c:pt>
                <c:pt idx="2">
                  <c:v>173029</c:v>
                </c:pt>
                <c:pt idx="3">
                  <c:v>173202</c:v>
                </c:pt>
                <c:pt idx="4">
                  <c:v>173371</c:v>
                </c:pt>
                <c:pt idx="5">
                  <c:v>173499</c:v>
                </c:pt>
                <c:pt idx="6">
                  <c:v>173633</c:v>
                </c:pt>
                <c:pt idx="7">
                  <c:v>173802</c:v>
                </c:pt>
                <c:pt idx="8">
                  <c:v>173989</c:v>
                </c:pt>
                <c:pt idx="9">
                  <c:v>174116</c:v>
                </c:pt>
                <c:pt idx="10">
                  <c:v>174258</c:v>
                </c:pt>
                <c:pt idx="11">
                  <c:v>174373</c:v>
                </c:pt>
                <c:pt idx="12">
                  <c:v>174495</c:v>
                </c:pt>
                <c:pt idx="13">
                  <c:v>174599</c:v>
                </c:pt>
                <c:pt idx="14">
                  <c:v>174732</c:v>
                </c:pt>
                <c:pt idx="15">
                  <c:v>174909</c:v>
                </c:pt>
                <c:pt idx="16">
                  <c:v>175050</c:v>
                </c:pt>
                <c:pt idx="17">
                  <c:v>175188</c:v>
                </c:pt>
                <c:pt idx="18">
                  <c:v>175328</c:v>
                </c:pt>
                <c:pt idx="19">
                  <c:v>175433</c:v>
                </c:pt>
                <c:pt idx="20">
                  <c:v>175567</c:v>
                </c:pt>
                <c:pt idx="21">
                  <c:v>175708</c:v>
                </c:pt>
                <c:pt idx="22">
                  <c:v>175883</c:v>
                </c:pt>
                <c:pt idx="23">
                  <c:v>176082</c:v>
                </c:pt>
                <c:pt idx="24">
                  <c:v>176220</c:v>
                </c:pt>
                <c:pt idx="25">
                  <c:v>176331</c:v>
                </c:pt>
                <c:pt idx="26">
                  <c:v>176453</c:v>
                </c:pt>
                <c:pt idx="27">
                  <c:v>176617</c:v>
                </c:pt>
                <c:pt idx="28">
                  <c:v>176808</c:v>
                </c:pt>
                <c:pt idx="29">
                  <c:v>176986</c:v>
                </c:pt>
                <c:pt idx="30">
                  <c:v>177167</c:v>
                </c:pt>
              </c:numCache>
            </c:numRef>
          </c:val>
          <c:extLst>
            <c:ext xmlns:c16="http://schemas.microsoft.com/office/drawing/2014/chart" uri="{C3380CC4-5D6E-409C-BE32-E72D297353CC}">
              <c16:uniqueId val="{00000000-0957-45A7-8FF4-093766A38655}"/>
            </c:ext>
          </c:extLst>
        </c:ser>
        <c:ser>
          <c:idx val="1"/>
          <c:order val="1"/>
          <c:tx>
            <c:strRef>
              <c:f>Sheet1!$C$1</c:f>
              <c:strCache>
                <c:ptCount val="1"/>
                <c:pt idx="0">
                  <c:v>Bosch Power Tools</c:v>
                </c:pt>
              </c:strCache>
            </c:strRef>
          </c:tx>
          <c:spPr>
            <a:solidFill>
              <a:schemeClr val="accent2"/>
            </a:solidFill>
            <a:ln>
              <a:noFill/>
            </a:ln>
            <a:effectLst/>
          </c:spP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6990</c:v>
                </c:pt>
                <c:pt idx="1">
                  <c:v>7005</c:v>
                </c:pt>
                <c:pt idx="2">
                  <c:v>7014</c:v>
                </c:pt>
                <c:pt idx="3">
                  <c:v>7019</c:v>
                </c:pt>
                <c:pt idx="4">
                  <c:v>7026</c:v>
                </c:pt>
                <c:pt idx="5">
                  <c:v>7032</c:v>
                </c:pt>
                <c:pt idx="6">
                  <c:v>7037</c:v>
                </c:pt>
                <c:pt idx="7">
                  <c:v>7047</c:v>
                </c:pt>
                <c:pt idx="8">
                  <c:v>7052</c:v>
                </c:pt>
                <c:pt idx="9">
                  <c:v>7058</c:v>
                </c:pt>
                <c:pt idx="10">
                  <c:v>7063</c:v>
                </c:pt>
                <c:pt idx="11">
                  <c:v>7070</c:v>
                </c:pt>
                <c:pt idx="12">
                  <c:v>7076</c:v>
                </c:pt>
                <c:pt idx="13">
                  <c:v>7076</c:v>
                </c:pt>
                <c:pt idx="14">
                  <c:v>7085</c:v>
                </c:pt>
                <c:pt idx="15">
                  <c:v>7088</c:v>
                </c:pt>
                <c:pt idx="16">
                  <c:v>7099</c:v>
                </c:pt>
                <c:pt idx="17">
                  <c:v>7108</c:v>
                </c:pt>
                <c:pt idx="18">
                  <c:v>7109</c:v>
                </c:pt>
                <c:pt idx="19">
                  <c:v>7110</c:v>
                </c:pt>
                <c:pt idx="20">
                  <c:v>7113</c:v>
                </c:pt>
                <c:pt idx="21">
                  <c:v>7119</c:v>
                </c:pt>
                <c:pt idx="22">
                  <c:v>7129</c:v>
                </c:pt>
                <c:pt idx="23">
                  <c:v>7134</c:v>
                </c:pt>
                <c:pt idx="24">
                  <c:v>7149</c:v>
                </c:pt>
                <c:pt idx="25">
                  <c:v>7157</c:v>
                </c:pt>
                <c:pt idx="26">
                  <c:v>7159</c:v>
                </c:pt>
                <c:pt idx="27">
                  <c:v>7167</c:v>
                </c:pt>
                <c:pt idx="28">
                  <c:v>7172</c:v>
                </c:pt>
                <c:pt idx="29">
                  <c:v>7179</c:v>
                </c:pt>
                <c:pt idx="30">
                  <c:v>7185</c:v>
                </c:pt>
              </c:numCache>
            </c:numRef>
          </c:val>
          <c:extLst>
            <c:ext xmlns:c16="http://schemas.microsoft.com/office/drawing/2014/chart" uri="{C3380CC4-5D6E-409C-BE32-E72D297353CC}">
              <c16:uniqueId val="{00000001-0957-45A7-8FF4-093766A38655}"/>
            </c:ext>
          </c:extLst>
        </c:ser>
        <c:ser>
          <c:idx val="2"/>
          <c:order val="2"/>
          <c:tx>
            <c:strRef>
              <c:f>Sheet1!$D$1</c:f>
              <c:strCache>
                <c:ptCount val="1"/>
                <c:pt idx="0">
                  <c:v>Stanley Black &amp; Decker, Inc.</c:v>
                </c:pt>
              </c:strCache>
            </c:strRef>
          </c:tx>
          <c:spPr>
            <a:solidFill>
              <a:schemeClr val="accent3"/>
            </a:solidFill>
            <a:ln w="25400">
              <a:noFill/>
            </a:ln>
            <a:effectLst/>
          </c:spP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154338</c:v>
                </c:pt>
                <c:pt idx="1">
                  <c:v>154497</c:v>
                </c:pt>
                <c:pt idx="2">
                  <c:v>154709</c:v>
                </c:pt>
                <c:pt idx="3">
                  <c:v>154844</c:v>
                </c:pt>
                <c:pt idx="4">
                  <c:v>154956</c:v>
                </c:pt>
                <c:pt idx="5">
                  <c:v>155040</c:v>
                </c:pt>
                <c:pt idx="6">
                  <c:v>155165</c:v>
                </c:pt>
                <c:pt idx="7">
                  <c:v>155352</c:v>
                </c:pt>
                <c:pt idx="8">
                  <c:v>155490</c:v>
                </c:pt>
                <c:pt idx="9">
                  <c:v>155646</c:v>
                </c:pt>
                <c:pt idx="10">
                  <c:v>155748</c:v>
                </c:pt>
                <c:pt idx="11">
                  <c:v>155816</c:v>
                </c:pt>
                <c:pt idx="12">
                  <c:v>155877</c:v>
                </c:pt>
                <c:pt idx="13">
                  <c:v>155959</c:v>
                </c:pt>
                <c:pt idx="14">
                  <c:v>156121</c:v>
                </c:pt>
                <c:pt idx="15">
                  <c:v>156313</c:v>
                </c:pt>
                <c:pt idx="16">
                  <c:v>156513</c:v>
                </c:pt>
                <c:pt idx="17">
                  <c:v>156639</c:v>
                </c:pt>
                <c:pt idx="18">
                  <c:v>156726</c:v>
                </c:pt>
                <c:pt idx="19">
                  <c:v>156792</c:v>
                </c:pt>
                <c:pt idx="20">
                  <c:v>156899</c:v>
                </c:pt>
                <c:pt idx="21">
                  <c:v>157048</c:v>
                </c:pt>
                <c:pt idx="22">
                  <c:v>157204</c:v>
                </c:pt>
                <c:pt idx="23">
                  <c:v>157347</c:v>
                </c:pt>
                <c:pt idx="24">
                  <c:v>157450</c:v>
                </c:pt>
                <c:pt idx="25">
                  <c:v>157512</c:v>
                </c:pt>
                <c:pt idx="26">
                  <c:v>157552</c:v>
                </c:pt>
                <c:pt idx="27">
                  <c:v>157632</c:v>
                </c:pt>
                <c:pt idx="28">
                  <c:v>157739</c:v>
                </c:pt>
                <c:pt idx="29">
                  <c:v>157843</c:v>
                </c:pt>
                <c:pt idx="30">
                  <c:v>157957</c:v>
                </c:pt>
              </c:numCache>
            </c:numRef>
          </c:val>
          <c:extLst>
            <c:ext xmlns:c16="http://schemas.microsoft.com/office/drawing/2014/chart" uri="{C3380CC4-5D6E-409C-BE32-E72D297353CC}">
              <c16:uniqueId val="{00000002-0957-45A7-8FF4-093766A38655}"/>
            </c:ext>
          </c:extLst>
        </c:ser>
        <c:dLbls>
          <c:showLegendKey val="0"/>
          <c:showVal val="0"/>
          <c:showCatName val="0"/>
          <c:showSerName val="0"/>
          <c:showPercent val="0"/>
          <c:showBubbleSize val="0"/>
        </c:dLbls>
        <c:axId val="350651032"/>
        <c:axId val="350651688"/>
      </c:areaChart>
      <c:dateAx>
        <c:axId val="35065103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51688"/>
        <c:crosses val="autoZero"/>
        <c:auto val="1"/>
        <c:lblOffset val="100"/>
        <c:baseTimeUnit val="days"/>
      </c:dateAx>
      <c:valAx>
        <c:axId val="350651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5103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4705</c:v>
                </c:pt>
                <c:pt idx="1">
                  <c:v>335</c:v>
                </c:pt>
                <c:pt idx="2">
                  <c:v>4208</c:v>
                </c:pt>
              </c:numCache>
            </c:numRef>
          </c:val>
          <c:extLst>
            <c:ext xmlns:c16="http://schemas.microsoft.com/office/drawing/2014/chart" uri="{C3380CC4-5D6E-409C-BE32-E72D297353CC}">
              <c16:uniqueId val="{00000000-92CC-41FF-9495-E1FFAF21BBD4}"/>
            </c:ext>
          </c:extLst>
        </c:ser>
        <c:dLbls>
          <c:showLegendKey val="0"/>
          <c:showVal val="0"/>
          <c:showCatName val="0"/>
          <c:showSerName val="0"/>
          <c:showPercent val="0"/>
          <c:showBubbleSize val="0"/>
        </c:dLbls>
        <c:gapWidth val="219"/>
        <c:overlap val="-27"/>
        <c:axId val="350645456"/>
        <c:axId val="350651360"/>
      </c:barChart>
      <c:catAx>
        <c:axId val="35064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51360"/>
        <c:crosses val="autoZero"/>
        <c:auto val="1"/>
        <c:lblAlgn val="ctr"/>
        <c:lblOffset val="100"/>
        <c:noMultiLvlLbl val="0"/>
      </c:catAx>
      <c:valAx>
        <c:axId val="35065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4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155</c:v>
                </c:pt>
                <c:pt idx="1">
                  <c:v>160</c:v>
                </c:pt>
                <c:pt idx="2">
                  <c:v>182</c:v>
                </c:pt>
                <c:pt idx="3">
                  <c:v>173</c:v>
                </c:pt>
                <c:pt idx="4">
                  <c:v>169</c:v>
                </c:pt>
                <c:pt idx="5">
                  <c:v>128</c:v>
                </c:pt>
                <c:pt idx="6">
                  <c:v>134</c:v>
                </c:pt>
                <c:pt idx="7">
                  <c:v>169</c:v>
                </c:pt>
                <c:pt idx="8">
                  <c:v>187</c:v>
                </c:pt>
                <c:pt idx="9">
                  <c:v>127</c:v>
                </c:pt>
                <c:pt idx="10">
                  <c:v>142</c:v>
                </c:pt>
                <c:pt idx="11">
                  <c:v>115</c:v>
                </c:pt>
                <c:pt idx="12">
                  <c:v>122</c:v>
                </c:pt>
                <c:pt idx="13">
                  <c:v>104</c:v>
                </c:pt>
                <c:pt idx="14">
                  <c:v>133</c:v>
                </c:pt>
                <c:pt idx="15">
                  <c:v>177</c:v>
                </c:pt>
                <c:pt idx="16">
                  <c:v>141</c:v>
                </c:pt>
                <c:pt idx="17">
                  <c:v>138</c:v>
                </c:pt>
                <c:pt idx="18">
                  <c:v>140</c:v>
                </c:pt>
                <c:pt idx="19">
                  <c:v>105</c:v>
                </c:pt>
                <c:pt idx="20">
                  <c:v>134</c:v>
                </c:pt>
                <c:pt idx="21">
                  <c:v>141</c:v>
                </c:pt>
                <c:pt idx="22">
                  <c:v>175</c:v>
                </c:pt>
                <c:pt idx="23">
                  <c:v>199</c:v>
                </c:pt>
                <c:pt idx="24">
                  <c:v>138</c:v>
                </c:pt>
                <c:pt idx="25">
                  <c:v>111</c:v>
                </c:pt>
                <c:pt idx="26">
                  <c:v>122</c:v>
                </c:pt>
                <c:pt idx="27">
                  <c:v>164</c:v>
                </c:pt>
                <c:pt idx="28">
                  <c:v>191</c:v>
                </c:pt>
                <c:pt idx="29">
                  <c:v>178</c:v>
                </c:pt>
                <c:pt idx="30">
                  <c:v>181</c:v>
                </c:pt>
              </c:numCache>
            </c:numRef>
          </c:val>
          <c:extLst>
            <c:ext xmlns:c16="http://schemas.microsoft.com/office/drawing/2014/chart" uri="{C3380CC4-5D6E-409C-BE32-E72D297353CC}">
              <c16:uniqueId val="{00000000-C0F5-48C9-B4B9-6E7186E5A42B}"/>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4</c:v>
                </c:pt>
                <c:pt idx="1">
                  <c:v>15</c:v>
                </c:pt>
                <c:pt idx="2">
                  <c:v>9</c:v>
                </c:pt>
                <c:pt idx="3">
                  <c:v>5</c:v>
                </c:pt>
                <c:pt idx="4">
                  <c:v>7</c:v>
                </c:pt>
                <c:pt idx="5">
                  <c:v>6</c:v>
                </c:pt>
                <c:pt idx="6">
                  <c:v>5</c:v>
                </c:pt>
                <c:pt idx="7">
                  <c:v>10</c:v>
                </c:pt>
                <c:pt idx="8">
                  <c:v>5</c:v>
                </c:pt>
                <c:pt idx="9">
                  <c:v>6</c:v>
                </c:pt>
                <c:pt idx="10">
                  <c:v>5</c:v>
                </c:pt>
                <c:pt idx="11">
                  <c:v>7</c:v>
                </c:pt>
                <c:pt idx="12">
                  <c:v>6</c:v>
                </c:pt>
                <c:pt idx="13">
                  <c:v>0</c:v>
                </c:pt>
                <c:pt idx="14">
                  <c:v>9</c:v>
                </c:pt>
                <c:pt idx="15">
                  <c:v>3</c:v>
                </c:pt>
                <c:pt idx="16">
                  <c:v>11</c:v>
                </c:pt>
                <c:pt idx="17">
                  <c:v>9</c:v>
                </c:pt>
                <c:pt idx="18">
                  <c:v>1</c:v>
                </c:pt>
                <c:pt idx="19">
                  <c:v>1</c:v>
                </c:pt>
                <c:pt idx="20">
                  <c:v>3</c:v>
                </c:pt>
                <c:pt idx="21">
                  <c:v>6</c:v>
                </c:pt>
                <c:pt idx="22">
                  <c:v>10</c:v>
                </c:pt>
                <c:pt idx="23">
                  <c:v>5</c:v>
                </c:pt>
                <c:pt idx="24">
                  <c:v>15</c:v>
                </c:pt>
                <c:pt idx="25">
                  <c:v>8</c:v>
                </c:pt>
                <c:pt idx="26">
                  <c:v>2</c:v>
                </c:pt>
                <c:pt idx="27">
                  <c:v>8</c:v>
                </c:pt>
                <c:pt idx="28">
                  <c:v>5</c:v>
                </c:pt>
                <c:pt idx="29">
                  <c:v>7</c:v>
                </c:pt>
                <c:pt idx="30">
                  <c:v>6</c:v>
                </c:pt>
              </c:numCache>
            </c:numRef>
          </c:val>
          <c:extLst>
            <c:ext xmlns:c16="http://schemas.microsoft.com/office/drawing/2014/chart" uri="{C3380CC4-5D6E-409C-BE32-E72D297353CC}">
              <c16:uniqueId val="{00000001-C0F5-48C9-B4B9-6E7186E5A42B}"/>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159</c:v>
                </c:pt>
                <c:pt idx="1">
                  <c:v>159</c:v>
                </c:pt>
                <c:pt idx="2">
                  <c:v>212</c:v>
                </c:pt>
                <c:pt idx="3">
                  <c:v>135</c:v>
                </c:pt>
                <c:pt idx="4">
                  <c:v>112</c:v>
                </c:pt>
                <c:pt idx="5">
                  <c:v>84</c:v>
                </c:pt>
                <c:pt idx="6">
                  <c:v>125</c:v>
                </c:pt>
                <c:pt idx="7">
                  <c:v>187</c:v>
                </c:pt>
                <c:pt idx="8">
                  <c:v>138</c:v>
                </c:pt>
                <c:pt idx="9">
                  <c:v>156</c:v>
                </c:pt>
                <c:pt idx="10">
                  <c:v>102</c:v>
                </c:pt>
                <c:pt idx="11">
                  <c:v>68</c:v>
                </c:pt>
                <c:pt idx="12">
                  <c:v>61</c:v>
                </c:pt>
                <c:pt idx="13">
                  <c:v>82</c:v>
                </c:pt>
                <c:pt idx="14">
                  <c:v>162</c:v>
                </c:pt>
                <c:pt idx="15">
                  <c:v>192</c:v>
                </c:pt>
                <c:pt idx="16">
                  <c:v>200</c:v>
                </c:pt>
                <c:pt idx="17">
                  <c:v>126</c:v>
                </c:pt>
                <c:pt idx="18">
                  <c:v>87</c:v>
                </c:pt>
                <c:pt idx="19">
                  <c:v>66</c:v>
                </c:pt>
                <c:pt idx="20">
                  <c:v>107</c:v>
                </c:pt>
                <c:pt idx="21">
                  <c:v>149</c:v>
                </c:pt>
                <c:pt idx="22">
                  <c:v>156</c:v>
                </c:pt>
                <c:pt idx="23">
                  <c:v>143</c:v>
                </c:pt>
                <c:pt idx="24">
                  <c:v>103</c:v>
                </c:pt>
                <c:pt idx="25">
                  <c:v>62</c:v>
                </c:pt>
                <c:pt idx="26">
                  <c:v>40</c:v>
                </c:pt>
                <c:pt idx="27">
                  <c:v>80</c:v>
                </c:pt>
                <c:pt idx="28">
                  <c:v>107</c:v>
                </c:pt>
                <c:pt idx="29">
                  <c:v>104</c:v>
                </c:pt>
                <c:pt idx="30">
                  <c:v>114</c:v>
                </c:pt>
              </c:numCache>
            </c:numRef>
          </c:val>
          <c:extLst>
            <c:ext xmlns:c16="http://schemas.microsoft.com/office/drawing/2014/chart" uri="{C3380CC4-5D6E-409C-BE32-E72D297353CC}">
              <c16:uniqueId val="{00000002-C0F5-48C9-B4B9-6E7186E5A42B}"/>
            </c:ext>
          </c:extLst>
        </c:ser>
        <c:dLbls>
          <c:showLegendKey val="0"/>
          <c:showVal val="0"/>
          <c:showCatName val="0"/>
          <c:showSerName val="0"/>
          <c:showPercent val="0"/>
          <c:showBubbleSize val="0"/>
        </c:dLbls>
        <c:gapWidth val="219"/>
        <c:overlap val="-27"/>
        <c:axId val="348399432"/>
        <c:axId val="348394184"/>
      </c:barChart>
      <c:dateAx>
        <c:axId val="34839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94184"/>
        <c:crosses val="autoZero"/>
        <c:auto val="1"/>
        <c:lblOffset val="100"/>
        <c:baseTimeUnit val="days"/>
      </c:dateAx>
      <c:valAx>
        <c:axId val="34839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9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129C4-DC6C-40AE-9CC3-8B8AFCB80CD9}"/>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CDC59702-AFB2-462E-A19D-BAE1441E7CD6}"/>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641166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F5DB-F2B2-4F78-9331-5690F122DB91}"/>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A0625330-1ED9-4412-A5DB-3976EAD99973}"/>
              </a:ext>
            </a:extLst>
          </p:cNvPr>
          <p:cNvGraphicFramePr>
            <a:graphicFrameLocks noGrp="1"/>
          </p:cNvGraphicFramePr>
          <p:nvPr>
            <p:ph type="tbl" sz="quarter" idx="13"/>
            <p:extLst>
              <p:ext uri="{D42A27DB-BD31-4B8C-83A1-F6EECF244321}">
                <p14:modId xmlns:p14="http://schemas.microsoft.com/office/powerpoint/2010/main" val="4143245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810001"/>
                    </a:ext>
                  </a:extLst>
                </a:gridCol>
                <a:gridCol w="1069848">
                  <a:extLst>
                    <a:ext uri="{9D8B030D-6E8A-4147-A177-3AD203B41FA5}">
                      <a16:colId xmlns:a16="http://schemas.microsoft.com/office/drawing/2014/main" val="1594850923"/>
                    </a:ext>
                  </a:extLst>
                </a:gridCol>
                <a:gridCol w="1069848">
                  <a:extLst>
                    <a:ext uri="{9D8B030D-6E8A-4147-A177-3AD203B41FA5}">
                      <a16:colId xmlns:a16="http://schemas.microsoft.com/office/drawing/2014/main" val="1770015904"/>
                    </a:ext>
                  </a:extLst>
                </a:gridCol>
                <a:gridCol w="1069848">
                  <a:extLst>
                    <a:ext uri="{9D8B030D-6E8A-4147-A177-3AD203B41FA5}">
                      <a16:colId xmlns:a16="http://schemas.microsoft.com/office/drawing/2014/main" val="2532190860"/>
                    </a:ext>
                  </a:extLst>
                </a:gridCol>
                <a:gridCol w="1069848">
                  <a:extLst>
                    <a:ext uri="{9D8B030D-6E8A-4147-A177-3AD203B41FA5}">
                      <a16:colId xmlns:a16="http://schemas.microsoft.com/office/drawing/2014/main" val="1023426900"/>
                    </a:ext>
                  </a:extLst>
                </a:gridCol>
                <a:gridCol w="1069848">
                  <a:extLst>
                    <a:ext uri="{9D8B030D-6E8A-4147-A177-3AD203B41FA5}">
                      <a16:colId xmlns:a16="http://schemas.microsoft.com/office/drawing/2014/main" val="3424988595"/>
                    </a:ext>
                  </a:extLst>
                </a:gridCol>
                <a:gridCol w="1069848">
                  <a:extLst>
                    <a:ext uri="{9D8B030D-6E8A-4147-A177-3AD203B41FA5}">
                      <a16:colId xmlns:a16="http://schemas.microsoft.com/office/drawing/2014/main" val="27286518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08397450"/>
                  </a:ext>
                </a:extLst>
              </a:tr>
              <a:tr h="370840">
                <a:tc>
                  <a:txBody>
                    <a:bodyPr/>
                    <a:lstStyle/>
                    <a:p>
                      <a:r>
                        <a:rPr lang="en-US" sz="1000"/>
                        <a:t>Hilti Group</a:t>
                      </a:r>
                    </a:p>
                  </a:txBody>
                  <a:tcPr/>
                </a:tc>
                <a:tc>
                  <a:txBody>
                    <a:bodyPr/>
                    <a:lstStyle/>
                    <a:p>
                      <a:r>
                        <a:rPr lang="en-US" sz="1000"/>
                        <a:t>177167</a:t>
                      </a:r>
                    </a:p>
                  </a:txBody>
                  <a:tcPr/>
                </a:tc>
                <a:tc>
                  <a:txBody>
                    <a:bodyPr/>
                    <a:lstStyle/>
                    <a:p>
                      <a:r>
                        <a:rPr lang="en-US" sz="1000"/>
                        <a:t>4635</a:t>
                      </a:r>
                    </a:p>
                  </a:txBody>
                  <a:tcPr/>
                </a:tc>
                <a:tc>
                  <a:txBody>
                    <a:bodyPr/>
                    <a:lstStyle/>
                    <a:p>
                      <a:r>
                        <a:rPr lang="en-US" sz="1000"/>
                        <a:t>13</a:t>
                      </a:r>
                    </a:p>
                  </a:txBody>
                  <a:tcPr/>
                </a:tc>
                <a:tc>
                  <a:txBody>
                    <a:bodyPr/>
                    <a:lstStyle/>
                    <a:p>
                      <a:r>
                        <a:rPr lang="en-US" sz="1000"/>
                        <a:t>4665</a:t>
                      </a:r>
                    </a:p>
                  </a:txBody>
                  <a:tcPr/>
                </a:tc>
                <a:tc>
                  <a:txBody>
                    <a:bodyPr/>
                    <a:lstStyle/>
                    <a:p>
                      <a:r>
                        <a:rPr lang="en-US" sz="1000"/>
                        <a:t>40</a:t>
                      </a:r>
                    </a:p>
                  </a:txBody>
                  <a:tcPr/>
                </a:tc>
                <a:tc>
                  <a:txBody>
                    <a:bodyPr/>
                    <a:lstStyle/>
                    <a:p>
                      <a:r>
                        <a:rPr lang="en-US" sz="1000"/>
                        <a:t>0.2070 %</a:t>
                      </a:r>
                    </a:p>
                  </a:txBody>
                  <a:tcPr/>
                </a:tc>
                <a:extLst>
                  <a:ext uri="{0D108BD9-81ED-4DB2-BD59-A6C34878D82A}">
                    <a16:rowId xmlns:a16="http://schemas.microsoft.com/office/drawing/2014/main" val="3447803782"/>
                  </a:ext>
                </a:extLst>
              </a:tr>
              <a:tr h="370840">
                <a:tc>
                  <a:txBody>
                    <a:bodyPr/>
                    <a:lstStyle/>
                    <a:p>
                      <a:r>
                        <a:rPr lang="en-US" sz="1000"/>
                        <a:t>Bosch Power Tools</a:t>
                      </a:r>
                    </a:p>
                  </a:txBody>
                  <a:tcPr/>
                </a:tc>
                <a:tc>
                  <a:txBody>
                    <a:bodyPr/>
                    <a:lstStyle/>
                    <a:p>
                      <a:r>
                        <a:rPr lang="en-US" sz="1000"/>
                        <a:t>7185</a:t>
                      </a:r>
                    </a:p>
                  </a:txBody>
                  <a:tcPr/>
                </a:tc>
                <a:tc>
                  <a:txBody>
                    <a:bodyPr/>
                    <a:lstStyle/>
                    <a:p>
                      <a:r>
                        <a:rPr lang="en-US" sz="1000"/>
                        <a:t>199</a:t>
                      </a:r>
                    </a:p>
                  </a:txBody>
                  <a:tcPr/>
                </a:tc>
                <a:tc>
                  <a:txBody>
                    <a:bodyPr/>
                    <a:lstStyle/>
                    <a:p>
                      <a:r>
                        <a:rPr lang="en-US" sz="1000"/>
                        <a:t>5</a:t>
                      </a:r>
                    </a:p>
                  </a:txBody>
                  <a:tcPr/>
                </a:tc>
                <a:tc>
                  <a:txBody>
                    <a:bodyPr/>
                    <a:lstStyle/>
                    <a:p>
                      <a:r>
                        <a:rPr lang="en-US" sz="1000"/>
                        <a:t>328</a:t>
                      </a:r>
                    </a:p>
                  </a:txBody>
                  <a:tcPr/>
                </a:tc>
                <a:tc>
                  <a:txBody>
                    <a:bodyPr/>
                    <a:lstStyle/>
                    <a:p>
                      <a:r>
                        <a:rPr lang="en-US" sz="1000"/>
                        <a:t>7</a:t>
                      </a:r>
                    </a:p>
                  </a:txBody>
                  <a:tcPr/>
                </a:tc>
                <a:tc>
                  <a:txBody>
                    <a:bodyPr/>
                    <a:lstStyle/>
                    <a:p>
                      <a:r>
                        <a:rPr lang="en-US" sz="1000"/>
                        <a:t>0.9457 %</a:t>
                      </a:r>
                    </a:p>
                  </a:txBody>
                  <a:tcPr/>
                </a:tc>
                <a:extLst>
                  <a:ext uri="{0D108BD9-81ED-4DB2-BD59-A6C34878D82A}">
                    <a16:rowId xmlns:a16="http://schemas.microsoft.com/office/drawing/2014/main" val="3097353199"/>
                  </a:ext>
                </a:extLst>
              </a:tr>
              <a:tr h="370840">
                <a:tc>
                  <a:txBody>
                    <a:bodyPr/>
                    <a:lstStyle/>
                    <a:p>
                      <a:r>
                        <a:rPr lang="en-US" sz="1000"/>
                        <a:t>Stanley Black &amp; Decker, Inc.</a:t>
                      </a:r>
                    </a:p>
                  </a:txBody>
                  <a:tcPr/>
                </a:tc>
                <a:tc>
                  <a:txBody>
                    <a:bodyPr/>
                    <a:lstStyle/>
                    <a:p>
                      <a:r>
                        <a:rPr lang="en-US" sz="1000"/>
                        <a:t>157957</a:t>
                      </a:r>
                    </a:p>
                  </a:txBody>
                  <a:tcPr/>
                </a:tc>
                <a:tc>
                  <a:txBody>
                    <a:bodyPr/>
                    <a:lstStyle/>
                    <a:p>
                      <a:r>
                        <a:rPr lang="en-US" sz="1000"/>
                        <a:t>3778</a:t>
                      </a:r>
                    </a:p>
                  </a:txBody>
                  <a:tcPr/>
                </a:tc>
                <a:tc>
                  <a:txBody>
                    <a:bodyPr/>
                    <a:lstStyle/>
                    <a:p>
                      <a:r>
                        <a:rPr lang="en-US" sz="1000"/>
                        <a:t>21</a:t>
                      </a:r>
                    </a:p>
                  </a:txBody>
                  <a:tcPr/>
                </a:tc>
                <a:tc>
                  <a:txBody>
                    <a:bodyPr/>
                    <a:lstStyle/>
                    <a:p>
                      <a:r>
                        <a:rPr lang="en-US" sz="1000"/>
                        <a:t>4163</a:t>
                      </a:r>
                    </a:p>
                  </a:txBody>
                  <a:tcPr/>
                </a:tc>
                <a:tc>
                  <a:txBody>
                    <a:bodyPr/>
                    <a:lstStyle/>
                    <a:p>
                      <a:r>
                        <a:rPr lang="en-US" sz="1000"/>
                        <a:t>45</a:t>
                      </a:r>
                    </a:p>
                  </a:txBody>
                  <a:tcPr/>
                </a:tc>
                <a:tc>
                  <a:txBody>
                    <a:bodyPr/>
                    <a:lstStyle/>
                    <a:p>
                      <a:r>
                        <a:rPr lang="en-US" sz="1000"/>
                        <a:t>0.1284 %</a:t>
                      </a:r>
                    </a:p>
                  </a:txBody>
                  <a:tcPr/>
                </a:tc>
                <a:extLst>
                  <a:ext uri="{0D108BD9-81ED-4DB2-BD59-A6C34878D82A}">
                    <a16:rowId xmlns:a16="http://schemas.microsoft.com/office/drawing/2014/main" val="3850705157"/>
                  </a:ext>
                </a:extLst>
              </a:tr>
            </a:tbl>
          </a:graphicData>
        </a:graphic>
      </p:graphicFrame>
      <p:sp>
        <p:nvSpPr>
          <p:cNvPr id="4" name="Text Placeholder 3">
            <a:extLst>
              <a:ext uri="{FF2B5EF4-FFF2-40B4-BE49-F238E27FC236}">
                <a16:creationId xmlns:a16="http://schemas.microsoft.com/office/drawing/2014/main" id="{F2BEAECD-D877-41C4-A75A-8BA6B276089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35106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BB57F-13AF-4B43-B107-2BB2EF2428BB}"/>
              </a:ext>
            </a:extLst>
          </p:cNvPr>
          <p:cNvSpPr>
            <a:spLocks noGrp="1"/>
          </p:cNvSpPr>
          <p:nvPr>
            <p:ph type="title"/>
          </p:nvPr>
        </p:nvSpPr>
        <p:spPr/>
        <p:txBody>
          <a:bodyPr/>
          <a:lstStyle/>
          <a:p>
            <a:r>
              <a:rPr lang="en-US"/>
              <a:t>LinkedIn Key Metrics Radar | All Pages</a:t>
            </a:r>
          </a:p>
        </p:txBody>
      </p:sp>
      <p:graphicFrame>
        <p:nvGraphicFramePr>
          <p:cNvPr id="6" name="Chart Placeholder 5">
            <a:extLst>
              <a:ext uri="{FF2B5EF4-FFF2-40B4-BE49-F238E27FC236}">
                <a16:creationId xmlns:a16="http://schemas.microsoft.com/office/drawing/2014/main" id="{DA164897-C8A7-43C6-8E2E-E37EBAF960BE}"/>
              </a:ext>
            </a:extLst>
          </p:cNvPr>
          <p:cNvGraphicFramePr>
            <a:graphicFrameLocks noGrp="1"/>
          </p:cNvGraphicFramePr>
          <p:nvPr>
            <p:ph type="chart" sz="quarter" idx="13"/>
            <p:extLst>
              <p:ext uri="{D42A27DB-BD31-4B8C-83A1-F6EECF244321}">
                <p14:modId xmlns:p14="http://schemas.microsoft.com/office/powerpoint/2010/main" val="3416297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27ADB0-D24D-4CF6-B143-15A67D6F8DD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A02E3AA-34D4-49BA-AE52-C129C07A38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543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791D5-0E7A-4D4B-AE7F-A502B04AD741}"/>
              </a:ext>
            </a:extLst>
          </p:cNvPr>
          <p:cNvSpPr>
            <a:spLocks noGrp="1"/>
          </p:cNvSpPr>
          <p:nvPr>
            <p:ph type="title"/>
          </p:nvPr>
        </p:nvSpPr>
        <p:spPr/>
        <p:txBody>
          <a:bodyPr/>
          <a:lstStyle/>
          <a:p>
            <a:r>
              <a:rPr lang="en-US"/>
              <a:t>LinkedIn Follower Distribution | All Pages</a:t>
            </a:r>
          </a:p>
        </p:txBody>
      </p:sp>
      <p:graphicFrame>
        <p:nvGraphicFramePr>
          <p:cNvPr id="6" name="Chart Placeholder 5">
            <a:extLst>
              <a:ext uri="{FF2B5EF4-FFF2-40B4-BE49-F238E27FC236}">
                <a16:creationId xmlns:a16="http://schemas.microsoft.com/office/drawing/2014/main" id="{7645DA7D-69FF-4781-B074-7A5490F455F7}"/>
              </a:ext>
            </a:extLst>
          </p:cNvPr>
          <p:cNvGraphicFramePr>
            <a:graphicFrameLocks noGrp="1"/>
          </p:cNvGraphicFramePr>
          <p:nvPr>
            <p:ph type="chart" sz="quarter" idx="13"/>
            <p:extLst>
              <p:ext uri="{D42A27DB-BD31-4B8C-83A1-F6EECF244321}">
                <p14:modId xmlns:p14="http://schemas.microsoft.com/office/powerpoint/2010/main" val="2646267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7A2BC-3925-434E-9EF5-3522880DAEF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75FB011-E7B6-413B-8B7C-3C6DC87F7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315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23063-CA86-4BDE-B783-3EBCF284D22C}"/>
              </a:ext>
            </a:extLst>
          </p:cNvPr>
          <p:cNvSpPr>
            <a:spLocks noGrp="1"/>
          </p:cNvSpPr>
          <p:nvPr>
            <p:ph type="title"/>
          </p:nvPr>
        </p:nvSpPr>
        <p:spPr/>
        <p:txBody>
          <a:bodyPr/>
          <a:lstStyle/>
          <a:p>
            <a:r>
              <a:rPr lang="en-US"/>
              <a:t>LinkedIn Followers Table | All Pages</a:t>
            </a:r>
          </a:p>
        </p:txBody>
      </p:sp>
      <p:graphicFrame>
        <p:nvGraphicFramePr>
          <p:cNvPr id="5" name="Table Placeholder 4">
            <a:extLst>
              <a:ext uri="{FF2B5EF4-FFF2-40B4-BE49-F238E27FC236}">
                <a16:creationId xmlns:a16="http://schemas.microsoft.com/office/drawing/2014/main" id="{F9E61C1C-B6D5-4D6F-9CEE-EB07BA8BD640}"/>
              </a:ext>
            </a:extLst>
          </p:cNvPr>
          <p:cNvGraphicFramePr>
            <a:graphicFrameLocks noGrp="1"/>
          </p:cNvGraphicFramePr>
          <p:nvPr>
            <p:ph type="tbl" sz="quarter" idx="13"/>
            <p:extLst>
              <p:ext uri="{D42A27DB-BD31-4B8C-83A1-F6EECF244321}">
                <p14:modId xmlns:p14="http://schemas.microsoft.com/office/powerpoint/2010/main" val="232925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6363374"/>
                    </a:ext>
                  </a:extLst>
                </a:gridCol>
                <a:gridCol w="1234440">
                  <a:extLst>
                    <a:ext uri="{9D8B030D-6E8A-4147-A177-3AD203B41FA5}">
                      <a16:colId xmlns:a16="http://schemas.microsoft.com/office/drawing/2014/main" val="1087548141"/>
                    </a:ext>
                  </a:extLst>
                </a:gridCol>
                <a:gridCol w="822960">
                  <a:extLst>
                    <a:ext uri="{9D8B030D-6E8A-4147-A177-3AD203B41FA5}">
                      <a16:colId xmlns:a16="http://schemas.microsoft.com/office/drawing/2014/main" val="917975074"/>
                    </a:ext>
                  </a:extLst>
                </a:gridCol>
                <a:gridCol w="822960">
                  <a:extLst>
                    <a:ext uri="{9D8B030D-6E8A-4147-A177-3AD203B41FA5}">
                      <a16:colId xmlns:a16="http://schemas.microsoft.com/office/drawing/2014/main" val="1321153651"/>
                    </a:ext>
                  </a:extLst>
                </a:gridCol>
                <a:gridCol w="822960">
                  <a:extLst>
                    <a:ext uri="{9D8B030D-6E8A-4147-A177-3AD203B41FA5}">
                      <a16:colId xmlns:a16="http://schemas.microsoft.com/office/drawing/2014/main" val="1768904859"/>
                    </a:ext>
                  </a:extLst>
                </a:gridCol>
                <a:gridCol w="822960">
                  <a:extLst>
                    <a:ext uri="{9D8B030D-6E8A-4147-A177-3AD203B41FA5}">
                      <a16:colId xmlns:a16="http://schemas.microsoft.com/office/drawing/2014/main" val="451524608"/>
                    </a:ext>
                  </a:extLst>
                </a:gridCol>
                <a:gridCol w="822960">
                  <a:extLst>
                    <a:ext uri="{9D8B030D-6E8A-4147-A177-3AD203B41FA5}">
                      <a16:colId xmlns:a16="http://schemas.microsoft.com/office/drawing/2014/main" val="2424014725"/>
                    </a:ext>
                  </a:extLst>
                </a:gridCol>
                <a:gridCol w="822960">
                  <a:extLst>
                    <a:ext uri="{9D8B030D-6E8A-4147-A177-3AD203B41FA5}">
                      <a16:colId xmlns:a16="http://schemas.microsoft.com/office/drawing/2014/main" val="96193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89844583"/>
                  </a:ext>
                </a:extLst>
              </a:tr>
              <a:tr h="370840">
                <a:tc>
                  <a:txBody>
                    <a:bodyPr/>
                    <a:lstStyle/>
                    <a:p>
                      <a:r>
                        <a:rPr lang="en-US" sz="1000"/>
                        <a:t>Hilti Group</a:t>
                      </a:r>
                    </a:p>
                  </a:txBody>
                  <a:tcPr/>
                </a:tc>
                <a:tc>
                  <a:txBody>
                    <a:bodyPr/>
                    <a:lstStyle/>
                    <a:p>
                      <a:r>
                        <a:rPr lang="en-US" sz="1000"/>
                        <a:t>177167</a:t>
                      </a:r>
                    </a:p>
                  </a:txBody>
                  <a:tcPr/>
                </a:tc>
                <a:tc>
                  <a:txBody>
                    <a:bodyPr/>
                    <a:lstStyle/>
                    <a:p>
                      <a:r>
                        <a:rPr lang="en-US" sz="1000"/>
                        <a:t>550</a:t>
                      </a:r>
                    </a:p>
                  </a:txBody>
                  <a:tcPr/>
                </a:tc>
                <a:tc>
                  <a:txBody>
                    <a:bodyPr/>
                    <a:lstStyle/>
                    <a:p>
                      <a:r>
                        <a:rPr lang="en-US" sz="1000"/>
                        <a:t>0.3 %</a:t>
                      </a:r>
                    </a:p>
                  </a:txBody>
                  <a:tcPr/>
                </a:tc>
                <a:tc>
                  <a:txBody>
                    <a:bodyPr/>
                    <a:lstStyle/>
                    <a:p>
                      <a:r>
                        <a:rPr lang="en-US" sz="1000"/>
                        <a:t>1085</a:t>
                      </a:r>
                    </a:p>
                  </a:txBody>
                  <a:tcPr/>
                </a:tc>
                <a:tc>
                  <a:txBody>
                    <a:bodyPr/>
                    <a:lstStyle/>
                    <a:p>
                      <a:r>
                        <a:rPr lang="en-US" sz="1000"/>
                        <a:t>0.6 %</a:t>
                      </a:r>
                    </a:p>
                  </a:txBody>
                  <a:tcPr/>
                </a:tc>
                <a:tc>
                  <a:txBody>
                    <a:bodyPr/>
                    <a:lstStyle/>
                    <a:p>
                      <a:r>
                        <a:rPr lang="en-US" sz="1000"/>
                        <a:t>4480</a:t>
                      </a:r>
                    </a:p>
                  </a:txBody>
                  <a:tcPr/>
                </a:tc>
                <a:tc>
                  <a:txBody>
                    <a:bodyPr/>
                    <a:lstStyle/>
                    <a:p>
                      <a:r>
                        <a:rPr lang="en-US" sz="1000"/>
                        <a:t>2.6 %</a:t>
                      </a:r>
                    </a:p>
                  </a:txBody>
                  <a:tcPr/>
                </a:tc>
                <a:extLst>
                  <a:ext uri="{0D108BD9-81ED-4DB2-BD59-A6C34878D82A}">
                    <a16:rowId xmlns:a16="http://schemas.microsoft.com/office/drawing/2014/main" val="2156090755"/>
                  </a:ext>
                </a:extLst>
              </a:tr>
              <a:tr h="370840">
                <a:tc>
                  <a:txBody>
                    <a:bodyPr/>
                    <a:lstStyle/>
                    <a:p>
                      <a:r>
                        <a:rPr lang="en-US" sz="1000"/>
                        <a:t>Bosch Power Tools</a:t>
                      </a:r>
                    </a:p>
                  </a:txBody>
                  <a:tcPr/>
                </a:tc>
                <a:tc>
                  <a:txBody>
                    <a:bodyPr/>
                    <a:lstStyle/>
                    <a:p>
                      <a:r>
                        <a:rPr lang="en-US" sz="1000"/>
                        <a:t>7185</a:t>
                      </a:r>
                    </a:p>
                  </a:txBody>
                  <a:tcPr/>
                </a:tc>
                <a:tc>
                  <a:txBody>
                    <a:bodyPr/>
                    <a:lstStyle/>
                    <a:p>
                      <a:r>
                        <a:rPr lang="en-US" sz="1000"/>
                        <a:t>18</a:t>
                      </a:r>
                    </a:p>
                  </a:txBody>
                  <a:tcPr/>
                </a:tc>
                <a:tc>
                  <a:txBody>
                    <a:bodyPr/>
                    <a:lstStyle/>
                    <a:p>
                      <a:r>
                        <a:rPr lang="en-US" sz="1000"/>
                        <a:t>0.3 %</a:t>
                      </a:r>
                    </a:p>
                  </a:txBody>
                  <a:tcPr/>
                </a:tc>
                <a:tc>
                  <a:txBody>
                    <a:bodyPr/>
                    <a:lstStyle/>
                    <a:p>
                      <a:r>
                        <a:rPr lang="en-US" sz="1000"/>
                        <a:t>51</a:t>
                      </a:r>
                    </a:p>
                  </a:txBody>
                  <a:tcPr/>
                </a:tc>
                <a:tc>
                  <a:txBody>
                    <a:bodyPr/>
                    <a:lstStyle/>
                    <a:p>
                      <a:r>
                        <a:rPr lang="en-US" sz="1000"/>
                        <a:t>0.7 %</a:t>
                      </a:r>
                    </a:p>
                  </a:txBody>
                  <a:tcPr/>
                </a:tc>
                <a:tc>
                  <a:txBody>
                    <a:bodyPr/>
                    <a:lstStyle/>
                    <a:p>
                      <a:r>
                        <a:rPr lang="en-US" sz="1000"/>
                        <a:t>195</a:t>
                      </a:r>
                    </a:p>
                  </a:txBody>
                  <a:tcPr/>
                </a:tc>
                <a:tc>
                  <a:txBody>
                    <a:bodyPr/>
                    <a:lstStyle/>
                    <a:p>
                      <a:r>
                        <a:rPr lang="en-US" sz="1000"/>
                        <a:t>2.8 %</a:t>
                      </a:r>
                    </a:p>
                  </a:txBody>
                  <a:tcPr/>
                </a:tc>
                <a:extLst>
                  <a:ext uri="{0D108BD9-81ED-4DB2-BD59-A6C34878D82A}">
                    <a16:rowId xmlns:a16="http://schemas.microsoft.com/office/drawing/2014/main" val="3811629772"/>
                  </a:ext>
                </a:extLst>
              </a:tr>
              <a:tr h="370840">
                <a:tc>
                  <a:txBody>
                    <a:bodyPr/>
                    <a:lstStyle/>
                    <a:p>
                      <a:r>
                        <a:rPr lang="en-US" sz="1000"/>
                        <a:t>Stanley Black &amp; Decker, Inc.</a:t>
                      </a:r>
                    </a:p>
                  </a:txBody>
                  <a:tcPr/>
                </a:tc>
                <a:tc>
                  <a:txBody>
                    <a:bodyPr/>
                    <a:lstStyle/>
                    <a:p>
                      <a:r>
                        <a:rPr lang="en-US" sz="1000"/>
                        <a:t>157957</a:t>
                      </a:r>
                    </a:p>
                  </a:txBody>
                  <a:tcPr/>
                </a:tc>
                <a:tc>
                  <a:txBody>
                    <a:bodyPr/>
                    <a:lstStyle/>
                    <a:p>
                      <a:r>
                        <a:rPr lang="en-US" sz="1000"/>
                        <a:t>325</a:t>
                      </a:r>
                    </a:p>
                  </a:txBody>
                  <a:tcPr/>
                </a:tc>
                <a:tc>
                  <a:txBody>
                    <a:bodyPr/>
                    <a:lstStyle/>
                    <a:p>
                      <a:r>
                        <a:rPr lang="en-US" sz="1000"/>
                        <a:t>0.2 %</a:t>
                      </a:r>
                    </a:p>
                  </a:txBody>
                  <a:tcPr/>
                </a:tc>
                <a:tc>
                  <a:txBody>
                    <a:bodyPr/>
                    <a:lstStyle/>
                    <a:p>
                      <a:r>
                        <a:rPr lang="en-US" sz="1000"/>
                        <a:t>610</a:t>
                      </a:r>
                    </a:p>
                  </a:txBody>
                  <a:tcPr/>
                </a:tc>
                <a:tc>
                  <a:txBody>
                    <a:bodyPr/>
                    <a:lstStyle/>
                    <a:p>
                      <a:r>
                        <a:rPr lang="en-US" sz="1000"/>
                        <a:t>0.4 %</a:t>
                      </a:r>
                    </a:p>
                  </a:txBody>
                  <a:tcPr/>
                </a:tc>
                <a:tc>
                  <a:txBody>
                    <a:bodyPr/>
                    <a:lstStyle/>
                    <a:p>
                      <a:r>
                        <a:rPr lang="en-US" sz="1000"/>
                        <a:t>3619</a:t>
                      </a:r>
                    </a:p>
                  </a:txBody>
                  <a:tcPr/>
                </a:tc>
                <a:tc>
                  <a:txBody>
                    <a:bodyPr/>
                    <a:lstStyle/>
                    <a:p>
                      <a:r>
                        <a:rPr lang="en-US" sz="1000"/>
                        <a:t>2.3 %</a:t>
                      </a:r>
                    </a:p>
                  </a:txBody>
                  <a:tcPr/>
                </a:tc>
                <a:extLst>
                  <a:ext uri="{0D108BD9-81ED-4DB2-BD59-A6C34878D82A}">
                    <a16:rowId xmlns:a16="http://schemas.microsoft.com/office/drawing/2014/main" val="2759606934"/>
                  </a:ext>
                </a:extLst>
              </a:tr>
            </a:tbl>
          </a:graphicData>
        </a:graphic>
      </p:graphicFrame>
      <p:sp>
        <p:nvSpPr>
          <p:cNvPr id="4" name="Text Placeholder 3">
            <a:extLst>
              <a:ext uri="{FF2B5EF4-FFF2-40B4-BE49-F238E27FC236}">
                <a16:creationId xmlns:a16="http://schemas.microsoft.com/office/drawing/2014/main" id="{9C15CE64-50CA-4566-B35A-965C897E1E4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49709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F4809-63B3-4A3A-B566-348565E6A7C5}"/>
              </a:ext>
            </a:extLst>
          </p:cNvPr>
          <p:cNvSpPr>
            <a:spLocks noGrp="1"/>
          </p:cNvSpPr>
          <p:nvPr>
            <p:ph type="title"/>
          </p:nvPr>
        </p:nvSpPr>
        <p:spPr/>
        <p:txBody>
          <a:bodyPr/>
          <a:lstStyle/>
          <a:p>
            <a:r>
              <a:rPr lang="en-US"/>
              <a:t>LinkedIn Average Likes Per Update | All Pages</a:t>
            </a:r>
          </a:p>
        </p:txBody>
      </p:sp>
      <p:graphicFrame>
        <p:nvGraphicFramePr>
          <p:cNvPr id="6" name="Chart Placeholder 5">
            <a:extLst>
              <a:ext uri="{FF2B5EF4-FFF2-40B4-BE49-F238E27FC236}">
                <a16:creationId xmlns:a16="http://schemas.microsoft.com/office/drawing/2014/main" id="{26669044-CBA6-46F1-A19C-2CABDA7EC65F}"/>
              </a:ext>
            </a:extLst>
          </p:cNvPr>
          <p:cNvGraphicFramePr>
            <a:graphicFrameLocks noGrp="1"/>
          </p:cNvGraphicFramePr>
          <p:nvPr>
            <p:ph type="chart" sz="quarter" idx="13"/>
            <p:extLst>
              <p:ext uri="{D42A27DB-BD31-4B8C-83A1-F6EECF244321}">
                <p14:modId xmlns:p14="http://schemas.microsoft.com/office/powerpoint/2010/main" val="2405337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E9F23D-E058-4463-86EB-3D6D5F0F0B9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2226959-265A-45E9-9054-25F31E637E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449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4E9C9-9145-4110-A3D6-94A530857A03}"/>
              </a:ext>
            </a:extLst>
          </p:cNvPr>
          <p:cNvSpPr>
            <a:spLocks noGrp="1"/>
          </p:cNvSpPr>
          <p:nvPr>
            <p:ph type="title"/>
          </p:nvPr>
        </p:nvSpPr>
        <p:spPr/>
        <p:txBody>
          <a:bodyPr/>
          <a:lstStyle/>
          <a:p>
            <a:r>
              <a:rPr lang="en-US"/>
              <a:t>LinkedIn Follower Distribution Development | All Pages</a:t>
            </a:r>
          </a:p>
        </p:txBody>
      </p:sp>
      <p:graphicFrame>
        <p:nvGraphicFramePr>
          <p:cNvPr id="6" name="Chart Placeholder 5">
            <a:extLst>
              <a:ext uri="{FF2B5EF4-FFF2-40B4-BE49-F238E27FC236}">
                <a16:creationId xmlns:a16="http://schemas.microsoft.com/office/drawing/2014/main" id="{86D57704-CCC4-4227-8F34-14A36E05E404}"/>
              </a:ext>
            </a:extLst>
          </p:cNvPr>
          <p:cNvGraphicFramePr>
            <a:graphicFrameLocks noGrp="1"/>
          </p:cNvGraphicFramePr>
          <p:nvPr>
            <p:ph type="chart" sz="quarter" idx="13"/>
            <p:extLst>
              <p:ext uri="{D42A27DB-BD31-4B8C-83A1-F6EECF244321}">
                <p14:modId xmlns:p14="http://schemas.microsoft.com/office/powerpoint/2010/main" val="1336554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42EE5-A620-4CF6-A1C9-8B64D901608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EA638F4-B956-46E8-9350-8D50F3C22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633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1E7E-62DB-4F3D-9DCC-6F08E03A2309}"/>
              </a:ext>
            </a:extLst>
          </p:cNvPr>
          <p:cNvSpPr>
            <a:spLocks noGrp="1"/>
          </p:cNvSpPr>
          <p:nvPr>
            <p:ph type="title"/>
          </p:nvPr>
        </p:nvSpPr>
        <p:spPr/>
        <p:txBody>
          <a:bodyPr/>
          <a:lstStyle/>
          <a:p>
            <a:r>
              <a:rPr lang="en-US"/>
              <a:t>LinkedIn Total Interactions | All Pages</a:t>
            </a:r>
          </a:p>
        </p:txBody>
      </p:sp>
      <p:graphicFrame>
        <p:nvGraphicFramePr>
          <p:cNvPr id="6" name="Chart Placeholder 5">
            <a:extLst>
              <a:ext uri="{FF2B5EF4-FFF2-40B4-BE49-F238E27FC236}">
                <a16:creationId xmlns:a16="http://schemas.microsoft.com/office/drawing/2014/main" id="{B1BD4DD5-E5D1-4424-8328-DCA054DF9065}"/>
              </a:ext>
            </a:extLst>
          </p:cNvPr>
          <p:cNvGraphicFramePr>
            <a:graphicFrameLocks noGrp="1"/>
          </p:cNvGraphicFramePr>
          <p:nvPr>
            <p:ph type="chart" sz="quarter" idx="13"/>
            <p:extLst>
              <p:ext uri="{D42A27DB-BD31-4B8C-83A1-F6EECF244321}">
                <p14:modId xmlns:p14="http://schemas.microsoft.com/office/powerpoint/2010/main" val="3250487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B4EBB-43F2-47BE-8A23-08F22F97BB0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89F0F95-48F2-4A5C-A698-7AABD72548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749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6DF1A-D52B-4502-80E8-FF9D8C20B52D}"/>
              </a:ext>
            </a:extLst>
          </p:cNvPr>
          <p:cNvSpPr>
            <a:spLocks noGrp="1"/>
          </p:cNvSpPr>
          <p:nvPr>
            <p:ph type="title"/>
          </p:nvPr>
        </p:nvSpPr>
        <p:spPr/>
        <p:txBody>
          <a:bodyPr/>
          <a:lstStyle/>
          <a:p>
            <a:r>
              <a:rPr lang="en-US"/>
              <a:t>LinkedIn Followers Change | All Pages</a:t>
            </a:r>
          </a:p>
        </p:txBody>
      </p:sp>
      <p:graphicFrame>
        <p:nvGraphicFramePr>
          <p:cNvPr id="6" name="Chart Placeholder 5">
            <a:extLst>
              <a:ext uri="{FF2B5EF4-FFF2-40B4-BE49-F238E27FC236}">
                <a16:creationId xmlns:a16="http://schemas.microsoft.com/office/drawing/2014/main" id="{A8818A6A-E7DC-428E-B2E4-EAD5FA2983A8}"/>
              </a:ext>
            </a:extLst>
          </p:cNvPr>
          <p:cNvGraphicFramePr>
            <a:graphicFrameLocks noGrp="1"/>
          </p:cNvGraphicFramePr>
          <p:nvPr>
            <p:ph type="chart" sz="quarter" idx="13"/>
            <p:extLst>
              <p:ext uri="{D42A27DB-BD31-4B8C-83A1-F6EECF244321}">
                <p14:modId xmlns:p14="http://schemas.microsoft.com/office/powerpoint/2010/main" val="3177548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EFC0FE-0EC7-4842-A91D-3F53252EF2B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2E1950C-859E-4B76-AC94-10731A769F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763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B60B5-9641-40FB-BCCC-6E9B9BC1D14C}"/>
              </a:ext>
            </a:extLst>
          </p:cNvPr>
          <p:cNvSpPr>
            <a:spLocks noGrp="1"/>
          </p:cNvSpPr>
          <p:nvPr>
            <p:ph type="title"/>
          </p:nvPr>
        </p:nvSpPr>
        <p:spPr/>
        <p:txBody>
          <a:bodyPr/>
          <a:lstStyle/>
          <a:p>
            <a:r>
              <a:rPr lang="en-US"/>
              <a:t>LinkedIn Updates Table | All Pages - 1 of 9</a:t>
            </a:r>
          </a:p>
        </p:txBody>
      </p:sp>
      <p:graphicFrame>
        <p:nvGraphicFramePr>
          <p:cNvPr id="5" name="Table Placeholder 4">
            <a:extLst>
              <a:ext uri="{FF2B5EF4-FFF2-40B4-BE49-F238E27FC236}">
                <a16:creationId xmlns:a16="http://schemas.microsoft.com/office/drawing/2014/main" id="{0792E9DF-0B94-432C-8923-87E016BB4914}"/>
              </a:ext>
            </a:extLst>
          </p:cNvPr>
          <p:cNvGraphicFramePr>
            <a:graphicFrameLocks noGrp="1"/>
          </p:cNvGraphicFramePr>
          <p:nvPr>
            <p:ph type="tbl" sz="quarter" idx="13"/>
            <p:extLst>
              <p:ext uri="{D42A27DB-BD31-4B8C-83A1-F6EECF244321}">
                <p14:modId xmlns:p14="http://schemas.microsoft.com/office/powerpoint/2010/main" val="319458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85507883"/>
                    </a:ext>
                  </a:extLst>
                </a:gridCol>
                <a:gridCol w="987552">
                  <a:extLst>
                    <a:ext uri="{9D8B030D-6E8A-4147-A177-3AD203B41FA5}">
                      <a16:colId xmlns:a16="http://schemas.microsoft.com/office/drawing/2014/main" val="3105368908"/>
                    </a:ext>
                  </a:extLst>
                </a:gridCol>
                <a:gridCol w="987552">
                  <a:extLst>
                    <a:ext uri="{9D8B030D-6E8A-4147-A177-3AD203B41FA5}">
                      <a16:colId xmlns:a16="http://schemas.microsoft.com/office/drawing/2014/main" val="3943241205"/>
                    </a:ext>
                  </a:extLst>
                </a:gridCol>
                <a:gridCol w="987552">
                  <a:extLst>
                    <a:ext uri="{9D8B030D-6E8A-4147-A177-3AD203B41FA5}">
                      <a16:colId xmlns:a16="http://schemas.microsoft.com/office/drawing/2014/main" val="3340240015"/>
                    </a:ext>
                  </a:extLst>
                </a:gridCol>
                <a:gridCol w="987552">
                  <a:extLst>
                    <a:ext uri="{9D8B030D-6E8A-4147-A177-3AD203B41FA5}">
                      <a16:colId xmlns:a16="http://schemas.microsoft.com/office/drawing/2014/main" val="387758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72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- 2018-05-31 20:00:16 </a:t>
                      </a:r>
                      <a:r>
                        <a:rPr kumimoji="0" lang="en-US" sz="1000" b="0" i="0" u="none" strike="noStrike" kern="1200" cap="none" spc="0" normalizeH="0" baseline="0" noProof="0">
                          <a:ln>
                            <a:noFill/>
                          </a:ln>
                          <a:solidFill>
                            <a:prstClr val="black"/>
                          </a:solidFill>
                          <a:effectLst/>
                          <a:uLnTx/>
                          <a:uFillTx/>
                          <a:latin typeface="+mn-lt"/>
                          <a:ea typeface="+mn-ea"/>
                          <a:cs typeface="+mn-cs"/>
                        </a:rPr>
                        <a:t>
  Empowering customers to create the future, STANLEY Engineered Fastening focuses on its clients’ needs to design and engineer a diverse range of advanced fastening and assembly solutions. Discover more about this pioneering division of Stanley Black &amp; Decker at its newly-launched web site &gt; http://bit.ly/2KFtFKy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750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- 2018-05-30 20:30:17 </a:t>
                      </a:r>
                      <a:r>
                        <a:rPr kumimoji="0" lang="en-US" sz="1000" b="0" i="0" u="none" strike="noStrike" kern="1200" cap="none" spc="0" normalizeH="0" baseline="0" noProof="0">
                          <a:ln>
                            <a:noFill/>
                          </a:ln>
                          <a:solidFill>
                            <a:prstClr val="black"/>
                          </a:solidFill>
                          <a:effectLst/>
                          <a:uLnTx/>
                          <a:uFillTx/>
                          <a:latin typeface="+mn-lt"/>
                          <a:ea typeface="+mn-ea"/>
                          <a:cs typeface="+mn-cs"/>
                        </a:rPr>
                        <a:t>
  Last week, our Chief Financial Officer Don Allan spoke to CFO about the role that the Finance function can play in a company’s transformation, covering topics as wide-ranging as the next generation of manufacturing to artificial intelligence. Check out his fascinating two-part interview here! http://bit.ly/2xksIWl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3393387"/>
                  </a:ext>
                </a:extLst>
              </a:tr>
            </a:tbl>
          </a:graphicData>
        </a:graphic>
      </p:graphicFrame>
      <p:sp>
        <p:nvSpPr>
          <p:cNvPr id="4" name="Text Placeholder 3">
            <a:extLst>
              <a:ext uri="{FF2B5EF4-FFF2-40B4-BE49-F238E27FC236}">
                <a16:creationId xmlns:a16="http://schemas.microsoft.com/office/drawing/2014/main" id="{7B1BBF38-01EB-4F99-95A0-F064D2F4DC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1652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7FE3-C66D-448D-9DDE-5BB824B9FD8C}"/>
              </a:ext>
            </a:extLst>
          </p:cNvPr>
          <p:cNvSpPr>
            <a:spLocks noGrp="1"/>
          </p:cNvSpPr>
          <p:nvPr>
            <p:ph type="title"/>
          </p:nvPr>
        </p:nvSpPr>
        <p:spPr/>
        <p:txBody>
          <a:bodyPr/>
          <a:lstStyle/>
          <a:p>
            <a:r>
              <a:rPr lang="en-US"/>
              <a:t>LinkedIn Updates Table | All Pages - 2 of 9</a:t>
            </a:r>
          </a:p>
        </p:txBody>
      </p:sp>
      <p:graphicFrame>
        <p:nvGraphicFramePr>
          <p:cNvPr id="5" name="Table Placeholder 4">
            <a:extLst>
              <a:ext uri="{FF2B5EF4-FFF2-40B4-BE49-F238E27FC236}">
                <a16:creationId xmlns:a16="http://schemas.microsoft.com/office/drawing/2014/main" id="{C628D00B-81AB-4344-8F00-A0042B242B38}"/>
              </a:ext>
            </a:extLst>
          </p:cNvPr>
          <p:cNvGraphicFramePr>
            <a:graphicFrameLocks noGrp="1"/>
          </p:cNvGraphicFramePr>
          <p:nvPr>
            <p:ph type="tbl" sz="quarter" idx="13"/>
            <p:extLst>
              <p:ext uri="{D42A27DB-BD31-4B8C-83A1-F6EECF244321}">
                <p14:modId xmlns:p14="http://schemas.microsoft.com/office/powerpoint/2010/main" val="2446984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83757290"/>
                    </a:ext>
                  </a:extLst>
                </a:gridCol>
                <a:gridCol w="987552">
                  <a:extLst>
                    <a:ext uri="{9D8B030D-6E8A-4147-A177-3AD203B41FA5}">
                      <a16:colId xmlns:a16="http://schemas.microsoft.com/office/drawing/2014/main" val="2227217041"/>
                    </a:ext>
                  </a:extLst>
                </a:gridCol>
                <a:gridCol w="987552">
                  <a:extLst>
                    <a:ext uri="{9D8B030D-6E8A-4147-A177-3AD203B41FA5}">
                      <a16:colId xmlns:a16="http://schemas.microsoft.com/office/drawing/2014/main" val="1247191283"/>
                    </a:ext>
                  </a:extLst>
                </a:gridCol>
                <a:gridCol w="987552">
                  <a:extLst>
                    <a:ext uri="{9D8B030D-6E8A-4147-A177-3AD203B41FA5}">
                      <a16:colId xmlns:a16="http://schemas.microsoft.com/office/drawing/2014/main" val="504610563"/>
                    </a:ext>
                  </a:extLst>
                </a:gridCol>
                <a:gridCol w="987552">
                  <a:extLst>
                    <a:ext uri="{9D8B030D-6E8A-4147-A177-3AD203B41FA5}">
                      <a16:colId xmlns:a16="http://schemas.microsoft.com/office/drawing/2014/main" val="219851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925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- 2018-05-30 10:33:09 </a:t>
                      </a:r>
                      <a:r>
                        <a:rPr kumimoji="0" lang="en-US" sz="1000" b="0" i="0" u="none" strike="noStrike" kern="1200" cap="none" spc="0" normalizeH="0" baseline="0" noProof="0">
                          <a:ln>
                            <a:noFill/>
                          </a:ln>
                          <a:solidFill>
                            <a:prstClr val="black"/>
                          </a:solidFill>
                          <a:effectLst/>
                          <a:uLnTx/>
                          <a:uFillTx/>
                          <a:latin typeface="+mn-lt"/>
                          <a:ea typeface="+mn-ea"/>
                          <a:cs typeface="+mn-cs"/>
                        </a:rPr>
                        <a:t>
  Altun Cankal, Developer Electronics Hardware: 
In 2012, “working on products easing daily life” was my motivation while applying for the master thesis on introducing Autonomous Lawnmowers in an Internet of Things ecosystem. Today, as a developer of cordless IoT-capable power tools, we delicately design every bit flowing in the hands of our users for enhancing the quality of their lives. Accompanying the journey of electro-mechanical-born power tools towards their intelligent digital future, we experience not only working within cross-functional teams, but also the challenge of adapting emerging technologies. As part of our innovative culture, we think big but act like a start-up to drive incremental as well as breakthrough innovations for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424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- 2018-05-29 20:01:24 </a:t>
                      </a:r>
                      <a:r>
                        <a:rPr kumimoji="0" lang="en-US" sz="1000" b="0" i="0" u="none" strike="noStrike" kern="1200" cap="none" spc="0" normalizeH="0" baseline="0" noProof="0">
                          <a:ln>
                            <a:noFill/>
                          </a:ln>
                          <a:solidFill>
                            <a:prstClr val="black"/>
                          </a:solidFill>
                          <a:effectLst/>
                          <a:uLnTx/>
                          <a:uFillTx/>
                          <a:latin typeface="+mn-lt"/>
                          <a:ea typeface="+mn-ea"/>
                          <a:cs typeface="+mn-cs"/>
                        </a:rPr>
                        <a:t>
  At our 175th Anniversary celebration at the New York Stock Exchange, sports legend Joe Gibbs talked to Cheddar about inspiring students to pursue technology and engineering careers. Huge thanks to Joe Gibbs Racing for supporting us in our mission to further STEAM education. Watch the full interview: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100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- 2018-05-28 16:30:15 </a:t>
                      </a:r>
                      <a:r>
                        <a:rPr kumimoji="0" lang="en-US" sz="1000" b="0" i="0" u="none" strike="noStrike" kern="1200" cap="none" spc="0" normalizeH="0" baseline="0" noProof="0">
                          <a:ln>
                            <a:noFill/>
                          </a:ln>
                          <a:solidFill>
                            <a:prstClr val="black"/>
                          </a:solidFill>
                          <a:effectLst/>
                          <a:uLnTx/>
                          <a:uFillTx/>
                          <a:latin typeface="+mn-lt"/>
                          <a:ea typeface="+mn-ea"/>
                          <a:cs typeface="+mn-cs"/>
                        </a:rPr>
                        <a:t>
  Today we honor and remember the heroes who have served, and all those who have fallen.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7049475"/>
                  </a:ext>
                </a:extLst>
              </a:tr>
            </a:tbl>
          </a:graphicData>
        </a:graphic>
      </p:graphicFrame>
      <p:sp>
        <p:nvSpPr>
          <p:cNvPr id="4" name="Text Placeholder 3">
            <a:extLst>
              <a:ext uri="{FF2B5EF4-FFF2-40B4-BE49-F238E27FC236}">
                <a16:creationId xmlns:a16="http://schemas.microsoft.com/office/drawing/2014/main" id="{D8E56E7D-7A4B-443D-B98D-883F105A002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23820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0850-2BF6-450A-95A1-FA2E5141E864}"/>
              </a:ext>
            </a:extLst>
          </p:cNvPr>
          <p:cNvSpPr>
            <a:spLocks noGrp="1"/>
          </p:cNvSpPr>
          <p:nvPr>
            <p:ph type="title"/>
          </p:nvPr>
        </p:nvSpPr>
        <p:spPr/>
        <p:txBody>
          <a:bodyPr/>
          <a:lstStyle/>
          <a:p>
            <a:r>
              <a:rPr lang="en-US"/>
              <a:t>LinkedIn Updates Table | All Pages - 3 of 9</a:t>
            </a:r>
          </a:p>
        </p:txBody>
      </p:sp>
      <p:graphicFrame>
        <p:nvGraphicFramePr>
          <p:cNvPr id="5" name="Table Placeholder 4">
            <a:extLst>
              <a:ext uri="{FF2B5EF4-FFF2-40B4-BE49-F238E27FC236}">
                <a16:creationId xmlns:a16="http://schemas.microsoft.com/office/drawing/2014/main" id="{A984E758-BF62-47D0-AC1B-82FE1AA02C44}"/>
              </a:ext>
            </a:extLst>
          </p:cNvPr>
          <p:cNvGraphicFramePr>
            <a:graphicFrameLocks noGrp="1"/>
          </p:cNvGraphicFramePr>
          <p:nvPr>
            <p:ph type="tbl" sz="quarter" idx="13"/>
            <p:extLst>
              <p:ext uri="{D42A27DB-BD31-4B8C-83A1-F6EECF244321}">
                <p14:modId xmlns:p14="http://schemas.microsoft.com/office/powerpoint/2010/main" val="222880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33808738"/>
                    </a:ext>
                  </a:extLst>
                </a:gridCol>
                <a:gridCol w="987552">
                  <a:extLst>
                    <a:ext uri="{9D8B030D-6E8A-4147-A177-3AD203B41FA5}">
                      <a16:colId xmlns:a16="http://schemas.microsoft.com/office/drawing/2014/main" val="1252524825"/>
                    </a:ext>
                  </a:extLst>
                </a:gridCol>
                <a:gridCol w="987552">
                  <a:extLst>
                    <a:ext uri="{9D8B030D-6E8A-4147-A177-3AD203B41FA5}">
                      <a16:colId xmlns:a16="http://schemas.microsoft.com/office/drawing/2014/main" val="408640276"/>
                    </a:ext>
                  </a:extLst>
                </a:gridCol>
                <a:gridCol w="987552">
                  <a:extLst>
                    <a:ext uri="{9D8B030D-6E8A-4147-A177-3AD203B41FA5}">
                      <a16:colId xmlns:a16="http://schemas.microsoft.com/office/drawing/2014/main" val="3799753327"/>
                    </a:ext>
                  </a:extLst>
                </a:gridCol>
                <a:gridCol w="987552">
                  <a:extLst>
                    <a:ext uri="{9D8B030D-6E8A-4147-A177-3AD203B41FA5}">
                      <a16:colId xmlns:a16="http://schemas.microsoft.com/office/drawing/2014/main" val="189158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648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- 2018-05-28 13:00:59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http://hilti.link/Oglaend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591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- 2018-05-25 20:03:11 </a:t>
                      </a:r>
                      <a:r>
                        <a:rPr kumimoji="0" lang="en-US" sz="1000" b="0" i="0" u="none" strike="noStrike" kern="1200" cap="none" spc="0" normalizeH="0" baseline="0" noProof="0">
                          <a:ln>
                            <a:noFill/>
                          </a:ln>
                          <a:solidFill>
                            <a:prstClr val="black"/>
                          </a:solidFill>
                          <a:effectLst/>
                          <a:uLnTx/>
                          <a:uFillTx/>
                          <a:latin typeface="+mn-lt"/>
                          <a:ea typeface="+mn-ea"/>
                          <a:cs typeface="+mn-cs"/>
                        </a:rPr>
                        <a:t>
  In our multinational company, connectivity, communication and collaboration are essential. President &amp; CEO, Jim Loree, explains how Workplace by Facebook has strengthened these connections for our 58,000 employees across 60 countries – bridging geographies, languages and cultures to enhance productivity and engagement.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157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- 2018-05-25 10:00:43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4409368"/>
                  </a:ext>
                </a:extLst>
              </a:tr>
            </a:tbl>
          </a:graphicData>
        </a:graphic>
      </p:graphicFrame>
      <p:sp>
        <p:nvSpPr>
          <p:cNvPr id="4" name="Text Placeholder 3">
            <a:extLst>
              <a:ext uri="{FF2B5EF4-FFF2-40B4-BE49-F238E27FC236}">
                <a16:creationId xmlns:a16="http://schemas.microsoft.com/office/drawing/2014/main" id="{0163EA50-6167-4071-AD53-2C2F7ABEA9C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63667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CA8D-733B-4F2C-B067-198B9144D8A7}"/>
              </a:ext>
            </a:extLst>
          </p:cNvPr>
          <p:cNvSpPr>
            <a:spLocks noGrp="1"/>
          </p:cNvSpPr>
          <p:nvPr>
            <p:ph type="title"/>
          </p:nvPr>
        </p:nvSpPr>
        <p:spPr/>
        <p:txBody>
          <a:bodyPr/>
          <a:lstStyle/>
          <a:p>
            <a:r>
              <a:rPr lang="en-US"/>
              <a:t>LinkedIn Updates Table | All Pages - 4 of 9</a:t>
            </a:r>
          </a:p>
        </p:txBody>
      </p:sp>
      <p:graphicFrame>
        <p:nvGraphicFramePr>
          <p:cNvPr id="5" name="Table Placeholder 4">
            <a:extLst>
              <a:ext uri="{FF2B5EF4-FFF2-40B4-BE49-F238E27FC236}">
                <a16:creationId xmlns:a16="http://schemas.microsoft.com/office/drawing/2014/main" id="{3BF3EB32-8C9C-43DE-BDC5-9E599FFDF937}"/>
              </a:ext>
            </a:extLst>
          </p:cNvPr>
          <p:cNvGraphicFramePr>
            <a:graphicFrameLocks noGrp="1"/>
          </p:cNvGraphicFramePr>
          <p:nvPr>
            <p:ph type="tbl" sz="quarter" idx="13"/>
            <p:extLst>
              <p:ext uri="{D42A27DB-BD31-4B8C-83A1-F6EECF244321}">
                <p14:modId xmlns:p14="http://schemas.microsoft.com/office/powerpoint/2010/main" val="2384888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29849821"/>
                    </a:ext>
                  </a:extLst>
                </a:gridCol>
                <a:gridCol w="987552">
                  <a:extLst>
                    <a:ext uri="{9D8B030D-6E8A-4147-A177-3AD203B41FA5}">
                      <a16:colId xmlns:a16="http://schemas.microsoft.com/office/drawing/2014/main" val="1623107887"/>
                    </a:ext>
                  </a:extLst>
                </a:gridCol>
                <a:gridCol w="987552">
                  <a:extLst>
                    <a:ext uri="{9D8B030D-6E8A-4147-A177-3AD203B41FA5}">
                      <a16:colId xmlns:a16="http://schemas.microsoft.com/office/drawing/2014/main" val="148291850"/>
                    </a:ext>
                  </a:extLst>
                </a:gridCol>
                <a:gridCol w="987552">
                  <a:extLst>
                    <a:ext uri="{9D8B030D-6E8A-4147-A177-3AD203B41FA5}">
                      <a16:colId xmlns:a16="http://schemas.microsoft.com/office/drawing/2014/main" val="3799860286"/>
                    </a:ext>
                  </a:extLst>
                </a:gridCol>
                <a:gridCol w="987552">
                  <a:extLst>
                    <a:ext uri="{9D8B030D-6E8A-4147-A177-3AD203B41FA5}">
                      <a16:colId xmlns:a16="http://schemas.microsoft.com/office/drawing/2014/main" val="187363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429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- 2018-05-24 10:16:31 </a:t>
                      </a:r>
                      <a:r>
                        <a:rPr kumimoji="0" lang="en-US" sz="1000" b="0" i="0" u="none" strike="noStrike" kern="1200" cap="none" spc="0" normalizeH="0" baseline="0" noProof="0">
                          <a:ln>
                            <a:noFill/>
                          </a:ln>
                          <a:solidFill>
                            <a:prstClr val="black"/>
                          </a:solidFill>
                          <a:effectLst/>
                          <a:uLnTx/>
                          <a:uFillTx/>
                          <a:latin typeface="+mn-lt"/>
                          <a:ea typeface="+mn-ea"/>
                          <a:cs typeface="+mn-cs"/>
                        </a:rPr>
                        <a:t>
  Garden owners are increasingly discovering the benefits of automatic, connected lawn care solutions. The Indego 400 robotic lawnmower, which was recently relaunched, is a prime example for this. The Indego works completely independently within a pre-defined area and allows users to maintain a beautiful lawn in an easy and convenient way. The new Indego models are now also garage protected. The garage provides protection against environmental influences such as wind and weather. With the tailor-made design for the Indego as well as for its base station, it is as small as possible and as big as necessary. One particular benefit is its transparent color, which enables users to keep an eye on the lawnmower’s display and operate it without any additional effort. Learn more about the further user benefits of the Indego Garage: https://bit.ly/2tEXoLA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80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- 2018-05-23 20:30:04 </a:t>
                      </a:r>
                      <a:r>
                        <a:rPr kumimoji="0" lang="en-US" sz="1000" b="0" i="0" u="none" strike="noStrike" kern="1200" cap="none" spc="0" normalizeH="0" baseline="0" noProof="0">
                          <a:ln>
                            <a:noFill/>
                          </a:ln>
                          <a:solidFill>
                            <a:prstClr val="black"/>
                          </a:solidFill>
                          <a:effectLst/>
                          <a:uLnTx/>
                          <a:uFillTx/>
                          <a:latin typeface="+mn-lt"/>
                          <a:ea typeface="+mn-ea"/>
                          <a:cs typeface="+mn-cs"/>
                        </a:rPr>
                        <a:t>
  Our President &amp; CEO, Jim Loree, discusses our Company’s 175 years of performance and future innovations with CNBC. See the full interview here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4673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- 2018-05-23 13:00:27 </a:t>
                      </a:r>
                      <a:r>
                        <a:rPr kumimoji="0" lang="en-US" sz="1000" b="0" i="0" u="none" strike="noStrike" kern="1200" cap="none" spc="0" normalizeH="0" baseline="0" noProof="0">
                          <a:ln>
                            <a:noFill/>
                          </a:ln>
                          <a:solidFill>
                            <a:prstClr val="black"/>
                          </a:solidFill>
                          <a:effectLst/>
                          <a:uLnTx/>
                          <a:uFillTx/>
                          <a:latin typeface="+mn-lt"/>
                          <a:ea typeface="+mn-ea"/>
                          <a:cs typeface="+mn-cs"/>
                        </a:rPr>
                        <a:t>
  Basic medical services in remote areas of Zambia are insufficient. To counter this, the Hilti Foundation is helping hospitals in rural areas attract the urgently needed help of medical professionals. Learn more on http://hilti.link/2Sq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210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- 2018-05-22 18:59:10 </a:t>
                      </a:r>
                      <a:r>
                        <a:rPr kumimoji="0" lang="en-US" sz="1000" b="0" i="0" u="none" strike="noStrike" kern="1200" cap="none" spc="0" normalizeH="0" baseline="0" noProof="0">
                          <a:ln>
                            <a:noFill/>
                          </a:ln>
                          <a:solidFill>
                            <a:prstClr val="black"/>
                          </a:solidFill>
                          <a:effectLst/>
                          <a:uLnTx/>
                          <a:uFillTx/>
                          <a:latin typeface="+mn-lt"/>
                          <a:ea typeface="+mn-ea"/>
                          <a:cs typeface="+mn-cs"/>
                        </a:rPr>
                        <a:t>
  A big thank you to our employees for helping us move up to #228 in this year’s Fortune 500 list!  See our business profile at: https://for.tn/2IFguc5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1668964"/>
                  </a:ext>
                </a:extLst>
              </a:tr>
            </a:tbl>
          </a:graphicData>
        </a:graphic>
      </p:graphicFrame>
      <p:sp>
        <p:nvSpPr>
          <p:cNvPr id="4" name="Text Placeholder 3">
            <a:extLst>
              <a:ext uri="{FF2B5EF4-FFF2-40B4-BE49-F238E27FC236}">
                <a16:creationId xmlns:a16="http://schemas.microsoft.com/office/drawing/2014/main" id="{A3C649B3-AFD7-4D59-BA36-C5CAC269FA9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5723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3F7D5-0693-4B75-BFBE-E224B6BA352F}"/>
              </a:ext>
            </a:extLst>
          </p:cNvPr>
          <p:cNvSpPr>
            <a:spLocks noGrp="1"/>
          </p:cNvSpPr>
          <p:nvPr>
            <p:ph type="title"/>
          </p:nvPr>
        </p:nvSpPr>
        <p:spPr/>
        <p:txBody>
          <a:bodyPr/>
          <a:lstStyle/>
          <a:p>
            <a:r>
              <a:rPr lang="en-US"/>
              <a:t>LinkedIn Updates Table | All Pages - 5 of 9</a:t>
            </a:r>
          </a:p>
        </p:txBody>
      </p:sp>
      <p:graphicFrame>
        <p:nvGraphicFramePr>
          <p:cNvPr id="5" name="Table Placeholder 4">
            <a:extLst>
              <a:ext uri="{FF2B5EF4-FFF2-40B4-BE49-F238E27FC236}">
                <a16:creationId xmlns:a16="http://schemas.microsoft.com/office/drawing/2014/main" id="{7DFF389C-F1B4-4639-B91C-DCCFDC56807E}"/>
              </a:ext>
            </a:extLst>
          </p:cNvPr>
          <p:cNvGraphicFramePr>
            <a:graphicFrameLocks noGrp="1"/>
          </p:cNvGraphicFramePr>
          <p:nvPr>
            <p:ph type="tbl" sz="quarter" idx="13"/>
            <p:extLst>
              <p:ext uri="{D42A27DB-BD31-4B8C-83A1-F6EECF244321}">
                <p14:modId xmlns:p14="http://schemas.microsoft.com/office/powerpoint/2010/main" val="193362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9207174"/>
                    </a:ext>
                  </a:extLst>
                </a:gridCol>
                <a:gridCol w="987552">
                  <a:extLst>
                    <a:ext uri="{9D8B030D-6E8A-4147-A177-3AD203B41FA5}">
                      <a16:colId xmlns:a16="http://schemas.microsoft.com/office/drawing/2014/main" val="1448182724"/>
                    </a:ext>
                  </a:extLst>
                </a:gridCol>
                <a:gridCol w="987552">
                  <a:extLst>
                    <a:ext uri="{9D8B030D-6E8A-4147-A177-3AD203B41FA5}">
                      <a16:colId xmlns:a16="http://schemas.microsoft.com/office/drawing/2014/main" val="2103036027"/>
                    </a:ext>
                  </a:extLst>
                </a:gridCol>
                <a:gridCol w="987552">
                  <a:extLst>
                    <a:ext uri="{9D8B030D-6E8A-4147-A177-3AD203B41FA5}">
                      <a16:colId xmlns:a16="http://schemas.microsoft.com/office/drawing/2014/main" val="3842452348"/>
                    </a:ext>
                  </a:extLst>
                </a:gridCol>
                <a:gridCol w="987552">
                  <a:extLst>
                    <a:ext uri="{9D8B030D-6E8A-4147-A177-3AD203B41FA5}">
                      <a16:colId xmlns:a16="http://schemas.microsoft.com/office/drawing/2014/main" val="191678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649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- 2018-05-22 13:00:23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in use on the construction site. Dust is falling. 💨👷‍♂️ Learn how experts are working on efficient technology in order to minimize this burden on http://hilti.link/dustoff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21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- 2018-05-21 20:45:12 </a:t>
                      </a:r>
                      <a:r>
                        <a:rPr kumimoji="0" lang="en-US" sz="1000" b="0" i="0" u="none" strike="noStrike" kern="1200" cap="none" spc="0" normalizeH="0" baseline="0" noProof="0">
                          <a:ln>
                            <a:noFill/>
                          </a:ln>
                          <a:solidFill>
                            <a:prstClr val="black"/>
                          </a:solidFill>
                          <a:effectLst/>
                          <a:uLnTx/>
                          <a:uFillTx/>
                          <a:latin typeface="+mn-lt"/>
                          <a:ea typeface="+mn-ea"/>
                          <a:cs typeface="+mn-cs"/>
                        </a:rPr>
                        <a:t>
  People are our greatest asset and we're committed to investing in the personal well-being of all employees. So we’re incredibly proud to be a 2018 Limelight Award winner for Bringing Culture to Life through our well-being and engagement program, Healthy for Life. Discover more about the awards here: http://bit.ly/2GvjENO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585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- 2018-05-21 11:51:56 </a:t>
                      </a:r>
                      <a:r>
                        <a:rPr kumimoji="0" lang="en-US" sz="1000" b="0" i="0" u="none" strike="noStrike" kern="1200" cap="none" spc="0" normalizeH="0" baseline="0" noProof="0">
                          <a:ln>
                            <a:noFill/>
                          </a:ln>
                          <a:solidFill>
                            <a:prstClr val="black"/>
                          </a:solidFill>
                          <a:effectLst/>
                          <a:uLnTx/>
                          <a:uFillTx/>
                          <a:latin typeface="+mn-lt"/>
                          <a:ea typeface="+mn-ea"/>
                          <a:cs typeface="+mn-cs"/>
                        </a:rPr>
                        <a:t>
  Today we're celebrating World Day for Cultural Diversity. Across the globe, we're proud to have over 125 different nationalities working for Hilti - and over 65 in our headquarters alone. To join our diverse, multicultural team visit careers.hilti.com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177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- 2018-05-18 20:30:11 </a:t>
                      </a:r>
                      <a:r>
                        <a:rPr kumimoji="0" lang="en-US" sz="1000" b="0" i="0" u="none" strike="noStrike" kern="1200" cap="none" spc="0" normalizeH="0" baseline="0" noProof="0">
                          <a:ln>
                            <a:noFill/>
                          </a:ln>
                          <a:solidFill>
                            <a:prstClr val="black"/>
                          </a:solidFill>
                          <a:effectLst/>
                          <a:uLnTx/>
                          <a:uFillTx/>
                          <a:latin typeface="+mn-lt"/>
                          <a:ea typeface="+mn-ea"/>
                          <a:cs typeface="+mn-cs"/>
                        </a:rPr>
                        <a:t>
  Following a thrilling weekend at FISE Montpellier, sponsored by BLACK+DECKER, congratulations to all the Extreme athletes who delivered some incredible results in their categories. A particular honor goes to STANLEY rider Nicholi Rogatkin for taking first place in the FMB Slopestyle Pro final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8807874"/>
                  </a:ext>
                </a:extLst>
              </a:tr>
            </a:tbl>
          </a:graphicData>
        </a:graphic>
      </p:graphicFrame>
      <p:sp>
        <p:nvSpPr>
          <p:cNvPr id="4" name="Text Placeholder 3">
            <a:extLst>
              <a:ext uri="{FF2B5EF4-FFF2-40B4-BE49-F238E27FC236}">
                <a16:creationId xmlns:a16="http://schemas.microsoft.com/office/drawing/2014/main" id="{06C68E1A-D842-409A-855E-398F5D806E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83289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D471C-78B0-40E0-9534-C6238F7AD58A}"/>
              </a:ext>
            </a:extLst>
          </p:cNvPr>
          <p:cNvSpPr>
            <a:spLocks noGrp="1"/>
          </p:cNvSpPr>
          <p:nvPr>
            <p:ph type="title"/>
          </p:nvPr>
        </p:nvSpPr>
        <p:spPr/>
        <p:txBody>
          <a:bodyPr/>
          <a:lstStyle/>
          <a:p>
            <a:r>
              <a:rPr lang="en-US"/>
              <a:t>LinkedIn Updates Table | All Pages - 6 of 9</a:t>
            </a:r>
          </a:p>
        </p:txBody>
      </p:sp>
      <p:graphicFrame>
        <p:nvGraphicFramePr>
          <p:cNvPr id="5" name="Table Placeholder 4">
            <a:extLst>
              <a:ext uri="{FF2B5EF4-FFF2-40B4-BE49-F238E27FC236}">
                <a16:creationId xmlns:a16="http://schemas.microsoft.com/office/drawing/2014/main" id="{6F11857A-B7F5-41F2-B578-A343D49FD31F}"/>
              </a:ext>
            </a:extLst>
          </p:cNvPr>
          <p:cNvGraphicFramePr>
            <a:graphicFrameLocks noGrp="1"/>
          </p:cNvGraphicFramePr>
          <p:nvPr>
            <p:ph type="tbl" sz="quarter" idx="13"/>
            <p:extLst>
              <p:ext uri="{D42A27DB-BD31-4B8C-83A1-F6EECF244321}">
                <p14:modId xmlns:p14="http://schemas.microsoft.com/office/powerpoint/2010/main" val="400516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656537"/>
                    </a:ext>
                  </a:extLst>
                </a:gridCol>
                <a:gridCol w="987552">
                  <a:extLst>
                    <a:ext uri="{9D8B030D-6E8A-4147-A177-3AD203B41FA5}">
                      <a16:colId xmlns:a16="http://schemas.microsoft.com/office/drawing/2014/main" val="1144994853"/>
                    </a:ext>
                  </a:extLst>
                </a:gridCol>
                <a:gridCol w="987552">
                  <a:extLst>
                    <a:ext uri="{9D8B030D-6E8A-4147-A177-3AD203B41FA5}">
                      <a16:colId xmlns:a16="http://schemas.microsoft.com/office/drawing/2014/main" val="1971390843"/>
                    </a:ext>
                  </a:extLst>
                </a:gridCol>
                <a:gridCol w="987552">
                  <a:extLst>
                    <a:ext uri="{9D8B030D-6E8A-4147-A177-3AD203B41FA5}">
                      <a16:colId xmlns:a16="http://schemas.microsoft.com/office/drawing/2014/main" val="3099349723"/>
                    </a:ext>
                  </a:extLst>
                </a:gridCol>
                <a:gridCol w="987552">
                  <a:extLst>
                    <a:ext uri="{9D8B030D-6E8A-4147-A177-3AD203B41FA5}">
                      <a16:colId xmlns:a16="http://schemas.microsoft.com/office/drawing/2014/main" val="399001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52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- 2018-05-17 17:01:39 </a:t>
                      </a:r>
                      <a:r>
                        <a:rPr kumimoji="0" lang="en-US" sz="1000" b="0" i="0" u="none" strike="noStrike" kern="1200" cap="none" spc="0" normalizeH="0" baseline="0" noProof="0">
                          <a:ln>
                            <a:noFill/>
                          </a:ln>
                          <a:solidFill>
                            <a:prstClr val="black"/>
                          </a:solidFill>
                          <a:effectLst/>
                          <a:uLnTx/>
                          <a:uFillTx/>
                          <a:latin typeface="+mn-lt"/>
                          <a:ea typeface="+mn-ea"/>
                          <a:cs typeface="+mn-cs"/>
                        </a:rPr>
                        <a:t>
  The opinion of our employees is important to us. 😉☝ Find out what we conclude from the results of such surveys on http://hilti.link/249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058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- 2018-05-16 13:23:08 </a:t>
                      </a:r>
                      <a:r>
                        <a:rPr kumimoji="0" lang="en-US" sz="1000" b="0" i="0" u="none" strike="noStrike" kern="1200" cap="none" spc="0" normalizeH="0" baseline="0" noProof="0">
                          <a:ln>
                            <a:noFill/>
                          </a:ln>
                          <a:solidFill>
                            <a:prstClr val="black"/>
                          </a:solidFill>
                          <a:effectLst/>
                          <a:uLnTx/>
                          <a:uFillTx/>
                          <a:latin typeface="+mn-lt"/>
                          <a:ea typeface="+mn-ea"/>
                          <a:cs typeface="+mn-cs"/>
                        </a:rPr>
                        <a:t>
  Big news today: the Hilti Group had a successful start to the 2018 fiscal year, growing sales by 16 percent over the first four months of the year. In the below image you can see a detailed breakdown of the regional growth rates compared to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919963"/>
                  </a:ext>
                </a:extLst>
              </a:tr>
            </a:tbl>
          </a:graphicData>
        </a:graphic>
      </p:graphicFrame>
      <p:sp>
        <p:nvSpPr>
          <p:cNvPr id="4" name="Text Placeholder 3">
            <a:extLst>
              <a:ext uri="{FF2B5EF4-FFF2-40B4-BE49-F238E27FC236}">
                <a16:creationId xmlns:a16="http://schemas.microsoft.com/office/drawing/2014/main" id="{1905B953-9D67-464C-9F2D-9CDBF45F323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14954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3C02E-1D3F-4BAC-8DB7-107C030B0C6F}"/>
              </a:ext>
            </a:extLst>
          </p:cNvPr>
          <p:cNvSpPr>
            <a:spLocks noGrp="1"/>
          </p:cNvSpPr>
          <p:nvPr>
            <p:ph type="title"/>
          </p:nvPr>
        </p:nvSpPr>
        <p:spPr/>
        <p:txBody>
          <a:bodyPr/>
          <a:lstStyle/>
          <a:p>
            <a:r>
              <a:rPr lang="en-US"/>
              <a:t>LinkedIn Updates Table | All Pages - 7 of 9</a:t>
            </a:r>
          </a:p>
        </p:txBody>
      </p:sp>
      <p:graphicFrame>
        <p:nvGraphicFramePr>
          <p:cNvPr id="5" name="Table Placeholder 4">
            <a:extLst>
              <a:ext uri="{FF2B5EF4-FFF2-40B4-BE49-F238E27FC236}">
                <a16:creationId xmlns:a16="http://schemas.microsoft.com/office/drawing/2014/main" id="{CD6C643C-8CCE-4C1E-8ECC-DDE23DFF11AC}"/>
              </a:ext>
            </a:extLst>
          </p:cNvPr>
          <p:cNvGraphicFramePr>
            <a:graphicFrameLocks noGrp="1"/>
          </p:cNvGraphicFramePr>
          <p:nvPr>
            <p:ph type="tbl" sz="quarter" idx="13"/>
            <p:extLst>
              <p:ext uri="{D42A27DB-BD31-4B8C-83A1-F6EECF244321}">
                <p14:modId xmlns:p14="http://schemas.microsoft.com/office/powerpoint/2010/main" val="412405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9637655"/>
                    </a:ext>
                  </a:extLst>
                </a:gridCol>
                <a:gridCol w="987552">
                  <a:extLst>
                    <a:ext uri="{9D8B030D-6E8A-4147-A177-3AD203B41FA5}">
                      <a16:colId xmlns:a16="http://schemas.microsoft.com/office/drawing/2014/main" val="220546345"/>
                    </a:ext>
                  </a:extLst>
                </a:gridCol>
                <a:gridCol w="987552">
                  <a:extLst>
                    <a:ext uri="{9D8B030D-6E8A-4147-A177-3AD203B41FA5}">
                      <a16:colId xmlns:a16="http://schemas.microsoft.com/office/drawing/2014/main" val="568274091"/>
                    </a:ext>
                  </a:extLst>
                </a:gridCol>
                <a:gridCol w="987552">
                  <a:extLst>
                    <a:ext uri="{9D8B030D-6E8A-4147-A177-3AD203B41FA5}">
                      <a16:colId xmlns:a16="http://schemas.microsoft.com/office/drawing/2014/main" val="3359416562"/>
                    </a:ext>
                  </a:extLst>
                </a:gridCol>
                <a:gridCol w="987552">
                  <a:extLst>
                    <a:ext uri="{9D8B030D-6E8A-4147-A177-3AD203B41FA5}">
                      <a16:colId xmlns:a16="http://schemas.microsoft.com/office/drawing/2014/main" val="217821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167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- 2018-05-16 10:06:48 </a:t>
                      </a:r>
                      <a:r>
                        <a:rPr kumimoji="0" lang="en-US" sz="1000" b="0" i="0" u="none" strike="noStrike" kern="1200" cap="none" spc="0" normalizeH="0" baseline="0" noProof="0">
                          <a:ln>
                            <a:noFill/>
                          </a:ln>
                          <a:solidFill>
                            <a:prstClr val="black"/>
                          </a:solidFill>
                          <a:effectLst/>
                          <a:uLnTx/>
                          <a:uFillTx/>
                          <a:latin typeface="+mn-lt"/>
                          <a:ea typeface="+mn-ea"/>
                          <a:cs typeface="+mn-cs"/>
                        </a:rPr>
                        <a:t>
  One question to Dennis Jünger, Product Owner at Bosch Power Tools: 
Bosch Power Tools recently optimized its Rotak lawnmowers. What is the major advantage of the new models? 
The four new Rotak models are the quietest high-performance lawnmowers in the market – thanks to the Bosch ProSilence technology. From the lawnmower housing to its motor and the blades, all components have been optimized to reduce the volume and make the mowing sound more pleasant for users. Besides the ProSilence system, a foldable grass box, which can be fitted in a matter of seconds and an extremely easy-to-use cutting height adjustment are also new. Even the lawnmowers’ grass combs were redesigned with increased comfort in mind. To top it all off, the UniversalRotak’s tried and tested Ergoflex system as well as the Ergoslide system of the AdvancedRotak offer additional comfort and help users to maintain a good posture while mowing.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9377532"/>
                  </a:ext>
                </a:extLst>
              </a:tr>
            </a:tbl>
          </a:graphicData>
        </a:graphic>
      </p:graphicFrame>
      <p:sp>
        <p:nvSpPr>
          <p:cNvPr id="4" name="Text Placeholder 3">
            <a:extLst>
              <a:ext uri="{FF2B5EF4-FFF2-40B4-BE49-F238E27FC236}">
                <a16:creationId xmlns:a16="http://schemas.microsoft.com/office/drawing/2014/main" id="{28647BD8-2C91-452C-9BAF-A3F6DEF5016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7706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7252-5B8D-4AEE-BCB4-37E6B474175A}"/>
              </a:ext>
            </a:extLst>
          </p:cNvPr>
          <p:cNvSpPr>
            <a:spLocks noGrp="1"/>
          </p:cNvSpPr>
          <p:nvPr>
            <p:ph type="title"/>
          </p:nvPr>
        </p:nvSpPr>
        <p:spPr/>
        <p:txBody>
          <a:bodyPr/>
          <a:lstStyle/>
          <a:p>
            <a:r>
              <a:rPr lang="en-US"/>
              <a:t>LinkedIn Updates Table | All Pages - 8 of 9</a:t>
            </a:r>
          </a:p>
        </p:txBody>
      </p:sp>
      <p:graphicFrame>
        <p:nvGraphicFramePr>
          <p:cNvPr id="5" name="Table Placeholder 4">
            <a:extLst>
              <a:ext uri="{FF2B5EF4-FFF2-40B4-BE49-F238E27FC236}">
                <a16:creationId xmlns:a16="http://schemas.microsoft.com/office/drawing/2014/main" id="{8AC1E8B7-6329-44B3-92EF-4D222D473BC1}"/>
              </a:ext>
            </a:extLst>
          </p:cNvPr>
          <p:cNvGraphicFramePr>
            <a:graphicFrameLocks noGrp="1"/>
          </p:cNvGraphicFramePr>
          <p:nvPr>
            <p:ph type="tbl" sz="quarter" idx="13"/>
            <p:extLst>
              <p:ext uri="{D42A27DB-BD31-4B8C-83A1-F6EECF244321}">
                <p14:modId xmlns:p14="http://schemas.microsoft.com/office/powerpoint/2010/main" val="182042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6071401"/>
                    </a:ext>
                  </a:extLst>
                </a:gridCol>
                <a:gridCol w="987552">
                  <a:extLst>
                    <a:ext uri="{9D8B030D-6E8A-4147-A177-3AD203B41FA5}">
                      <a16:colId xmlns:a16="http://schemas.microsoft.com/office/drawing/2014/main" val="546927053"/>
                    </a:ext>
                  </a:extLst>
                </a:gridCol>
                <a:gridCol w="987552">
                  <a:extLst>
                    <a:ext uri="{9D8B030D-6E8A-4147-A177-3AD203B41FA5}">
                      <a16:colId xmlns:a16="http://schemas.microsoft.com/office/drawing/2014/main" val="742949576"/>
                    </a:ext>
                  </a:extLst>
                </a:gridCol>
                <a:gridCol w="987552">
                  <a:extLst>
                    <a:ext uri="{9D8B030D-6E8A-4147-A177-3AD203B41FA5}">
                      <a16:colId xmlns:a16="http://schemas.microsoft.com/office/drawing/2014/main" val="3080855473"/>
                    </a:ext>
                  </a:extLst>
                </a:gridCol>
                <a:gridCol w="987552">
                  <a:extLst>
                    <a:ext uri="{9D8B030D-6E8A-4147-A177-3AD203B41FA5}">
                      <a16:colId xmlns:a16="http://schemas.microsoft.com/office/drawing/2014/main" val="148393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07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- 2018-05-16 00:47:58 </a:t>
                      </a:r>
                      <a:r>
                        <a:rPr kumimoji="0" lang="en-US" sz="1000" b="0" i="0" u="none" strike="noStrike" kern="1200" cap="none" spc="0" normalizeH="0" baseline="0" noProof="0">
                          <a:ln>
                            <a:noFill/>
                          </a:ln>
                          <a:solidFill>
                            <a:prstClr val="black"/>
                          </a:solidFill>
                          <a:effectLst/>
                          <a:uLnTx/>
                          <a:uFillTx/>
                          <a:latin typeface="+mn-lt"/>
                          <a:ea typeface="+mn-ea"/>
                          <a:cs typeface="+mn-cs"/>
                        </a:rPr>
                        <a:t>
  In honor of our anniversary, we're proud to announce an elevated commitment to social responsibility. Outside the New York Stock Exchange (NYSE), we're helping to empower makers. With our friends from Joe Gibbs Racing and Discovery Education, we've created a Makerspace Challenge to create, make, and build with more than forty students from local NYC schools. 
Learn more: http://bit.ly/2Ikt3NU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412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- 2018-05-14 19:19:17 </a:t>
                      </a:r>
                      <a:r>
                        <a:rPr kumimoji="0" lang="en-US" sz="1000" b="0" i="0" u="none" strike="noStrike" kern="1200" cap="none" spc="0" normalizeH="0" baseline="0" noProof="0">
                          <a:ln>
                            <a:noFill/>
                          </a:ln>
                          <a:solidFill>
                            <a:prstClr val="black"/>
                          </a:solidFill>
                          <a:effectLst/>
                          <a:uLnTx/>
                          <a:uFillTx/>
                          <a:latin typeface="+mn-lt"/>
                          <a:ea typeface="+mn-ea"/>
                          <a:cs typeface="+mn-cs"/>
                        </a:rPr>
                        <a:t>
  We’re proudly partnering with SkillsUSA for the #SkillsUSA National Week of Service #ShowOffYourSkills competition. The finalists have been revealed – cast your vote here: https://lnkd.in/eTwFP4m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084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- 2018-05-14 16:38:21 </a:t>
                      </a:r>
                      <a:r>
                        <a:rPr kumimoji="0" lang="en-US" sz="1000" b="0" i="0" u="none" strike="noStrike" kern="1200" cap="none" spc="0" normalizeH="0" baseline="0" noProof="0">
                          <a:ln>
                            <a:noFill/>
                          </a:ln>
                          <a:solidFill>
                            <a:prstClr val="black"/>
                          </a:solidFill>
                          <a:effectLst/>
                          <a:uLnTx/>
                          <a:uFillTx/>
                          <a:latin typeface="+mn-lt"/>
                          <a:ea typeface="+mn-ea"/>
                          <a:cs typeface="+mn-cs"/>
                        </a:rPr>
                        <a:t>
  We’re passionate about giving all our colleagues equal opportunities to flourish and develop their careers, and we never give up looking for ways to improve this balance! So we’re honored to receive a ‘Winning W’ Award, recognizing that more than 20% of our Board members are women. Learn more about us here &gt; http://bit.ly/2qX6UZq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067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- 2018-05-14 13:00:44 </a:t>
                      </a:r>
                      <a:r>
                        <a:rPr kumimoji="0" lang="en-US" sz="1000" b="0" i="0" u="none" strike="noStrike" kern="1200" cap="none" spc="0" normalizeH="0" baseline="0" noProof="0">
                          <a:ln>
                            <a:noFill/>
                          </a:ln>
                          <a:solidFill>
                            <a:prstClr val="black"/>
                          </a:solidFill>
                          <a:effectLst/>
                          <a:uLnTx/>
                          <a:uFillTx/>
                          <a:latin typeface="+mn-lt"/>
                          <a:ea typeface="+mn-ea"/>
                          <a:cs typeface="+mn-cs"/>
                        </a:rPr>
                        <a:t>
  A great many people are moving to Plano, Texas. 🏙🇺🇸 Learn what has been installed 10,000 times in a 25-story building to ensure added safety http://hilti.link/2QF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4119400"/>
                  </a:ext>
                </a:extLst>
              </a:tr>
            </a:tbl>
          </a:graphicData>
        </a:graphic>
      </p:graphicFrame>
      <p:sp>
        <p:nvSpPr>
          <p:cNvPr id="4" name="Text Placeholder 3">
            <a:extLst>
              <a:ext uri="{FF2B5EF4-FFF2-40B4-BE49-F238E27FC236}">
                <a16:creationId xmlns:a16="http://schemas.microsoft.com/office/drawing/2014/main" id="{D50D25E4-6003-4A62-BD98-E5524150656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23437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DB88E-1283-4159-8E4C-A1BF935AB743}"/>
              </a:ext>
            </a:extLst>
          </p:cNvPr>
          <p:cNvSpPr>
            <a:spLocks noGrp="1"/>
          </p:cNvSpPr>
          <p:nvPr>
            <p:ph type="title"/>
          </p:nvPr>
        </p:nvSpPr>
        <p:spPr/>
        <p:txBody>
          <a:bodyPr/>
          <a:lstStyle/>
          <a:p>
            <a:r>
              <a:rPr lang="en-US"/>
              <a:t>LinkedIn Updates Table | All Pages - 9 of 9</a:t>
            </a:r>
          </a:p>
        </p:txBody>
      </p:sp>
      <p:graphicFrame>
        <p:nvGraphicFramePr>
          <p:cNvPr id="5" name="Table Placeholder 4">
            <a:extLst>
              <a:ext uri="{FF2B5EF4-FFF2-40B4-BE49-F238E27FC236}">
                <a16:creationId xmlns:a16="http://schemas.microsoft.com/office/drawing/2014/main" id="{D4DF4B0C-593F-4FC5-A3BC-2FEC30D58004}"/>
              </a:ext>
            </a:extLst>
          </p:cNvPr>
          <p:cNvGraphicFramePr>
            <a:graphicFrameLocks noGrp="1"/>
          </p:cNvGraphicFramePr>
          <p:nvPr>
            <p:ph type="tbl" sz="quarter" idx="13"/>
            <p:extLst>
              <p:ext uri="{D42A27DB-BD31-4B8C-83A1-F6EECF244321}">
                <p14:modId xmlns:p14="http://schemas.microsoft.com/office/powerpoint/2010/main" val="247967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50327871"/>
                    </a:ext>
                  </a:extLst>
                </a:gridCol>
                <a:gridCol w="987552">
                  <a:extLst>
                    <a:ext uri="{9D8B030D-6E8A-4147-A177-3AD203B41FA5}">
                      <a16:colId xmlns:a16="http://schemas.microsoft.com/office/drawing/2014/main" val="1693978441"/>
                    </a:ext>
                  </a:extLst>
                </a:gridCol>
                <a:gridCol w="987552">
                  <a:extLst>
                    <a:ext uri="{9D8B030D-6E8A-4147-A177-3AD203B41FA5}">
                      <a16:colId xmlns:a16="http://schemas.microsoft.com/office/drawing/2014/main" val="1654423658"/>
                    </a:ext>
                  </a:extLst>
                </a:gridCol>
                <a:gridCol w="987552">
                  <a:extLst>
                    <a:ext uri="{9D8B030D-6E8A-4147-A177-3AD203B41FA5}">
                      <a16:colId xmlns:a16="http://schemas.microsoft.com/office/drawing/2014/main" val="3306006319"/>
                    </a:ext>
                  </a:extLst>
                </a:gridCol>
                <a:gridCol w="987552">
                  <a:extLst>
                    <a:ext uri="{9D8B030D-6E8A-4147-A177-3AD203B41FA5}">
                      <a16:colId xmlns:a16="http://schemas.microsoft.com/office/drawing/2014/main" val="3745098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876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- 2018-05-10 21:16:08 </a:t>
                      </a:r>
                      <a:r>
                        <a:rPr kumimoji="0" lang="en-US" sz="1000" b="0" i="0" u="none" strike="noStrike" kern="1200" cap="none" spc="0" normalizeH="0" baseline="0" noProof="0">
                          <a:ln>
                            <a:noFill/>
                          </a:ln>
                          <a:solidFill>
                            <a:prstClr val="black"/>
                          </a:solidFill>
                          <a:effectLst/>
                          <a:uLnTx/>
                          <a:uFillTx/>
                          <a:latin typeface="+mn-lt"/>
                          <a:ea typeface="+mn-ea"/>
                          <a:cs typeface="+mn-cs"/>
                        </a:rPr>
                        <a:t>
  We’re delighted to share the very first issue of “Infrastructure Informative,” a brand new digital publication covering all the latest news updates and customer stories from STANLEY Infrastructure. View it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4476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- 2018-05-09 21:33:10 </a:t>
                      </a:r>
                      <a:r>
                        <a:rPr kumimoji="0" lang="en-US" sz="1000" b="0" i="0" u="none" strike="noStrike" kern="1200" cap="none" spc="0" normalizeH="0" baseline="0" noProof="0">
                          <a:ln>
                            <a:noFill/>
                          </a:ln>
                          <a:solidFill>
                            <a:prstClr val="black"/>
                          </a:solidFill>
                          <a:effectLst/>
                          <a:uLnTx/>
                          <a:uFillTx/>
                          <a:latin typeface="+mn-lt"/>
                          <a:ea typeface="+mn-ea"/>
                          <a:cs typeface="+mn-cs"/>
                        </a:rPr>
                        <a:t>
  We’re serious about climate change. That’s why we’ve committed to Science Based Targets. Our promise to decrease greenhouse gas emissions and reduce our environmental impact by 2030, as part of our ambitious global CSR plans. Learn more: http://bit.ly/2G0b0GB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5092179"/>
                  </a:ext>
                </a:extLst>
              </a:tr>
            </a:tbl>
          </a:graphicData>
        </a:graphic>
      </p:graphicFrame>
      <p:sp>
        <p:nvSpPr>
          <p:cNvPr id="4" name="Text Placeholder 3">
            <a:extLst>
              <a:ext uri="{FF2B5EF4-FFF2-40B4-BE49-F238E27FC236}">
                <a16:creationId xmlns:a16="http://schemas.microsoft.com/office/drawing/2014/main" id="{A33FF38A-5565-42A3-9C77-4BEDEB13471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91730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713</Words>
  <Application>Microsoft Office PowerPoint</Application>
  <PresentationFormat>On-screen Show (4:3)</PresentationFormat>
  <Paragraphs>272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Linkedin</vt:lpstr>
      <vt:lpstr>LinkedIn Key Metrics Table | Corporate</vt:lpstr>
      <vt:lpstr>LinkedIn Key Metrics Radar | All Pages</vt:lpstr>
      <vt:lpstr>LinkedIn Follower Distribution | All Pages</vt:lpstr>
      <vt:lpstr>LinkedIn Followers Table | All Pages</vt:lpstr>
      <vt:lpstr>LinkedIn Average Likes Per Update | All Pages</vt:lpstr>
      <vt:lpstr>LinkedIn Follower Distribution Development | All Pages</vt:lpstr>
      <vt:lpstr>LinkedIn Total Interactions | All Pages</vt:lpstr>
      <vt:lpstr>LinkedIn Followers Change | All Pages</vt:lpstr>
      <vt:lpstr>LinkedIn Updates Table | All Pages - 1 of 9</vt:lpstr>
      <vt:lpstr>LinkedIn Updates Table | All Pages - 2 of 9</vt:lpstr>
      <vt:lpstr>LinkedIn Updates Table | All Pages - 3 of 9</vt:lpstr>
      <vt:lpstr>LinkedIn Updates Table | All Pages - 4 of 9</vt:lpstr>
      <vt:lpstr>LinkedIn Updates Table | All Pages - 5 of 9</vt:lpstr>
      <vt:lpstr>LinkedIn Updates Table | All Pages - 6 of 9</vt:lpstr>
      <vt:lpstr>LinkedIn Updates Table | All Pages - 7 of 9</vt:lpstr>
      <vt:lpstr>LinkedIn Updates Table | All Pages - 8 of 9</vt:lpstr>
      <vt:lpstr>LinkedIn Updates Table | All Pages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Administrator</dc:creator>
  <cp:lastModifiedBy>Administrator</cp:lastModifiedBy>
  <cp:revision>1</cp:revision>
  <dcterms:created xsi:type="dcterms:W3CDTF">2018-06-14T22:37:31Z</dcterms:created>
  <dcterms:modified xsi:type="dcterms:W3CDTF">2018-06-14T22:38:00Z</dcterms:modified>
</cp:coreProperties>
</file>