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68.421099999999996</c:v>
                </c:pt>
                <c:pt idx="2">
                  <c:v>100</c:v>
                </c:pt>
                <c:pt idx="3">
                  <c:v>12.4344</c:v>
                </c:pt>
                <c:pt idx="4">
                  <c:v>35.304000000000002</c:v>
                </c:pt>
              </c:numCache>
            </c:numRef>
          </c:val>
          <c:extLst>
            <c:ext xmlns:c16="http://schemas.microsoft.com/office/drawing/2014/chart" uri="{C3380CC4-5D6E-409C-BE32-E72D297353CC}">
              <c16:uniqueId val="{00000000-387D-4398-B17E-1CB153E49DE8}"/>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3.9946999999999999</c:v>
                </c:pt>
                <c:pt idx="1">
                  <c:v>26.315799999999999</c:v>
                </c:pt>
                <c:pt idx="2">
                  <c:v>12.13</c:v>
                </c:pt>
                <c:pt idx="3">
                  <c:v>100</c:v>
                </c:pt>
                <c:pt idx="4">
                  <c:v>100</c:v>
                </c:pt>
              </c:numCache>
            </c:numRef>
          </c:val>
          <c:extLst>
            <c:ext xmlns:c16="http://schemas.microsoft.com/office/drawing/2014/chart" uri="{C3380CC4-5D6E-409C-BE32-E72D297353CC}">
              <c16:uniqueId val="{00000001-387D-4398-B17E-1CB153E49DE8}"/>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90.433099999999996</c:v>
                </c:pt>
                <c:pt idx="1">
                  <c:v>100</c:v>
                </c:pt>
                <c:pt idx="2">
                  <c:v>71.425799999999995</c:v>
                </c:pt>
                <c:pt idx="3">
                  <c:v>6.7264999999999997</c:v>
                </c:pt>
                <c:pt idx="4">
                  <c:v>38.817799999999998</c:v>
                </c:pt>
              </c:numCache>
            </c:numRef>
          </c:val>
          <c:extLst>
            <c:ext xmlns:c16="http://schemas.microsoft.com/office/drawing/2014/chart" uri="{C3380CC4-5D6E-409C-BE32-E72D297353CC}">
              <c16:uniqueId val="{00000002-387D-4398-B17E-1CB153E49DE8}"/>
            </c:ext>
          </c:extLst>
        </c:ser>
        <c:dLbls>
          <c:showLegendKey val="0"/>
          <c:showVal val="0"/>
          <c:showCatName val="0"/>
          <c:showSerName val="0"/>
          <c:showPercent val="0"/>
          <c:showBubbleSize val="0"/>
        </c:dLbls>
        <c:axId val="350545144"/>
        <c:axId val="350545472"/>
      </c:radarChart>
      <c:catAx>
        <c:axId val="35054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45472"/>
        <c:crosses val="autoZero"/>
        <c:auto val="1"/>
        <c:lblAlgn val="ctr"/>
        <c:lblOffset val="100"/>
        <c:noMultiLvlLbl val="0"/>
      </c:catAx>
      <c:valAx>
        <c:axId val="3505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4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167473</c:v>
                </c:pt>
                <c:pt idx="1">
                  <c:v>6690</c:v>
                </c:pt>
                <c:pt idx="2">
                  <c:v>151451</c:v>
                </c:pt>
              </c:numCache>
            </c:numRef>
          </c:val>
          <c:extLst>
            <c:ext xmlns:c16="http://schemas.microsoft.com/office/drawing/2014/chart" uri="{C3380CC4-5D6E-409C-BE32-E72D297353CC}">
              <c16:uniqueId val="{00000000-C5A0-460C-B04B-E71DB8C2AE8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564</c:v>
                </c:pt>
                <c:pt idx="2">
                  <c:v>0</c:v>
                </c:pt>
                <c:pt idx="3">
                  <c:v>0</c:v>
                </c:pt>
                <c:pt idx="4">
                  <c:v>0</c:v>
                </c:pt>
                <c:pt idx="5">
                  <c:v>0</c:v>
                </c:pt>
                <c:pt idx="6">
                  <c:v>0</c:v>
                </c:pt>
                <c:pt idx="7">
                  <c:v>666</c:v>
                </c:pt>
                <c:pt idx="8">
                  <c:v>0</c:v>
                </c:pt>
                <c:pt idx="9">
                  <c:v>0</c:v>
                </c:pt>
                <c:pt idx="10">
                  <c:v>0</c:v>
                </c:pt>
                <c:pt idx="11">
                  <c:v>386</c:v>
                </c:pt>
                <c:pt idx="12">
                  <c:v>0</c:v>
                </c:pt>
                <c:pt idx="13">
                  <c:v>0</c:v>
                </c:pt>
                <c:pt idx="14">
                  <c:v>0</c:v>
                </c:pt>
                <c:pt idx="15">
                  <c:v>424</c:v>
                </c:pt>
                <c:pt idx="16">
                  <c:v>0</c:v>
                </c:pt>
                <c:pt idx="17">
                  <c:v>0</c:v>
                </c:pt>
                <c:pt idx="18">
                  <c:v>0</c:v>
                </c:pt>
                <c:pt idx="19">
                  <c:v>315</c:v>
                </c:pt>
                <c:pt idx="20">
                  <c:v>266</c:v>
                </c:pt>
                <c:pt idx="21">
                  <c:v>0</c:v>
                </c:pt>
                <c:pt idx="22">
                  <c:v>295</c:v>
                </c:pt>
                <c:pt idx="23">
                  <c:v>0</c:v>
                </c:pt>
                <c:pt idx="24">
                  <c:v>0</c:v>
                </c:pt>
                <c:pt idx="25">
                  <c:v>501</c:v>
                </c:pt>
                <c:pt idx="26">
                  <c:v>0</c:v>
                </c:pt>
                <c:pt idx="27">
                  <c:v>234</c:v>
                </c:pt>
                <c:pt idx="28">
                  <c:v>0</c:v>
                </c:pt>
                <c:pt idx="29">
                  <c:v>0</c:v>
                </c:pt>
                <c:pt idx="30">
                  <c:v>0</c:v>
                </c:pt>
              </c:numCache>
            </c:numRef>
          </c:val>
          <c:extLst>
            <c:ext xmlns:c16="http://schemas.microsoft.com/office/drawing/2014/chart" uri="{C3380CC4-5D6E-409C-BE32-E72D297353CC}">
              <c16:uniqueId val="{00000000-6CDF-44A8-91F1-4397C8C988DE}"/>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106</c:v>
                </c:pt>
                <c:pt idx="8">
                  <c:v>0</c:v>
                </c:pt>
                <c:pt idx="9">
                  <c:v>0</c:v>
                </c:pt>
                <c:pt idx="10">
                  <c:v>0</c:v>
                </c:pt>
                <c:pt idx="11">
                  <c:v>0</c:v>
                </c:pt>
                <c:pt idx="12">
                  <c:v>150</c:v>
                </c:pt>
                <c:pt idx="13">
                  <c:v>0</c:v>
                </c:pt>
                <c:pt idx="14">
                  <c:v>104</c:v>
                </c:pt>
                <c:pt idx="15">
                  <c:v>0</c:v>
                </c:pt>
                <c:pt idx="16">
                  <c:v>0</c:v>
                </c:pt>
                <c:pt idx="17">
                  <c:v>0</c:v>
                </c:pt>
                <c:pt idx="18">
                  <c:v>0</c:v>
                </c:pt>
                <c:pt idx="19">
                  <c:v>0</c:v>
                </c:pt>
                <c:pt idx="20">
                  <c:v>109</c:v>
                </c:pt>
                <c:pt idx="21">
                  <c:v>0</c:v>
                </c:pt>
                <c:pt idx="22">
                  <c:v>0</c:v>
                </c:pt>
                <c:pt idx="23">
                  <c:v>0</c:v>
                </c:pt>
                <c:pt idx="24">
                  <c:v>0</c:v>
                </c:pt>
                <c:pt idx="25">
                  <c:v>0</c:v>
                </c:pt>
                <c:pt idx="26">
                  <c:v>0</c:v>
                </c:pt>
                <c:pt idx="27">
                  <c:v>140</c:v>
                </c:pt>
                <c:pt idx="28">
                  <c:v>0</c:v>
                </c:pt>
                <c:pt idx="29">
                  <c:v>0</c:v>
                </c:pt>
                <c:pt idx="30">
                  <c:v>0</c:v>
                </c:pt>
              </c:numCache>
            </c:numRef>
          </c:val>
          <c:extLst>
            <c:ext xmlns:c16="http://schemas.microsoft.com/office/drawing/2014/chart" uri="{C3380CC4-5D6E-409C-BE32-E72D297353CC}">
              <c16:uniqueId val="{00000001-6CDF-44A8-91F1-4397C8C988DE}"/>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182</c:v>
                </c:pt>
                <c:pt idx="1">
                  <c:v>146</c:v>
                </c:pt>
                <c:pt idx="2">
                  <c:v>0</c:v>
                </c:pt>
                <c:pt idx="3">
                  <c:v>294</c:v>
                </c:pt>
                <c:pt idx="4">
                  <c:v>217</c:v>
                </c:pt>
                <c:pt idx="5">
                  <c:v>135</c:v>
                </c:pt>
                <c:pt idx="6">
                  <c:v>284</c:v>
                </c:pt>
                <c:pt idx="7">
                  <c:v>204</c:v>
                </c:pt>
                <c:pt idx="8">
                  <c:v>345</c:v>
                </c:pt>
                <c:pt idx="9">
                  <c:v>0</c:v>
                </c:pt>
                <c:pt idx="10">
                  <c:v>0</c:v>
                </c:pt>
                <c:pt idx="11">
                  <c:v>0</c:v>
                </c:pt>
                <c:pt idx="12">
                  <c:v>160</c:v>
                </c:pt>
                <c:pt idx="13">
                  <c:v>150</c:v>
                </c:pt>
                <c:pt idx="14">
                  <c:v>81</c:v>
                </c:pt>
                <c:pt idx="15">
                  <c:v>0</c:v>
                </c:pt>
                <c:pt idx="16">
                  <c:v>0</c:v>
                </c:pt>
                <c:pt idx="17">
                  <c:v>227</c:v>
                </c:pt>
                <c:pt idx="18">
                  <c:v>0</c:v>
                </c:pt>
                <c:pt idx="19">
                  <c:v>0</c:v>
                </c:pt>
                <c:pt idx="20">
                  <c:v>158</c:v>
                </c:pt>
                <c:pt idx="21">
                  <c:v>155</c:v>
                </c:pt>
                <c:pt idx="22">
                  <c:v>118</c:v>
                </c:pt>
                <c:pt idx="23">
                  <c:v>0</c:v>
                </c:pt>
                <c:pt idx="24">
                  <c:v>0</c:v>
                </c:pt>
                <c:pt idx="25">
                  <c:v>176</c:v>
                </c:pt>
                <c:pt idx="26">
                  <c:v>0</c:v>
                </c:pt>
                <c:pt idx="27">
                  <c:v>0</c:v>
                </c:pt>
                <c:pt idx="28">
                  <c:v>240</c:v>
                </c:pt>
                <c:pt idx="29">
                  <c:v>148</c:v>
                </c:pt>
                <c:pt idx="30">
                  <c:v>0</c:v>
                </c:pt>
              </c:numCache>
            </c:numRef>
          </c:val>
          <c:extLst>
            <c:ext xmlns:c16="http://schemas.microsoft.com/office/drawing/2014/chart" uri="{C3380CC4-5D6E-409C-BE32-E72D297353CC}">
              <c16:uniqueId val="{00000002-6CDF-44A8-91F1-4397C8C988DE}"/>
            </c:ext>
          </c:extLst>
        </c:ser>
        <c:dLbls>
          <c:showLegendKey val="0"/>
          <c:showVal val="0"/>
          <c:showCatName val="0"/>
          <c:showSerName val="0"/>
          <c:showPercent val="0"/>
          <c:showBubbleSize val="0"/>
        </c:dLbls>
        <c:gapWidth val="219"/>
        <c:overlap val="-27"/>
        <c:axId val="350409112"/>
        <c:axId val="350405176"/>
      </c:barChart>
      <c:dateAx>
        <c:axId val="35040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05176"/>
        <c:crosses val="autoZero"/>
        <c:auto val="1"/>
        <c:lblOffset val="100"/>
        <c:baseTimeUnit val="days"/>
      </c:dateAx>
      <c:valAx>
        <c:axId val="35040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0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Hilti Group</c:v>
                </c:pt>
              </c:strCache>
            </c:strRef>
          </c:tx>
          <c:spPr>
            <a:solidFill>
              <a:schemeClr val="accent1"/>
            </a:solidFill>
            <a:ln>
              <a:noFill/>
            </a:ln>
            <a:effectLst/>
          </c:spP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164145</c:v>
                </c:pt>
                <c:pt idx="1">
                  <c:v>164277</c:v>
                </c:pt>
                <c:pt idx="2">
                  <c:v>164376</c:v>
                </c:pt>
                <c:pt idx="3">
                  <c:v>164486</c:v>
                </c:pt>
                <c:pt idx="4">
                  <c:v>164618</c:v>
                </c:pt>
                <c:pt idx="5">
                  <c:v>164775</c:v>
                </c:pt>
                <c:pt idx="6">
                  <c:v>164920</c:v>
                </c:pt>
                <c:pt idx="7">
                  <c:v>165082</c:v>
                </c:pt>
                <c:pt idx="8">
                  <c:v>165207</c:v>
                </c:pt>
                <c:pt idx="9">
                  <c:v>165338</c:v>
                </c:pt>
                <c:pt idx="10">
                  <c:v>165392</c:v>
                </c:pt>
                <c:pt idx="11">
                  <c:v>165461</c:v>
                </c:pt>
                <c:pt idx="12">
                  <c:v>165565</c:v>
                </c:pt>
                <c:pt idx="13">
                  <c:v>165673</c:v>
                </c:pt>
                <c:pt idx="14">
                  <c:v>165769</c:v>
                </c:pt>
                <c:pt idx="15">
                  <c:v>165871</c:v>
                </c:pt>
                <c:pt idx="16">
                  <c:v>165989</c:v>
                </c:pt>
                <c:pt idx="17">
                  <c:v>166105</c:v>
                </c:pt>
                <c:pt idx="18">
                  <c:v>166214</c:v>
                </c:pt>
                <c:pt idx="19">
                  <c:v>166358</c:v>
                </c:pt>
                <c:pt idx="20">
                  <c:v>166490</c:v>
                </c:pt>
                <c:pt idx="21">
                  <c:v>166619</c:v>
                </c:pt>
                <c:pt idx="22">
                  <c:v>166733</c:v>
                </c:pt>
                <c:pt idx="23">
                  <c:v>166828</c:v>
                </c:pt>
                <c:pt idx="24">
                  <c:v>166896</c:v>
                </c:pt>
                <c:pt idx="25">
                  <c:v>166993</c:v>
                </c:pt>
                <c:pt idx="26">
                  <c:v>167106</c:v>
                </c:pt>
                <c:pt idx="27">
                  <c:v>167211</c:v>
                </c:pt>
                <c:pt idx="28">
                  <c:v>167319</c:v>
                </c:pt>
                <c:pt idx="29">
                  <c:v>167413</c:v>
                </c:pt>
                <c:pt idx="30">
                  <c:v>167473</c:v>
                </c:pt>
              </c:numCache>
            </c:numRef>
          </c:val>
          <c:extLst>
            <c:ext xmlns:c16="http://schemas.microsoft.com/office/drawing/2014/chart" uri="{C3380CC4-5D6E-409C-BE32-E72D297353CC}">
              <c16:uniqueId val="{00000000-3558-4D4B-9570-5420E72CFED5}"/>
            </c:ext>
          </c:extLst>
        </c:ser>
        <c:ser>
          <c:idx val="1"/>
          <c:order val="1"/>
          <c:tx>
            <c:strRef>
              <c:f>Sheet1!$C$1</c:f>
              <c:strCache>
                <c:ptCount val="1"/>
                <c:pt idx="0">
                  <c:v>Bosch Power Tools</c:v>
                </c:pt>
              </c:strCache>
            </c:strRef>
          </c:tx>
          <c:spPr>
            <a:solidFill>
              <a:schemeClr val="accent2"/>
            </a:solidFill>
            <a:ln>
              <a:noFill/>
            </a:ln>
            <a:effectLst/>
          </c:spP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6325</c:v>
                </c:pt>
                <c:pt idx="1">
                  <c:v>6333</c:v>
                </c:pt>
                <c:pt idx="2">
                  <c:v>6340</c:v>
                </c:pt>
                <c:pt idx="3">
                  <c:v>6345</c:v>
                </c:pt>
                <c:pt idx="4">
                  <c:v>6347</c:v>
                </c:pt>
                <c:pt idx="5">
                  <c:v>6358</c:v>
                </c:pt>
                <c:pt idx="6">
                  <c:v>6367</c:v>
                </c:pt>
                <c:pt idx="7">
                  <c:v>6378</c:v>
                </c:pt>
                <c:pt idx="8">
                  <c:v>6389</c:v>
                </c:pt>
                <c:pt idx="9">
                  <c:v>6403</c:v>
                </c:pt>
                <c:pt idx="10">
                  <c:v>6410</c:v>
                </c:pt>
                <c:pt idx="11">
                  <c:v>6419</c:v>
                </c:pt>
                <c:pt idx="12">
                  <c:v>6426</c:v>
                </c:pt>
                <c:pt idx="13">
                  <c:v>6442</c:v>
                </c:pt>
                <c:pt idx="14">
                  <c:v>6462</c:v>
                </c:pt>
                <c:pt idx="15">
                  <c:v>6474</c:v>
                </c:pt>
                <c:pt idx="16">
                  <c:v>6489</c:v>
                </c:pt>
                <c:pt idx="17">
                  <c:v>6501</c:v>
                </c:pt>
                <c:pt idx="18">
                  <c:v>6513</c:v>
                </c:pt>
                <c:pt idx="19">
                  <c:v>6541</c:v>
                </c:pt>
                <c:pt idx="20">
                  <c:v>6553</c:v>
                </c:pt>
                <c:pt idx="21">
                  <c:v>6565</c:v>
                </c:pt>
                <c:pt idx="22">
                  <c:v>6580</c:v>
                </c:pt>
                <c:pt idx="23">
                  <c:v>6592</c:v>
                </c:pt>
                <c:pt idx="24">
                  <c:v>6604</c:v>
                </c:pt>
                <c:pt idx="25">
                  <c:v>6609</c:v>
                </c:pt>
                <c:pt idx="26">
                  <c:v>6634</c:v>
                </c:pt>
                <c:pt idx="27">
                  <c:v>6651</c:v>
                </c:pt>
                <c:pt idx="28">
                  <c:v>6672</c:v>
                </c:pt>
                <c:pt idx="29">
                  <c:v>6683</c:v>
                </c:pt>
                <c:pt idx="30">
                  <c:v>6690</c:v>
                </c:pt>
              </c:numCache>
            </c:numRef>
          </c:val>
          <c:extLst>
            <c:ext xmlns:c16="http://schemas.microsoft.com/office/drawing/2014/chart" uri="{C3380CC4-5D6E-409C-BE32-E72D297353CC}">
              <c16:uniqueId val="{00000001-3558-4D4B-9570-5420E72CFED5}"/>
            </c:ext>
          </c:extLst>
        </c:ser>
        <c:ser>
          <c:idx val="2"/>
          <c:order val="2"/>
          <c:tx>
            <c:strRef>
              <c:f>Sheet1!$D$1</c:f>
              <c:strCache>
                <c:ptCount val="1"/>
                <c:pt idx="0">
                  <c:v>Stanley Black &amp; Decker, Inc.</c:v>
                </c:pt>
              </c:strCache>
            </c:strRef>
          </c:tx>
          <c:spPr>
            <a:solidFill>
              <a:schemeClr val="accent3"/>
            </a:solidFill>
            <a:ln w="25400">
              <a:noFill/>
            </a:ln>
            <a:effectLst/>
          </c:spP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148126</c:v>
                </c:pt>
                <c:pt idx="1">
                  <c:v>148221</c:v>
                </c:pt>
                <c:pt idx="2">
                  <c:v>148292</c:v>
                </c:pt>
                <c:pt idx="3">
                  <c:v>148364</c:v>
                </c:pt>
                <c:pt idx="4">
                  <c:v>148441</c:v>
                </c:pt>
                <c:pt idx="5">
                  <c:v>148557</c:v>
                </c:pt>
                <c:pt idx="6">
                  <c:v>148727</c:v>
                </c:pt>
                <c:pt idx="7">
                  <c:v>148916</c:v>
                </c:pt>
                <c:pt idx="8">
                  <c:v>149059</c:v>
                </c:pt>
                <c:pt idx="9">
                  <c:v>149157</c:v>
                </c:pt>
                <c:pt idx="10">
                  <c:v>149238</c:v>
                </c:pt>
                <c:pt idx="11">
                  <c:v>149349</c:v>
                </c:pt>
                <c:pt idx="12">
                  <c:v>149500</c:v>
                </c:pt>
                <c:pt idx="13">
                  <c:v>149667</c:v>
                </c:pt>
                <c:pt idx="14">
                  <c:v>149831</c:v>
                </c:pt>
                <c:pt idx="15">
                  <c:v>149943</c:v>
                </c:pt>
                <c:pt idx="16">
                  <c:v>150043</c:v>
                </c:pt>
                <c:pt idx="17">
                  <c:v>150120</c:v>
                </c:pt>
                <c:pt idx="18">
                  <c:v>150202</c:v>
                </c:pt>
                <c:pt idx="19">
                  <c:v>150361</c:v>
                </c:pt>
                <c:pt idx="20">
                  <c:v>150463</c:v>
                </c:pt>
                <c:pt idx="21">
                  <c:v>150586</c:v>
                </c:pt>
                <c:pt idx="22">
                  <c:v>150707</c:v>
                </c:pt>
                <c:pt idx="23">
                  <c:v>150802</c:v>
                </c:pt>
                <c:pt idx="24">
                  <c:v>150845</c:v>
                </c:pt>
                <c:pt idx="25">
                  <c:v>150899</c:v>
                </c:pt>
                <c:pt idx="26">
                  <c:v>151043</c:v>
                </c:pt>
                <c:pt idx="27">
                  <c:v>151158</c:v>
                </c:pt>
                <c:pt idx="28">
                  <c:v>151267</c:v>
                </c:pt>
                <c:pt idx="29">
                  <c:v>151366</c:v>
                </c:pt>
                <c:pt idx="30">
                  <c:v>151451</c:v>
                </c:pt>
              </c:numCache>
            </c:numRef>
          </c:val>
          <c:extLst>
            <c:ext xmlns:c16="http://schemas.microsoft.com/office/drawing/2014/chart" uri="{C3380CC4-5D6E-409C-BE32-E72D297353CC}">
              <c16:uniqueId val="{00000002-3558-4D4B-9570-5420E72CFED5}"/>
            </c:ext>
          </c:extLst>
        </c:ser>
        <c:dLbls>
          <c:showLegendKey val="0"/>
          <c:showVal val="0"/>
          <c:showCatName val="0"/>
          <c:showSerName val="0"/>
          <c:showPercent val="0"/>
          <c:showBubbleSize val="0"/>
        </c:dLbls>
        <c:axId val="350408784"/>
        <c:axId val="350408128"/>
      </c:areaChart>
      <c:dateAx>
        <c:axId val="3504087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08128"/>
        <c:crosses val="autoZero"/>
        <c:auto val="1"/>
        <c:lblOffset val="100"/>
        <c:baseTimeUnit val="days"/>
      </c:dateAx>
      <c:valAx>
        <c:axId val="350408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087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5169</c:v>
                </c:pt>
                <c:pt idx="1">
                  <c:v>627</c:v>
                </c:pt>
                <c:pt idx="2">
                  <c:v>3692</c:v>
                </c:pt>
              </c:numCache>
            </c:numRef>
          </c:val>
          <c:extLst>
            <c:ext xmlns:c16="http://schemas.microsoft.com/office/drawing/2014/chart" uri="{C3380CC4-5D6E-409C-BE32-E72D297353CC}">
              <c16:uniqueId val="{00000000-44BB-4003-A642-DA7BF0F9B660}"/>
            </c:ext>
          </c:extLst>
        </c:ser>
        <c:dLbls>
          <c:showLegendKey val="0"/>
          <c:showVal val="0"/>
          <c:showCatName val="0"/>
          <c:showSerName val="0"/>
          <c:showPercent val="0"/>
          <c:showBubbleSize val="0"/>
        </c:dLbls>
        <c:gapWidth val="219"/>
        <c:overlap val="-27"/>
        <c:axId val="353394736"/>
        <c:axId val="353397360"/>
      </c:barChart>
      <c:catAx>
        <c:axId val="35339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97360"/>
        <c:crosses val="autoZero"/>
        <c:auto val="1"/>
        <c:lblAlgn val="ctr"/>
        <c:lblOffset val="100"/>
        <c:noMultiLvlLbl val="0"/>
      </c:catAx>
      <c:valAx>
        <c:axId val="35339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9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168</c:v>
                </c:pt>
                <c:pt idx="1">
                  <c:v>132</c:v>
                </c:pt>
                <c:pt idx="2">
                  <c:v>99</c:v>
                </c:pt>
                <c:pt idx="3">
                  <c:v>110</c:v>
                </c:pt>
                <c:pt idx="4">
                  <c:v>132</c:v>
                </c:pt>
                <c:pt idx="5">
                  <c:v>157</c:v>
                </c:pt>
                <c:pt idx="6">
                  <c:v>145</c:v>
                </c:pt>
                <c:pt idx="7">
                  <c:v>162</c:v>
                </c:pt>
                <c:pt idx="8">
                  <c:v>125</c:v>
                </c:pt>
                <c:pt idx="9">
                  <c:v>131</c:v>
                </c:pt>
                <c:pt idx="10">
                  <c:v>54</c:v>
                </c:pt>
                <c:pt idx="11">
                  <c:v>69</c:v>
                </c:pt>
                <c:pt idx="12">
                  <c:v>104</c:v>
                </c:pt>
                <c:pt idx="13">
                  <c:v>108</c:v>
                </c:pt>
                <c:pt idx="14">
                  <c:v>96</c:v>
                </c:pt>
                <c:pt idx="15">
                  <c:v>102</c:v>
                </c:pt>
                <c:pt idx="16">
                  <c:v>118</c:v>
                </c:pt>
                <c:pt idx="17">
                  <c:v>116</c:v>
                </c:pt>
                <c:pt idx="18">
                  <c:v>109</c:v>
                </c:pt>
                <c:pt idx="19">
                  <c:v>144</c:v>
                </c:pt>
                <c:pt idx="20">
                  <c:v>132</c:v>
                </c:pt>
                <c:pt idx="21">
                  <c:v>129</c:v>
                </c:pt>
                <c:pt idx="22">
                  <c:v>114</c:v>
                </c:pt>
                <c:pt idx="23">
                  <c:v>95</c:v>
                </c:pt>
                <c:pt idx="24">
                  <c:v>68</c:v>
                </c:pt>
                <c:pt idx="25">
                  <c:v>97</c:v>
                </c:pt>
                <c:pt idx="26">
                  <c:v>113</c:v>
                </c:pt>
                <c:pt idx="27">
                  <c:v>105</c:v>
                </c:pt>
                <c:pt idx="28">
                  <c:v>108</c:v>
                </c:pt>
                <c:pt idx="29">
                  <c:v>94</c:v>
                </c:pt>
                <c:pt idx="30">
                  <c:v>60</c:v>
                </c:pt>
              </c:numCache>
            </c:numRef>
          </c:val>
          <c:extLst>
            <c:ext xmlns:c16="http://schemas.microsoft.com/office/drawing/2014/chart" uri="{C3380CC4-5D6E-409C-BE32-E72D297353CC}">
              <c16:uniqueId val="{00000000-3627-47BC-A1F3-1AF5DC16DFEC}"/>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16</c:v>
                </c:pt>
                <c:pt idx="1">
                  <c:v>8</c:v>
                </c:pt>
                <c:pt idx="2">
                  <c:v>7</c:v>
                </c:pt>
                <c:pt idx="3">
                  <c:v>5</c:v>
                </c:pt>
                <c:pt idx="4">
                  <c:v>2</c:v>
                </c:pt>
                <c:pt idx="5">
                  <c:v>11</c:v>
                </c:pt>
                <c:pt idx="6">
                  <c:v>9</c:v>
                </c:pt>
                <c:pt idx="7">
                  <c:v>11</c:v>
                </c:pt>
                <c:pt idx="8">
                  <c:v>11</c:v>
                </c:pt>
                <c:pt idx="9">
                  <c:v>14</c:v>
                </c:pt>
                <c:pt idx="10">
                  <c:v>7</c:v>
                </c:pt>
                <c:pt idx="11">
                  <c:v>9</c:v>
                </c:pt>
                <c:pt idx="12">
                  <c:v>7</c:v>
                </c:pt>
                <c:pt idx="13">
                  <c:v>16</c:v>
                </c:pt>
                <c:pt idx="14">
                  <c:v>20</c:v>
                </c:pt>
                <c:pt idx="15">
                  <c:v>12</c:v>
                </c:pt>
                <c:pt idx="16">
                  <c:v>15</c:v>
                </c:pt>
                <c:pt idx="17">
                  <c:v>12</c:v>
                </c:pt>
                <c:pt idx="18">
                  <c:v>12</c:v>
                </c:pt>
                <c:pt idx="19">
                  <c:v>28</c:v>
                </c:pt>
                <c:pt idx="20">
                  <c:v>12</c:v>
                </c:pt>
                <c:pt idx="21">
                  <c:v>12</c:v>
                </c:pt>
                <c:pt idx="22">
                  <c:v>15</c:v>
                </c:pt>
                <c:pt idx="23">
                  <c:v>12</c:v>
                </c:pt>
                <c:pt idx="24">
                  <c:v>12</c:v>
                </c:pt>
                <c:pt idx="25">
                  <c:v>5</c:v>
                </c:pt>
                <c:pt idx="26">
                  <c:v>25</c:v>
                </c:pt>
                <c:pt idx="27">
                  <c:v>17</c:v>
                </c:pt>
                <c:pt idx="28">
                  <c:v>21</c:v>
                </c:pt>
                <c:pt idx="29">
                  <c:v>11</c:v>
                </c:pt>
                <c:pt idx="30">
                  <c:v>7</c:v>
                </c:pt>
              </c:numCache>
            </c:numRef>
          </c:val>
          <c:extLst>
            <c:ext xmlns:c16="http://schemas.microsoft.com/office/drawing/2014/chart" uri="{C3380CC4-5D6E-409C-BE32-E72D297353CC}">
              <c16:uniqueId val="{00000001-3627-47BC-A1F3-1AF5DC16DFEC}"/>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144</c:v>
                </c:pt>
                <c:pt idx="1">
                  <c:v>95</c:v>
                </c:pt>
                <c:pt idx="2">
                  <c:v>71</c:v>
                </c:pt>
                <c:pt idx="3">
                  <c:v>72</c:v>
                </c:pt>
                <c:pt idx="4">
                  <c:v>77</c:v>
                </c:pt>
                <c:pt idx="5">
                  <c:v>116</c:v>
                </c:pt>
                <c:pt idx="6">
                  <c:v>170</c:v>
                </c:pt>
                <c:pt idx="7">
                  <c:v>189</c:v>
                </c:pt>
                <c:pt idx="8">
                  <c:v>143</c:v>
                </c:pt>
                <c:pt idx="9">
                  <c:v>98</c:v>
                </c:pt>
                <c:pt idx="10">
                  <c:v>81</c:v>
                </c:pt>
                <c:pt idx="11">
                  <c:v>111</c:v>
                </c:pt>
                <c:pt idx="12">
                  <c:v>151</c:v>
                </c:pt>
                <c:pt idx="13">
                  <c:v>167</c:v>
                </c:pt>
                <c:pt idx="14">
                  <c:v>164</c:v>
                </c:pt>
                <c:pt idx="15">
                  <c:v>112</c:v>
                </c:pt>
                <c:pt idx="16">
                  <c:v>100</c:v>
                </c:pt>
                <c:pt idx="17">
                  <c:v>77</c:v>
                </c:pt>
                <c:pt idx="18">
                  <c:v>82</c:v>
                </c:pt>
                <c:pt idx="19">
                  <c:v>159</c:v>
                </c:pt>
                <c:pt idx="20">
                  <c:v>102</c:v>
                </c:pt>
                <c:pt idx="21">
                  <c:v>123</c:v>
                </c:pt>
                <c:pt idx="22">
                  <c:v>121</c:v>
                </c:pt>
                <c:pt idx="23">
                  <c:v>95</c:v>
                </c:pt>
                <c:pt idx="24">
                  <c:v>43</c:v>
                </c:pt>
                <c:pt idx="25">
                  <c:v>54</c:v>
                </c:pt>
                <c:pt idx="26">
                  <c:v>144</c:v>
                </c:pt>
                <c:pt idx="27">
                  <c:v>115</c:v>
                </c:pt>
                <c:pt idx="28">
                  <c:v>109</c:v>
                </c:pt>
                <c:pt idx="29">
                  <c:v>99</c:v>
                </c:pt>
                <c:pt idx="30">
                  <c:v>85</c:v>
                </c:pt>
              </c:numCache>
            </c:numRef>
          </c:val>
          <c:extLst>
            <c:ext xmlns:c16="http://schemas.microsoft.com/office/drawing/2014/chart" uri="{C3380CC4-5D6E-409C-BE32-E72D297353CC}">
              <c16:uniqueId val="{00000002-3627-47BC-A1F3-1AF5DC16DFEC}"/>
            </c:ext>
          </c:extLst>
        </c:ser>
        <c:dLbls>
          <c:showLegendKey val="0"/>
          <c:showVal val="0"/>
          <c:showCatName val="0"/>
          <c:showSerName val="0"/>
          <c:showPercent val="0"/>
          <c:showBubbleSize val="0"/>
        </c:dLbls>
        <c:gapWidth val="219"/>
        <c:overlap val="-27"/>
        <c:axId val="355853920"/>
        <c:axId val="355852608"/>
      </c:barChart>
      <c:dateAx>
        <c:axId val="355853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52608"/>
        <c:crosses val="autoZero"/>
        <c:auto val="1"/>
        <c:lblOffset val="100"/>
        <c:baseTimeUnit val="days"/>
      </c:dateAx>
      <c:valAx>
        <c:axId val="35585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5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6F6F5-56CF-48D5-A9AC-CD118CC79240}"/>
              </a:ext>
            </a:extLst>
          </p:cNvPr>
          <p:cNvSpPr>
            <a:spLocks noGrp="1"/>
          </p:cNvSpPr>
          <p:nvPr>
            <p:ph type="ctrTitle"/>
          </p:nvPr>
        </p:nvSpPr>
        <p:spPr/>
        <p:txBody>
          <a:bodyPr/>
          <a:lstStyle/>
          <a:p>
            <a:r>
              <a:rPr lang="en-US"/>
              <a:t>Linkedin</a:t>
            </a:r>
          </a:p>
        </p:txBody>
      </p:sp>
      <p:sp>
        <p:nvSpPr>
          <p:cNvPr id="3" name="Subtitle 2">
            <a:extLst>
              <a:ext uri="{FF2B5EF4-FFF2-40B4-BE49-F238E27FC236}">
                <a16:creationId xmlns:a16="http://schemas.microsoft.com/office/drawing/2014/main" id="{15D3688C-F0CA-4EF2-A81F-D56E35388FA1}"/>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138053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CAE0-06FD-4D8D-932C-42B03B0B1ECC}"/>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7E3561D4-44EB-40CC-AFC5-BE54E3FE9BD5}"/>
              </a:ext>
            </a:extLst>
          </p:cNvPr>
          <p:cNvGraphicFramePr>
            <a:graphicFrameLocks noGrp="1"/>
          </p:cNvGraphicFramePr>
          <p:nvPr>
            <p:ph type="tbl" sz="quarter" idx="13"/>
            <p:extLst>
              <p:ext uri="{D42A27DB-BD31-4B8C-83A1-F6EECF244321}">
                <p14:modId xmlns:p14="http://schemas.microsoft.com/office/powerpoint/2010/main" val="378960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5108561"/>
                    </a:ext>
                  </a:extLst>
                </a:gridCol>
                <a:gridCol w="1069848">
                  <a:extLst>
                    <a:ext uri="{9D8B030D-6E8A-4147-A177-3AD203B41FA5}">
                      <a16:colId xmlns:a16="http://schemas.microsoft.com/office/drawing/2014/main" val="1523064729"/>
                    </a:ext>
                  </a:extLst>
                </a:gridCol>
                <a:gridCol w="1069848">
                  <a:extLst>
                    <a:ext uri="{9D8B030D-6E8A-4147-A177-3AD203B41FA5}">
                      <a16:colId xmlns:a16="http://schemas.microsoft.com/office/drawing/2014/main" val="1030074001"/>
                    </a:ext>
                  </a:extLst>
                </a:gridCol>
                <a:gridCol w="1069848">
                  <a:extLst>
                    <a:ext uri="{9D8B030D-6E8A-4147-A177-3AD203B41FA5}">
                      <a16:colId xmlns:a16="http://schemas.microsoft.com/office/drawing/2014/main" val="1204436337"/>
                    </a:ext>
                  </a:extLst>
                </a:gridCol>
                <a:gridCol w="1069848">
                  <a:extLst>
                    <a:ext uri="{9D8B030D-6E8A-4147-A177-3AD203B41FA5}">
                      <a16:colId xmlns:a16="http://schemas.microsoft.com/office/drawing/2014/main" val="2462697361"/>
                    </a:ext>
                  </a:extLst>
                </a:gridCol>
                <a:gridCol w="1069848">
                  <a:extLst>
                    <a:ext uri="{9D8B030D-6E8A-4147-A177-3AD203B41FA5}">
                      <a16:colId xmlns:a16="http://schemas.microsoft.com/office/drawing/2014/main" val="4050510852"/>
                    </a:ext>
                  </a:extLst>
                </a:gridCol>
                <a:gridCol w="1069848">
                  <a:extLst>
                    <a:ext uri="{9D8B030D-6E8A-4147-A177-3AD203B41FA5}">
                      <a16:colId xmlns:a16="http://schemas.microsoft.com/office/drawing/2014/main" val="23165981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36204294"/>
                  </a:ext>
                </a:extLst>
              </a:tr>
              <a:tr h="370840">
                <a:tc>
                  <a:txBody>
                    <a:bodyPr/>
                    <a:lstStyle/>
                    <a:p>
                      <a:r>
                        <a:rPr lang="en-US" sz="1000"/>
                        <a:t>Hilti Group</a:t>
                      </a:r>
                    </a:p>
                  </a:txBody>
                  <a:tcPr/>
                </a:tc>
                <a:tc>
                  <a:txBody>
                    <a:bodyPr/>
                    <a:lstStyle/>
                    <a:p>
                      <a:r>
                        <a:rPr lang="en-US" sz="1000"/>
                        <a:t>167473</a:t>
                      </a:r>
                    </a:p>
                  </a:txBody>
                  <a:tcPr/>
                </a:tc>
                <a:tc>
                  <a:txBody>
                    <a:bodyPr/>
                    <a:lstStyle/>
                    <a:p>
                      <a:r>
                        <a:rPr lang="en-US" sz="1000"/>
                        <a:t>3496</a:t>
                      </a:r>
                    </a:p>
                  </a:txBody>
                  <a:tcPr/>
                </a:tc>
                <a:tc>
                  <a:txBody>
                    <a:bodyPr/>
                    <a:lstStyle/>
                    <a:p>
                      <a:r>
                        <a:rPr lang="en-US" sz="1000"/>
                        <a:t>13</a:t>
                      </a:r>
                    </a:p>
                  </a:txBody>
                  <a:tcPr/>
                </a:tc>
                <a:tc>
                  <a:txBody>
                    <a:bodyPr/>
                    <a:lstStyle/>
                    <a:p>
                      <a:r>
                        <a:rPr lang="en-US" sz="1000"/>
                        <a:t>5122</a:t>
                      </a:r>
                    </a:p>
                  </a:txBody>
                  <a:tcPr/>
                </a:tc>
                <a:tc>
                  <a:txBody>
                    <a:bodyPr/>
                    <a:lstStyle/>
                    <a:p>
                      <a:r>
                        <a:rPr lang="en-US" sz="1000"/>
                        <a:t>47</a:t>
                      </a:r>
                    </a:p>
                  </a:txBody>
                  <a:tcPr/>
                </a:tc>
                <a:tc>
                  <a:txBody>
                    <a:bodyPr/>
                    <a:lstStyle/>
                    <a:p>
                      <a:r>
                        <a:rPr lang="en-US" sz="1000"/>
                        <a:t>0.2399 %</a:t>
                      </a:r>
                    </a:p>
                  </a:txBody>
                  <a:tcPr/>
                </a:tc>
                <a:extLst>
                  <a:ext uri="{0D108BD9-81ED-4DB2-BD59-A6C34878D82A}">
                    <a16:rowId xmlns:a16="http://schemas.microsoft.com/office/drawing/2014/main" val="3360783778"/>
                  </a:ext>
                </a:extLst>
              </a:tr>
              <a:tr h="370840">
                <a:tc>
                  <a:txBody>
                    <a:bodyPr/>
                    <a:lstStyle/>
                    <a:p>
                      <a:r>
                        <a:rPr lang="en-US" sz="1000"/>
                        <a:t>Stanley Black &amp; Decker, Inc.</a:t>
                      </a:r>
                    </a:p>
                  </a:txBody>
                  <a:tcPr/>
                </a:tc>
                <a:tc>
                  <a:txBody>
                    <a:bodyPr/>
                    <a:lstStyle/>
                    <a:p>
                      <a:r>
                        <a:rPr lang="en-US" sz="1000"/>
                        <a:t>151451</a:t>
                      </a:r>
                    </a:p>
                  </a:txBody>
                  <a:tcPr/>
                </a:tc>
                <a:tc>
                  <a:txBody>
                    <a:bodyPr/>
                    <a:lstStyle/>
                    <a:p>
                      <a:r>
                        <a:rPr lang="en-US" sz="1000"/>
                        <a:t>3469</a:t>
                      </a:r>
                    </a:p>
                  </a:txBody>
                  <a:tcPr/>
                </a:tc>
                <a:tc>
                  <a:txBody>
                    <a:bodyPr/>
                    <a:lstStyle/>
                    <a:p>
                      <a:r>
                        <a:rPr lang="en-US" sz="1000"/>
                        <a:t>19</a:t>
                      </a:r>
                    </a:p>
                  </a:txBody>
                  <a:tcPr/>
                </a:tc>
                <a:tc>
                  <a:txBody>
                    <a:bodyPr/>
                    <a:lstStyle/>
                    <a:p>
                      <a:r>
                        <a:rPr lang="en-US" sz="1000"/>
                        <a:t>3661</a:t>
                      </a:r>
                    </a:p>
                  </a:txBody>
                  <a:tcPr/>
                </a:tc>
                <a:tc>
                  <a:txBody>
                    <a:bodyPr/>
                    <a:lstStyle/>
                    <a:p>
                      <a:r>
                        <a:rPr lang="en-US" sz="1000"/>
                        <a:t>31</a:t>
                      </a:r>
                    </a:p>
                  </a:txBody>
                  <a:tcPr/>
                </a:tc>
                <a:tc>
                  <a:txBody>
                    <a:bodyPr/>
                    <a:lstStyle/>
                    <a:p>
                      <a:r>
                        <a:rPr lang="en-US" sz="1000"/>
                        <a:t>0.1298 %</a:t>
                      </a:r>
                    </a:p>
                  </a:txBody>
                  <a:tcPr/>
                </a:tc>
                <a:extLst>
                  <a:ext uri="{0D108BD9-81ED-4DB2-BD59-A6C34878D82A}">
                    <a16:rowId xmlns:a16="http://schemas.microsoft.com/office/drawing/2014/main" val="3435719839"/>
                  </a:ext>
                </a:extLst>
              </a:tr>
              <a:tr h="370840">
                <a:tc>
                  <a:txBody>
                    <a:bodyPr/>
                    <a:lstStyle/>
                    <a:p>
                      <a:r>
                        <a:rPr lang="en-US" sz="1000"/>
                        <a:t>Bosch Power Tools</a:t>
                      </a:r>
                    </a:p>
                  </a:txBody>
                  <a:tcPr/>
                </a:tc>
                <a:tc>
                  <a:txBody>
                    <a:bodyPr/>
                    <a:lstStyle/>
                    <a:p>
                      <a:r>
                        <a:rPr lang="en-US" sz="1000"/>
                        <a:t>6690</a:t>
                      </a:r>
                    </a:p>
                  </a:txBody>
                  <a:tcPr/>
                </a:tc>
                <a:tc>
                  <a:txBody>
                    <a:bodyPr/>
                    <a:lstStyle/>
                    <a:p>
                      <a:r>
                        <a:rPr lang="en-US" sz="1000"/>
                        <a:t>381</a:t>
                      </a:r>
                    </a:p>
                  </a:txBody>
                  <a:tcPr/>
                </a:tc>
                <a:tc>
                  <a:txBody>
                    <a:bodyPr/>
                    <a:lstStyle/>
                    <a:p>
                      <a:r>
                        <a:rPr lang="en-US" sz="1000"/>
                        <a:t>5</a:t>
                      </a:r>
                    </a:p>
                  </a:txBody>
                  <a:tcPr/>
                </a:tc>
                <a:tc>
                  <a:txBody>
                    <a:bodyPr/>
                    <a:lstStyle/>
                    <a:p>
                      <a:r>
                        <a:rPr lang="en-US" sz="1000"/>
                        <a:t>609</a:t>
                      </a:r>
                    </a:p>
                  </a:txBody>
                  <a:tcPr/>
                </a:tc>
                <a:tc>
                  <a:txBody>
                    <a:bodyPr/>
                    <a:lstStyle/>
                    <a:p>
                      <a:r>
                        <a:rPr lang="en-US" sz="1000"/>
                        <a:t>18</a:t>
                      </a:r>
                    </a:p>
                  </a:txBody>
                  <a:tcPr/>
                </a:tc>
                <a:tc>
                  <a:txBody>
                    <a:bodyPr/>
                    <a:lstStyle/>
                    <a:p>
                      <a:r>
                        <a:rPr lang="en-US" sz="1000"/>
                        <a:t>1.9295 %</a:t>
                      </a:r>
                    </a:p>
                  </a:txBody>
                  <a:tcPr/>
                </a:tc>
                <a:extLst>
                  <a:ext uri="{0D108BD9-81ED-4DB2-BD59-A6C34878D82A}">
                    <a16:rowId xmlns:a16="http://schemas.microsoft.com/office/drawing/2014/main" val="2139236778"/>
                  </a:ext>
                </a:extLst>
              </a:tr>
            </a:tbl>
          </a:graphicData>
        </a:graphic>
      </p:graphicFrame>
      <p:sp>
        <p:nvSpPr>
          <p:cNvPr id="4" name="Text Placeholder 3">
            <a:extLst>
              <a:ext uri="{FF2B5EF4-FFF2-40B4-BE49-F238E27FC236}">
                <a16:creationId xmlns:a16="http://schemas.microsoft.com/office/drawing/2014/main" id="{A4FA78E0-D145-4B01-A6E9-466E7177A6E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44496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FDADC-14B9-4D10-BC25-5932E8A83BAE}"/>
              </a:ext>
            </a:extLst>
          </p:cNvPr>
          <p:cNvSpPr>
            <a:spLocks noGrp="1"/>
          </p:cNvSpPr>
          <p:nvPr>
            <p:ph type="title"/>
          </p:nvPr>
        </p:nvSpPr>
        <p:spPr/>
        <p:txBody>
          <a:bodyPr/>
          <a:lstStyle/>
          <a:p>
            <a:r>
              <a:rPr lang="en-US"/>
              <a:t>LinkedIn Key Metrics Radar | All Pages</a:t>
            </a:r>
          </a:p>
        </p:txBody>
      </p:sp>
      <p:graphicFrame>
        <p:nvGraphicFramePr>
          <p:cNvPr id="6" name="Chart Placeholder 5">
            <a:extLst>
              <a:ext uri="{FF2B5EF4-FFF2-40B4-BE49-F238E27FC236}">
                <a16:creationId xmlns:a16="http://schemas.microsoft.com/office/drawing/2014/main" id="{8DA643E1-3F3D-47AA-95C6-50857C47DB81}"/>
              </a:ext>
            </a:extLst>
          </p:cNvPr>
          <p:cNvGraphicFramePr>
            <a:graphicFrameLocks noGrp="1"/>
          </p:cNvGraphicFramePr>
          <p:nvPr>
            <p:ph type="chart" sz="quarter" idx="13"/>
            <p:extLst>
              <p:ext uri="{D42A27DB-BD31-4B8C-83A1-F6EECF244321}">
                <p14:modId xmlns:p14="http://schemas.microsoft.com/office/powerpoint/2010/main" val="1959813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012AB2-E76F-43F9-976B-FF77DB1462F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D74C7B4-9361-4A68-8160-CD4BEE020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870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204C8-19AA-42A2-8DF3-84E58DFD572E}"/>
              </a:ext>
            </a:extLst>
          </p:cNvPr>
          <p:cNvSpPr>
            <a:spLocks noGrp="1"/>
          </p:cNvSpPr>
          <p:nvPr>
            <p:ph type="title"/>
          </p:nvPr>
        </p:nvSpPr>
        <p:spPr/>
        <p:txBody>
          <a:bodyPr/>
          <a:lstStyle/>
          <a:p>
            <a:r>
              <a:rPr lang="en-US"/>
              <a:t>LinkedIn Follower Distribution | All Pages</a:t>
            </a:r>
          </a:p>
        </p:txBody>
      </p:sp>
      <p:graphicFrame>
        <p:nvGraphicFramePr>
          <p:cNvPr id="6" name="Chart Placeholder 5">
            <a:extLst>
              <a:ext uri="{FF2B5EF4-FFF2-40B4-BE49-F238E27FC236}">
                <a16:creationId xmlns:a16="http://schemas.microsoft.com/office/drawing/2014/main" id="{C615EBEC-CDFF-4DE2-BF7A-9905874D1334}"/>
              </a:ext>
            </a:extLst>
          </p:cNvPr>
          <p:cNvGraphicFramePr>
            <a:graphicFrameLocks noGrp="1"/>
          </p:cNvGraphicFramePr>
          <p:nvPr>
            <p:ph type="chart" sz="quarter" idx="13"/>
            <p:extLst>
              <p:ext uri="{D42A27DB-BD31-4B8C-83A1-F6EECF244321}">
                <p14:modId xmlns:p14="http://schemas.microsoft.com/office/powerpoint/2010/main" val="1337637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3B5287-FD89-4599-B296-E6685345CD7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D9C44E4-E540-417E-A875-A3B62C568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793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EA153-4E79-46F3-874A-2EF5685DA837}"/>
              </a:ext>
            </a:extLst>
          </p:cNvPr>
          <p:cNvSpPr>
            <a:spLocks noGrp="1"/>
          </p:cNvSpPr>
          <p:nvPr>
            <p:ph type="title"/>
          </p:nvPr>
        </p:nvSpPr>
        <p:spPr/>
        <p:txBody>
          <a:bodyPr/>
          <a:lstStyle/>
          <a:p>
            <a:r>
              <a:rPr lang="en-US"/>
              <a:t>LinkedIn Followers Table | All Pages</a:t>
            </a:r>
          </a:p>
        </p:txBody>
      </p:sp>
      <p:graphicFrame>
        <p:nvGraphicFramePr>
          <p:cNvPr id="5" name="Table Placeholder 4">
            <a:extLst>
              <a:ext uri="{FF2B5EF4-FFF2-40B4-BE49-F238E27FC236}">
                <a16:creationId xmlns:a16="http://schemas.microsoft.com/office/drawing/2014/main" id="{8B34BE6F-7FC7-46CF-92A7-8DF8C971D343}"/>
              </a:ext>
            </a:extLst>
          </p:cNvPr>
          <p:cNvGraphicFramePr>
            <a:graphicFrameLocks noGrp="1"/>
          </p:cNvGraphicFramePr>
          <p:nvPr>
            <p:ph type="tbl" sz="quarter" idx="13"/>
            <p:extLst>
              <p:ext uri="{D42A27DB-BD31-4B8C-83A1-F6EECF244321}">
                <p14:modId xmlns:p14="http://schemas.microsoft.com/office/powerpoint/2010/main" val="1898843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3085259"/>
                    </a:ext>
                  </a:extLst>
                </a:gridCol>
                <a:gridCol w="1234440">
                  <a:extLst>
                    <a:ext uri="{9D8B030D-6E8A-4147-A177-3AD203B41FA5}">
                      <a16:colId xmlns:a16="http://schemas.microsoft.com/office/drawing/2014/main" val="1033895265"/>
                    </a:ext>
                  </a:extLst>
                </a:gridCol>
                <a:gridCol w="822960">
                  <a:extLst>
                    <a:ext uri="{9D8B030D-6E8A-4147-A177-3AD203B41FA5}">
                      <a16:colId xmlns:a16="http://schemas.microsoft.com/office/drawing/2014/main" val="477454108"/>
                    </a:ext>
                  </a:extLst>
                </a:gridCol>
                <a:gridCol w="822960">
                  <a:extLst>
                    <a:ext uri="{9D8B030D-6E8A-4147-A177-3AD203B41FA5}">
                      <a16:colId xmlns:a16="http://schemas.microsoft.com/office/drawing/2014/main" val="2055409625"/>
                    </a:ext>
                  </a:extLst>
                </a:gridCol>
                <a:gridCol w="822960">
                  <a:extLst>
                    <a:ext uri="{9D8B030D-6E8A-4147-A177-3AD203B41FA5}">
                      <a16:colId xmlns:a16="http://schemas.microsoft.com/office/drawing/2014/main" val="3196005250"/>
                    </a:ext>
                  </a:extLst>
                </a:gridCol>
                <a:gridCol w="822960">
                  <a:extLst>
                    <a:ext uri="{9D8B030D-6E8A-4147-A177-3AD203B41FA5}">
                      <a16:colId xmlns:a16="http://schemas.microsoft.com/office/drawing/2014/main" val="2933873666"/>
                    </a:ext>
                  </a:extLst>
                </a:gridCol>
                <a:gridCol w="822960">
                  <a:extLst>
                    <a:ext uri="{9D8B030D-6E8A-4147-A177-3AD203B41FA5}">
                      <a16:colId xmlns:a16="http://schemas.microsoft.com/office/drawing/2014/main" val="4133656500"/>
                    </a:ext>
                  </a:extLst>
                </a:gridCol>
                <a:gridCol w="822960">
                  <a:extLst>
                    <a:ext uri="{9D8B030D-6E8A-4147-A177-3AD203B41FA5}">
                      <a16:colId xmlns:a16="http://schemas.microsoft.com/office/drawing/2014/main" val="11067357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68487589"/>
                  </a:ext>
                </a:extLst>
              </a:tr>
              <a:tr h="370840">
                <a:tc>
                  <a:txBody>
                    <a:bodyPr/>
                    <a:lstStyle/>
                    <a:p>
                      <a:r>
                        <a:rPr lang="en-US" sz="1000"/>
                        <a:t>Hilti Group</a:t>
                      </a:r>
                    </a:p>
                  </a:txBody>
                  <a:tcPr/>
                </a:tc>
                <a:tc>
                  <a:txBody>
                    <a:bodyPr/>
                    <a:lstStyle/>
                    <a:p>
                      <a:r>
                        <a:rPr lang="en-US" sz="1000"/>
                        <a:t>167473</a:t>
                      </a:r>
                    </a:p>
                  </a:txBody>
                  <a:tcPr/>
                </a:tc>
                <a:tc>
                  <a:txBody>
                    <a:bodyPr/>
                    <a:lstStyle/>
                    <a:p>
                      <a:r>
                        <a:rPr lang="en-US" sz="1000"/>
                        <a:t>262</a:t>
                      </a:r>
                    </a:p>
                  </a:txBody>
                  <a:tcPr/>
                </a:tc>
                <a:tc>
                  <a:txBody>
                    <a:bodyPr/>
                    <a:lstStyle/>
                    <a:p>
                      <a:r>
                        <a:rPr lang="en-US" sz="1000"/>
                        <a:t>0.2 %</a:t>
                      </a:r>
                    </a:p>
                  </a:txBody>
                  <a:tcPr/>
                </a:tc>
                <a:tc>
                  <a:txBody>
                    <a:bodyPr/>
                    <a:lstStyle/>
                    <a:p>
                      <a:r>
                        <a:rPr lang="en-US" sz="1000"/>
                        <a:t>645</a:t>
                      </a:r>
                    </a:p>
                  </a:txBody>
                  <a:tcPr/>
                </a:tc>
                <a:tc>
                  <a:txBody>
                    <a:bodyPr/>
                    <a:lstStyle/>
                    <a:p>
                      <a:r>
                        <a:rPr lang="en-US" sz="1000"/>
                        <a:t>0.4 %</a:t>
                      </a:r>
                    </a:p>
                  </a:txBody>
                  <a:tcPr/>
                </a:tc>
                <a:tc>
                  <a:txBody>
                    <a:bodyPr/>
                    <a:lstStyle/>
                    <a:p>
                      <a:r>
                        <a:rPr lang="en-US" sz="1000"/>
                        <a:t>3328</a:t>
                      </a:r>
                    </a:p>
                  </a:txBody>
                  <a:tcPr/>
                </a:tc>
                <a:tc>
                  <a:txBody>
                    <a:bodyPr/>
                    <a:lstStyle/>
                    <a:p>
                      <a:r>
                        <a:rPr lang="en-US" sz="1000"/>
                        <a:t>2.0 %</a:t>
                      </a:r>
                    </a:p>
                  </a:txBody>
                  <a:tcPr/>
                </a:tc>
                <a:extLst>
                  <a:ext uri="{0D108BD9-81ED-4DB2-BD59-A6C34878D82A}">
                    <a16:rowId xmlns:a16="http://schemas.microsoft.com/office/drawing/2014/main" val="1961057809"/>
                  </a:ext>
                </a:extLst>
              </a:tr>
              <a:tr h="370840">
                <a:tc>
                  <a:txBody>
                    <a:bodyPr/>
                    <a:lstStyle/>
                    <a:p>
                      <a:r>
                        <a:rPr lang="en-US" sz="1000"/>
                        <a:t>Bosch Power Tools</a:t>
                      </a:r>
                    </a:p>
                  </a:txBody>
                  <a:tcPr/>
                </a:tc>
                <a:tc>
                  <a:txBody>
                    <a:bodyPr/>
                    <a:lstStyle/>
                    <a:p>
                      <a:r>
                        <a:rPr lang="en-US" sz="1000"/>
                        <a:t>6690</a:t>
                      </a:r>
                    </a:p>
                  </a:txBody>
                  <a:tcPr/>
                </a:tc>
                <a:tc>
                  <a:txBody>
                    <a:bodyPr/>
                    <a:lstStyle/>
                    <a:p>
                      <a:r>
                        <a:rPr lang="en-US" sz="1000"/>
                        <a:t>39</a:t>
                      </a:r>
                    </a:p>
                  </a:txBody>
                  <a:tcPr/>
                </a:tc>
                <a:tc>
                  <a:txBody>
                    <a:bodyPr/>
                    <a:lstStyle/>
                    <a:p>
                      <a:r>
                        <a:rPr lang="en-US" sz="1000"/>
                        <a:t>0.6 %</a:t>
                      </a:r>
                    </a:p>
                  </a:txBody>
                  <a:tcPr/>
                </a:tc>
                <a:tc>
                  <a:txBody>
                    <a:bodyPr/>
                    <a:lstStyle/>
                    <a:p>
                      <a:r>
                        <a:rPr lang="en-US" sz="1000"/>
                        <a:t>98</a:t>
                      </a:r>
                    </a:p>
                  </a:txBody>
                  <a:tcPr/>
                </a:tc>
                <a:tc>
                  <a:txBody>
                    <a:bodyPr/>
                    <a:lstStyle/>
                    <a:p>
                      <a:r>
                        <a:rPr lang="en-US" sz="1000"/>
                        <a:t>1.5 %</a:t>
                      </a:r>
                    </a:p>
                  </a:txBody>
                  <a:tcPr/>
                </a:tc>
                <a:tc>
                  <a:txBody>
                    <a:bodyPr/>
                    <a:lstStyle/>
                    <a:p>
                      <a:r>
                        <a:rPr lang="en-US" sz="1000"/>
                        <a:t>365</a:t>
                      </a:r>
                    </a:p>
                  </a:txBody>
                  <a:tcPr/>
                </a:tc>
                <a:tc>
                  <a:txBody>
                    <a:bodyPr/>
                    <a:lstStyle/>
                    <a:p>
                      <a:r>
                        <a:rPr lang="en-US" sz="1000"/>
                        <a:t>5.8 %</a:t>
                      </a:r>
                    </a:p>
                  </a:txBody>
                  <a:tcPr/>
                </a:tc>
                <a:extLst>
                  <a:ext uri="{0D108BD9-81ED-4DB2-BD59-A6C34878D82A}">
                    <a16:rowId xmlns:a16="http://schemas.microsoft.com/office/drawing/2014/main" val="2605438514"/>
                  </a:ext>
                </a:extLst>
              </a:tr>
              <a:tr h="370840">
                <a:tc>
                  <a:txBody>
                    <a:bodyPr/>
                    <a:lstStyle/>
                    <a:p>
                      <a:r>
                        <a:rPr lang="en-US" sz="1000"/>
                        <a:t>Stanley Black &amp; Decker, Inc.</a:t>
                      </a:r>
                    </a:p>
                  </a:txBody>
                  <a:tcPr/>
                </a:tc>
                <a:tc>
                  <a:txBody>
                    <a:bodyPr/>
                    <a:lstStyle/>
                    <a:p>
                      <a:r>
                        <a:rPr lang="en-US" sz="1000"/>
                        <a:t>151451</a:t>
                      </a:r>
                    </a:p>
                  </a:txBody>
                  <a:tcPr/>
                </a:tc>
                <a:tc>
                  <a:txBody>
                    <a:bodyPr/>
                    <a:lstStyle/>
                    <a:p>
                      <a:r>
                        <a:rPr lang="en-US" sz="1000"/>
                        <a:t>293</a:t>
                      </a:r>
                    </a:p>
                  </a:txBody>
                  <a:tcPr/>
                </a:tc>
                <a:tc>
                  <a:txBody>
                    <a:bodyPr/>
                    <a:lstStyle/>
                    <a:p>
                      <a:r>
                        <a:rPr lang="en-US" sz="1000"/>
                        <a:t>0.2 %</a:t>
                      </a:r>
                    </a:p>
                  </a:txBody>
                  <a:tcPr/>
                </a:tc>
                <a:tc>
                  <a:txBody>
                    <a:bodyPr/>
                    <a:lstStyle/>
                    <a:p>
                      <a:r>
                        <a:rPr lang="en-US" sz="1000"/>
                        <a:t>649</a:t>
                      </a:r>
                    </a:p>
                  </a:txBody>
                  <a:tcPr/>
                </a:tc>
                <a:tc>
                  <a:txBody>
                    <a:bodyPr/>
                    <a:lstStyle/>
                    <a:p>
                      <a:r>
                        <a:rPr lang="en-US" sz="1000"/>
                        <a:t>0.4 %</a:t>
                      </a:r>
                    </a:p>
                  </a:txBody>
                  <a:tcPr/>
                </a:tc>
                <a:tc>
                  <a:txBody>
                    <a:bodyPr/>
                    <a:lstStyle/>
                    <a:p>
                      <a:r>
                        <a:rPr lang="en-US" sz="1000"/>
                        <a:t>3325</a:t>
                      </a:r>
                    </a:p>
                  </a:txBody>
                  <a:tcPr/>
                </a:tc>
                <a:tc>
                  <a:txBody>
                    <a:bodyPr/>
                    <a:lstStyle/>
                    <a:p>
                      <a:r>
                        <a:rPr lang="en-US" sz="1000"/>
                        <a:t>2.2 %</a:t>
                      </a:r>
                    </a:p>
                  </a:txBody>
                  <a:tcPr/>
                </a:tc>
                <a:extLst>
                  <a:ext uri="{0D108BD9-81ED-4DB2-BD59-A6C34878D82A}">
                    <a16:rowId xmlns:a16="http://schemas.microsoft.com/office/drawing/2014/main" val="169975169"/>
                  </a:ext>
                </a:extLst>
              </a:tr>
            </a:tbl>
          </a:graphicData>
        </a:graphic>
      </p:graphicFrame>
      <p:sp>
        <p:nvSpPr>
          <p:cNvPr id="4" name="Text Placeholder 3">
            <a:extLst>
              <a:ext uri="{FF2B5EF4-FFF2-40B4-BE49-F238E27FC236}">
                <a16:creationId xmlns:a16="http://schemas.microsoft.com/office/drawing/2014/main" id="{BD307365-768C-4AD1-B698-ED84C42C3A8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87811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2CB3B-EA97-4F9F-BF00-9190AB1E8A2A}"/>
              </a:ext>
            </a:extLst>
          </p:cNvPr>
          <p:cNvSpPr>
            <a:spLocks noGrp="1"/>
          </p:cNvSpPr>
          <p:nvPr>
            <p:ph type="title"/>
          </p:nvPr>
        </p:nvSpPr>
        <p:spPr/>
        <p:txBody>
          <a:bodyPr/>
          <a:lstStyle/>
          <a:p>
            <a:r>
              <a:rPr lang="en-US"/>
              <a:t>LinkedIn Average Likes Per Update | All Pages</a:t>
            </a:r>
          </a:p>
        </p:txBody>
      </p:sp>
      <p:graphicFrame>
        <p:nvGraphicFramePr>
          <p:cNvPr id="6" name="Chart Placeholder 5">
            <a:extLst>
              <a:ext uri="{FF2B5EF4-FFF2-40B4-BE49-F238E27FC236}">
                <a16:creationId xmlns:a16="http://schemas.microsoft.com/office/drawing/2014/main" id="{FDCF314E-1BE9-4502-A317-B5E356C30219}"/>
              </a:ext>
            </a:extLst>
          </p:cNvPr>
          <p:cNvGraphicFramePr>
            <a:graphicFrameLocks noGrp="1"/>
          </p:cNvGraphicFramePr>
          <p:nvPr>
            <p:ph type="chart" sz="quarter" idx="13"/>
            <p:extLst>
              <p:ext uri="{D42A27DB-BD31-4B8C-83A1-F6EECF244321}">
                <p14:modId xmlns:p14="http://schemas.microsoft.com/office/powerpoint/2010/main" val="593073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C80FB4-A485-4AC8-BC40-159DC5453FC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A6F3F37-75E7-4C37-9EE1-27B4BCA7B7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7591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A139-C93B-4E0F-B87C-EF8B4EC2DF64}"/>
              </a:ext>
            </a:extLst>
          </p:cNvPr>
          <p:cNvSpPr>
            <a:spLocks noGrp="1"/>
          </p:cNvSpPr>
          <p:nvPr>
            <p:ph type="title"/>
          </p:nvPr>
        </p:nvSpPr>
        <p:spPr/>
        <p:txBody>
          <a:bodyPr/>
          <a:lstStyle/>
          <a:p>
            <a:r>
              <a:rPr lang="en-US"/>
              <a:t>LinkedIn Follower Distribution Development | All Pages</a:t>
            </a:r>
          </a:p>
        </p:txBody>
      </p:sp>
      <p:graphicFrame>
        <p:nvGraphicFramePr>
          <p:cNvPr id="6" name="Chart Placeholder 5">
            <a:extLst>
              <a:ext uri="{FF2B5EF4-FFF2-40B4-BE49-F238E27FC236}">
                <a16:creationId xmlns:a16="http://schemas.microsoft.com/office/drawing/2014/main" id="{E0B3512B-48A0-4CF6-ADFA-5833477BF67B}"/>
              </a:ext>
            </a:extLst>
          </p:cNvPr>
          <p:cNvGraphicFramePr>
            <a:graphicFrameLocks noGrp="1"/>
          </p:cNvGraphicFramePr>
          <p:nvPr>
            <p:ph type="chart" sz="quarter" idx="13"/>
            <p:extLst>
              <p:ext uri="{D42A27DB-BD31-4B8C-83A1-F6EECF244321}">
                <p14:modId xmlns:p14="http://schemas.microsoft.com/office/powerpoint/2010/main" val="3462397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00CEF-B40F-4E71-A74A-10AB4E75C4B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5E06B2F-95F6-4AAA-B07B-57260F81F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0525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8992-D66A-47D5-955E-431972C34BBA}"/>
              </a:ext>
            </a:extLst>
          </p:cNvPr>
          <p:cNvSpPr>
            <a:spLocks noGrp="1"/>
          </p:cNvSpPr>
          <p:nvPr>
            <p:ph type="title"/>
          </p:nvPr>
        </p:nvSpPr>
        <p:spPr/>
        <p:txBody>
          <a:bodyPr/>
          <a:lstStyle/>
          <a:p>
            <a:r>
              <a:rPr lang="en-US"/>
              <a:t>LinkedIn Total Interactions | All Pages</a:t>
            </a:r>
          </a:p>
        </p:txBody>
      </p:sp>
      <p:graphicFrame>
        <p:nvGraphicFramePr>
          <p:cNvPr id="6" name="Chart Placeholder 5">
            <a:extLst>
              <a:ext uri="{FF2B5EF4-FFF2-40B4-BE49-F238E27FC236}">
                <a16:creationId xmlns:a16="http://schemas.microsoft.com/office/drawing/2014/main" id="{508CDA5C-9122-489D-967E-8E72A1314582}"/>
              </a:ext>
            </a:extLst>
          </p:cNvPr>
          <p:cNvGraphicFramePr>
            <a:graphicFrameLocks noGrp="1"/>
          </p:cNvGraphicFramePr>
          <p:nvPr>
            <p:ph type="chart" sz="quarter" idx="13"/>
            <p:extLst>
              <p:ext uri="{D42A27DB-BD31-4B8C-83A1-F6EECF244321}">
                <p14:modId xmlns:p14="http://schemas.microsoft.com/office/powerpoint/2010/main" val="3338463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24899D-2415-4A17-A96B-11D3BFB1525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66F19E1-900A-45DA-967C-8C5C151396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6022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80BBE-F37E-47FC-AC9D-144E526BE829}"/>
              </a:ext>
            </a:extLst>
          </p:cNvPr>
          <p:cNvSpPr>
            <a:spLocks noGrp="1"/>
          </p:cNvSpPr>
          <p:nvPr>
            <p:ph type="title"/>
          </p:nvPr>
        </p:nvSpPr>
        <p:spPr/>
        <p:txBody>
          <a:bodyPr/>
          <a:lstStyle/>
          <a:p>
            <a:r>
              <a:rPr lang="en-US"/>
              <a:t>LinkedIn Followers Change | All Pages</a:t>
            </a:r>
          </a:p>
        </p:txBody>
      </p:sp>
      <p:graphicFrame>
        <p:nvGraphicFramePr>
          <p:cNvPr id="6" name="Chart Placeholder 5">
            <a:extLst>
              <a:ext uri="{FF2B5EF4-FFF2-40B4-BE49-F238E27FC236}">
                <a16:creationId xmlns:a16="http://schemas.microsoft.com/office/drawing/2014/main" id="{E1296977-BC98-4A55-8B70-257617452985}"/>
              </a:ext>
            </a:extLst>
          </p:cNvPr>
          <p:cNvGraphicFramePr>
            <a:graphicFrameLocks noGrp="1"/>
          </p:cNvGraphicFramePr>
          <p:nvPr>
            <p:ph type="chart" sz="quarter" idx="13"/>
            <p:extLst>
              <p:ext uri="{D42A27DB-BD31-4B8C-83A1-F6EECF244321}">
                <p14:modId xmlns:p14="http://schemas.microsoft.com/office/powerpoint/2010/main" val="1544905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3DB86-FD5B-4045-BF91-A59910F59D1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64ADFF5-CBE1-442E-A1DE-D223208A77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6531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2EFA-AA4A-4070-9EF9-5D106588E487}"/>
              </a:ext>
            </a:extLst>
          </p:cNvPr>
          <p:cNvSpPr>
            <a:spLocks noGrp="1"/>
          </p:cNvSpPr>
          <p:nvPr>
            <p:ph type="title"/>
          </p:nvPr>
        </p:nvSpPr>
        <p:spPr/>
        <p:txBody>
          <a:bodyPr/>
          <a:lstStyle/>
          <a:p>
            <a:r>
              <a:rPr lang="en-US"/>
              <a:t>LinkedIn Updates Table | All Pages - 1 of 8</a:t>
            </a:r>
          </a:p>
        </p:txBody>
      </p:sp>
      <p:graphicFrame>
        <p:nvGraphicFramePr>
          <p:cNvPr id="5" name="Table Placeholder 4">
            <a:extLst>
              <a:ext uri="{FF2B5EF4-FFF2-40B4-BE49-F238E27FC236}">
                <a16:creationId xmlns:a16="http://schemas.microsoft.com/office/drawing/2014/main" id="{8184922C-80F8-47BF-9E4D-EB46B433C470}"/>
              </a:ext>
            </a:extLst>
          </p:cNvPr>
          <p:cNvGraphicFramePr>
            <a:graphicFrameLocks noGrp="1"/>
          </p:cNvGraphicFramePr>
          <p:nvPr>
            <p:ph type="tbl" sz="quarter" idx="13"/>
            <p:extLst>
              <p:ext uri="{D42A27DB-BD31-4B8C-83A1-F6EECF244321}">
                <p14:modId xmlns:p14="http://schemas.microsoft.com/office/powerpoint/2010/main" val="383930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87639270"/>
                    </a:ext>
                  </a:extLst>
                </a:gridCol>
                <a:gridCol w="987552">
                  <a:extLst>
                    <a:ext uri="{9D8B030D-6E8A-4147-A177-3AD203B41FA5}">
                      <a16:colId xmlns:a16="http://schemas.microsoft.com/office/drawing/2014/main" val="1500186378"/>
                    </a:ext>
                  </a:extLst>
                </a:gridCol>
                <a:gridCol w="987552">
                  <a:extLst>
                    <a:ext uri="{9D8B030D-6E8A-4147-A177-3AD203B41FA5}">
                      <a16:colId xmlns:a16="http://schemas.microsoft.com/office/drawing/2014/main" val="1525419487"/>
                    </a:ext>
                  </a:extLst>
                </a:gridCol>
                <a:gridCol w="987552">
                  <a:extLst>
                    <a:ext uri="{9D8B030D-6E8A-4147-A177-3AD203B41FA5}">
                      <a16:colId xmlns:a16="http://schemas.microsoft.com/office/drawing/2014/main" val="789097481"/>
                    </a:ext>
                  </a:extLst>
                </a:gridCol>
                <a:gridCol w="987552">
                  <a:extLst>
                    <a:ext uri="{9D8B030D-6E8A-4147-A177-3AD203B41FA5}">
                      <a16:colId xmlns:a16="http://schemas.microsoft.com/office/drawing/2014/main" val="396276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195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- 2018-03-30 21:00:04 </a:t>
                      </a:r>
                      <a:r>
                        <a:rPr kumimoji="0" lang="en-US" sz="1000" b="0" i="0" u="none" strike="noStrike" kern="1200" cap="none" spc="0" normalizeH="0" baseline="0" noProof="0">
                          <a:ln>
                            <a:noFill/>
                          </a:ln>
                          <a:solidFill>
                            <a:prstClr val="black"/>
                          </a:solidFill>
                          <a:effectLst/>
                          <a:uLnTx/>
                          <a:uFillTx/>
                          <a:latin typeface="+mn-lt"/>
                          <a:ea typeface="+mn-ea"/>
                          <a:cs typeface="+mn-cs"/>
                        </a:rPr>
                        <a:t>
  We’re honored to once again support the Ace Hardware Foundation and Children's Miracle Network Hospitals, helping children and their families all around the US. This year, we partnered with Chip Foose to give a few special children an unforgettable experience. Learn how you can support Children's Miracle Network Hospitals here: http://bit.ly/2IjdMbz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0997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- 2018-03-29 22:45:10 </a:t>
                      </a:r>
                      <a:r>
                        <a:rPr kumimoji="0" lang="en-US" sz="1000" b="0" i="0" u="none" strike="noStrike" kern="1200" cap="none" spc="0" normalizeH="0" baseline="0" noProof="0">
                          <a:ln>
                            <a:noFill/>
                          </a:ln>
                          <a:solidFill>
                            <a:prstClr val="black"/>
                          </a:solidFill>
                          <a:effectLst/>
                          <a:uLnTx/>
                          <a:uFillTx/>
                          <a:latin typeface="+mn-lt"/>
                          <a:ea typeface="+mn-ea"/>
                          <a:cs typeface="+mn-cs"/>
                        </a:rPr>
                        <a:t>
  This week, the students and faculty at Milford Mill Academy in Baltimore County received a visit from Stanley Black &amp; Decker senior executives and board member, Michael Hankin, who are all alumni of MMA. Together with representatives of our African Ancestry Employee Resource Group, they presented the students in the Career &amp; Tech. Ed. Department with a range of STANLEY and DEWALT tools to replace outdated equipment. Find out more about MMA: http://bit.ly/2Gid7L7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183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- 2018-03-29 18:00:10 </a:t>
                      </a:r>
                      <a:r>
                        <a:rPr kumimoji="0" lang="en-US" sz="1000" b="0" i="0" u="none" strike="noStrike" kern="1200" cap="none" spc="0" normalizeH="0" baseline="0" noProof="0">
                          <a:ln>
                            <a:noFill/>
                          </a:ln>
                          <a:solidFill>
                            <a:prstClr val="black"/>
                          </a:solidFill>
                          <a:effectLst/>
                          <a:uLnTx/>
                          <a:uFillTx/>
                          <a:latin typeface="+mn-lt"/>
                          <a:ea typeface="+mn-ea"/>
                          <a:cs typeface="+mn-cs"/>
                        </a:rPr>
                        <a:t>
  Delivering advanced connectivity in construction environments, the DEWALT WiFi Access Point is simple to install and adjust as jobsite requirements change. Discover more: http://bit.ly/2G7acF0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486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- 2018-03-28 16:30:09 </a:t>
                      </a:r>
                      <a:r>
                        <a:rPr kumimoji="0" lang="en-US" sz="1000" b="0" i="0" u="none" strike="noStrike" kern="1200" cap="none" spc="0" normalizeH="0" baseline="0" noProof="0">
                          <a:ln>
                            <a:noFill/>
                          </a:ln>
                          <a:solidFill>
                            <a:prstClr val="black"/>
                          </a:solidFill>
                          <a:effectLst/>
                          <a:uLnTx/>
                          <a:uFillTx/>
                          <a:latin typeface="+mn-lt"/>
                          <a:ea typeface="+mn-ea"/>
                          <a:cs typeface="+mn-cs"/>
                        </a:rPr>
                        <a:t>
  Is Hilti involved in rice cultivation? It certainly was on this special day.☺🇹🇼 Why? Find the answer on http://hilti.link/KDA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32687"/>
                  </a:ext>
                </a:extLst>
              </a:tr>
            </a:tbl>
          </a:graphicData>
        </a:graphic>
      </p:graphicFrame>
      <p:sp>
        <p:nvSpPr>
          <p:cNvPr id="4" name="Text Placeholder 3">
            <a:extLst>
              <a:ext uri="{FF2B5EF4-FFF2-40B4-BE49-F238E27FC236}">
                <a16:creationId xmlns:a16="http://schemas.microsoft.com/office/drawing/2014/main" id="{5CD47D92-2E0D-4450-B0BB-D57E73B5C2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42680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744DA-985B-46A3-A152-C726B5BC0F31}"/>
              </a:ext>
            </a:extLst>
          </p:cNvPr>
          <p:cNvSpPr>
            <a:spLocks noGrp="1"/>
          </p:cNvSpPr>
          <p:nvPr>
            <p:ph type="title"/>
          </p:nvPr>
        </p:nvSpPr>
        <p:spPr/>
        <p:txBody>
          <a:bodyPr/>
          <a:lstStyle/>
          <a:p>
            <a:r>
              <a:rPr lang="en-US"/>
              <a:t>LinkedIn Updates Table | All Pages - 2 of 8</a:t>
            </a:r>
          </a:p>
        </p:txBody>
      </p:sp>
      <p:graphicFrame>
        <p:nvGraphicFramePr>
          <p:cNvPr id="5" name="Table Placeholder 4">
            <a:extLst>
              <a:ext uri="{FF2B5EF4-FFF2-40B4-BE49-F238E27FC236}">
                <a16:creationId xmlns:a16="http://schemas.microsoft.com/office/drawing/2014/main" id="{E2595910-763B-4DF3-A508-7A331D9A1F5A}"/>
              </a:ext>
            </a:extLst>
          </p:cNvPr>
          <p:cNvGraphicFramePr>
            <a:graphicFrameLocks noGrp="1"/>
          </p:cNvGraphicFramePr>
          <p:nvPr>
            <p:ph type="tbl" sz="quarter" idx="13"/>
            <p:extLst>
              <p:ext uri="{D42A27DB-BD31-4B8C-83A1-F6EECF244321}">
                <p14:modId xmlns:p14="http://schemas.microsoft.com/office/powerpoint/2010/main" val="2776164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1247023"/>
                    </a:ext>
                  </a:extLst>
                </a:gridCol>
                <a:gridCol w="987552">
                  <a:extLst>
                    <a:ext uri="{9D8B030D-6E8A-4147-A177-3AD203B41FA5}">
                      <a16:colId xmlns:a16="http://schemas.microsoft.com/office/drawing/2014/main" val="2703672542"/>
                    </a:ext>
                  </a:extLst>
                </a:gridCol>
                <a:gridCol w="987552">
                  <a:extLst>
                    <a:ext uri="{9D8B030D-6E8A-4147-A177-3AD203B41FA5}">
                      <a16:colId xmlns:a16="http://schemas.microsoft.com/office/drawing/2014/main" val="1480563714"/>
                    </a:ext>
                  </a:extLst>
                </a:gridCol>
                <a:gridCol w="987552">
                  <a:extLst>
                    <a:ext uri="{9D8B030D-6E8A-4147-A177-3AD203B41FA5}">
                      <a16:colId xmlns:a16="http://schemas.microsoft.com/office/drawing/2014/main" val="79756396"/>
                    </a:ext>
                  </a:extLst>
                </a:gridCol>
                <a:gridCol w="987552">
                  <a:extLst>
                    <a:ext uri="{9D8B030D-6E8A-4147-A177-3AD203B41FA5}">
                      <a16:colId xmlns:a16="http://schemas.microsoft.com/office/drawing/2014/main" val="407611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453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- 2018-03-28 10:31:09 </a:t>
                      </a:r>
                      <a:r>
                        <a:rPr kumimoji="0" lang="en-US" sz="1000" b="0" i="0" u="none" strike="noStrike" kern="1200" cap="none" spc="0" normalizeH="0" baseline="0" noProof="0">
                          <a:ln>
                            <a:noFill/>
                          </a:ln>
                          <a:solidFill>
                            <a:prstClr val="black"/>
                          </a:solidFill>
                          <a:effectLst/>
                          <a:uLnTx/>
                          <a:uFillTx/>
                          <a:latin typeface="+mn-lt"/>
                          <a:ea typeface="+mn-ea"/>
                          <a:cs typeface="+mn-cs"/>
                        </a:rPr>
                        <a:t>
  Melise Caymaz, Product Manager: 
At Bosch Power Tools our focus is always on the user! As a Product Manager, I am very close to our user – both when it comes to the development of new products as well as the care of existing ones. Before joining the company 8 month ago, I was only familiar with the traditional product development process. But now, in our cross-functional teams, we always put the user at the center of our process. Applying agile methods like Design Thinking, we focus on finding out the right idea and solution to serve user needs in a more empathic, creative, flexible and iterative way. As a result, we provide our users innovative products such as measuring tools which help them to make the invisible visible!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666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- 2018-03-28 09:55:21 </a:t>
                      </a:r>
                      <a:r>
                        <a:rPr kumimoji="0" lang="en-US" sz="1000" b="0" i="0" u="none" strike="noStrike" kern="1200" cap="none" spc="0" normalizeH="0" baseline="0" noProof="0">
                          <a:ln>
                            <a:noFill/>
                          </a:ln>
                          <a:solidFill>
                            <a:prstClr val="black"/>
                          </a:solidFill>
                          <a:effectLst/>
                          <a:uLnTx/>
                          <a:uFillTx/>
                          <a:latin typeface="+mn-lt"/>
                          <a:ea typeface="+mn-ea"/>
                          <a:cs typeface="+mn-cs"/>
                        </a:rPr>
                        <a:t>
  Today the first "Liechtenstein Dialogue for Development" takes place in Schaan. The host of the event will be the Hilti Foundation. Important actors from the economy and development aid show the future developments and their tremendous influence on the economy and society. Watch the LIVE STREAM until 17.00 (CET) on the link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1322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- 2018-03-26 20:00:06 </a:t>
                      </a:r>
                      <a:r>
                        <a:rPr kumimoji="0" lang="en-US" sz="1000" b="0" i="0" u="none" strike="noStrike" kern="1200" cap="none" spc="0" normalizeH="0" baseline="0" noProof="0">
                          <a:ln>
                            <a:noFill/>
                          </a:ln>
                          <a:solidFill>
                            <a:prstClr val="black"/>
                          </a:solidFill>
                          <a:effectLst/>
                          <a:uLnTx/>
                          <a:uFillTx/>
                          <a:latin typeface="+mn-lt"/>
                          <a:ea typeface="+mn-ea"/>
                          <a:cs typeface="+mn-cs"/>
                        </a:rPr>
                        <a:t>
  STANLEY Engineered Fastening’s pioneering high speed spindle for the Self-Piercing Rivet (SPR) system has vastly improved the cycle time in vehicle assembly. This outstanding innovation has helped one manufacturer to increase production by 28,000 cars per year. Discover more: http://bit.ly/2G1Z1cn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5734036"/>
                  </a:ext>
                </a:extLst>
              </a:tr>
            </a:tbl>
          </a:graphicData>
        </a:graphic>
      </p:graphicFrame>
      <p:sp>
        <p:nvSpPr>
          <p:cNvPr id="4" name="Text Placeholder 3">
            <a:extLst>
              <a:ext uri="{FF2B5EF4-FFF2-40B4-BE49-F238E27FC236}">
                <a16:creationId xmlns:a16="http://schemas.microsoft.com/office/drawing/2014/main" id="{F433C628-E825-4A74-B8A3-1AEEB4FCEB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98924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9C61F-7FC9-486C-891F-442F40AB9A0D}"/>
              </a:ext>
            </a:extLst>
          </p:cNvPr>
          <p:cNvSpPr>
            <a:spLocks noGrp="1"/>
          </p:cNvSpPr>
          <p:nvPr>
            <p:ph type="title"/>
          </p:nvPr>
        </p:nvSpPr>
        <p:spPr/>
        <p:txBody>
          <a:bodyPr/>
          <a:lstStyle/>
          <a:p>
            <a:r>
              <a:rPr lang="en-US"/>
              <a:t>LinkedIn Updates Table | All Pages - 3 of 8</a:t>
            </a:r>
          </a:p>
        </p:txBody>
      </p:sp>
      <p:graphicFrame>
        <p:nvGraphicFramePr>
          <p:cNvPr id="5" name="Table Placeholder 4">
            <a:extLst>
              <a:ext uri="{FF2B5EF4-FFF2-40B4-BE49-F238E27FC236}">
                <a16:creationId xmlns:a16="http://schemas.microsoft.com/office/drawing/2014/main" id="{AD1EBCED-C151-4C57-B720-0992A76437E4}"/>
              </a:ext>
            </a:extLst>
          </p:cNvPr>
          <p:cNvGraphicFramePr>
            <a:graphicFrameLocks noGrp="1"/>
          </p:cNvGraphicFramePr>
          <p:nvPr>
            <p:ph type="tbl" sz="quarter" idx="13"/>
            <p:extLst>
              <p:ext uri="{D42A27DB-BD31-4B8C-83A1-F6EECF244321}">
                <p14:modId xmlns:p14="http://schemas.microsoft.com/office/powerpoint/2010/main" val="1474707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3185272"/>
                    </a:ext>
                  </a:extLst>
                </a:gridCol>
                <a:gridCol w="987552">
                  <a:extLst>
                    <a:ext uri="{9D8B030D-6E8A-4147-A177-3AD203B41FA5}">
                      <a16:colId xmlns:a16="http://schemas.microsoft.com/office/drawing/2014/main" val="553959159"/>
                    </a:ext>
                  </a:extLst>
                </a:gridCol>
                <a:gridCol w="987552">
                  <a:extLst>
                    <a:ext uri="{9D8B030D-6E8A-4147-A177-3AD203B41FA5}">
                      <a16:colId xmlns:a16="http://schemas.microsoft.com/office/drawing/2014/main" val="912480091"/>
                    </a:ext>
                  </a:extLst>
                </a:gridCol>
                <a:gridCol w="987552">
                  <a:extLst>
                    <a:ext uri="{9D8B030D-6E8A-4147-A177-3AD203B41FA5}">
                      <a16:colId xmlns:a16="http://schemas.microsoft.com/office/drawing/2014/main" val="1324753651"/>
                    </a:ext>
                  </a:extLst>
                </a:gridCol>
                <a:gridCol w="987552">
                  <a:extLst>
                    <a:ext uri="{9D8B030D-6E8A-4147-A177-3AD203B41FA5}">
                      <a16:colId xmlns:a16="http://schemas.microsoft.com/office/drawing/2014/main" val="158644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218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- 2018-03-26 16:30:06 </a:t>
                      </a:r>
                      <a:r>
                        <a:rPr kumimoji="0" lang="en-US" sz="1000" b="0" i="0" u="none" strike="noStrike" kern="1200" cap="none" spc="0" normalizeH="0" baseline="0" noProof="0">
                          <a:ln>
                            <a:noFill/>
                          </a:ln>
                          <a:solidFill>
                            <a:prstClr val="black"/>
                          </a:solidFill>
                          <a:effectLst/>
                          <a:uLnTx/>
                          <a:uFillTx/>
                          <a:latin typeface="+mn-lt"/>
                          <a:ea typeface="+mn-ea"/>
                          <a:cs typeface="+mn-cs"/>
                        </a:rPr>
                        <a:t>
  Paris at 1:15 a.m. 🇫🇷 Sabeur and Gilles are still at work because of the enormous Grand Paris Express project. Learn why their expertise is called for late at night on http://hilti.link/K77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604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- 2018-03-23 18:00:13 </a:t>
                      </a:r>
                      <a:r>
                        <a:rPr kumimoji="0" lang="en-US" sz="1000" b="0" i="0" u="none" strike="noStrike" kern="1200" cap="none" spc="0" normalizeH="0" baseline="0" noProof="0">
                          <a:ln>
                            <a:noFill/>
                          </a:ln>
                          <a:solidFill>
                            <a:prstClr val="black"/>
                          </a:solidFill>
                          <a:effectLst/>
                          <a:uLnTx/>
                          <a:uFillTx/>
                          <a:latin typeface="+mn-lt"/>
                          <a:ea typeface="+mn-ea"/>
                          <a:cs typeface="+mn-cs"/>
                        </a:rPr>
                        <a:t>
  We’re down to the “Supported 16” Round in the 2018 Brackets For Good tournament. So far, we’ve helped raise more than 0,000 for nonprofits in Connecticut, Maryland and Indianapolis. There’s still time to get involved and give back! Learn more: http://bit.ly/2ngRmkp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905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- 2018-03-23 15:01:13 </a:t>
                      </a:r>
                      <a:r>
                        <a:rPr kumimoji="0" lang="en-US" sz="1000" b="0" i="0" u="none" strike="noStrike" kern="1200" cap="none" spc="0" normalizeH="0" baseline="0" noProof="0">
                          <a:ln>
                            <a:noFill/>
                          </a:ln>
                          <a:solidFill>
                            <a:prstClr val="black"/>
                          </a:solidFill>
                          <a:effectLst/>
                          <a:uLnTx/>
                          <a:uFillTx/>
                          <a:latin typeface="+mn-lt"/>
                          <a:ea typeface="+mn-ea"/>
                          <a:cs typeface="+mn-cs"/>
                        </a:rPr>
                        <a:t>
  Working at Hilti means... paying the pope a visit. 🇻🇦😉 Why? Find the answer on https://lnkd.in/gU4FZRJ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582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- 2018-03-22 20:38:03 </a:t>
                      </a:r>
                      <a:r>
                        <a:rPr kumimoji="0" lang="en-US" sz="1000" b="0" i="0" u="none" strike="noStrike" kern="1200" cap="none" spc="0" normalizeH="0" baseline="0" noProof="0">
                          <a:ln>
                            <a:noFill/>
                          </a:ln>
                          <a:solidFill>
                            <a:prstClr val="black"/>
                          </a:solidFill>
                          <a:effectLst/>
                          <a:uLnTx/>
                          <a:uFillTx/>
                          <a:latin typeface="+mn-lt"/>
                          <a:ea typeface="+mn-ea"/>
                          <a:cs typeface="+mn-cs"/>
                        </a:rPr>
                        <a:t>
  At Stanley Black &amp; Decker, we’re committed to our ECOSMART™ philosophy of environmental change – and passionate about making a difference around the world. Find out how our technology is helping transform the livelihoods of rural farmers in India. Proudly sharing Ramana’s story on World Water Day. Learn more &gt; http://bit.ly/2G4FnwF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94894936"/>
                  </a:ext>
                </a:extLst>
              </a:tr>
            </a:tbl>
          </a:graphicData>
        </a:graphic>
      </p:graphicFrame>
      <p:sp>
        <p:nvSpPr>
          <p:cNvPr id="4" name="Text Placeholder 3">
            <a:extLst>
              <a:ext uri="{FF2B5EF4-FFF2-40B4-BE49-F238E27FC236}">
                <a16:creationId xmlns:a16="http://schemas.microsoft.com/office/drawing/2014/main" id="{F8E40231-13B9-415F-A350-E51E32CEECB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11192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CF908-2CC5-4C96-901C-F6FAD2DCB185}"/>
              </a:ext>
            </a:extLst>
          </p:cNvPr>
          <p:cNvSpPr>
            <a:spLocks noGrp="1"/>
          </p:cNvSpPr>
          <p:nvPr>
            <p:ph type="title"/>
          </p:nvPr>
        </p:nvSpPr>
        <p:spPr/>
        <p:txBody>
          <a:bodyPr/>
          <a:lstStyle/>
          <a:p>
            <a:r>
              <a:rPr lang="en-US"/>
              <a:t>LinkedIn Updates Table | All Pages - 4 of 8</a:t>
            </a:r>
          </a:p>
        </p:txBody>
      </p:sp>
      <p:graphicFrame>
        <p:nvGraphicFramePr>
          <p:cNvPr id="5" name="Table Placeholder 4">
            <a:extLst>
              <a:ext uri="{FF2B5EF4-FFF2-40B4-BE49-F238E27FC236}">
                <a16:creationId xmlns:a16="http://schemas.microsoft.com/office/drawing/2014/main" id="{C603C614-2514-44EF-BC5B-60C57DD7746A}"/>
              </a:ext>
            </a:extLst>
          </p:cNvPr>
          <p:cNvGraphicFramePr>
            <a:graphicFrameLocks noGrp="1"/>
          </p:cNvGraphicFramePr>
          <p:nvPr>
            <p:ph type="tbl" sz="quarter" idx="13"/>
            <p:extLst>
              <p:ext uri="{D42A27DB-BD31-4B8C-83A1-F6EECF244321}">
                <p14:modId xmlns:p14="http://schemas.microsoft.com/office/powerpoint/2010/main" val="332747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3719457"/>
                    </a:ext>
                  </a:extLst>
                </a:gridCol>
                <a:gridCol w="987552">
                  <a:extLst>
                    <a:ext uri="{9D8B030D-6E8A-4147-A177-3AD203B41FA5}">
                      <a16:colId xmlns:a16="http://schemas.microsoft.com/office/drawing/2014/main" val="1853718250"/>
                    </a:ext>
                  </a:extLst>
                </a:gridCol>
                <a:gridCol w="987552">
                  <a:extLst>
                    <a:ext uri="{9D8B030D-6E8A-4147-A177-3AD203B41FA5}">
                      <a16:colId xmlns:a16="http://schemas.microsoft.com/office/drawing/2014/main" val="1766639432"/>
                    </a:ext>
                  </a:extLst>
                </a:gridCol>
                <a:gridCol w="987552">
                  <a:extLst>
                    <a:ext uri="{9D8B030D-6E8A-4147-A177-3AD203B41FA5}">
                      <a16:colId xmlns:a16="http://schemas.microsoft.com/office/drawing/2014/main" val="562011741"/>
                    </a:ext>
                  </a:extLst>
                </a:gridCol>
                <a:gridCol w="987552">
                  <a:extLst>
                    <a:ext uri="{9D8B030D-6E8A-4147-A177-3AD203B41FA5}">
                      <a16:colId xmlns:a16="http://schemas.microsoft.com/office/drawing/2014/main" val="1683038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214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- 2018-03-21 19:45:09 </a:t>
                      </a:r>
                      <a:r>
                        <a:rPr kumimoji="0" lang="en-US" sz="1000" b="0" i="0" u="none" strike="noStrike" kern="1200" cap="none" spc="0" normalizeH="0" baseline="0" noProof="0">
                          <a:ln>
                            <a:noFill/>
                          </a:ln>
                          <a:solidFill>
                            <a:prstClr val="black"/>
                          </a:solidFill>
                          <a:effectLst/>
                          <a:uLnTx/>
                          <a:uFillTx/>
                          <a:latin typeface="+mn-lt"/>
                          <a:ea typeface="+mn-ea"/>
                          <a:cs typeface="+mn-cs"/>
                        </a:rPr>
                        <a:t>
  As we get ready for the Stanley+Techstars program, Techstars leaders visited a few of our facilities to see how we've incorporated 3D printing and additive manufacturing into our plant settings. Want your start-up to be mentored and supported for 3-months at the new Industry 4.0 center in Hartford, CT? Learn more and apply by April 8th: http://bit.ly/2BWhaWh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2714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- 2018-03-21 15:00:42 </a:t>
                      </a:r>
                      <a:r>
                        <a:rPr kumimoji="0" lang="en-US" sz="1000" b="0" i="0" u="none" strike="noStrike" kern="1200" cap="none" spc="0" normalizeH="0" baseline="0" noProof="0">
                          <a:ln>
                            <a:noFill/>
                          </a:ln>
                          <a:solidFill>
                            <a:prstClr val="black"/>
                          </a:solidFill>
                          <a:effectLst/>
                          <a:uLnTx/>
                          <a:uFillTx/>
                          <a:latin typeface="+mn-lt"/>
                          <a:ea typeface="+mn-ea"/>
                          <a:cs typeface="+mn-cs"/>
                        </a:rPr>
                        <a:t>
  Nikolay has parked the red Hilti transporter, chock-full of tools and accessories, exactly where a gigantic residential area is being built in the southeast of Moscow. 🇷🇺🚘 Learn more about the mobile showroom on https://lnkd.in/gnJ3wK6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346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- 2018-03-21 09:57:28 </a:t>
                      </a:r>
                      <a:r>
                        <a:rPr kumimoji="0" lang="en-US" sz="1000" b="0" i="0" u="none" strike="noStrike" kern="1200" cap="none" spc="0" normalizeH="0" baseline="0" noProof="0">
                          <a:ln>
                            <a:noFill/>
                          </a:ln>
                          <a:solidFill>
                            <a:prstClr val="black"/>
                          </a:solidFill>
                          <a:effectLst/>
                          <a:uLnTx/>
                          <a:uFillTx/>
                          <a:latin typeface="+mn-lt"/>
                          <a:ea typeface="+mn-ea"/>
                          <a:cs typeface="+mn-cs"/>
                        </a:rPr>
                        <a:t>
  Jacob Odgaard, Project Lead Digital Unit:
Collaborating and interacting in a multinational and multicultural environment, where diverse ideas and perspectives are being shared, is a privilege since it provides an invaluable source of creativity and insights. This is not only beneficial for me as I am leading a digital project with a global scope – in fact, it teaches everyone at Bosch Power Tools to be more open-minded, flexible and tolerant to opposing ideas. Furthermore, Bosch Power Tools also enables and encourages international relocation, offering not only new career opportunities for all employees, but also the chance to personally acquire a multinational experience.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9414395"/>
                  </a:ext>
                </a:extLst>
              </a:tr>
            </a:tbl>
          </a:graphicData>
        </a:graphic>
      </p:graphicFrame>
      <p:sp>
        <p:nvSpPr>
          <p:cNvPr id="4" name="Text Placeholder 3">
            <a:extLst>
              <a:ext uri="{FF2B5EF4-FFF2-40B4-BE49-F238E27FC236}">
                <a16:creationId xmlns:a16="http://schemas.microsoft.com/office/drawing/2014/main" id="{55CFF541-B183-4931-896F-89D22C30566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8276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767A-2BBB-4847-871B-9FD7E5E1AAA2}"/>
              </a:ext>
            </a:extLst>
          </p:cNvPr>
          <p:cNvSpPr>
            <a:spLocks noGrp="1"/>
          </p:cNvSpPr>
          <p:nvPr>
            <p:ph type="title"/>
          </p:nvPr>
        </p:nvSpPr>
        <p:spPr/>
        <p:txBody>
          <a:bodyPr/>
          <a:lstStyle/>
          <a:p>
            <a:r>
              <a:rPr lang="en-US"/>
              <a:t>LinkedIn Updates Table | All Pages - 5 of 8</a:t>
            </a:r>
          </a:p>
        </p:txBody>
      </p:sp>
      <p:graphicFrame>
        <p:nvGraphicFramePr>
          <p:cNvPr id="5" name="Table Placeholder 4">
            <a:extLst>
              <a:ext uri="{FF2B5EF4-FFF2-40B4-BE49-F238E27FC236}">
                <a16:creationId xmlns:a16="http://schemas.microsoft.com/office/drawing/2014/main" id="{DB7FB9C3-A88C-432A-BB9A-364E85663DB0}"/>
              </a:ext>
            </a:extLst>
          </p:cNvPr>
          <p:cNvGraphicFramePr>
            <a:graphicFrameLocks noGrp="1"/>
          </p:cNvGraphicFramePr>
          <p:nvPr>
            <p:ph type="tbl" sz="quarter" idx="13"/>
            <p:extLst>
              <p:ext uri="{D42A27DB-BD31-4B8C-83A1-F6EECF244321}">
                <p14:modId xmlns:p14="http://schemas.microsoft.com/office/powerpoint/2010/main" val="320802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84970256"/>
                    </a:ext>
                  </a:extLst>
                </a:gridCol>
                <a:gridCol w="987552">
                  <a:extLst>
                    <a:ext uri="{9D8B030D-6E8A-4147-A177-3AD203B41FA5}">
                      <a16:colId xmlns:a16="http://schemas.microsoft.com/office/drawing/2014/main" val="3886033858"/>
                    </a:ext>
                  </a:extLst>
                </a:gridCol>
                <a:gridCol w="987552">
                  <a:extLst>
                    <a:ext uri="{9D8B030D-6E8A-4147-A177-3AD203B41FA5}">
                      <a16:colId xmlns:a16="http://schemas.microsoft.com/office/drawing/2014/main" val="1086768406"/>
                    </a:ext>
                  </a:extLst>
                </a:gridCol>
                <a:gridCol w="987552">
                  <a:extLst>
                    <a:ext uri="{9D8B030D-6E8A-4147-A177-3AD203B41FA5}">
                      <a16:colId xmlns:a16="http://schemas.microsoft.com/office/drawing/2014/main" val="749979357"/>
                    </a:ext>
                  </a:extLst>
                </a:gridCol>
                <a:gridCol w="987552">
                  <a:extLst>
                    <a:ext uri="{9D8B030D-6E8A-4147-A177-3AD203B41FA5}">
                      <a16:colId xmlns:a16="http://schemas.microsoft.com/office/drawing/2014/main" val="3002343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59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- 2018-03-20 10:00:20 </a:t>
                      </a:r>
                      <a:r>
                        <a:rPr kumimoji="0" lang="en-US" sz="1000" b="0" i="0" u="none" strike="noStrike" kern="1200" cap="none" spc="0" normalizeH="0" baseline="0" noProof="0">
                          <a:ln>
                            <a:noFill/>
                          </a:ln>
                          <a:solidFill>
                            <a:prstClr val="black"/>
                          </a:solidFill>
                          <a:effectLst/>
                          <a:uLnTx/>
                          <a:uFillTx/>
                          <a:latin typeface="+mn-lt"/>
                          <a:ea typeface="+mn-ea"/>
                          <a:cs typeface="+mn-cs"/>
                        </a:rPr>
                        <a:t>
  This is a really tight spot. 😳 See how a Hilti diamond drilling system is being used in Mexico City to increase the stability of a rail line support pillar on https://lnkd.in/g23qA65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471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- 2018-03-18 16:00:07 </a:t>
                      </a:r>
                      <a:r>
                        <a:rPr kumimoji="0" lang="en-US" sz="1000" b="0" i="0" u="none" strike="noStrike" kern="1200" cap="none" spc="0" normalizeH="0" baseline="0" noProof="0">
                          <a:ln>
                            <a:noFill/>
                          </a:ln>
                          <a:solidFill>
                            <a:prstClr val="black"/>
                          </a:solidFill>
                          <a:effectLst/>
                          <a:uLnTx/>
                          <a:uFillTx/>
                          <a:latin typeface="+mn-lt"/>
                          <a:ea typeface="+mn-ea"/>
                          <a:cs typeface="+mn-cs"/>
                        </a:rPr>
                        <a:t>
  It's Global Recycling Day! We’re committed to recycling as part of a more sustainable future. Thanks to our Stanley Black &amp; Decker ECOSMART™ plan, we have embedded environmental awareness into everything we do, and we’re dedicated to improving our recycling processes across the world. Learn more about our 2030 Global Corporate Social Responsibility Strategy: http://bit.ly/2HqFpPr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003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- 2018-03-16 15:00:17 </a:t>
                      </a:r>
                      <a:r>
                        <a:rPr kumimoji="0" lang="en-US" sz="1000" b="0" i="0" u="none" strike="noStrike" kern="1200" cap="none" spc="0" normalizeH="0" baseline="0" noProof="0">
                          <a:ln>
                            <a:noFill/>
                          </a:ln>
                          <a:solidFill>
                            <a:prstClr val="black"/>
                          </a:solidFill>
                          <a:effectLst/>
                          <a:uLnTx/>
                          <a:uFillTx/>
                          <a:latin typeface="+mn-lt"/>
                          <a:ea typeface="+mn-ea"/>
                          <a:cs typeface="+mn-cs"/>
                        </a:rPr>
                        <a:t>
  Jobsite with a view! 😍 Learn why the installers from an Austrian construction company are using modern measuring technology from Hilti on http://hilti.link/tirol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527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- 2018-03-16 11:00:10 </a:t>
                      </a:r>
                      <a:r>
                        <a:rPr kumimoji="0" lang="en-US" sz="1000" b="0" i="0" u="none" strike="noStrike" kern="1200" cap="none" spc="0" normalizeH="0" baseline="0" noProof="0">
                          <a:ln>
                            <a:noFill/>
                          </a:ln>
                          <a:solidFill>
                            <a:prstClr val="black"/>
                          </a:solidFill>
                          <a:effectLst/>
                          <a:uLnTx/>
                          <a:uFillTx/>
                          <a:latin typeface="+mn-lt"/>
                          <a:ea typeface="+mn-ea"/>
                          <a:cs typeface="+mn-cs"/>
                        </a:rPr>
                        <a:t>
  What is it that makes Hilti so special to its customers? The answer to this question can be found in the many big and also small stories found on the construction sites of the world. These stories were generated together with our customers and partners or may simply be taken from the day-to-day activities of our team members. These moments have been collected in this year’s Company Report ➡ https://lnkd.in/gYdAX2w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31628462"/>
                  </a:ext>
                </a:extLst>
              </a:tr>
            </a:tbl>
          </a:graphicData>
        </a:graphic>
      </p:graphicFrame>
      <p:sp>
        <p:nvSpPr>
          <p:cNvPr id="4" name="Text Placeholder 3">
            <a:extLst>
              <a:ext uri="{FF2B5EF4-FFF2-40B4-BE49-F238E27FC236}">
                <a16:creationId xmlns:a16="http://schemas.microsoft.com/office/drawing/2014/main" id="{F3185235-1FC2-440E-AA49-6871D495994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4871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70A1B-2A56-4561-8DE2-D8EDB8E2BB85}"/>
              </a:ext>
            </a:extLst>
          </p:cNvPr>
          <p:cNvSpPr>
            <a:spLocks noGrp="1"/>
          </p:cNvSpPr>
          <p:nvPr>
            <p:ph type="title"/>
          </p:nvPr>
        </p:nvSpPr>
        <p:spPr/>
        <p:txBody>
          <a:bodyPr/>
          <a:lstStyle/>
          <a:p>
            <a:r>
              <a:rPr lang="en-US"/>
              <a:t>LinkedIn Updates Table | All Pages - 6 of 8</a:t>
            </a:r>
          </a:p>
        </p:txBody>
      </p:sp>
      <p:graphicFrame>
        <p:nvGraphicFramePr>
          <p:cNvPr id="5" name="Table Placeholder 4">
            <a:extLst>
              <a:ext uri="{FF2B5EF4-FFF2-40B4-BE49-F238E27FC236}">
                <a16:creationId xmlns:a16="http://schemas.microsoft.com/office/drawing/2014/main" id="{25DDC491-1AE6-4495-A1C8-6818C072629C}"/>
              </a:ext>
            </a:extLst>
          </p:cNvPr>
          <p:cNvGraphicFramePr>
            <a:graphicFrameLocks noGrp="1"/>
          </p:cNvGraphicFramePr>
          <p:nvPr>
            <p:ph type="tbl" sz="quarter" idx="13"/>
            <p:extLst>
              <p:ext uri="{D42A27DB-BD31-4B8C-83A1-F6EECF244321}">
                <p14:modId xmlns:p14="http://schemas.microsoft.com/office/powerpoint/2010/main" val="427037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60468058"/>
                    </a:ext>
                  </a:extLst>
                </a:gridCol>
                <a:gridCol w="987552">
                  <a:extLst>
                    <a:ext uri="{9D8B030D-6E8A-4147-A177-3AD203B41FA5}">
                      <a16:colId xmlns:a16="http://schemas.microsoft.com/office/drawing/2014/main" val="2435179319"/>
                    </a:ext>
                  </a:extLst>
                </a:gridCol>
                <a:gridCol w="987552">
                  <a:extLst>
                    <a:ext uri="{9D8B030D-6E8A-4147-A177-3AD203B41FA5}">
                      <a16:colId xmlns:a16="http://schemas.microsoft.com/office/drawing/2014/main" val="2300984383"/>
                    </a:ext>
                  </a:extLst>
                </a:gridCol>
                <a:gridCol w="987552">
                  <a:extLst>
                    <a:ext uri="{9D8B030D-6E8A-4147-A177-3AD203B41FA5}">
                      <a16:colId xmlns:a16="http://schemas.microsoft.com/office/drawing/2014/main" val="248271276"/>
                    </a:ext>
                  </a:extLst>
                </a:gridCol>
                <a:gridCol w="987552">
                  <a:extLst>
                    <a:ext uri="{9D8B030D-6E8A-4147-A177-3AD203B41FA5}">
                      <a16:colId xmlns:a16="http://schemas.microsoft.com/office/drawing/2014/main" val="309292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510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- 2018-03-16 10:00:29 </a:t>
                      </a:r>
                      <a:r>
                        <a:rPr kumimoji="0" lang="en-US" sz="1000" b="0" i="0" u="none" strike="noStrike" kern="1200" cap="none" spc="0" normalizeH="0" baseline="0" noProof="0">
                          <a:ln>
                            <a:noFill/>
                          </a:ln>
                          <a:solidFill>
                            <a:prstClr val="black"/>
                          </a:solidFill>
                          <a:effectLst/>
                          <a:uLnTx/>
                          <a:uFillTx/>
                          <a:latin typeface="+mn-lt"/>
                          <a:ea typeface="+mn-ea"/>
                          <a:cs typeface="+mn-cs"/>
                        </a:rPr>
                        <a:t>
  The Hilti Group surpassed its growth targets in the 2017 fiscal year. Sales rose by 10.8 percent to a total which exceeded the CHF 5 billion mark for the first time while operating profit (+15%) and net income (+10%) were also significantly higher than the previous year’s figures. More on http://hilti.link/2017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827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- 2018-03-15 19:00:08 </a:t>
                      </a:r>
                      <a:r>
                        <a:rPr kumimoji="0" lang="en-US" sz="1000" b="0" i="0" u="none" strike="noStrike" kern="1200" cap="none" spc="0" normalizeH="0" baseline="0" noProof="0">
                          <a:ln>
                            <a:noFill/>
                          </a:ln>
                          <a:solidFill>
                            <a:prstClr val="black"/>
                          </a:solidFill>
                          <a:effectLst/>
                          <a:uLnTx/>
                          <a:uFillTx/>
                          <a:latin typeface="+mn-lt"/>
                          <a:ea typeface="+mn-ea"/>
                          <a:cs typeface="+mn-cs"/>
                        </a:rPr>
                        <a:t>
  A revolution in power, the HP TWIN8 from Stanley Infrastructure allows users to operate two hydraulic tools at the same time, saving costs and significantly improving efficiency levels. Find out more about this cutting-edge equipment.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4942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- 2018-03-15 11:30:53 </a:t>
                      </a:r>
                      <a:r>
                        <a:rPr kumimoji="0" lang="en-US" sz="1000" b="0" i="0" u="none" strike="noStrike" kern="1200" cap="none" spc="0" normalizeH="0" baseline="0" noProof="0">
                          <a:ln>
                            <a:noFill/>
                          </a:ln>
                          <a:solidFill>
                            <a:prstClr val="black"/>
                          </a:solidFill>
                          <a:effectLst/>
                          <a:uLnTx/>
                          <a:uFillTx/>
                          <a:latin typeface="+mn-lt"/>
                          <a:ea typeface="+mn-ea"/>
                          <a:cs typeface="+mn-cs"/>
                        </a:rPr>
                        <a:t>
  Innovation is an important basis for the success of Bosch Power Tools. “In the areas of cordless tools, sensor technology and connectivity for power tools in particular, we are using technical advancements for new products and thereby creating added value for the user”, said Henk Becker, Managing Director of Bosch Power Tools at the annual press conference last week. In fact, Bosch Power Tools already offers a broad range of connected tools – from angle grinders to remote-controlled combi lasers such as the new GLM 120 C Professional. “We are turning conventional power tools into intelligent power tools to offer tradespeople an even higher level of convenience and to increase their productivity”, explained Becker. For this reason, the division plans to connect all tools for tradespeople in the coming years: http://bit.ly/2G4kHp1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88402666"/>
                  </a:ext>
                </a:extLst>
              </a:tr>
            </a:tbl>
          </a:graphicData>
        </a:graphic>
      </p:graphicFrame>
      <p:sp>
        <p:nvSpPr>
          <p:cNvPr id="4" name="Text Placeholder 3">
            <a:extLst>
              <a:ext uri="{FF2B5EF4-FFF2-40B4-BE49-F238E27FC236}">
                <a16:creationId xmlns:a16="http://schemas.microsoft.com/office/drawing/2014/main" id="{B706ADA4-756F-4D00-82B9-B5496866E2D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98682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E3ACD-7514-4236-9005-19A0B7A6636B}"/>
              </a:ext>
            </a:extLst>
          </p:cNvPr>
          <p:cNvSpPr>
            <a:spLocks noGrp="1"/>
          </p:cNvSpPr>
          <p:nvPr>
            <p:ph type="title"/>
          </p:nvPr>
        </p:nvSpPr>
        <p:spPr/>
        <p:txBody>
          <a:bodyPr/>
          <a:lstStyle/>
          <a:p>
            <a:r>
              <a:rPr lang="en-US"/>
              <a:t>LinkedIn Updates Table | All Pages - 7 of 8</a:t>
            </a:r>
          </a:p>
        </p:txBody>
      </p:sp>
      <p:graphicFrame>
        <p:nvGraphicFramePr>
          <p:cNvPr id="5" name="Table Placeholder 4">
            <a:extLst>
              <a:ext uri="{FF2B5EF4-FFF2-40B4-BE49-F238E27FC236}">
                <a16:creationId xmlns:a16="http://schemas.microsoft.com/office/drawing/2014/main" id="{4FF2FB2C-11A1-4838-84DD-C363E0AAB9A5}"/>
              </a:ext>
            </a:extLst>
          </p:cNvPr>
          <p:cNvGraphicFramePr>
            <a:graphicFrameLocks noGrp="1"/>
          </p:cNvGraphicFramePr>
          <p:nvPr>
            <p:ph type="tbl" sz="quarter" idx="13"/>
            <p:extLst>
              <p:ext uri="{D42A27DB-BD31-4B8C-83A1-F6EECF244321}">
                <p14:modId xmlns:p14="http://schemas.microsoft.com/office/powerpoint/2010/main" val="2135746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86586834"/>
                    </a:ext>
                  </a:extLst>
                </a:gridCol>
                <a:gridCol w="987552">
                  <a:extLst>
                    <a:ext uri="{9D8B030D-6E8A-4147-A177-3AD203B41FA5}">
                      <a16:colId xmlns:a16="http://schemas.microsoft.com/office/drawing/2014/main" val="3447911745"/>
                    </a:ext>
                  </a:extLst>
                </a:gridCol>
                <a:gridCol w="987552">
                  <a:extLst>
                    <a:ext uri="{9D8B030D-6E8A-4147-A177-3AD203B41FA5}">
                      <a16:colId xmlns:a16="http://schemas.microsoft.com/office/drawing/2014/main" val="650653732"/>
                    </a:ext>
                  </a:extLst>
                </a:gridCol>
                <a:gridCol w="987552">
                  <a:extLst>
                    <a:ext uri="{9D8B030D-6E8A-4147-A177-3AD203B41FA5}">
                      <a16:colId xmlns:a16="http://schemas.microsoft.com/office/drawing/2014/main" val="705344123"/>
                    </a:ext>
                  </a:extLst>
                </a:gridCol>
                <a:gridCol w="987552">
                  <a:extLst>
                    <a:ext uri="{9D8B030D-6E8A-4147-A177-3AD203B41FA5}">
                      <a16:colId xmlns:a16="http://schemas.microsoft.com/office/drawing/2014/main" val="130200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096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- 2018-03-14 18:30:02 </a:t>
                      </a:r>
                      <a:r>
                        <a:rPr kumimoji="0" lang="en-US" sz="1000" b="0" i="0" u="none" strike="noStrike" kern="1200" cap="none" spc="0" normalizeH="0" baseline="0" noProof="0">
                          <a:ln>
                            <a:noFill/>
                          </a:ln>
                          <a:solidFill>
                            <a:prstClr val="black"/>
                          </a:solidFill>
                          <a:effectLst/>
                          <a:uLnTx/>
                          <a:uFillTx/>
                          <a:latin typeface="+mn-lt"/>
                          <a:ea typeface="+mn-ea"/>
                          <a:cs typeface="+mn-cs"/>
                        </a:rPr>
                        <a:t>
  In 2017, we continued to strive to serve those who make the world by focusing on innovation, top-quartile performance and elevating our commitment to social responsibility.  See our new Year in Review site here &gt; http://bit.ly/2IomG8w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1063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- 2018-03-13 15:24:08 </a:t>
                      </a:r>
                      <a:r>
                        <a:rPr kumimoji="0" lang="en-US" sz="1000" b="0" i="0" u="none" strike="noStrike" kern="1200" cap="none" spc="0" normalizeH="0" baseline="0" noProof="0">
                          <a:ln>
                            <a:noFill/>
                          </a:ln>
                          <a:solidFill>
                            <a:prstClr val="black"/>
                          </a:solidFill>
                          <a:effectLst/>
                          <a:uLnTx/>
                          <a:uFillTx/>
                          <a:latin typeface="+mn-lt"/>
                          <a:ea typeface="+mn-ea"/>
                          <a:cs typeface="+mn-cs"/>
                        </a:rPr>
                        <a:t>
  At Bosch Power Tools, new products are designed to meet the needs and desires of users. One of the newest products, the hot glue pen Gluey, has been specifically designed for creative starters who enjoy crafting and decorating. With its pen shape, it fits perfectly into the users’ hand and enables an optimal handling. Thanks to these beneficial features, the Gluey won the iF Design Award in Gold last week. “An innovative approach to a tried-and-tested tool, the Bosch Gluey improves glue gun handling for greater accuracy. Battery powered, it sits well in the hand. A low-profile tool, the handle is very easy to hold and the details are highly functional”, recognized the jury. Operated with mini glue sticks in diverse colors and with glitter, the Gluey is the perfect tool for any arts &amp; crafts or small decoration projects at home. Learn more about our award-winning product and its application possibilities for users: http://bit.ly/2trJzo5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85921147"/>
                  </a:ext>
                </a:extLst>
              </a:tr>
            </a:tbl>
          </a:graphicData>
        </a:graphic>
      </p:graphicFrame>
      <p:sp>
        <p:nvSpPr>
          <p:cNvPr id="4" name="Text Placeholder 3">
            <a:extLst>
              <a:ext uri="{FF2B5EF4-FFF2-40B4-BE49-F238E27FC236}">
                <a16:creationId xmlns:a16="http://schemas.microsoft.com/office/drawing/2014/main" id="{DAC89315-C547-48A8-8474-2752FA7CEF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23555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C1F6D-4A94-4738-ADF3-22FE3689CFC1}"/>
              </a:ext>
            </a:extLst>
          </p:cNvPr>
          <p:cNvSpPr>
            <a:spLocks noGrp="1"/>
          </p:cNvSpPr>
          <p:nvPr>
            <p:ph type="title"/>
          </p:nvPr>
        </p:nvSpPr>
        <p:spPr/>
        <p:txBody>
          <a:bodyPr/>
          <a:lstStyle/>
          <a:p>
            <a:r>
              <a:rPr lang="en-US"/>
              <a:t>LinkedIn Updates Table | All Pages - 8 of 8</a:t>
            </a:r>
          </a:p>
        </p:txBody>
      </p:sp>
      <p:graphicFrame>
        <p:nvGraphicFramePr>
          <p:cNvPr id="5" name="Table Placeholder 4">
            <a:extLst>
              <a:ext uri="{FF2B5EF4-FFF2-40B4-BE49-F238E27FC236}">
                <a16:creationId xmlns:a16="http://schemas.microsoft.com/office/drawing/2014/main" id="{6CB49A9F-C9B1-4E1B-B85C-E91FA5E32F0F}"/>
              </a:ext>
            </a:extLst>
          </p:cNvPr>
          <p:cNvGraphicFramePr>
            <a:graphicFrameLocks noGrp="1"/>
          </p:cNvGraphicFramePr>
          <p:nvPr>
            <p:ph type="tbl" sz="quarter" idx="13"/>
            <p:extLst>
              <p:ext uri="{D42A27DB-BD31-4B8C-83A1-F6EECF244321}">
                <p14:modId xmlns:p14="http://schemas.microsoft.com/office/powerpoint/2010/main" val="374960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16756456"/>
                    </a:ext>
                  </a:extLst>
                </a:gridCol>
                <a:gridCol w="987552">
                  <a:extLst>
                    <a:ext uri="{9D8B030D-6E8A-4147-A177-3AD203B41FA5}">
                      <a16:colId xmlns:a16="http://schemas.microsoft.com/office/drawing/2014/main" val="3815697076"/>
                    </a:ext>
                  </a:extLst>
                </a:gridCol>
                <a:gridCol w="987552">
                  <a:extLst>
                    <a:ext uri="{9D8B030D-6E8A-4147-A177-3AD203B41FA5}">
                      <a16:colId xmlns:a16="http://schemas.microsoft.com/office/drawing/2014/main" val="3239438809"/>
                    </a:ext>
                  </a:extLst>
                </a:gridCol>
                <a:gridCol w="987552">
                  <a:extLst>
                    <a:ext uri="{9D8B030D-6E8A-4147-A177-3AD203B41FA5}">
                      <a16:colId xmlns:a16="http://schemas.microsoft.com/office/drawing/2014/main" val="4070216331"/>
                    </a:ext>
                  </a:extLst>
                </a:gridCol>
                <a:gridCol w="987552">
                  <a:extLst>
                    <a:ext uri="{9D8B030D-6E8A-4147-A177-3AD203B41FA5}">
                      <a16:colId xmlns:a16="http://schemas.microsoft.com/office/drawing/2014/main" val="3858617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128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- 2018-03-13 15:20:32 </a:t>
                      </a:r>
                      <a:r>
                        <a:rPr kumimoji="0" lang="en-US" sz="1000" b="0" i="0" u="none" strike="noStrike" kern="1200" cap="none" spc="0" normalizeH="0" baseline="0" noProof="0">
                          <a:ln>
                            <a:noFill/>
                          </a:ln>
                          <a:solidFill>
                            <a:prstClr val="black"/>
                          </a:solidFill>
                          <a:effectLst/>
                          <a:uLnTx/>
                          <a:uFillTx/>
                          <a:latin typeface="+mn-lt"/>
                          <a:ea typeface="+mn-ea"/>
                          <a:cs typeface="+mn-cs"/>
                        </a:rPr>
                        <a:t>
  In 2017, we continued to strive to serve those who make the world by focusing on innovation, top-quartile performance and elevating our commitment to social responsibility. See our new Year in Review site here &gt; http://bit.ly/2p8hFJc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6655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- 2018-03-12 16:59:24 </a:t>
                      </a:r>
                      <a:r>
                        <a:rPr kumimoji="0" lang="en-US" sz="1000" b="0" i="0" u="none" strike="noStrike" kern="1200" cap="none" spc="0" normalizeH="0" baseline="0" noProof="0">
                          <a:ln>
                            <a:noFill/>
                          </a:ln>
                          <a:solidFill>
                            <a:prstClr val="black"/>
                          </a:solidFill>
                          <a:effectLst/>
                          <a:uLnTx/>
                          <a:uFillTx/>
                          <a:latin typeface="+mn-lt"/>
                          <a:ea typeface="+mn-ea"/>
                          <a:cs typeface="+mn-cs"/>
                        </a:rPr>
                        <a:t>
  What’s the best way to become a future finance leader? Join the Hilti Outperformer Program. 😉 The financial focus of our business track will challenge your professional and personal skill set. Build your future with us. Learn more on https://lnkd.in/exa2HqU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8271678"/>
                  </a:ext>
                </a:extLst>
              </a:tr>
            </a:tbl>
          </a:graphicData>
        </a:graphic>
      </p:graphicFrame>
      <p:sp>
        <p:nvSpPr>
          <p:cNvPr id="4" name="Text Placeholder 3">
            <a:extLst>
              <a:ext uri="{FF2B5EF4-FFF2-40B4-BE49-F238E27FC236}">
                <a16:creationId xmlns:a16="http://schemas.microsoft.com/office/drawing/2014/main" id="{8382916C-B0D0-4D9E-AB90-8A73230252F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582384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680</Words>
  <Application>Microsoft Office PowerPoint</Application>
  <PresentationFormat>On-screen Show (4:3)</PresentationFormat>
  <Paragraphs>265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Linkedin</vt:lpstr>
      <vt:lpstr>LinkedIn Key Metrics Table | Corporate</vt:lpstr>
      <vt:lpstr>LinkedIn Key Metrics Radar | All Pages</vt:lpstr>
      <vt:lpstr>LinkedIn Follower Distribution | All Pages</vt:lpstr>
      <vt:lpstr>LinkedIn Followers Table | All Pages</vt:lpstr>
      <vt:lpstr>LinkedIn Average Likes Per Update | All Pages</vt:lpstr>
      <vt:lpstr>LinkedIn Follower Distribution Development | All Pages</vt:lpstr>
      <vt:lpstr>LinkedIn Total Interactions | All Pages</vt:lpstr>
      <vt:lpstr>LinkedIn Followers Change | All Pages</vt:lpstr>
      <vt:lpstr>LinkedIn Updates Table | All Pages - 1 of 8</vt:lpstr>
      <vt:lpstr>LinkedIn Updates Table | All Pages - 2 of 8</vt:lpstr>
      <vt:lpstr>LinkedIn Updates Table | All Pages - 3 of 8</vt:lpstr>
      <vt:lpstr>LinkedIn Updates Table | All Pages - 4 of 8</vt:lpstr>
      <vt:lpstr>LinkedIn Updates Table | All Pages - 5 of 8</vt:lpstr>
      <vt:lpstr>LinkedIn Updates Table | All Pages - 6 of 8</vt:lpstr>
      <vt:lpstr>LinkedIn Updates Table | All Pages - 7 of 8</vt:lpstr>
      <vt:lpstr>LinkedIn Updates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dc:title>
  <dc:creator>Administrator</dc:creator>
  <cp:lastModifiedBy>Administrator</cp:lastModifiedBy>
  <cp:revision>1</cp:revision>
  <dcterms:created xsi:type="dcterms:W3CDTF">2018-06-14T22:35:35Z</dcterms:created>
  <dcterms:modified xsi:type="dcterms:W3CDTF">2018-06-14T22:36:05Z</dcterms:modified>
</cp:coreProperties>
</file>