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c:f>
              <c:numCache>
                <c:formatCode>m/d/yyyy</c:formatCode>
                <c:ptCount val="1"/>
                <c:pt idx="0">
                  <c:v>43160</c:v>
                </c:pt>
              </c:numCache>
            </c:numRef>
          </c:cat>
          <c:val>
            <c:numRef>
              <c:f>Sheet1!$B$2</c:f>
              <c:numCache>
                <c:formatCode>General</c:formatCode>
                <c:ptCount val="1"/>
                <c:pt idx="0">
                  <c:v>10</c:v>
                </c:pt>
              </c:numCache>
            </c:numRef>
          </c:val>
          <c:smooth val="0"/>
          <c:extLst>
            <c:ext xmlns:c16="http://schemas.microsoft.com/office/drawing/2014/chart" uri="{C3380CC4-5D6E-409C-BE32-E72D297353CC}">
              <c16:uniqueId val="{00000000-6B29-4A74-B666-E7F34B5F4980}"/>
            </c:ext>
          </c:extLst>
        </c:ser>
        <c:dLbls>
          <c:showLegendKey val="0"/>
          <c:showVal val="0"/>
          <c:showCatName val="0"/>
          <c:showSerName val="0"/>
          <c:showPercent val="0"/>
          <c:showBubbleSize val="0"/>
        </c:dLbls>
        <c:smooth val="0"/>
        <c:axId val="277500128"/>
        <c:axId val="280698416"/>
      </c:lineChart>
      <c:dateAx>
        <c:axId val="27750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98416"/>
        <c:crosses val="autoZero"/>
        <c:auto val="1"/>
        <c:lblOffset val="100"/>
        <c:baseTimeUnit val="days"/>
      </c:dateAx>
      <c:valAx>
        <c:axId val="2806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0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3</c:v>
                </c:pt>
                <c:pt idx="4">
                  <c:v>2</c:v>
                </c:pt>
                <c:pt idx="5">
                  <c:v>1</c:v>
                </c:pt>
                <c:pt idx="6">
                  <c:v>1</c:v>
                </c:pt>
              </c:numCache>
            </c:numRef>
          </c:val>
          <c:extLst>
            <c:ext xmlns:c16="http://schemas.microsoft.com/office/drawing/2014/chart" uri="{C3380CC4-5D6E-409C-BE32-E72D297353CC}">
              <c16:uniqueId val="{00000000-5016-47EC-9920-A6389ED50663}"/>
            </c:ext>
          </c:extLst>
        </c:ser>
        <c:dLbls>
          <c:showLegendKey val="0"/>
          <c:showVal val="0"/>
          <c:showCatName val="0"/>
          <c:showSerName val="0"/>
          <c:showPercent val="0"/>
          <c:showBubbleSize val="0"/>
        </c:dLbls>
        <c:gapWidth val="219"/>
        <c:overlap val="-27"/>
        <c:axId val="284101584"/>
        <c:axId val="284098960"/>
      </c:barChart>
      <c:catAx>
        <c:axId val="28410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98960"/>
        <c:crosses val="autoZero"/>
        <c:auto val="1"/>
        <c:lblAlgn val="ctr"/>
        <c:lblOffset val="100"/>
        <c:noMultiLvlLbl val="0"/>
      </c:catAx>
      <c:valAx>
        <c:axId val="28409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0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EBC4-4E74-9E49-6ADD736C77AF}"/>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0</c:v>
                </c:pt>
              </c:numCache>
            </c:numRef>
          </c:val>
          <c:extLst>
            <c:ext xmlns:c16="http://schemas.microsoft.com/office/drawing/2014/chart" uri="{C3380CC4-5D6E-409C-BE32-E72D297353CC}">
              <c16:uniqueId val="{00000001-EBC4-4E74-9E49-6ADD736C77AF}"/>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Bosch Profi-Elektrowerkzeuge und Zubehör</c:v>
                </c:pt>
              </c:strCache>
            </c:strRef>
          </c:cat>
          <c:val>
            <c:numRef>
              <c:f>Sheet1!$D$2</c:f>
              <c:numCache>
                <c:formatCode>General</c:formatCode>
                <c:ptCount val="1"/>
                <c:pt idx="0">
                  <c:v>0</c:v>
                </c:pt>
              </c:numCache>
            </c:numRef>
          </c:val>
          <c:extLst>
            <c:ext xmlns:c16="http://schemas.microsoft.com/office/drawing/2014/chart" uri="{C3380CC4-5D6E-409C-BE32-E72D297353CC}">
              <c16:uniqueId val="{00000002-EBC4-4E74-9E49-6ADD736C77AF}"/>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Bosch Profi-Elektrowerkzeuge und Zubehör</c:v>
                </c:pt>
              </c:strCache>
            </c:strRef>
          </c:cat>
          <c:val>
            <c:numRef>
              <c:f>Sheet1!$E$2</c:f>
              <c:numCache>
                <c:formatCode>General</c:formatCode>
                <c:ptCount val="1"/>
                <c:pt idx="0">
                  <c:v>3</c:v>
                </c:pt>
              </c:numCache>
            </c:numRef>
          </c:val>
          <c:extLst>
            <c:ext xmlns:c16="http://schemas.microsoft.com/office/drawing/2014/chart" uri="{C3380CC4-5D6E-409C-BE32-E72D297353CC}">
              <c16:uniqueId val="{00000003-EBC4-4E74-9E49-6ADD736C77AF}"/>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Bosch Profi-Elektrowerkzeuge und Zubehör</c:v>
                </c:pt>
              </c:strCache>
            </c:strRef>
          </c:cat>
          <c:val>
            <c:numRef>
              <c:f>Sheet1!$F$2</c:f>
              <c:numCache>
                <c:formatCode>General</c:formatCode>
                <c:ptCount val="1"/>
                <c:pt idx="0">
                  <c:v>7</c:v>
                </c:pt>
              </c:numCache>
            </c:numRef>
          </c:val>
          <c:extLst>
            <c:ext xmlns:c16="http://schemas.microsoft.com/office/drawing/2014/chart" uri="{C3380CC4-5D6E-409C-BE32-E72D297353CC}">
              <c16:uniqueId val="{00000004-EBC4-4E74-9E49-6ADD736C77AF}"/>
            </c:ext>
          </c:extLst>
        </c:ser>
        <c:dLbls>
          <c:showLegendKey val="0"/>
          <c:showVal val="0"/>
          <c:showCatName val="0"/>
          <c:showSerName val="0"/>
          <c:showPercent val="0"/>
          <c:showBubbleSize val="0"/>
        </c:dLbls>
        <c:gapWidth val="150"/>
        <c:overlap val="100"/>
        <c:axId val="343316912"/>
        <c:axId val="343321176"/>
      </c:barChart>
      <c:catAx>
        <c:axId val="34331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21176"/>
        <c:crosses val="autoZero"/>
        <c:auto val="1"/>
        <c:lblAlgn val="ctr"/>
        <c:lblOffset val="100"/>
        <c:noMultiLvlLbl val="0"/>
      </c:catAx>
      <c:valAx>
        <c:axId val="343321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31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Questions</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538882</c:v>
                </c:pt>
              </c:numCache>
            </c:numRef>
          </c:val>
          <c:extLst>
            <c:ext xmlns:c16="http://schemas.microsoft.com/office/drawing/2014/chart" uri="{C3380CC4-5D6E-409C-BE32-E72D297353CC}">
              <c16:uniqueId val="{00000000-E0C0-42FA-A5BD-32D56B23CBD4}"/>
            </c:ext>
          </c:extLst>
        </c:ser>
        <c:dLbls>
          <c:showLegendKey val="0"/>
          <c:showVal val="0"/>
          <c:showCatName val="0"/>
          <c:showSerName val="0"/>
          <c:showPercent val="0"/>
          <c:showBubbleSize val="0"/>
        </c:dLbls>
        <c:gapWidth val="219"/>
        <c:overlap val="-27"/>
        <c:axId val="401664208"/>
        <c:axId val="401667488"/>
      </c:barChart>
      <c:catAx>
        <c:axId val="40166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67488"/>
        <c:crosses val="autoZero"/>
        <c:auto val="1"/>
        <c:lblAlgn val="ctr"/>
        <c:lblOffset val="100"/>
        <c:noMultiLvlLbl val="0"/>
      </c:catAx>
      <c:valAx>
        <c:axId val="40166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6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Negative Feedback</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E229-4E53-A4D6-D0AA3D2B9684}"/>
            </c:ext>
          </c:extLst>
        </c:ser>
        <c:ser>
          <c:idx val="1"/>
          <c:order val="1"/>
          <c:tx>
            <c:strRef>
              <c:f>Sheet1!$C$1</c:f>
              <c:strCache>
                <c:ptCount val="1"/>
                <c:pt idx="0">
                  <c:v>Other Feedback</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2</c:v>
                </c:pt>
              </c:numCache>
            </c:numRef>
          </c:val>
          <c:extLst>
            <c:ext xmlns:c16="http://schemas.microsoft.com/office/drawing/2014/chart" uri="{C3380CC4-5D6E-409C-BE32-E72D297353CC}">
              <c16:uniqueId val="{00000001-E229-4E53-A4D6-D0AA3D2B9684}"/>
            </c:ext>
          </c:extLst>
        </c:ser>
        <c:dLbls>
          <c:showLegendKey val="0"/>
          <c:showVal val="0"/>
          <c:showCatName val="0"/>
          <c:showSerName val="0"/>
          <c:showPercent val="0"/>
          <c:showBubbleSize val="0"/>
        </c:dLbls>
        <c:gapWidth val="150"/>
        <c:overlap val="100"/>
        <c:axId val="401667816"/>
        <c:axId val="401661912"/>
      </c:barChart>
      <c:catAx>
        <c:axId val="40166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61912"/>
        <c:crosses val="autoZero"/>
        <c:auto val="1"/>
        <c:lblAlgn val="ctr"/>
        <c:lblOffset val="100"/>
        <c:noMultiLvlLbl val="0"/>
      </c:catAx>
      <c:valAx>
        <c:axId val="401661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6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Bosch Profi-Elektrowerkzeuge und Zubehör</c:v>
                </c:pt>
              </c:strCache>
            </c:strRef>
          </c:cat>
          <c:val>
            <c:numRef>
              <c:f>Sheet1!$B$2</c:f>
              <c:numCache>
                <c:formatCode>General</c:formatCode>
                <c:ptCount val="1"/>
                <c:pt idx="0">
                  <c:v>0</c:v>
                </c:pt>
              </c:numCache>
            </c:numRef>
          </c:val>
          <c:extLst>
            <c:ext xmlns:c16="http://schemas.microsoft.com/office/drawing/2014/chart" uri="{C3380CC4-5D6E-409C-BE32-E72D297353CC}">
              <c16:uniqueId val="{00000000-17FD-42FE-B1FF-B2307EE730CB}"/>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Bosch Profi-Elektrowerkzeuge und Zubehör</c:v>
                </c:pt>
              </c:strCache>
            </c:strRef>
          </c:cat>
          <c:val>
            <c:numRef>
              <c:f>Sheet1!$C$2</c:f>
              <c:numCache>
                <c:formatCode>General</c:formatCode>
                <c:ptCount val="1"/>
                <c:pt idx="0">
                  <c:v>10</c:v>
                </c:pt>
              </c:numCache>
            </c:numRef>
          </c:val>
          <c:extLst>
            <c:ext xmlns:c16="http://schemas.microsoft.com/office/drawing/2014/chart" uri="{C3380CC4-5D6E-409C-BE32-E72D297353CC}">
              <c16:uniqueId val="{00000001-17FD-42FE-B1FF-B2307EE730CB}"/>
            </c:ext>
          </c:extLst>
        </c:ser>
        <c:dLbls>
          <c:showLegendKey val="0"/>
          <c:showVal val="0"/>
          <c:showCatName val="0"/>
          <c:showSerName val="0"/>
          <c:showPercent val="0"/>
          <c:showBubbleSize val="0"/>
        </c:dLbls>
        <c:gapWidth val="150"/>
        <c:overlap val="100"/>
        <c:axId val="401659944"/>
        <c:axId val="401664536"/>
      </c:barChart>
      <c:catAx>
        <c:axId val="40165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64536"/>
        <c:crosses val="autoZero"/>
        <c:auto val="1"/>
        <c:lblAlgn val="ctr"/>
        <c:lblOffset val="100"/>
        <c:noMultiLvlLbl val="0"/>
      </c:catAx>
      <c:valAx>
        <c:axId val="401664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5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D90CA-4ABA-44DF-AAE3-38E07F735448}"/>
              </a:ext>
            </a:extLst>
          </p:cNvPr>
          <p:cNvSpPr>
            <a:spLocks noGrp="1"/>
          </p:cNvSpPr>
          <p:nvPr>
            <p:ph type="ctrTitle"/>
          </p:nvPr>
        </p:nvSpPr>
        <p:spPr/>
        <p:txBody>
          <a:bodyPr/>
          <a:lstStyle/>
          <a:p>
            <a:r>
              <a:rPr lang="en-US"/>
              <a:t>Customer Care Benchmark</a:t>
            </a:r>
          </a:p>
        </p:txBody>
      </p:sp>
      <p:sp>
        <p:nvSpPr>
          <p:cNvPr id="3" name="Subtitle 2">
            <a:extLst>
              <a:ext uri="{FF2B5EF4-FFF2-40B4-BE49-F238E27FC236}">
                <a16:creationId xmlns:a16="http://schemas.microsoft.com/office/drawing/2014/main" id="{E8B84566-028A-4B46-B5CF-D9E382F58A47}"/>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831766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C80E6-422F-4AAD-A27D-7E21C0460265}"/>
              </a:ext>
            </a:extLst>
          </p:cNvPr>
          <p:cNvSpPr>
            <a:spLocks noGrp="1"/>
          </p:cNvSpPr>
          <p:nvPr>
            <p:ph type="title"/>
          </p:nvPr>
        </p:nvSpPr>
        <p:spPr/>
        <p:txBody>
          <a:bodyPr/>
          <a:lstStyle/>
          <a:p>
            <a:r>
              <a:rPr lang="en-US"/>
              <a:t>Facebook User Questions | Bosch Profi-Elektrowerkzeuge und Zubehör</a:t>
            </a:r>
          </a:p>
        </p:txBody>
      </p:sp>
      <p:graphicFrame>
        <p:nvGraphicFramePr>
          <p:cNvPr id="6" name="Chart Placeholder 5">
            <a:extLst>
              <a:ext uri="{FF2B5EF4-FFF2-40B4-BE49-F238E27FC236}">
                <a16:creationId xmlns:a16="http://schemas.microsoft.com/office/drawing/2014/main" id="{D5B16382-9A98-4C03-9091-B8CDB39C02A5}"/>
              </a:ext>
            </a:extLst>
          </p:cNvPr>
          <p:cNvGraphicFramePr>
            <a:graphicFrameLocks noGrp="1"/>
          </p:cNvGraphicFramePr>
          <p:nvPr>
            <p:ph type="chart" sz="quarter" idx="13"/>
            <p:extLst>
              <p:ext uri="{D42A27DB-BD31-4B8C-83A1-F6EECF244321}">
                <p14:modId xmlns:p14="http://schemas.microsoft.com/office/powerpoint/2010/main" val="4232551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181FD5-F096-47FC-8B6F-428CB42A1B2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BAE5B01-5AAE-491D-84FB-E3B9E9A403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4865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234EB-BA3F-4400-B498-9E8D7C208D08}"/>
              </a:ext>
            </a:extLst>
          </p:cNvPr>
          <p:cNvSpPr>
            <a:spLocks noGrp="1"/>
          </p:cNvSpPr>
          <p:nvPr>
            <p:ph type="title"/>
          </p:nvPr>
        </p:nvSpPr>
        <p:spPr/>
        <p:txBody>
          <a:bodyPr/>
          <a:lstStyle/>
          <a:p>
            <a:r>
              <a:rPr lang="en-US"/>
              <a:t>Facebook User Questions By Weekday | Bosch Profi-Elektrowerkzeuge und Zubehör</a:t>
            </a:r>
          </a:p>
        </p:txBody>
      </p:sp>
      <p:graphicFrame>
        <p:nvGraphicFramePr>
          <p:cNvPr id="6" name="Chart Placeholder 5">
            <a:extLst>
              <a:ext uri="{FF2B5EF4-FFF2-40B4-BE49-F238E27FC236}">
                <a16:creationId xmlns:a16="http://schemas.microsoft.com/office/drawing/2014/main" id="{2488F77F-B2B0-45B7-A5FC-6032337C091C}"/>
              </a:ext>
            </a:extLst>
          </p:cNvPr>
          <p:cNvGraphicFramePr>
            <a:graphicFrameLocks noGrp="1"/>
          </p:cNvGraphicFramePr>
          <p:nvPr>
            <p:ph type="chart" sz="quarter" idx="13"/>
            <p:extLst>
              <p:ext uri="{D42A27DB-BD31-4B8C-83A1-F6EECF244321}">
                <p14:modId xmlns:p14="http://schemas.microsoft.com/office/powerpoint/2010/main" val="604384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9A7B02-5320-4188-9B03-AFDE7E01AC1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F6E7770-ACDA-430D-82FA-1E2676B632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0579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E6E49-5235-4A15-9301-746D4AD5F971}"/>
              </a:ext>
            </a:extLst>
          </p:cNvPr>
          <p:cNvSpPr>
            <a:spLocks noGrp="1"/>
          </p:cNvSpPr>
          <p:nvPr>
            <p:ph type="title"/>
          </p:nvPr>
        </p:nvSpPr>
        <p:spPr/>
        <p:txBody>
          <a:bodyPr/>
          <a:lstStyle/>
          <a:p>
            <a:r>
              <a:rPr lang="en-US"/>
              <a:t>Facebook User Questions Response Times Distribution | Bosch Profi-Elektrowerkzeuge und Zubehör</a:t>
            </a:r>
          </a:p>
        </p:txBody>
      </p:sp>
      <p:graphicFrame>
        <p:nvGraphicFramePr>
          <p:cNvPr id="6" name="Chart Placeholder 5">
            <a:extLst>
              <a:ext uri="{FF2B5EF4-FFF2-40B4-BE49-F238E27FC236}">
                <a16:creationId xmlns:a16="http://schemas.microsoft.com/office/drawing/2014/main" id="{42DB4E7D-C6B2-44EA-8C73-A7D190CA5D50}"/>
              </a:ext>
            </a:extLst>
          </p:cNvPr>
          <p:cNvGraphicFramePr>
            <a:graphicFrameLocks noGrp="1"/>
          </p:cNvGraphicFramePr>
          <p:nvPr>
            <p:ph type="chart" sz="quarter" idx="13"/>
            <p:extLst>
              <p:ext uri="{D42A27DB-BD31-4B8C-83A1-F6EECF244321}">
                <p14:modId xmlns:p14="http://schemas.microsoft.com/office/powerpoint/2010/main" val="3167562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F54DA-1DAE-4690-A694-ACF27D02A85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6D7EBF2-80B6-4892-A361-237E9800C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4595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3229-ADCD-4A72-A86E-800BA281F630}"/>
              </a:ext>
            </a:extLst>
          </p:cNvPr>
          <p:cNvSpPr>
            <a:spLocks noGrp="1"/>
          </p:cNvSpPr>
          <p:nvPr>
            <p:ph type="title"/>
          </p:nvPr>
        </p:nvSpPr>
        <p:spPr/>
        <p:txBody>
          <a:bodyPr/>
          <a:lstStyle/>
          <a:p>
            <a:r>
              <a:rPr lang="en-US"/>
              <a:t>Facebook User Questions Table | Bosch Profi-Elektrowerkzeuge und Zubehör - 1 of 5</a:t>
            </a:r>
          </a:p>
        </p:txBody>
      </p:sp>
      <p:graphicFrame>
        <p:nvGraphicFramePr>
          <p:cNvPr id="5" name="Table Placeholder 4">
            <a:extLst>
              <a:ext uri="{FF2B5EF4-FFF2-40B4-BE49-F238E27FC236}">
                <a16:creationId xmlns:a16="http://schemas.microsoft.com/office/drawing/2014/main" id="{1210EC36-A29B-4E9B-BCB5-F30C5B7612A0}"/>
              </a:ext>
            </a:extLst>
          </p:cNvPr>
          <p:cNvGraphicFramePr>
            <a:graphicFrameLocks noGrp="1"/>
          </p:cNvGraphicFramePr>
          <p:nvPr>
            <p:ph type="tbl" sz="quarter" idx="13"/>
            <p:extLst>
              <p:ext uri="{D42A27DB-BD31-4B8C-83A1-F6EECF244321}">
                <p14:modId xmlns:p14="http://schemas.microsoft.com/office/powerpoint/2010/main" val="323397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35754801"/>
                    </a:ext>
                  </a:extLst>
                </a:gridCol>
                <a:gridCol w="822960">
                  <a:extLst>
                    <a:ext uri="{9D8B030D-6E8A-4147-A177-3AD203B41FA5}">
                      <a16:colId xmlns:a16="http://schemas.microsoft.com/office/drawing/2014/main" val="3805253199"/>
                    </a:ext>
                  </a:extLst>
                </a:gridCol>
                <a:gridCol w="822960">
                  <a:extLst>
                    <a:ext uri="{9D8B030D-6E8A-4147-A177-3AD203B41FA5}">
                      <a16:colId xmlns:a16="http://schemas.microsoft.com/office/drawing/2014/main" val="3708603179"/>
                    </a:ext>
                  </a:extLst>
                </a:gridCol>
                <a:gridCol w="822960">
                  <a:extLst>
                    <a:ext uri="{9D8B030D-6E8A-4147-A177-3AD203B41FA5}">
                      <a16:colId xmlns:a16="http://schemas.microsoft.com/office/drawing/2014/main" val="4140154887"/>
                    </a:ext>
                  </a:extLst>
                </a:gridCol>
                <a:gridCol w="822960">
                  <a:extLst>
                    <a:ext uri="{9D8B030D-6E8A-4147-A177-3AD203B41FA5}">
                      <a16:colId xmlns:a16="http://schemas.microsoft.com/office/drawing/2014/main" val="1846251958"/>
                    </a:ext>
                  </a:extLst>
                </a:gridCol>
                <a:gridCol w="822960">
                  <a:extLst>
                    <a:ext uri="{9D8B030D-6E8A-4147-A177-3AD203B41FA5}">
                      <a16:colId xmlns:a16="http://schemas.microsoft.com/office/drawing/2014/main" val="3337933400"/>
                    </a:ext>
                  </a:extLst>
                </a:gridCol>
                <a:gridCol w="658368">
                  <a:extLst>
                    <a:ext uri="{9D8B030D-6E8A-4147-A177-3AD203B41FA5}">
                      <a16:colId xmlns:a16="http://schemas.microsoft.com/office/drawing/2014/main" val="2910283737"/>
                    </a:ext>
                  </a:extLst>
                </a:gridCol>
                <a:gridCol w="822960">
                  <a:extLst>
                    <a:ext uri="{9D8B030D-6E8A-4147-A177-3AD203B41FA5}">
                      <a16:colId xmlns:a16="http://schemas.microsoft.com/office/drawing/2014/main" val="3298303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2715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2018-03-31 08:55:17 </a:t>
                      </a:r>
                      <a:r>
                        <a:rPr kumimoji="0" lang="de-DE" sz="1000" b="0" i="0" u="none" strike="noStrike" kern="1200" cap="none" spc="0" normalizeH="0" baseline="0" noProof="0">
                          <a:ln>
                            <a:noFill/>
                          </a:ln>
                          <a:solidFill>
                            <a:prstClr val="black"/>
                          </a:solidFill>
                          <a:effectLst/>
                          <a:uLnTx/>
                          <a:uFillTx/>
                          <a:latin typeface="+mn-lt"/>
                          <a:ea typeface="+mn-ea"/>
                          <a:cs typeface="+mn-cs"/>
                        </a:rPr>
                        <a:t>
 Guten Morgen.
Gibt es für den GBH 18v-20 eine lboxx einlage? Und wenn ja wo bekomm ich die 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688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2018-03-23 15:36:20 </a:t>
                      </a:r>
                      <a:r>
                        <a:rPr kumimoji="0" lang="de-DE" sz="1000" b="0" i="0" u="none" strike="noStrike" kern="1200" cap="none" spc="0" normalizeH="0" baseline="0" noProof="0">
                          <a:ln>
                            <a:noFill/>
                          </a:ln>
                          <a:solidFill>
                            <a:prstClr val="black"/>
                          </a:solidFill>
                          <a:effectLst/>
                          <a:uLnTx/>
                          <a:uFillTx/>
                          <a:latin typeface="+mn-lt"/>
                          <a:ea typeface="+mn-ea"/>
                          <a:cs typeface="+mn-cs"/>
                        </a:rPr>
                        <a:t>
 Hi, gibt es irgendwo eine Telefonnummer zur Produktberatung, wenn man was auf der HP nicht findet?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702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2018-03-22 17:51:47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#builtwithBosch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9769519"/>
                  </a:ext>
                </a:extLst>
              </a:tr>
            </a:tbl>
          </a:graphicData>
        </a:graphic>
      </p:graphicFrame>
      <p:sp>
        <p:nvSpPr>
          <p:cNvPr id="4" name="Text Placeholder 3">
            <a:extLst>
              <a:ext uri="{FF2B5EF4-FFF2-40B4-BE49-F238E27FC236}">
                <a16:creationId xmlns:a16="http://schemas.microsoft.com/office/drawing/2014/main" id="{55802A43-3452-456E-9E9F-5ECD0314530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05330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F59B-F5A8-4E9D-8156-344914EC1280}"/>
              </a:ext>
            </a:extLst>
          </p:cNvPr>
          <p:cNvSpPr>
            <a:spLocks noGrp="1"/>
          </p:cNvSpPr>
          <p:nvPr>
            <p:ph type="title"/>
          </p:nvPr>
        </p:nvSpPr>
        <p:spPr/>
        <p:txBody>
          <a:bodyPr/>
          <a:lstStyle/>
          <a:p>
            <a:r>
              <a:rPr lang="en-US"/>
              <a:t>Facebook User Questions Table | Bosch Profi-Elektrowerkzeuge und Zubehör - 2 of 5</a:t>
            </a:r>
          </a:p>
        </p:txBody>
      </p:sp>
      <p:graphicFrame>
        <p:nvGraphicFramePr>
          <p:cNvPr id="5" name="Table Placeholder 4">
            <a:extLst>
              <a:ext uri="{FF2B5EF4-FFF2-40B4-BE49-F238E27FC236}">
                <a16:creationId xmlns:a16="http://schemas.microsoft.com/office/drawing/2014/main" id="{252DC31B-80EC-4C11-A332-C569C2E3D89F}"/>
              </a:ext>
            </a:extLst>
          </p:cNvPr>
          <p:cNvGraphicFramePr>
            <a:graphicFrameLocks noGrp="1"/>
          </p:cNvGraphicFramePr>
          <p:nvPr>
            <p:ph type="tbl" sz="quarter" idx="13"/>
            <p:extLst>
              <p:ext uri="{D42A27DB-BD31-4B8C-83A1-F6EECF244321}">
                <p14:modId xmlns:p14="http://schemas.microsoft.com/office/powerpoint/2010/main" val="152790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01409082"/>
                    </a:ext>
                  </a:extLst>
                </a:gridCol>
                <a:gridCol w="822960">
                  <a:extLst>
                    <a:ext uri="{9D8B030D-6E8A-4147-A177-3AD203B41FA5}">
                      <a16:colId xmlns:a16="http://schemas.microsoft.com/office/drawing/2014/main" val="3464821364"/>
                    </a:ext>
                  </a:extLst>
                </a:gridCol>
                <a:gridCol w="822960">
                  <a:extLst>
                    <a:ext uri="{9D8B030D-6E8A-4147-A177-3AD203B41FA5}">
                      <a16:colId xmlns:a16="http://schemas.microsoft.com/office/drawing/2014/main" val="1790992923"/>
                    </a:ext>
                  </a:extLst>
                </a:gridCol>
                <a:gridCol w="822960">
                  <a:extLst>
                    <a:ext uri="{9D8B030D-6E8A-4147-A177-3AD203B41FA5}">
                      <a16:colId xmlns:a16="http://schemas.microsoft.com/office/drawing/2014/main" val="2234186983"/>
                    </a:ext>
                  </a:extLst>
                </a:gridCol>
                <a:gridCol w="822960">
                  <a:extLst>
                    <a:ext uri="{9D8B030D-6E8A-4147-A177-3AD203B41FA5}">
                      <a16:colId xmlns:a16="http://schemas.microsoft.com/office/drawing/2014/main" val="2864400476"/>
                    </a:ext>
                  </a:extLst>
                </a:gridCol>
                <a:gridCol w="822960">
                  <a:extLst>
                    <a:ext uri="{9D8B030D-6E8A-4147-A177-3AD203B41FA5}">
                      <a16:colId xmlns:a16="http://schemas.microsoft.com/office/drawing/2014/main" val="876076136"/>
                    </a:ext>
                  </a:extLst>
                </a:gridCol>
                <a:gridCol w="658368">
                  <a:extLst>
                    <a:ext uri="{9D8B030D-6E8A-4147-A177-3AD203B41FA5}">
                      <a16:colId xmlns:a16="http://schemas.microsoft.com/office/drawing/2014/main" val="2516508289"/>
                    </a:ext>
                  </a:extLst>
                </a:gridCol>
                <a:gridCol w="822960">
                  <a:extLst>
                    <a:ext uri="{9D8B030D-6E8A-4147-A177-3AD203B41FA5}">
                      <a16:colId xmlns:a16="http://schemas.microsoft.com/office/drawing/2014/main" val="761634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3052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2018-03-21 16:08:29 </a:t>
                      </a:r>
                      <a:r>
                        <a:rPr kumimoji="0" lang="de-DE" sz="1000" b="0" i="0" u="none" strike="noStrike" kern="1200" cap="none" spc="0" normalizeH="0" baseline="0" noProof="0">
                          <a:ln>
                            <a:noFill/>
                          </a:ln>
                          <a:solidFill>
                            <a:prstClr val="black"/>
                          </a:solidFill>
                          <a:effectLst/>
                          <a:uLnTx/>
                          <a:uFillTx/>
                          <a:latin typeface="+mn-lt"/>
                          <a:ea typeface="+mn-ea"/>
                          <a:cs typeface="+mn-cs"/>
                        </a:rPr>
                        <a:t>
 Ich habe ein gigantisches Überraschungspaket geschickt bekommen. Was mag wohl drin sein? 🤔
↓ Achtung, Spoiler! ↓
Vielen Dank Bosch Profi-Elektrowerkzeuge und Zubehör, dass ihr mir die Werkzeuge zum Testen zur Verfügung stellt. Ich freue mich, Teil von #buildwithbosch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667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2018-03-20 10:40:10 </a:t>
                      </a:r>
                      <a:r>
                        <a:rPr kumimoji="0" lang="de-DE" sz="1000" b="0" i="0" u="none" strike="noStrike" kern="1200" cap="none" spc="0" normalizeH="0" baseline="0" noProof="0">
                          <a:ln>
                            <a:noFill/>
                          </a:ln>
                          <a:solidFill>
                            <a:prstClr val="black"/>
                          </a:solidFill>
                          <a:effectLst/>
                          <a:uLnTx/>
                          <a:uFillTx/>
                          <a:latin typeface="+mn-lt"/>
                          <a:ea typeface="+mn-ea"/>
                          <a:cs typeface="+mn-cs"/>
                        </a:rPr>
                        <a:t>
 Ich bin Fliesenleger und möchte mir ein kreuzlinienläser kaufen mich interessiert der gll 3 80 p und was ist der Unterschied zum c außer die App Funktion!?! Lohnt sich der Preis Unterschied und wenn ja...warum!?! Und welche Halterung ist die beste für mich und das Gerät... Stativ kommt nicht in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064117"/>
                  </a:ext>
                </a:extLst>
              </a:tr>
            </a:tbl>
          </a:graphicData>
        </a:graphic>
      </p:graphicFrame>
      <p:sp>
        <p:nvSpPr>
          <p:cNvPr id="4" name="Text Placeholder 3">
            <a:extLst>
              <a:ext uri="{FF2B5EF4-FFF2-40B4-BE49-F238E27FC236}">
                <a16:creationId xmlns:a16="http://schemas.microsoft.com/office/drawing/2014/main" id="{40AAC88B-2025-4502-82B3-FB7AEB1F2DD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37235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B5A8-73AE-43DD-8F5B-E9851A09C5B1}"/>
              </a:ext>
            </a:extLst>
          </p:cNvPr>
          <p:cNvSpPr>
            <a:spLocks noGrp="1"/>
          </p:cNvSpPr>
          <p:nvPr>
            <p:ph type="title"/>
          </p:nvPr>
        </p:nvSpPr>
        <p:spPr/>
        <p:txBody>
          <a:bodyPr/>
          <a:lstStyle/>
          <a:p>
            <a:r>
              <a:rPr lang="en-US"/>
              <a:t>Facebook User Questions Table | Bosch Profi-Elektrowerkzeuge und Zubehör - 3 of 5</a:t>
            </a:r>
          </a:p>
        </p:txBody>
      </p:sp>
      <p:graphicFrame>
        <p:nvGraphicFramePr>
          <p:cNvPr id="5" name="Table Placeholder 4">
            <a:extLst>
              <a:ext uri="{FF2B5EF4-FFF2-40B4-BE49-F238E27FC236}">
                <a16:creationId xmlns:a16="http://schemas.microsoft.com/office/drawing/2014/main" id="{C2E8730E-9DF5-493D-ADD4-C436A94793C9}"/>
              </a:ext>
            </a:extLst>
          </p:cNvPr>
          <p:cNvGraphicFramePr>
            <a:graphicFrameLocks noGrp="1"/>
          </p:cNvGraphicFramePr>
          <p:nvPr>
            <p:ph type="tbl" sz="quarter" idx="13"/>
            <p:extLst>
              <p:ext uri="{D42A27DB-BD31-4B8C-83A1-F6EECF244321}">
                <p14:modId xmlns:p14="http://schemas.microsoft.com/office/powerpoint/2010/main" val="197610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05202930"/>
                    </a:ext>
                  </a:extLst>
                </a:gridCol>
                <a:gridCol w="822960">
                  <a:extLst>
                    <a:ext uri="{9D8B030D-6E8A-4147-A177-3AD203B41FA5}">
                      <a16:colId xmlns:a16="http://schemas.microsoft.com/office/drawing/2014/main" val="4007268271"/>
                    </a:ext>
                  </a:extLst>
                </a:gridCol>
                <a:gridCol w="822960">
                  <a:extLst>
                    <a:ext uri="{9D8B030D-6E8A-4147-A177-3AD203B41FA5}">
                      <a16:colId xmlns:a16="http://schemas.microsoft.com/office/drawing/2014/main" val="3111938452"/>
                    </a:ext>
                  </a:extLst>
                </a:gridCol>
                <a:gridCol w="822960">
                  <a:extLst>
                    <a:ext uri="{9D8B030D-6E8A-4147-A177-3AD203B41FA5}">
                      <a16:colId xmlns:a16="http://schemas.microsoft.com/office/drawing/2014/main" val="995817538"/>
                    </a:ext>
                  </a:extLst>
                </a:gridCol>
                <a:gridCol w="822960">
                  <a:extLst>
                    <a:ext uri="{9D8B030D-6E8A-4147-A177-3AD203B41FA5}">
                      <a16:colId xmlns:a16="http://schemas.microsoft.com/office/drawing/2014/main" val="462754093"/>
                    </a:ext>
                  </a:extLst>
                </a:gridCol>
                <a:gridCol w="822960">
                  <a:extLst>
                    <a:ext uri="{9D8B030D-6E8A-4147-A177-3AD203B41FA5}">
                      <a16:colId xmlns:a16="http://schemas.microsoft.com/office/drawing/2014/main" val="467233611"/>
                    </a:ext>
                  </a:extLst>
                </a:gridCol>
                <a:gridCol w="658368">
                  <a:extLst>
                    <a:ext uri="{9D8B030D-6E8A-4147-A177-3AD203B41FA5}">
                      <a16:colId xmlns:a16="http://schemas.microsoft.com/office/drawing/2014/main" val="143073332"/>
                    </a:ext>
                  </a:extLst>
                </a:gridCol>
                <a:gridCol w="822960">
                  <a:extLst>
                    <a:ext uri="{9D8B030D-6E8A-4147-A177-3AD203B41FA5}">
                      <a16:colId xmlns:a16="http://schemas.microsoft.com/office/drawing/2014/main" val="291583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246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2018-03-18 10:20:35 </a:t>
                      </a:r>
                      <a:r>
                        <a:rPr kumimoji="0" lang="de-DE" sz="1000" b="0" i="0" u="none" strike="noStrike" kern="1200" cap="none" spc="0" normalizeH="0" baseline="0" noProof="0">
                          <a:ln>
                            <a:noFill/>
                          </a:ln>
                          <a:solidFill>
                            <a:prstClr val="black"/>
                          </a:solidFill>
                          <a:effectLst/>
                          <a:uLnTx/>
                          <a:uFillTx/>
                          <a:latin typeface="+mn-lt"/>
                          <a:ea typeface="+mn-ea"/>
                          <a:cs typeface="+mn-cs"/>
                        </a:rPr>
                        <a:t>
 Hallo liebe Leute, gibts von Euch auch mal eine Presse für Rohrfittings, so wie z.B. von Romax?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14:51:23</a:t>
                      </a:r>
                    </a:p>
                  </a:txBody>
                  <a:tcPr/>
                </a:tc>
                <a:extLst>
                  <a:ext uri="{0D108BD9-81ED-4DB2-BD59-A6C34878D82A}">
                    <a16:rowId xmlns:a16="http://schemas.microsoft.com/office/drawing/2014/main" val="327220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2018-03-14 20:38:25 </a:t>
                      </a:r>
                      <a:r>
                        <a:rPr kumimoji="0" lang="de-DE" sz="1000" b="0" i="0" u="none" strike="noStrike" kern="1200" cap="none" spc="0" normalizeH="0" baseline="0" noProof="0">
                          <a:ln>
                            <a:noFill/>
                          </a:ln>
                          <a:solidFill>
                            <a:prstClr val="black"/>
                          </a:solidFill>
                          <a:effectLst/>
                          <a:uLnTx/>
                          <a:uFillTx/>
                          <a:latin typeface="+mn-lt"/>
                          <a:ea typeface="+mn-ea"/>
                          <a:cs typeface="+mn-cs"/>
                        </a:rPr>
                        <a:t>
 Hallo Bosch-Team! Gibt es aktuell oder in nächster Zeit einen L-Boxx Einsatz für die Bosch GLI 1900? Danke schonmal. VG sp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14:47:57</a:t>
                      </a:r>
                    </a:p>
                  </a:txBody>
                  <a:tcPr/>
                </a:tc>
                <a:extLst>
                  <a:ext uri="{0D108BD9-81ED-4DB2-BD59-A6C34878D82A}">
                    <a16:rowId xmlns:a16="http://schemas.microsoft.com/office/drawing/2014/main" val="157328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2018-03-09 20:25:49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wann wird endlich ein kleiner 12 (10,8V) Volt Bohrhammer gebaut????  Hab das 10,8V System und warte Sehnsüchtig darauf. In Grün gibts das ja schon eine halbe Ewigkeit. 
Herzliche Grüße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14:49:35</a:t>
                      </a:r>
                    </a:p>
                  </a:txBody>
                  <a:tcPr/>
                </a:tc>
                <a:extLst>
                  <a:ext uri="{0D108BD9-81ED-4DB2-BD59-A6C34878D82A}">
                    <a16:rowId xmlns:a16="http://schemas.microsoft.com/office/drawing/2014/main" val="666429837"/>
                  </a:ext>
                </a:extLst>
              </a:tr>
            </a:tbl>
          </a:graphicData>
        </a:graphic>
      </p:graphicFrame>
      <p:sp>
        <p:nvSpPr>
          <p:cNvPr id="4" name="Text Placeholder 3">
            <a:extLst>
              <a:ext uri="{FF2B5EF4-FFF2-40B4-BE49-F238E27FC236}">
                <a16:creationId xmlns:a16="http://schemas.microsoft.com/office/drawing/2014/main" id="{5DB1A6EC-EFCC-4ECC-9541-4822741BA15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93156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B3B7-6DD1-454C-8BDF-BDA9B3CC8CDA}"/>
              </a:ext>
            </a:extLst>
          </p:cNvPr>
          <p:cNvSpPr>
            <a:spLocks noGrp="1"/>
          </p:cNvSpPr>
          <p:nvPr>
            <p:ph type="title"/>
          </p:nvPr>
        </p:nvSpPr>
        <p:spPr/>
        <p:txBody>
          <a:bodyPr/>
          <a:lstStyle/>
          <a:p>
            <a:r>
              <a:rPr lang="en-US"/>
              <a:t>Facebook User Questions Table | Bosch Profi-Elektrowerkzeuge und Zubehör - 4 of 5</a:t>
            </a:r>
          </a:p>
        </p:txBody>
      </p:sp>
      <p:graphicFrame>
        <p:nvGraphicFramePr>
          <p:cNvPr id="5" name="Table Placeholder 4">
            <a:extLst>
              <a:ext uri="{FF2B5EF4-FFF2-40B4-BE49-F238E27FC236}">
                <a16:creationId xmlns:a16="http://schemas.microsoft.com/office/drawing/2014/main" id="{59F37BF2-A291-4A41-92C1-573CF241893C}"/>
              </a:ext>
            </a:extLst>
          </p:cNvPr>
          <p:cNvGraphicFramePr>
            <a:graphicFrameLocks noGrp="1"/>
          </p:cNvGraphicFramePr>
          <p:nvPr>
            <p:ph type="tbl" sz="quarter" idx="13"/>
            <p:extLst>
              <p:ext uri="{D42A27DB-BD31-4B8C-83A1-F6EECF244321}">
                <p14:modId xmlns:p14="http://schemas.microsoft.com/office/powerpoint/2010/main" val="406751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39853520"/>
                    </a:ext>
                  </a:extLst>
                </a:gridCol>
                <a:gridCol w="822960">
                  <a:extLst>
                    <a:ext uri="{9D8B030D-6E8A-4147-A177-3AD203B41FA5}">
                      <a16:colId xmlns:a16="http://schemas.microsoft.com/office/drawing/2014/main" val="1781566019"/>
                    </a:ext>
                  </a:extLst>
                </a:gridCol>
                <a:gridCol w="822960">
                  <a:extLst>
                    <a:ext uri="{9D8B030D-6E8A-4147-A177-3AD203B41FA5}">
                      <a16:colId xmlns:a16="http://schemas.microsoft.com/office/drawing/2014/main" val="1254440163"/>
                    </a:ext>
                  </a:extLst>
                </a:gridCol>
                <a:gridCol w="822960">
                  <a:extLst>
                    <a:ext uri="{9D8B030D-6E8A-4147-A177-3AD203B41FA5}">
                      <a16:colId xmlns:a16="http://schemas.microsoft.com/office/drawing/2014/main" val="4043342492"/>
                    </a:ext>
                  </a:extLst>
                </a:gridCol>
                <a:gridCol w="822960">
                  <a:extLst>
                    <a:ext uri="{9D8B030D-6E8A-4147-A177-3AD203B41FA5}">
                      <a16:colId xmlns:a16="http://schemas.microsoft.com/office/drawing/2014/main" val="3572345679"/>
                    </a:ext>
                  </a:extLst>
                </a:gridCol>
                <a:gridCol w="822960">
                  <a:extLst>
                    <a:ext uri="{9D8B030D-6E8A-4147-A177-3AD203B41FA5}">
                      <a16:colId xmlns:a16="http://schemas.microsoft.com/office/drawing/2014/main" val="4159304112"/>
                    </a:ext>
                  </a:extLst>
                </a:gridCol>
                <a:gridCol w="658368">
                  <a:extLst>
                    <a:ext uri="{9D8B030D-6E8A-4147-A177-3AD203B41FA5}">
                      <a16:colId xmlns:a16="http://schemas.microsoft.com/office/drawing/2014/main" val="2111157038"/>
                    </a:ext>
                  </a:extLst>
                </a:gridCol>
                <a:gridCol w="822960">
                  <a:extLst>
                    <a:ext uri="{9D8B030D-6E8A-4147-A177-3AD203B41FA5}">
                      <a16:colId xmlns:a16="http://schemas.microsoft.com/office/drawing/2014/main" val="53378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6772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20:36:44 </a:t>
                      </a:r>
                      <a:r>
                        <a:rPr kumimoji="0" lang="de-DE" sz="1000" b="0" i="0" u="none" strike="noStrike" kern="1200" cap="none" spc="0" normalizeH="0" baseline="0" noProof="0">
                          <a:ln>
                            <a:noFill/>
                          </a:ln>
                          <a:solidFill>
                            <a:prstClr val="black"/>
                          </a:solidFill>
                          <a:effectLst/>
                          <a:uLnTx/>
                          <a:uFillTx/>
                          <a:latin typeface="+mn-lt"/>
                          <a:ea typeface="+mn-ea"/>
                          <a:cs typeface="+mn-cs"/>
                        </a:rPr>
                        <a:t>
 Eigentlich war ich immer sehr von den Geräten überzeugt, aber das ein Staubsauger nach 16 Monaten schon den Geist aufgibt, obwohl er nicht täglich im Betrieb ist finde ich nicht so toll. Soll man sich bei einer Garantie von 1 Jahr immer einen neuen Staubsauger kaufen?
Bin echt am überlegen ob mein nächster wieder ein Bosch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1798874"/>
                  </a:ext>
                </a:extLst>
              </a:tr>
            </a:tbl>
          </a:graphicData>
        </a:graphic>
      </p:graphicFrame>
      <p:sp>
        <p:nvSpPr>
          <p:cNvPr id="4" name="Text Placeholder 3">
            <a:extLst>
              <a:ext uri="{FF2B5EF4-FFF2-40B4-BE49-F238E27FC236}">
                <a16:creationId xmlns:a16="http://schemas.microsoft.com/office/drawing/2014/main" id="{66DFB3E2-91E3-4624-B525-64C9EFBF75C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95740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0230E-527C-4DB4-8237-2988E8B7FF9E}"/>
              </a:ext>
            </a:extLst>
          </p:cNvPr>
          <p:cNvSpPr>
            <a:spLocks noGrp="1"/>
          </p:cNvSpPr>
          <p:nvPr>
            <p:ph type="title"/>
          </p:nvPr>
        </p:nvSpPr>
        <p:spPr/>
        <p:txBody>
          <a:bodyPr/>
          <a:lstStyle/>
          <a:p>
            <a:r>
              <a:rPr lang="en-US"/>
              <a:t>Facebook User Questions Table | Bosch Profi-Elektrowerkzeuge und Zubehör - 5 of 5</a:t>
            </a:r>
          </a:p>
        </p:txBody>
      </p:sp>
      <p:graphicFrame>
        <p:nvGraphicFramePr>
          <p:cNvPr id="5" name="Table Placeholder 4">
            <a:extLst>
              <a:ext uri="{FF2B5EF4-FFF2-40B4-BE49-F238E27FC236}">
                <a16:creationId xmlns:a16="http://schemas.microsoft.com/office/drawing/2014/main" id="{D0123279-9E68-4A74-A346-CABDA4A6A55B}"/>
              </a:ext>
            </a:extLst>
          </p:cNvPr>
          <p:cNvGraphicFramePr>
            <a:graphicFrameLocks noGrp="1"/>
          </p:cNvGraphicFramePr>
          <p:nvPr>
            <p:ph type="tbl" sz="quarter" idx="13"/>
            <p:extLst>
              <p:ext uri="{D42A27DB-BD31-4B8C-83A1-F6EECF244321}">
                <p14:modId xmlns:p14="http://schemas.microsoft.com/office/powerpoint/2010/main" val="647262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11930194"/>
                    </a:ext>
                  </a:extLst>
                </a:gridCol>
                <a:gridCol w="822960">
                  <a:extLst>
                    <a:ext uri="{9D8B030D-6E8A-4147-A177-3AD203B41FA5}">
                      <a16:colId xmlns:a16="http://schemas.microsoft.com/office/drawing/2014/main" val="3770323709"/>
                    </a:ext>
                  </a:extLst>
                </a:gridCol>
                <a:gridCol w="822960">
                  <a:extLst>
                    <a:ext uri="{9D8B030D-6E8A-4147-A177-3AD203B41FA5}">
                      <a16:colId xmlns:a16="http://schemas.microsoft.com/office/drawing/2014/main" val="785487933"/>
                    </a:ext>
                  </a:extLst>
                </a:gridCol>
                <a:gridCol w="822960">
                  <a:extLst>
                    <a:ext uri="{9D8B030D-6E8A-4147-A177-3AD203B41FA5}">
                      <a16:colId xmlns:a16="http://schemas.microsoft.com/office/drawing/2014/main" val="229295142"/>
                    </a:ext>
                  </a:extLst>
                </a:gridCol>
                <a:gridCol w="822960">
                  <a:extLst>
                    <a:ext uri="{9D8B030D-6E8A-4147-A177-3AD203B41FA5}">
                      <a16:colId xmlns:a16="http://schemas.microsoft.com/office/drawing/2014/main" val="2344288397"/>
                    </a:ext>
                  </a:extLst>
                </a:gridCol>
                <a:gridCol w="822960">
                  <a:extLst>
                    <a:ext uri="{9D8B030D-6E8A-4147-A177-3AD203B41FA5}">
                      <a16:colId xmlns:a16="http://schemas.microsoft.com/office/drawing/2014/main" val="1588306815"/>
                    </a:ext>
                  </a:extLst>
                </a:gridCol>
                <a:gridCol w="658368">
                  <a:extLst>
                    <a:ext uri="{9D8B030D-6E8A-4147-A177-3AD203B41FA5}">
                      <a16:colId xmlns:a16="http://schemas.microsoft.com/office/drawing/2014/main" val="2468353884"/>
                    </a:ext>
                  </a:extLst>
                </a:gridCol>
                <a:gridCol w="822960">
                  <a:extLst>
                    <a:ext uri="{9D8B030D-6E8A-4147-A177-3AD203B41FA5}">
                      <a16:colId xmlns:a16="http://schemas.microsoft.com/office/drawing/2014/main" val="373324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1232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2018-03-01 19:23:51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 Team!
Ich bin ja begeistert von euren Produkten und Werkzeugen, aber muss es echt so ein riesen Paket vollgefüllt mit Plastikmüll für 2 kleine Bohrer sein??
Wurde zusammen mit weiteren Artikeln bei Zoro Tools bestellt und/aber direkt von Bosch aus Worms versendet.
Eventuell kann man das Verpackungskonzept nochmals überdenken um der Umwelt auch einen Gefallen zu tun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594624"/>
                  </a:ext>
                </a:extLst>
              </a:tr>
            </a:tbl>
          </a:graphicData>
        </a:graphic>
      </p:graphicFrame>
      <p:sp>
        <p:nvSpPr>
          <p:cNvPr id="4" name="Text Placeholder 3">
            <a:extLst>
              <a:ext uri="{FF2B5EF4-FFF2-40B4-BE49-F238E27FC236}">
                <a16:creationId xmlns:a16="http://schemas.microsoft.com/office/drawing/2014/main" id="{F060548F-7014-4E1C-A266-46BF5E45C4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0501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746A3-E621-42F4-95EF-0FDD11044DF1}"/>
              </a:ext>
            </a:extLst>
          </p:cNvPr>
          <p:cNvSpPr>
            <a:spLocks noGrp="1"/>
          </p:cNvSpPr>
          <p:nvPr>
            <p:ph type="title"/>
          </p:nvPr>
        </p:nvSpPr>
        <p:spPr/>
        <p:txBody>
          <a:bodyPr/>
          <a:lstStyle/>
          <a:p>
            <a:r>
              <a:rPr lang="en-US"/>
              <a:t>Facebook Avg. Response Time of User Questions (in sec.) | Bosch Profi-Elektrowerkzeuge und Zubehör</a:t>
            </a:r>
          </a:p>
        </p:txBody>
      </p:sp>
      <p:graphicFrame>
        <p:nvGraphicFramePr>
          <p:cNvPr id="6" name="Chart Placeholder 5">
            <a:extLst>
              <a:ext uri="{FF2B5EF4-FFF2-40B4-BE49-F238E27FC236}">
                <a16:creationId xmlns:a16="http://schemas.microsoft.com/office/drawing/2014/main" id="{23A18A5C-9220-4188-81CE-06BACE69DA2B}"/>
              </a:ext>
            </a:extLst>
          </p:cNvPr>
          <p:cNvGraphicFramePr>
            <a:graphicFrameLocks noGrp="1"/>
          </p:cNvGraphicFramePr>
          <p:nvPr>
            <p:ph type="chart" sz="quarter" idx="13"/>
            <p:extLst>
              <p:ext uri="{D42A27DB-BD31-4B8C-83A1-F6EECF244321}">
                <p14:modId xmlns:p14="http://schemas.microsoft.com/office/powerpoint/2010/main" val="3328759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1F565-50D4-49A9-8E14-9738A9E36AD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5AC20C4-4726-4E80-A324-8F898970B9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3536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F7E68-6A03-45CE-974F-4CE495B46E02}"/>
              </a:ext>
            </a:extLst>
          </p:cNvPr>
          <p:cNvSpPr>
            <a:spLocks noGrp="1"/>
          </p:cNvSpPr>
          <p:nvPr>
            <p:ph type="title"/>
          </p:nvPr>
        </p:nvSpPr>
        <p:spPr/>
        <p:txBody>
          <a:bodyPr/>
          <a:lstStyle/>
          <a:p>
            <a:r>
              <a:rPr lang="en-US"/>
              <a:t>Facebook User Questions Feedback Distribution | Bosch Profi-Elektrowerkzeuge und Zubehör</a:t>
            </a:r>
          </a:p>
        </p:txBody>
      </p:sp>
      <p:graphicFrame>
        <p:nvGraphicFramePr>
          <p:cNvPr id="6" name="Chart Placeholder 5">
            <a:extLst>
              <a:ext uri="{FF2B5EF4-FFF2-40B4-BE49-F238E27FC236}">
                <a16:creationId xmlns:a16="http://schemas.microsoft.com/office/drawing/2014/main" id="{641E0EF0-0292-4870-8BF8-616E09284FCA}"/>
              </a:ext>
            </a:extLst>
          </p:cNvPr>
          <p:cNvGraphicFramePr>
            <a:graphicFrameLocks noGrp="1"/>
          </p:cNvGraphicFramePr>
          <p:nvPr>
            <p:ph type="chart" sz="quarter" idx="13"/>
            <p:extLst>
              <p:ext uri="{D42A27DB-BD31-4B8C-83A1-F6EECF244321}">
                <p14:modId xmlns:p14="http://schemas.microsoft.com/office/powerpoint/2010/main" val="1141256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8E9D75-F44D-46EC-8266-A234046574C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64CDFA8-E3BF-4E9A-BE53-64704BDBD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4755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3B0C2-A86F-4D07-8F83-08929600A371}"/>
              </a:ext>
            </a:extLst>
          </p:cNvPr>
          <p:cNvSpPr>
            <a:spLocks noGrp="1"/>
          </p:cNvSpPr>
          <p:nvPr>
            <p:ph type="title"/>
          </p:nvPr>
        </p:nvSpPr>
        <p:spPr/>
        <p:txBody>
          <a:bodyPr/>
          <a:lstStyle/>
          <a:p>
            <a:r>
              <a:rPr lang="en-US"/>
              <a:t>Facebook Share of User Questions with negative Feedback | Bosch Profi-Elektrowerkzeuge und Zubehör</a:t>
            </a:r>
          </a:p>
        </p:txBody>
      </p:sp>
      <p:graphicFrame>
        <p:nvGraphicFramePr>
          <p:cNvPr id="6" name="Chart Placeholder 5">
            <a:extLst>
              <a:ext uri="{FF2B5EF4-FFF2-40B4-BE49-F238E27FC236}">
                <a16:creationId xmlns:a16="http://schemas.microsoft.com/office/drawing/2014/main" id="{7046102A-7A06-48E8-BCA3-1DC82B5AB4A6}"/>
              </a:ext>
            </a:extLst>
          </p:cNvPr>
          <p:cNvGraphicFramePr>
            <a:graphicFrameLocks noGrp="1"/>
          </p:cNvGraphicFramePr>
          <p:nvPr>
            <p:ph type="chart" sz="quarter" idx="13"/>
            <p:extLst>
              <p:ext uri="{D42A27DB-BD31-4B8C-83A1-F6EECF244321}">
                <p14:modId xmlns:p14="http://schemas.microsoft.com/office/powerpoint/2010/main" val="2143072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1D2624-E731-414C-A4C9-DE93706696E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1647D40-EFC6-4A19-97F4-2D72075A12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67810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495</Words>
  <Application>Microsoft Office PowerPoint</Application>
  <PresentationFormat>On-screen Show (4:3)</PresentationFormat>
  <Paragraphs>150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Customer Care Benchmark</vt:lpstr>
      <vt:lpstr>Facebook User Questions | Bosch Profi-Elektrowerkzeuge und Zubehör</vt:lpstr>
      <vt:lpstr>Facebook User Questions By Weekday | Bosch Profi-Elektrowerkzeuge und Zubehör</vt:lpstr>
      <vt:lpstr>Facebook User Questions Response Times Distribution | Bosch Profi-Elektrowerkzeuge und Zubehör</vt:lpstr>
      <vt:lpstr>Facebook User Questions Table | Bosch Profi-Elektrowerkzeuge und Zubehör - 1 of 5</vt:lpstr>
      <vt:lpstr>Facebook User Questions Table | Bosch Profi-Elektrowerkzeuge und Zubehör - 2 of 5</vt:lpstr>
      <vt:lpstr>Facebook User Questions Table | Bosch Profi-Elektrowerkzeuge und Zubehör - 3 of 5</vt:lpstr>
      <vt:lpstr>Facebook User Questions Table | Bosch Profi-Elektrowerkzeuge und Zubehör - 4 of 5</vt:lpstr>
      <vt:lpstr>Facebook User Questions Table | Bosch Profi-Elektrowerkzeuge und Zubehör - 5 of 5</vt:lpstr>
      <vt:lpstr>Facebook Avg. Response Time of User Questions (in sec.) | Bosch Profi-Elektrowerkzeuge und Zubehör</vt:lpstr>
      <vt:lpstr>Facebook User Questions Feedback Distribution | Bosch Profi-Elektrowerkzeuge und Zubehör</vt:lpstr>
      <vt:lpstr>Facebook Share of User Questions with negative Feedback | Bosch Profi-Elektrowerkzeuge und Zubehör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Care Benchmark</dc:title>
  <dc:creator>Administrator</dc:creator>
  <cp:lastModifiedBy>Administrator</cp:lastModifiedBy>
  <cp:revision>1</cp:revision>
  <dcterms:created xsi:type="dcterms:W3CDTF">2018-06-14T21:54:41Z</dcterms:created>
  <dcterms:modified xsi:type="dcterms:W3CDTF">2018-06-14T21:55:05Z</dcterms:modified>
</cp:coreProperties>
</file>