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c:f>
              <c:numCache>
                <c:formatCode>m/d/yyyy</c:formatCode>
                <c:ptCount val="1"/>
                <c:pt idx="0">
                  <c:v>43191</c:v>
                </c:pt>
              </c:numCache>
            </c:numRef>
          </c:cat>
          <c:val>
            <c:numRef>
              <c:f>Sheet1!$B$2</c:f>
              <c:numCache>
                <c:formatCode>General</c:formatCode>
                <c:ptCount val="1"/>
                <c:pt idx="0">
                  <c:v>10</c:v>
                </c:pt>
              </c:numCache>
            </c:numRef>
          </c:val>
          <c:smooth val="0"/>
          <c:extLst>
            <c:ext xmlns:c16="http://schemas.microsoft.com/office/drawing/2014/chart" uri="{C3380CC4-5D6E-409C-BE32-E72D297353CC}">
              <c16:uniqueId val="{00000000-DF77-4C9B-80DB-4EE553FE2E19}"/>
            </c:ext>
          </c:extLst>
        </c:ser>
        <c:dLbls>
          <c:showLegendKey val="0"/>
          <c:showVal val="0"/>
          <c:showCatName val="0"/>
          <c:showSerName val="0"/>
          <c:showPercent val="0"/>
          <c:showBubbleSize val="0"/>
        </c:dLbls>
        <c:smooth val="0"/>
        <c:axId val="280747952"/>
        <c:axId val="280748608"/>
      </c:lineChart>
      <c:dateAx>
        <c:axId val="28074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48608"/>
        <c:crosses val="autoZero"/>
        <c:auto val="1"/>
        <c:lblOffset val="100"/>
        <c:baseTimeUnit val="days"/>
      </c:dateAx>
      <c:valAx>
        <c:axId val="28074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4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3</c:v>
                </c:pt>
                <c:pt idx="3">
                  <c:v>2</c:v>
                </c:pt>
                <c:pt idx="4">
                  <c:v>1</c:v>
                </c:pt>
                <c:pt idx="5">
                  <c:v>0</c:v>
                </c:pt>
                <c:pt idx="6">
                  <c:v>1</c:v>
                </c:pt>
              </c:numCache>
            </c:numRef>
          </c:val>
          <c:extLst>
            <c:ext xmlns:c16="http://schemas.microsoft.com/office/drawing/2014/chart" uri="{C3380CC4-5D6E-409C-BE32-E72D297353CC}">
              <c16:uniqueId val="{00000000-DD83-4132-A20C-0D99935F2EF5}"/>
            </c:ext>
          </c:extLst>
        </c:ser>
        <c:dLbls>
          <c:showLegendKey val="0"/>
          <c:showVal val="0"/>
          <c:showCatName val="0"/>
          <c:showSerName val="0"/>
          <c:showPercent val="0"/>
          <c:showBubbleSize val="0"/>
        </c:dLbls>
        <c:gapWidth val="219"/>
        <c:overlap val="-27"/>
        <c:axId val="343208224"/>
        <c:axId val="343210192"/>
      </c:barChart>
      <c:catAx>
        <c:axId val="34320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10192"/>
        <c:crosses val="autoZero"/>
        <c:auto val="1"/>
        <c:lblAlgn val="ctr"/>
        <c:lblOffset val="100"/>
        <c:noMultiLvlLbl val="0"/>
      </c:catAx>
      <c:valAx>
        <c:axId val="34321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9FCE-4CEE-B5F6-017BD883CA53}"/>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0</c:v>
                </c:pt>
              </c:numCache>
            </c:numRef>
          </c:val>
          <c:extLst>
            <c:ext xmlns:c16="http://schemas.microsoft.com/office/drawing/2014/chart" uri="{C3380CC4-5D6E-409C-BE32-E72D297353CC}">
              <c16:uniqueId val="{00000001-9FCE-4CEE-B5F6-017BD883CA53}"/>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0</c:v>
                </c:pt>
              </c:numCache>
            </c:numRef>
          </c:val>
          <c:extLst>
            <c:ext xmlns:c16="http://schemas.microsoft.com/office/drawing/2014/chart" uri="{C3380CC4-5D6E-409C-BE32-E72D297353CC}">
              <c16:uniqueId val="{00000002-9FCE-4CEE-B5F6-017BD883CA53}"/>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2</c:v>
                </c:pt>
              </c:numCache>
            </c:numRef>
          </c:val>
          <c:extLst>
            <c:ext xmlns:c16="http://schemas.microsoft.com/office/drawing/2014/chart" uri="{C3380CC4-5D6E-409C-BE32-E72D297353CC}">
              <c16:uniqueId val="{00000003-9FCE-4CEE-B5F6-017BD883CA53}"/>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Bosch Profi-Elektrowerkzeuge und Zubehör</c:v>
                </c:pt>
              </c:strCache>
            </c:strRef>
          </c:cat>
          <c:val>
            <c:numRef>
              <c:f>Sheet1!$F$2</c:f>
              <c:numCache>
                <c:formatCode>General</c:formatCode>
                <c:ptCount val="1"/>
                <c:pt idx="0">
                  <c:v>8</c:v>
                </c:pt>
              </c:numCache>
            </c:numRef>
          </c:val>
          <c:extLst>
            <c:ext xmlns:c16="http://schemas.microsoft.com/office/drawing/2014/chart" uri="{C3380CC4-5D6E-409C-BE32-E72D297353CC}">
              <c16:uniqueId val="{00000004-9FCE-4CEE-B5F6-017BD883CA53}"/>
            </c:ext>
          </c:extLst>
        </c:ser>
        <c:dLbls>
          <c:showLegendKey val="0"/>
          <c:showVal val="0"/>
          <c:showCatName val="0"/>
          <c:showSerName val="0"/>
          <c:showPercent val="0"/>
          <c:showBubbleSize val="0"/>
        </c:dLbls>
        <c:gapWidth val="150"/>
        <c:overlap val="100"/>
        <c:axId val="341387048"/>
        <c:axId val="341384424"/>
      </c:barChart>
      <c:catAx>
        <c:axId val="34138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84424"/>
        <c:crosses val="autoZero"/>
        <c:auto val="1"/>
        <c:lblAlgn val="ctr"/>
        <c:lblOffset val="100"/>
        <c:noMultiLvlLbl val="0"/>
      </c:catAx>
      <c:valAx>
        <c:axId val="341384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8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Questions</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900626</c:v>
                </c:pt>
              </c:numCache>
            </c:numRef>
          </c:val>
          <c:extLst>
            <c:ext xmlns:c16="http://schemas.microsoft.com/office/drawing/2014/chart" uri="{C3380CC4-5D6E-409C-BE32-E72D297353CC}">
              <c16:uniqueId val="{00000000-010C-4236-9C1B-18D2C1DE5FB6}"/>
            </c:ext>
          </c:extLst>
        </c:ser>
        <c:dLbls>
          <c:showLegendKey val="0"/>
          <c:showVal val="0"/>
          <c:showCatName val="0"/>
          <c:showSerName val="0"/>
          <c:showPercent val="0"/>
          <c:showBubbleSize val="0"/>
        </c:dLbls>
        <c:gapWidth val="219"/>
        <c:overlap val="-27"/>
        <c:axId val="409561248"/>
        <c:axId val="409561576"/>
      </c:barChart>
      <c:catAx>
        <c:axId val="40956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61576"/>
        <c:crosses val="autoZero"/>
        <c:auto val="1"/>
        <c:lblAlgn val="ctr"/>
        <c:lblOffset val="100"/>
        <c:noMultiLvlLbl val="0"/>
      </c:catAx>
      <c:valAx>
        <c:axId val="40956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6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Negative Feedback</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4697-4DA5-87DB-B76F07D48905}"/>
            </c:ext>
          </c:extLst>
        </c:ser>
        <c:ser>
          <c:idx val="1"/>
          <c:order val="1"/>
          <c:tx>
            <c:strRef>
              <c:f>Sheet1!$C$1</c:f>
              <c:strCache>
                <c:ptCount val="1"/>
                <c:pt idx="0">
                  <c:v>Other Feedback</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3</c:v>
                </c:pt>
              </c:numCache>
            </c:numRef>
          </c:val>
          <c:extLst>
            <c:ext xmlns:c16="http://schemas.microsoft.com/office/drawing/2014/chart" uri="{C3380CC4-5D6E-409C-BE32-E72D297353CC}">
              <c16:uniqueId val="{00000001-4697-4DA5-87DB-B76F07D48905}"/>
            </c:ext>
          </c:extLst>
        </c:ser>
        <c:dLbls>
          <c:showLegendKey val="0"/>
          <c:showVal val="0"/>
          <c:showCatName val="0"/>
          <c:showSerName val="0"/>
          <c:showPercent val="0"/>
          <c:showBubbleSize val="0"/>
        </c:dLbls>
        <c:gapWidth val="150"/>
        <c:overlap val="100"/>
        <c:axId val="409567480"/>
        <c:axId val="409570104"/>
      </c:barChart>
      <c:catAx>
        <c:axId val="40956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70104"/>
        <c:crosses val="autoZero"/>
        <c:auto val="1"/>
        <c:lblAlgn val="ctr"/>
        <c:lblOffset val="100"/>
        <c:noMultiLvlLbl val="0"/>
      </c:catAx>
      <c:valAx>
        <c:axId val="409570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6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6C5F-48CC-87BE-DAEEBB2C4B50}"/>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10</c:v>
                </c:pt>
              </c:numCache>
            </c:numRef>
          </c:val>
          <c:extLst>
            <c:ext xmlns:c16="http://schemas.microsoft.com/office/drawing/2014/chart" uri="{C3380CC4-5D6E-409C-BE32-E72D297353CC}">
              <c16:uniqueId val="{00000001-6C5F-48CC-87BE-DAEEBB2C4B50}"/>
            </c:ext>
          </c:extLst>
        </c:ser>
        <c:dLbls>
          <c:showLegendKey val="0"/>
          <c:showVal val="0"/>
          <c:showCatName val="0"/>
          <c:showSerName val="0"/>
          <c:showPercent val="0"/>
          <c:showBubbleSize val="0"/>
        </c:dLbls>
        <c:gapWidth val="150"/>
        <c:overlap val="100"/>
        <c:axId val="409566824"/>
        <c:axId val="409570760"/>
      </c:barChart>
      <c:catAx>
        <c:axId val="40956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70760"/>
        <c:crosses val="autoZero"/>
        <c:auto val="1"/>
        <c:lblAlgn val="ctr"/>
        <c:lblOffset val="100"/>
        <c:noMultiLvlLbl val="0"/>
      </c:catAx>
      <c:valAx>
        <c:axId val="409570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6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D86A9-39BB-4770-9234-C4FC0837DA94}"/>
              </a:ext>
            </a:extLst>
          </p:cNvPr>
          <p:cNvSpPr>
            <a:spLocks noGrp="1"/>
          </p:cNvSpPr>
          <p:nvPr>
            <p:ph type="ctrTitle"/>
          </p:nvPr>
        </p:nvSpPr>
        <p:spPr/>
        <p:txBody>
          <a:bodyPr/>
          <a:lstStyle/>
          <a:p>
            <a:r>
              <a:rPr lang="en-US"/>
              <a:t>Customer Care Benchmark</a:t>
            </a:r>
          </a:p>
        </p:txBody>
      </p:sp>
      <p:sp>
        <p:nvSpPr>
          <p:cNvPr id="3" name="Subtitle 2">
            <a:extLst>
              <a:ext uri="{FF2B5EF4-FFF2-40B4-BE49-F238E27FC236}">
                <a16:creationId xmlns:a16="http://schemas.microsoft.com/office/drawing/2014/main" id="{E7374FE8-23EC-40E0-8B9B-A4F04265FB81}"/>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4165612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E950-2E2E-4242-9F6C-5940CB7468C5}"/>
              </a:ext>
            </a:extLst>
          </p:cNvPr>
          <p:cNvSpPr>
            <a:spLocks noGrp="1"/>
          </p:cNvSpPr>
          <p:nvPr>
            <p:ph type="title"/>
          </p:nvPr>
        </p:nvSpPr>
        <p:spPr/>
        <p:txBody>
          <a:bodyPr/>
          <a:lstStyle/>
          <a:p>
            <a:r>
              <a:rPr lang="en-US"/>
              <a:t>Facebook User Questions | Bosch Profi-Elektrowerkzeuge und Zubehör</a:t>
            </a:r>
          </a:p>
        </p:txBody>
      </p:sp>
      <p:graphicFrame>
        <p:nvGraphicFramePr>
          <p:cNvPr id="6" name="Chart Placeholder 5">
            <a:extLst>
              <a:ext uri="{FF2B5EF4-FFF2-40B4-BE49-F238E27FC236}">
                <a16:creationId xmlns:a16="http://schemas.microsoft.com/office/drawing/2014/main" id="{89E3EBB2-ABD2-4C72-8115-D6B70227DA1D}"/>
              </a:ext>
            </a:extLst>
          </p:cNvPr>
          <p:cNvGraphicFramePr>
            <a:graphicFrameLocks noGrp="1"/>
          </p:cNvGraphicFramePr>
          <p:nvPr>
            <p:ph type="chart" sz="quarter" idx="13"/>
            <p:extLst>
              <p:ext uri="{D42A27DB-BD31-4B8C-83A1-F6EECF244321}">
                <p14:modId xmlns:p14="http://schemas.microsoft.com/office/powerpoint/2010/main" val="777461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8EBC0-E3BB-420D-8CF2-D12B69FE087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36CE6BD-1A55-4BC9-9762-9C0FBD9E88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266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6D0-34F0-49C2-A140-B16D05CD3D64}"/>
              </a:ext>
            </a:extLst>
          </p:cNvPr>
          <p:cNvSpPr>
            <a:spLocks noGrp="1"/>
          </p:cNvSpPr>
          <p:nvPr>
            <p:ph type="title"/>
          </p:nvPr>
        </p:nvSpPr>
        <p:spPr/>
        <p:txBody>
          <a:bodyPr/>
          <a:lstStyle/>
          <a:p>
            <a:r>
              <a:rPr lang="en-US"/>
              <a:t>Facebook User Questions By Weekday | Bosch Profi-Elektrowerkzeuge und Zubehör</a:t>
            </a:r>
          </a:p>
        </p:txBody>
      </p:sp>
      <p:graphicFrame>
        <p:nvGraphicFramePr>
          <p:cNvPr id="6" name="Chart Placeholder 5">
            <a:extLst>
              <a:ext uri="{FF2B5EF4-FFF2-40B4-BE49-F238E27FC236}">
                <a16:creationId xmlns:a16="http://schemas.microsoft.com/office/drawing/2014/main" id="{EF5592DA-535C-49E1-9579-53E0294302FE}"/>
              </a:ext>
            </a:extLst>
          </p:cNvPr>
          <p:cNvGraphicFramePr>
            <a:graphicFrameLocks noGrp="1"/>
          </p:cNvGraphicFramePr>
          <p:nvPr>
            <p:ph type="chart" sz="quarter" idx="13"/>
            <p:extLst>
              <p:ext uri="{D42A27DB-BD31-4B8C-83A1-F6EECF244321}">
                <p14:modId xmlns:p14="http://schemas.microsoft.com/office/powerpoint/2010/main" val="1041514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B9D10-8F90-4CE6-9E43-BAFB66B4677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2180597-212F-41F7-96C7-03B54EA64F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23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AD68-24AB-4A11-89D8-C275CFBCCB95}"/>
              </a:ext>
            </a:extLst>
          </p:cNvPr>
          <p:cNvSpPr>
            <a:spLocks noGrp="1"/>
          </p:cNvSpPr>
          <p:nvPr>
            <p:ph type="title"/>
          </p:nvPr>
        </p:nvSpPr>
        <p:spPr/>
        <p:txBody>
          <a:bodyPr/>
          <a:lstStyle/>
          <a:p>
            <a:r>
              <a:rPr lang="en-US"/>
              <a:t>Facebook User Questions Response Times Distribution | Bosch Profi-Elektrowerkzeuge und Zubehör</a:t>
            </a:r>
          </a:p>
        </p:txBody>
      </p:sp>
      <p:graphicFrame>
        <p:nvGraphicFramePr>
          <p:cNvPr id="6" name="Chart Placeholder 5">
            <a:extLst>
              <a:ext uri="{FF2B5EF4-FFF2-40B4-BE49-F238E27FC236}">
                <a16:creationId xmlns:a16="http://schemas.microsoft.com/office/drawing/2014/main" id="{A556D423-E781-48D3-8B9D-C94D6FFA0744}"/>
              </a:ext>
            </a:extLst>
          </p:cNvPr>
          <p:cNvGraphicFramePr>
            <a:graphicFrameLocks noGrp="1"/>
          </p:cNvGraphicFramePr>
          <p:nvPr>
            <p:ph type="chart" sz="quarter" idx="13"/>
            <p:extLst>
              <p:ext uri="{D42A27DB-BD31-4B8C-83A1-F6EECF244321}">
                <p14:modId xmlns:p14="http://schemas.microsoft.com/office/powerpoint/2010/main" val="1744911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D4498-2C8C-4C23-B391-696E0F0153B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57A2621-1543-4A1D-9D16-33E1C28938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71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3D5D9-257A-4C27-BB02-EF88B42A3235}"/>
              </a:ext>
            </a:extLst>
          </p:cNvPr>
          <p:cNvSpPr>
            <a:spLocks noGrp="1"/>
          </p:cNvSpPr>
          <p:nvPr>
            <p:ph type="title"/>
          </p:nvPr>
        </p:nvSpPr>
        <p:spPr/>
        <p:txBody>
          <a:bodyPr/>
          <a:lstStyle/>
          <a:p>
            <a:r>
              <a:rPr lang="en-US"/>
              <a:t>Facebook User Questions Table | Bosch Profi-Elektrowerkzeuge und Zubehör - 1 of 5</a:t>
            </a:r>
          </a:p>
        </p:txBody>
      </p:sp>
      <p:graphicFrame>
        <p:nvGraphicFramePr>
          <p:cNvPr id="5" name="Table Placeholder 4">
            <a:extLst>
              <a:ext uri="{FF2B5EF4-FFF2-40B4-BE49-F238E27FC236}">
                <a16:creationId xmlns:a16="http://schemas.microsoft.com/office/drawing/2014/main" id="{1682530C-E829-4F2E-A699-5E69E3EFDC28}"/>
              </a:ext>
            </a:extLst>
          </p:cNvPr>
          <p:cNvGraphicFramePr>
            <a:graphicFrameLocks noGrp="1"/>
          </p:cNvGraphicFramePr>
          <p:nvPr>
            <p:ph type="tbl" sz="quarter" idx="13"/>
            <p:extLst>
              <p:ext uri="{D42A27DB-BD31-4B8C-83A1-F6EECF244321}">
                <p14:modId xmlns:p14="http://schemas.microsoft.com/office/powerpoint/2010/main" val="277219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40178555"/>
                    </a:ext>
                  </a:extLst>
                </a:gridCol>
                <a:gridCol w="822960">
                  <a:extLst>
                    <a:ext uri="{9D8B030D-6E8A-4147-A177-3AD203B41FA5}">
                      <a16:colId xmlns:a16="http://schemas.microsoft.com/office/drawing/2014/main" val="2590640154"/>
                    </a:ext>
                  </a:extLst>
                </a:gridCol>
                <a:gridCol w="822960">
                  <a:extLst>
                    <a:ext uri="{9D8B030D-6E8A-4147-A177-3AD203B41FA5}">
                      <a16:colId xmlns:a16="http://schemas.microsoft.com/office/drawing/2014/main" val="3092449102"/>
                    </a:ext>
                  </a:extLst>
                </a:gridCol>
                <a:gridCol w="822960">
                  <a:extLst>
                    <a:ext uri="{9D8B030D-6E8A-4147-A177-3AD203B41FA5}">
                      <a16:colId xmlns:a16="http://schemas.microsoft.com/office/drawing/2014/main" val="3088875719"/>
                    </a:ext>
                  </a:extLst>
                </a:gridCol>
                <a:gridCol w="822960">
                  <a:extLst>
                    <a:ext uri="{9D8B030D-6E8A-4147-A177-3AD203B41FA5}">
                      <a16:colId xmlns:a16="http://schemas.microsoft.com/office/drawing/2014/main" val="1719534173"/>
                    </a:ext>
                  </a:extLst>
                </a:gridCol>
                <a:gridCol w="822960">
                  <a:extLst>
                    <a:ext uri="{9D8B030D-6E8A-4147-A177-3AD203B41FA5}">
                      <a16:colId xmlns:a16="http://schemas.microsoft.com/office/drawing/2014/main" val="640914176"/>
                    </a:ext>
                  </a:extLst>
                </a:gridCol>
                <a:gridCol w="658368">
                  <a:extLst>
                    <a:ext uri="{9D8B030D-6E8A-4147-A177-3AD203B41FA5}">
                      <a16:colId xmlns:a16="http://schemas.microsoft.com/office/drawing/2014/main" val="2737742518"/>
                    </a:ext>
                  </a:extLst>
                </a:gridCol>
                <a:gridCol w="822960">
                  <a:extLst>
                    <a:ext uri="{9D8B030D-6E8A-4147-A177-3AD203B41FA5}">
                      <a16:colId xmlns:a16="http://schemas.microsoft.com/office/drawing/2014/main" val="1888323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6651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2018-04-29 14:43:13 </a:t>
                      </a:r>
                      <a:r>
                        <a:rPr kumimoji="0" lang="de-DE" sz="1000" b="0" i="0" u="none" strike="noStrike" kern="1200" cap="none" spc="0" normalizeH="0" baseline="0" noProof="0">
                          <a:ln>
                            <a:noFill/>
                          </a:ln>
                          <a:solidFill>
                            <a:prstClr val="black"/>
                          </a:solidFill>
                          <a:effectLst/>
                          <a:uLnTx/>
                          <a:uFillTx/>
                          <a:latin typeface="+mn-lt"/>
                          <a:ea typeface="+mn-ea"/>
                          <a:cs typeface="+mn-cs"/>
                        </a:rPr>
                        <a:t>
 Ist bei euch eigentlich Radio technisch noch was geplant so im GML 50 style bloß mit Dab+ und vielleicht noch Bluetooth? Wäre mal interessant zu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10:33:52</a:t>
                      </a:r>
                    </a:p>
                  </a:txBody>
                  <a:tcPr/>
                </a:tc>
                <a:extLst>
                  <a:ext uri="{0D108BD9-81ED-4DB2-BD59-A6C34878D82A}">
                    <a16:rowId xmlns:a16="http://schemas.microsoft.com/office/drawing/2014/main" val="276996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2018-04-24 10:08:54 </a:t>
                      </a:r>
                      <a:r>
                        <a:rPr kumimoji="0" lang="en-US" sz="1000" b="0" i="0" u="none" strike="noStrike" kern="1200" cap="none" spc="0" normalizeH="0" baseline="0" noProof="0">
                          <a:ln>
                            <a:noFill/>
                          </a:ln>
                          <a:solidFill>
                            <a:prstClr val="black"/>
                          </a:solidFill>
                          <a:effectLst/>
                          <a:uLnTx/>
                          <a:uFillTx/>
                          <a:latin typeface="+mn-lt"/>
                          <a:ea typeface="+mn-ea"/>
                          <a:cs typeface="+mn-cs"/>
                        </a:rPr>
                        <a:t>
 Liebes Bosch Profi-Elektrowerkzeuge und Zubehör Team, habt ihr meine Bewerbung für den Test der Wärmebildkamera erhalten? Ich hatte Euch ein kleines Video per Link mitgeschickt. LG Gerd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10:39:07</a:t>
                      </a:r>
                    </a:p>
                  </a:txBody>
                  <a:tcPr/>
                </a:tc>
                <a:extLst>
                  <a:ext uri="{0D108BD9-81ED-4DB2-BD59-A6C34878D82A}">
                    <a16:rowId xmlns:a16="http://schemas.microsoft.com/office/drawing/2014/main" val="393143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2018-04-18 14:18:15 </a:t>
                      </a:r>
                      <a:r>
                        <a:rPr kumimoji="0" lang="de-DE" sz="1000" b="0" i="0" u="none" strike="noStrike" kern="1200" cap="none" spc="0" normalizeH="0" baseline="0" noProof="0">
                          <a:ln>
                            <a:noFill/>
                          </a:ln>
                          <a:solidFill>
                            <a:prstClr val="black"/>
                          </a:solidFill>
                          <a:effectLst/>
                          <a:uLnTx/>
                          <a:uFillTx/>
                          <a:latin typeface="+mn-lt"/>
                          <a:ea typeface="+mn-ea"/>
                          <a:cs typeface="+mn-cs"/>
                        </a:rPr>
                        <a:t>
 Guten Tag habe mir ein Gop 12V - 28 gekauft. 
Vorne im Kopf klappt etwas (schraube?) 
Ist das normal bei dem Gerät. Laufen tut es aber will es ja nicht kaputt machen. Mfg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131846"/>
                  </a:ext>
                </a:extLst>
              </a:tr>
            </a:tbl>
          </a:graphicData>
        </a:graphic>
      </p:graphicFrame>
      <p:sp>
        <p:nvSpPr>
          <p:cNvPr id="4" name="Text Placeholder 3">
            <a:extLst>
              <a:ext uri="{FF2B5EF4-FFF2-40B4-BE49-F238E27FC236}">
                <a16:creationId xmlns:a16="http://schemas.microsoft.com/office/drawing/2014/main" id="{D80A4A8F-7ACD-42CB-AD14-254AD07F8DE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24923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FBDDB-CD7D-49C5-9DDD-520FA53A917C}"/>
              </a:ext>
            </a:extLst>
          </p:cNvPr>
          <p:cNvSpPr>
            <a:spLocks noGrp="1"/>
          </p:cNvSpPr>
          <p:nvPr>
            <p:ph type="title"/>
          </p:nvPr>
        </p:nvSpPr>
        <p:spPr/>
        <p:txBody>
          <a:bodyPr/>
          <a:lstStyle/>
          <a:p>
            <a:r>
              <a:rPr lang="en-US"/>
              <a:t>Facebook User Questions Table | Bosch Profi-Elektrowerkzeuge und Zubehör - 2 of 5</a:t>
            </a:r>
          </a:p>
        </p:txBody>
      </p:sp>
      <p:graphicFrame>
        <p:nvGraphicFramePr>
          <p:cNvPr id="5" name="Table Placeholder 4">
            <a:extLst>
              <a:ext uri="{FF2B5EF4-FFF2-40B4-BE49-F238E27FC236}">
                <a16:creationId xmlns:a16="http://schemas.microsoft.com/office/drawing/2014/main" id="{6E159117-5E9F-4DD7-9913-73383BB05C87}"/>
              </a:ext>
            </a:extLst>
          </p:cNvPr>
          <p:cNvGraphicFramePr>
            <a:graphicFrameLocks noGrp="1"/>
          </p:cNvGraphicFramePr>
          <p:nvPr>
            <p:ph type="tbl" sz="quarter" idx="13"/>
            <p:extLst>
              <p:ext uri="{D42A27DB-BD31-4B8C-83A1-F6EECF244321}">
                <p14:modId xmlns:p14="http://schemas.microsoft.com/office/powerpoint/2010/main" val="232853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82381548"/>
                    </a:ext>
                  </a:extLst>
                </a:gridCol>
                <a:gridCol w="822960">
                  <a:extLst>
                    <a:ext uri="{9D8B030D-6E8A-4147-A177-3AD203B41FA5}">
                      <a16:colId xmlns:a16="http://schemas.microsoft.com/office/drawing/2014/main" val="2958132071"/>
                    </a:ext>
                  </a:extLst>
                </a:gridCol>
                <a:gridCol w="822960">
                  <a:extLst>
                    <a:ext uri="{9D8B030D-6E8A-4147-A177-3AD203B41FA5}">
                      <a16:colId xmlns:a16="http://schemas.microsoft.com/office/drawing/2014/main" val="1226836996"/>
                    </a:ext>
                  </a:extLst>
                </a:gridCol>
                <a:gridCol w="822960">
                  <a:extLst>
                    <a:ext uri="{9D8B030D-6E8A-4147-A177-3AD203B41FA5}">
                      <a16:colId xmlns:a16="http://schemas.microsoft.com/office/drawing/2014/main" val="2993439724"/>
                    </a:ext>
                  </a:extLst>
                </a:gridCol>
                <a:gridCol w="822960">
                  <a:extLst>
                    <a:ext uri="{9D8B030D-6E8A-4147-A177-3AD203B41FA5}">
                      <a16:colId xmlns:a16="http://schemas.microsoft.com/office/drawing/2014/main" val="255898318"/>
                    </a:ext>
                  </a:extLst>
                </a:gridCol>
                <a:gridCol w="822960">
                  <a:extLst>
                    <a:ext uri="{9D8B030D-6E8A-4147-A177-3AD203B41FA5}">
                      <a16:colId xmlns:a16="http://schemas.microsoft.com/office/drawing/2014/main" val="3305846397"/>
                    </a:ext>
                  </a:extLst>
                </a:gridCol>
                <a:gridCol w="658368">
                  <a:extLst>
                    <a:ext uri="{9D8B030D-6E8A-4147-A177-3AD203B41FA5}">
                      <a16:colId xmlns:a16="http://schemas.microsoft.com/office/drawing/2014/main" val="342198286"/>
                    </a:ext>
                  </a:extLst>
                </a:gridCol>
                <a:gridCol w="822960">
                  <a:extLst>
                    <a:ext uri="{9D8B030D-6E8A-4147-A177-3AD203B41FA5}">
                      <a16:colId xmlns:a16="http://schemas.microsoft.com/office/drawing/2014/main" val="3065253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9616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2018-04-16 14:14:44 </a:t>
                      </a:r>
                      <a:r>
                        <a:rPr kumimoji="0" lang="de-DE" sz="1000" b="0" i="0" u="none" strike="noStrike" kern="1200" cap="none" spc="0" normalizeH="0" baseline="0" noProof="0">
                          <a:ln>
                            <a:noFill/>
                          </a:ln>
                          <a:solidFill>
                            <a:prstClr val="black"/>
                          </a:solidFill>
                          <a:effectLst/>
                          <a:uLnTx/>
                          <a:uFillTx/>
                          <a:latin typeface="+mn-lt"/>
                          <a:ea typeface="+mn-ea"/>
                          <a:cs typeface="+mn-cs"/>
                        </a:rPr>
                        <a:t>
 Hallo, gibt es von Bosch denn keine Profi-Akku-Kettensägen? (also blaue Geräte) Ich kann die auf der Homepage leider nicht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219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05:52:02 </a:t>
                      </a:r>
                      <a:r>
                        <a:rPr kumimoji="0" lang="en-US" sz="1000" b="0" i="0" u="none" strike="noStrike" kern="1200" cap="none" spc="0" normalizeH="0" baseline="0" noProof="0">
                          <a:ln>
                            <a:noFill/>
                          </a:ln>
                          <a:solidFill>
                            <a:prstClr val="black"/>
                          </a:solidFill>
                          <a:effectLst/>
                          <a:uLnTx/>
                          <a:uFillTx/>
                          <a:latin typeface="+mn-lt"/>
                          <a:ea typeface="+mn-ea"/>
                          <a:cs typeface="+mn-cs"/>
                        </a:rPr>
                        <a:t>
 Hallo Bosch-Team, kann ich mit der EasyCut auch Wellplastik schneiden? MfG Jürgen Otten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6793659"/>
                  </a:ext>
                </a:extLst>
              </a:tr>
            </a:tbl>
          </a:graphicData>
        </a:graphic>
      </p:graphicFrame>
      <p:sp>
        <p:nvSpPr>
          <p:cNvPr id="4" name="Text Placeholder 3">
            <a:extLst>
              <a:ext uri="{FF2B5EF4-FFF2-40B4-BE49-F238E27FC236}">
                <a16:creationId xmlns:a16="http://schemas.microsoft.com/office/drawing/2014/main" id="{41B0F404-2080-4EDF-AC3B-BBC18094FEA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84588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28EB9-7A8C-44B2-8B81-046946848642}"/>
              </a:ext>
            </a:extLst>
          </p:cNvPr>
          <p:cNvSpPr>
            <a:spLocks noGrp="1"/>
          </p:cNvSpPr>
          <p:nvPr>
            <p:ph type="title"/>
          </p:nvPr>
        </p:nvSpPr>
        <p:spPr/>
        <p:txBody>
          <a:bodyPr/>
          <a:lstStyle/>
          <a:p>
            <a:r>
              <a:rPr lang="en-US"/>
              <a:t>Facebook User Questions Table | Bosch Profi-Elektrowerkzeuge und Zubehör - 3 of 5</a:t>
            </a:r>
          </a:p>
        </p:txBody>
      </p:sp>
      <p:graphicFrame>
        <p:nvGraphicFramePr>
          <p:cNvPr id="5" name="Table Placeholder 4">
            <a:extLst>
              <a:ext uri="{FF2B5EF4-FFF2-40B4-BE49-F238E27FC236}">
                <a16:creationId xmlns:a16="http://schemas.microsoft.com/office/drawing/2014/main" id="{CBB140EF-2122-4794-B796-E20664D32B32}"/>
              </a:ext>
            </a:extLst>
          </p:cNvPr>
          <p:cNvGraphicFramePr>
            <a:graphicFrameLocks noGrp="1"/>
          </p:cNvGraphicFramePr>
          <p:nvPr>
            <p:ph type="tbl" sz="quarter" idx="13"/>
            <p:extLst>
              <p:ext uri="{D42A27DB-BD31-4B8C-83A1-F6EECF244321}">
                <p14:modId xmlns:p14="http://schemas.microsoft.com/office/powerpoint/2010/main" val="4098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86854195"/>
                    </a:ext>
                  </a:extLst>
                </a:gridCol>
                <a:gridCol w="822960">
                  <a:extLst>
                    <a:ext uri="{9D8B030D-6E8A-4147-A177-3AD203B41FA5}">
                      <a16:colId xmlns:a16="http://schemas.microsoft.com/office/drawing/2014/main" val="3929124594"/>
                    </a:ext>
                  </a:extLst>
                </a:gridCol>
                <a:gridCol w="822960">
                  <a:extLst>
                    <a:ext uri="{9D8B030D-6E8A-4147-A177-3AD203B41FA5}">
                      <a16:colId xmlns:a16="http://schemas.microsoft.com/office/drawing/2014/main" val="402708961"/>
                    </a:ext>
                  </a:extLst>
                </a:gridCol>
                <a:gridCol w="822960">
                  <a:extLst>
                    <a:ext uri="{9D8B030D-6E8A-4147-A177-3AD203B41FA5}">
                      <a16:colId xmlns:a16="http://schemas.microsoft.com/office/drawing/2014/main" val="2687483849"/>
                    </a:ext>
                  </a:extLst>
                </a:gridCol>
                <a:gridCol w="822960">
                  <a:extLst>
                    <a:ext uri="{9D8B030D-6E8A-4147-A177-3AD203B41FA5}">
                      <a16:colId xmlns:a16="http://schemas.microsoft.com/office/drawing/2014/main" val="1813302717"/>
                    </a:ext>
                  </a:extLst>
                </a:gridCol>
                <a:gridCol w="822960">
                  <a:extLst>
                    <a:ext uri="{9D8B030D-6E8A-4147-A177-3AD203B41FA5}">
                      <a16:colId xmlns:a16="http://schemas.microsoft.com/office/drawing/2014/main" val="557383641"/>
                    </a:ext>
                  </a:extLst>
                </a:gridCol>
                <a:gridCol w="658368">
                  <a:extLst>
                    <a:ext uri="{9D8B030D-6E8A-4147-A177-3AD203B41FA5}">
                      <a16:colId xmlns:a16="http://schemas.microsoft.com/office/drawing/2014/main" val="565421774"/>
                    </a:ext>
                  </a:extLst>
                </a:gridCol>
                <a:gridCol w="822960">
                  <a:extLst>
                    <a:ext uri="{9D8B030D-6E8A-4147-A177-3AD203B41FA5}">
                      <a16:colId xmlns:a16="http://schemas.microsoft.com/office/drawing/2014/main" val="89288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8237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2018-04-12 19:38:15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Ich habe im Februar angefangen mein gesamtes Haus zu renovieren und mir direkt passendes Bosch-Werkzeug zugelegt.
Jetzt ist leider nach zwei Monaten intensiven nutzen, bei meinem Bohrhammer GBH-5-40 ein Defekt aufgetreten. Ein Wackelkontakt an der Zuleitung ist der Fehler,
Der Bauhausmitarbeiter aus Koblenz, hat heute die Maschine entgegen genommen und eine Reparaturzeit von mehreren Wochen geschätzt. Die Baustelle steht nun still und das ist sehr ärgerlich. Gibt es eine Möglichkeit, für die Überbrückungszeit, ein Leihgerät von euch zubekommen?
Viele Grüße
Robert Krause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9715412"/>
                  </a:ext>
                </a:extLst>
              </a:tr>
            </a:tbl>
          </a:graphicData>
        </a:graphic>
      </p:graphicFrame>
      <p:sp>
        <p:nvSpPr>
          <p:cNvPr id="4" name="Text Placeholder 3">
            <a:extLst>
              <a:ext uri="{FF2B5EF4-FFF2-40B4-BE49-F238E27FC236}">
                <a16:creationId xmlns:a16="http://schemas.microsoft.com/office/drawing/2014/main" id="{B8609236-7B00-4F7C-9944-672C4F1403C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64270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E8D04-3CD8-4C4E-B157-3049842533D0}"/>
              </a:ext>
            </a:extLst>
          </p:cNvPr>
          <p:cNvSpPr>
            <a:spLocks noGrp="1"/>
          </p:cNvSpPr>
          <p:nvPr>
            <p:ph type="title"/>
          </p:nvPr>
        </p:nvSpPr>
        <p:spPr/>
        <p:txBody>
          <a:bodyPr/>
          <a:lstStyle/>
          <a:p>
            <a:r>
              <a:rPr lang="en-US"/>
              <a:t>Facebook User Questions Table | Bosch Profi-Elektrowerkzeuge und Zubehör - 4 of 5</a:t>
            </a:r>
          </a:p>
        </p:txBody>
      </p:sp>
      <p:graphicFrame>
        <p:nvGraphicFramePr>
          <p:cNvPr id="5" name="Table Placeholder 4">
            <a:extLst>
              <a:ext uri="{FF2B5EF4-FFF2-40B4-BE49-F238E27FC236}">
                <a16:creationId xmlns:a16="http://schemas.microsoft.com/office/drawing/2014/main" id="{1286E36F-FAAB-4C3A-9DAE-ED2B383C0372}"/>
              </a:ext>
            </a:extLst>
          </p:cNvPr>
          <p:cNvGraphicFramePr>
            <a:graphicFrameLocks noGrp="1"/>
          </p:cNvGraphicFramePr>
          <p:nvPr>
            <p:ph type="tbl" sz="quarter" idx="13"/>
            <p:extLst>
              <p:ext uri="{D42A27DB-BD31-4B8C-83A1-F6EECF244321}">
                <p14:modId xmlns:p14="http://schemas.microsoft.com/office/powerpoint/2010/main" val="282129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99031625"/>
                    </a:ext>
                  </a:extLst>
                </a:gridCol>
                <a:gridCol w="822960">
                  <a:extLst>
                    <a:ext uri="{9D8B030D-6E8A-4147-A177-3AD203B41FA5}">
                      <a16:colId xmlns:a16="http://schemas.microsoft.com/office/drawing/2014/main" val="682482319"/>
                    </a:ext>
                  </a:extLst>
                </a:gridCol>
                <a:gridCol w="822960">
                  <a:extLst>
                    <a:ext uri="{9D8B030D-6E8A-4147-A177-3AD203B41FA5}">
                      <a16:colId xmlns:a16="http://schemas.microsoft.com/office/drawing/2014/main" val="3884556991"/>
                    </a:ext>
                  </a:extLst>
                </a:gridCol>
                <a:gridCol w="822960">
                  <a:extLst>
                    <a:ext uri="{9D8B030D-6E8A-4147-A177-3AD203B41FA5}">
                      <a16:colId xmlns:a16="http://schemas.microsoft.com/office/drawing/2014/main" val="3551806522"/>
                    </a:ext>
                  </a:extLst>
                </a:gridCol>
                <a:gridCol w="822960">
                  <a:extLst>
                    <a:ext uri="{9D8B030D-6E8A-4147-A177-3AD203B41FA5}">
                      <a16:colId xmlns:a16="http://schemas.microsoft.com/office/drawing/2014/main" val="230436933"/>
                    </a:ext>
                  </a:extLst>
                </a:gridCol>
                <a:gridCol w="822960">
                  <a:extLst>
                    <a:ext uri="{9D8B030D-6E8A-4147-A177-3AD203B41FA5}">
                      <a16:colId xmlns:a16="http://schemas.microsoft.com/office/drawing/2014/main" val="3498714434"/>
                    </a:ext>
                  </a:extLst>
                </a:gridCol>
                <a:gridCol w="658368">
                  <a:extLst>
                    <a:ext uri="{9D8B030D-6E8A-4147-A177-3AD203B41FA5}">
                      <a16:colId xmlns:a16="http://schemas.microsoft.com/office/drawing/2014/main" val="3449765893"/>
                    </a:ext>
                  </a:extLst>
                </a:gridCol>
                <a:gridCol w="822960">
                  <a:extLst>
                    <a:ext uri="{9D8B030D-6E8A-4147-A177-3AD203B41FA5}">
                      <a16:colId xmlns:a16="http://schemas.microsoft.com/office/drawing/2014/main" val="105270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352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2018-04-11 22:55:00 </a:t>
                      </a:r>
                      <a:r>
                        <a:rPr kumimoji="0" lang="de-DE" sz="1000" b="0" i="0" u="none" strike="noStrike" kern="1200" cap="none" spc="0" normalizeH="0" baseline="0" noProof="0">
                          <a:ln>
                            <a:noFill/>
                          </a:ln>
                          <a:solidFill>
                            <a:prstClr val="black"/>
                          </a:solidFill>
                          <a:effectLst/>
                          <a:uLnTx/>
                          <a:uFillTx/>
                          <a:latin typeface="+mn-lt"/>
                          <a:ea typeface="+mn-ea"/>
                          <a:cs typeface="+mn-cs"/>
                        </a:rPr>
                        <a:t>
 Hey Ihr Lieben,
hab heute meine neue GTS 10 XC ausgepackt und war super überrascht: der Schlitten hat kein großes Spiel, Blatt und Spaltkeil sind in der Flucht, der Parallelanschlag ist parallel und wackelt kaum. Hab dann ein 40 Zahn Blatt von mafell draufgemacht, mir ne neue Einlage bündiggefräst und dann wollte ich diese einsägen. Das ging grade so. Beim ersten richtigen Test hat sich bei 11mm Parkett die Drehzahl soweit reduziert, dass das Blatt zum stehen gekommen ist. Aber das seht ihr ja im Video.
Wie geh ich denn da jetzt vor? Zurück zum Händler und somit zu euch, oder kommt einer raus, der sich die Kiste anschaut?
Ich würde mich sehr freuen von euch zu lesen!
Liebe Grüße,
Friedemann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7102591"/>
                  </a:ext>
                </a:extLst>
              </a:tr>
            </a:tbl>
          </a:graphicData>
        </a:graphic>
      </p:graphicFrame>
      <p:sp>
        <p:nvSpPr>
          <p:cNvPr id="4" name="Text Placeholder 3">
            <a:extLst>
              <a:ext uri="{FF2B5EF4-FFF2-40B4-BE49-F238E27FC236}">
                <a16:creationId xmlns:a16="http://schemas.microsoft.com/office/drawing/2014/main" id="{E690BC2D-A90E-483F-A343-063F313F9A6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39053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7C69E-A591-4182-8BA0-25D5181FFF6B}"/>
              </a:ext>
            </a:extLst>
          </p:cNvPr>
          <p:cNvSpPr>
            <a:spLocks noGrp="1"/>
          </p:cNvSpPr>
          <p:nvPr>
            <p:ph type="title"/>
          </p:nvPr>
        </p:nvSpPr>
        <p:spPr/>
        <p:txBody>
          <a:bodyPr/>
          <a:lstStyle/>
          <a:p>
            <a:r>
              <a:rPr lang="en-US"/>
              <a:t>Facebook User Questions Table | Bosch Profi-Elektrowerkzeuge und Zubehör - 5 of 5</a:t>
            </a:r>
          </a:p>
        </p:txBody>
      </p:sp>
      <p:graphicFrame>
        <p:nvGraphicFramePr>
          <p:cNvPr id="5" name="Table Placeholder 4">
            <a:extLst>
              <a:ext uri="{FF2B5EF4-FFF2-40B4-BE49-F238E27FC236}">
                <a16:creationId xmlns:a16="http://schemas.microsoft.com/office/drawing/2014/main" id="{C60E1F04-3052-4087-9C46-0C9987E294C8}"/>
              </a:ext>
            </a:extLst>
          </p:cNvPr>
          <p:cNvGraphicFramePr>
            <a:graphicFrameLocks noGrp="1"/>
          </p:cNvGraphicFramePr>
          <p:nvPr>
            <p:ph type="tbl" sz="quarter" idx="13"/>
            <p:extLst>
              <p:ext uri="{D42A27DB-BD31-4B8C-83A1-F6EECF244321}">
                <p14:modId xmlns:p14="http://schemas.microsoft.com/office/powerpoint/2010/main" val="36300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55998478"/>
                    </a:ext>
                  </a:extLst>
                </a:gridCol>
                <a:gridCol w="822960">
                  <a:extLst>
                    <a:ext uri="{9D8B030D-6E8A-4147-A177-3AD203B41FA5}">
                      <a16:colId xmlns:a16="http://schemas.microsoft.com/office/drawing/2014/main" val="1512478003"/>
                    </a:ext>
                  </a:extLst>
                </a:gridCol>
                <a:gridCol w="822960">
                  <a:extLst>
                    <a:ext uri="{9D8B030D-6E8A-4147-A177-3AD203B41FA5}">
                      <a16:colId xmlns:a16="http://schemas.microsoft.com/office/drawing/2014/main" val="3603656602"/>
                    </a:ext>
                  </a:extLst>
                </a:gridCol>
                <a:gridCol w="822960">
                  <a:extLst>
                    <a:ext uri="{9D8B030D-6E8A-4147-A177-3AD203B41FA5}">
                      <a16:colId xmlns:a16="http://schemas.microsoft.com/office/drawing/2014/main" val="222806726"/>
                    </a:ext>
                  </a:extLst>
                </a:gridCol>
                <a:gridCol w="822960">
                  <a:extLst>
                    <a:ext uri="{9D8B030D-6E8A-4147-A177-3AD203B41FA5}">
                      <a16:colId xmlns:a16="http://schemas.microsoft.com/office/drawing/2014/main" val="2826863309"/>
                    </a:ext>
                  </a:extLst>
                </a:gridCol>
                <a:gridCol w="822960">
                  <a:extLst>
                    <a:ext uri="{9D8B030D-6E8A-4147-A177-3AD203B41FA5}">
                      <a16:colId xmlns:a16="http://schemas.microsoft.com/office/drawing/2014/main" val="108381028"/>
                    </a:ext>
                  </a:extLst>
                </a:gridCol>
                <a:gridCol w="658368">
                  <a:extLst>
                    <a:ext uri="{9D8B030D-6E8A-4147-A177-3AD203B41FA5}">
                      <a16:colId xmlns:a16="http://schemas.microsoft.com/office/drawing/2014/main" val="222527616"/>
                    </a:ext>
                  </a:extLst>
                </a:gridCol>
                <a:gridCol w="822960">
                  <a:extLst>
                    <a:ext uri="{9D8B030D-6E8A-4147-A177-3AD203B41FA5}">
                      <a16:colId xmlns:a16="http://schemas.microsoft.com/office/drawing/2014/main" val="101558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622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2018-04-09 15:31:17 </a:t>
                      </a:r>
                      <a:r>
                        <a:rPr kumimoji="0" lang="de-DE" sz="1000" b="0" i="0" u="none" strike="noStrike" kern="1200" cap="none" spc="0" normalizeH="0" baseline="0" noProof="0">
                          <a:ln>
                            <a:noFill/>
                          </a:ln>
                          <a:solidFill>
                            <a:prstClr val="black"/>
                          </a:solidFill>
                          <a:effectLst/>
                          <a:uLnTx/>
                          <a:uFillTx/>
                          <a:latin typeface="+mn-lt"/>
                          <a:ea typeface="+mn-ea"/>
                          <a:cs typeface="+mn-cs"/>
                        </a:rPr>
                        <a:t>
 Hey liebes Boschteam. Euer Kinderwerkzeug ist der Wahnsinn. Es sieht nicht nur echt aus, es funktioniert auch noch prächtig. Habt ihr auch einen Vorschlaghammer im Sortiment? Der wäre bestimmt Spitze für zukünftige Abrissarbeiten.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214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2018-04-05 18:27:58 </a:t>
                      </a:r>
                      <a:r>
                        <a:rPr kumimoji="0" lang="en-US" sz="1000" b="0" i="0" u="none" strike="noStrike" kern="1200" cap="none" spc="0" normalizeH="0" baseline="0" noProof="0">
                          <a:ln>
                            <a:noFill/>
                          </a:ln>
                          <a:solidFill>
                            <a:prstClr val="black"/>
                          </a:solidFill>
                          <a:effectLst/>
                          <a:uLnTx/>
                          <a:uFillTx/>
                          <a:latin typeface="+mn-lt"/>
                          <a:ea typeface="+mn-ea"/>
                          <a:cs typeface="+mn-cs"/>
                        </a:rPr>
                        <a:t>
 Mahlzeit.
Kurze Frage.
Wird das große Bosch Akku Radio GML demnächst noch mit Bluetooth heraus gebracht?
Wäre echt super.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792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2018-04-04 16:05:18 </a:t>
                      </a:r>
                      <a:r>
                        <a:rPr kumimoji="0" lang="de-DE" sz="1000" b="0" i="0" u="none" strike="noStrike" kern="1200" cap="none" spc="0" normalizeH="0" baseline="0" noProof="0">
                          <a:ln>
                            <a:noFill/>
                          </a:ln>
                          <a:solidFill>
                            <a:prstClr val="black"/>
                          </a:solidFill>
                          <a:effectLst/>
                          <a:uLnTx/>
                          <a:uFillTx/>
                          <a:latin typeface="+mn-lt"/>
                          <a:ea typeface="+mn-ea"/>
                          <a:cs typeface="+mn-cs"/>
                        </a:rPr>
                        <a:t>
 Kann Bosch vielleicht helfen/unterstützen?
https://www.facebook.com/heldenfuertiere/posts/1551393884959514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6799040"/>
                  </a:ext>
                </a:extLst>
              </a:tr>
            </a:tbl>
          </a:graphicData>
        </a:graphic>
      </p:graphicFrame>
      <p:sp>
        <p:nvSpPr>
          <p:cNvPr id="4" name="Text Placeholder 3">
            <a:extLst>
              <a:ext uri="{FF2B5EF4-FFF2-40B4-BE49-F238E27FC236}">
                <a16:creationId xmlns:a16="http://schemas.microsoft.com/office/drawing/2014/main" id="{48ECCFAF-3C1F-45AD-A538-F58DE57288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6869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2DAA-2967-4761-82CF-EFBED52A90DF}"/>
              </a:ext>
            </a:extLst>
          </p:cNvPr>
          <p:cNvSpPr>
            <a:spLocks noGrp="1"/>
          </p:cNvSpPr>
          <p:nvPr>
            <p:ph type="title"/>
          </p:nvPr>
        </p:nvSpPr>
        <p:spPr/>
        <p:txBody>
          <a:bodyPr/>
          <a:lstStyle/>
          <a:p>
            <a:r>
              <a:rPr lang="en-US"/>
              <a:t>Facebook Avg. Response Time of User Questions (in sec.) | Bosch Profi-Elektrowerkzeuge und Zubehör</a:t>
            </a:r>
          </a:p>
        </p:txBody>
      </p:sp>
      <p:graphicFrame>
        <p:nvGraphicFramePr>
          <p:cNvPr id="6" name="Chart Placeholder 5">
            <a:extLst>
              <a:ext uri="{FF2B5EF4-FFF2-40B4-BE49-F238E27FC236}">
                <a16:creationId xmlns:a16="http://schemas.microsoft.com/office/drawing/2014/main" id="{0E3A0B80-8525-4CC1-B4A0-0D7AAE231B61}"/>
              </a:ext>
            </a:extLst>
          </p:cNvPr>
          <p:cNvGraphicFramePr>
            <a:graphicFrameLocks noGrp="1"/>
          </p:cNvGraphicFramePr>
          <p:nvPr>
            <p:ph type="chart" sz="quarter" idx="13"/>
            <p:extLst>
              <p:ext uri="{D42A27DB-BD31-4B8C-83A1-F6EECF244321}">
                <p14:modId xmlns:p14="http://schemas.microsoft.com/office/powerpoint/2010/main" val="2899477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F075ED-A127-4289-977C-A8284B90D25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99D4BE1-99F6-486D-BD3C-693213203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600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7F412-3005-43A4-9102-9E6B9F4F8F39}"/>
              </a:ext>
            </a:extLst>
          </p:cNvPr>
          <p:cNvSpPr>
            <a:spLocks noGrp="1"/>
          </p:cNvSpPr>
          <p:nvPr>
            <p:ph type="title"/>
          </p:nvPr>
        </p:nvSpPr>
        <p:spPr/>
        <p:txBody>
          <a:bodyPr/>
          <a:lstStyle/>
          <a:p>
            <a:r>
              <a:rPr lang="en-US"/>
              <a:t>Facebook User Questions Feedback Distribution | Bosch Profi-Elektrowerkzeuge und Zubehör</a:t>
            </a:r>
          </a:p>
        </p:txBody>
      </p:sp>
      <p:graphicFrame>
        <p:nvGraphicFramePr>
          <p:cNvPr id="6" name="Chart Placeholder 5">
            <a:extLst>
              <a:ext uri="{FF2B5EF4-FFF2-40B4-BE49-F238E27FC236}">
                <a16:creationId xmlns:a16="http://schemas.microsoft.com/office/drawing/2014/main" id="{4DF7AEFD-B126-4162-B7B7-BB23144B445D}"/>
              </a:ext>
            </a:extLst>
          </p:cNvPr>
          <p:cNvGraphicFramePr>
            <a:graphicFrameLocks noGrp="1"/>
          </p:cNvGraphicFramePr>
          <p:nvPr>
            <p:ph type="chart" sz="quarter" idx="13"/>
            <p:extLst>
              <p:ext uri="{D42A27DB-BD31-4B8C-83A1-F6EECF244321}">
                <p14:modId xmlns:p14="http://schemas.microsoft.com/office/powerpoint/2010/main" val="2559899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F7CF0-375F-40F5-8125-6C37D0D89B4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097EDBC-8ADB-4755-A235-D7D9BF9FEE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5844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0AF27-BE6F-47C0-B390-646C9576A731}"/>
              </a:ext>
            </a:extLst>
          </p:cNvPr>
          <p:cNvSpPr>
            <a:spLocks noGrp="1"/>
          </p:cNvSpPr>
          <p:nvPr>
            <p:ph type="title"/>
          </p:nvPr>
        </p:nvSpPr>
        <p:spPr/>
        <p:txBody>
          <a:bodyPr/>
          <a:lstStyle/>
          <a:p>
            <a:r>
              <a:rPr lang="en-US"/>
              <a:t>Facebook Share of User Questions with negative Feedback | Bosch Profi-Elektrowerkzeuge und Zubehör</a:t>
            </a:r>
          </a:p>
        </p:txBody>
      </p:sp>
      <p:graphicFrame>
        <p:nvGraphicFramePr>
          <p:cNvPr id="6" name="Chart Placeholder 5">
            <a:extLst>
              <a:ext uri="{FF2B5EF4-FFF2-40B4-BE49-F238E27FC236}">
                <a16:creationId xmlns:a16="http://schemas.microsoft.com/office/drawing/2014/main" id="{2EF885C0-5A0F-4A32-82E4-5F15726BA640}"/>
              </a:ext>
            </a:extLst>
          </p:cNvPr>
          <p:cNvGraphicFramePr>
            <a:graphicFrameLocks noGrp="1"/>
          </p:cNvGraphicFramePr>
          <p:nvPr>
            <p:ph type="chart" sz="quarter" idx="13"/>
            <p:extLst>
              <p:ext uri="{D42A27DB-BD31-4B8C-83A1-F6EECF244321}">
                <p14:modId xmlns:p14="http://schemas.microsoft.com/office/powerpoint/2010/main" val="659903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D6ADE-8B11-4F81-9D86-F167FE727A6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DF7F983-A512-4B2C-9DCE-27A686B190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6254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496</Words>
  <Application>Microsoft Office PowerPoint</Application>
  <PresentationFormat>On-screen Show (4:3)</PresentationFormat>
  <Paragraphs>150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Customer Care Benchmark</vt:lpstr>
      <vt:lpstr>Facebook User Questions | Bosch Profi-Elektrowerkzeuge und Zubehör</vt:lpstr>
      <vt:lpstr>Facebook User Questions By Weekday | Bosch Profi-Elektrowerkzeuge und Zubehör</vt:lpstr>
      <vt:lpstr>Facebook User Questions Response Times Distribution | Bosch Profi-Elektrowerkzeuge und Zubehör</vt:lpstr>
      <vt:lpstr>Facebook User Questions Table | Bosch Profi-Elektrowerkzeuge und Zubehör - 1 of 5</vt:lpstr>
      <vt:lpstr>Facebook User Questions Table | Bosch Profi-Elektrowerkzeuge und Zubehör - 2 of 5</vt:lpstr>
      <vt:lpstr>Facebook User Questions Table | Bosch Profi-Elektrowerkzeuge und Zubehör - 3 of 5</vt:lpstr>
      <vt:lpstr>Facebook User Questions Table | Bosch Profi-Elektrowerkzeuge und Zubehör - 4 of 5</vt:lpstr>
      <vt:lpstr>Facebook User Questions Table | Bosch Profi-Elektrowerkzeuge und Zubehör - 5 of 5</vt:lpstr>
      <vt:lpstr>Facebook Avg. Response Time of User Questions (in sec.) | Bosch Profi-Elektrowerkzeuge und Zubehör</vt:lpstr>
      <vt:lpstr>Facebook User Questions Feedback Distribution | Bosch Profi-Elektrowerkzeuge und Zubehör</vt:lpstr>
      <vt:lpstr>Facebook Share of User Questions with negative Feedback | Bosch Profi-Elektrowerkzeuge und Zubehör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Care Benchmark</dc:title>
  <dc:creator>Administrator</dc:creator>
  <cp:lastModifiedBy>Administrator</cp:lastModifiedBy>
  <cp:revision>1</cp:revision>
  <dcterms:created xsi:type="dcterms:W3CDTF">2018-06-14T21:53:29Z</dcterms:created>
  <dcterms:modified xsi:type="dcterms:W3CDTF">2018-06-14T21:53:54Z</dcterms:modified>
</cp:coreProperties>
</file>