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4" r:id="rId9"/>
    <p:sldId id="265" r:id="rId10"/>
    <p:sldId id="266" r:id="rId11"/>
    <p:sldId id="267" r:id="rId1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3"/>
      <p:bold r:id="rId14"/>
      <p:italic r:id="rId15"/>
      <p:boldItalic r:id="rId1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Female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5</c:v>
                </c:pt>
                <c:pt idx="1">
                  <c:v>139</c:v>
                </c:pt>
                <c:pt idx="2">
                  <c:v>488</c:v>
                </c:pt>
                <c:pt idx="3">
                  <c:v>380</c:v>
                </c:pt>
                <c:pt idx="4">
                  <c:v>254</c:v>
                </c:pt>
                <c:pt idx="5">
                  <c:v>163</c:v>
                </c:pt>
                <c:pt idx="6">
                  <c:v>69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8E3-4D96-9BEC-AD0566B19C3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Male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21</c:v>
                </c:pt>
                <c:pt idx="1">
                  <c:v>1889</c:v>
                </c:pt>
                <c:pt idx="2">
                  <c:v>6690</c:v>
                </c:pt>
                <c:pt idx="3">
                  <c:v>4365</c:v>
                </c:pt>
                <c:pt idx="4">
                  <c:v>1530</c:v>
                </c:pt>
                <c:pt idx="5">
                  <c:v>535</c:v>
                </c:pt>
                <c:pt idx="6">
                  <c:v>304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8E3-4D96-9BEC-AD0566B19C3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73962736"/>
        <c:axId val="278004928"/>
      </c:barChart>
      <c:catAx>
        <c:axId val="2739627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8004928"/>
        <c:crosses val="autoZero"/>
        <c:auto val="1"/>
        <c:lblAlgn val="ctr"/>
        <c:lblOffset val="100"/>
        <c:noMultiLvlLbl val="0"/>
      </c:catAx>
      <c:valAx>
        <c:axId val="2780049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39627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Fans Change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Sheet1!$A$2:$A$11</c:f>
              <c:strCache>
                <c:ptCount val="10"/>
                <c:pt idx="0">
                  <c:v>Other</c:v>
                </c:pt>
                <c:pt idx="1">
                  <c:v>Page Suggestions</c:v>
                </c:pt>
                <c:pt idx="2">
                  <c:v>Search</c:v>
                </c:pt>
                <c:pt idx="3">
                  <c:v>Restored Likes from Reactivated Accounts</c:v>
                </c:pt>
                <c:pt idx="4">
                  <c:v>News Feed</c:v>
                </c:pt>
                <c:pt idx="5">
                  <c:v>Your Page</c:v>
                </c:pt>
                <c:pt idx="6">
                  <c:v>Ads</c:v>
                </c:pt>
                <c:pt idx="7">
                  <c:v>Suspicious Account Removals</c:v>
                </c:pt>
                <c:pt idx="8">
                  <c:v>Unlikes from Page, Posts, or News Feed</c:v>
                </c:pt>
                <c:pt idx="9">
                  <c:v>Deactivated or Memorialized Account Removals</c:v>
                </c:pt>
              </c:strCache>
            </c:strRef>
          </c:cat>
          <c:val>
            <c:numRef>
              <c:f>Sheet1!$B$2:$B$11</c:f>
              <c:numCache>
                <c:formatCode>General</c:formatCode>
                <c:ptCount val="10"/>
                <c:pt idx="0">
                  <c:v>5</c:v>
                </c:pt>
                <c:pt idx="1">
                  <c:v>5</c:v>
                </c:pt>
                <c:pt idx="2">
                  <c:v>6</c:v>
                </c:pt>
                <c:pt idx="3">
                  <c:v>19</c:v>
                </c:pt>
                <c:pt idx="4">
                  <c:v>26</c:v>
                </c:pt>
                <c:pt idx="5">
                  <c:v>75</c:v>
                </c:pt>
                <c:pt idx="6">
                  <c:v>203</c:v>
                </c:pt>
                <c:pt idx="7">
                  <c:v>-15</c:v>
                </c:pt>
                <c:pt idx="8">
                  <c:v>-20</c:v>
                </c:pt>
                <c:pt idx="9">
                  <c:v>-26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EA7-4DB8-95A1-F34D117CF14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78006240"/>
        <c:axId val="278004600"/>
      </c:barChart>
      <c:catAx>
        <c:axId val="2780062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8004600"/>
        <c:crosses val="autoZero"/>
        <c:auto val="1"/>
        <c:lblAlgn val="ctr"/>
        <c:lblOffset val="100"/>
        <c:noMultiLvlLbl val="0"/>
      </c:catAx>
      <c:valAx>
        <c:axId val="2780046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80062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Bosch Herramientas Eléctricas Profesionales y Accesorios Chile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43160</c:v>
                </c:pt>
                <c:pt idx="1">
                  <c:v>43161</c:v>
                </c:pt>
                <c:pt idx="2">
                  <c:v>43162</c:v>
                </c:pt>
                <c:pt idx="3">
                  <c:v>43163</c:v>
                </c:pt>
                <c:pt idx="4">
                  <c:v>43164</c:v>
                </c:pt>
                <c:pt idx="5">
                  <c:v>43165</c:v>
                </c:pt>
                <c:pt idx="6">
                  <c:v>43166</c:v>
                </c:pt>
                <c:pt idx="7">
                  <c:v>43167</c:v>
                </c:pt>
                <c:pt idx="8">
                  <c:v>43168</c:v>
                </c:pt>
                <c:pt idx="9">
                  <c:v>43169</c:v>
                </c:pt>
                <c:pt idx="10">
                  <c:v>43170</c:v>
                </c:pt>
                <c:pt idx="11">
                  <c:v>43171</c:v>
                </c:pt>
                <c:pt idx="12">
                  <c:v>43172</c:v>
                </c:pt>
                <c:pt idx="13">
                  <c:v>43173</c:v>
                </c:pt>
                <c:pt idx="14">
                  <c:v>43174</c:v>
                </c:pt>
                <c:pt idx="15">
                  <c:v>43175</c:v>
                </c:pt>
                <c:pt idx="16">
                  <c:v>43176</c:v>
                </c:pt>
                <c:pt idx="17">
                  <c:v>43177</c:v>
                </c:pt>
                <c:pt idx="18">
                  <c:v>43178</c:v>
                </c:pt>
                <c:pt idx="19">
                  <c:v>43179</c:v>
                </c:pt>
                <c:pt idx="20">
                  <c:v>43180</c:v>
                </c:pt>
                <c:pt idx="21">
                  <c:v>43181</c:v>
                </c:pt>
                <c:pt idx="22">
                  <c:v>43182</c:v>
                </c:pt>
                <c:pt idx="23">
                  <c:v>43183</c:v>
                </c:pt>
                <c:pt idx="24">
                  <c:v>43184</c:v>
                </c:pt>
                <c:pt idx="25">
                  <c:v>43185</c:v>
                </c:pt>
                <c:pt idx="26">
                  <c:v>43186</c:v>
                </c:pt>
                <c:pt idx="27">
                  <c:v>43187</c:v>
                </c:pt>
                <c:pt idx="28">
                  <c:v>43188</c:v>
                </c:pt>
                <c:pt idx="29">
                  <c:v>43189</c:v>
                </c:pt>
                <c:pt idx="30">
                  <c:v>43190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1071</c:v>
                </c:pt>
                <c:pt idx="1">
                  <c:v>849</c:v>
                </c:pt>
                <c:pt idx="2">
                  <c:v>671</c:v>
                </c:pt>
                <c:pt idx="3">
                  <c:v>975</c:v>
                </c:pt>
                <c:pt idx="4">
                  <c:v>956</c:v>
                </c:pt>
                <c:pt idx="5">
                  <c:v>14298</c:v>
                </c:pt>
                <c:pt idx="6">
                  <c:v>14326</c:v>
                </c:pt>
                <c:pt idx="7">
                  <c:v>10746</c:v>
                </c:pt>
                <c:pt idx="8">
                  <c:v>10827</c:v>
                </c:pt>
                <c:pt idx="9">
                  <c:v>18389</c:v>
                </c:pt>
                <c:pt idx="10">
                  <c:v>16378</c:v>
                </c:pt>
                <c:pt idx="11">
                  <c:v>24972</c:v>
                </c:pt>
                <c:pt idx="12">
                  <c:v>30673</c:v>
                </c:pt>
                <c:pt idx="13">
                  <c:v>20133</c:v>
                </c:pt>
                <c:pt idx="14">
                  <c:v>23714</c:v>
                </c:pt>
                <c:pt idx="15">
                  <c:v>13371</c:v>
                </c:pt>
                <c:pt idx="16">
                  <c:v>10682</c:v>
                </c:pt>
                <c:pt idx="17">
                  <c:v>16728</c:v>
                </c:pt>
                <c:pt idx="18">
                  <c:v>7607</c:v>
                </c:pt>
                <c:pt idx="19">
                  <c:v>16956</c:v>
                </c:pt>
                <c:pt idx="20">
                  <c:v>25655</c:v>
                </c:pt>
                <c:pt idx="21">
                  <c:v>23966</c:v>
                </c:pt>
                <c:pt idx="22">
                  <c:v>7216</c:v>
                </c:pt>
                <c:pt idx="23">
                  <c:v>1943</c:v>
                </c:pt>
                <c:pt idx="24">
                  <c:v>1386</c:v>
                </c:pt>
                <c:pt idx="25">
                  <c:v>1292</c:v>
                </c:pt>
                <c:pt idx="26">
                  <c:v>1739</c:v>
                </c:pt>
                <c:pt idx="27">
                  <c:v>13547</c:v>
                </c:pt>
                <c:pt idx="28">
                  <c:v>22214</c:v>
                </c:pt>
                <c:pt idx="29">
                  <c:v>25369</c:v>
                </c:pt>
                <c:pt idx="30">
                  <c:v>22444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664-44FC-B760-F35F8B3F003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1675584"/>
        <c:axId val="281673288"/>
      </c:lineChart>
      <c:dateAx>
        <c:axId val="28167558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1673288"/>
        <c:crosses val="autoZero"/>
        <c:auto val="1"/>
        <c:lblOffset val="100"/>
        <c:baseTimeUnit val="days"/>
      </c:dateAx>
      <c:valAx>
        <c:axId val="2816732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16755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Bosch Herramientas Eléctricas Profesionales y Accesorios Chile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1862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605-4E29-849C-5307BF0E81A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Bosch Herramientas Eléctricas Profesionales y Accesorios Chile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605-4E29-849C-5307BF0E81A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Bosch Herramientas Eléctricas Profesionales y Accesorios Chile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605-4E29-849C-5307BF0E81A2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Bosch Herramientas Eléctricas Profesionales y Accesorios Chile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8605-4E29-849C-5307BF0E81A2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Bosch Herramientas Eléctricas Profesionales y Accesorios Chile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8605-4E29-849C-5307BF0E81A2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Bosch Herramientas Eléctricas Profesionales y Accesorios Chile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8605-4E29-849C-5307BF0E81A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47764848"/>
        <c:axId val="347761568"/>
      </c:barChart>
      <c:catAx>
        <c:axId val="3477648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7761568"/>
        <c:crosses val="autoZero"/>
        <c:auto val="1"/>
        <c:lblAlgn val="ctr"/>
        <c:lblOffset val="100"/>
        <c:noMultiLvlLbl val="0"/>
      </c:catAx>
      <c:valAx>
        <c:axId val="3477615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77648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Bosch Herramientas Eléctricas Profesionales y Accesorios Chile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Link</c:v>
                </c:pt>
                <c:pt idx="1">
                  <c:v>Photo</c:v>
                </c:pt>
                <c:pt idx="2">
                  <c:v>Status</c:v>
                </c:pt>
                <c:pt idx="3">
                  <c:v>Video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1.9005302412658001</c:v>
                </c:pt>
                <c:pt idx="1">
                  <c:v>3.8270731152474</c:v>
                </c:pt>
                <c:pt idx="2">
                  <c:v>4.3154761904761996</c:v>
                </c:pt>
                <c:pt idx="3">
                  <c:v>9.2989181247819008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E62-4746-A34E-76BD299870A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47763864"/>
        <c:axId val="347760256"/>
      </c:barChart>
      <c:catAx>
        <c:axId val="3477638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7760256"/>
        <c:crosses val="autoZero"/>
        <c:auto val="1"/>
        <c:lblAlgn val="ctr"/>
        <c:lblOffset val="100"/>
        <c:noMultiLvlLbl val="0"/>
      </c:catAx>
      <c:valAx>
        <c:axId val="3477602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77638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Bosch Herramientas Eléctricas Profesionales y Accesorios Chile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346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3BF-40F4-A409-9ADABCFC35F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Mention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Bosch Herramientas Eléctricas Profesionales y Accesorios Chile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3BF-40F4-A409-9ADABCFC35F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Other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Bosch Herramientas Eléctricas Profesionales y Accesorios Chile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3019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3BF-40F4-A409-9ADABCFC35F3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Page post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Bosch Herramientas Eléctricas Profesionales y Accesorios Chile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754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53BF-40F4-A409-9ADABCFC35F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46234752"/>
        <c:axId val="281232048"/>
      </c:barChart>
      <c:catAx>
        <c:axId val="3462347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1232048"/>
        <c:crosses val="autoZero"/>
        <c:auto val="1"/>
        <c:lblAlgn val="ctr"/>
        <c:lblOffset val="100"/>
        <c:noMultiLvlLbl val="0"/>
      </c:catAx>
      <c:valAx>
        <c:axId val="2812320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62347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A3C98D-F1B8-4065-983E-54E935EA65E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Deep Insights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669F833-7B11-4CC0-9F7A-EE12DC0A220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Robert Bosch Power Tools GmbH</a:t>
            </a:r>
          </a:p>
        </p:txBody>
      </p:sp>
    </p:spTree>
    <p:extLst>
      <p:ext uri="{BB962C8B-B14F-4D97-AF65-F5344CB8AC3E}">
        <p14:creationId xmlns:p14="http://schemas.microsoft.com/office/powerpoint/2010/main" val="14811757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D0C077-04E4-428E-8744-5924B1ABD6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Facebook Fan Demographics | Bosch Herramientas Eléctricas Profesionales y Accesorios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89DCBB3-CB80-4D4D-85D8-C9D73970DF6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4846669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1CAF5E-2227-4652-8AD7-51813A37B1C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A6013B-21D1-441D-AC91-DEA37AFF94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02253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5B1A7A-BBEF-4CEF-B532-09AFF56CAA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by Like/Unlike Source | Bosch Herramientas Eléctricas Profesionales y Accesorios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368FA82-FD9B-4B34-936E-0AA0A910B50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8598655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8BC2D8C-4DC4-4ED2-8FE4-F7C240BC2F4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120499-582F-4DEB-BCC5-5A91A2C767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21157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76A074-732C-4B70-A024-135B53F746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Facebook Reach | Bosch Herramientas Eléctricas Profesionales y Accesorios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1D28C85-B555-4F63-B7EB-257EA20AFA3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7701260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CFEFD9-9936-44B6-9D9A-AFA66C33B04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48738A-4BAD-4F54-9CCA-72F67D3CE6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20938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D9345B-6F1D-4FFF-99A2-BABBE0D4F7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By Country Table | Bosch Herramientas Eléctricas Profesionales y Accesorios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61AD5DF-C65F-4D4D-9404-E792FABDD6B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7144766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898869002"/>
                    </a:ext>
                  </a:extLst>
                </a:gridCol>
                <a:gridCol w="3291840">
                  <a:extLst>
                    <a:ext uri="{9D8B030D-6E8A-4147-A177-3AD203B41FA5}">
                      <a16:colId xmlns:a16="http://schemas.microsoft.com/office/drawing/2014/main" val="30358660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Reach per Day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3864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United Arab Emirates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08330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33637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Austria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2935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Australia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55177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Aruba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59842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Belgium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23551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Bolivia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83083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Brazil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31532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Belize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81660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Canada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164965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74F2A47-125E-4A39-9200-77D36F367CC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34693514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363D06-F842-4D99-A38E-F8AEF7BBA2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By Country Table | Bosch Herramientas Eléctricas Profesionales y Accesorios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E2C95CA-D350-4F40-B7F5-7AA4C330783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4639559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1039112444"/>
                    </a:ext>
                  </a:extLst>
                </a:gridCol>
                <a:gridCol w="3291840">
                  <a:extLst>
                    <a:ext uri="{9D8B030D-6E8A-4147-A177-3AD203B41FA5}">
                      <a16:colId xmlns:a16="http://schemas.microsoft.com/office/drawing/2014/main" val="36240975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Reach per Day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69425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36749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Colombia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14681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Costa Rica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43806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Cuba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99258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Curaçao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31410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Cyprus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77120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Germany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54254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Dominican Republic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70838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Algeria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53718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Ecuador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929169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CD228B-90C4-450E-819F-BBCD0E2ED49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7137856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A2A186-A522-4550-9775-805874D5B1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By Country Table | Bosch Herramientas Eléctricas Profesionales y Accesorios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6A0B07D-31A5-42E0-B1EE-8D661751599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4197174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2102670461"/>
                    </a:ext>
                  </a:extLst>
                </a:gridCol>
                <a:gridCol w="3291840">
                  <a:extLst>
                    <a:ext uri="{9D8B030D-6E8A-4147-A177-3AD203B41FA5}">
                      <a16:colId xmlns:a16="http://schemas.microsoft.com/office/drawing/2014/main" val="7348241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Reach per Day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64096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Egypt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8868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44567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Faroe Islands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18547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03378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United Kingdom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174853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389D333-76A9-4B2F-8B99-4E4A69FBD36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35991663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35AE33-78A5-46EE-B759-047D0475A0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Facebook Reactions Distribution | Bosch Herramientas Eléctricas Profesionales y Accesorios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122539D-B5DD-4DEF-951D-85768BE6EE8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3520578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4CD9B01-81AF-47F9-8001-F5572D49CC5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EB2DFC-69D5-4F9C-A3B5-66DAD6F67C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45269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096EBB-A463-4E8F-9C63-902F5E3D45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Engagement Rate By Post Type | Bosch Herramientas Eléctricas Profesionales y Accesorios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562B44C-11F6-443C-9679-BE0BF099631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3147859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AF8DE2B-CCA4-47A3-BEC1-5372AC6A1D3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2EEF75-2973-4467-B174-E9314AF941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90982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7D9356-4425-4121-B3DE-481BF4826A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Facebook Story Type Distribution | Bosch Herramientas Eléctricas Profesionales y Accesorios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690B5CB-F33E-4381-BD57-ED10A8EFBFF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869362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B6E129F-E94C-4266-BB2C-7D3F6FCC473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A06BBA-2840-4CDF-9B49-E7C9A4513D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32809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393F6E-7B2A-4C40-890E-2347AF6C06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Facebook Page Views By External Referral | Bosch Herramientas Eléctricas Profesionales y Accesorios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AECA940-6CE7-4743-9FE8-4FE31D81CCB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1890964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2276849450"/>
                    </a:ext>
                  </a:extLst>
                </a:gridCol>
                <a:gridCol w="3291840">
                  <a:extLst>
                    <a:ext uri="{9D8B030D-6E8A-4147-A177-3AD203B41FA5}">
                      <a16:colId xmlns:a16="http://schemas.microsoft.com/office/drawing/2014/main" val="356784253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7415699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Referral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92388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/>
                        <a:t>Bosch Herramientas Eléctricas Profesionales y Accesorios Chile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http://www.festivaldelconstruman.cl/votacion/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33089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/>
                        <a:t>Bosch Herramientas Eléctricas Profesionales y Accesorios Chile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https://www.google.cl/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83191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/>
                        <a:t>Bosch Herramientas Eléctricas Profesionales y Accesorios Chile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http://instagram.com/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69531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/>
                        <a:t>Bosch Herramientas Eléctricas Profesionales y Accesorios Chile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http://m.bosch-professional.cl/cl/es/professional/cordless-tools/index.html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41225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/>
                        <a:t>Bosch Herramientas Eléctricas Profesionales y Accesorios Chile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https://www.google.com.pe/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13563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/>
                        <a:t>Bosch Herramientas Eléctricas Profesionales y Accesorios Chile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ttps://search.1and1.com/find?q=herramientas+bosch+chile&amp;ae=10000&amp;at=4&amp;lang=es&amp;mkt=cl&amp;origin=629&amp;mty=e&amp;kwd=herramientas+bosch+chile&amp;net=s&amp;cre=164429881594&amp;pla&amp;device=c&amp;devicem&amp;mob&amp;sou=s&amp;adp=1t3&amp;kwid=kwd-28721959665&amp;agid=24455719880&amp;cid=330218480&amp;eid&amp;loci&amp;locp=1003313&amp;vt=1&amp;gclid=EAIaIQobChMIpe-0-vKN2gIVlIaRCh0zPg3gEAAYAyAAEgJL8PD_Bw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63011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/>
                        <a:t>Bosch Herramientas Eléctricas Profesionales y Accesorios Chile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ttps://www.google.cl/search?client=ms-android-samsung&amp;hl=es-ES&amp;dcr=0&amp;ei=Ufa6WqTFE8G6wASxyY7wBQ&amp;q=concurso+trazadores+boch&amp;oq=concurso+trazadores+boch&amp;gs_l=mobile-gws-serp.12...15641.16565..21691...0....348.973.0j1j2j1..........1..mobile-gws-wiz-serp.......0i71j30i10.gl4Hepuewes%3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682722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590C360-8880-4AD9-9391-AE5A6059515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190922958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542</Words>
  <Application>Microsoft Office PowerPoint</Application>
  <PresentationFormat>On-screen Show (4:3)</PresentationFormat>
  <Paragraphs>108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Calibri</vt:lpstr>
      <vt:lpstr>Arial</vt:lpstr>
      <vt:lpstr>quintly_template</vt:lpstr>
      <vt:lpstr>Deep Insights</vt:lpstr>
      <vt:lpstr>Facebook Fan Demographics | Bosch Herramientas Eléctricas Profesionales y Accesorios</vt:lpstr>
      <vt:lpstr>Facebook Fans Change by Like/Unlike Source | Bosch Herramientas Eléctricas Profesionales y Accesorios</vt:lpstr>
      <vt:lpstr>Facebook Reach | Bosch Herramientas Eléctricas Profesionales y Accesorios</vt:lpstr>
      <vt:lpstr>Facebook Reach By Country Table | Bosch Herramientas Eléctricas Profesionales y Accesorios - 1 of 3</vt:lpstr>
      <vt:lpstr>Facebook Reach By Country Table | Bosch Herramientas Eléctricas Profesionales y Accesorios - 2 of 3</vt:lpstr>
      <vt:lpstr>Facebook Reach By Country Table | Bosch Herramientas Eléctricas Profesionales y Accesorios - 3 of 3</vt:lpstr>
      <vt:lpstr>Facebook Reactions Distribution | Bosch Herramientas Eléctricas Profesionales y Accesorios</vt:lpstr>
      <vt:lpstr>Facebook Engagement Rate By Post Type | Bosch Herramientas Eléctricas Profesionales y Accesorios</vt:lpstr>
      <vt:lpstr>Facebook Story Type Distribution | Bosch Herramientas Eléctricas Profesionales y Accesorios</vt:lpstr>
      <vt:lpstr>Facebook Page Views By External Referral | Bosch Herramientas Eléctricas Profesionales y Accesorios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Deep Insights</dc:title>
  <dc:creator>Administrator</dc:creator>
  <cp:lastModifiedBy>Administrator</cp:lastModifiedBy>
  <cp:revision>1</cp:revision>
  <dcterms:created xsi:type="dcterms:W3CDTF">2018-06-14T21:24:55Z</dcterms:created>
  <dcterms:modified xsi:type="dcterms:W3CDTF">2018-06-14T21:25:17Z</dcterms:modified>
</cp:coreProperties>
</file>