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135</c:v>
                </c:pt>
                <c:pt idx="2">
                  <c:v>485</c:v>
                </c:pt>
                <c:pt idx="3">
                  <c:v>388</c:v>
                </c:pt>
                <c:pt idx="4">
                  <c:v>259</c:v>
                </c:pt>
                <c:pt idx="5">
                  <c:v>163</c:v>
                </c:pt>
                <c:pt idx="6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F-4E79-B7B5-8BE363A426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</c:v>
                </c:pt>
                <c:pt idx="1">
                  <c:v>2038</c:v>
                </c:pt>
                <c:pt idx="2">
                  <c:v>6989</c:v>
                </c:pt>
                <c:pt idx="3">
                  <c:v>4664</c:v>
                </c:pt>
                <c:pt idx="4">
                  <c:v>1675</c:v>
                </c:pt>
                <c:pt idx="5">
                  <c:v>595</c:v>
                </c:pt>
                <c:pt idx="6">
                  <c:v>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F-4E79-B7B5-8BE363A426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168544"/>
        <c:axId val="281170184"/>
      </c:barChart>
      <c:catAx>
        <c:axId val="28116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70184"/>
        <c:crosses val="autoZero"/>
        <c:auto val="1"/>
        <c:lblAlgn val="ctr"/>
        <c:lblOffset val="100"/>
        <c:noMultiLvlLbl val="0"/>
      </c:catAx>
      <c:valAx>
        <c:axId val="28117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6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News Feed</c:v>
                </c:pt>
                <c:pt idx="1">
                  <c:v>Other</c:v>
                </c:pt>
                <c:pt idx="2">
                  <c:v>Search</c:v>
                </c:pt>
                <c:pt idx="3">
                  <c:v>Restored Likes from Reactivated Accounts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Ads</c:v>
                </c:pt>
                <c:pt idx="7">
                  <c:v>Unlikes from Page, Posts, or News Feed</c:v>
                </c:pt>
                <c:pt idx="8">
                  <c:v>Deactivated or Memorialized Account Removals</c:v>
                </c:pt>
                <c:pt idx="9">
                  <c:v>Suspicious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>
                  <c:v>17</c:v>
                </c:pt>
                <c:pt idx="4">
                  <c:v>62</c:v>
                </c:pt>
                <c:pt idx="5">
                  <c:v>265</c:v>
                </c:pt>
                <c:pt idx="6">
                  <c:v>706</c:v>
                </c:pt>
                <c:pt idx="7">
                  <c:v>-31</c:v>
                </c:pt>
                <c:pt idx="8">
                  <c:v>-42</c:v>
                </c:pt>
                <c:pt idx="9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29-455B-88FB-A2412CD41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053072"/>
        <c:axId val="339116536"/>
      </c:barChart>
      <c:catAx>
        <c:axId val="16905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16536"/>
        <c:crosses val="autoZero"/>
        <c:auto val="1"/>
        <c:lblAlgn val="ctr"/>
        <c:lblOffset val="100"/>
        <c:noMultiLvlLbl val="0"/>
      </c:catAx>
      <c:valAx>
        <c:axId val="33911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05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31780</c:v>
                </c:pt>
                <c:pt idx="1">
                  <c:v>31505</c:v>
                </c:pt>
                <c:pt idx="2">
                  <c:v>25907</c:v>
                </c:pt>
                <c:pt idx="3">
                  <c:v>28686</c:v>
                </c:pt>
                <c:pt idx="4">
                  <c:v>28855</c:v>
                </c:pt>
                <c:pt idx="5">
                  <c:v>24038</c:v>
                </c:pt>
                <c:pt idx="6">
                  <c:v>4434</c:v>
                </c:pt>
                <c:pt idx="7">
                  <c:v>1068</c:v>
                </c:pt>
                <c:pt idx="8">
                  <c:v>371</c:v>
                </c:pt>
                <c:pt idx="9">
                  <c:v>205</c:v>
                </c:pt>
                <c:pt idx="10">
                  <c:v>6587</c:v>
                </c:pt>
                <c:pt idx="11">
                  <c:v>11744</c:v>
                </c:pt>
                <c:pt idx="12">
                  <c:v>8723</c:v>
                </c:pt>
                <c:pt idx="13">
                  <c:v>5147</c:v>
                </c:pt>
                <c:pt idx="14">
                  <c:v>5427</c:v>
                </c:pt>
                <c:pt idx="15">
                  <c:v>5283</c:v>
                </c:pt>
                <c:pt idx="16">
                  <c:v>4724</c:v>
                </c:pt>
                <c:pt idx="17">
                  <c:v>4560</c:v>
                </c:pt>
                <c:pt idx="18">
                  <c:v>10934</c:v>
                </c:pt>
                <c:pt idx="19">
                  <c:v>8701</c:v>
                </c:pt>
                <c:pt idx="20">
                  <c:v>9333</c:v>
                </c:pt>
                <c:pt idx="21">
                  <c:v>9785</c:v>
                </c:pt>
                <c:pt idx="22">
                  <c:v>10327</c:v>
                </c:pt>
                <c:pt idx="23">
                  <c:v>8158</c:v>
                </c:pt>
                <c:pt idx="24">
                  <c:v>8425</c:v>
                </c:pt>
                <c:pt idx="25">
                  <c:v>8848</c:v>
                </c:pt>
                <c:pt idx="26">
                  <c:v>6986</c:v>
                </c:pt>
                <c:pt idx="27">
                  <c:v>6792</c:v>
                </c:pt>
                <c:pt idx="28">
                  <c:v>13656</c:v>
                </c:pt>
                <c:pt idx="29">
                  <c:v>5038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5D-469A-AC41-876EE1932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763464"/>
        <c:axId val="339763792"/>
      </c:lineChart>
      <c:dateAx>
        <c:axId val="339763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63792"/>
        <c:crosses val="autoZero"/>
        <c:auto val="1"/>
        <c:lblOffset val="100"/>
        <c:baseTimeUnit val="days"/>
      </c:dateAx>
      <c:valAx>
        <c:axId val="33976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6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55-46CE-800A-343816E516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55-46CE-800A-343816E516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55-46CE-800A-343816E516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55-46CE-800A-343816E516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55-46CE-800A-343816E516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55-46CE-800A-343816E51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416328"/>
        <c:axId val="349419936"/>
      </c:barChart>
      <c:catAx>
        <c:axId val="34941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19936"/>
        <c:crosses val="autoZero"/>
        <c:auto val="1"/>
        <c:lblAlgn val="ctr"/>
        <c:lblOffset val="100"/>
        <c:noMultiLvlLbl val="0"/>
      </c:catAx>
      <c:valAx>
        <c:axId val="34941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1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2.1406727828746002</c:v>
                </c:pt>
                <c:pt idx="1">
                  <c:v>2.9198471300023998</c:v>
                </c:pt>
                <c:pt idx="2">
                  <c:v>1.2987012987013</c:v>
                </c:pt>
                <c:pt idx="3">
                  <c:v>2.2534531535080999</c:v>
                </c:pt>
                <c:pt idx="4">
                  <c:v>3.1627233220665998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B-4C82-B097-C000721AC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418952"/>
        <c:axId val="349420264"/>
      </c:barChart>
      <c:catAx>
        <c:axId val="34941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20264"/>
        <c:crosses val="autoZero"/>
        <c:auto val="1"/>
        <c:lblAlgn val="ctr"/>
        <c:lblOffset val="100"/>
        <c:noMultiLvlLbl val="0"/>
      </c:catAx>
      <c:valAx>
        <c:axId val="34942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41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07-4D48-A297-1AE0905F7C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07-4D48-A297-1AE0905F7C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07-4D48-A297-1AE0905F7C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07-4D48-A297-1AE0905F7C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098008"/>
        <c:axId val="353104568"/>
      </c:barChart>
      <c:catAx>
        <c:axId val="35309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104568"/>
        <c:crosses val="autoZero"/>
        <c:auto val="1"/>
        <c:lblAlgn val="ctr"/>
        <c:lblOffset val="100"/>
        <c:noMultiLvlLbl val="0"/>
      </c:catAx>
      <c:valAx>
        <c:axId val="35310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9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5F399-443B-4E25-8191-E4497185B6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C60E06-B0AA-4038-AB12-6651F396DD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807670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E4003-691D-4213-ADF2-AE87B88DE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Demographics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244EF2-56D9-4411-BA3C-6D4DCE9C66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1354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FDCF2-EF89-44DB-AF11-930BC3D662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4554E-8745-4286-A842-83E2C44D8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179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DCF86-116C-4184-B0DE-3133F70EA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A0D83C-CE20-4BD4-BE92-63709710CC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2488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B2EF9-36F9-4DD4-B486-8DE518DC0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6B5AD-1FCD-40D2-B558-751FD73A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659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E5805-0262-4801-B81D-26C45F9C4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Reach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EB9D64-DAC0-4B16-B7DA-89E85A797D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5309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C53C8-0362-4A8E-9151-70B284FEE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33644F-EA70-4A01-97C7-E1ED98F8D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92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83285-D3F2-4995-8A60-11AA8381D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90DCFE-708E-4AFA-BBD8-45046FC21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71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2916357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52414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90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71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01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44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55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25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00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674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119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71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296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0686F6-6B6F-40AE-9555-B1918CA7E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620780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8CAE-A8C3-48BC-A796-B49218E81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D39086-C561-456B-9301-6C3FAB96B5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658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1447258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424722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23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52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300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62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58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60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29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25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963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377A6-EDF0-4299-9BD5-4F9E9DA0E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526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90172-B2DD-4CE4-98E2-43A4B99FF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CC64B9-3B6C-4EF8-A244-BBAD93ADA7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165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6766938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32556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52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58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113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476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9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450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22D91-BD0E-4D86-9FAC-9F3461680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00620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C290A-A087-4BCE-844E-FCB60322C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Reactions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230BEE-536D-4698-89A6-6428BBDF91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9184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8E64D-91A9-495C-BC8A-E6C57246FF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E452D-C2AE-4BAC-82DD-4751A9BDA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931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85A2B-9FBA-49E6-96F2-093FF65BA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928C43-0CA9-4110-A271-3E9F766165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0741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9E4D5-89D4-4C00-9D17-A1E2B01A5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88364A-9383-4F96-8E03-00D39A404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632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DE293-D653-4ACF-92C0-6EC018613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D5822D-ADE7-4A40-9A53-A262052598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157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97867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41486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5176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5204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Bosch Herramientas Eléctricas Profesionales y Accesorios Chile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Wally Tafur - 2018-04-23 15:21:09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666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20F70-C3EB-4878-A194-B38936765F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051630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6D72A-4D42-4D77-AA3E-9EACF6496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Story Type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DD079B-7C62-4B0A-B7E6-0A5C31CDBA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7899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EEDFB-424A-481E-B22E-DA3283251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95A5E-AC24-4F03-BF79-96E7A0BCC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532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EC2D5-474A-49C0-B784-ABC9F60FC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Page Views By External Referral | Bosch Herramientas Eléctricas Profesionales y Accesorios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51409E-4BCB-451E-8FD6-191826434B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572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6075541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8057187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4586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33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https://app.metricool.com/connections?replaceConnection=true&amp;blogId=160903&amp;userId=148163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14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https://encuesta.fbapp.io/herramienta-favorita-2250946?tab_added=1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93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70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https://encuesta.fbapp.io/encuesta-para-maestrosbosch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65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nt.search.myway.com/search/GGmain.jhtml?p2=%5EBYU%5Exdm111%5ES17547%5Ecl&amp;ptb=E4399493-5CF2-49F8-B51D-78456B777F2D&amp;n=--sanitized--&amp;cn=CL&amp;ln=es&amp;si=34964739441&amp;tpr=tbsb&amp;trs=wtt&amp;brwsid=a85fd51a-e57a-45ca-9a02-89f123150c0d&amp;searchfor=www.+boschheramientas.cl&amp;st=bar&amp;enableSearch=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30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6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575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CC3FA5-CCDA-491E-8FE5-BF903A6E6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8934279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504</Words>
  <Application>Microsoft Office PowerPoint</Application>
  <PresentationFormat>On-screen Show (4:3)</PresentationFormat>
  <Paragraphs>118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Deep Insights</vt:lpstr>
      <vt:lpstr>Facebook Fan Demographics | Bosch Herramientas Eléctricas Profesionales y Accesorios</vt:lpstr>
      <vt:lpstr>Facebook Fans Change by Like/Unlike Source | Bosch Herramientas Eléctricas Profesionales y Accesorios</vt:lpstr>
      <vt:lpstr>Facebook Reach | Bosch Herramientas Eléctricas Profesionales y Accesorios</vt:lpstr>
      <vt:lpstr>Facebook Reach By Country Table | Bosch Herramientas Eléctricas Profesionales y Accesorios - 1 of 3</vt:lpstr>
      <vt:lpstr>Facebook Reach By Country Table | Bosch Herramientas Eléctricas Profesionales y Accesorios - 2 of 3</vt:lpstr>
      <vt:lpstr>Facebook Reach By Country Table | Bosch Herramientas Eléctricas Profesionales y Accesorios - 3 of 3</vt:lpstr>
      <vt:lpstr>Facebook Reactions Distribution | Bosch Herramientas Eléctricas Profesionales y Accesorios</vt:lpstr>
      <vt:lpstr>Facebook Engagement Rate By Post Type | Bosch Herramientas Eléctricas Profesionales y Accesorios</vt:lpstr>
      <vt:lpstr>Facebook Private Messages Table | Bosch Herramientas Eléctricas Profesionales y Accesorios</vt:lpstr>
      <vt:lpstr>Facebook Story Type Distribution | Bosch Herramientas Eléctricas Profesionales y Accesorios</vt:lpstr>
      <vt:lpstr>Facebook Page Views By External Referral | Bosch Herramientas Eléctricas Profesionales y Accesorios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2018-06-14T21:23:49Z</dcterms:created>
  <dcterms:modified xsi:type="dcterms:W3CDTF">2018-06-14T21:24:13Z</dcterms:modified>
</cp:coreProperties>
</file>