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373</c:v>
                </c:pt>
                <c:pt idx="1">
                  <c:v>2760</c:v>
                </c:pt>
                <c:pt idx="2">
                  <c:v>7910</c:v>
                </c:pt>
                <c:pt idx="3">
                  <c:v>9823</c:v>
                </c:pt>
                <c:pt idx="4">
                  <c:v>7301</c:v>
                </c:pt>
                <c:pt idx="5">
                  <c:v>1216</c:v>
                </c:pt>
                <c:pt idx="6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C6-49F2-BE71-19984CCC5A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1330</c:v>
                </c:pt>
                <c:pt idx="1">
                  <c:v>15686</c:v>
                </c:pt>
                <c:pt idx="2">
                  <c:v>68980</c:v>
                </c:pt>
                <c:pt idx="3">
                  <c:v>68422</c:v>
                </c:pt>
                <c:pt idx="4">
                  <c:v>31393</c:v>
                </c:pt>
                <c:pt idx="5">
                  <c:v>5132</c:v>
                </c:pt>
                <c:pt idx="6">
                  <c:v>1556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C6-49F2-BE71-19984CCC5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362656"/>
        <c:axId val="164341744"/>
      </c:barChart>
      <c:catAx>
        <c:axId val="27136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41744"/>
        <c:crosses val="autoZero"/>
        <c:auto val="1"/>
        <c:lblAlgn val="ctr"/>
        <c:lblOffset val="100"/>
        <c:noMultiLvlLbl val="0"/>
      </c:catAx>
      <c:valAx>
        <c:axId val="16434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6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News Feed</c:v>
                </c:pt>
                <c:pt idx="1">
                  <c:v>Other</c:v>
                </c:pt>
                <c:pt idx="2">
                  <c:v>Search</c:v>
                </c:pt>
                <c:pt idx="3">
                  <c:v>Your Page</c:v>
                </c:pt>
                <c:pt idx="4">
                  <c:v>Page Suggestions</c:v>
                </c:pt>
                <c:pt idx="5">
                  <c:v>Restored Likes from Reactivated Accounts</c:v>
                </c:pt>
                <c:pt idx="6">
                  <c:v>Unlikes from Page Suggestions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11</c:v>
                </c:pt>
                <c:pt idx="2">
                  <c:v>20</c:v>
                </c:pt>
                <c:pt idx="3">
                  <c:v>63</c:v>
                </c:pt>
                <c:pt idx="4">
                  <c:v>82</c:v>
                </c:pt>
                <c:pt idx="5">
                  <c:v>247</c:v>
                </c:pt>
                <c:pt idx="6">
                  <c:v>-1</c:v>
                </c:pt>
                <c:pt idx="7">
                  <c:v>-416</c:v>
                </c:pt>
                <c:pt idx="8">
                  <c:v>-44</c:v>
                </c:pt>
                <c:pt idx="9">
                  <c:v>-55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79-45E2-8BDA-74FADACDA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388160"/>
        <c:axId val="274386848"/>
      </c:barChart>
      <c:catAx>
        <c:axId val="27438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86848"/>
        <c:crosses val="autoZero"/>
        <c:auto val="1"/>
        <c:lblAlgn val="ctr"/>
        <c:lblOffset val="100"/>
        <c:noMultiLvlLbl val="0"/>
      </c:catAx>
      <c:valAx>
        <c:axId val="27438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8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2904</c:v>
                </c:pt>
                <c:pt idx="1">
                  <c:v>672</c:v>
                </c:pt>
                <c:pt idx="2">
                  <c:v>754</c:v>
                </c:pt>
                <c:pt idx="3">
                  <c:v>377</c:v>
                </c:pt>
                <c:pt idx="4">
                  <c:v>182</c:v>
                </c:pt>
                <c:pt idx="5">
                  <c:v>168</c:v>
                </c:pt>
                <c:pt idx="6">
                  <c:v>433</c:v>
                </c:pt>
                <c:pt idx="7">
                  <c:v>3225</c:v>
                </c:pt>
                <c:pt idx="8">
                  <c:v>3880</c:v>
                </c:pt>
                <c:pt idx="9">
                  <c:v>1129</c:v>
                </c:pt>
                <c:pt idx="10">
                  <c:v>301</c:v>
                </c:pt>
                <c:pt idx="11">
                  <c:v>2587</c:v>
                </c:pt>
                <c:pt idx="12">
                  <c:v>1207</c:v>
                </c:pt>
                <c:pt idx="13">
                  <c:v>2298</c:v>
                </c:pt>
                <c:pt idx="14">
                  <c:v>2580</c:v>
                </c:pt>
                <c:pt idx="15">
                  <c:v>1915</c:v>
                </c:pt>
                <c:pt idx="16">
                  <c:v>1290</c:v>
                </c:pt>
                <c:pt idx="17">
                  <c:v>683</c:v>
                </c:pt>
                <c:pt idx="18">
                  <c:v>248</c:v>
                </c:pt>
                <c:pt idx="19">
                  <c:v>222</c:v>
                </c:pt>
                <c:pt idx="20">
                  <c:v>106</c:v>
                </c:pt>
                <c:pt idx="21">
                  <c:v>93</c:v>
                </c:pt>
                <c:pt idx="22">
                  <c:v>80</c:v>
                </c:pt>
                <c:pt idx="23">
                  <c:v>2421</c:v>
                </c:pt>
                <c:pt idx="24">
                  <c:v>2976</c:v>
                </c:pt>
                <c:pt idx="25">
                  <c:v>1870</c:v>
                </c:pt>
                <c:pt idx="26">
                  <c:v>658</c:v>
                </c:pt>
                <c:pt idx="27">
                  <c:v>343</c:v>
                </c:pt>
                <c:pt idx="28">
                  <c:v>140</c:v>
                </c:pt>
                <c:pt idx="29">
                  <c:v>390</c:v>
                </c:pt>
                <c:pt idx="30">
                  <c:v>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0E-4894-9BCB-F4A9FC49F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624112"/>
        <c:axId val="335628376"/>
      </c:lineChart>
      <c:dateAx>
        <c:axId val="33562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8376"/>
        <c:crosses val="autoZero"/>
        <c:auto val="1"/>
        <c:lblOffset val="100"/>
        <c:baseTimeUnit val="days"/>
      </c:dateAx>
      <c:valAx>
        <c:axId val="33562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2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1-4EBF-A454-C27C453A53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71-4EBF-A454-C27C453A53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71-4EBF-A454-C27C453A53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71-4EBF-A454-C27C453A53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71-4EBF-A454-C27C453A53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71-4EBF-A454-C27C453A5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560104"/>
        <c:axId val="348560432"/>
      </c:barChart>
      <c:catAx>
        <c:axId val="34856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60432"/>
        <c:crosses val="autoZero"/>
        <c:auto val="1"/>
        <c:lblAlgn val="ctr"/>
        <c:lblOffset val="100"/>
        <c:noMultiLvlLbl val="0"/>
      </c:catAx>
      <c:valAx>
        <c:axId val="34856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6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1.5603142887513</c:v>
                </c:pt>
                <c:pt idx="1">
                  <c:v>9.2676377957546006</c:v>
                </c:pt>
                <c:pt idx="2">
                  <c:v>2.4410141629974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3-4B24-B3AD-CB24735E4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932208"/>
        <c:axId val="342929912"/>
      </c:barChart>
      <c:catAx>
        <c:axId val="34293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29912"/>
        <c:crosses val="autoZero"/>
        <c:auto val="1"/>
        <c:lblAlgn val="ctr"/>
        <c:lblOffset val="100"/>
        <c:noMultiLvlLbl val="0"/>
      </c:catAx>
      <c:valAx>
        <c:axId val="34292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3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AF-43ED-AFD5-915864BA28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AF-43ED-AFD5-915864BA28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AF-43ED-AFD5-915864BA28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AF-43ED-AFD5-915864BA2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672080"/>
        <c:axId val="405672408"/>
      </c:barChart>
      <c:catAx>
        <c:axId val="40567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72408"/>
        <c:crosses val="autoZero"/>
        <c:auto val="1"/>
        <c:lblAlgn val="ctr"/>
        <c:lblOffset val="100"/>
        <c:noMultiLvlLbl val="0"/>
      </c:catAx>
      <c:valAx>
        <c:axId val="40567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506DA-7297-4BAB-AA16-3C2FF7C569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6999DB-6D37-4908-82CA-ED8E2BD8FB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16964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C3350-E0A7-41AE-899B-D71AF840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Demographics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D2600-FE88-487C-B829-AC8ACFED53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7172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EA7EC-4FEE-4503-B899-7D16EAC3F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4F90C-3386-4474-8A01-27FCD36DF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27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9C471-2173-460C-B587-93821762A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5F9840-FD6C-40E8-B0CE-F6040D9D5F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377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E5310-E63F-4819-81D1-1AAF6FE96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16C9-671A-4A65-AC99-D0473AAB5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338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7E827-E84B-4F6F-A925-9E3F45A05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Reach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FC7E3F-7456-482C-A4BE-AE9D9F2D31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69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06651-E8E8-4C4F-8367-FEBEE4879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AC64B-3C4C-417F-899C-1B3C2E5A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A23F-23B2-40FC-A9E6-3AA6308D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E95E9-4C2A-4EE6-81CE-D35A11D9F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491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0678866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6367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4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7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09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72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81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92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9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97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2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82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D677D-4236-4775-972A-44E4DF8D8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20814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5D527-F83F-4C1B-9C5F-796787A8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0F6F6E-669A-4E5D-B174-E5A518A22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448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972705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6377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72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04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86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1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8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2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5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2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0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6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57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45605-9E5A-41FE-B6A3-23434D020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69021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EDD53-0BFD-4CBB-BDB0-055F7C39D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A3C15-F811-4861-91D8-5BD6B6EC0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839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5035136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2189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85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8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93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53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00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064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4FBBA-F130-4E06-86B2-E2E2FDCF4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0429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BDB7F-5384-42B4-8F0B-D2C37673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Reactions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96994F-95B3-4885-A7AB-FE7E26B2CD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035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204D2-0FF2-4FB0-A234-75190E13E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4F10D-700C-4664-B442-A2A3AE25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60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43380-0EB7-4049-902D-E6051B130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AE2AE1-65D0-4C61-8960-DD28C73FE0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8820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97C0F-8651-4125-AF63-1E861A208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8DFA0-7C47-476A-A21E-E518CAAE9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435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9F804-BE79-4C42-9CFD-2D11AD939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C0C831-5E02-4AB3-B83B-35AF59467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52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784519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44420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6757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8308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3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Ezequiel Ubeda - 2018-05-29 13:50:33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Ezequiel, ¿cómo estás?
Por favor, podrías enviarnos tu contacto (nombre, correo electrónico y teléfono) incluyendo la propuesta? Así podemos contactarte directamente.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15:07:35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0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Herrán Patricio Gonzalo - 2018-05-29 03:53:18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Herrán, ¿cómo estás? 
¿Dónde compraste el producto? ¿Alguna tienda en línea?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14:58:35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76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Jorge Ramos - 2018-05-28 02:59:30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Jorge, ¿cómo estás?
Ofrecemos el nivel láser Bosch GRL 250 HV. Práctico láser inicial. ;) http://midi.as/bph2
Podes conseguirlo con precio especial visitandonos en nuestra Tienda Oficial acá http://midi.as/cph2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15:20:11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36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C579B-8496-44E1-AE92-C096B52D7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9853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5E50F-2DB9-4090-A09C-7FC3A3D0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0E1D51-84F3-4E37-ADEC-30FDAD6B5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395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006767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7580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312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9505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1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Maximiliano Galindez - 2018-05-27 12:36:21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Maximiliano, ¿cómo estás?
Te contamos que podrás encontrar todo lo relacionado con mantenimiento y repuestos de nuestras herramientas en los Centros de Servicios a nivel nacional. A continuación te dejo el link donde podrás ubicar el más cercano.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15:07:05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19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Marcelo Ruiz - 2018-05-17 14:03:29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Marcelo, ¿cómo estás?
Atento a nuestra página, pronto divulgaremos novedades a todos. ;)
¡Saludos!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 15:54:03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91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Fede Lopez - 2018-05-15 23:32:52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Fede, ¿cómo estás?
Puedes por favor enviarnos tus contactos (nombre, correo electrónico y teléfono) y también tu propuesta? Así te podemos contactar directamente.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 16:02:19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344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FC871-5010-4416-9348-120429E51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61547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4EE64-2001-44B4-AA52-2A0B1C0B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84D04-4344-4BCD-B4DE-0ACA4AB98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1066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492919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9368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464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0706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3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Gustavo Villa - 2018-05-15 14:59:51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Gustavo, ¿cómo estás?
Te contamos que podrás encontrar todo lo relacionado con repuestos y accesorios de nuestras herramientas en los Centros de Servicios a nivel nacional. A continuación te dejo el link donde podrás ubicar el más cercano.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 20:07:18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9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Mauricio Batallanos - 2018-05-15 05:07:01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Mauricio, ¿cómo estás?
Te contamos que podrás encontrar todo lo relacionado con mantenimiento y repuestos de nuestras herramientas en los Centros de Servicios a nivel nacional. A continuación te dejo el link donde podrás ubicar el más cercano.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 20:05:51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22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EAC79-8446-42B3-A4BD-2F93966EC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7272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9D6AA-2B8E-4C10-BD0B-BA6428A90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5FB0E-4C83-4F6B-A339-CAF9BEF441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5014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27438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2784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60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178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Marcelo Argañin - 2018-05-13 16:52:13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Marcelo, ¿cómo estás?
Te contamos que podrás encontrar todo lo relacionado con mantenimiento y repuestos de nuestras herramientas en los Centros de Servicios a nivel nacional. A continuación te dejo el link donde podrás ubicar el más cercano.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 14:32:41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6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Luis Zanel - 2018-05-12 00:48:20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Luis, ¿cómo estás? 
Tenemos los maletines L-Boxx, con un sistema exclusivo de Bosch que pueden unirse y separarse entre sí. Podés encontrarlas en los diferentes distribuidores a nivel nacional, te dejamos el link para que ingreses y pueda ubicar la tienda más cercana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 14:17:52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7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52CB3-EA75-4F2E-BDFF-DD6E693CC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00074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3454F-0D3D-4A87-B006-71A56B067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6B509-AF27-482D-B773-1B3D21F70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70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12046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52258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4694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1035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8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Sergio Von Fehleisen - 2018-05-10 17:54:46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Sergio, ¿cómo estás?
Tenemos el taladro Bosch GSB 13 RE. ¡Alto rendimiento en todos los materiales! Para conocerlo, ingresa a nuestro sitio: http://midi.as/8cg2
Podés encontrar nuestras herramientas en los diferentes distribuidores a nivel nacional, te dejamos el link para que ingreses y pueda ubicar la tienda más cercana http://midi.as/9cg2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 19:31:29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014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74DCC-7CF6-4C77-8D85-88E13867A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0079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21FE0-7445-40CD-9B6C-72E504CCD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65F70-90A8-490B-8FCB-9E87D181A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470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174419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31690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647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2911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45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Rolando Liendro - 2018-05-10 06:31:57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Rolando, ¿cómo estás?
Ofrecemos la lijadora excéntrica GEX 125-1 AE, ideal en los más diversos materiales y aplicaciones. Para conocerla, acceda nuestro sitio: http://midi.as/35g2
Podés encontrarla en los diferentes distribuidores a nivel nacional, te dejamos el link para que ingreses y pueda ubicar la tienda más cercana http://midi.as/65g2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 16:45:01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99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Nachito Romero - 2018-05-02 05:08:55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Nachito, ¿cómo estás?
Te dejamos un link con nuestros distribuidores oficiales para que encuentres el más cercano, ya que, por el momento, no realizamos ventas directas. ;)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 14:25:02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00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C90BA-6F4B-4E94-8D45-56E715588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12722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8E6F1-EFB8-4233-BB0A-6DA3D5A7B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Story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78496A-AA12-40E8-A4EF-04BAC0CD93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141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4438-B597-4D04-A309-04F4D5E70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81527-7ED3-47E7-BA95-12259BDA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21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68E9-392F-4D5C-9293-CABC639C4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8D298-4573-4D19-96FC-CEE87AB25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034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4476642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96557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6434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7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7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https://www.google.com.mx/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6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https://www.google.com.ar/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3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30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http://www.electrotools.com.ar/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3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8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http://www.google.com/search?hl=es-419&amp;ie=UTF-8&amp;q=bosch+herramientas&amp;sa=X&amp;ved=0ahUKEwiX9LekvvnaAhUL2oMKHZDwAT4Q1QIICA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8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https://www.google.com.pe/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5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http://www.bosch-professional.com/ar/es/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067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30C83-6A13-40E8-BB0C-1B6DC049D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83774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508EA-AD49-443D-98AF-2587F098B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36141-B576-4976-A37B-8E525A2C8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180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4299507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102404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76573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2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3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https://www.google.com.co/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6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902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3D154-8785-4A99-B791-153E050EE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8786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1028</Words>
  <Application>Microsoft Office PowerPoint</Application>
  <PresentationFormat>On-screen Show (4:3)</PresentationFormat>
  <Paragraphs>216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Deep Insights</vt:lpstr>
      <vt:lpstr>Facebook Fan Demographics | Bosch Herramientas Eléctricas Profesionales y Accesorios</vt:lpstr>
      <vt:lpstr>Facebook Fans Change by Like/Unlike Source | Bosch Herramientas Eléctricas Profesionales y Accesorios</vt:lpstr>
      <vt:lpstr>Facebook Reach | Bosch Herramientas Eléctricas Profesionales y Accesorios</vt:lpstr>
      <vt:lpstr>Facebook Reach By Country Table | Bosch Herramientas Eléctricas Profesionales y Accesorios - 1 of 3</vt:lpstr>
      <vt:lpstr>Facebook Reach By Country Table | Bosch Herramientas Eléctricas Profesionales y Accesorios - 2 of 3</vt:lpstr>
      <vt:lpstr>Facebook Reach By Country Table | Bosch Herramientas Eléctricas Profesionales y Accesorios - 3 of 3</vt:lpstr>
      <vt:lpstr>Facebook Reactions Distribution | Bosch Herramientas Eléctricas Profesionales y Accesorios</vt:lpstr>
      <vt:lpstr>Facebook Engagement Rate By Post Type | Bosch Herramientas Eléctricas Profesionales y Accesorios</vt:lpstr>
      <vt:lpstr>Facebook Private Messages Table | Bosch Herramientas Eléctricas Profesionales y Accesorios - 1 of 6</vt:lpstr>
      <vt:lpstr>Facebook Private Messages Table | Bosch Herramientas Eléctricas Profesionales y Accesorios - 2 of 6</vt:lpstr>
      <vt:lpstr>Facebook Private Messages Table | Bosch Herramientas Eléctricas Profesionales y Accesorios - 3 of 6</vt:lpstr>
      <vt:lpstr>Facebook Private Messages Table | Bosch Herramientas Eléctricas Profesionales y Accesorios - 4 of 6</vt:lpstr>
      <vt:lpstr>Facebook Private Messages Table | Bosch Herramientas Eléctricas Profesionales y Accesorios - 5 of 6</vt:lpstr>
      <vt:lpstr>Facebook Private Messages Table | Bosch Herramientas Eléctricas Profesionales y Accesorios - 6 of 6</vt:lpstr>
      <vt:lpstr>Facebook Story Type Distribution | Bosch Herramientas Eléctricas Profesionales y Accesorios</vt:lpstr>
      <vt:lpstr>Facebook Page Views By External Referral | Bosch Herramientas Eléctricas Profesionales y Accesorios - 1 of 2</vt:lpstr>
      <vt:lpstr>Facebook Page Views By External Referral | Bosch Herramientas Eléctricas Profesionales y Accesorios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2018-06-14T21:21:37Z</dcterms:created>
  <dcterms:modified xsi:type="dcterms:W3CDTF">2018-06-14T21:22:06Z</dcterms:modified>
</cp:coreProperties>
</file>