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8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392</c:v>
                </c:pt>
                <c:pt idx="1">
                  <c:v>2819</c:v>
                </c:pt>
                <c:pt idx="2">
                  <c:v>7915</c:v>
                </c:pt>
                <c:pt idx="3">
                  <c:v>9821</c:v>
                </c:pt>
                <c:pt idx="4">
                  <c:v>7247</c:v>
                </c:pt>
                <c:pt idx="5">
                  <c:v>1194</c:v>
                </c:pt>
                <c:pt idx="6">
                  <c:v>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E3-4528-B55E-9A84E0762A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1372</c:v>
                </c:pt>
                <c:pt idx="1">
                  <c:v>16009</c:v>
                </c:pt>
                <c:pt idx="2">
                  <c:v>69387</c:v>
                </c:pt>
                <c:pt idx="3">
                  <c:v>68256</c:v>
                </c:pt>
                <c:pt idx="4">
                  <c:v>31123</c:v>
                </c:pt>
                <c:pt idx="5">
                  <c:v>5026</c:v>
                </c:pt>
                <c:pt idx="6">
                  <c:v>1534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E3-4528-B55E-9A84E0762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945776"/>
        <c:axId val="283906168"/>
      </c:barChart>
      <c:catAx>
        <c:axId val="15394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06168"/>
        <c:crosses val="autoZero"/>
        <c:auto val="1"/>
        <c:lblAlgn val="ctr"/>
        <c:lblOffset val="100"/>
        <c:noMultiLvlLbl val="0"/>
      </c:catAx>
      <c:valAx>
        <c:axId val="28390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94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Ads</c:v>
                </c:pt>
                <c:pt idx="1">
                  <c:v>News Feed</c:v>
                </c:pt>
                <c:pt idx="2">
                  <c:v>Other</c:v>
                </c:pt>
                <c:pt idx="3">
                  <c:v>Search</c:v>
                </c:pt>
                <c:pt idx="4">
                  <c:v>Page Suggestions</c:v>
                </c:pt>
                <c:pt idx="5">
                  <c:v>Your Page</c:v>
                </c:pt>
                <c:pt idx="6">
                  <c:v>Restored Likes from Reactivated Accounts</c:v>
                </c:pt>
                <c:pt idx="7">
                  <c:v>Unlikes from Page Suggestions</c:v>
                </c:pt>
                <c:pt idx="8">
                  <c:v>Deactivated or Memorialized Account Removals</c:v>
                </c:pt>
                <c:pt idx="9">
                  <c:v>Suspicious Account Removals</c:v>
                </c:pt>
                <c:pt idx="10">
                  <c:v>Unlikes from Page, Posts, or News Feed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42</c:v>
                </c:pt>
                <c:pt idx="5">
                  <c:v>46</c:v>
                </c:pt>
                <c:pt idx="6">
                  <c:v>215</c:v>
                </c:pt>
                <c:pt idx="7">
                  <c:v>-3</c:v>
                </c:pt>
                <c:pt idx="8">
                  <c:v>-367</c:v>
                </c:pt>
                <c:pt idx="9">
                  <c:v>-50</c:v>
                </c:pt>
                <c:pt idx="10">
                  <c:v>-60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28-4011-B8C7-D010BF8F1F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752056"/>
        <c:axId val="49750416"/>
      </c:barChart>
      <c:catAx>
        <c:axId val="4975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50416"/>
        <c:crosses val="autoZero"/>
        <c:auto val="1"/>
        <c:lblAlgn val="ctr"/>
        <c:lblOffset val="100"/>
        <c:noMultiLvlLbl val="0"/>
      </c:catAx>
      <c:valAx>
        <c:axId val="4975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5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470</c:v>
                </c:pt>
                <c:pt idx="1">
                  <c:v>188</c:v>
                </c:pt>
                <c:pt idx="2">
                  <c:v>222</c:v>
                </c:pt>
                <c:pt idx="3">
                  <c:v>333</c:v>
                </c:pt>
                <c:pt idx="4">
                  <c:v>161</c:v>
                </c:pt>
                <c:pt idx="5">
                  <c:v>258</c:v>
                </c:pt>
                <c:pt idx="6">
                  <c:v>140</c:v>
                </c:pt>
                <c:pt idx="7">
                  <c:v>103</c:v>
                </c:pt>
                <c:pt idx="8">
                  <c:v>609</c:v>
                </c:pt>
                <c:pt idx="9">
                  <c:v>639</c:v>
                </c:pt>
                <c:pt idx="10">
                  <c:v>3607</c:v>
                </c:pt>
                <c:pt idx="11">
                  <c:v>3423</c:v>
                </c:pt>
                <c:pt idx="12">
                  <c:v>1518</c:v>
                </c:pt>
                <c:pt idx="13">
                  <c:v>750</c:v>
                </c:pt>
                <c:pt idx="14">
                  <c:v>450</c:v>
                </c:pt>
                <c:pt idx="15">
                  <c:v>2637</c:v>
                </c:pt>
                <c:pt idx="16">
                  <c:v>1121</c:v>
                </c:pt>
                <c:pt idx="17">
                  <c:v>1145</c:v>
                </c:pt>
                <c:pt idx="18">
                  <c:v>4655</c:v>
                </c:pt>
                <c:pt idx="19">
                  <c:v>2470</c:v>
                </c:pt>
                <c:pt idx="20">
                  <c:v>1337</c:v>
                </c:pt>
                <c:pt idx="21">
                  <c:v>929</c:v>
                </c:pt>
                <c:pt idx="22">
                  <c:v>3589</c:v>
                </c:pt>
                <c:pt idx="23">
                  <c:v>3345</c:v>
                </c:pt>
                <c:pt idx="24">
                  <c:v>1905</c:v>
                </c:pt>
                <c:pt idx="25">
                  <c:v>434</c:v>
                </c:pt>
                <c:pt idx="26">
                  <c:v>1885</c:v>
                </c:pt>
                <c:pt idx="27">
                  <c:v>843</c:v>
                </c:pt>
                <c:pt idx="28">
                  <c:v>401</c:v>
                </c:pt>
                <c:pt idx="29">
                  <c:v>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E1-4D40-B672-BFEE13A79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49760"/>
        <c:axId val="49750088"/>
      </c:lineChart>
      <c:dateAx>
        <c:axId val="49749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50088"/>
        <c:crosses val="autoZero"/>
        <c:auto val="1"/>
        <c:lblOffset val="100"/>
        <c:baseTimeUnit val="days"/>
      </c:dateAx>
      <c:valAx>
        <c:axId val="4975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4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D-4A7E-BAA2-1E3D62F33D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D-4A7E-BAA2-1E3D62F33D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8D-4A7E-BAA2-1E3D62F33D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8D-4A7E-BAA2-1E3D62F33D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8D-4A7E-BAA2-1E3D62F33D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8D-4A7E-BAA2-1E3D62F33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959080"/>
        <c:axId val="354953832"/>
      </c:barChart>
      <c:catAx>
        <c:axId val="35495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53832"/>
        <c:crosses val="autoZero"/>
        <c:auto val="1"/>
        <c:lblAlgn val="ctr"/>
        <c:lblOffset val="100"/>
        <c:noMultiLvlLbl val="0"/>
      </c:catAx>
      <c:valAx>
        <c:axId val="35495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5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YouTube 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3.6572484872172999</c:v>
                </c:pt>
                <c:pt idx="1">
                  <c:v>3.7244348762109998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21-4336-A797-9B20734F05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965312"/>
        <c:axId val="354966952"/>
      </c:barChart>
      <c:catAx>
        <c:axId val="35496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66952"/>
        <c:crosses val="autoZero"/>
        <c:auto val="1"/>
        <c:lblAlgn val="ctr"/>
        <c:lblOffset val="100"/>
        <c:noMultiLvlLbl val="0"/>
      </c:catAx>
      <c:valAx>
        <c:axId val="35496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6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C5-43FB-99F0-BB5978E950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C5-43FB-99F0-BB5978E950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C5-43FB-99F0-BB5978E950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C5-43FB-99F0-BB5978E950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User post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C5-43FB-99F0-BB5978E95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165800"/>
        <c:axId val="420161864"/>
      </c:barChart>
      <c:catAx>
        <c:axId val="42016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161864"/>
        <c:crosses val="autoZero"/>
        <c:auto val="1"/>
        <c:lblAlgn val="ctr"/>
        <c:lblOffset val="100"/>
        <c:noMultiLvlLbl val="0"/>
      </c:catAx>
      <c:valAx>
        <c:axId val="42016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16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95D29-E3EB-4B8B-B9D2-67AFB22A04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1532DA-E53D-40A2-AB00-8FCF1A29BF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57959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B56C6-8D65-482F-9E11-FA97CEA4E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 Demographics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2C41B3-4D00-4FBE-A751-563D93F22C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1355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BC942-8DF1-433F-83CE-CD720614E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9E9D5-63F9-4EF0-A8C3-C87325251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803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15035-C086-45D0-A0F8-45874B35F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Herramientas Eléctricas Profesionales y Accesorios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24411E-C596-4D0C-87E6-353BAD9C57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495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51DF5-55DC-448D-9E5F-A34CCC1A0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39E0A-C6D2-4A50-A349-D07DAC327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17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E0EA8-795A-4E60-AB51-2B713DA57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Reach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775797-5F5A-4C40-96AB-42BA2E7C32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4550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6A643-B6F4-4DF7-9A5A-139F43E53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7B786-434D-4213-8D36-9E5F2CEEB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443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83ED5-02B1-48C3-A729-D3A6326A0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008144-18B7-489F-A622-BE6F2CAB6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2565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0552516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769453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79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86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25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53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35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75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22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13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5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5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739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B6F28-E025-4D61-BC7B-8BC7DB283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9942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AC116-DA3F-4684-9305-7D1F9E258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4BC4C4-F1B1-476D-9957-D48B5D1F85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8590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2174011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471746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17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31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7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54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29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20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772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26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0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Guatemala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174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091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0393C-E5C8-4561-B20C-A28C11571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122685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B523C-A1B0-498F-8DD7-79D2C347E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CBBB2A-7002-405C-9B45-231BD0AB0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5041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8040158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610522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50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93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35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01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38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984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B34A1-7737-4C6F-9760-2C6797E65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01813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AA87A-EE0E-4E6E-9991-3CC708EC1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Reactions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AC7A44-C974-42B9-93BF-C73C7359AA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4913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E145F-5005-4F81-AA3A-11BA59F05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AAE40-CDF0-4A8A-A2BE-2B83338AD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428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CC7EA-EB2D-407C-BE72-28A6C8C80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Bosch Herramientas Eléctricas Profesionales y Accesorios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85D1FB-BB24-4066-A5AB-6678A67FB2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5758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DC2E0-8310-4003-B145-AD6964E61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DB571-832E-4F66-9DDA-5BC217541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440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09FA0-FECF-4CE3-A274-EB9456771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198563-0232-4C68-855A-2E7291D55E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1829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577688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15765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1511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3720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51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Daniel Benakovich - 2018-04-29 22:46:42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Daniel, ¿cómo estás?
Tenemos Centros de Servicio Bosch en todo el país. Ofrecemos garantía de un año por las herramientas.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04/30/2018 13:34:30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78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Gabriel Cruz - 2018-04-27 14:02:47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Gabriel, ¿cómo estás? Gracias por escribirnos.
¿Dónde compró la herramienta? ¿Tenés también la factura de compra?
¡Gracias!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04/27/2018 16:14:18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77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Kay Nathalia Rivas Jeldres - 2018-04-25 22:45:08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Kay, ¿cómo estás? 
No traemos Sierra Sin Fin a Argentina. Para conocer nuestra línea de herramientas electricas, accedas nuestro sitio. ;) http://midi.as/F6f2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04/26/2018 15:07:24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61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5B9E1-806A-4102-8465-44B1FCFCB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506874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A2B05-4EEB-4522-91D3-9FA247A60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BCB78F-8D19-4217-8157-911ABC086C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889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353998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53763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46736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3498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64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Luis Villarroel - 2018-04-25 04:07:56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Luis, ¿cómo estás?
¿Cuál es tu región en Argentina? 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 13:57:21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030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Luciano Vorterix - 2018-04-25 02:18:22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Luciano, ¿cómo estás?
El modelo GSR 120-LI es excelente para estos trabajos. Es un atornillador a Batería de 12V Max y con un torque máximo de 30nm. Para conocerlo, acceda nuestro sitio: http://midi.as/n4f2 ;)
Podés encontrarlo en nuestra tienda oficial de Mercado Libre Argentina: http://midi.as/m4f2 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 22:04:42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7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Guille Luzzi - 2018-04-23 14:47:28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Guille, ¿cómo estás? Gracias por escribirnos. :D
Por favor podrías enviarnos tu contacto (nombre, correo electrónico y teléfono) incluyendo la propuesta? Así podemos contactarte directamente. 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04/24/2018 20:59:59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473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88925-9B63-482E-B142-E5D4A55939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50168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FE40F-2021-480F-9400-EEBF50C90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F70223-DBEB-41B8-8046-FB6BBBC6F6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92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54426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69343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89553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6417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443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Miguel Po - 2018-04-23 10:37:22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70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Maria Sanchez - 2018-04-22 05:45:49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Maria, ¿cómo estás? ¿Podemos ayudarte aqui?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04/23/2018 14:20:05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742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Francisco Oyola Sanchez - 2018-04-18 03:19:00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Francisco, ¿cómo estás?
Te cuento que a los que que quieren ser distribuidores de nuestras herramientas, pasamos el contacto de nuestros mayoristas para coordinar la visita de un vendedor. ;) 
ABC: http://www.abc-sa.com.ar/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04/18/2018 14:52:54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184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69963-BD98-4524-B86F-6E2B8D4741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70230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4FA08-E6AE-49C6-A4E8-B2EBB4336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DEC997-B551-4479-A8AF-AFD896BA09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356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066701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22442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5707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3860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27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Luis Serra - 2018-04-16 22:46:56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Jose, ¿cómo estás?
Te contamos que podrás encontrar todo lo relacionado con mantenimiento y repuestos de nuestras herramientas en los Centros de Servicios a nivel nacional. A continuación te dejo el link donde podrás ubicar el más cercano. http://bit.ly/2qyzMWM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04/17/2018 15:29:35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59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Carlos Enrique Gomez - 2018-04-14 00:59:09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Carlos, ¿cómo estás?
Te contamos que podrás encontrar todo lo relacionado con mantenimiento y repuestos de nuestras herramientas en los Centros de Servicios a nivel nacional. A continuación te dejo el link donde podrás ubicar el más cercano. http://bit.ly/2qyzMWM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15:03:35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52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6BE13-2373-4066-B137-D2F6E5211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199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57A3-9124-4573-AC25-FA1EF2176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3DD949-9A33-49AB-A7BE-09651EA0E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184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207287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772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8235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7425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39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Fede Celiz - 2018-04-13 18:15:58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Fede, ¿cómo estás?
Lo hacemos con distribuidores. Ellos generalmente aceptan tarjetas y cuotas pero depende de los bancos. La mayoría de las veces si aceptan todos los medios de pago.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21:10:12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Luis Vega Martinez - 2018-04-13 13:40:01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Luis, ¿cómo estás?
¿Podemos ayudarte aquí? 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15:51:19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67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Familia Cuevas Quispe - 2018-04-13 03:17:41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Familia Cuevas, ¿cómo estás?
Podés encontrar nuestras herramientas en los diferentes distribuidores a nivel nacional, te dejamos el link para que ingreses y pueda ubicar la tienda más cercana http://bit.ly/2qyzMWM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16:11:00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096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5B462-DCB9-4213-8AB2-0C1A8A34A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220446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8409-35ED-4D01-9B42-B9FAE73AC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788E18-DEF5-4FD7-82A8-FA3D722E7D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6343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1749259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50050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7160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6810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24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Edgardo MantenimientoGeneral - 2018-04-13 01:30:20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Edgardo, ¿cómo estás? 
Podés encontrar nuestras herramientas en los diferentes distribuidores a nivel nacional, te dejamos el link para que ingreses y pueda ubicar la tienda más cercana ;) http://bit.ly/2qyzMWM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15:15:31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69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Ignacio Luis Gómez - 2018-04-11 21:24:12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Ignacio, ¿cómo estás?
El nivel láser GLL 2-10 es la evolución. ¡Un láser robusto de línea cruzada! Para conocer todas las características y datos técnicos de la herramienta, accedas nuestro sitio. http://midi.as/L9d2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04/12/2018 17:04:08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096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4C0B5-48B0-4B29-BD0B-DB7F8DEF5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57829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971AB-8D42-4591-BF1D-F07969AB1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F5FEF7-DDA9-40AB-B35C-38C8060852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0032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5550029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34905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1513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2452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544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Cristian Pereyra - 2018-04-10 18:47:12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Cristian, ¿cómo estás?
Te dejamos un link con nuestros distribuidores oficiales para que encuentres el más cercano http://bit.ly/2qyzMWM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04/11/2018 14:41:34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98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Angelo Mone - 2018-04-07 01:16:33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Angelo, ¿cómo estás?
Ese modelo no usa receptor porque solo es de 15 m. Llevan receptor los de 20 m en adelante.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04/09/2018 23:03:57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465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897A6-CD70-49C2-A357-12668C75DD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74352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D0AEE-B72A-41EB-A805-BD2C4FDC3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5D2826-64AE-466C-AEFC-DB5C155448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1411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9674414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47016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5252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1343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03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Andrés José Mutigliengo - 2018-04-05 16:06:34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Andrés, ¿cómo estás?
¡Para uso domestico es excelente opición! Podés encontrarla en los diferentes distribuidores a nivel nacional, te dejamos el link para que ingreses y pueda ubicar la tienda más cercana http://bit.ly/2qyzMWM 
Tenemos también una Tienda Oficial en Mercado Libre Argentina http://bit.ly/2FUc5V9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04/06/2018 18:41:03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407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AF603-C031-4712-AC53-B95F34CC3C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11928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4F2C9-E914-43BD-A05A-33F02198A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Story Type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8CA21A-5445-42D8-826A-08C9F465BA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044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60EE8-4EFF-4C4E-B50F-6AB115D9BD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F78D5-062D-4672-B123-81AF5E15E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477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63E9-80D0-4A09-B6B6-EDAE16323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Page Views By External Referral | Bosch Herramientas Eléctricas Profesionales y Accesorios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9C0412-532B-484C-931E-0240EF88F6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302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1813367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573741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4427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86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https://www.google.com.ar/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87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24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http://www.google.com.ar/search?q=que+es+lo+que+puede+fallar+de+mi+laser+bosch&amp;dcr=0&amp;prmd=ivns&amp;ei=FRbEWpy9D8qXwAT6w6vgCQ&amp;start=10&amp;sa=N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51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6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12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http://www.boschherramientas.com.mx/mx/es/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79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https://www.google.com.co/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57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https://ar.search.yahoo.com/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742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F8244-2F26-44D2-8DD0-7BEC87A7D0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39252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98743-1924-4931-9FD8-24B3CA5F0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Page Views By External Referral | Bosch Herramientas Eléctricas Profesionales y Accesorios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3B9DA-83C4-4E52-97AA-757142EAD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2866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659932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0115327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54159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93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https://es.informationvine.com/index?qsrc=999&amp;qo=semQuery&amp;ad=semD&amp;o=614710&amp;l=sem&amp;askid=3c17a9a8-33a2-4707-adb6-7afba4551e3f-0-ie_gsb&amp;q=repuestos+electricos+bosch&amp;dqi&amp;am=broad&amp;an=google_s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53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208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http://www.iberferr.es/revista/213/index.html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89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https://www.google.com.sv/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80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http://www.bosch-professional.com/ar/es/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78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https://www.google.co.ve/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018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8938E-6742-4417-9C2C-02D910648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5332941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1383</Words>
  <Application>Microsoft Office PowerPoint</Application>
  <PresentationFormat>On-screen Show (4:3)</PresentationFormat>
  <Paragraphs>258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Deep Insights</vt:lpstr>
      <vt:lpstr>Facebook Fan Demographics | Bosch Herramientas Eléctricas Profesionales y Accesorios</vt:lpstr>
      <vt:lpstr>Facebook Fans Change by Like/Unlike Source | Bosch Herramientas Eléctricas Profesionales y Accesorios</vt:lpstr>
      <vt:lpstr>Facebook Reach | Bosch Herramientas Eléctricas Profesionales y Accesorios</vt:lpstr>
      <vt:lpstr>Facebook Reach By Country Table | Bosch Herramientas Eléctricas Profesionales y Accesorios - 1 of 3</vt:lpstr>
      <vt:lpstr>Facebook Reach By Country Table | Bosch Herramientas Eléctricas Profesionales y Accesorios - 2 of 3</vt:lpstr>
      <vt:lpstr>Facebook Reach By Country Table | Bosch Herramientas Eléctricas Profesionales y Accesorios - 3 of 3</vt:lpstr>
      <vt:lpstr>Facebook Reactions Distribution | Bosch Herramientas Eléctricas Profesionales y Accesorios</vt:lpstr>
      <vt:lpstr>Facebook Engagement Rate By Post Type | Bosch Herramientas Eléctricas Profesionales y Accesorios</vt:lpstr>
      <vt:lpstr>Facebook Private Messages Table | Bosch Herramientas Eléctricas Profesionales y Accesorios - 1 of 8</vt:lpstr>
      <vt:lpstr>Facebook Private Messages Table | Bosch Herramientas Eléctricas Profesionales y Accesorios - 2 of 8</vt:lpstr>
      <vt:lpstr>Facebook Private Messages Table | Bosch Herramientas Eléctricas Profesionales y Accesorios - 3 of 8</vt:lpstr>
      <vt:lpstr>Facebook Private Messages Table | Bosch Herramientas Eléctricas Profesionales y Accesorios - 4 of 8</vt:lpstr>
      <vt:lpstr>Facebook Private Messages Table | Bosch Herramientas Eléctricas Profesionales y Accesorios - 5 of 8</vt:lpstr>
      <vt:lpstr>Facebook Private Messages Table | Bosch Herramientas Eléctricas Profesionales y Accesorios - 6 of 8</vt:lpstr>
      <vt:lpstr>Facebook Private Messages Table | Bosch Herramientas Eléctricas Profesionales y Accesorios - 7 of 8</vt:lpstr>
      <vt:lpstr>Facebook Private Messages Table | Bosch Herramientas Eléctricas Profesionales y Accesorios - 8 of 8</vt:lpstr>
      <vt:lpstr>Facebook Story Type Distribution | Bosch Herramientas Eléctricas Profesionales y Accesorios</vt:lpstr>
      <vt:lpstr>Facebook Page Views By External Referral | Bosch Herramientas Eléctricas Profesionales y Accesorios - 1 of 2</vt:lpstr>
      <vt:lpstr>Facebook Page Views By External Referral | Bosch Herramientas Eléctricas Profesionales y Accesorios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2018-06-14T21:20:14Z</dcterms:created>
  <dcterms:modified xsi:type="dcterms:W3CDTF">2018-06-14T21:20:47Z</dcterms:modified>
</cp:coreProperties>
</file>