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4091</c:v>
                </c:pt>
                <c:pt idx="1">
                  <c:v>16374</c:v>
                </c:pt>
                <c:pt idx="2">
                  <c:v>23144</c:v>
                </c:pt>
                <c:pt idx="3">
                  <c:v>21986</c:v>
                </c:pt>
                <c:pt idx="4">
                  <c:v>12398</c:v>
                </c:pt>
                <c:pt idx="5">
                  <c:v>3760</c:v>
                </c:pt>
                <c:pt idx="6">
                  <c:v>564</c:v>
                </c:pt>
              </c:numCache>
            </c:numRef>
          </c:val>
          <c:extLst>
            <c:ext xmlns:c16="http://schemas.microsoft.com/office/drawing/2014/chart" uri="{C3380CC4-5D6E-409C-BE32-E72D297353CC}">
              <c16:uniqueId val="{00000000-E709-473B-9AC4-48D48D0909C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10742</c:v>
                </c:pt>
                <c:pt idx="1">
                  <c:v>84458</c:v>
                </c:pt>
                <c:pt idx="2">
                  <c:v>134886</c:v>
                </c:pt>
                <c:pt idx="3">
                  <c:v>101825</c:v>
                </c:pt>
                <c:pt idx="4">
                  <c:v>37478</c:v>
                </c:pt>
                <c:pt idx="5">
                  <c:v>10169</c:v>
                </c:pt>
                <c:pt idx="6">
                  <c:v>3184</c:v>
                </c:pt>
              </c:numCache>
            </c:numRef>
          </c:val>
          <c:extLst>
            <c:ext xmlns:c16="http://schemas.microsoft.com/office/drawing/2014/chart" uri="{C3380CC4-5D6E-409C-BE32-E72D297353CC}">
              <c16:uniqueId val="{00000001-E709-473B-9AC4-48D48D0909C6}"/>
            </c:ext>
          </c:extLst>
        </c:ser>
        <c:dLbls>
          <c:showLegendKey val="0"/>
          <c:showVal val="0"/>
          <c:showCatName val="0"/>
          <c:showSerName val="0"/>
          <c:showPercent val="0"/>
          <c:showBubbleSize val="0"/>
        </c:dLbls>
        <c:gapWidth val="219"/>
        <c:overlap val="-27"/>
        <c:axId val="343984200"/>
        <c:axId val="282824608"/>
      </c:barChart>
      <c:catAx>
        <c:axId val="343984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824608"/>
        <c:crosses val="autoZero"/>
        <c:auto val="1"/>
        <c:lblAlgn val="ctr"/>
        <c:lblOffset val="100"/>
        <c:noMultiLvlLbl val="0"/>
      </c:catAx>
      <c:valAx>
        <c:axId val="28282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98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Fans Change</c:v>
                </c:pt>
              </c:strCache>
            </c:strRef>
          </c:tx>
          <c:spPr>
            <a:solidFill>
              <a:schemeClr val="accent1"/>
            </a:solidFill>
            <a:ln>
              <a:noFill/>
            </a:ln>
            <a:effectLst/>
          </c:spPr>
          <c:invertIfNegative val="0"/>
          <c:cat>
            <c:strRef>
              <c:f>Sheet1!$A$2:$A$11</c:f>
              <c:strCache>
                <c:ptCount val="10"/>
                <c:pt idx="0">
                  <c:v>Other</c:v>
                </c:pt>
                <c:pt idx="1">
                  <c:v>News Feed</c:v>
                </c:pt>
                <c:pt idx="2">
                  <c:v>Search</c:v>
                </c:pt>
                <c:pt idx="3">
                  <c:v>Ads</c:v>
                </c:pt>
                <c:pt idx="4">
                  <c:v>Page Suggestions</c:v>
                </c:pt>
                <c:pt idx="5">
                  <c:v>Your Page</c:v>
                </c:pt>
                <c:pt idx="6">
                  <c:v>Restored Likes from Reactivated Accounts</c:v>
                </c:pt>
                <c:pt idx="7">
                  <c:v>Unlikes from Page, Posts, or News Feed</c:v>
                </c:pt>
                <c:pt idx="8">
                  <c:v>Deactivated or Memorialized Account Removals</c:v>
                </c:pt>
                <c:pt idx="9">
                  <c:v>Suspicious Account Removals</c:v>
                </c:pt>
              </c:strCache>
            </c:strRef>
          </c:cat>
          <c:val>
            <c:numRef>
              <c:f>Sheet1!$B$2:$B$11</c:f>
              <c:numCache>
                <c:formatCode>General</c:formatCode>
                <c:ptCount val="10"/>
                <c:pt idx="0">
                  <c:v>8</c:v>
                </c:pt>
                <c:pt idx="1">
                  <c:v>14</c:v>
                </c:pt>
                <c:pt idx="2">
                  <c:v>31</c:v>
                </c:pt>
                <c:pt idx="3">
                  <c:v>38</c:v>
                </c:pt>
                <c:pt idx="4">
                  <c:v>45</c:v>
                </c:pt>
                <c:pt idx="5">
                  <c:v>54</c:v>
                </c:pt>
                <c:pt idx="6">
                  <c:v>1064</c:v>
                </c:pt>
                <c:pt idx="7">
                  <c:v>-112</c:v>
                </c:pt>
                <c:pt idx="8">
                  <c:v>-1706</c:v>
                </c:pt>
                <c:pt idx="9">
                  <c:v>-357</c:v>
                </c:pt>
              </c:numCache>
            </c:numRef>
          </c:val>
          <c:extLst>
            <c:ext xmlns:c16="http://schemas.microsoft.com/office/drawing/2014/chart" uri="{C3380CC4-5D6E-409C-BE32-E72D297353CC}">
              <c16:uniqueId val="{00000000-CC51-4720-9CD5-1067B6E79529}"/>
            </c:ext>
          </c:extLst>
        </c:ser>
        <c:dLbls>
          <c:showLegendKey val="0"/>
          <c:showVal val="0"/>
          <c:showCatName val="0"/>
          <c:showSerName val="0"/>
          <c:showPercent val="0"/>
          <c:showBubbleSize val="0"/>
        </c:dLbls>
        <c:gapWidth val="219"/>
        <c:overlap val="-27"/>
        <c:axId val="282543816"/>
        <c:axId val="282542832"/>
      </c:barChart>
      <c:catAx>
        <c:axId val="282543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42832"/>
        <c:crosses val="autoZero"/>
        <c:auto val="1"/>
        <c:lblAlgn val="ctr"/>
        <c:lblOffset val="100"/>
        <c:noMultiLvlLbl val="0"/>
      </c:catAx>
      <c:valAx>
        <c:axId val="28254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43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Ferramentas Elétricas Profissionais e Acessórios Brazil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16506</c:v>
                </c:pt>
                <c:pt idx="1">
                  <c:v>12032</c:v>
                </c:pt>
                <c:pt idx="2">
                  <c:v>371</c:v>
                </c:pt>
                <c:pt idx="3">
                  <c:v>291</c:v>
                </c:pt>
                <c:pt idx="4">
                  <c:v>248</c:v>
                </c:pt>
                <c:pt idx="5">
                  <c:v>234</c:v>
                </c:pt>
                <c:pt idx="6">
                  <c:v>3289</c:v>
                </c:pt>
                <c:pt idx="7">
                  <c:v>1378</c:v>
                </c:pt>
                <c:pt idx="8">
                  <c:v>786</c:v>
                </c:pt>
                <c:pt idx="9">
                  <c:v>671</c:v>
                </c:pt>
                <c:pt idx="10">
                  <c:v>378</c:v>
                </c:pt>
                <c:pt idx="11">
                  <c:v>283</c:v>
                </c:pt>
                <c:pt idx="12">
                  <c:v>533</c:v>
                </c:pt>
                <c:pt idx="13">
                  <c:v>367</c:v>
                </c:pt>
                <c:pt idx="14">
                  <c:v>493</c:v>
                </c:pt>
                <c:pt idx="15">
                  <c:v>520</c:v>
                </c:pt>
                <c:pt idx="16">
                  <c:v>464</c:v>
                </c:pt>
                <c:pt idx="17">
                  <c:v>327</c:v>
                </c:pt>
                <c:pt idx="18">
                  <c:v>658</c:v>
                </c:pt>
                <c:pt idx="19">
                  <c:v>435</c:v>
                </c:pt>
                <c:pt idx="20">
                  <c:v>218</c:v>
                </c:pt>
                <c:pt idx="21">
                  <c:v>661</c:v>
                </c:pt>
                <c:pt idx="22">
                  <c:v>494</c:v>
                </c:pt>
                <c:pt idx="23">
                  <c:v>309</c:v>
                </c:pt>
                <c:pt idx="24">
                  <c:v>433</c:v>
                </c:pt>
                <c:pt idx="25">
                  <c:v>246</c:v>
                </c:pt>
                <c:pt idx="26">
                  <c:v>233</c:v>
                </c:pt>
                <c:pt idx="27">
                  <c:v>224</c:v>
                </c:pt>
                <c:pt idx="28">
                  <c:v>183</c:v>
                </c:pt>
                <c:pt idx="29">
                  <c:v>190</c:v>
                </c:pt>
                <c:pt idx="30">
                  <c:v>205</c:v>
                </c:pt>
              </c:numCache>
            </c:numRef>
          </c:val>
          <c:smooth val="0"/>
          <c:extLst>
            <c:ext xmlns:c16="http://schemas.microsoft.com/office/drawing/2014/chart" uri="{C3380CC4-5D6E-409C-BE32-E72D297353CC}">
              <c16:uniqueId val="{00000000-1756-4462-A016-BD1554DEA6BE}"/>
            </c:ext>
          </c:extLst>
        </c:ser>
        <c:dLbls>
          <c:showLegendKey val="0"/>
          <c:showVal val="0"/>
          <c:showCatName val="0"/>
          <c:showSerName val="0"/>
          <c:showPercent val="0"/>
          <c:showBubbleSize val="0"/>
        </c:dLbls>
        <c:smooth val="0"/>
        <c:axId val="283061664"/>
        <c:axId val="283058056"/>
      </c:lineChart>
      <c:dateAx>
        <c:axId val="28306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58056"/>
        <c:crosses val="autoZero"/>
        <c:auto val="1"/>
        <c:lblOffset val="100"/>
        <c:baseTimeUnit val="days"/>
      </c:dateAx>
      <c:valAx>
        <c:axId val="283058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06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Bosch Ferramentas Elétricas Profissionais e Acessórios Brazil</c:v>
                </c:pt>
              </c:strCache>
            </c:strRef>
          </c:cat>
          <c:val>
            <c:numRef>
              <c:f>Sheet1!$B$2</c:f>
              <c:numCache>
                <c:formatCode>General</c:formatCode>
                <c:ptCount val="1"/>
                <c:pt idx="0">
                  <c:v>110</c:v>
                </c:pt>
              </c:numCache>
            </c:numRef>
          </c:val>
          <c:extLst>
            <c:ext xmlns:c16="http://schemas.microsoft.com/office/drawing/2014/chart" uri="{C3380CC4-5D6E-409C-BE32-E72D297353CC}">
              <c16:uniqueId val="{00000000-8ED2-4BC4-8272-5890AEB979F6}"/>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Bosch Ferramentas Elétricas Profissionais e Acessórios Brazil</c:v>
                </c:pt>
              </c:strCache>
            </c:strRef>
          </c:cat>
          <c:val>
            <c:numRef>
              <c:f>Sheet1!$C$2</c:f>
              <c:numCache>
                <c:formatCode>General</c:formatCode>
                <c:ptCount val="1"/>
                <c:pt idx="0">
                  <c:v>0</c:v>
                </c:pt>
              </c:numCache>
            </c:numRef>
          </c:val>
          <c:extLst>
            <c:ext xmlns:c16="http://schemas.microsoft.com/office/drawing/2014/chart" uri="{C3380CC4-5D6E-409C-BE32-E72D297353CC}">
              <c16:uniqueId val="{00000001-8ED2-4BC4-8272-5890AEB979F6}"/>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Bosch Ferramentas Elétricas Profissionais e Acessórios Brazil</c:v>
                </c:pt>
              </c:strCache>
            </c:strRef>
          </c:cat>
          <c:val>
            <c:numRef>
              <c:f>Sheet1!$D$2</c:f>
              <c:numCache>
                <c:formatCode>General</c:formatCode>
                <c:ptCount val="1"/>
                <c:pt idx="0">
                  <c:v>0</c:v>
                </c:pt>
              </c:numCache>
            </c:numRef>
          </c:val>
          <c:extLst>
            <c:ext xmlns:c16="http://schemas.microsoft.com/office/drawing/2014/chart" uri="{C3380CC4-5D6E-409C-BE32-E72D297353CC}">
              <c16:uniqueId val="{00000002-8ED2-4BC4-8272-5890AEB979F6}"/>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Bosch Ferramentas Elétricas Profissionais e Acessórios Brazil</c:v>
                </c:pt>
              </c:strCache>
            </c:strRef>
          </c:cat>
          <c:val>
            <c:numRef>
              <c:f>Sheet1!$E$2</c:f>
              <c:numCache>
                <c:formatCode>General</c:formatCode>
                <c:ptCount val="1"/>
                <c:pt idx="0">
                  <c:v>0</c:v>
                </c:pt>
              </c:numCache>
            </c:numRef>
          </c:val>
          <c:extLst>
            <c:ext xmlns:c16="http://schemas.microsoft.com/office/drawing/2014/chart" uri="{C3380CC4-5D6E-409C-BE32-E72D297353CC}">
              <c16:uniqueId val="{00000003-8ED2-4BC4-8272-5890AEB979F6}"/>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Bosch Ferramentas Elétricas Profissionais e Acessórios Brazil</c:v>
                </c:pt>
              </c:strCache>
            </c:strRef>
          </c:cat>
          <c:val>
            <c:numRef>
              <c:f>Sheet1!$F$2</c:f>
              <c:numCache>
                <c:formatCode>General</c:formatCode>
                <c:ptCount val="1"/>
                <c:pt idx="0">
                  <c:v>0</c:v>
                </c:pt>
              </c:numCache>
            </c:numRef>
          </c:val>
          <c:extLst>
            <c:ext xmlns:c16="http://schemas.microsoft.com/office/drawing/2014/chart" uri="{C3380CC4-5D6E-409C-BE32-E72D297353CC}">
              <c16:uniqueId val="{00000004-8ED2-4BC4-8272-5890AEB979F6}"/>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Bosch Ferramentas Elétricas Profissionais e Acessórios Brazil</c:v>
                </c:pt>
              </c:strCache>
            </c:strRef>
          </c:cat>
          <c:val>
            <c:numRef>
              <c:f>Sheet1!$G$2</c:f>
              <c:numCache>
                <c:formatCode>General</c:formatCode>
                <c:ptCount val="1"/>
                <c:pt idx="0">
                  <c:v>0</c:v>
                </c:pt>
              </c:numCache>
            </c:numRef>
          </c:val>
          <c:extLst>
            <c:ext xmlns:c16="http://schemas.microsoft.com/office/drawing/2014/chart" uri="{C3380CC4-5D6E-409C-BE32-E72D297353CC}">
              <c16:uniqueId val="{00000005-8ED2-4BC4-8272-5890AEB979F6}"/>
            </c:ext>
          </c:extLst>
        </c:ser>
        <c:dLbls>
          <c:showLegendKey val="0"/>
          <c:showVal val="0"/>
          <c:showCatName val="0"/>
          <c:showSerName val="0"/>
          <c:showPercent val="0"/>
          <c:showBubbleSize val="0"/>
        </c:dLbls>
        <c:gapWidth val="150"/>
        <c:overlap val="100"/>
        <c:axId val="356719144"/>
        <c:axId val="356718816"/>
      </c:barChart>
      <c:catAx>
        <c:axId val="356719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18816"/>
        <c:crosses val="autoZero"/>
        <c:auto val="1"/>
        <c:lblAlgn val="ctr"/>
        <c:lblOffset val="100"/>
        <c:noMultiLvlLbl val="0"/>
      </c:catAx>
      <c:valAx>
        <c:axId val="356718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71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Bosch Ferramentas Elétricas Profissionais e Acessórios Brazil</c:v>
                </c:pt>
              </c:strCache>
            </c:strRef>
          </c:tx>
          <c:spPr>
            <a:solidFill>
              <a:schemeClr val="accent1"/>
            </a:solidFill>
            <a:ln>
              <a:noFill/>
            </a:ln>
            <a:effectLst/>
          </c:spPr>
          <c:invertIfNegative val="0"/>
          <c:cat>
            <c:strRef>
              <c:f>Sheet1!$A$2</c:f>
              <c:strCache>
                <c:ptCount val="1"/>
                <c:pt idx="0">
                  <c:v>Video</c:v>
                </c:pt>
              </c:strCache>
            </c:strRef>
          </c:cat>
          <c:val>
            <c:numRef>
              <c:f>Sheet1!$B$2</c:f>
              <c:numCache>
                <c:formatCode>General</c:formatCode>
                <c:ptCount val="1"/>
                <c:pt idx="0">
                  <c:v>4.8107859659874004</c:v>
                </c:pt>
              </c:numCache>
            </c:numRef>
          </c:val>
          <c:extLst>
            <c:ext xmlns:c16="http://schemas.microsoft.com/office/drawing/2014/chart" uri="{C3380CC4-5D6E-409C-BE32-E72D297353CC}">
              <c16:uniqueId val="{00000000-D825-440C-A2B1-75D0D5ACB744}"/>
            </c:ext>
          </c:extLst>
        </c:ser>
        <c:dLbls>
          <c:showLegendKey val="0"/>
          <c:showVal val="0"/>
          <c:showCatName val="0"/>
          <c:showSerName val="0"/>
          <c:showPercent val="0"/>
          <c:showBubbleSize val="0"/>
        </c:dLbls>
        <c:gapWidth val="219"/>
        <c:overlap val="-27"/>
        <c:axId val="353075416"/>
        <c:axId val="353076072"/>
      </c:barChart>
      <c:catAx>
        <c:axId val="35307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76072"/>
        <c:crosses val="autoZero"/>
        <c:auto val="1"/>
        <c:lblAlgn val="ctr"/>
        <c:lblOffset val="100"/>
        <c:noMultiLvlLbl val="0"/>
      </c:catAx>
      <c:valAx>
        <c:axId val="353076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07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Fan</c:v>
                </c:pt>
              </c:strCache>
            </c:strRef>
          </c:tx>
          <c:spPr>
            <a:solidFill>
              <a:schemeClr val="accent1"/>
            </a:solidFill>
            <a:ln>
              <a:noFill/>
            </a:ln>
            <a:effectLst/>
          </c:spPr>
          <c:invertIfNegative val="0"/>
          <c:cat>
            <c:strRef>
              <c:f>Sheet1!$A$2</c:f>
              <c:strCache>
                <c:ptCount val="1"/>
                <c:pt idx="0">
                  <c:v>Bosch Ferramentas Elétricas Profissionais e Acessórios Brazil</c:v>
                </c:pt>
              </c:strCache>
            </c:strRef>
          </c:cat>
          <c:val>
            <c:numRef>
              <c:f>Sheet1!$B$2</c:f>
              <c:numCache>
                <c:formatCode>General</c:formatCode>
                <c:ptCount val="1"/>
                <c:pt idx="0">
                  <c:v>1261</c:v>
                </c:pt>
              </c:numCache>
            </c:numRef>
          </c:val>
          <c:extLst>
            <c:ext xmlns:c16="http://schemas.microsoft.com/office/drawing/2014/chart" uri="{C3380CC4-5D6E-409C-BE32-E72D297353CC}">
              <c16:uniqueId val="{00000000-01CB-4945-9FBE-837B02C44F9E}"/>
            </c:ext>
          </c:extLst>
        </c:ser>
        <c:ser>
          <c:idx val="1"/>
          <c:order val="1"/>
          <c:tx>
            <c:strRef>
              <c:f>Sheet1!$C$1</c:f>
              <c:strCache>
                <c:ptCount val="1"/>
                <c:pt idx="0">
                  <c:v>Other</c:v>
                </c:pt>
              </c:strCache>
            </c:strRef>
          </c:tx>
          <c:spPr>
            <a:solidFill>
              <a:schemeClr val="accent2"/>
            </a:solidFill>
            <a:ln>
              <a:noFill/>
            </a:ln>
            <a:effectLst/>
          </c:spPr>
          <c:invertIfNegative val="0"/>
          <c:cat>
            <c:strRef>
              <c:f>Sheet1!$A$2</c:f>
              <c:strCache>
                <c:ptCount val="1"/>
                <c:pt idx="0">
                  <c:v>Bosch Ferramentas Elétricas Profissionais e Acessórios Brazil</c:v>
                </c:pt>
              </c:strCache>
            </c:strRef>
          </c:cat>
          <c:val>
            <c:numRef>
              <c:f>Sheet1!$C$2</c:f>
              <c:numCache>
                <c:formatCode>General</c:formatCode>
                <c:ptCount val="1"/>
                <c:pt idx="0">
                  <c:v>582</c:v>
                </c:pt>
              </c:numCache>
            </c:numRef>
          </c:val>
          <c:extLst>
            <c:ext xmlns:c16="http://schemas.microsoft.com/office/drawing/2014/chart" uri="{C3380CC4-5D6E-409C-BE32-E72D297353CC}">
              <c16:uniqueId val="{00000001-01CB-4945-9FBE-837B02C44F9E}"/>
            </c:ext>
          </c:extLst>
        </c:ser>
        <c:ser>
          <c:idx val="2"/>
          <c:order val="2"/>
          <c:tx>
            <c:strRef>
              <c:f>Sheet1!$D$1</c:f>
              <c:strCache>
                <c:ptCount val="1"/>
                <c:pt idx="0">
                  <c:v>Page post</c:v>
                </c:pt>
              </c:strCache>
            </c:strRef>
          </c:tx>
          <c:spPr>
            <a:solidFill>
              <a:schemeClr val="accent3"/>
            </a:solidFill>
            <a:ln>
              <a:noFill/>
            </a:ln>
            <a:effectLst/>
          </c:spPr>
          <c:invertIfNegative val="0"/>
          <c:cat>
            <c:strRef>
              <c:f>Sheet1!$A$2</c:f>
              <c:strCache>
                <c:ptCount val="1"/>
                <c:pt idx="0">
                  <c:v>Bosch Ferramentas Elétricas Profissionais e Acessórios Brazil</c:v>
                </c:pt>
              </c:strCache>
            </c:strRef>
          </c:cat>
          <c:val>
            <c:numRef>
              <c:f>Sheet1!$D$2</c:f>
              <c:numCache>
                <c:formatCode>General</c:formatCode>
                <c:ptCount val="1"/>
                <c:pt idx="0">
                  <c:v>98</c:v>
                </c:pt>
              </c:numCache>
            </c:numRef>
          </c:val>
          <c:extLst>
            <c:ext xmlns:c16="http://schemas.microsoft.com/office/drawing/2014/chart" uri="{C3380CC4-5D6E-409C-BE32-E72D297353CC}">
              <c16:uniqueId val="{00000002-01CB-4945-9FBE-837B02C44F9E}"/>
            </c:ext>
          </c:extLst>
        </c:ser>
        <c:dLbls>
          <c:showLegendKey val="0"/>
          <c:showVal val="0"/>
          <c:showCatName val="0"/>
          <c:showSerName val="0"/>
          <c:showPercent val="0"/>
          <c:showBubbleSize val="0"/>
        </c:dLbls>
        <c:gapWidth val="150"/>
        <c:overlap val="100"/>
        <c:axId val="430039504"/>
        <c:axId val="430039832"/>
      </c:barChart>
      <c:catAx>
        <c:axId val="430039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39832"/>
        <c:crosses val="autoZero"/>
        <c:auto val="1"/>
        <c:lblAlgn val="ctr"/>
        <c:lblOffset val="100"/>
        <c:noMultiLvlLbl val="0"/>
      </c:catAx>
      <c:valAx>
        <c:axId val="430039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039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018A4-F4A2-4BD0-B0BC-58BA9F4AA042}"/>
              </a:ext>
            </a:extLst>
          </p:cNvPr>
          <p:cNvSpPr>
            <a:spLocks noGrp="1"/>
          </p:cNvSpPr>
          <p:nvPr>
            <p:ph type="ctrTitle"/>
          </p:nvPr>
        </p:nvSpPr>
        <p:spPr/>
        <p:txBody>
          <a:bodyPr/>
          <a:lstStyle/>
          <a:p>
            <a:r>
              <a:rPr lang="en-US"/>
              <a:t>Deep Insights</a:t>
            </a:r>
          </a:p>
        </p:txBody>
      </p:sp>
      <p:sp>
        <p:nvSpPr>
          <p:cNvPr id="3" name="Subtitle 2">
            <a:extLst>
              <a:ext uri="{FF2B5EF4-FFF2-40B4-BE49-F238E27FC236}">
                <a16:creationId xmlns:a16="http://schemas.microsoft.com/office/drawing/2014/main" id="{B43329A7-3F66-4B2D-9F18-0C8E0B5A07C6}"/>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5555436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2CE73-DFB8-4A0A-BA90-48D3DA882959}"/>
              </a:ext>
            </a:extLst>
          </p:cNvPr>
          <p:cNvSpPr>
            <a:spLocks noGrp="1"/>
          </p:cNvSpPr>
          <p:nvPr>
            <p:ph type="title"/>
          </p:nvPr>
        </p:nvSpPr>
        <p:spPr/>
        <p:txBody>
          <a:bodyPr/>
          <a:lstStyle/>
          <a:p>
            <a:r>
              <a:rPr lang="pt-BR"/>
              <a:t>Facebook Fan Demographics | Bosch Ferramentas Elétricas Profissionais e Acessórios</a:t>
            </a:r>
            <a:endParaRPr lang="en-US"/>
          </a:p>
        </p:txBody>
      </p:sp>
      <p:graphicFrame>
        <p:nvGraphicFramePr>
          <p:cNvPr id="6" name="Chart Placeholder 5">
            <a:extLst>
              <a:ext uri="{FF2B5EF4-FFF2-40B4-BE49-F238E27FC236}">
                <a16:creationId xmlns:a16="http://schemas.microsoft.com/office/drawing/2014/main" id="{5246CF50-68A6-4BEE-9E30-E35AC01641F4}"/>
              </a:ext>
            </a:extLst>
          </p:cNvPr>
          <p:cNvGraphicFramePr>
            <a:graphicFrameLocks noGrp="1"/>
          </p:cNvGraphicFramePr>
          <p:nvPr>
            <p:ph type="chart" sz="quarter" idx="13"/>
            <p:extLst>
              <p:ext uri="{D42A27DB-BD31-4B8C-83A1-F6EECF244321}">
                <p14:modId xmlns:p14="http://schemas.microsoft.com/office/powerpoint/2010/main" val="2606588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A0071F-DC72-40BB-B061-FEE63016AC9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A6445F4-647B-4AD8-B82A-194A89912D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56094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D1825-78EE-4AB0-AF76-53C9FF5D06B6}"/>
              </a:ext>
            </a:extLst>
          </p:cNvPr>
          <p:cNvSpPr>
            <a:spLocks noGrp="1"/>
          </p:cNvSpPr>
          <p:nvPr>
            <p:ph type="title"/>
          </p:nvPr>
        </p:nvSpPr>
        <p:spPr/>
        <p:txBody>
          <a:bodyPr/>
          <a:lstStyle/>
          <a:p>
            <a:r>
              <a:rPr lang="en-US"/>
              <a:t>Facebook Fans Change by Like/Unlike Source | Bosch Ferramentas Elétricas Profissionais e Acessórios</a:t>
            </a:r>
          </a:p>
        </p:txBody>
      </p:sp>
      <p:graphicFrame>
        <p:nvGraphicFramePr>
          <p:cNvPr id="6" name="Chart Placeholder 5">
            <a:extLst>
              <a:ext uri="{FF2B5EF4-FFF2-40B4-BE49-F238E27FC236}">
                <a16:creationId xmlns:a16="http://schemas.microsoft.com/office/drawing/2014/main" id="{4E435851-ED2C-4B88-9F33-6CF4FD5788AD}"/>
              </a:ext>
            </a:extLst>
          </p:cNvPr>
          <p:cNvGraphicFramePr>
            <a:graphicFrameLocks noGrp="1"/>
          </p:cNvGraphicFramePr>
          <p:nvPr>
            <p:ph type="chart" sz="quarter" idx="13"/>
            <p:extLst>
              <p:ext uri="{D42A27DB-BD31-4B8C-83A1-F6EECF244321}">
                <p14:modId xmlns:p14="http://schemas.microsoft.com/office/powerpoint/2010/main" val="4072618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8A8F2-04AD-479D-B130-A9C62E5BE0B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E520C5D-9A38-4B63-8B6E-B8D7391FF1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96626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80C3D-6B62-4ECE-BE74-9D4BFC86150A}"/>
              </a:ext>
            </a:extLst>
          </p:cNvPr>
          <p:cNvSpPr>
            <a:spLocks noGrp="1"/>
          </p:cNvSpPr>
          <p:nvPr>
            <p:ph type="title"/>
          </p:nvPr>
        </p:nvSpPr>
        <p:spPr/>
        <p:txBody>
          <a:bodyPr/>
          <a:lstStyle/>
          <a:p>
            <a:r>
              <a:rPr lang="pt-BR"/>
              <a:t>Facebook Reach | Bosch Ferramentas Elétricas Profissionais e Acessórios</a:t>
            </a:r>
            <a:endParaRPr lang="en-US"/>
          </a:p>
        </p:txBody>
      </p:sp>
      <p:graphicFrame>
        <p:nvGraphicFramePr>
          <p:cNvPr id="6" name="Chart Placeholder 5">
            <a:extLst>
              <a:ext uri="{FF2B5EF4-FFF2-40B4-BE49-F238E27FC236}">
                <a16:creationId xmlns:a16="http://schemas.microsoft.com/office/drawing/2014/main" id="{A0CC3244-F4CA-40A0-8345-377A6B3B6910}"/>
              </a:ext>
            </a:extLst>
          </p:cNvPr>
          <p:cNvGraphicFramePr>
            <a:graphicFrameLocks noGrp="1"/>
          </p:cNvGraphicFramePr>
          <p:nvPr>
            <p:ph type="chart" sz="quarter" idx="13"/>
            <p:extLst>
              <p:ext uri="{D42A27DB-BD31-4B8C-83A1-F6EECF244321}">
                <p14:modId xmlns:p14="http://schemas.microsoft.com/office/powerpoint/2010/main" val="37993060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A00EF0-A955-40D4-8862-95AECC00094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1C6563D-7D3C-4862-979F-E09E51759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9645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B10CD-82BC-45C0-8A75-B70A91FE59C2}"/>
              </a:ext>
            </a:extLst>
          </p:cNvPr>
          <p:cNvSpPr>
            <a:spLocks noGrp="1"/>
          </p:cNvSpPr>
          <p:nvPr>
            <p:ph type="title"/>
          </p:nvPr>
        </p:nvSpPr>
        <p:spPr/>
        <p:txBody>
          <a:bodyPr/>
          <a:lstStyle/>
          <a:p>
            <a:r>
              <a:rPr lang="en-US"/>
              <a:t>Facebook Reach By Country Table | Bosch Ferramentas Elétricas Profissionais e Acessórios - 1 of 3</a:t>
            </a:r>
          </a:p>
        </p:txBody>
      </p:sp>
      <p:graphicFrame>
        <p:nvGraphicFramePr>
          <p:cNvPr id="5" name="Table Placeholder 4">
            <a:extLst>
              <a:ext uri="{FF2B5EF4-FFF2-40B4-BE49-F238E27FC236}">
                <a16:creationId xmlns:a16="http://schemas.microsoft.com/office/drawing/2014/main" id="{4B54D759-8446-48C3-A620-5FB64DCB3EA2}"/>
              </a:ext>
            </a:extLst>
          </p:cNvPr>
          <p:cNvGraphicFramePr>
            <a:graphicFrameLocks noGrp="1"/>
          </p:cNvGraphicFramePr>
          <p:nvPr>
            <p:ph type="tbl" sz="quarter" idx="13"/>
            <p:extLst>
              <p:ext uri="{D42A27DB-BD31-4B8C-83A1-F6EECF244321}">
                <p14:modId xmlns:p14="http://schemas.microsoft.com/office/powerpoint/2010/main" val="1615315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179704753"/>
                    </a:ext>
                  </a:extLst>
                </a:gridCol>
                <a:gridCol w="3291840">
                  <a:extLst>
                    <a:ext uri="{9D8B030D-6E8A-4147-A177-3AD203B41FA5}">
                      <a16:colId xmlns:a16="http://schemas.microsoft.com/office/drawing/2014/main" val="893994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1872141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Andorra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9647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United Arab Emirates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37519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Afghanistan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9965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838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63577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4270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06081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Azerbaijan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683089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Bangladesh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0747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7412811"/>
                  </a:ext>
                </a:extLst>
              </a:tr>
            </a:tbl>
          </a:graphicData>
        </a:graphic>
      </p:graphicFrame>
      <p:sp>
        <p:nvSpPr>
          <p:cNvPr id="4" name="Text Placeholder 3">
            <a:extLst>
              <a:ext uri="{FF2B5EF4-FFF2-40B4-BE49-F238E27FC236}">
                <a16:creationId xmlns:a16="http://schemas.microsoft.com/office/drawing/2014/main" id="{3D5356E6-1F27-4680-AF0B-1868BF22A12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44844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D02C8B-FFC8-4420-AD40-EF826CA3F1DC}"/>
              </a:ext>
            </a:extLst>
          </p:cNvPr>
          <p:cNvSpPr>
            <a:spLocks noGrp="1"/>
          </p:cNvSpPr>
          <p:nvPr>
            <p:ph type="title"/>
          </p:nvPr>
        </p:nvSpPr>
        <p:spPr/>
        <p:txBody>
          <a:bodyPr/>
          <a:lstStyle/>
          <a:p>
            <a:r>
              <a:rPr lang="en-US"/>
              <a:t>Facebook Reach By Country Table | Bosch Ferramentas Elétricas Profissionais e Acessórios - 2 of 3</a:t>
            </a:r>
          </a:p>
        </p:txBody>
      </p:sp>
      <p:graphicFrame>
        <p:nvGraphicFramePr>
          <p:cNvPr id="5" name="Table Placeholder 4">
            <a:extLst>
              <a:ext uri="{FF2B5EF4-FFF2-40B4-BE49-F238E27FC236}">
                <a16:creationId xmlns:a16="http://schemas.microsoft.com/office/drawing/2014/main" id="{88441DC9-343C-493F-9C94-10572A6B18C0}"/>
              </a:ext>
            </a:extLst>
          </p:cNvPr>
          <p:cNvGraphicFramePr>
            <a:graphicFrameLocks noGrp="1"/>
          </p:cNvGraphicFramePr>
          <p:nvPr>
            <p:ph type="tbl" sz="quarter" idx="13"/>
            <p:extLst>
              <p:ext uri="{D42A27DB-BD31-4B8C-83A1-F6EECF244321}">
                <p14:modId xmlns:p14="http://schemas.microsoft.com/office/powerpoint/2010/main" val="996854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08737397"/>
                    </a:ext>
                  </a:extLst>
                </a:gridCol>
                <a:gridCol w="3291840">
                  <a:extLst>
                    <a:ext uri="{9D8B030D-6E8A-4147-A177-3AD203B41FA5}">
                      <a16:colId xmlns:a16="http://schemas.microsoft.com/office/drawing/2014/main" val="383567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4287322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Bulgaria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29327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Bolivia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5206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extLst>
                  <a:ext uri="{0D108BD9-81ED-4DB2-BD59-A6C34878D82A}">
                    <a16:rowId xmlns:a16="http://schemas.microsoft.com/office/drawing/2014/main" val="1415660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6639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688726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333684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Cameroon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947619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54394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Colombia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232100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596662478"/>
                  </a:ext>
                </a:extLst>
              </a:tr>
            </a:tbl>
          </a:graphicData>
        </a:graphic>
      </p:graphicFrame>
      <p:sp>
        <p:nvSpPr>
          <p:cNvPr id="4" name="Text Placeholder 3">
            <a:extLst>
              <a:ext uri="{FF2B5EF4-FFF2-40B4-BE49-F238E27FC236}">
                <a16:creationId xmlns:a16="http://schemas.microsoft.com/office/drawing/2014/main" id="{1087C992-3747-4D8C-8BF2-27B2CFE51AE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69611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07336-98D8-430B-A548-ED10BADD1208}"/>
              </a:ext>
            </a:extLst>
          </p:cNvPr>
          <p:cNvSpPr>
            <a:spLocks noGrp="1"/>
          </p:cNvSpPr>
          <p:nvPr>
            <p:ph type="title"/>
          </p:nvPr>
        </p:nvSpPr>
        <p:spPr/>
        <p:txBody>
          <a:bodyPr/>
          <a:lstStyle/>
          <a:p>
            <a:r>
              <a:rPr lang="en-US"/>
              <a:t>Facebook Reach By Country Table | Bosch Ferramentas Elétricas Profissionais e Acessórios - 3 of 3</a:t>
            </a:r>
          </a:p>
        </p:txBody>
      </p:sp>
      <p:graphicFrame>
        <p:nvGraphicFramePr>
          <p:cNvPr id="5" name="Table Placeholder 4">
            <a:extLst>
              <a:ext uri="{FF2B5EF4-FFF2-40B4-BE49-F238E27FC236}">
                <a16:creationId xmlns:a16="http://schemas.microsoft.com/office/drawing/2014/main" id="{8DC52B77-EF2B-4120-ABA5-F7A2BF2C0CA1}"/>
              </a:ext>
            </a:extLst>
          </p:cNvPr>
          <p:cNvGraphicFramePr>
            <a:graphicFrameLocks noGrp="1"/>
          </p:cNvGraphicFramePr>
          <p:nvPr>
            <p:ph type="tbl" sz="quarter" idx="13"/>
            <p:extLst>
              <p:ext uri="{D42A27DB-BD31-4B8C-83A1-F6EECF244321}">
                <p14:modId xmlns:p14="http://schemas.microsoft.com/office/powerpoint/2010/main" val="1650957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14251149"/>
                    </a:ext>
                  </a:extLst>
                </a:gridCol>
                <a:gridCol w="3291840">
                  <a:extLst>
                    <a:ext uri="{9D8B030D-6E8A-4147-A177-3AD203B41FA5}">
                      <a16:colId xmlns:a16="http://schemas.microsoft.com/office/drawing/2014/main" val="422508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 per Day</a:t>
                      </a:r>
                    </a:p>
                  </a:txBody>
                  <a:tcPr/>
                </a:tc>
                <a:extLst>
                  <a:ext uri="{0D108BD9-81ED-4DB2-BD59-A6C34878D82A}">
                    <a16:rowId xmlns:a16="http://schemas.microsoft.com/office/drawing/2014/main" val="336994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Cape Verde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42197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Czech Republic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5352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106269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30722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Ecuador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96956645"/>
                  </a:ext>
                </a:extLst>
              </a:tr>
            </a:tbl>
          </a:graphicData>
        </a:graphic>
      </p:graphicFrame>
      <p:sp>
        <p:nvSpPr>
          <p:cNvPr id="4" name="Text Placeholder 3">
            <a:extLst>
              <a:ext uri="{FF2B5EF4-FFF2-40B4-BE49-F238E27FC236}">
                <a16:creationId xmlns:a16="http://schemas.microsoft.com/office/drawing/2014/main" id="{903CCA46-7994-4C17-9C0B-55B919F1740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501578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71A82-5914-4F97-BE56-164A5A826285}"/>
              </a:ext>
            </a:extLst>
          </p:cNvPr>
          <p:cNvSpPr>
            <a:spLocks noGrp="1"/>
          </p:cNvSpPr>
          <p:nvPr>
            <p:ph type="title"/>
          </p:nvPr>
        </p:nvSpPr>
        <p:spPr/>
        <p:txBody>
          <a:bodyPr/>
          <a:lstStyle/>
          <a:p>
            <a:r>
              <a:rPr lang="pt-BR"/>
              <a:t>Facebook Reactions Distribution | Bosch Ferramentas Elétricas Profissionais e Acessórios</a:t>
            </a:r>
            <a:endParaRPr lang="en-US"/>
          </a:p>
        </p:txBody>
      </p:sp>
      <p:graphicFrame>
        <p:nvGraphicFramePr>
          <p:cNvPr id="6" name="Chart Placeholder 5">
            <a:extLst>
              <a:ext uri="{FF2B5EF4-FFF2-40B4-BE49-F238E27FC236}">
                <a16:creationId xmlns:a16="http://schemas.microsoft.com/office/drawing/2014/main" id="{239FF53C-9679-4C1C-AACE-D7DEF1436FBC}"/>
              </a:ext>
            </a:extLst>
          </p:cNvPr>
          <p:cNvGraphicFramePr>
            <a:graphicFrameLocks noGrp="1"/>
          </p:cNvGraphicFramePr>
          <p:nvPr>
            <p:ph type="chart" sz="quarter" idx="13"/>
            <p:extLst>
              <p:ext uri="{D42A27DB-BD31-4B8C-83A1-F6EECF244321}">
                <p14:modId xmlns:p14="http://schemas.microsoft.com/office/powerpoint/2010/main" val="12072851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4738A2-54EF-4505-9E5C-237C16F686E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6469304-870D-45AF-81AF-A12286713D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43170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7D6A0-8002-432A-B16C-68CE23D842AE}"/>
              </a:ext>
            </a:extLst>
          </p:cNvPr>
          <p:cNvSpPr>
            <a:spLocks noGrp="1"/>
          </p:cNvSpPr>
          <p:nvPr>
            <p:ph type="title"/>
          </p:nvPr>
        </p:nvSpPr>
        <p:spPr/>
        <p:txBody>
          <a:bodyPr/>
          <a:lstStyle/>
          <a:p>
            <a:r>
              <a:rPr lang="en-US"/>
              <a:t>Facebook Engagement Rate By Post Type | Bosch Ferramentas Elétricas Profissionais e Acessórios</a:t>
            </a:r>
          </a:p>
        </p:txBody>
      </p:sp>
      <p:graphicFrame>
        <p:nvGraphicFramePr>
          <p:cNvPr id="6" name="Chart Placeholder 5">
            <a:extLst>
              <a:ext uri="{FF2B5EF4-FFF2-40B4-BE49-F238E27FC236}">
                <a16:creationId xmlns:a16="http://schemas.microsoft.com/office/drawing/2014/main" id="{E6470AF6-68FB-4592-8B72-5B89C3CFCECF}"/>
              </a:ext>
            </a:extLst>
          </p:cNvPr>
          <p:cNvGraphicFramePr>
            <a:graphicFrameLocks noGrp="1"/>
          </p:cNvGraphicFramePr>
          <p:nvPr>
            <p:ph type="chart" sz="quarter" idx="13"/>
            <p:extLst>
              <p:ext uri="{D42A27DB-BD31-4B8C-83A1-F6EECF244321}">
                <p14:modId xmlns:p14="http://schemas.microsoft.com/office/powerpoint/2010/main" val="3860649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5F14C9-8C8A-4E7F-A3DA-1498C93D43E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B2C7F39A-6C98-4AF1-B5B4-A5C22963B0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716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C8492-001A-47C5-877F-06083F1DC4BF}"/>
              </a:ext>
            </a:extLst>
          </p:cNvPr>
          <p:cNvSpPr>
            <a:spLocks noGrp="1"/>
          </p:cNvSpPr>
          <p:nvPr>
            <p:ph type="title"/>
          </p:nvPr>
        </p:nvSpPr>
        <p:spPr/>
        <p:txBody>
          <a:bodyPr/>
          <a:lstStyle/>
          <a:p>
            <a:r>
              <a:rPr lang="pt-BR"/>
              <a:t>Facebook Private Messages Table | Bosch Ferramentas Elétricas Profissionais e Acessórios - 1 of 15</a:t>
            </a:r>
            <a:endParaRPr lang="en-US"/>
          </a:p>
        </p:txBody>
      </p:sp>
      <p:graphicFrame>
        <p:nvGraphicFramePr>
          <p:cNvPr id="5" name="Table Placeholder 4">
            <a:extLst>
              <a:ext uri="{FF2B5EF4-FFF2-40B4-BE49-F238E27FC236}">
                <a16:creationId xmlns:a16="http://schemas.microsoft.com/office/drawing/2014/main" id="{AC0D8367-86E2-4DC1-AA84-E33EA5741C6C}"/>
              </a:ext>
            </a:extLst>
          </p:cNvPr>
          <p:cNvGraphicFramePr>
            <a:graphicFrameLocks noGrp="1"/>
          </p:cNvGraphicFramePr>
          <p:nvPr>
            <p:ph type="tbl" sz="quarter" idx="13"/>
            <p:extLst>
              <p:ext uri="{D42A27DB-BD31-4B8C-83A1-F6EECF244321}">
                <p14:modId xmlns:p14="http://schemas.microsoft.com/office/powerpoint/2010/main" val="949408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79658967"/>
                    </a:ext>
                  </a:extLst>
                </a:gridCol>
                <a:gridCol w="2057400">
                  <a:extLst>
                    <a:ext uri="{9D8B030D-6E8A-4147-A177-3AD203B41FA5}">
                      <a16:colId xmlns:a16="http://schemas.microsoft.com/office/drawing/2014/main" val="4249390377"/>
                    </a:ext>
                  </a:extLst>
                </a:gridCol>
                <a:gridCol w="822960">
                  <a:extLst>
                    <a:ext uri="{9D8B030D-6E8A-4147-A177-3AD203B41FA5}">
                      <a16:colId xmlns:a16="http://schemas.microsoft.com/office/drawing/2014/main" val="2567064032"/>
                    </a:ext>
                  </a:extLst>
                </a:gridCol>
                <a:gridCol w="1234440">
                  <a:extLst>
                    <a:ext uri="{9D8B030D-6E8A-4147-A177-3AD203B41FA5}">
                      <a16:colId xmlns:a16="http://schemas.microsoft.com/office/drawing/2014/main" val="635575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896956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Carlos Mendes - 2018-03-31 11:39:21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Carlos,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16:21:22</a:t>
                      </a:r>
                    </a:p>
                  </a:txBody>
                  <a:tcPr/>
                </a:tc>
                <a:extLst>
                  <a:ext uri="{0D108BD9-81ED-4DB2-BD59-A6C34878D82A}">
                    <a16:rowId xmlns:a16="http://schemas.microsoft.com/office/drawing/2014/main" val="3886680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Marcos Pedro da Silva - 2018-03-31 05:03:59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Marcos,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16:20:51</a:t>
                      </a:r>
                    </a:p>
                  </a:txBody>
                  <a:tcPr/>
                </a:tc>
                <a:extLst>
                  <a:ext uri="{0D108BD9-81ED-4DB2-BD59-A6C34878D82A}">
                    <a16:rowId xmlns:a16="http://schemas.microsoft.com/office/drawing/2014/main" val="1647995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Fábio Barbosa - 2018-03-28 01:59:28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Fábio,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Informamos que não realizamos ações diretamente com pessoas físicas. Sendo assim, informamos que não será possível atender sua solicitação.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 17:10:50</a:t>
                      </a:r>
                    </a:p>
                  </a:txBody>
                  <a:tcPr/>
                </a:tc>
                <a:extLst>
                  <a:ext uri="{0D108BD9-81ED-4DB2-BD59-A6C34878D82A}">
                    <a16:rowId xmlns:a16="http://schemas.microsoft.com/office/drawing/2014/main" val="1900562749"/>
                  </a:ext>
                </a:extLst>
              </a:tr>
            </a:tbl>
          </a:graphicData>
        </a:graphic>
      </p:graphicFrame>
      <p:sp>
        <p:nvSpPr>
          <p:cNvPr id="4" name="Text Placeholder 3">
            <a:extLst>
              <a:ext uri="{FF2B5EF4-FFF2-40B4-BE49-F238E27FC236}">
                <a16:creationId xmlns:a16="http://schemas.microsoft.com/office/drawing/2014/main" id="{9D438073-F05E-4781-826F-312A040E75A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18335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F6700-87E3-416E-825A-60EB58E06048}"/>
              </a:ext>
            </a:extLst>
          </p:cNvPr>
          <p:cNvSpPr>
            <a:spLocks noGrp="1"/>
          </p:cNvSpPr>
          <p:nvPr>
            <p:ph type="title"/>
          </p:nvPr>
        </p:nvSpPr>
        <p:spPr/>
        <p:txBody>
          <a:bodyPr/>
          <a:lstStyle/>
          <a:p>
            <a:r>
              <a:rPr lang="pt-BR"/>
              <a:t>Facebook Private Messages Table | Bosch Ferramentas Elétricas Profissionais e Acessórios - 2 of 15</a:t>
            </a:r>
            <a:endParaRPr lang="en-US"/>
          </a:p>
        </p:txBody>
      </p:sp>
      <p:graphicFrame>
        <p:nvGraphicFramePr>
          <p:cNvPr id="5" name="Table Placeholder 4">
            <a:extLst>
              <a:ext uri="{FF2B5EF4-FFF2-40B4-BE49-F238E27FC236}">
                <a16:creationId xmlns:a16="http://schemas.microsoft.com/office/drawing/2014/main" id="{7289B817-5A00-45D9-8707-C3A2F8F0F6F9}"/>
              </a:ext>
            </a:extLst>
          </p:cNvPr>
          <p:cNvGraphicFramePr>
            <a:graphicFrameLocks noGrp="1"/>
          </p:cNvGraphicFramePr>
          <p:nvPr>
            <p:ph type="tbl" sz="quarter" idx="13"/>
            <p:extLst>
              <p:ext uri="{D42A27DB-BD31-4B8C-83A1-F6EECF244321}">
                <p14:modId xmlns:p14="http://schemas.microsoft.com/office/powerpoint/2010/main" val="3329722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78028939"/>
                    </a:ext>
                  </a:extLst>
                </a:gridCol>
                <a:gridCol w="2057400">
                  <a:extLst>
                    <a:ext uri="{9D8B030D-6E8A-4147-A177-3AD203B41FA5}">
                      <a16:colId xmlns:a16="http://schemas.microsoft.com/office/drawing/2014/main" val="1303279261"/>
                    </a:ext>
                  </a:extLst>
                </a:gridCol>
                <a:gridCol w="822960">
                  <a:extLst>
                    <a:ext uri="{9D8B030D-6E8A-4147-A177-3AD203B41FA5}">
                      <a16:colId xmlns:a16="http://schemas.microsoft.com/office/drawing/2014/main" val="3933747346"/>
                    </a:ext>
                  </a:extLst>
                </a:gridCol>
                <a:gridCol w="1234440">
                  <a:extLst>
                    <a:ext uri="{9D8B030D-6E8A-4147-A177-3AD203B41FA5}">
                      <a16:colId xmlns:a16="http://schemas.microsoft.com/office/drawing/2014/main" val="3612656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22401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Leonardo FG - 2018-03-26 14:28:58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Leonardo,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Pedimos desculpa pela demora, para verificar as informações solicitadas, pedimos a gentileza entrar em contato com o Marketing através do telefone: (19) 2103-1069.</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 21:53:49</a:t>
                      </a:r>
                    </a:p>
                  </a:txBody>
                  <a:tcPr/>
                </a:tc>
                <a:extLst>
                  <a:ext uri="{0D108BD9-81ED-4DB2-BD59-A6C34878D82A}">
                    <a16:rowId xmlns:a16="http://schemas.microsoft.com/office/drawing/2014/main" val="3599015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Tito Paletes - 2018-03-25 22:28:17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Tito Pallets,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Agradecemos a proposta, mas no momento já temos algumas parcerias fechadas para o ano.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15:47:29</a:t>
                      </a:r>
                    </a:p>
                  </a:txBody>
                  <a:tcPr/>
                </a:tc>
                <a:extLst>
                  <a:ext uri="{0D108BD9-81ED-4DB2-BD59-A6C34878D82A}">
                    <a16:rowId xmlns:a16="http://schemas.microsoft.com/office/drawing/2014/main" val="4108111801"/>
                  </a:ext>
                </a:extLst>
              </a:tr>
            </a:tbl>
          </a:graphicData>
        </a:graphic>
      </p:graphicFrame>
      <p:sp>
        <p:nvSpPr>
          <p:cNvPr id="4" name="Text Placeholder 3">
            <a:extLst>
              <a:ext uri="{FF2B5EF4-FFF2-40B4-BE49-F238E27FC236}">
                <a16:creationId xmlns:a16="http://schemas.microsoft.com/office/drawing/2014/main" id="{DF6CF130-E63C-43CA-A6C1-7EC5DF83A24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881095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8BF6E-33D2-4020-8DF9-1FF08A0FDE3B}"/>
              </a:ext>
            </a:extLst>
          </p:cNvPr>
          <p:cNvSpPr>
            <a:spLocks noGrp="1"/>
          </p:cNvSpPr>
          <p:nvPr>
            <p:ph type="title"/>
          </p:nvPr>
        </p:nvSpPr>
        <p:spPr/>
        <p:txBody>
          <a:bodyPr/>
          <a:lstStyle/>
          <a:p>
            <a:r>
              <a:rPr lang="pt-BR"/>
              <a:t>Facebook Private Messages Table | Bosch Ferramentas Elétricas Profissionais e Acessórios - 3 of 15</a:t>
            </a:r>
            <a:endParaRPr lang="en-US"/>
          </a:p>
        </p:txBody>
      </p:sp>
      <p:graphicFrame>
        <p:nvGraphicFramePr>
          <p:cNvPr id="5" name="Table Placeholder 4">
            <a:extLst>
              <a:ext uri="{FF2B5EF4-FFF2-40B4-BE49-F238E27FC236}">
                <a16:creationId xmlns:a16="http://schemas.microsoft.com/office/drawing/2014/main" id="{632E4C5B-17AD-48E6-BBE2-1B72229FAB6D}"/>
              </a:ext>
            </a:extLst>
          </p:cNvPr>
          <p:cNvGraphicFramePr>
            <a:graphicFrameLocks noGrp="1"/>
          </p:cNvGraphicFramePr>
          <p:nvPr>
            <p:ph type="tbl" sz="quarter" idx="13"/>
            <p:extLst>
              <p:ext uri="{D42A27DB-BD31-4B8C-83A1-F6EECF244321}">
                <p14:modId xmlns:p14="http://schemas.microsoft.com/office/powerpoint/2010/main" val="678506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63134443"/>
                    </a:ext>
                  </a:extLst>
                </a:gridCol>
                <a:gridCol w="2057400">
                  <a:extLst>
                    <a:ext uri="{9D8B030D-6E8A-4147-A177-3AD203B41FA5}">
                      <a16:colId xmlns:a16="http://schemas.microsoft.com/office/drawing/2014/main" val="2759913209"/>
                    </a:ext>
                  </a:extLst>
                </a:gridCol>
                <a:gridCol w="822960">
                  <a:extLst>
                    <a:ext uri="{9D8B030D-6E8A-4147-A177-3AD203B41FA5}">
                      <a16:colId xmlns:a16="http://schemas.microsoft.com/office/drawing/2014/main" val="1762308565"/>
                    </a:ext>
                  </a:extLst>
                </a:gridCol>
                <a:gridCol w="1234440">
                  <a:extLst>
                    <a:ext uri="{9D8B030D-6E8A-4147-A177-3AD203B41FA5}">
                      <a16:colId xmlns:a16="http://schemas.microsoft.com/office/drawing/2014/main" val="784748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869052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Ricardo Henrique Silva Igor Geovanna - 2018-03-25 01:39:02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Ricardo,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15:38:17</a:t>
                      </a:r>
                    </a:p>
                  </a:txBody>
                  <a:tcPr/>
                </a:tc>
                <a:extLst>
                  <a:ext uri="{0D108BD9-81ED-4DB2-BD59-A6C34878D82A}">
                    <a16:rowId xmlns:a16="http://schemas.microsoft.com/office/drawing/2014/main" val="3021013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Edgard De Souza Filho - 2018-03-24 15:38:59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Eduardo,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Você já entrou em contato com o nosso SAC? Se não, solicitamos que entre em contato pelo telefone 0800 704 5446. Nós temos um processo de atendimento especializado em casos envolvendo as assistências técnicas. Caso você já tenha entrado em contato com o nosso SAC, nos informe o número do seu chamado para que possamos verificar qual o status. Obrigado!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03/26/2018 20:19:28</a:t>
                      </a:r>
                    </a:p>
                  </a:txBody>
                  <a:tcPr/>
                </a:tc>
                <a:extLst>
                  <a:ext uri="{0D108BD9-81ED-4DB2-BD59-A6C34878D82A}">
                    <a16:rowId xmlns:a16="http://schemas.microsoft.com/office/drawing/2014/main" val="3520783648"/>
                  </a:ext>
                </a:extLst>
              </a:tr>
            </a:tbl>
          </a:graphicData>
        </a:graphic>
      </p:graphicFrame>
      <p:sp>
        <p:nvSpPr>
          <p:cNvPr id="4" name="Text Placeholder 3">
            <a:extLst>
              <a:ext uri="{FF2B5EF4-FFF2-40B4-BE49-F238E27FC236}">
                <a16:creationId xmlns:a16="http://schemas.microsoft.com/office/drawing/2014/main" id="{AEBE626E-934E-4B13-9A36-08930CECA9C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71211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8EB0E-32C5-433E-85F2-7CB173360496}"/>
              </a:ext>
            </a:extLst>
          </p:cNvPr>
          <p:cNvSpPr>
            <a:spLocks noGrp="1"/>
          </p:cNvSpPr>
          <p:nvPr>
            <p:ph type="title"/>
          </p:nvPr>
        </p:nvSpPr>
        <p:spPr/>
        <p:txBody>
          <a:bodyPr/>
          <a:lstStyle/>
          <a:p>
            <a:r>
              <a:rPr lang="pt-BR"/>
              <a:t>Facebook Private Messages Table | Bosch Ferramentas Elétricas Profissionais e Acessórios - 4 of 15</a:t>
            </a:r>
            <a:endParaRPr lang="en-US"/>
          </a:p>
        </p:txBody>
      </p:sp>
      <p:graphicFrame>
        <p:nvGraphicFramePr>
          <p:cNvPr id="5" name="Table Placeholder 4">
            <a:extLst>
              <a:ext uri="{FF2B5EF4-FFF2-40B4-BE49-F238E27FC236}">
                <a16:creationId xmlns:a16="http://schemas.microsoft.com/office/drawing/2014/main" id="{9FA7F80E-68EB-4F7F-A864-A976886E6266}"/>
              </a:ext>
            </a:extLst>
          </p:cNvPr>
          <p:cNvGraphicFramePr>
            <a:graphicFrameLocks noGrp="1"/>
          </p:cNvGraphicFramePr>
          <p:nvPr>
            <p:ph type="tbl" sz="quarter" idx="13"/>
            <p:extLst>
              <p:ext uri="{D42A27DB-BD31-4B8C-83A1-F6EECF244321}">
                <p14:modId xmlns:p14="http://schemas.microsoft.com/office/powerpoint/2010/main" val="3407683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1285594"/>
                    </a:ext>
                  </a:extLst>
                </a:gridCol>
                <a:gridCol w="2057400">
                  <a:extLst>
                    <a:ext uri="{9D8B030D-6E8A-4147-A177-3AD203B41FA5}">
                      <a16:colId xmlns:a16="http://schemas.microsoft.com/office/drawing/2014/main" val="574863676"/>
                    </a:ext>
                  </a:extLst>
                </a:gridCol>
                <a:gridCol w="822960">
                  <a:extLst>
                    <a:ext uri="{9D8B030D-6E8A-4147-A177-3AD203B41FA5}">
                      <a16:colId xmlns:a16="http://schemas.microsoft.com/office/drawing/2014/main" val="3618651066"/>
                    </a:ext>
                  </a:extLst>
                </a:gridCol>
                <a:gridCol w="1234440">
                  <a:extLst>
                    <a:ext uri="{9D8B030D-6E8A-4147-A177-3AD203B41FA5}">
                      <a16:colId xmlns:a16="http://schemas.microsoft.com/office/drawing/2014/main" val="3592351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5018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Iran Vasconcelos Mendoza - 2018-03-22 21:02:43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Iran,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Qual o modelo da sua ferramenta e a data de compra?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13:28:41</a:t>
                      </a:r>
                    </a:p>
                  </a:txBody>
                  <a:tcPr/>
                </a:tc>
                <a:extLst>
                  <a:ext uri="{0D108BD9-81ED-4DB2-BD59-A6C34878D82A}">
                    <a16:rowId xmlns:a16="http://schemas.microsoft.com/office/drawing/2014/main" val="3594779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Carlos Eduardo - 2018-03-22 19:00:59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Carlos,</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Bom dia, qual a data de compra  e o modelo do equipamento?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03/23/2018 13:26:41</a:t>
                      </a:r>
                    </a:p>
                  </a:txBody>
                  <a:tcPr/>
                </a:tc>
                <a:extLst>
                  <a:ext uri="{0D108BD9-81ED-4DB2-BD59-A6C34878D82A}">
                    <a16:rowId xmlns:a16="http://schemas.microsoft.com/office/drawing/2014/main" val="1815685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Eduardo Bueno - 2018-03-22 04:00:29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Eduardo,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Muito obrigado, pessoas como você que nos motivam a fazer um trabalho cada vez melhor! Fique de olho que novidades virão.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12:41:20</a:t>
                      </a:r>
                    </a:p>
                  </a:txBody>
                  <a:tcPr/>
                </a:tc>
                <a:extLst>
                  <a:ext uri="{0D108BD9-81ED-4DB2-BD59-A6C34878D82A}">
                    <a16:rowId xmlns:a16="http://schemas.microsoft.com/office/drawing/2014/main" val="667670912"/>
                  </a:ext>
                </a:extLst>
              </a:tr>
            </a:tbl>
          </a:graphicData>
        </a:graphic>
      </p:graphicFrame>
      <p:sp>
        <p:nvSpPr>
          <p:cNvPr id="4" name="Text Placeholder 3">
            <a:extLst>
              <a:ext uri="{FF2B5EF4-FFF2-40B4-BE49-F238E27FC236}">
                <a16:creationId xmlns:a16="http://schemas.microsoft.com/office/drawing/2014/main" id="{CC2E7C4C-C27C-4821-9823-59AA541273A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164661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2DDCD-FA5C-4FE3-BFF6-D0FC713AA9BE}"/>
              </a:ext>
            </a:extLst>
          </p:cNvPr>
          <p:cNvSpPr>
            <a:spLocks noGrp="1"/>
          </p:cNvSpPr>
          <p:nvPr>
            <p:ph type="title"/>
          </p:nvPr>
        </p:nvSpPr>
        <p:spPr/>
        <p:txBody>
          <a:bodyPr/>
          <a:lstStyle/>
          <a:p>
            <a:r>
              <a:rPr lang="pt-BR"/>
              <a:t>Facebook Private Messages Table | Bosch Ferramentas Elétricas Profissionais e Acessórios - 5 of 15</a:t>
            </a:r>
            <a:endParaRPr lang="en-US"/>
          </a:p>
        </p:txBody>
      </p:sp>
      <p:graphicFrame>
        <p:nvGraphicFramePr>
          <p:cNvPr id="5" name="Table Placeholder 4">
            <a:extLst>
              <a:ext uri="{FF2B5EF4-FFF2-40B4-BE49-F238E27FC236}">
                <a16:creationId xmlns:a16="http://schemas.microsoft.com/office/drawing/2014/main" id="{B930F270-89BC-47E9-8D3A-CF9A8C339F50}"/>
              </a:ext>
            </a:extLst>
          </p:cNvPr>
          <p:cNvGraphicFramePr>
            <a:graphicFrameLocks noGrp="1"/>
          </p:cNvGraphicFramePr>
          <p:nvPr>
            <p:ph type="tbl" sz="quarter" idx="13"/>
            <p:extLst>
              <p:ext uri="{D42A27DB-BD31-4B8C-83A1-F6EECF244321}">
                <p14:modId xmlns:p14="http://schemas.microsoft.com/office/powerpoint/2010/main" val="3150391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58487838"/>
                    </a:ext>
                  </a:extLst>
                </a:gridCol>
                <a:gridCol w="2057400">
                  <a:extLst>
                    <a:ext uri="{9D8B030D-6E8A-4147-A177-3AD203B41FA5}">
                      <a16:colId xmlns:a16="http://schemas.microsoft.com/office/drawing/2014/main" val="4189677290"/>
                    </a:ext>
                  </a:extLst>
                </a:gridCol>
                <a:gridCol w="822960">
                  <a:extLst>
                    <a:ext uri="{9D8B030D-6E8A-4147-A177-3AD203B41FA5}">
                      <a16:colId xmlns:a16="http://schemas.microsoft.com/office/drawing/2014/main" val="969353772"/>
                    </a:ext>
                  </a:extLst>
                </a:gridCol>
                <a:gridCol w="1234440">
                  <a:extLst>
                    <a:ext uri="{9D8B030D-6E8A-4147-A177-3AD203B41FA5}">
                      <a16:colId xmlns:a16="http://schemas.microsoft.com/office/drawing/2014/main" val="2384623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070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Luciano Tito - 2018-03-21 12:24:57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Luciano,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 Bosch não fabrica canhão a laser portátil, para verificar os produtos comercializados pela Bosch no Brasil, pedimos a gentileza acessar o link: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http://www.bosch-professional.com/br/pt/professional-power-tools-131398.html</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03/22/2018 12:48:25</a:t>
                      </a:r>
                    </a:p>
                  </a:txBody>
                  <a:tcPr/>
                </a:tc>
                <a:extLst>
                  <a:ext uri="{0D108BD9-81ED-4DB2-BD59-A6C34878D82A}">
                    <a16:rowId xmlns:a16="http://schemas.microsoft.com/office/drawing/2014/main" val="2335975046"/>
                  </a:ext>
                </a:extLst>
              </a:tr>
            </a:tbl>
          </a:graphicData>
        </a:graphic>
      </p:graphicFrame>
      <p:sp>
        <p:nvSpPr>
          <p:cNvPr id="4" name="Text Placeholder 3">
            <a:extLst>
              <a:ext uri="{FF2B5EF4-FFF2-40B4-BE49-F238E27FC236}">
                <a16:creationId xmlns:a16="http://schemas.microsoft.com/office/drawing/2014/main" id="{89C31152-6B5C-4CF0-9ABD-110D584B529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912476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6F432-8577-48DC-AE73-D99EAE3ECF8B}"/>
              </a:ext>
            </a:extLst>
          </p:cNvPr>
          <p:cNvSpPr>
            <a:spLocks noGrp="1"/>
          </p:cNvSpPr>
          <p:nvPr>
            <p:ph type="title"/>
          </p:nvPr>
        </p:nvSpPr>
        <p:spPr/>
        <p:txBody>
          <a:bodyPr/>
          <a:lstStyle/>
          <a:p>
            <a:r>
              <a:rPr lang="pt-BR"/>
              <a:t>Facebook Private Messages Table | Bosch Ferramentas Elétricas Profissionais e Acessórios - 6 of 15</a:t>
            </a:r>
            <a:endParaRPr lang="en-US"/>
          </a:p>
        </p:txBody>
      </p:sp>
      <p:graphicFrame>
        <p:nvGraphicFramePr>
          <p:cNvPr id="5" name="Table Placeholder 4">
            <a:extLst>
              <a:ext uri="{FF2B5EF4-FFF2-40B4-BE49-F238E27FC236}">
                <a16:creationId xmlns:a16="http://schemas.microsoft.com/office/drawing/2014/main" id="{FACB4572-D7C2-4AF4-A394-E468FDD296DF}"/>
              </a:ext>
            </a:extLst>
          </p:cNvPr>
          <p:cNvGraphicFramePr>
            <a:graphicFrameLocks noGrp="1"/>
          </p:cNvGraphicFramePr>
          <p:nvPr>
            <p:ph type="tbl" sz="quarter" idx="13"/>
            <p:extLst>
              <p:ext uri="{D42A27DB-BD31-4B8C-83A1-F6EECF244321}">
                <p14:modId xmlns:p14="http://schemas.microsoft.com/office/powerpoint/2010/main" val="2680917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05708253"/>
                    </a:ext>
                  </a:extLst>
                </a:gridCol>
                <a:gridCol w="2057400">
                  <a:extLst>
                    <a:ext uri="{9D8B030D-6E8A-4147-A177-3AD203B41FA5}">
                      <a16:colId xmlns:a16="http://schemas.microsoft.com/office/drawing/2014/main" val="3669437961"/>
                    </a:ext>
                  </a:extLst>
                </a:gridCol>
                <a:gridCol w="822960">
                  <a:extLst>
                    <a:ext uri="{9D8B030D-6E8A-4147-A177-3AD203B41FA5}">
                      <a16:colId xmlns:a16="http://schemas.microsoft.com/office/drawing/2014/main" val="1506190679"/>
                    </a:ext>
                  </a:extLst>
                </a:gridCol>
                <a:gridCol w="1234440">
                  <a:extLst>
                    <a:ext uri="{9D8B030D-6E8A-4147-A177-3AD203B41FA5}">
                      <a16:colId xmlns:a16="http://schemas.microsoft.com/office/drawing/2014/main" val="1836602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87041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en-US" sz="1000" b="0" i="0" u="none" strike="noStrike" kern="1200" cap="none" spc="0" normalizeH="0" baseline="0" noProof="0">
                          <a:ln>
                            <a:noFill/>
                          </a:ln>
                          <a:solidFill>
                            <a:prstClr val="black"/>
                          </a:solidFill>
                          <a:effectLst/>
                          <a:uLnTx/>
                          <a:uFillTx/>
                          <a:latin typeface="+mn-lt"/>
                          <a:ea typeface="+mn-ea"/>
                          <a:cs typeface="+mn-cs"/>
                        </a:rPr>
                        <a:t> got a message by </a:t>
                      </a:r>
                      <a:r>
                        <a:rPr kumimoji="0" lang="en-US" sz="1000" b="1" i="0" u="none" strike="noStrike" kern="1200" cap="none" spc="0" normalizeH="0" baseline="0" noProof="0">
                          <a:ln>
                            <a:noFill/>
                          </a:ln>
                          <a:solidFill>
                            <a:prstClr val="black"/>
                          </a:solidFill>
                          <a:effectLst/>
                          <a:uLnTx/>
                          <a:uFillTx/>
                          <a:latin typeface="+mn-lt"/>
                          <a:ea typeface="+mn-ea"/>
                          <a:cs typeface="+mn-cs"/>
                        </a:rPr>
                        <a:t> Alêh Claudio Kuczkoski - 2018-03-20 23:45:17 .</a:t>
                      </a:r>
                      <a:r>
                        <a:rPr kumimoji="0" lang="en-US" sz="1000" b="0" i="0" u="none" strike="noStrike" kern="1200" cap="none" spc="0" normalizeH="0" baseline="0" noProof="0">
                          <a:ln>
                            <a:noFill/>
                          </a:ln>
                          <a:solidFill>
                            <a:prstClr val="black"/>
                          </a:solidFill>
                          <a:effectLst/>
                          <a:uLnTx/>
                          <a:uFillTx/>
                          <a:latin typeface="+mn-lt"/>
                          <a:ea typeface="+mn-ea"/>
                          <a:cs typeface="+mn-cs"/>
                        </a:rPr>
                        <a:t>
 {message}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Alêh,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 Bosch não realiza vendas diretas, por isso não temos informações de valores, pois cada região possui o seu.</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encontrar a revenda mais próxima de você e verificar a disponibilidade e preço é só acessar o link à seguir: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http://www.boschferramentas.com.br/br/pt/dldealers/pesquisa-de-agentes-autorizados/dealersearch/</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03/21/2018 14:47:17</a:t>
                      </a:r>
                    </a:p>
                  </a:txBody>
                  <a:tcPr/>
                </a:tc>
                <a:extLst>
                  <a:ext uri="{0D108BD9-81ED-4DB2-BD59-A6C34878D82A}">
                    <a16:rowId xmlns:a16="http://schemas.microsoft.com/office/drawing/2014/main" val="3993336061"/>
                  </a:ext>
                </a:extLst>
              </a:tr>
            </a:tbl>
          </a:graphicData>
        </a:graphic>
      </p:graphicFrame>
      <p:sp>
        <p:nvSpPr>
          <p:cNvPr id="4" name="Text Placeholder 3">
            <a:extLst>
              <a:ext uri="{FF2B5EF4-FFF2-40B4-BE49-F238E27FC236}">
                <a16:creationId xmlns:a16="http://schemas.microsoft.com/office/drawing/2014/main" id="{D27EC3BC-D968-4059-B54D-A3AFA1241AE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14726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91675-3B82-49B8-B511-526937A1C3F2}"/>
              </a:ext>
            </a:extLst>
          </p:cNvPr>
          <p:cNvSpPr>
            <a:spLocks noGrp="1"/>
          </p:cNvSpPr>
          <p:nvPr>
            <p:ph type="title"/>
          </p:nvPr>
        </p:nvSpPr>
        <p:spPr/>
        <p:txBody>
          <a:bodyPr/>
          <a:lstStyle/>
          <a:p>
            <a:r>
              <a:rPr lang="pt-BR"/>
              <a:t>Facebook Private Messages Table | Bosch Ferramentas Elétricas Profissionais e Acessórios - 7 of 15</a:t>
            </a:r>
            <a:endParaRPr lang="en-US"/>
          </a:p>
        </p:txBody>
      </p:sp>
      <p:graphicFrame>
        <p:nvGraphicFramePr>
          <p:cNvPr id="5" name="Table Placeholder 4">
            <a:extLst>
              <a:ext uri="{FF2B5EF4-FFF2-40B4-BE49-F238E27FC236}">
                <a16:creationId xmlns:a16="http://schemas.microsoft.com/office/drawing/2014/main" id="{9F7A2D10-C369-4BB2-BA72-57BC9AD854A1}"/>
              </a:ext>
            </a:extLst>
          </p:cNvPr>
          <p:cNvGraphicFramePr>
            <a:graphicFrameLocks noGrp="1"/>
          </p:cNvGraphicFramePr>
          <p:nvPr>
            <p:ph type="tbl" sz="quarter" idx="13"/>
            <p:extLst>
              <p:ext uri="{D42A27DB-BD31-4B8C-83A1-F6EECF244321}">
                <p14:modId xmlns:p14="http://schemas.microsoft.com/office/powerpoint/2010/main" val="3855436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40544482"/>
                    </a:ext>
                  </a:extLst>
                </a:gridCol>
                <a:gridCol w="2057400">
                  <a:extLst>
                    <a:ext uri="{9D8B030D-6E8A-4147-A177-3AD203B41FA5}">
                      <a16:colId xmlns:a16="http://schemas.microsoft.com/office/drawing/2014/main" val="3492245969"/>
                    </a:ext>
                  </a:extLst>
                </a:gridCol>
                <a:gridCol w="822960">
                  <a:extLst>
                    <a:ext uri="{9D8B030D-6E8A-4147-A177-3AD203B41FA5}">
                      <a16:colId xmlns:a16="http://schemas.microsoft.com/office/drawing/2014/main" val="3191641096"/>
                    </a:ext>
                  </a:extLst>
                </a:gridCol>
                <a:gridCol w="1234440">
                  <a:extLst>
                    <a:ext uri="{9D8B030D-6E8A-4147-A177-3AD203B41FA5}">
                      <a16:colId xmlns:a16="http://schemas.microsoft.com/office/drawing/2014/main" val="3929091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7240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Paulinho Canez - 2018-03-20 02:02:12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Paulinho,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Pedimos desculpas pela demora.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verificar as informações solicitadas pedimos a gentileza entrar em contato com o Departamento de Marketing através do (19) 2103-1069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 15:33:19</a:t>
                      </a:r>
                    </a:p>
                  </a:txBody>
                  <a:tcPr/>
                </a:tc>
                <a:extLst>
                  <a:ext uri="{0D108BD9-81ED-4DB2-BD59-A6C34878D82A}">
                    <a16:rowId xmlns:a16="http://schemas.microsoft.com/office/drawing/2014/main" val="144707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Aurelino Remijio - 2018-03-18 20:16:07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Aurelino,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Bom dia, 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14:48:59</a:t>
                      </a:r>
                    </a:p>
                  </a:txBody>
                  <a:tcPr/>
                </a:tc>
                <a:extLst>
                  <a:ext uri="{0D108BD9-81ED-4DB2-BD59-A6C34878D82A}">
                    <a16:rowId xmlns:a16="http://schemas.microsoft.com/office/drawing/2014/main" val="1696306963"/>
                  </a:ext>
                </a:extLst>
              </a:tr>
            </a:tbl>
          </a:graphicData>
        </a:graphic>
      </p:graphicFrame>
      <p:sp>
        <p:nvSpPr>
          <p:cNvPr id="4" name="Text Placeholder 3">
            <a:extLst>
              <a:ext uri="{FF2B5EF4-FFF2-40B4-BE49-F238E27FC236}">
                <a16:creationId xmlns:a16="http://schemas.microsoft.com/office/drawing/2014/main" id="{5C89B692-7AB3-4C65-9677-0750126164F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146556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FA7EB-1855-42D8-81CC-A89465C90F7A}"/>
              </a:ext>
            </a:extLst>
          </p:cNvPr>
          <p:cNvSpPr>
            <a:spLocks noGrp="1"/>
          </p:cNvSpPr>
          <p:nvPr>
            <p:ph type="title"/>
          </p:nvPr>
        </p:nvSpPr>
        <p:spPr/>
        <p:txBody>
          <a:bodyPr/>
          <a:lstStyle/>
          <a:p>
            <a:r>
              <a:rPr lang="pt-BR"/>
              <a:t>Facebook Private Messages Table | Bosch Ferramentas Elétricas Profissionais e Acessórios - 8 of 15</a:t>
            </a:r>
            <a:endParaRPr lang="en-US"/>
          </a:p>
        </p:txBody>
      </p:sp>
      <p:graphicFrame>
        <p:nvGraphicFramePr>
          <p:cNvPr id="5" name="Table Placeholder 4">
            <a:extLst>
              <a:ext uri="{FF2B5EF4-FFF2-40B4-BE49-F238E27FC236}">
                <a16:creationId xmlns:a16="http://schemas.microsoft.com/office/drawing/2014/main" id="{BCEE5ADD-817A-465F-B1C0-C5AD5B84A534}"/>
              </a:ext>
            </a:extLst>
          </p:cNvPr>
          <p:cNvGraphicFramePr>
            <a:graphicFrameLocks noGrp="1"/>
          </p:cNvGraphicFramePr>
          <p:nvPr>
            <p:ph type="tbl" sz="quarter" idx="13"/>
            <p:extLst>
              <p:ext uri="{D42A27DB-BD31-4B8C-83A1-F6EECF244321}">
                <p14:modId xmlns:p14="http://schemas.microsoft.com/office/powerpoint/2010/main" val="872977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132056090"/>
                    </a:ext>
                  </a:extLst>
                </a:gridCol>
                <a:gridCol w="2057400">
                  <a:extLst>
                    <a:ext uri="{9D8B030D-6E8A-4147-A177-3AD203B41FA5}">
                      <a16:colId xmlns:a16="http://schemas.microsoft.com/office/drawing/2014/main" val="3812265419"/>
                    </a:ext>
                  </a:extLst>
                </a:gridCol>
                <a:gridCol w="822960">
                  <a:extLst>
                    <a:ext uri="{9D8B030D-6E8A-4147-A177-3AD203B41FA5}">
                      <a16:colId xmlns:a16="http://schemas.microsoft.com/office/drawing/2014/main" val="4178243702"/>
                    </a:ext>
                  </a:extLst>
                </a:gridCol>
                <a:gridCol w="1234440">
                  <a:extLst>
                    <a:ext uri="{9D8B030D-6E8A-4147-A177-3AD203B41FA5}">
                      <a16:colId xmlns:a16="http://schemas.microsoft.com/office/drawing/2014/main" val="1240786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351138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Lecy Oliveira - 2018-03-17 23:04:53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Lecy,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Muito obrigado, pessoas como você que nos motivam a fazer um trabalho cada vez melhor! Fique de olho que novidades virão.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14:44:00</a:t>
                      </a:r>
                    </a:p>
                  </a:txBody>
                  <a:tcPr/>
                </a:tc>
                <a:extLst>
                  <a:ext uri="{0D108BD9-81ED-4DB2-BD59-A6C34878D82A}">
                    <a16:rowId xmlns:a16="http://schemas.microsoft.com/office/drawing/2014/main" val="1533849087"/>
                  </a:ext>
                </a:extLst>
              </a:tr>
            </a:tbl>
          </a:graphicData>
        </a:graphic>
      </p:graphicFrame>
      <p:sp>
        <p:nvSpPr>
          <p:cNvPr id="4" name="Text Placeholder 3">
            <a:extLst>
              <a:ext uri="{FF2B5EF4-FFF2-40B4-BE49-F238E27FC236}">
                <a16:creationId xmlns:a16="http://schemas.microsoft.com/office/drawing/2014/main" id="{04FCDDFA-BA2B-4F1C-B341-1CAED6EFE48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1911185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78ACF-55B9-491D-8932-58262B6F9693}"/>
              </a:ext>
            </a:extLst>
          </p:cNvPr>
          <p:cNvSpPr>
            <a:spLocks noGrp="1"/>
          </p:cNvSpPr>
          <p:nvPr>
            <p:ph type="title"/>
          </p:nvPr>
        </p:nvSpPr>
        <p:spPr/>
        <p:txBody>
          <a:bodyPr/>
          <a:lstStyle/>
          <a:p>
            <a:r>
              <a:rPr lang="pt-BR"/>
              <a:t>Facebook Private Messages Table | Bosch Ferramentas Elétricas Profissionais e Acessórios - 9 of 15</a:t>
            </a:r>
            <a:endParaRPr lang="en-US"/>
          </a:p>
        </p:txBody>
      </p:sp>
      <p:graphicFrame>
        <p:nvGraphicFramePr>
          <p:cNvPr id="5" name="Table Placeholder 4">
            <a:extLst>
              <a:ext uri="{FF2B5EF4-FFF2-40B4-BE49-F238E27FC236}">
                <a16:creationId xmlns:a16="http://schemas.microsoft.com/office/drawing/2014/main" id="{682A4CAD-4D63-475A-9DF8-7ADCAC21FD9F}"/>
              </a:ext>
            </a:extLst>
          </p:cNvPr>
          <p:cNvGraphicFramePr>
            <a:graphicFrameLocks noGrp="1"/>
          </p:cNvGraphicFramePr>
          <p:nvPr>
            <p:ph type="tbl" sz="quarter" idx="13"/>
            <p:extLst>
              <p:ext uri="{D42A27DB-BD31-4B8C-83A1-F6EECF244321}">
                <p14:modId xmlns:p14="http://schemas.microsoft.com/office/powerpoint/2010/main" val="3204107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8885587"/>
                    </a:ext>
                  </a:extLst>
                </a:gridCol>
                <a:gridCol w="2057400">
                  <a:extLst>
                    <a:ext uri="{9D8B030D-6E8A-4147-A177-3AD203B41FA5}">
                      <a16:colId xmlns:a16="http://schemas.microsoft.com/office/drawing/2014/main" val="4097084400"/>
                    </a:ext>
                  </a:extLst>
                </a:gridCol>
                <a:gridCol w="822960">
                  <a:extLst>
                    <a:ext uri="{9D8B030D-6E8A-4147-A177-3AD203B41FA5}">
                      <a16:colId xmlns:a16="http://schemas.microsoft.com/office/drawing/2014/main" val="356395391"/>
                    </a:ext>
                  </a:extLst>
                </a:gridCol>
                <a:gridCol w="1234440">
                  <a:extLst>
                    <a:ext uri="{9D8B030D-6E8A-4147-A177-3AD203B41FA5}">
                      <a16:colId xmlns:a16="http://schemas.microsoft.com/office/drawing/2014/main" val="4052338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62657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JAtec Ferramentas - 2018-03-17 15:12:18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JAtec,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se tornar uma de nossas  assistências  técnicas autorizadas , será  necessário que nos  envie uma carta de apresentação da loja, e de preferência algumas fotos (oficina e fachada) para ajudar na nossa análise.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Nesta carta necessário que tenhas as  informações como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Nome,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CNPJ,</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Quantidade de reparos no mês ( informação importante)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Se já é autorizado de outras marcas, se sim, quais.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Há quanto tempo realiza reparo de ferramentas,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Se já comercializa ferramentas Bosch, e se não, se  gostaria de comercializar.</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A carta de apresentação com fotos das empresas deverá ser encaminhada  para o e-mail: assistencia.ferramentas@br.bosch.com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Assim que recebermos as informações, avaliaremos o volume de vendas na região, e a viabilidade do cliente se tornar uma assistência técnica autorizada.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Após recebermos as informações, nós faremos contato com o cliente informando se ele será credenciado ou não.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03/19/2018 19:52:51</a:t>
                      </a:r>
                    </a:p>
                  </a:txBody>
                  <a:tcPr/>
                </a:tc>
                <a:extLst>
                  <a:ext uri="{0D108BD9-81ED-4DB2-BD59-A6C34878D82A}">
                    <a16:rowId xmlns:a16="http://schemas.microsoft.com/office/drawing/2014/main" val="2590495052"/>
                  </a:ext>
                </a:extLst>
              </a:tr>
            </a:tbl>
          </a:graphicData>
        </a:graphic>
      </p:graphicFrame>
      <p:sp>
        <p:nvSpPr>
          <p:cNvPr id="4" name="Text Placeholder 3">
            <a:extLst>
              <a:ext uri="{FF2B5EF4-FFF2-40B4-BE49-F238E27FC236}">
                <a16:creationId xmlns:a16="http://schemas.microsoft.com/office/drawing/2014/main" id="{A536D04E-E609-4A85-9DD5-A9472A8789A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18686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B1278-0FB5-457E-94FF-7AE4D639F413}"/>
              </a:ext>
            </a:extLst>
          </p:cNvPr>
          <p:cNvSpPr>
            <a:spLocks noGrp="1"/>
          </p:cNvSpPr>
          <p:nvPr>
            <p:ph type="title"/>
          </p:nvPr>
        </p:nvSpPr>
        <p:spPr/>
        <p:txBody>
          <a:bodyPr/>
          <a:lstStyle/>
          <a:p>
            <a:r>
              <a:rPr lang="pt-BR"/>
              <a:t>Facebook Private Messages Table | Bosch Ferramentas Elétricas Profissionais e Acessórios - 10 of 15</a:t>
            </a:r>
            <a:endParaRPr lang="en-US"/>
          </a:p>
        </p:txBody>
      </p:sp>
      <p:graphicFrame>
        <p:nvGraphicFramePr>
          <p:cNvPr id="5" name="Table Placeholder 4">
            <a:extLst>
              <a:ext uri="{FF2B5EF4-FFF2-40B4-BE49-F238E27FC236}">
                <a16:creationId xmlns:a16="http://schemas.microsoft.com/office/drawing/2014/main" id="{693C159E-DB24-4DDD-8335-C16036159F44}"/>
              </a:ext>
            </a:extLst>
          </p:cNvPr>
          <p:cNvGraphicFramePr>
            <a:graphicFrameLocks noGrp="1"/>
          </p:cNvGraphicFramePr>
          <p:nvPr>
            <p:ph type="tbl" sz="quarter" idx="13"/>
            <p:extLst>
              <p:ext uri="{D42A27DB-BD31-4B8C-83A1-F6EECF244321}">
                <p14:modId xmlns:p14="http://schemas.microsoft.com/office/powerpoint/2010/main" val="2544599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62876642"/>
                    </a:ext>
                  </a:extLst>
                </a:gridCol>
                <a:gridCol w="2057400">
                  <a:extLst>
                    <a:ext uri="{9D8B030D-6E8A-4147-A177-3AD203B41FA5}">
                      <a16:colId xmlns:a16="http://schemas.microsoft.com/office/drawing/2014/main" val="4215737179"/>
                    </a:ext>
                  </a:extLst>
                </a:gridCol>
                <a:gridCol w="822960">
                  <a:extLst>
                    <a:ext uri="{9D8B030D-6E8A-4147-A177-3AD203B41FA5}">
                      <a16:colId xmlns:a16="http://schemas.microsoft.com/office/drawing/2014/main" val="2551682728"/>
                    </a:ext>
                  </a:extLst>
                </a:gridCol>
                <a:gridCol w="1234440">
                  <a:extLst>
                    <a:ext uri="{9D8B030D-6E8A-4147-A177-3AD203B41FA5}">
                      <a16:colId xmlns:a16="http://schemas.microsoft.com/office/drawing/2014/main" val="241991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17771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Ricardo Barreto - 2018-03-16 03:30:21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Ricardo,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Não temos previsão para feirão de ferramentas elétricas em Campinas-SP neste ano.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Caso haja alguma mudança no cronograma, e seja incluido algum feirão,  divulgaremos nas mídias de Campanhas e nas redes sociais.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14:41:10</a:t>
                      </a:r>
                    </a:p>
                  </a:txBody>
                  <a:tcPr/>
                </a:tc>
                <a:extLst>
                  <a:ext uri="{0D108BD9-81ED-4DB2-BD59-A6C34878D82A}">
                    <a16:rowId xmlns:a16="http://schemas.microsoft.com/office/drawing/2014/main" val="1409569717"/>
                  </a:ext>
                </a:extLst>
              </a:tr>
            </a:tbl>
          </a:graphicData>
        </a:graphic>
      </p:graphicFrame>
      <p:sp>
        <p:nvSpPr>
          <p:cNvPr id="4" name="Text Placeholder 3">
            <a:extLst>
              <a:ext uri="{FF2B5EF4-FFF2-40B4-BE49-F238E27FC236}">
                <a16:creationId xmlns:a16="http://schemas.microsoft.com/office/drawing/2014/main" id="{3BC0D2F8-0C13-48CC-8EDE-9D2D3E8BC44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08703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F4BC9-7CA8-400E-B21F-99CBC26CB3F8}"/>
              </a:ext>
            </a:extLst>
          </p:cNvPr>
          <p:cNvSpPr>
            <a:spLocks noGrp="1"/>
          </p:cNvSpPr>
          <p:nvPr>
            <p:ph type="title"/>
          </p:nvPr>
        </p:nvSpPr>
        <p:spPr/>
        <p:txBody>
          <a:bodyPr/>
          <a:lstStyle/>
          <a:p>
            <a:r>
              <a:rPr lang="pt-BR"/>
              <a:t>Facebook Private Messages Table | Bosch Ferramentas Elétricas Profissionais e Acessórios - 11 of 15</a:t>
            </a:r>
            <a:endParaRPr lang="en-US"/>
          </a:p>
        </p:txBody>
      </p:sp>
      <p:graphicFrame>
        <p:nvGraphicFramePr>
          <p:cNvPr id="5" name="Table Placeholder 4">
            <a:extLst>
              <a:ext uri="{FF2B5EF4-FFF2-40B4-BE49-F238E27FC236}">
                <a16:creationId xmlns:a16="http://schemas.microsoft.com/office/drawing/2014/main" id="{3D7E1762-7BFB-4350-BBEC-0FBFFE68341E}"/>
              </a:ext>
            </a:extLst>
          </p:cNvPr>
          <p:cNvGraphicFramePr>
            <a:graphicFrameLocks noGrp="1"/>
          </p:cNvGraphicFramePr>
          <p:nvPr>
            <p:ph type="tbl" sz="quarter" idx="13"/>
            <p:extLst>
              <p:ext uri="{D42A27DB-BD31-4B8C-83A1-F6EECF244321}">
                <p14:modId xmlns:p14="http://schemas.microsoft.com/office/powerpoint/2010/main" val="2898787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59990036"/>
                    </a:ext>
                  </a:extLst>
                </a:gridCol>
                <a:gridCol w="2057400">
                  <a:extLst>
                    <a:ext uri="{9D8B030D-6E8A-4147-A177-3AD203B41FA5}">
                      <a16:colId xmlns:a16="http://schemas.microsoft.com/office/drawing/2014/main" val="1692447975"/>
                    </a:ext>
                  </a:extLst>
                </a:gridCol>
                <a:gridCol w="822960">
                  <a:extLst>
                    <a:ext uri="{9D8B030D-6E8A-4147-A177-3AD203B41FA5}">
                      <a16:colId xmlns:a16="http://schemas.microsoft.com/office/drawing/2014/main" val="2637078260"/>
                    </a:ext>
                  </a:extLst>
                </a:gridCol>
                <a:gridCol w="1234440">
                  <a:extLst>
                    <a:ext uri="{9D8B030D-6E8A-4147-A177-3AD203B41FA5}">
                      <a16:colId xmlns:a16="http://schemas.microsoft.com/office/drawing/2014/main" val="162121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57461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Graciele Correa - 2018-03-15 23:59:03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Graciele,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verificar se trata-se de um produto origianal, pedimos a gentileza enviar até uma de nossas assistências autorizadas.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encontrar a assistência mais próxima de você, basta acessar o link: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http://www.bosch-professional.com/br/pt/technical-services/dealerlocator/dealersearch/</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 19:49:44</a:t>
                      </a:r>
                    </a:p>
                  </a:txBody>
                  <a:tcPr/>
                </a:tc>
                <a:extLst>
                  <a:ext uri="{0D108BD9-81ED-4DB2-BD59-A6C34878D82A}">
                    <a16:rowId xmlns:a16="http://schemas.microsoft.com/office/drawing/2014/main" val="225506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Davi Martins - 2018-03-15 17:50:53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Davi,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ajudá-lo?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03/16/2018 14:53:39</a:t>
                      </a:r>
                    </a:p>
                  </a:txBody>
                  <a:tcPr/>
                </a:tc>
                <a:extLst>
                  <a:ext uri="{0D108BD9-81ED-4DB2-BD59-A6C34878D82A}">
                    <a16:rowId xmlns:a16="http://schemas.microsoft.com/office/drawing/2014/main" val="3333241907"/>
                  </a:ext>
                </a:extLst>
              </a:tr>
            </a:tbl>
          </a:graphicData>
        </a:graphic>
      </p:graphicFrame>
      <p:sp>
        <p:nvSpPr>
          <p:cNvPr id="4" name="Text Placeholder 3">
            <a:extLst>
              <a:ext uri="{FF2B5EF4-FFF2-40B4-BE49-F238E27FC236}">
                <a16:creationId xmlns:a16="http://schemas.microsoft.com/office/drawing/2014/main" id="{F17A0A7C-7CF7-4F77-85EC-28711821F26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895727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B9C55-8E39-416C-B7DE-A13E6D8500FF}"/>
              </a:ext>
            </a:extLst>
          </p:cNvPr>
          <p:cNvSpPr>
            <a:spLocks noGrp="1"/>
          </p:cNvSpPr>
          <p:nvPr>
            <p:ph type="title"/>
          </p:nvPr>
        </p:nvSpPr>
        <p:spPr/>
        <p:txBody>
          <a:bodyPr/>
          <a:lstStyle/>
          <a:p>
            <a:r>
              <a:rPr lang="pt-BR"/>
              <a:t>Facebook Private Messages Table | Bosch Ferramentas Elétricas Profissionais e Acessórios - 12 of 15</a:t>
            </a:r>
            <a:endParaRPr lang="en-US"/>
          </a:p>
        </p:txBody>
      </p:sp>
      <p:graphicFrame>
        <p:nvGraphicFramePr>
          <p:cNvPr id="5" name="Table Placeholder 4">
            <a:extLst>
              <a:ext uri="{FF2B5EF4-FFF2-40B4-BE49-F238E27FC236}">
                <a16:creationId xmlns:a16="http://schemas.microsoft.com/office/drawing/2014/main" id="{5C17D4AA-E84D-4774-A89B-7040BEF2499F}"/>
              </a:ext>
            </a:extLst>
          </p:cNvPr>
          <p:cNvGraphicFramePr>
            <a:graphicFrameLocks noGrp="1"/>
          </p:cNvGraphicFramePr>
          <p:nvPr>
            <p:ph type="tbl" sz="quarter" idx="13"/>
            <p:extLst>
              <p:ext uri="{D42A27DB-BD31-4B8C-83A1-F6EECF244321}">
                <p14:modId xmlns:p14="http://schemas.microsoft.com/office/powerpoint/2010/main" val="1630355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18861021"/>
                    </a:ext>
                  </a:extLst>
                </a:gridCol>
                <a:gridCol w="2057400">
                  <a:extLst>
                    <a:ext uri="{9D8B030D-6E8A-4147-A177-3AD203B41FA5}">
                      <a16:colId xmlns:a16="http://schemas.microsoft.com/office/drawing/2014/main" val="822910045"/>
                    </a:ext>
                  </a:extLst>
                </a:gridCol>
                <a:gridCol w="822960">
                  <a:extLst>
                    <a:ext uri="{9D8B030D-6E8A-4147-A177-3AD203B41FA5}">
                      <a16:colId xmlns:a16="http://schemas.microsoft.com/office/drawing/2014/main" val="2313295532"/>
                    </a:ext>
                  </a:extLst>
                </a:gridCol>
                <a:gridCol w="1234440">
                  <a:extLst>
                    <a:ext uri="{9D8B030D-6E8A-4147-A177-3AD203B41FA5}">
                      <a16:colId xmlns:a16="http://schemas.microsoft.com/office/drawing/2014/main" val="126428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82755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Vitor Barros - 2018-03-13 03:08:22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Vitor,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Por gentileza nos informe seu e-mail de contato.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 14:47:03</a:t>
                      </a:r>
                    </a:p>
                  </a:txBody>
                  <a:tcPr/>
                </a:tc>
                <a:extLst>
                  <a:ext uri="{0D108BD9-81ED-4DB2-BD59-A6C34878D82A}">
                    <a16:rowId xmlns:a16="http://schemas.microsoft.com/office/drawing/2014/main" val="373202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Mario José Novoletti - 2018-03-12 15:14:23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Mario,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encontrar a Assistência técnica autorizada mais próxima de você, basta acessar o link: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http://www.bosch-professional.com/br/pt/technical-services/dealerlocator/dealersearch/</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03/13/2018 14:40:27</a:t>
                      </a:r>
                    </a:p>
                  </a:txBody>
                  <a:tcPr/>
                </a:tc>
                <a:extLst>
                  <a:ext uri="{0D108BD9-81ED-4DB2-BD59-A6C34878D82A}">
                    <a16:rowId xmlns:a16="http://schemas.microsoft.com/office/drawing/2014/main" val="949535619"/>
                  </a:ext>
                </a:extLst>
              </a:tr>
            </a:tbl>
          </a:graphicData>
        </a:graphic>
      </p:graphicFrame>
      <p:sp>
        <p:nvSpPr>
          <p:cNvPr id="4" name="Text Placeholder 3">
            <a:extLst>
              <a:ext uri="{FF2B5EF4-FFF2-40B4-BE49-F238E27FC236}">
                <a16:creationId xmlns:a16="http://schemas.microsoft.com/office/drawing/2014/main" id="{37209DD7-3EF2-414F-BB0F-7327E205959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725552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7537D-B163-4CC4-B160-5B3FC95C9E18}"/>
              </a:ext>
            </a:extLst>
          </p:cNvPr>
          <p:cNvSpPr>
            <a:spLocks noGrp="1"/>
          </p:cNvSpPr>
          <p:nvPr>
            <p:ph type="title"/>
          </p:nvPr>
        </p:nvSpPr>
        <p:spPr/>
        <p:txBody>
          <a:bodyPr/>
          <a:lstStyle/>
          <a:p>
            <a:r>
              <a:rPr lang="pt-BR"/>
              <a:t>Facebook Private Messages Table | Bosch Ferramentas Elétricas Profissionais e Acessórios - 13 of 15</a:t>
            </a:r>
            <a:endParaRPr lang="en-US"/>
          </a:p>
        </p:txBody>
      </p:sp>
      <p:graphicFrame>
        <p:nvGraphicFramePr>
          <p:cNvPr id="5" name="Table Placeholder 4">
            <a:extLst>
              <a:ext uri="{FF2B5EF4-FFF2-40B4-BE49-F238E27FC236}">
                <a16:creationId xmlns:a16="http://schemas.microsoft.com/office/drawing/2014/main" id="{DE947948-4C8A-4135-9DFF-4BFAEF0C7F88}"/>
              </a:ext>
            </a:extLst>
          </p:cNvPr>
          <p:cNvGraphicFramePr>
            <a:graphicFrameLocks noGrp="1"/>
          </p:cNvGraphicFramePr>
          <p:nvPr>
            <p:ph type="tbl" sz="quarter" idx="13"/>
            <p:extLst>
              <p:ext uri="{D42A27DB-BD31-4B8C-83A1-F6EECF244321}">
                <p14:modId xmlns:p14="http://schemas.microsoft.com/office/powerpoint/2010/main" val="2911890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94443248"/>
                    </a:ext>
                  </a:extLst>
                </a:gridCol>
                <a:gridCol w="2057400">
                  <a:extLst>
                    <a:ext uri="{9D8B030D-6E8A-4147-A177-3AD203B41FA5}">
                      <a16:colId xmlns:a16="http://schemas.microsoft.com/office/drawing/2014/main" val="1056180555"/>
                    </a:ext>
                  </a:extLst>
                </a:gridCol>
                <a:gridCol w="822960">
                  <a:extLst>
                    <a:ext uri="{9D8B030D-6E8A-4147-A177-3AD203B41FA5}">
                      <a16:colId xmlns:a16="http://schemas.microsoft.com/office/drawing/2014/main" val="1930138050"/>
                    </a:ext>
                  </a:extLst>
                </a:gridCol>
                <a:gridCol w="1234440">
                  <a:extLst>
                    <a:ext uri="{9D8B030D-6E8A-4147-A177-3AD203B41FA5}">
                      <a16:colId xmlns:a16="http://schemas.microsoft.com/office/drawing/2014/main" val="4256355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57103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Rommell Campos - 2018-03-11 19:29:11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Rommell,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Em que posso ajuda-lo?</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 13:45:35</a:t>
                      </a:r>
                    </a:p>
                  </a:txBody>
                  <a:tcPr/>
                </a:tc>
                <a:extLst>
                  <a:ext uri="{0D108BD9-81ED-4DB2-BD59-A6C34878D82A}">
                    <a16:rowId xmlns:a16="http://schemas.microsoft.com/office/drawing/2014/main" val="3091919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Alcides Bezerra da Silva - 2018-03-10 16:10:34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Alcides,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Não temos como estipular um preço sugerido, pois cada região possui o seu. Para encontrar a revenda mais próxima de você e verificar os preços é só acessar o link à seguir: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http://www.boschferramentas.com.br/br/pt/dldealers/pesquisa-de-agentes-autorizados/dealersearch/</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 13:45:01</a:t>
                      </a:r>
                    </a:p>
                  </a:txBody>
                  <a:tcPr/>
                </a:tc>
                <a:extLst>
                  <a:ext uri="{0D108BD9-81ED-4DB2-BD59-A6C34878D82A}">
                    <a16:rowId xmlns:a16="http://schemas.microsoft.com/office/drawing/2014/main" val="1192069054"/>
                  </a:ext>
                </a:extLst>
              </a:tr>
            </a:tbl>
          </a:graphicData>
        </a:graphic>
      </p:graphicFrame>
      <p:sp>
        <p:nvSpPr>
          <p:cNvPr id="4" name="Text Placeholder 3">
            <a:extLst>
              <a:ext uri="{FF2B5EF4-FFF2-40B4-BE49-F238E27FC236}">
                <a16:creationId xmlns:a16="http://schemas.microsoft.com/office/drawing/2014/main" id="{712DD1A0-D442-405B-8409-7FB4DCBAA9C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162021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45DBEC-283E-4DE0-B116-1983B89274D0}"/>
              </a:ext>
            </a:extLst>
          </p:cNvPr>
          <p:cNvSpPr>
            <a:spLocks noGrp="1"/>
          </p:cNvSpPr>
          <p:nvPr>
            <p:ph type="title"/>
          </p:nvPr>
        </p:nvSpPr>
        <p:spPr/>
        <p:txBody>
          <a:bodyPr/>
          <a:lstStyle/>
          <a:p>
            <a:r>
              <a:rPr lang="pt-BR"/>
              <a:t>Facebook Private Messages Table | Bosch Ferramentas Elétricas Profissionais e Acessórios - 14 of 15</a:t>
            </a:r>
            <a:endParaRPr lang="en-US"/>
          </a:p>
        </p:txBody>
      </p:sp>
      <p:graphicFrame>
        <p:nvGraphicFramePr>
          <p:cNvPr id="5" name="Table Placeholder 4">
            <a:extLst>
              <a:ext uri="{FF2B5EF4-FFF2-40B4-BE49-F238E27FC236}">
                <a16:creationId xmlns:a16="http://schemas.microsoft.com/office/drawing/2014/main" id="{DCF39F01-4367-4C50-BFED-9A84B644807E}"/>
              </a:ext>
            </a:extLst>
          </p:cNvPr>
          <p:cNvGraphicFramePr>
            <a:graphicFrameLocks noGrp="1"/>
          </p:cNvGraphicFramePr>
          <p:nvPr>
            <p:ph type="tbl" sz="quarter" idx="13"/>
            <p:extLst>
              <p:ext uri="{D42A27DB-BD31-4B8C-83A1-F6EECF244321}">
                <p14:modId xmlns:p14="http://schemas.microsoft.com/office/powerpoint/2010/main" val="3945607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522178012"/>
                    </a:ext>
                  </a:extLst>
                </a:gridCol>
                <a:gridCol w="2057400">
                  <a:extLst>
                    <a:ext uri="{9D8B030D-6E8A-4147-A177-3AD203B41FA5}">
                      <a16:colId xmlns:a16="http://schemas.microsoft.com/office/drawing/2014/main" val="810813631"/>
                    </a:ext>
                  </a:extLst>
                </a:gridCol>
                <a:gridCol w="822960">
                  <a:extLst>
                    <a:ext uri="{9D8B030D-6E8A-4147-A177-3AD203B41FA5}">
                      <a16:colId xmlns:a16="http://schemas.microsoft.com/office/drawing/2014/main" val="1612056565"/>
                    </a:ext>
                  </a:extLst>
                </a:gridCol>
                <a:gridCol w="1234440">
                  <a:extLst>
                    <a:ext uri="{9D8B030D-6E8A-4147-A177-3AD203B41FA5}">
                      <a16:colId xmlns:a16="http://schemas.microsoft.com/office/drawing/2014/main" val="390900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209795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DiegoNathalia Passing - 2018-03-10 12:02:30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DiegoNathalia,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verificar a disponibilidade do produto que precisa entre em contato com uma de nossas Revendas  autorizadas.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Para encontrar a revenda mais próxima de você e verificar os preços é só acessar o link à seguir:</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http://www.boschferramentas.com.br/br/pt/dldealers/pesquisa-de-agentes-autorizados/dealersearch/</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03/12/2018 14:20:07</a:t>
                      </a:r>
                    </a:p>
                  </a:txBody>
                  <a:tcPr/>
                </a:tc>
                <a:extLst>
                  <a:ext uri="{0D108BD9-81ED-4DB2-BD59-A6C34878D82A}">
                    <a16:rowId xmlns:a16="http://schemas.microsoft.com/office/drawing/2014/main" val="2043472984"/>
                  </a:ext>
                </a:extLst>
              </a:tr>
            </a:tbl>
          </a:graphicData>
        </a:graphic>
      </p:graphicFrame>
      <p:sp>
        <p:nvSpPr>
          <p:cNvPr id="4" name="Text Placeholder 3">
            <a:extLst>
              <a:ext uri="{FF2B5EF4-FFF2-40B4-BE49-F238E27FC236}">
                <a16:creationId xmlns:a16="http://schemas.microsoft.com/office/drawing/2014/main" id="{0CA84017-C8CA-47AF-B295-0CD6C9C00A4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66750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F8F78-9E60-4040-83AC-A22338582901}"/>
              </a:ext>
            </a:extLst>
          </p:cNvPr>
          <p:cNvSpPr>
            <a:spLocks noGrp="1"/>
          </p:cNvSpPr>
          <p:nvPr>
            <p:ph type="title"/>
          </p:nvPr>
        </p:nvSpPr>
        <p:spPr/>
        <p:txBody>
          <a:bodyPr/>
          <a:lstStyle/>
          <a:p>
            <a:r>
              <a:rPr lang="pt-BR"/>
              <a:t>Facebook Private Messages Table | Bosch Ferramentas Elétricas Profissionais e Acessórios - 15 of 15</a:t>
            </a:r>
            <a:endParaRPr lang="en-US"/>
          </a:p>
        </p:txBody>
      </p:sp>
      <p:graphicFrame>
        <p:nvGraphicFramePr>
          <p:cNvPr id="5" name="Table Placeholder 4">
            <a:extLst>
              <a:ext uri="{FF2B5EF4-FFF2-40B4-BE49-F238E27FC236}">
                <a16:creationId xmlns:a16="http://schemas.microsoft.com/office/drawing/2014/main" id="{D6588126-EC1A-4AC3-9C63-0150C2328D56}"/>
              </a:ext>
            </a:extLst>
          </p:cNvPr>
          <p:cNvGraphicFramePr>
            <a:graphicFrameLocks noGrp="1"/>
          </p:cNvGraphicFramePr>
          <p:nvPr>
            <p:ph type="tbl" sz="quarter" idx="13"/>
            <p:extLst>
              <p:ext uri="{D42A27DB-BD31-4B8C-83A1-F6EECF244321}">
                <p14:modId xmlns:p14="http://schemas.microsoft.com/office/powerpoint/2010/main" val="1031482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80363300"/>
                    </a:ext>
                  </a:extLst>
                </a:gridCol>
                <a:gridCol w="2057400">
                  <a:extLst>
                    <a:ext uri="{9D8B030D-6E8A-4147-A177-3AD203B41FA5}">
                      <a16:colId xmlns:a16="http://schemas.microsoft.com/office/drawing/2014/main" val="607828759"/>
                    </a:ext>
                  </a:extLst>
                </a:gridCol>
                <a:gridCol w="822960">
                  <a:extLst>
                    <a:ext uri="{9D8B030D-6E8A-4147-A177-3AD203B41FA5}">
                      <a16:colId xmlns:a16="http://schemas.microsoft.com/office/drawing/2014/main" val="1790563530"/>
                    </a:ext>
                  </a:extLst>
                </a:gridCol>
                <a:gridCol w="1234440">
                  <a:extLst>
                    <a:ext uri="{9D8B030D-6E8A-4147-A177-3AD203B41FA5}">
                      <a16:colId xmlns:a16="http://schemas.microsoft.com/office/drawing/2014/main" val="162192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First Page Reply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Messages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657878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Bosch Ferramentas Elétricas Profissionais e Acessórios Brazil </a:t>
                      </a:r>
                      <a:r>
                        <a:rPr kumimoji="0" lang="pt-BR" sz="1000" b="0" i="0" u="none" strike="noStrike" kern="1200" cap="none" spc="0" normalizeH="0" baseline="0" noProof="0">
                          <a:ln>
                            <a:noFill/>
                          </a:ln>
                          <a:solidFill>
                            <a:prstClr val="black"/>
                          </a:solidFill>
                          <a:effectLst/>
                          <a:uLnTx/>
                          <a:uFillTx/>
                          <a:latin typeface="+mn-lt"/>
                          <a:ea typeface="+mn-ea"/>
                          <a:cs typeface="+mn-cs"/>
                        </a:rPr>
                        <a:t> got a message by </a:t>
                      </a:r>
                      <a:r>
                        <a:rPr kumimoji="0" lang="pt-BR" sz="1000" b="1" i="0" u="none" strike="noStrike" kern="1200" cap="none" spc="0" normalizeH="0" baseline="0" noProof="0">
                          <a:ln>
                            <a:noFill/>
                          </a:ln>
                          <a:solidFill>
                            <a:prstClr val="black"/>
                          </a:solidFill>
                          <a:effectLst/>
                          <a:uLnTx/>
                          <a:uFillTx/>
                          <a:latin typeface="+mn-lt"/>
                          <a:ea typeface="+mn-ea"/>
                          <a:cs typeface="+mn-cs"/>
                        </a:rPr>
                        <a:t> Andre Abreu - 2018-03-10 04:07:15 .</a:t>
                      </a:r>
                      <a:r>
                        <a:rPr kumimoji="0" lang="pt-BR" sz="1000" b="0" i="0" u="none" strike="noStrike" kern="1200" cap="none" spc="0" normalizeH="0" baseline="0" noProof="0">
                          <a:ln>
                            <a:noFill/>
                          </a:ln>
                          <a:solidFill>
                            <a:prstClr val="black"/>
                          </a:solidFill>
                          <a:effectLst/>
                          <a:uLnTx/>
                          <a:uFillTx/>
                          <a:latin typeface="+mn-lt"/>
                          <a:ea typeface="+mn-ea"/>
                          <a:cs typeface="+mn-cs"/>
                        </a:rPr>
                        <a:t>
 {message}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Olá André,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Não temos previsão para feirão de ferramentas elétricas em Campinas-SP neste ano.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Caso haja alguma mudança no cronograma, e seja incluido algum feirão,  divulgaremos nas mídias de Campanhas e nas redes sociais.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mn-lt"/>
                          <a:ea typeface="+mn-ea"/>
                          <a:cs typeface="+mn-cs"/>
                        </a:rPr>
                        <a:t>Abraços. Equipe Bosch Ferramentas.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03/20/2018 14:38:50</a:t>
                      </a:r>
                    </a:p>
                  </a:txBody>
                  <a:tcPr/>
                </a:tc>
                <a:extLst>
                  <a:ext uri="{0D108BD9-81ED-4DB2-BD59-A6C34878D82A}">
                    <a16:rowId xmlns:a16="http://schemas.microsoft.com/office/drawing/2014/main" val="4110242977"/>
                  </a:ext>
                </a:extLst>
              </a:tr>
            </a:tbl>
          </a:graphicData>
        </a:graphic>
      </p:graphicFrame>
      <p:sp>
        <p:nvSpPr>
          <p:cNvPr id="4" name="Text Placeholder 3">
            <a:extLst>
              <a:ext uri="{FF2B5EF4-FFF2-40B4-BE49-F238E27FC236}">
                <a16:creationId xmlns:a16="http://schemas.microsoft.com/office/drawing/2014/main" id="{C1DB69A2-41F7-46B9-B1B6-B7BEC113BED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6587033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0FF4E-57AE-4602-B1F3-69DDB16DD75D}"/>
              </a:ext>
            </a:extLst>
          </p:cNvPr>
          <p:cNvSpPr>
            <a:spLocks noGrp="1"/>
          </p:cNvSpPr>
          <p:nvPr>
            <p:ph type="title"/>
          </p:nvPr>
        </p:nvSpPr>
        <p:spPr/>
        <p:txBody>
          <a:bodyPr/>
          <a:lstStyle/>
          <a:p>
            <a:r>
              <a:rPr lang="pt-BR"/>
              <a:t>Facebook Story Type Distribution | Bosch Ferramentas Elétricas Profissionais e Acessórios</a:t>
            </a:r>
            <a:endParaRPr lang="en-US"/>
          </a:p>
        </p:txBody>
      </p:sp>
      <p:graphicFrame>
        <p:nvGraphicFramePr>
          <p:cNvPr id="6" name="Chart Placeholder 5">
            <a:extLst>
              <a:ext uri="{FF2B5EF4-FFF2-40B4-BE49-F238E27FC236}">
                <a16:creationId xmlns:a16="http://schemas.microsoft.com/office/drawing/2014/main" id="{83D026CE-FEBF-4CFF-868A-5ED93F06B181}"/>
              </a:ext>
            </a:extLst>
          </p:cNvPr>
          <p:cNvGraphicFramePr>
            <a:graphicFrameLocks noGrp="1"/>
          </p:cNvGraphicFramePr>
          <p:nvPr>
            <p:ph type="chart" sz="quarter" idx="13"/>
            <p:extLst>
              <p:ext uri="{D42A27DB-BD31-4B8C-83A1-F6EECF244321}">
                <p14:modId xmlns:p14="http://schemas.microsoft.com/office/powerpoint/2010/main" val="3067400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095239-A573-42A9-8F60-DF263189369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A6E4132-8DA4-42D2-8C5B-470B921E6B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42402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89779-5C29-4D07-8C00-2A302950D44B}"/>
              </a:ext>
            </a:extLst>
          </p:cNvPr>
          <p:cNvSpPr>
            <a:spLocks noGrp="1"/>
          </p:cNvSpPr>
          <p:nvPr>
            <p:ph type="title"/>
          </p:nvPr>
        </p:nvSpPr>
        <p:spPr/>
        <p:txBody>
          <a:bodyPr/>
          <a:lstStyle/>
          <a:p>
            <a:r>
              <a:rPr lang="pt-BR"/>
              <a:t>Facebook Page Views By External Referral | Bosch Ferramentas Elétricas Profissionais e Acessórios</a:t>
            </a:r>
            <a:endParaRPr lang="en-US"/>
          </a:p>
        </p:txBody>
      </p:sp>
      <p:graphicFrame>
        <p:nvGraphicFramePr>
          <p:cNvPr id="5" name="Table Placeholder 4">
            <a:extLst>
              <a:ext uri="{FF2B5EF4-FFF2-40B4-BE49-F238E27FC236}">
                <a16:creationId xmlns:a16="http://schemas.microsoft.com/office/drawing/2014/main" id="{7B1632A3-B3AD-4194-A8CD-17CDA6929F80}"/>
              </a:ext>
            </a:extLst>
          </p:cNvPr>
          <p:cNvGraphicFramePr>
            <a:graphicFrameLocks noGrp="1"/>
          </p:cNvGraphicFramePr>
          <p:nvPr>
            <p:ph type="tbl" sz="quarter" idx="13"/>
            <p:extLst>
              <p:ext uri="{D42A27DB-BD31-4B8C-83A1-F6EECF244321}">
                <p14:modId xmlns:p14="http://schemas.microsoft.com/office/powerpoint/2010/main" val="2235140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58731685"/>
                    </a:ext>
                  </a:extLst>
                </a:gridCol>
                <a:gridCol w="3291840">
                  <a:extLst>
                    <a:ext uri="{9D8B030D-6E8A-4147-A177-3AD203B41FA5}">
                      <a16:colId xmlns:a16="http://schemas.microsoft.com/office/drawing/2014/main" val="3042427551"/>
                    </a:ext>
                  </a:extLst>
                </a:gridCol>
                <a:gridCol w="2468880">
                  <a:extLst>
                    <a:ext uri="{9D8B030D-6E8A-4147-A177-3AD203B41FA5}">
                      <a16:colId xmlns:a16="http://schemas.microsoft.com/office/drawing/2014/main" val="3219903657"/>
                    </a:ext>
                  </a:extLst>
                </a:gridCol>
              </a:tblGrid>
              <a:tr h="370840">
                <a:tc>
                  <a:txBody>
                    <a:bodyPr/>
                    <a:lstStyle/>
                    <a:p>
                      <a:r>
                        <a:rPr lang="en-US" sz="1000"/>
                        <a:t>Name</a:t>
                      </a:r>
                    </a:p>
                  </a:txBody>
                  <a:tcPr/>
                </a:tc>
                <a:tc>
                  <a:txBody>
                    <a:bodyPr/>
                    <a:lstStyle/>
                    <a:p>
                      <a:r>
                        <a:rPr lang="en-US" sz="1000"/>
                        <a:t>Referral</a:t>
                      </a:r>
                    </a:p>
                  </a:txBody>
                  <a:tcPr/>
                </a:tc>
                <a:tc>
                  <a:txBody>
                    <a:bodyPr/>
                    <a:lstStyle/>
                    <a:p>
                      <a:r>
                        <a:rPr lang="en-US" sz="1000"/>
                        <a:t>Views</a:t>
                      </a:r>
                    </a:p>
                  </a:txBody>
                  <a:tcPr/>
                </a:tc>
                <a:extLst>
                  <a:ext uri="{0D108BD9-81ED-4DB2-BD59-A6C34878D82A}">
                    <a16:rowId xmlns:a16="http://schemas.microsoft.com/office/drawing/2014/main" val="911627239"/>
                  </a:ext>
                </a:extLst>
              </a:tr>
              <a:tr h="370840">
                <a:tc>
                  <a:txBody>
                    <a:bodyPr/>
                    <a:lstStyle/>
                    <a:p>
                      <a:r>
                        <a:rPr lang="pt-BR" sz="1000"/>
                        <a:t>Bosch Ferramentas Elétricas Profissionais e Acessórios Brazil</a:t>
                      </a:r>
                      <a:endParaRPr lang="en-US" sz="1000"/>
                    </a:p>
                  </a:txBody>
                  <a:tcPr/>
                </a:tc>
                <a:tc>
                  <a:txBody>
                    <a:bodyPr/>
                    <a:lstStyle/>
                    <a:p>
                      <a:r>
                        <a:rPr lang="en-US" sz="1000"/>
                        <a:t>https://www.google.com.br/</a:t>
                      </a:r>
                    </a:p>
                  </a:txBody>
                  <a:tcPr/>
                </a:tc>
                <a:tc>
                  <a:txBody>
                    <a:bodyPr/>
                    <a:lstStyle/>
                    <a:p>
                      <a:r>
                        <a:rPr lang="en-US" sz="1000"/>
                        <a:t>47</a:t>
                      </a:r>
                    </a:p>
                  </a:txBody>
                  <a:tcPr/>
                </a:tc>
                <a:extLst>
                  <a:ext uri="{0D108BD9-81ED-4DB2-BD59-A6C34878D82A}">
                    <a16:rowId xmlns:a16="http://schemas.microsoft.com/office/drawing/2014/main" val="1750657008"/>
                  </a:ext>
                </a:extLst>
              </a:tr>
              <a:tr h="370840">
                <a:tc>
                  <a:txBody>
                    <a:bodyPr/>
                    <a:lstStyle/>
                    <a:p>
                      <a:r>
                        <a:rPr lang="pt-BR" sz="1000"/>
                        <a:t>Bosch Ferramentas Elétricas Profissionais e Acessórios Brazil</a:t>
                      </a:r>
                      <a:endParaRPr lang="en-US" sz="1000"/>
                    </a:p>
                  </a:txBody>
                  <a:tcPr/>
                </a:tc>
                <a:tc>
                  <a:txBody>
                    <a:bodyPr/>
                    <a:lstStyle/>
                    <a:p>
                      <a:r>
                        <a:rPr lang="en-US" sz="1000"/>
                        <a:t>http://www.bosch-professional.com/br/pt/</a:t>
                      </a:r>
                    </a:p>
                  </a:txBody>
                  <a:tcPr/>
                </a:tc>
                <a:tc>
                  <a:txBody>
                    <a:bodyPr/>
                    <a:lstStyle/>
                    <a:p>
                      <a:r>
                        <a:rPr lang="en-US" sz="1000"/>
                        <a:t>9</a:t>
                      </a:r>
                    </a:p>
                  </a:txBody>
                  <a:tcPr/>
                </a:tc>
                <a:extLst>
                  <a:ext uri="{0D108BD9-81ED-4DB2-BD59-A6C34878D82A}">
                    <a16:rowId xmlns:a16="http://schemas.microsoft.com/office/drawing/2014/main" val="1748009392"/>
                  </a:ext>
                </a:extLst>
              </a:tr>
              <a:tr h="370840">
                <a:tc>
                  <a:txBody>
                    <a:bodyPr/>
                    <a:lstStyle/>
                    <a:p>
                      <a:r>
                        <a:rPr lang="pt-BR" sz="1000"/>
                        <a:t>Bosch Ferramentas Elétricas Profissionais e Acessórios Brazil</a:t>
                      </a:r>
                      <a:endParaRPr lang="en-US" sz="1000"/>
                    </a:p>
                  </a:txBody>
                  <a:tcPr/>
                </a:tc>
                <a:tc>
                  <a:txBody>
                    <a:bodyPr/>
                    <a:lstStyle/>
                    <a:p>
                      <a:r>
                        <a:rPr lang="en-US" sz="1000"/>
                        <a:t>http://www.bosch-professional.com/</a:t>
                      </a:r>
                    </a:p>
                  </a:txBody>
                  <a:tcPr/>
                </a:tc>
                <a:tc>
                  <a:txBody>
                    <a:bodyPr/>
                    <a:lstStyle/>
                    <a:p>
                      <a:r>
                        <a:rPr lang="en-US" sz="1000"/>
                        <a:t>11</a:t>
                      </a:r>
                    </a:p>
                  </a:txBody>
                  <a:tcPr/>
                </a:tc>
                <a:extLst>
                  <a:ext uri="{0D108BD9-81ED-4DB2-BD59-A6C34878D82A}">
                    <a16:rowId xmlns:a16="http://schemas.microsoft.com/office/drawing/2014/main" val="1020424804"/>
                  </a:ext>
                </a:extLst>
              </a:tr>
              <a:tr h="370840">
                <a:tc>
                  <a:txBody>
                    <a:bodyPr/>
                    <a:lstStyle/>
                    <a:p>
                      <a:r>
                        <a:rPr lang="pt-BR" sz="1000"/>
                        <a:t>Bosch Ferramentas Elétricas Profissionais e Acessórios Brazil</a:t>
                      </a:r>
                      <a:endParaRPr lang="en-US" sz="1000"/>
                    </a:p>
                  </a:txBody>
                  <a:tcPr/>
                </a:tc>
                <a:tc>
                  <a:txBody>
                    <a:bodyPr/>
                    <a:lstStyle/>
                    <a:p>
                      <a:r>
                        <a:rPr lang="en-US" sz="1000"/>
                        <a:t>http://www.boschacessorios.com.br/</a:t>
                      </a:r>
                    </a:p>
                  </a:txBody>
                  <a:tcPr/>
                </a:tc>
                <a:tc>
                  <a:txBody>
                    <a:bodyPr/>
                    <a:lstStyle/>
                    <a:p>
                      <a:r>
                        <a:rPr lang="en-US" sz="1000"/>
                        <a:t>4</a:t>
                      </a:r>
                    </a:p>
                  </a:txBody>
                  <a:tcPr/>
                </a:tc>
                <a:extLst>
                  <a:ext uri="{0D108BD9-81ED-4DB2-BD59-A6C34878D82A}">
                    <a16:rowId xmlns:a16="http://schemas.microsoft.com/office/drawing/2014/main" val="4267877975"/>
                  </a:ext>
                </a:extLst>
              </a:tr>
              <a:tr h="370840">
                <a:tc>
                  <a:txBody>
                    <a:bodyPr/>
                    <a:lstStyle/>
                    <a:p>
                      <a:r>
                        <a:rPr lang="pt-BR" sz="1000"/>
                        <a:t>Bosch Ferramentas Elétricas Profissionais e Acessórios Brazil</a:t>
                      </a:r>
                      <a:endParaRPr lang="en-US" sz="1000"/>
                    </a:p>
                  </a:txBody>
                  <a:tcPr/>
                </a:tc>
                <a:tc>
                  <a:txBody>
                    <a:bodyPr/>
                    <a:lstStyle/>
                    <a:p>
                      <a:r>
                        <a:rPr lang="en-US" sz="1000"/>
                        <a:t>https://www.google.pt/</a:t>
                      </a:r>
                    </a:p>
                  </a:txBody>
                  <a:tcPr/>
                </a:tc>
                <a:tc>
                  <a:txBody>
                    <a:bodyPr/>
                    <a:lstStyle/>
                    <a:p>
                      <a:r>
                        <a:rPr lang="en-US" sz="1000"/>
                        <a:t>2</a:t>
                      </a:r>
                    </a:p>
                  </a:txBody>
                  <a:tcPr/>
                </a:tc>
                <a:extLst>
                  <a:ext uri="{0D108BD9-81ED-4DB2-BD59-A6C34878D82A}">
                    <a16:rowId xmlns:a16="http://schemas.microsoft.com/office/drawing/2014/main" val="3865310546"/>
                  </a:ext>
                </a:extLst>
              </a:tr>
              <a:tr h="370840">
                <a:tc>
                  <a:txBody>
                    <a:bodyPr/>
                    <a:lstStyle/>
                    <a:p>
                      <a:r>
                        <a:rPr lang="pt-BR" sz="1000"/>
                        <a:t>Bosch Ferramentas Elétricas Profissionais e Acessórios Brazil</a:t>
                      </a:r>
                      <a:endParaRPr lang="en-US" sz="1000"/>
                    </a:p>
                  </a:txBody>
                  <a:tcPr/>
                </a:tc>
                <a:tc>
                  <a:txBody>
                    <a:bodyPr/>
                    <a:lstStyle/>
                    <a:p>
                      <a:r>
                        <a:rPr lang="en-US" sz="1000"/>
                        <a:t>http://comunidadebosch.com.br/post/tupias-12-6-e-8</a:t>
                      </a:r>
                    </a:p>
                  </a:txBody>
                  <a:tcPr/>
                </a:tc>
                <a:tc>
                  <a:txBody>
                    <a:bodyPr/>
                    <a:lstStyle/>
                    <a:p>
                      <a:r>
                        <a:rPr lang="en-US" sz="1000"/>
                        <a:t>1</a:t>
                      </a:r>
                    </a:p>
                  </a:txBody>
                  <a:tcPr/>
                </a:tc>
                <a:extLst>
                  <a:ext uri="{0D108BD9-81ED-4DB2-BD59-A6C34878D82A}">
                    <a16:rowId xmlns:a16="http://schemas.microsoft.com/office/drawing/2014/main" val="3364191414"/>
                  </a:ext>
                </a:extLst>
              </a:tr>
              <a:tr h="370840">
                <a:tc>
                  <a:txBody>
                    <a:bodyPr/>
                    <a:lstStyle/>
                    <a:p>
                      <a:r>
                        <a:rPr lang="pt-BR" sz="1000"/>
                        <a:t>Bosch Ferramentas Elétricas Profissionais e Acessórios Brazil</a:t>
                      </a:r>
                      <a:endParaRPr lang="en-US" sz="1000"/>
                    </a:p>
                  </a:txBody>
                  <a:tcPr/>
                </a:tc>
                <a:tc>
                  <a:txBody>
                    <a:bodyPr/>
                    <a:lstStyle/>
                    <a:p>
                      <a:r>
                        <a:rPr lang="en-US" sz="1000"/>
                        <a:t>http://hvaccareers.com/bosch-blaze-glm-42-delivers-easy-to-read-backlit-color-display-that-makes-easy-to-use-device-more-indispensable/</a:t>
                      </a:r>
                    </a:p>
                  </a:txBody>
                  <a:tcPr/>
                </a:tc>
                <a:tc>
                  <a:txBody>
                    <a:bodyPr/>
                    <a:lstStyle/>
                    <a:p>
                      <a:r>
                        <a:rPr lang="en-US" sz="1000"/>
                        <a:t>1</a:t>
                      </a:r>
                    </a:p>
                  </a:txBody>
                  <a:tcPr/>
                </a:tc>
                <a:extLst>
                  <a:ext uri="{0D108BD9-81ED-4DB2-BD59-A6C34878D82A}">
                    <a16:rowId xmlns:a16="http://schemas.microsoft.com/office/drawing/2014/main" val="701859538"/>
                  </a:ext>
                </a:extLst>
              </a:tr>
              <a:tr h="370840">
                <a:tc>
                  <a:txBody>
                    <a:bodyPr/>
                    <a:lstStyle/>
                    <a:p>
                      <a:r>
                        <a:rPr lang="pt-BR" sz="1000"/>
                        <a:t>Bosch Ferramentas Elétricas Profissionais e Acessórios Brazil</a:t>
                      </a:r>
                      <a:endParaRPr lang="en-US" sz="1000"/>
                    </a:p>
                  </a:txBody>
                  <a:tcPr/>
                </a:tc>
                <a:tc>
                  <a:txBody>
                    <a:bodyPr/>
                    <a:lstStyle/>
                    <a:p>
                      <a:r>
                        <a:rPr lang="en-US" sz="1000"/>
                        <a:t>https://mb2app43.bccn.local/socialcom/message/listOps</a:t>
                      </a:r>
                    </a:p>
                  </a:txBody>
                  <a:tcPr/>
                </a:tc>
                <a:tc>
                  <a:txBody>
                    <a:bodyPr/>
                    <a:lstStyle/>
                    <a:p>
                      <a:r>
                        <a:rPr lang="en-US" sz="1000"/>
                        <a:t>1</a:t>
                      </a:r>
                    </a:p>
                  </a:txBody>
                  <a:tcPr/>
                </a:tc>
                <a:extLst>
                  <a:ext uri="{0D108BD9-81ED-4DB2-BD59-A6C34878D82A}">
                    <a16:rowId xmlns:a16="http://schemas.microsoft.com/office/drawing/2014/main" val="2813517086"/>
                  </a:ext>
                </a:extLst>
              </a:tr>
              <a:tr h="370840">
                <a:tc>
                  <a:txBody>
                    <a:bodyPr/>
                    <a:lstStyle/>
                    <a:p>
                      <a:r>
                        <a:rPr lang="pt-BR" sz="1000"/>
                        <a:t>Bosch Ferramentas Elétricas Profissionais e Acessórios Brazil</a:t>
                      </a:r>
                      <a:endParaRPr lang="en-US" sz="1000"/>
                    </a:p>
                  </a:txBody>
                  <a:tcPr/>
                </a:tc>
                <a:tc>
                  <a:txBody>
                    <a:bodyPr/>
                    <a:lstStyle/>
                    <a:p>
                      <a:r>
                        <a:rPr lang="en-US" sz="1000"/>
                        <a:t>http://10.7.88.204/socialcom/message/listOps</a:t>
                      </a:r>
                    </a:p>
                  </a:txBody>
                  <a:tcPr/>
                </a:tc>
                <a:tc>
                  <a:txBody>
                    <a:bodyPr/>
                    <a:lstStyle/>
                    <a:p>
                      <a:r>
                        <a:rPr lang="en-US" sz="1000"/>
                        <a:t>2</a:t>
                      </a:r>
                    </a:p>
                  </a:txBody>
                  <a:tcPr/>
                </a:tc>
                <a:extLst>
                  <a:ext uri="{0D108BD9-81ED-4DB2-BD59-A6C34878D82A}">
                    <a16:rowId xmlns:a16="http://schemas.microsoft.com/office/drawing/2014/main" val="2964420612"/>
                  </a:ext>
                </a:extLst>
              </a:tr>
            </a:tbl>
          </a:graphicData>
        </a:graphic>
      </p:graphicFrame>
      <p:sp>
        <p:nvSpPr>
          <p:cNvPr id="4" name="Text Placeholder 3">
            <a:extLst>
              <a:ext uri="{FF2B5EF4-FFF2-40B4-BE49-F238E27FC236}">
                <a16:creationId xmlns:a16="http://schemas.microsoft.com/office/drawing/2014/main" id="{EDACB50C-646A-4653-808C-A50E742D775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705233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2386</Words>
  <Application>Microsoft Office PowerPoint</Application>
  <PresentationFormat>On-screen Show (4:3)</PresentationFormat>
  <Paragraphs>437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Deep Insights</vt:lpstr>
      <vt:lpstr>Facebook Fan Demographics | Bosch Ferramentas Elétricas Profissionais e Acessórios</vt:lpstr>
      <vt:lpstr>Facebook Fans Change by Like/Unlike Source | Bosch Ferramentas Elétricas Profissionais e Acessórios</vt:lpstr>
      <vt:lpstr>Facebook Reach | Bosch Ferramentas Elétricas Profissionais e Acessórios</vt:lpstr>
      <vt:lpstr>Facebook Reach By Country Table | Bosch Ferramentas Elétricas Profissionais e Acessórios - 1 of 3</vt:lpstr>
      <vt:lpstr>Facebook Reach By Country Table | Bosch Ferramentas Elétricas Profissionais e Acessórios - 2 of 3</vt:lpstr>
      <vt:lpstr>Facebook Reach By Country Table | Bosch Ferramentas Elétricas Profissionais e Acessórios - 3 of 3</vt:lpstr>
      <vt:lpstr>Facebook Reactions Distribution | Bosch Ferramentas Elétricas Profissionais e Acessórios</vt:lpstr>
      <vt:lpstr>Facebook Engagement Rate By Post Type | Bosch Ferramentas Elétricas Profissionais e Acessórios</vt:lpstr>
      <vt:lpstr>Facebook Private Messages Table | Bosch Ferramentas Elétricas Profissionais e Acessórios - 1 of 15</vt:lpstr>
      <vt:lpstr>Facebook Private Messages Table | Bosch Ferramentas Elétricas Profissionais e Acessórios - 2 of 15</vt:lpstr>
      <vt:lpstr>Facebook Private Messages Table | Bosch Ferramentas Elétricas Profissionais e Acessórios - 3 of 15</vt:lpstr>
      <vt:lpstr>Facebook Private Messages Table | Bosch Ferramentas Elétricas Profissionais e Acessórios - 4 of 15</vt:lpstr>
      <vt:lpstr>Facebook Private Messages Table | Bosch Ferramentas Elétricas Profissionais e Acessórios - 5 of 15</vt:lpstr>
      <vt:lpstr>Facebook Private Messages Table | Bosch Ferramentas Elétricas Profissionais e Acessórios - 6 of 15</vt:lpstr>
      <vt:lpstr>Facebook Private Messages Table | Bosch Ferramentas Elétricas Profissionais e Acessórios - 7 of 15</vt:lpstr>
      <vt:lpstr>Facebook Private Messages Table | Bosch Ferramentas Elétricas Profissionais e Acessórios - 8 of 15</vt:lpstr>
      <vt:lpstr>Facebook Private Messages Table | Bosch Ferramentas Elétricas Profissionais e Acessórios - 9 of 15</vt:lpstr>
      <vt:lpstr>Facebook Private Messages Table | Bosch Ferramentas Elétricas Profissionais e Acessórios - 10 of 15</vt:lpstr>
      <vt:lpstr>Facebook Private Messages Table | Bosch Ferramentas Elétricas Profissionais e Acessórios - 11 of 15</vt:lpstr>
      <vt:lpstr>Facebook Private Messages Table | Bosch Ferramentas Elétricas Profissionais e Acessórios - 12 of 15</vt:lpstr>
      <vt:lpstr>Facebook Private Messages Table | Bosch Ferramentas Elétricas Profissionais e Acessórios - 13 of 15</vt:lpstr>
      <vt:lpstr>Facebook Private Messages Table | Bosch Ferramentas Elétricas Profissionais e Acessórios - 14 of 15</vt:lpstr>
      <vt:lpstr>Facebook Private Messages Table | Bosch Ferramentas Elétricas Profissionais e Acessórios - 15 of 15</vt:lpstr>
      <vt:lpstr>Facebook Story Type Distribution | Bosch Ferramentas Elétricas Profissionais e Acessórios</vt:lpstr>
      <vt:lpstr>Facebook Page Views By External Referral | Bosch Ferramentas Elétricas Profissionais e Acessórios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Deep Insights</dc:title>
  <dc:creator>Administrator</dc:creator>
  <cp:lastModifiedBy>Administrator</cp:lastModifiedBy>
  <cp:revision>1</cp:revision>
  <dcterms:created xsi:type="dcterms:W3CDTF">2018-06-14T21:14:42Z</dcterms:created>
  <dcterms:modified xsi:type="dcterms:W3CDTF">2018-06-14T21:15:16Z</dcterms:modified>
</cp:coreProperties>
</file>