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3746</c:v>
                </c:pt>
                <c:pt idx="1">
                  <c:v>16109</c:v>
                </c:pt>
                <c:pt idx="2">
                  <c:v>23173</c:v>
                </c:pt>
                <c:pt idx="3">
                  <c:v>21995</c:v>
                </c:pt>
                <c:pt idx="4">
                  <c:v>12579</c:v>
                </c:pt>
                <c:pt idx="5">
                  <c:v>3834</c:v>
                </c:pt>
                <c:pt idx="6">
                  <c:v>588</c:v>
                </c:pt>
              </c:numCache>
            </c:numRef>
          </c:val>
          <c:extLst>
            <c:ext xmlns:c16="http://schemas.microsoft.com/office/drawing/2014/chart" uri="{C3380CC4-5D6E-409C-BE32-E72D297353CC}">
              <c16:uniqueId val="{00000000-02DB-491F-BEA4-7E4E857DA43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9639</c:v>
                </c:pt>
                <c:pt idx="1">
                  <c:v>82683</c:v>
                </c:pt>
                <c:pt idx="2">
                  <c:v>134503</c:v>
                </c:pt>
                <c:pt idx="3">
                  <c:v>102511</c:v>
                </c:pt>
                <c:pt idx="4">
                  <c:v>38058</c:v>
                </c:pt>
                <c:pt idx="5">
                  <c:v>10317</c:v>
                </c:pt>
                <c:pt idx="6">
                  <c:v>3268</c:v>
                </c:pt>
              </c:numCache>
            </c:numRef>
          </c:val>
          <c:extLst>
            <c:ext xmlns:c16="http://schemas.microsoft.com/office/drawing/2014/chart" uri="{C3380CC4-5D6E-409C-BE32-E72D297353CC}">
              <c16:uniqueId val="{00000001-02DB-491F-BEA4-7E4E857DA430}"/>
            </c:ext>
          </c:extLst>
        </c:ser>
        <c:dLbls>
          <c:showLegendKey val="0"/>
          <c:showVal val="0"/>
          <c:showCatName val="0"/>
          <c:showSerName val="0"/>
          <c:showPercent val="0"/>
          <c:showBubbleSize val="0"/>
        </c:dLbls>
        <c:gapWidth val="219"/>
        <c:overlap val="-27"/>
        <c:axId val="279918816"/>
        <c:axId val="279917176"/>
      </c:barChart>
      <c:catAx>
        <c:axId val="27991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17176"/>
        <c:crosses val="autoZero"/>
        <c:auto val="1"/>
        <c:lblAlgn val="ctr"/>
        <c:lblOffset val="100"/>
        <c:noMultiLvlLbl val="0"/>
      </c:catAx>
      <c:valAx>
        <c:axId val="279917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1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Ads</c:v>
                </c:pt>
                <c:pt idx="1">
                  <c:v>News Feed</c:v>
                </c:pt>
                <c:pt idx="2">
                  <c:v>Other</c:v>
                </c:pt>
                <c:pt idx="3">
                  <c:v>Search</c:v>
                </c:pt>
                <c:pt idx="4">
                  <c:v>Your Page</c:v>
                </c:pt>
                <c:pt idx="5">
                  <c:v>Page Suggestions</c:v>
                </c:pt>
                <c:pt idx="6">
                  <c:v>Restored Likes from Reactivated Accounts</c:v>
                </c:pt>
                <c:pt idx="7">
                  <c:v>Suspicious Account Removals</c:v>
                </c:pt>
                <c:pt idx="8">
                  <c:v>Unlikes from Page, Posts, or News Feed</c:v>
                </c:pt>
                <c:pt idx="9">
                  <c:v>Deactivated or Memorialized Account Removals</c:v>
                </c:pt>
              </c:strCache>
            </c:strRef>
          </c:cat>
          <c:val>
            <c:numRef>
              <c:f>Sheet1!$B$2:$B$11</c:f>
              <c:numCache>
                <c:formatCode>General</c:formatCode>
                <c:ptCount val="10"/>
                <c:pt idx="0">
                  <c:v>1</c:v>
                </c:pt>
                <c:pt idx="1">
                  <c:v>5</c:v>
                </c:pt>
                <c:pt idx="2">
                  <c:v>17</c:v>
                </c:pt>
                <c:pt idx="3">
                  <c:v>41</c:v>
                </c:pt>
                <c:pt idx="4">
                  <c:v>75</c:v>
                </c:pt>
                <c:pt idx="5">
                  <c:v>124</c:v>
                </c:pt>
                <c:pt idx="6">
                  <c:v>1104</c:v>
                </c:pt>
                <c:pt idx="7">
                  <c:v>-102</c:v>
                </c:pt>
                <c:pt idx="8">
                  <c:v>-133</c:v>
                </c:pt>
                <c:pt idx="9">
                  <c:v>-1647</c:v>
                </c:pt>
              </c:numCache>
            </c:numRef>
          </c:val>
          <c:extLst>
            <c:ext xmlns:c16="http://schemas.microsoft.com/office/drawing/2014/chart" uri="{C3380CC4-5D6E-409C-BE32-E72D297353CC}">
              <c16:uniqueId val="{00000000-3CB8-4148-8CA5-7E3C851F009B}"/>
            </c:ext>
          </c:extLst>
        </c:ser>
        <c:dLbls>
          <c:showLegendKey val="0"/>
          <c:showVal val="0"/>
          <c:showCatName val="0"/>
          <c:showSerName val="0"/>
          <c:showPercent val="0"/>
          <c:showBubbleSize val="0"/>
        </c:dLbls>
        <c:gapWidth val="219"/>
        <c:overlap val="-27"/>
        <c:axId val="342968336"/>
        <c:axId val="342968664"/>
      </c:barChart>
      <c:catAx>
        <c:axId val="34296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68664"/>
        <c:crosses val="autoZero"/>
        <c:auto val="1"/>
        <c:lblAlgn val="ctr"/>
        <c:lblOffset val="100"/>
        <c:noMultiLvlLbl val="0"/>
      </c:catAx>
      <c:valAx>
        <c:axId val="342968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6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260</c:v>
                </c:pt>
                <c:pt idx="1">
                  <c:v>204</c:v>
                </c:pt>
                <c:pt idx="2">
                  <c:v>188</c:v>
                </c:pt>
                <c:pt idx="3">
                  <c:v>4754</c:v>
                </c:pt>
                <c:pt idx="4">
                  <c:v>1988</c:v>
                </c:pt>
                <c:pt idx="5">
                  <c:v>7551</c:v>
                </c:pt>
                <c:pt idx="6">
                  <c:v>1779</c:v>
                </c:pt>
                <c:pt idx="7">
                  <c:v>10440</c:v>
                </c:pt>
                <c:pt idx="8">
                  <c:v>3376</c:v>
                </c:pt>
                <c:pt idx="9">
                  <c:v>971</c:v>
                </c:pt>
                <c:pt idx="10">
                  <c:v>492</c:v>
                </c:pt>
                <c:pt idx="11">
                  <c:v>253</c:v>
                </c:pt>
                <c:pt idx="12">
                  <c:v>192</c:v>
                </c:pt>
                <c:pt idx="13">
                  <c:v>251</c:v>
                </c:pt>
                <c:pt idx="14">
                  <c:v>234</c:v>
                </c:pt>
                <c:pt idx="15">
                  <c:v>875</c:v>
                </c:pt>
                <c:pt idx="16">
                  <c:v>798</c:v>
                </c:pt>
                <c:pt idx="17">
                  <c:v>473</c:v>
                </c:pt>
                <c:pt idx="18">
                  <c:v>248</c:v>
                </c:pt>
                <c:pt idx="19">
                  <c:v>159</c:v>
                </c:pt>
                <c:pt idx="20">
                  <c:v>164</c:v>
                </c:pt>
                <c:pt idx="21">
                  <c:v>306</c:v>
                </c:pt>
                <c:pt idx="22">
                  <c:v>192</c:v>
                </c:pt>
                <c:pt idx="23">
                  <c:v>146</c:v>
                </c:pt>
                <c:pt idx="24">
                  <c:v>119</c:v>
                </c:pt>
                <c:pt idx="25">
                  <c:v>90</c:v>
                </c:pt>
                <c:pt idx="26">
                  <c:v>99</c:v>
                </c:pt>
                <c:pt idx="27">
                  <c:v>136</c:v>
                </c:pt>
                <c:pt idx="28">
                  <c:v>132</c:v>
                </c:pt>
                <c:pt idx="29">
                  <c:v>183</c:v>
                </c:pt>
                <c:pt idx="30">
                  <c:v>141</c:v>
                </c:pt>
              </c:numCache>
            </c:numRef>
          </c:val>
          <c:smooth val="0"/>
          <c:extLst>
            <c:ext xmlns:c16="http://schemas.microsoft.com/office/drawing/2014/chart" uri="{C3380CC4-5D6E-409C-BE32-E72D297353CC}">
              <c16:uniqueId val="{00000000-F3D6-4D15-9A13-0F82D4AE27CC}"/>
            </c:ext>
          </c:extLst>
        </c:ser>
        <c:dLbls>
          <c:showLegendKey val="0"/>
          <c:showVal val="0"/>
          <c:showCatName val="0"/>
          <c:showSerName val="0"/>
          <c:showPercent val="0"/>
          <c:showBubbleSize val="0"/>
        </c:dLbls>
        <c:smooth val="0"/>
        <c:axId val="281638816"/>
        <c:axId val="277778480"/>
      </c:lineChart>
      <c:dateAx>
        <c:axId val="28163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78480"/>
        <c:crosses val="autoZero"/>
        <c:auto val="1"/>
        <c:lblOffset val="100"/>
        <c:baseTimeUnit val="days"/>
      </c:dateAx>
      <c:valAx>
        <c:axId val="27777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63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Ferramentas Elétricas Profissionais e Acessórios Brazil</c:v>
                </c:pt>
              </c:strCache>
            </c:strRef>
          </c:cat>
          <c:val>
            <c:numRef>
              <c:f>Sheet1!$B$2</c:f>
              <c:numCache>
                <c:formatCode>General</c:formatCode>
                <c:ptCount val="1"/>
                <c:pt idx="0">
                  <c:v>261</c:v>
                </c:pt>
              </c:numCache>
            </c:numRef>
          </c:val>
          <c:extLst>
            <c:ext xmlns:c16="http://schemas.microsoft.com/office/drawing/2014/chart" uri="{C3380CC4-5D6E-409C-BE32-E72D297353CC}">
              <c16:uniqueId val="{00000000-7C3A-4BD9-9F8C-79B97E04D9D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Ferramentas Elétricas Profissionais e Acessórios Brazil</c:v>
                </c:pt>
              </c:strCache>
            </c:strRef>
          </c:cat>
          <c:val>
            <c:numRef>
              <c:f>Sheet1!$C$2</c:f>
              <c:numCache>
                <c:formatCode>General</c:formatCode>
                <c:ptCount val="1"/>
                <c:pt idx="0">
                  <c:v>0</c:v>
                </c:pt>
              </c:numCache>
            </c:numRef>
          </c:val>
          <c:extLst>
            <c:ext xmlns:c16="http://schemas.microsoft.com/office/drawing/2014/chart" uri="{C3380CC4-5D6E-409C-BE32-E72D297353CC}">
              <c16:uniqueId val="{00000001-7C3A-4BD9-9F8C-79B97E04D9DE}"/>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Ferramentas Elétricas Profissionais e Acessórios Brazil</c:v>
                </c:pt>
              </c:strCache>
            </c:strRef>
          </c:cat>
          <c:val>
            <c:numRef>
              <c:f>Sheet1!$D$2</c:f>
              <c:numCache>
                <c:formatCode>General</c:formatCode>
                <c:ptCount val="1"/>
                <c:pt idx="0">
                  <c:v>0</c:v>
                </c:pt>
              </c:numCache>
            </c:numRef>
          </c:val>
          <c:extLst>
            <c:ext xmlns:c16="http://schemas.microsoft.com/office/drawing/2014/chart" uri="{C3380CC4-5D6E-409C-BE32-E72D297353CC}">
              <c16:uniqueId val="{00000002-7C3A-4BD9-9F8C-79B97E04D9DE}"/>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Ferramentas Elétricas Profissionais e Acessórios Brazil</c:v>
                </c:pt>
              </c:strCache>
            </c:strRef>
          </c:cat>
          <c:val>
            <c:numRef>
              <c:f>Sheet1!$E$2</c:f>
              <c:numCache>
                <c:formatCode>General</c:formatCode>
                <c:ptCount val="1"/>
                <c:pt idx="0">
                  <c:v>0</c:v>
                </c:pt>
              </c:numCache>
            </c:numRef>
          </c:val>
          <c:extLst>
            <c:ext xmlns:c16="http://schemas.microsoft.com/office/drawing/2014/chart" uri="{C3380CC4-5D6E-409C-BE32-E72D297353CC}">
              <c16:uniqueId val="{00000003-7C3A-4BD9-9F8C-79B97E04D9D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Ferramentas Elétricas Profissionais e Acessórios Brazil</c:v>
                </c:pt>
              </c:strCache>
            </c:strRef>
          </c:cat>
          <c:val>
            <c:numRef>
              <c:f>Sheet1!$F$2</c:f>
              <c:numCache>
                <c:formatCode>General</c:formatCode>
                <c:ptCount val="1"/>
                <c:pt idx="0">
                  <c:v>0</c:v>
                </c:pt>
              </c:numCache>
            </c:numRef>
          </c:val>
          <c:extLst>
            <c:ext xmlns:c16="http://schemas.microsoft.com/office/drawing/2014/chart" uri="{C3380CC4-5D6E-409C-BE32-E72D297353CC}">
              <c16:uniqueId val="{00000004-7C3A-4BD9-9F8C-79B97E04D9D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Ferramentas Elétricas Profissionais e Acessórios Brazil</c:v>
                </c:pt>
              </c:strCache>
            </c:strRef>
          </c:cat>
          <c:val>
            <c:numRef>
              <c:f>Sheet1!$G$2</c:f>
              <c:numCache>
                <c:formatCode>General</c:formatCode>
                <c:ptCount val="1"/>
                <c:pt idx="0">
                  <c:v>0</c:v>
                </c:pt>
              </c:numCache>
            </c:numRef>
          </c:val>
          <c:extLst>
            <c:ext xmlns:c16="http://schemas.microsoft.com/office/drawing/2014/chart" uri="{C3380CC4-5D6E-409C-BE32-E72D297353CC}">
              <c16:uniqueId val="{00000005-7C3A-4BD9-9F8C-79B97E04D9DE}"/>
            </c:ext>
          </c:extLst>
        </c:ser>
        <c:dLbls>
          <c:showLegendKey val="0"/>
          <c:showVal val="0"/>
          <c:showCatName val="0"/>
          <c:showSerName val="0"/>
          <c:showPercent val="0"/>
          <c:showBubbleSize val="0"/>
        </c:dLbls>
        <c:gapWidth val="150"/>
        <c:overlap val="100"/>
        <c:axId val="354166680"/>
        <c:axId val="354163400"/>
      </c:barChart>
      <c:catAx>
        <c:axId val="35416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63400"/>
        <c:crosses val="autoZero"/>
        <c:auto val="1"/>
        <c:lblAlgn val="ctr"/>
        <c:lblOffset val="100"/>
        <c:noMultiLvlLbl val="0"/>
      </c:catAx>
      <c:valAx>
        <c:axId val="354163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6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2.8832971970023</c:v>
                </c:pt>
              </c:numCache>
            </c:numRef>
          </c:val>
          <c:extLst>
            <c:ext xmlns:c16="http://schemas.microsoft.com/office/drawing/2014/chart" uri="{C3380CC4-5D6E-409C-BE32-E72D297353CC}">
              <c16:uniqueId val="{00000000-8C0B-43BA-A448-0BBAB744715F}"/>
            </c:ext>
          </c:extLst>
        </c:ser>
        <c:dLbls>
          <c:showLegendKey val="0"/>
          <c:showVal val="0"/>
          <c:showCatName val="0"/>
          <c:showSerName val="0"/>
          <c:showPercent val="0"/>
          <c:showBubbleSize val="0"/>
        </c:dLbls>
        <c:gapWidth val="219"/>
        <c:overlap val="-27"/>
        <c:axId val="354165040"/>
        <c:axId val="354165696"/>
      </c:barChart>
      <c:catAx>
        <c:axId val="354165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65696"/>
        <c:crosses val="autoZero"/>
        <c:auto val="1"/>
        <c:lblAlgn val="ctr"/>
        <c:lblOffset val="100"/>
        <c:noMultiLvlLbl val="0"/>
      </c:catAx>
      <c:valAx>
        <c:axId val="35416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6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Ferramentas Elétricas Profissionais e Acessórios Brazil</c:v>
                </c:pt>
              </c:strCache>
            </c:strRef>
          </c:cat>
          <c:val>
            <c:numRef>
              <c:f>Sheet1!$B$2</c:f>
              <c:numCache>
                <c:formatCode>General</c:formatCode>
                <c:ptCount val="1"/>
                <c:pt idx="0">
                  <c:v>1389</c:v>
                </c:pt>
              </c:numCache>
            </c:numRef>
          </c:val>
          <c:extLst>
            <c:ext xmlns:c16="http://schemas.microsoft.com/office/drawing/2014/chart" uri="{C3380CC4-5D6E-409C-BE32-E72D297353CC}">
              <c16:uniqueId val="{00000000-1663-4B49-B867-BF3D23F6F0B5}"/>
            </c:ext>
          </c:extLst>
        </c:ser>
        <c:ser>
          <c:idx val="1"/>
          <c:order val="1"/>
          <c:tx>
            <c:strRef>
              <c:f>Sheet1!$C$1</c:f>
              <c:strCache>
                <c:ptCount val="1"/>
                <c:pt idx="0">
                  <c:v>Mention</c:v>
                </c:pt>
              </c:strCache>
            </c:strRef>
          </c:tx>
          <c:spPr>
            <a:solidFill>
              <a:schemeClr val="accent2"/>
            </a:solidFill>
            <a:ln>
              <a:noFill/>
            </a:ln>
            <a:effectLst/>
          </c:spPr>
          <c:invertIfNegative val="0"/>
          <c:cat>
            <c:strRef>
              <c:f>Sheet1!$A$2</c:f>
              <c:strCache>
                <c:ptCount val="1"/>
                <c:pt idx="0">
                  <c:v>Bosch Ferramentas Elétricas Profissionais e Acessórios Brazil</c:v>
                </c:pt>
              </c:strCache>
            </c:strRef>
          </c:cat>
          <c:val>
            <c:numRef>
              <c:f>Sheet1!$C$2</c:f>
              <c:numCache>
                <c:formatCode>General</c:formatCode>
                <c:ptCount val="1"/>
                <c:pt idx="0">
                  <c:v>3</c:v>
                </c:pt>
              </c:numCache>
            </c:numRef>
          </c:val>
          <c:extLst>
            <c:ext xmlns:c16="http://schemas.microsoft.com/office/drawing/2014/chart" uri="{C3380CC4-5D6E-409C-BE32-E72D297353CC}">
              <c16:uniqueId val="{00000001-1663-4B49-B867-BF3D23F6F0B5}"/>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Bosch Ferramentas Elétricas Profissionais e Acessórios Brazil</c:v>
                </c:pt>
              </c:strCache>
            </c:strRef>
          </c:cat>
          <c:val>
            <c:numRef>
              <c:f>Sheet1!$D$2</c:f>
              <c:numCache>
                <c:formatCode>General</c:formatCode>
                <c:ptCount val="1"/>
                <c:pt idx="0">
                  <c:v>816</c:v>
                </c:pt>
              </c:numCache>
            </c:numRef>
          </c:val>
          <c:extLst>
            <c:ext xmlns:c16="http://schemas.microsoft.com/office/drawing/2014/chart" uri="{C3380CC4-5D6E-409C-BE32-E72D297353CC}">
              <c16:uniqueId val="{00000002-1663-4B49-B867-BF3D23F6F0B5}"/>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Bosch Ferramentas Elétricas Profissionais e Acessórios Brazil</c:v>
                </c:pt>
              </c:strCache>
            </c:strRef>
          </c:cat>
          <c:val>
            <c:numRef>
              <c:f>Sheet1!$E$2</c:f>
              <c:numCache>
                <c:formatCode>General</c:formatCode>
                <c:ptCount val="1"/>
                <c:pt idx="0">
                  <c:v>129</c:v>
                </c:pt>
              </c:numCache>
            </c:numRef>
          </c:val>
          <c:extLst>
            <c:ext xmlns:c16="http://schemas.microsoft.com/office/drawing/2014/chart" uri="{C3380CC4-5D6E-409C-BE32-E72D297353CC}">
              <c16:uniqueId val="{00000003-1663-4B49-B867-BF3D23F6F0B5}"/>
            </c:ext>
          </c:extLst>
        </c:ser>
        <c:dLbls>
          <c:showLegendKey val="0"/>
          <c:showVal val="0"/>
          <c:showCatName val="0"/>
          <c:showSerName val="0"/>
          <c:showPercent val="0"/>
          <c:showBubbleSize val="0"/>
        </c:dLbls>
        <c:gapWidth val="150"/>
        <c:overlap val="100"/>
        <c:axId val="416532304"/>
        <c:axId val="416532632"/>
      </c:barChart>
      <c:catAx>
        <c:axId val="41653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532632"/>
        <c:crosses val="autoZero"/>
        <c:auto val="1"/>
        <c:lblAlgn val="ctr"/>
        <c:lblOffset val="100"/>
        <c:noMultiLvlLbl val="0"/>
      </c:catAx>
      <c:valAx>
        <c:axId val="416532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653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BB631-B7BC-4754-A945-8529A2E30B72}"/>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776A8B8C-288C-4822-A0C4-BB3A10753F84}"/>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118823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B09A9-FC39-42DD-BB86-01073E31CB8F}"/>
              </a:ext>
            </a:extLst>
          </p:cNvPr>
          <p:cNvSpPr>
            <a:spLocks noGrp="1"/>
          </p:cNvSpPr>
          <p:nvPr>
            <p:ph type="title"/>
          </p:nvPr>
        </p:nvSpPr>
        <p:spPr/>
        <p:txBody>
          <a:bodyPr/>
          <a:lstStyle/>
          <a:p>
            <a:r>
              <a:rPr lang="pt-BR"/>
              <a:t>Facebook Fan Demographics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683B2B10-FB17-4D46-B6D0-D3FE1BEFC65F}"/>
              </a:ext>
            </a:extLst>
          </p:cNvPr>
          <p:cNvGraphicFramePr>
            <a:graphicFrameLocks noGrp="1"/>
          </p:cNvGraphicFramePr>
          <p:nvPr>
            <p:ph type="chart" sz="quarter" idx="13"/>
            <p:extLst>
              <p:ext uri="{D42A27DB-BD31-4B8C-83A1-F6EECF244321}">
                <p14:modId xmlns:p14="http://schemas.microsoft.com/office/powerpoint/2010/main" val="729514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F9AB86-AA92-4590-A0FD-6AE7F58D3F7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4E21B93-9649-4B0F-B6B8-AF9614B840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351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F7E1F-84AA-4DFA-AB8E-1998E3E8AF5C}"/>
              </a:ext>
            </a:extLst>
          </p:cNvPr>
          <p:cNvSpPr>
            <a:spLocks noGrp="1"/>
          </p:cNvSpPr>
          <p:nvPr>
            <p:ph type="title"/>
          </p:nvPr>
        </p:nvSpPr>
        <p:spPr/>
        <p:txBody>
          <a:bodyPr/>
          <a:lstStyle/>
          <a:p>
            <a:r>
              <a:rPr lang="en-US"/>
              <a:t>Facebook Fans Change by Like/Unlike Source | Bosch Ferramentas Elétricas Profissionais e Acessórios</a:t>
            </a:r>
          </a:p>
        </p:txBody>
      </p:sp>
      <p:graphicFrame>
        <p:nvGraphicFramePr>
          <p:cNvPr id="6" name="Chart Placeholder 5">
            <a:extLst>
              <a:ext uri="{FF2B5EF4-FFF2-40B4-BE49-F238E27FC236}">
                <a16:creationId xmlns:a16="http://schemas.microsoft.com/office/drawing/2014/main" id="{E3B534F8-FF98-45C9-B030-3D4631428FAF}"/>
              </a:ext>
            </a:extLst>
          </p:cNvPr>
          <p:cNvGraphicFramePr>
            <a:graphicFrameLocks noGrp="1"/>
          </p:cNvGraphicFramePr>
          <p:nvPr>
            <p:ph type="chart" sz="quarter" idx="13"/>
            <p:extLst>
              <p:ext uri="{D42A27DB-BD31-4B8C-83A1-F6EECF244321}">
                <p14:modId xmlns:p14="http://schemas.microsoft.com/office/powerpoint/2010/main" val="1208566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9DDE8-9BF3-43D3-A2E9-985B19793FF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430637F-B4CC-4059-9C09-C32C1344AC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878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84FF8-D727-4076-A947-477E854618F5}"/>
              </a:ext>
            </a:extLst>
          </p:cNvPr>
          <p:cNvSpPr>
            <a:spLocks noGrp="1"/>
          </p:cNvSpPr>
          <p:nvPr>
            <p:ph type="title"/>
          </p:nvPr>
        </p:nvSpPr>
        <p:spPr/>
        <p:txBody>
          <a:bodyPr/>
          <a:lstStyle/>
          <a:p>
            <a:r>
              <a:rPr lang="pt-BR"/>
              <a:t>Facebook Reach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72AC24DD-2ECA-4688-9EFC-CD5A93353CC7}"/>
              </a:ext>
            </a:extLst>
          </p:cNvPr>
          <p:cNvGraphicFramePr>
            <a:graphicFrameLocks noGrp="1"/>
          </p:cNvGraphicFramePr>
          <p:nvPr>
            <p:ph type="chart" sz="quarter" idx="13"/>
            <p:extLst>
              <p:ext uri="{D42A27DB-BD31-4B8C-83A1-F6EECF244321}">
                <p14:modId xmlns:p14="http://schemas.microsoft.com/office/powerpoint/2010/main" val="3889099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858FBF-F125-4460-8A71-FAEB184990E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E21DEA7-4294-46FD-BDB9-22F597D669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9722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8436-EAFD-4183-A7CE-0A0E639F9AEB}"/>
              </a:ext>
            </a:extLst>
          </p:cNvPr>
          <p:cNvSpPr>
            <a:spLocks noGrp="1"/>
          </p:cNvSpPr>
          <p:nvPr>
            <p:ph type="title"/>
          </p:nvPr>
        </p:nvSpPr>
        <p:spPr/>
        <p:txBody>
          <a:bodyPr/>
          <a:lstStyle/>
          <a:p>
            <a:r>
              <a:rPr lang="en-US"/>
              <a:t>Facebook Reach By Country Table | Bosch Ferramentas Elétricas Profissionais e Acessórios - 1 of 3</a:t>
            </a:r>
          </a:p>
        </p:txBody>
      </p:sp>
      <p:graphicFrame>
        <p:nvGraphicFramePr>
          <p:cNvPr id="5" name="Table Placeholder 4">
            <a:extLst>
              <a:ext uri="{FF2B5EF4-FFF2-40B4-BE49-F238E27FC236}">
                <a16:creationId xmlns:a16="http://schemas.microsoft.com/office/drawing/2014/main" id="{5EEF817A-35FD-40AB-9FFA-E3CB2B2F753F}"/>
              </a:ext>
            </a:extLst>
          </p:cNvPr>
          <p:cNvGraphicFramePr>
            <a:graphicFrameLocks noGrp="1"/>
          </p:cNvGraphicFramePr>
          <p:nvPr>
            <p:ph type="tbl" sz="quarter" idx="13"/>
            <p:extLst>
              <p:ext uri="{D42A27DB-BD31-4B8C-83A1-F6EECF244321}">
                <p14:modId xmlns:p14="http://schemas.microsoft.com/office/powerpoint/2010/main" val="722564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29311546"/>
                    </a:ext>
                  </a:extLst>
                </a:gridCol>
                <a:gridCol w="3291840">
                  <a:extLst>
                    <a:ext uri="{9D8B030D-6E8A-4147-A177-3AD203B41FA5}">
                      <a16:colId xmlns:a16="http://schemas.microsoft.com/office/drawing/2014/main" val="21785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0781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7248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20018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85472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71541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72795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7183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1183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1478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6854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extLst>
                  <a:ext uri="{0D108BD9-81ED-4DB2-BD59-A6C34878D82A}">
                    <a16:rowId xmlns:a16="http://schemas.microsoft.com/office/drawing/2014/main" val="3642031096"/>
                  </a:ext>
                </a:extLst>
              </a:tr>
            </a:tbl>
          </a:graphicData>
        </a:graphic>
      </p:graphicFrame>
      <p:sp>
        <p:nvSpPr>
          <p:cNvPr id="4" name="Text Placeholder 3">
            <a:extLst>
              <a:ext uri="{FF2B5EF4-FFF2-40B4-BE49-F238E27FC236}">
                <a16:creationId xmlns:a16="http://schemas.microsoft.com/office/drawing/2014/main" id="{F4EB94A1-D57A-422C-A8A1-6F7549CEAE0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72234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93405-E7AE-4523-A44D-8AEEFA7B1ED7}"/>
              </a:ext>
            </a:extLst>
          </p:cNvPr>
          <p:cNvSpPr>
            <a:spLocks noGrp="1"/>
          </p:cNvSpPr>
          <p:nvPr>
            <p:ph type="title"/>
          </p:nvPr>
        </p:nvSpPr>
        <p:spPr/>
        <p:txBody>
          <a:bodyPr/>
          <a:lstStyle/>
          <a:p>
            <a:r>
              <a:rPr lang="en-US"/>
              <a:t>Facebook Reach By Country Table | Bosch Ferramentas Elétricas Profissionais e Acessórios - 2 of 3</a:t>
            </a:r>
          </a:p>
        </p:txBody>
      </p:sp>
      <p:graphicFrame>
        <p:nvGraphicFramePr>
          <p:cNvPr id="5" name="Table Placeholder 4">
            <a:extLst>
              <a:ext uri="{FF2B5EF4-FFF2-40B4-BE49-F238E27FC236}">
                <a16:creationId xmlns:a16="http://schemas.microsoft.com/office/drawing/2014/main" id="{F578A064-C255-4AB8-A7A1-C071A7C872D2}"/>
              </a:ext>
            </a:extLst>
          </p:cNvPr>
          <p:cNvGraphicFramePr>
            <a:graphicFrameLocks noGrp="1"/>
          </p:cNvGraphicFramePr>
          <p:nvPr>
            <p:ph type="tbl" sz="quarter" idx="13"/>
            <p:extLst>
              <p:ext uri="{D42A27DB-BD31-4B8C-83A1-F6EECF244321}">
                <p14:modId xmlns:p14="http://schemas.microsoft.com/office/powerpoint/2010/main" val="3776197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92838639"/>
                    </a:ext>
                  </a:extLst>
                </a:gridCol>
                <a:gridCol w="3291840">
                  <a:extLst>
                    <a:ext uri="{9D8B030D-6E8A-4147-A177-3AD203B41FA5}">
                      <a16:colId xmlns:a16="http://schemas.microsoft.com/office/drawing/2014/main" val="239744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07519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95823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99449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8832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773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69358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Costa 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1397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Cape Verde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6765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1210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35661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58009922"/>
                  </a:ext>
                </a:extLst>
              </a:tr>
            </a:tbl>
          </a:graphicData>
        </a:graphic>
      </p:graphicFrame>
      <p:sp>
        <p:nvSpPr>
          <p:cNvPr id="4" name="Text Placeholder 3">
            <a:extLst>
              <a:ext uri="{FF2B5EF4-FFF2-40B4-BE49-F238E27FC236}">
                <a16:creationId xmlns:a16="http://schemas.microsoft.com/office/drawing/2014/main" id="{8C037134-A601-43B2-9B37-E4806E1DDD3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219409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544F4-98D2-4104-A3B4-75FE19638BCF}"/>
              </a:ext>
            </a:extLst>
          </p:cNvPr>
          <p:cNvSpPr>
            <a:spLocks noGrp="1"/>
          </p:cNvSpPr>
          <p:nvPr>
            <p:ph type="title"/>
          </p:nvPr>
        </p:nvSpPr>
        <p:spPr/>
        <p:txBody>
          <a:bodyPr/>
          <a:lstStyle/>
          <a:p>
            <a:r>
              <a:rPr lang="en-US"/>
              <a:t>Facebook Reach By Country Table | Bosch Ferramentas Elétricas Profissionais e Acessórios - 3 of 3</a:t>
            </a:r>
          </a:p>
        </p:txBody>
      </p:sp>
      <p:graphicFrame>
        <p:nvGraphicFramePr>
          <p:cNvPr id="5" name="Table Placeholder 4">
            <a:extLst>
              <a:ext uri="{FF2B5EF4-FFF2-40B4-BE49-F238E27FC236}">
                <a16:creationId xmlns:a16="http://schemas.microsoft.com/office/drawing/2014/main" id="{188776BD-1BAF-44FB-9073-4068413DDCF8}"/>
              </a:ext>
            </a:extLst>
          </p:cNvPr>
          <p:cNvGraphicFramePr>
            <a:graphicFrameLocks noGrp="1"/>
          </p:cNvGraphicFramePr>
          <p:nvPr>
            <p:ph type="tbl" sz="quarter" idx="13"/>
            <p:extLst>
              <p:ext uri="{D42A27DB-BD31-4B8C-83A1-F6EECF244321}">
                <p14:modId xmlns:p14="http://schemas.microsoft.com/office/powerpoint/2010/main" val="979660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28259794"/>
                    </a:ext>
                  </a:extLst>
                </a:gridCol>
                <a:gridCol w="3291840">
                  <a:extLst>
                    <a:ext uri="{9D8B030D-6E8A-4147-A177-3AD203B41FA5}">
                      <a16:colId xmlns:a16="http://schemas.microsoft.com/office/drawing/2014/main" val="3646644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06280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Ecuador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5635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966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8400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76114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548221126"/>
                  </a:ext>
                </a:extLst>
              </a:tr>
            </a:tbl>
          </a:graphicData>
        </a:graphic>
      </p:graphicFrame>
      <p:sp>
        <p:nvSpPr>
          <p:cNvPr id="4" name="Text Placeholder 3">
            <a:extLst>
              <a:ext uri="{FF2B5EF4-FFF2-40B4-BE49-F238E27FC236}">
                <a16:creationId xmlns:a16="http://schemas.microsoft.com/office/drawing/2014/main" id="{CC98C59C-6A75-442F-A579-11721AE6F99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03659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3FFFC-5110-417E-9C7A-29C4856DBF23}"/>
              </a:ext>
            </a:extLst>
          </p:cNvPr>
          <p:cNvSpPr>
            <a:spLocks noGrp="1"/>
          </p:cNvSpPr>
          <p:nvPr>
            <p:ph type="title"/>
          </p:nvPr>
        </p:nvSpPr>
        <p:spPr/>
        <p:txBody>
          <a:bodyPr/>
          <a:lstStyle/>
          <a:p>
            <a:r>
              <a:rPr lang="pt-BR"/>
              <a:t>Facebook Reactions Distribution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57A1D1D6-463C-46DD-9F90-67DC96542662}"/>
              </a:ext>
            </a:extLst>
          </p:cNvPr>
          <p:cNvGraphicFramePr>
            <a:graphicFrameLocks noGrp="1"/>
          </p:cNvGraphicFramePr>
          <p:nvPr>
            <p:ph type="chart" sz="quarter" idx="13"/>
            <p:extLst>
              <p:ext uri="{D42A27DB-BD31-4B8C-83A1-F6EECF244321}">
                <p14:modId xmlns:p14="http://schemas.microsoft.com/office/powerpoint/2010/main" val="1424611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F1F7E-F2E5-425D-9867-0615563814A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5643055-E4C0-45EB-9922-48F69FA89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949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90493-779C-43AB-94BB-053A14A08ACB}"/>
              </a:ext>
            </a:extLst>
          </p:cNvPr>
          <p:cNvSpPr>
            <a:spLocks noGrp="1"/>
          </p:cNvSpPr>
          <p:nvPr>
            <p:ph type="title"/>
          </p:nvPr>
        </p:nvSpPr>
        <p:spPr/>
        <p:txBody>
          <a:bodyPr/>
          <a:lstStyle/>
          <a:p>
            <a:r>
              <a:rPr lang="en-US"/>
              <a:t>Facebook Engagement Rate By Post Type | Bosch Ferramentas Elétricas Profissionais e Acessórios</a:t>
            </a:r>
          </a:p>
        </p:txBody>
      </p:sp>
      <p:graphicFrame>
        <p:nvGraphicFramePr>
          <p:cNvPr id="6" name="Chart Placeholder 5">
            <a:extLst>
              <a:ext uri="{FF2B5EF4-FFF2-40B4-BE49-F238E27FC236}">
                <a16:creationId xmlns:a16="http://schemas.microsoft.com/office/drawing/2014/main" id="{D3EE3284-E552-4F79-A891-CEB54B3A4272}"/>
              </a:ext>
            </a:extLst>
          </p:cNvPr>
          <p:cNvGraphicFramePr>
            <a:graphicFrameLocks noGrp="1"/>
          </p:cNvGraphicFramePr>
          <p:nvPr>
            <p:ph type="chart" sz="quarter" idx="13"/>
            <p:extLst>
              <p:ext uri="{D42A27DB-BD31-4B8C-83A1-F6EECF244321}">
                <p14:modId xmlns:p14="http://schemas.microsoft.com/office/powerpoint/2010/main" val="2993990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70ED6-B38A-4B78-A87C-F7C5BC180D0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6C4C185-AE0A-4C78-BC45-082FF38AD1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760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8825A-1139-4FE6-BE57-7315CBD4198F}"/>
              </a:ext>
            </a:extLst>
          </p:cNvPr>
          <p:cNvSpPr>
            <a:spLocks noGrp="1"/>
          </p:cNvSpPr>
          <p:nvPr>
            <p:ph type="title"/>
          </p:nvPr>
        </p:nvSpPr>
        <p:spPr/>
        <p:txBody>
          <a:bodyPr/>
          <a:lstStyle/>
          <a:p>
            <a:r>
              <a:rPr lang="pt-BR"/>
              <a:t>Facebook Private Messages Table | Bosch Ferramentas Elétricas Profissionais e Acessórios - 1 of 13</a:t>
            </a:r>
            <a:endParaRPr lang="en-US"/>
          </a:p>
        </p:txBody>
      </p:sp>
      <p:graphicFrame>
        <p:nvGraphicFramePr>
          <p:cNvPr id="5" name="Table Placeholder 4">
            <a:extLst>
              <a:ext uri="{FF2B5EF4-FFF2-40B4-BE49-F238E27FC236}">
                <a16:creationId xmlns:a16="http://schemas.microsoft.com/office/drawing/2014/main" id="{9CDDE435-4C02-4CA3-96CB-39B1CC57DB66}"/>
              </a:ext>
            </a:extLst>
          </p:cNvPr>
          <p:cNvGraphicFramePr>
            <a:graphicFrameLocks noGrp="1"/>
          </p:cNvGraphicFramePr>
          <p:nvPr>
            <p:ph type="tbl" sz="quarter" idx="13"/>
            <p:extLst>
              <p:ext uri="{D42A27DB-BD31-4B8C-83A1-F6EECF244321}">
                <p14:modId xmlns:p14="http://schemas.microsoft.com/office/powerpoint/2010/main" val="224240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28037450"/>
                    </a:ext>
                  </a:extLst>
                </a:gridCol>
                <a:gridCol w="2057400">
                  <a:extLst>
                    <a:ext uri="{9D8B030D-6E8A-4147-A177-3AD203B41FA5}">
                      <a16:colId xmlns:a16="http://schemas.microsoft.com/office/drawing/2014/main" val="3447578613"/>
                    </a:ext>
                  </a:extLst>
                </a:gridCol>
                <a:gridCol w="822960">
                  <a:extLst>
                    <a:ext uri="{9D8B030D-6E8A-4147-A177-3AD203B41FA5}">
                      <a16:colId xmlns:a16="http://schemas.microsoft.com/office/drawing/2014/main" val="3853148694"/>
                    </a:ext>
                  </a:extLst>
                </a:gridCol>
                <a:gridCol w="1234440">
                  <a:extLst>
                    <a:ext uri="{9D8B030D-6E8A-4147-A177-3AD203B41FA5}">
                      <a16:colId xmlns:a16="http://schemas.microsoft.com/office/drawing/2014/main" val="3629437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4299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Julio Cesar - 2018-05-30 17:46:09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Julio, 
Para verificar a vista explodidas das ferramentas acesse o link: 
http://www.powertools-aftersalesservice.com/public/bosch-pt?lgRedirect=true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19:43:03</a:t>
                      </a:r>
                    </a:p>
                  </a:txBody>
                  <a:tcPr/>
                </a:tc>
                <a:extLst>
                  <a:ext uri="{0D108BD9-81ED-4DB2-BD59-A6C34878D82A}">
                    <a16:rowId xmlns:a16="http://schemas.microsoft.com/office/drawing/2014/main" val="158464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Coop Motos - 2018-05-30 15:10:26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Coop, 
Para participar de uma concorrência ou prestar serviços para a Bosch, a empresa solicitante precisa estar homologada pelo departamento de compras. Pedimos à gentileza que entre em contato através do e-mail: info.compras@br.bosch.com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19:45:24</a:t>
                      </a:r>
                    </a:p>
                  </a:txBody>
                  <a:tcPr/>
                </a:tc>
                <a:extLst>
                  <a:ext uri="{0D108BD9-81ED-4DB2-BD59-A6C34878D82A}">
                    <a16:rowId xmlns:a16="http://schemas.microsoft.com/office/drawing/2014/main" val="4093896979"/>
                  </a:ext>
                </a:extLst>
              </a:tr>
            </a:tbl>
          </a:graphicData>
        </a:graphic>
      </p:graphicFrame>
      <p:sp>
        <p:nvSpPr>
          <p:cNvPr id="4" name="Text Placeholder 3">
            <a:extLst>
              <a:ext uri="{FF2B5EF4-FFF2-40B4-BE49-F238E27FC236}">
                <a16:creationId xmlns:a16="http://schemas.microsoft.com/office/drawing/2014/main" id="{63E8BFBE-080D-457D-A61F-6D4740B9682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4933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BADAD-9580-46F6-9F3E-DF7D1C3CCCFA}"/>
              </a:ext>
            </a:extLst>
          </p:cNvPr>
          <p:cNvSpPr>
            <a:spLocks noGrp="1"/>
          </p:cNvSpPr>
          <p:nvPr>
            <p:ph type="title"/>
          </p:nvPr>
        </p:nvSpPr>
        <p:spPr/>
        <p:txBody>
          <a:bodyPr/>
          <a:lstStyle/>
          <a:p>
            <a:r>
              <a:rPr lang="pt-BR"/>
              <a:t>Facebook Private Messages Table | Bosch Ferramentas Elétricas Profissionais e Acessórios - 2 of 13</a:t>
            </a:r>
            <a:endParaRPr lang="en-US"/>
          </a:p>
        </p:txBody>
      </p:sp>
      <p:graphicFrame>
        <p:nvGraphicFramePr>
          <p:cNvPr id="5" name="Table Placeholder 4">
            <a:extLst>
              <a:ext uri="{FF2B5EF4-FFF2-40B4-BE49-F238E27FC236}">
                <a16:creationId xmlns:a16="http://schemas.microsoft.com/office/drawing/2014/main" id="{2DDA25DA-2EF0-4F43-8306-68DDA1BF49FC}"/>
              </a:ext>
            </a:extLst>
          </p:cNvPr>
          <p:cNvGraphicFramePr>
            <a:graphicFrameLocks noGrp="1"/>
          </p:cNvGraphicFramePr>
          <p:nvPr>
            <p:ph type="tbl" sz="quarter" idx="13"/>
            <p:extLst>
              <p:ext uri="{D42A27DB-BD31-4B8C-83A1-F6EECF244321}">
                <p14:modId xmlns:p14="http://schemas.microsoft.com/office/powerpoint/2010/main" val="4136051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26012955"/>
                    </a:ext>
                  </a:extLst>
                </a:gridCol>
                <a:gridCol w="2057400">
                  <a:extLst>
                    <a:ext uri="{9D8B030D-6E8A-4147-A177-3AD203B41FA5}">
                      <a16:colId xmlns:a16="http://schemas.microsoft.com/office/drawing/2014/main" val="1392184792"/>
                    </a:ext>
                  </a:extLst>
                </a:gridCol>
                <a:gridCol w="822960">
                  <a:extLst>
                    <a:ext uri="{9D8B030D-6E8A-4147-A177-3AD203B41FA5}">
                      <a16:colId xmlns:a16="http://schemas.microsoft.com/office/drawing/2014/main" val="1578507008"/>
                    </a:ext>
                  </a:extLst>
                </a:gridCol>
                <a:gridCol w="1234440">
                  <a:extLst>
                    <a:ext uri="{9D8B030D-6E8A-4147-A177-3AD203B41FA5}">
                      <a16:colId xmlns:a16="http://schemas.microsoft.com/office/drawing/2014/main" val="2146689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7143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Luciana Boim - 2018-05-30 15:10:14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Luciana, 
Os aparelhos de medição já são aferidos de fábrica e não necessitam de aferições posteriores.
Caso prefira  nos manuais de instruções do aparelho existem testes de aferições que podem ser feitos por ele mesmo para checagem das medidas.
Se for necessário, a  aferição (certificado) orientamos que  encaminhe o aparelho a algum órgão certificador de sua escolha,  para que a aferição e certificação sejam feitas e emitidas, ou seja não passamos indicações de órgãos certificadores, fica a critério do consumidor . 
Importante é que neste caso o consumidor leve consigo o manual de Instrução do aparelho para que o órgão certificador possa ter uma base de como aferi-lo. Importante: Todas as despesas referentes a este processo de aferição correm por conta do usuário.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18:09:47</a:t>
                      </a:r>
                    </a:p>
                  </a:txBody>
                  <a:tcPr/>
                </a:tc>
                <a:extLst>
                  <a:ext uri="{0D108BD9-81ED-4DB2-BD59-A6C34878D82A}">
                    <a16:rowId xmlns:a16="http://schemas.microsoft.com/office/drawing/2014/main" val="2516576714"/>
                  </a:ext>
                </a:extLst>
              </a:tr>
            </a:tbl>
          </a:graphicData>
        </a:graphic>
      </p:graphicFrame>
      <p:sp>
        <p:nvSpPr>
          <p:cNvPr id="4" name="Text Placeholder 3">
            <a:extLst>
              <a:ext uri="{FF2B5EF4-FFF2-40B4-BE49-F238E27FC236}">
                <a16:creationId xmlns:a16="http://schemas.microsoft.com/office/drawing/2014/main" id="{655C7959-3562-4E3D-A0B8-F6AAB510901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07538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BC33-9841-4147-8462-CA9183A2E444}"/>
              </a:ext>
            </a:extLst>
          </p:cNvPr>
          <p:cNvSpPr>
            <a:spLocks noGrp="1"/>
          </p:cNvSpPr>
          <p:nvPr>
            <p:ph type="title"/>
          </p:nvPr>
        </p:nvSpPr>
        <p:spPr/>
        <p:txBody>
          <a:bodyPr/>
          <a:lstStyle/>
          <a:p>
            <a:r>
              <a:rPr lang="pt-BR"/>
              <a:t>Facebook Private Messages Table | Bosch Ferramentas Elétricas Profissionais e Acessórios - 3 of 13</a:t>
            </a:r>
            <a:endParaRPr lang="en-US"/>
          </a:p>
        </p:txBody>
      </p:sp>
      <p:graphicFrame>
        <p:nvGraphicFramePr>
          <p:cNvPr id="5" name="Table Placeholder 4">
            <a:extLst>
              <a:ext uri="{FF2B5EF4-FFF2-40B4-BE49-F238E27FC236}">
                <a16:creationId xmlns:a16="http://schemas.microsoft.com/office/drawing/2014/main" id="{504F0567-601B-4E82-950A-ABD1535C571A}"/>
              </a:ext>
            </a:extLst>
          </p:cNvPr>
          <p:cNvGraphicFramePr>
            <a:graphicFrameLocks noGrp="1"/>
          </p:cNvGraphicFramePr>
          <p:nvPr>
            <p:ph type="tbl" sz="quarter" idx="13"/>
            <p:extLst>
              <p:ext uri="{D42A27DB-BD31-4B8C-83A1-F6EECF244321}">
                <p14:modId xmlns:p14="http://schemas.microsoft.com/office/powerpoint/2010/main" val="684824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438871"/>
                    </a:ext>
                  </a:extLst>
                </a:gridCol>
                <a:gridCol w="2057400">
                  <a:extLst>
                    <a:ext uri="{9D8B030D-6E8A-4147-A177-3AD203B41FA5}">
                      <a16:colId xmlns:a16="http://schemas.microsoft.com/office/drawing/2014/main" val="567562008"/>
                    </a:ext>
                  </a:extLst>
                </a:gridCol>
                <a:gridCol w="822960">
                  <a:extLst>
                    <a:ext uri="{9D8B030D-6E8A-4147-A177-3AD203B41FA5}">
                      <a16:colId xmlns:a16="http://schemas.microsoft.com/office/drawing/2014/main" val="1119620777"/>
                    </a:ext>
                  </a:extLst>
                </a:gridCol>
                <a:gridCol w="1234440">
                  <a:extLst>
                    <a:ext uri="{9D8B030D-6E8A-4147-A177-3AD203B41FA5}">
                      <a16:colId xmlns:a16="http://schemas.microsoft.com/office/drawing/2014/main" val="3321366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28420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Jonas Alonso - 2018-05-26 02:48:01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Jonas, 
Em que posso ajudá-lo?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19:40:53</a:t>
                      </a:r>
                    </a:p>
                  </a:txBody>
                  <a:tcPr/>
                </a:tc>
                <a:extLst>
                  <a:ext uri="{0D108BD9-81ED-4DB2-BD59-A6C34878D82A}">
                    <a16:rowId xmlns:a16="http://schemas.microsoft.com/office/drawing/2014/main" val="1320342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Assis Pires - 2018-05-25 20:28:25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Assis, 
Essa ferramenta você comprou aqui no Brasil?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05/28/2018 19:37:23</a:t>
                      </a:r>
                    </a:p>
                  </a:txBody>
                  <a:tcPr/>
                </a:tc>
                <a:extLst>
                  <a:ext uri="{0D108BD9-81ED-4DB2-BD59-A6C34878D82A}">
                    <a16:rowId xmlns:a16="http://schemas.microsoft.com/office/drawing/2014/main" val="384064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José Luis Schneider - 2018-05-24 07:33:00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José, 
Qual o modelo da Ferramenta e a sua Cidade-Estado?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15:09:24</a:t>
                      </a:r>
                    </a:p>
                  </a:txBody>
                  <a:tcPr/>
                </a:tc>
                <a:extLst>
                  <a:ext uri="{0D108BD9-81ED-4DB2-BD59-A6C34878D82A}">
                    <a16:rowId xmlns:a16="http://schemas.microsoft.com/office/drawing/2014/main" val="267097484"/>
                  </a:ext>
                </a:extLst>
              </a:tr>
            </a:tbl>
          </a:graphicData>
        </a:graphic>
      </p:graphicFrame>
      <p:sp>
        <p:nvSpPr>
          <p:cNvPr id="4" name="Text Placeholder 3">
            <a:extLst>
              <a:ext uri="{FF2B5EF4-FFF2-40B4-BE49-F238E27FC236}">
                <a16:creationId xmlns:a16="http://schemas.microsoft.com/office/drawing/2014/main" id="{7326FF50-2884-4D7A-9CD1-51D886AD8D2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87399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C45B5-631F-46D8-82A9-05AE4B03407B}"/>
              </a:ext>
            </a:extLst>
          </p:cNvPr>
          <p:cNvSpPr>
            <a:spLocks noGrp="1"/>
          </p:cNvSpPr>
          <p:nvPr>
            <p:ph type="title"/>
          </p:nvPr>
        </p:nvSpPr>
        <p:spPr/>
        <p:txBody>
          <a:bodyPr/>
          <a:lstStyle/>
          <a:p>
            <a:r>
              <a:rPr lang="pt-BR"/>
              <a:t>Facebook Private Messages Table | Bosch Ferramentas Elétricas Profissionais e Acessórios - 4 of 13</a:t>
            </a:r>
            <a:endParaRPr lang="en-US"/>
          </a:p>
        </p:txBody>
      </p:sp>
      <p:graphicFrame>
        <p:nvGraphicFramePr>
          <p:cNvPr id="5" name="Table Placeholder 4">
            <a:extLst>
              <a:ext uri="{FF2B5EF4-FFF2-40B4-BE49-F238E27FC236}">
                <a16:creationId xmlns:a16="http://schemas.microsoft.com/office/drawing/2014/main" id="{4F6F3113-D457-4C14-B11A-54A59761E74B}"/>
              </a:ext>
            </a:extLst>
          </p:cNvPr>
          <p:cNvGraphicFramePr>
            <a:graphicFrameLocks noGrp="1"/>
          </p:cNvGraphicFramePr>
          <p:nvPr>
            <p:ph type="tbl" sz="quarter" idx="13"/>
            <p:extLst>
              <p:ext uri="{D42A27DB-BD31-4B8C-83A1-F6EECF244321}">
                <p14:modId xmlns:p14="http://schemas.microsoft.com/office/powerpoint/2010/main" val="298895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37345704"/>
                    </a:ext>
                  </a:extLst>
                </a:gridCol>
                <a:gridCol w="2057400">
                  <a:extLst>
                    <a:ext uri="{9D8B030D-6E8A-4147-A177-3AD203B41FA5}">
                      <a16:colId xmlns:a16="http://schemas.microsoft.com/office/drawing/2014/main" val="892585911"/>
                    </a:ext>
                  </a:extLst>
                </a:gridCol>
                <a:gridCol w="822960">
                  <a:extLst>
                    <a:ext uri="{9D8B030D-6E8A-4147-A177-3AD203B41FA5}">
                      <a16:colId xmlns:a16="http://schemas.microsoft.com/office/drawing/2014/main" val="3189966064"/>
                    </a:ext>
                  </a:extLst>
                </a:gridCol>
                <a:gridCol w="1234440">
                  <a:extLst>
                    <a:ext uri="{9D8B030D-6E8A-4147-A177-3AD203B41FA5}">
                      <a16:colId xmlns:a16="http://schemas.microsoft.com/office/drawing/2014/main" val="746677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32493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Paulo Jose Carneiro Pires - 2018-05-22 20:50:27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Paulo, 
Encaminhamos sua solicitação para área responsável, assim que tivermos um retorno encaminharemos para você.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16:00:39</a:t>
                      </a:r>
                    </a:p>
                  </a:txBody>
                  <a:tcPr/>
                </a:tc>
                <a:extLst>
                  <a:ext uri="{0D108BD9-81ED-4DB2-BD59-A6C34878D82A}">
                    <a16:rowId xmlns:a16="http://schemas.microsoft.com/office/drawing/2014/main" val="2926086454"/>
                  </a:ext>
                </a:extLst>
              </a:tr>
            </a:tbl>
          </a:graphicData>
        </a:graphic>
      </p:graphicFrame>
      <p:sp>
        <p:nvSpPr>
          <p:cNvPr id="4" name="Text Placeholder 3">
            <a:extLst>
              <a:ext uri="{FF2B5EF4-FFF2-40B4-BE49-F238E27FC236}">
                <a16:creationId xmlns:a16="http://schemas.microsoft.com/office/drawing/2014/main" id="{D62AE99B-D765-416E-B939-6AC4A9FD7FB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430648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B0C80-F795-478B-8079-1B7E72D809A9}"/>
              </a:ext>
            </a:extLst>
          </p:cNvPr>
          <p:cNvSpPr>
            <a:spLocks noGrp="1"/>
          </p:cNvSpPr>
          <p:nvPr>
            <p:ph type="title"/>
          </p:nvPr>
        </p:nvSpPr>
        <p:spPr/>
        <p:txBody>
          <a:bodyPr/>
          <a:lstStyle/>
          <a:p>
            <a:r>
              <a:rPr lang="pt-BR"/>
              <a:t>Facebook Private Messages Table | Bosch Ferramentas Elétricas Profissionais e Acessórios - 5 of 13</a:t>
            </a:r>
            <a:endParaRPr lang="en-US"/>
          </a:p>
        </p:txBody>
      </p:sp>
      <p:graphicFrame>
        <p:nvGraphicFramePr>
          <p:cNvPr id="5" name="Table Placeholder 4">
            <a:extLst>
              <a:ext uri="{FF2B5EF4-FFF2-40B4-BE49-F238E27FC236}">
                <a16:creationId xmlns:a16="http://schemas.microsoft.com/office/drawing/2014/main" id="{38678EA1-89FA-4A74-B0DF-067439AB0EFE}"/>
              </a:ext>
            </a:extLst>
          </p:cNvPr>
          <p:cNvGraphicFramePr>
            <a:graphicFrameLocks noGrp="1"/>
          </p:cNvGraphicFramePr>
          <p:nvPr>
            <p:ph type="tbl" sz="quarter" idx="13"/>
            <p:extLst>
              <p:ext uri="{D42A27DB-BD31-4B8C-83A1-F6EECF244321}">
                <p14:modId xmlns:p14="http://schemas.microsoft.com/office/powerpoint/2010/main" val="242692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56255269"/>
                    </a:ext>
                  </a:extLst>
                </a:gridCol>
                <a:gridCol w="2057400">
                  <a:extLst>
                    <a:ext uri="{9D8B030D-6E8A-4147-A177-3AD203B41FA5}">
                      <a16:colId xmlns:a16="http://schemas.microsoft.com/office/drawing/2014/main" val="1135004065"/>
                    </a:ext>
                  </a:extLst>
                </a:gridCol>
                <a:gridCol w="822960">
                  <a:extLst>
                    <a:ext uri="{9D8B030D-6E8A-4147-A177-3AD203B41FA5}">
                      <a16:colId xmlns:a16="http://schemas.microsoft.com/office/drawing/2014/main" val="593535265"/>
                    </a:ext>
                  </a:extLst>
                </a:gridCol>
                <a:gridCol w="1234440">
                  <a:extLst>
                    <a:ext uri="{9D8B030D-6E8A-4147-A177-3AD203B41FA5}">
                      <a16:colId xmlns:a16="http://schemas.microsoft.com/office/drawing/2014/main" val="3754443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60406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Carlão Tavares - 2018-05-18 22:35:12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Carlão, 
Informamos que todos os nossos processos são divulgados através do Vagas.com.
Para cadastrar seu CV em nosso banco de dados ou para candidatar-se às vagas você pode acessar www.vagas.com.br/bosch.
E, para outras informações referente a vagas processos seletivos e nossos valores Bosch pode acessar o site da Bosch Carreiras: http://www.bosch-career.com/pt/br/home_br/home.html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 19:52:21</a:t>
                      </a:r>
                    </a:p>
                  </a:txBody>
                  <a:tcPr/>
                </a:tc>
                <a:extLst>
                  <a:ext uri="{0D108BD9-81ED-4DB2-BD59-A6C34878D82A}">
                    <a16:rowId xmlns:a16="http://schemas.microsoft.com/office/drawing/2014/main" val="2224258444"/>
                  </a:ext>
                </a:extLst>
              </a:tr>
            </a:tbl>
          </a:graphicData>
        </a:graphic>
      </p:graphicFrame>
      <p:sp>
        <p:nvSpPr>
          <p:cNvPr id="4" name="Text Placeholder 3">
            <a:extLst>
              <a:ext uri="{FF2B5EF4-FFF2-40B4-BE49-F238E27FC236}">
                <a16:creationId xmlns:a16="http://schemas.microsoft.com/office/drawing/2014/main" id="{D8564F5A-3607-4B72-9433-1ED46614FB4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624895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C172C-DB71-49A6-BECB-AA6781934029}"/>
              </a:ext>
            </a:extLst>
          </p:cNvPr>
          <p:cNvSpPr>
            <a:spLocks noGrp="1"/>
          </p:cNvSpPr>
          <p:nvPr>
            <p:ph type="title"/>
          </p:nvPr>
        </p:nvSpPr>
        <p:spPr/>
        <p:txBody>
          <a:bodyPr/>
          <a:lstStyle/>
          <a:p>
            <a:r>
              <a:rPr lang="pt-BR"/>
              <a:t>Facebook Private Messages Table | Bosch Ferramentas Elétricas Profissionais e Acessórios - 6 of 13</a:t>
            </a:r>
            <a:endParaRPr lang="en-US"/>
          </a:p>
        </p:txBody>
      </p:sp>
      <p:graphicFrame>
        <p:nvGraphicFramePr>
          <p:cNvPr id="5" name="Table Placeholder 4">
            <a:extLst>
              <a:ext uri="{FF2B5EF4-FFF2-40B4-BE49-F238E27FC236}">
                <a16:creationId xmlns:a16="http://schemas.microsoft.com/office/drawing/2014/main" id="{6AA33DE7-61ED-4DAC-810E-F8826E8FCAA9}"/>
              </a:ext>
            </a:extLst>
          </p:cNvPr>
          <p:cNvGraphicFramePr>
            <a:graphicFrameLocks noGrp="1"/>
          </p:cNvGraphicFramePr>
          <p:nvPr>
            <p:ph type="tbl" sz="quarter" idx="13"/>
            <p:extLst>
              <p:ext uri="{D42A27DB-BD31-4B8C-83A1-F6EECF244321}">
                <p14:modId xmlns:p14="http://schemas.microsoft.com/office/powerpoint/2010/main" val="216309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83423722"/>
                    </a:ext>
                  </a:extLst>
                </a:gridCol>
                <a:gridCol w="2057400">
                  <a:extLst>
                    <a:ext uri="{9D8B030D-6E8A-4147-A177-3AD203B41FA5}">
                      <a16:colId xmlns:a16="http://schemas.microsoft.com/office/drawing/2014/main" val="3520285236"/>
                    </a:ext>
                  </a:extLst>
                </a:gridCol>
                <a:gridCol w="822960">
                  <a:extLst>
                    <a:ext uri="{9D8B030D-6E8A-4147-A177-3AD203B41FA5}">
                      <a16:colId xmlns:a16="http://schemas.microsoft.com/office/drawing/2014/main" val="4180124230"/>
                    </a:ext>
                  </a:extLst>
                </a:gridCol>
                <a:gridCol w="1234440">
                  <a:extLst>
                    <a:ext uri="{9D8B030D-6E8A-4147-A177-3AD203B41FA5}">
                      <a16:colId xmlns:a16="http://schemas.microsoft.com/office/drawing/2014/main" val="346716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01214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Glauco Tollendal - 2018-05-18 06:20:08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Glauco, 
Favor encaminhar seu projeto para o e-mail Marilia.Oliveira@br.bosch.com  
Caso haja interesse, a Bosch entrará em contato.
Obs.: Independente da área, o chamado será direcionado para o corporativo.
Informamos também que não realizamos ações diretamente com pessoas físicas.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 21:03:37</a:t>
                      </a:r>
                    </a:p>
                  </a:txBody>
                  <a:tcPr/>
                </a:tc>
                <a:extLst>
                  <a:ext uri="{0D108BD9-81ED-4DB2-BD59-A6C34878D82A}">
                    <a16:rowId xmlns:a16="http://schemas.microsoft.com/office/drawing/2014/main" val="4041713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Ana Carolina da Silva - 2018-05-17 20:43:48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3880692"/>
                  </a:ext>
                </a:extLst>
              </a:tr>
            </a:tbl>
          </a:graphicData>
        </a:graphic>
      </p:graphicFrame>
      <p:sp>
        <p:nvSpPr>
          <p:cNvPr id="4" name="Text Placeholder 3">
            <a:extLst>
              <a:ext uri="{FF2B5EF4-FFF2-40B4-BE49-F238E27FC236}">
                <a16:creationId xmlns:a16="http://schemas.microsoft.com/office/drawing/2014/main" id="{0DD99479-F978-4F19-AF51-32D7E28BBAA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64191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77A49-3AD1-4D2E-9ACC-B3ED7732F3C0}"/>
              </a:ext>
            </a:extLst>
          </p:cNvPr>
          <p:cNvSpPr>
            <a:spLocks noGrp="1"/>
          </p:cNvSpPr>
          <p:nvPr>
            <p:ph type="title"/>
          </p:nvPr>
        </p:nvSpPr>
        <p:spPr/>
        <p:txBody>
          <a:bodyPr/>
          <a:lstStyle/>
          <a:p>
            <a:r>
              <a:rPr lang="pt-BR"/>
              <a:t>Facebook Private Messages Table | Bosch Ferramentas Elétricas Profissionais e Acessórios - 7 of 13</a:t>
            </a:r>
            <a:endParaRPr lang="en-US"/>
          </a:p>
        </p:txBody>
      </p:sp>
      <p:graphicFrame>
        <p:nvGraphicFramePr>
          <p:cNvPr id="5" name="Table Placeholder 4">
            <a:extLst>
              <a:ext uri="{FF2B5EF4-FFF2-40B4-BE49-F238E27FC236}">
                <a16:creationId xmlns:a16="http://schemas.microsoft.com/office/drawing/2014/main" id="{512A6769-A95A-4521-99E9-06901AD15D3F}"/>
              </a:ext>
            </a:extLst>
          </p:cNvPr>
          <p:cNvGraphicFramePr>
            <a:graphicFrameLocks noGrp="1"/>
          </p:cNvGraphicFramePr>
          <p:nvPr>
            <p:ph type="tbl" sz="quarter" idx="13"/>
            <p:extLst>
              <p:ext uri="{D42A27DB-BD31-4B8C-83A1-F6EECF244321}">
                <p14:modId xmlns:p14="http://schemas.microsoft.com/office/powerpoint/2010/main" val="3307513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75800171"/>
                    </a:ext>
                  </a:extLst>
                </a:gridCol>
                <a:gridCol w="2057400">
                  <a:extLst>
                    <a:ext uri="{9D8B030D-6E8A-4147-A177-3AD203B41FA5}">
                      <a16:colId xmlns:a16="http://schemas.microsoft.com/office/drawing/2014/main" val="1593761766"/>
                    </a:ext>
                  </a:extLst>
                </a:gridCol>
                <a:gridCol w="822960">
                  <a:extLst>
                    <a:ext uri="{9D8B030D-6E8A-4147-A177-3AD203B41FA5}">
                      <a16:colId xmlns:a16="http://schemas.microsoft.com/office/drawing/2014/main" val="1286453713"/>
                    </a:ext>
                  </a:extLst>
                </a:gridCol>
                <a:gridCol w="1234440">
                  <a:extLst>
                    <a:ext uri="{9D8B030D-6E8A-4147-A177-3AD203B41FA5}">
                      <a16:colId xmlns:a16="http://schemas.microsoft.com/office/drawing/2014/main" val="389197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5368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Jennifer Marques Brunner - 2018-05-16 17:19:24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Jennifer,
Informamos que todos os nossos processos são divulgados através do Vagas.com.
Para cadastrar seu CV em nosso banco de dados ou para candidatar-se às vagas você pode acessar www.vagas.com.br/bosch.
E, para outras informações referente a vagas processos seletivos e nossos valores Bosch pode acessar o site da Bosch Carreiras: http://www.bosch-career.com/pt/br/home_br/home.html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18:27:27</a:t>
                      </a:r>
                    </a:p>
                  </a:txBody>
                  <a:tcPr/>
                </a:tc>
                <a:extLst>
                  <a:ext uri="{0D108BD9-81ED-4DB2-BD59-A6C34878D82A}">
                    <a16:rowId xmlns:a16="http://schemas.microsoft.com/office/drawing/2014/main" val="2856944230"/>
                  </a:ext>
                </a:extLst>
              </a:tr>
            </a:tbl>
          </a:graphicData>
        </a:graphic>
      </p:graphicFrame>
      <p:sp>
        <p:nvSpPr>
          <p:cNvPr id="4" name="Text Placeholder 3">
            <a:extLst>
              <a:ext uri="{FF2B5EF4-FFF2-40B4-BE49-F238E27FC236}">
                <a16:creationId xmlns:a16="http://schemas.microsoft.com/office/drawing/2014/main" id="{6C2D26DC-1DC5-4957-A516-D4F861A3DF9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6450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FDE55-A8B7-489D-BBEC-1483AD69DB95}"/>
              </a:ext>
            </a:extLst>
          </p:cNvPr>
          <p:cNvSpPr>
            <a:spLocks noGrp="1"/>
          </p:cNvSpPr>
          <p:nvPr>
            <p:ph type="title"/>
          </p:nvPr>
        </p:nvSpPr>
        <p:spPr/>
        <p:txBody>
          <a:bodyPr/>
          <a:lstStyle/>
          <a:p>
            <a:r>
              <a:rPr lang="pt-BR"/>
              <a:t>Facebook Private Messages Table | Bosch Ferramentas Elétricas Profissionais e Acessórios - 8 of 13</a:t>
            </a:r>
            <a:endParaRPr lang="en-US"/>
          </a:p>
        </p:txBody>
      </p:sp>
      <p:graphicFrame>
        <p:nvGraphicFramePr>
          <p:cNvPr id="5" name="Table Placeholder 4">
            <a:extLst>
              <a:ext uri="{FF2B5EF4-FFF2-40B4-BE49-F238E27FC236}">
                <a16:creationId xmlns:a16="http://schemas.microsoft.com/office/drawing/2014/main" id="{30C121A4-0196-459E-BEB4-BB651B5F441E}"/>
              </a:ext>
            </a:extLst>
          </p:cNvPr>
          <p:cNvGraphicFramePr>
            <a:graphicFrameLocks noGrp="1"/>
          </p:cNvGraphicFramePr>
          <p:nvPr>
            <p:ph type="tbl" sz="quarter" idx="13"/>
            <p:extLst>
              <p:ext uri="{D42A27DB-BD31-4B8C-83A1-F6EECF244321}">
                <p14:modId xmlns:p14="http://schemas.microsoft.com/office/powerpoint/2010/main" val="2419824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3308036"/>
                    </a:ext>
                  </a:extLst>
                </a:gridCol>
                <a:gridCol w="2057400">
                  <a:extLst>
                    <a:ext uri="{9D8B030D-6E8A-4147-A177-3AD203B41FA5}">
                      <a16:colId xmlns:a16="http://schemas.microsoft.com/office/drawing/2014/main" val="176916744"/>
                    </a:ext>
                  </a:extLst>
                </a:gridCol>
                <a:gridCol w="822960">
                  <a:extLst>
                    <a:ext uri="{9D8B030D-6E8A-4147-A177-3AD203B41FA5}">
                      <a16:colId xmlns:a16="http://schemas.microsoft.com/office/drawing/2014/main" val="2530819838"/>
                    </a:ext>
                  </a:extLst>
                </a:gridCol>
                <a:gridCol w="1234440">
                  <a:extLst>
                    <a:ext uri="{9D8B030D-6E8A-4147-A177-3AD203B41FA5}">
                      <a16:colId xmlns:a16="http://schemas.microsoft.com/office/drawing/2014/main" val="303484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2155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Márcia Andrea Lima - 2018-05-16 14:33:24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Márcia, 
O nosso horário de atendimento é de Segunda a Sexta das 08:00 as 18:00 h.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18:24:51</a:t>
                      </a:r>
                    </a:p>
                  </a:txBody>
                  <a:tcPr/>
                </a:tc>
                <a:extLst>
                  <a:ext uri="{0D108BD9-81ED-4DB2-BD59-A6C34878D82A}">
                    <a16:rowId xmlns:a16="http://schemas.microsoft.com/office/drawing/2014/main" val="357503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Beta Baja - 2018-05-15 02:33:12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Beta Baja, 
Segue o contato da área responsável onde você poderá verificar a possibilidade de patrocínio. 
E-mai: Gustavo.Beltramini@br.bosch.com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 18:19:42</a:t>
                      </a:r>
                    </a:p>
                  </a:txBody>
                  <a:tcPr/>
                </a:tc>
                <a:extLst>
                  <a:ext uri="{0D108BD9-81ED-4DB2-BD59-A6C34878D82A}">
                    <a16:rowId xmlns:a16="http://schemas.microsoft.com/office/drawing/2014/main" val="1127487884"/>
                  </a:ext>
                </a:extLst>
              </a:tr>
            </a:tbl>
          </a:graphicData>
        </a:graphic>
      </p:graphicFrame>
      <p:sp>
        <p:nvSpPr>
          <p:cNvPr id="4" name="Text Placeholder 3">
            <a:extLst>
              <a:ext uri="{FF2B5EF4-FFF2-40B4-BE49-F238E27FC236}">
                <a16:creationId xmlns:a16="http://schemas.microsoft.com/office/drawing/2014/main" id="{2D2376B2-0BD2-44D4-B55B-8FF9CC40157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634881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C2BD1-A082-4E66-810D-7DFF4E9A2861}"/>
              </a:ext>
            </a:extLst>
          </p:cNvPr>
          <p:cNvSpPr>
            <a:spLocks noGrp="1"/>
          </p:cNvSpPr>
          <p:nvPr>
            <p:ph type="title"/>
          </p:nvPr>
        </p:nvSpPr>
        <p:spPr/>
        <p:txBody>
          <a:bodyPr/>
          <a:lstStyle/>
          <a:p>
            <a:r>
              <a:rPr lang="pt-BR"/>
              <a:t>Facebook Private Messages Table | Bosch Ferramentas Elétricas Profissionais e Acessórios - 9 of 13</a:t>
            </a:r>
            <a:endParaRPr lang="en-US"/>
          </a:p>
        </p:txBody>
      </p:sp>
      <p:graphicFrame>
        <p:nvGraphicFramePr>
          <p:cNvPr id="5" name="Table Placeholder 4">
            <a:extLst>
              <a:ext uri="{FF2B5EF4-FFF2-40B4-BE49-F238E27FC236}">
                <a16:creationId xmlns:a16="http://schemas.microsoft.com/office/drawing/2014/main" id="{E0A8C8FC-0BFB-456B-8FDF-5667CCEDCDF9}"/>
              </a:ext>
            </a:extLst>
          </p:cNvPr>
          <p:cNvGraphicFramePr>
            <a:graphicFrameLocks noGrp="1"/>
          </p:cNvGraphicFramePr>
          <p:nvPr>
            <p:ph type="tbl" sz="quarter" idx="13"/>
            <p:extLst>
              <p:ext uri="{D42A27DB-BD31-4B8C-83A1-F6EECF244321}">
                <p14:modId xmlns:p14="http://schemas.microsoft.com/office/powerpoint/2010/main" val="3005942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43988329"/>
                    </a:ext>
                  </a:extLst>
                </a:gridCol>
                <a:gridCol w="2057400">
                  <a:extLst>
                    <a:ext uri="{9D8B030D-6E8A-4147-A177-3AD203B41FA5}">
                      <a16:colId xmlns:a16="http://schemas.microsoft.com/office/drawing/2014/main" val="2104872619"/>
                    </a:ext>
                  </a:extLst>
                </a:gridCol>
                <a:gridCol w="822960">
                  <a:extLst>
                    <a:ext uri="{9D8B030D-6E8A-4147-A177-3AD203B41FA5}">
                      <a16:colId xmlns:a16="http://schemas.microsoft.com/office/drawing/2014/main" val="3833025467"/>
                    </a:ext>
                  </a:extLst>
                </a:gridCol>
                <a:gridCol w="1234440">
                  <a:extLst>
                    <a:ext uri="{9D8B030D-6E8A-4147-A177-3AD203B41FA5}">
                      <a16:colId xmlns:a16="http://schemas.microsoft.com/office/drawing/2014/main" val="2376608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5620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Renê Japa - 2018-05-13 20:45:02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Renê, Verificamos com a área responsável e no momento não estamos efetuando parcerias mais ficaremos de olho para futuras ações.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16:05:53</a:t>
                      </a:r>
                    </a:p>
                  </a:txBody>
                  <a:tcPr/>
                </a:tc>
                <a:extLst>
                  <a:ext uri="{0D108BD9-81ED-4DB2-BD59-A6C34878D82A}">
                    <a16:rowId xmlns:a16="http://schemas.microsoft.com/office/drawing/2014/main" val="2916594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Fernando Sobreira - 2018-05-11 18:02:15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Fernando, 
Verificamos o link enviado, a ferramenta que consta no mesmo já saiu de linha. 
Para verificar os modelos que estão sendo comercializados pela Bosch no Brasil, deixamos disponível o catalogo de acessórios através do link: http://www.bosch-professional.com/br/media/centralpool/professional_1/files/service_2/product_catalogue_1/pt/cat_bos_6186_cat_acess_WEB.pdf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 21:43:58</a:t>
                      </a:r>
                    </a:p>
                  </a:txBody>
                  <a:tcPr/>
                </a:tc>
                <a:extLst>
                  <a:ext uri="{0D108BD9-81ED-4DB2-BD59-A6C34878D82A}">
                    <a16:rowId xmlns:a16="http://schemas.microsoft.com/office/drawing/2014/main" val="2375214585"/>
                  </a:ext>
                </a:extLst>
              </a:tr>
            </a:tbl>
          </a:graphicData>
        </a:graphic>
      </p:graphicFrame>
      <p:sp>
        <p:nvSpPr>
          <p:cNvPr id="4" name="Text Placeholder 3">
            <a:extLst>
              <a:ext uri="{FF2B5EF4-FFF2-40B4-BE49-F238E27FC236}">
                <a16:creationId xmlns:a16="http://schemas.microsoft.com/office/drawing/2014/main" id="{26ED4703-C761-4831-9262-F158CD088B1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48873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D90B9-3F13-44C9-A725-CB6036B6A13E}"/>
              </a:ext>
            </a:extLst>
          </p:cNvPr>
          <p:cNvSpPr>
            <a:spLocks noGrp="1"/>
          </p:cNvSpPr>
          <p:nvPr>
            <p:ph type="title"/>
          </p:nvPr>
        </p:nvSpPr>
        <p:spPr/>
        <p:txBody>
          <a:bodyPr/>
          <a:lstStyle/>
          <a:p>
            <a:r>
              <a:rPr lang="pt-BR"/>
              <a:t>Facebook Private Messages Table | Bosch Ferramentas Elétricas Profissionais e Acessórios - 10 of 13</a:t>
            </a:r>
            <a:endParaRPr lang="en-US"/>
          </a:p>
        </p:txBody>
      </p:sp>
      <p:graphicFrame>
        <p:nvGraphicFramePr>
          <p:cNvPr id="5" name="Table Placeholder 4">
            <a:extLst>
              <a:ext uri="{FF2B5EF4-FFF2-40B4-BE49-F238E27FC236}">
                <a16:creationId xmlns:a16="http://schemas.microsoft.com/office/drawing/2014/main" id="{79FBD975-8803-4F44-82A1-3BEEF40531A6}"/>
              </a:ext>
            </a:extLst>
          </p:cNvPr>
          <p:cNvGraphicFramePr>
            <a:graphicFrameLocks noGrp="1"/>
          </p:cNvGraphicFramePr>
          <p:nvPr>
            <p:ph type="tbl" sz="quarter" idx="13"/>
            <p:extLst>
              <p:ext uri="{D42A27DB-BD31-4B8C-83A1-F6EECF244321}">
                <p14:modId xmlns:p14="http://schemas.microsoft.com/office/powerpoint/2010/main" val="14333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1975628"/>
                    </a:ext>
                  </a:extLst>
                </a:gridCol>
                <a:gridCol w="2057400">
                  <a:extLst>
                    <a:ext uri="{9D8B030D-6E8A-4147-A177-3AD203B41FA5}">
                      <a16:colId xmlns:a16="http://schemas.microsoft.com/office/drawing/2014/main" val="3887804746"/>
                    </a:ext>
                  </a:extLst>
                </a:gridCol>
                <a:gridCol w="822960">
                  <a:extLst>
                    <a:ext uri="{9D8B030D-6E8A-4147-A177-3AD203B41FA5}">
                      <a16:colId xmlns:a16="http://schemas.microsoft.com/office/drawing/2014/main" val="169134824"/>
                    </a:ext>
                  </a:extLst>
                </a:gridCol>
                <a:gridCol w="1234440">
                  <a:extLst>
                    <a:ext uri="{9D8B030D-6E8A-4147-A177-3AD203B41FA5}">
                      <a16:colId xmlns:a16="http://schemas.microsoft.com/office/drawing/2014/main" val="3176576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06742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Fernando Leitão - 2018-05-10 20:35:31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Fernando, 
A oxidação pode ocorrer devido o contato das mãos do usuário com os acessórios (ácido úrico) ou devido a umidade excessiva da região do cliente (por exemplo praia).
 A oxidação pode ocorrer mas não interfere na utilização do acessório. Porem caso seja de interesse   poderá levar o acessório para a análise de uma assistência técnica, porém não significa que receberá garantia por isso, pois a garantia cobre defeitos de fabricação.
Para verificar contatos de assistêcnias técnicas autorizadas acesse o link: 
http://www.boschferramentas.com.br/br/pt/dltechnical/pesquisa-de-agentes-autorizados/dealersearch/ onde poderá verificar  outros contatos de assistência técnicas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 16:19:11</a:t>
                      </a:r>
                    </a:p>
                  </a:txBody>
                  <a:tcPr/>
                </a:tc>
                <a:extLst>
                  <a:ext uri="{0D108BD9-81ED-4DB2-BD59-A6C34878D82A}">
                    <a16:rowId xmlns:a16="http://schemas.microsoft.com/office/drawing/2014/main" val="1629640503"/>
                  </a:ext>
                </a:extLst>
              </a:tr>
            </a:tbl>
          </a:graphicData>
        </a:graphic>
      </p:graphicFrame>
      <p:sp>
        <p:nvSpPr>
          <p:cNvPr id="4" name="Text Placeholder 3">
            <a:extLst>
              <a:ext uri="{FF2B5EF4-FFF2-40B4-BE49-F238E27FC236}">
                <a16:creationId xmlns:a16="http://schemas.microsoft.com/office/drawing/2014/main" id="{DCA287AE-224F-4DCB-9857-996288F9DF3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219448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608A3-802B-4080-B17A-928C364A1FE8}"/>
              </a:ext>
            </a:extLst>
          </p:cNvPr>
          <p:cNvSpPr>
            <a:spLocks noGrp="1"/>
          </p:cNvSpPr>
          <p:nvPr>
            <p:ph type="title"/>
          </p:nvPr>
        </p:nvSpPr>
        <p:spPr/>
        <p:txBody>
          <a:bodyPr/>
          <a:lstStyle/>
          <a:p>
            <a:r>
              <a:rPr lang="pt-BR"/>
              <a:t>Facebook Private Messages Table | Bosch Ferramentas Elétricas Profissionais e Acessórios - 11 of 13</a:t>
            </a:r>
            <a:endParaRPr lang="en-US"/>
          </a:p>
        </p:txBody>
      </p:sp>
      <p:graphicFrame>
        <p:nvGraphicFramePr>
          <p:cNvPr id="5" name="Table Placeholder 4">
            <a:extLst>
              <a:ext uri="{FF2B5EF4-FFF2-40B4-BE49-F238E27FC236}">
                <a16:creationId xmlns:a16="http://schemas.microsoft.com/office/drawing/2014/main" id="{90C0459E-B0AC-4770-B9ED-A7A598890D09}"/>
              </a:ext>
            </a:extLst>
          </p:cNvPr>
          <p:cNvGraphicFramePr>
            <a:graphicFrameLocks noGrp="1"/>
          </p:cNvGraphicFramePr>
          <p:nvPr>
            <p:ph type="tbl" sz="quarter" idx="13"/>
            <p:extLst>
              <p:ext uri="{D42A27DB-BD31-4B8C-83A1-F6EECF244321}">
                <p14:modId xmlns:p14="http://schemas.microsoft.com/office/powerpoint/2010/main" val="464497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3409949"/>
                    </a:ext>
                  </a:extLst>
                </a:gridCol>
                <a:gridCol w="2057400">
                  <a:extLst>
                    <a:ext uri="{9D8B030D-6E8A-4147-A177-3AD203B41FA5}">
                      <a16:colId xmlns:a16="http://schemas.microsoft.com/office/drawing/2014/main" val="2103422909"/>
                    </a:ext>
                  </a:extLst>
                </a:gridCol>
                <a:gridCol w="822960">
                  <a:extLst>
                    <a:ext uri="{9D8B030D-6E8A-4147-A177-3AD203B41FA5}">
                      <a16:colId xmlns:a16="http://schemas.microsoft.com/office/drawing/2014/main" val="580575754"/>
                    </a:ext>
                  </a:extLst>
                </a:gridCol>
                <a:gridCol w="1234440">
                  <a:extLst>
                    <a:ext uri="{9D8B030D-6E8A-4147-A177-3AD203B41FA5}">
                      <a16:colId xmlns:a16="http://schemas.microsoft.com/office/drawing/2014/main" val="2910346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5309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Rogerio Ribeiro - 2018-05-10 05:24:48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Rogerio. 
Agradecemos pela sugestão.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 12:22:22</a:t>
                      </a:r>
                    </a:p>
                  </a:txBody>
                  <a:tcPr/>
                </a:tc>
                <a:extLst>
                  <a:ext uri="{0D108BD9-81ED-4DB2-BD59-A6C34878D82A}">
                    <a16:rowId xmlns:a16="http://schemas.microsoft.com/office/drawing/2014/main" val="360599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Raphael Jacquemin Eletromaq Foz - 2018-05-09 20:10:49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Raphael, 
Que bom que encontrou:). Qualquer coisa estamos aqui para ajudar. 
Tenha uma boa tarde,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 20:18:22</a:t>
                      </a:r>
                    </a:p>
                  </a:txBody>
                  <a:tcPr/>
                </a:tc>
                <a:extLst>
                  <a:ext uri="{0D108BD9-81ED-4DB2-BD59-A6C34878D82A}">
                    <a16:rowId xmlns:a16="http://schemas.microsoft.com/office/drawing/2014/main" val="9382096"/>
                  </a:ext>
                </a:extLst>
              </a:tr>
            </a:tbl>
          </a:graphicData>
        </a:graphic>
      </p:graphicFrame>
      <p:sp>
        <p:nvSpPr>
          <p:cNvPr id="4" name="Text Placeholder 3">
            <a:extLst>
              <a:ext uri="{FF2B5EF4-FFF2-40B4-BE49-F238E27FC236}">
                <a16:creationId xmlns:a16="http://schemas.microsoft.com/office/drawing/2014/main" id="{6F39D68E-FF86-4420-BD4E-D184E64B7EA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61409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BE427-8C8F-411E-9F33-884BB21D6427}"/>
              </a:ext>
            </a:extLst>
          </p:cNvPr>
          <p:cNvSpPr>
            <a:spLocks noGrp="1"/>
          </p:cNvSpPr>
          <p:nvPr>
            <p:ph type="title"/>
          </p:nvPr>
        </p:nvSpPr>
        <p:spPr/>
        <p:txBody>
          <a:bodyPr/>
          <a:lstStyle/>
          <a:p>
            <a:r>
              <a:rPr lang="pt-BR"/>
              <a:t>Facebook Private Messages Table | Bosch Ferramentas Elétricas Profissionais e Acessórios - 12 of 13</a:t>
            </a:r>
            <a:endParaRPr lang="en-US"/>
          </a:p>
        </p:txBody>
      </p:sp>
      <p:graphicFrame>
        <p:nvGraphicFramePr>
          <p:cNvPr id="5" name="Table Placeholder 4">
            <a:extLst>
              <a:ext uri="{FF2B5EF4-FFF2-40B4-BE49-F238E27FC236}">
                <a16:creationId xmlns:a16="http://schemas.microsoft.com/office/drawing/2014/main" id="{5B8D4E6D-A91E-45D9-BFE6-87C85532B8CA}"/>
              </a:ext>
            </a:extLst>
          </p:cNvPr>
          <p:cNvGraphicFramePr>
            <a:graphicFrameLocks noGrp="1"/>
          </p:cNvGraphicFramePr>
          <p:nvPr>
            <p:ph type="tbl" sz="quarter" idx="13"/>
            <p:extLst>
              <p:ext uri="{D42A27DB-BD31-4B8C-83A1-F6EECF244321}">
                <p14:modId xmlns:p14="http://schemas.microsoft.com/office/powerpoint/2010/main" val="3225123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80343048"/>
                    </a:ext>
                  </a:extLst>
                </a:gridCol>
                <a:gridCol w="2057400">
                  <a:extLst>
                    <a:ext uri="{9D8B030D-6E8A-4147-A177-3AD203B41FA5}">
                      <a16:colId xmlns:a16="http://schemas.microsoft.com/office/drawing/2014/main" val="2147569180"/>
                    </a:ext>
                  </a:extLst>
                </a:gridCol>
                <a:gridCol w="822960">
                  <a:extLst>
                    <a:ext uri="{9D8B030D-6E8A-4147-A177-3AD203B41FA5}">
                      <a16:colId xmlns:a16="http://schemas.microsoft.com/office/drawing/2014/main" val="3024528856"/>
                    </a:ext>
                  </a:extLst>
                </a:gridCol>
                <a:gridCol w="1234440">
                  <a:extLst>
                    <a:ext uri="{9D8B030D-6E8A-4147-A177-3AD203B41FA5}">
                      <a16:colId xmlns:a16="http://schemas.microsoft.com/office/drawing/2014/main" val="53766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7454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Luiz Enrique Denardin - 2018-05-08 14:35:24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Luiz, 
As maletas que acompanham as ferramentas não são vendidas separadamente. As maletas que são vendidas separadamente são as L-Boxx. Você pode conferir todos os modelos através do nosso site:
http://www.bosch-professional.com/professionalsearch/br/pt/search/search.htm?sparam=L-Boxx&amp;searchIssuedByUser=true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 22:36:18</a:t>
                      </a:r>
                    </a:p>
                  </a:txBody>
                  <a:tcPr/>
                </a:tc>
                <a:extLst>
                  <a:ext uri="{0D108BD9-81ED-4DB2-BD59-A6C34878D82A}">
                    <a16:rowId xmlns:a16="http://schemas.microsoft.com/office/drawing/2014/main" val="374256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José Carlos Do Prado - 2018-05-07 18:04:46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247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Naldo Brazuca Silva - 2018-05-07 00:42:09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29151016"/>
                  </a:ext>
                </a:extLst>
              </a:tr>
            </a:tbl>
          </a:graphicData>
        </a:graphic>
      </p:graphicFrame>
      <p:sp>
        <p:nvSpPr>
          <p:cNvPr id="4" name="Text Placeholder 3">
            <a:extLst>
              <a:ext uri="{FF2B5EF4-FFF2-40B4-BE49-F238E27FC236}">
                <a16:creationId xmlns:a16="http://schemas.microsoft.com/office/drawing/2014/main" id="{1EA9CACD-6A43-482F-840E-A0D7FA7BB52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596176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F3C41-E1B3-4D84-A1F2-976C1880170A}"/>
              </a:ext>
            </a:extLst>
          </p:cNvPr>
          <p:cNvSpPr>
            <a:spLocks noGrp="1"/>
          </p:cNvSpPr>
          <p:nvPr>
            <p:ph type="title"/>
          </p:nvPr>
        </p:nvSpPr>
        <p:spPr/>
        <p:txBody>
          <a:bodyPr/>
          <a:lstStyle/>
          <a:p>
            <a:r>
              <a:rPr lang="pt-BR"/>
              <a:t>Facebook Private Messages Table | Bosch Ferramentas Elétricas Profissionais e Acessórios - 13 of 13</a:t>
            </a:r>
            <a:endParaRPr lang="en-US"/>
          </a:p>
        </p:txBody>
      </p:sp>
      <p:graphicFrame>
        <p:nvGraphicFramePr>
          <p:cNvPr id="5" name="Table Placeholder 4">
            <a:extLst>
              <a:ext uri="{FF2B5EF4-FFF2-40B4-BE49-F238E27FC236}">
                <a16:creationId xmlns:a16="http://schemas.microsoft.com/office/drawing/2014/main" id="{A09BC081-E784-4507-A85C-DAEB9A0712A1}"/>
              </a:ext>
            </a:extLst>
          </p:cNvPr>
          <p:cNvGraphicFramePr>
            <a:graphicFrameLocks noGrp="1"/>
          </p:cNvGraphicFramePr>
          <p:nvPr>
            <p:ph type="tbl" sz="quarter" idx="13"/>
            <p:extLst>
              <p:ext uri="{D42A27DB-BD31-4B8C-83A1-F6EECF244321}">
                <p14:modId xmlns:p14="http://schemas.microsoft.com/office/powerpoint/2010/main" val="121009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0217334"/>
                    </a:ext>
                  </a:extLst>
                </a:gridCol>
                <a:gridCol w="2057400">
                  <a:extLst>
                    <a:ext uri="{9D8B030D-6E8A-4147-A177-3AD203B41FA5}">
                      <a16:colId xmlns:a16="http://schemas.microsoft.com/office/drawing/2014/main" val="2957644223"/>
                    </a:ext>
                  </a:extLst>
                </a:gridCol>
                <a:gridCol w="822960">
                  <a:extLst>
                    <a:ext uri="{9D8B030D-6E8A-4147-A177-3AD203B41FA5}">
                      <a16:colId xmlns:a16="http://schemas.microsoft.com/office/drawing/2014/main" val="705328544"/>
                    </a:ext>
                  </a:extLst>
                </a:gridCol>
                <a:gridCol w="1234440">
                  <a:extLst>
                    <a:ext uri="{9D8B030D-6E8A-4147-A177-3AD203B41FA5}">
                      <a16:colId xmlns:a16="http://schemas.microsoft.com/office/drawing/2014/main" val="421421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154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Carlos Henrique Henry Hendrix - 2018-05-06 15:06:54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Carlos, 
Esse ano não teremos Feirão de Fábrica na Bosch Campinas. 
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 12:18:28</a:t>
                      </a:r>
                    </a:p>
                  </a:txBody>
                  <a:tcPr/>
                </a:tc>
                <a:extLst>
                  <a:ext uri="{0D108BD9-81ED-4DB2-BD59-A6C34878D82A}">
                    <a16:rowId xmlns:a16="http://schemas.microsoft.com/office/drawing/2014/main" val="1418510942"/>
                  </a:ext>
                </a:extLst>
              </a:tr>
            </a:tbl>
          </a:graphicData>
        </a:graphic>
      </p:graphicFrame>
      <p:sp>
        <p:nvSpPr>
          <p:cNvPr id="4" name="Text Placeholder 3">
            <a:extLst>
              <a:ext uri="{FF2B5EF4-FFF2-40B4-BE49-F238E27FC236}">
                <a16:creationId xmlns:a16="http://schemas.microsoft.com/office/drawing/2014/main" id="{92C52C5B-55DC-4B44-9456-57358BCC06B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836319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EE606-B1FB-4C33-9AFD-98D951BCD7EA}"/>
              </a:ext>
            </a:extLst>
          </p:cNvPr>
          <p:cNvSpPr>
            <a:spLocks noGrp="1"/>
          </p:cNvSpPr>
          <p:nvPr>
            <p:ph type="title"/>
          </p:nvPr>
        </p:nvSpPr>
        <p:spPr/>
        <p:txBody>
          <a:bodyPr/>
          <a:lstStyle/>
          <a:p>
            <a:r>
              <a:rPr lang="pt-BR"/>
              <a:t>Facebook Story Type Distribution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81867DED-4A33-40E6-87C0-33C5D754EBC4}"/>
              </a:ext>
            </a:extLst>
          </p:cNvPr>
          <p:cNvGraphicFramePr>
            <a:graphicFrameLocks noGrp="1"/>
          </p:cNvGraphicFramePr>
          <p:nvPr>
            <p:ph type="chart" sz="quarter" idx="13"/>
            <p:extLst>
              <p:ext uri="{D42A27DB-BD31-4B8C-83A1-F6EECF244321}">
                <p14:modId xmlns:p14="http://schemas.microsoft.com/office/powerpoint/2010/main" val="42829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CC2EBD-73BB-4E7A-B115-C74CB97A769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87F4E4F-86C5-4D9F-A8D3-B3C3AF146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554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0C3A2-1838-4F04-AEA6-523214CD0724}"/>
              </a:ext>
            </a:extLst>
          </p:cNvPr>
          <p:cNvSpPr>
            <a:spLocks noGrp="1"/>
          </p:cNvSpPr>
          <p:nvPr>
            <p:ph type="title"/>
          </p:nvPr>
        </p:nvSpPr>
        <p:spPr/>
        <p:txBody>
          <a:bodyPr/>
          <a:lstStyle/>
          <a:p>
            <a:r>
              <a:rPr lang="pt-BR"/>
              <a:t>Facebook Page Views By External Referral | Bosch Ferramentas Elétricas Profissionais e Acessórios - 1 of 2</a:t>
            </a:r>
            <a:endParaRPr lang="en-US"/>
          </a:p>
        </p:txBody>
      </p:sp>
      <p:graphicFrame>
        <p:nvGraphicFramePr>
          <p:cNvPr id="5" name="Table Placeholder 4">
            <a:extLst>
              <a:ext uri="{FF2B5EF4-FFF2-40B4-BE49-F238E27FC236}">
                <a16:creationId xmlns:a16="http://schemas.microsoft.com/office/drawing/2014/main" id="{5722A35A-1FA4-4303-B310-609E21F8073C}"/>
              </a:ext>
            </a:extLst>
          </p:cNvPr>
          <p:cNvGraphicFramePr>
            <a:graphicFrameLocks noGrp="1"/>
          </p:cNvGraphicFramePr>
          <p:nvPr>
            <p:ph type="tbl" sz="quarter" idx="13"/>
            <p:extLst>
              <p:ext uri="{D42A27DB-BD31-4B8C-83A1-F6EECF244321}">
                <p14:modId xmlns:p14="http://schemas.microsoft.com/office/powerpoint/2010/main" val="45823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3479726"/>
                    </a:ext>
                  </a:extLst>
                </a:gridCol>
                <a:gridCol w="3291840">
                  <a:extLst>
                    <a:ext uri="{9D8B030D-6E8A-4147-A177-3AD203B41FA5}">
                      <a16:colId xmlns:a16="http://schemas.microsoft.com/office/drawing/2014/main" val="547104255"/>
                    </a:ext>
                  </a:extLst>
                </a:gridCol>
                <a:gridCol w="2468880">
                  <a:extLst>
                    <a:ext uri="{9D8B030D-6E8A-4147-A177-3AD203B41FA5}">
                      <a16:colId xmlns:a16="http://schemas.microsoft.com/office/drawing/2014/main" val="1695885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063339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https://www.boschtools.com/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23100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3852072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4289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19351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http://www.bosch-professional.com/br/pt/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61215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2115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http://www.google.com/m?client=ms-nokia&amp;cof=nsp&amp;channel=s60&amp;q=Bosch+GO+qto+custa%3F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170564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http://www.boschacessorios.com.br/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33520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80405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https://outlook.live.com/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15323256"/>
                  </a:ext>
                </a:extLst>
              </a:tr>
            </a:tbl>
          </a:graphicData>
        </a:graphic>
      </p:graphicFrame>
      <p:sp>
        <p:nvSpPr>
          <p:cNvPr id="4" name="Text Placeholder 3">
            <a:extLst>
              <a:ext uri="{FF2B5EF4-FFF2-40B4-BE49-F238E27FC236}">
                <a16:creationId xmlns:a16="http://schemas.microsoft.com/office/drawing/2014/main" id="{F439D3A3-B05B-4A15-A6F5-B1254A13D80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6222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80304-6AEB-466D-8F2E-A72940B6D418}"/>
              </a:ext>
            </a:extLst>
          </p:cNvPr>
          <p:cNvSpPr>
            <a:spLocks noGrp="1"/>
          </p:cNvSpPr>
          <p:nvPr>
            <p:ph type="title"/>
          </p:nvPr>
        </p:nvSpPr>
        <p:spPr/>
        <p:txBody>
          <a:bodyPr/>
          <a:lstStyle/>
          <a:p>
            <a:r>
              <a:rPr lang="pt-BR"/>
              <a:t>Facebook Page Views By External Referral | Bosch Ferramentas Elétricas Profissionais e Acessórios - 2 of 2</a:t>
            </a:r>
            <a:endParaRPr lang="en-US"/>
          </a:p>
        </p:txBody>
      </p:sp>
      <p:graphicFrame>
        <p:nvGraphicFramePr>
          <p:cNvPr id="5" name="Table Placeholder 4">
            <a:extLst>
              <a:ext uri="{FF2B5EF4-FFF2-40B4-BE49-F238E27FC236}">
                <a16:creationId xmlns:a16="http://schemas.microsoft.com/office/drawing/2014/main" id="{859EF2BD-F152-4D9D-BB28-D32111CCE46F}"/>
              </a:ext>
            </a:extLst>
          </p:cNvPr>
          <p:cNvGraphicFramePr>
            <a:graphicFrameLocks noGrp="1"/>
          </p:cNvGraphicFramePr>
          <p:nvPr>
            <p:ph type="tbl" sz="quarter" idx="13"/>
            <p:extLst>
              <p:ext uri="{D42A27DB-BD31-4B8C-83A1-F6EECF244321}">
                <p14:modId xmlns:p14="http://schemas.microsoft.com/office/powerpoint/2010/main" val="3934542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20280613"/>
                    </a:ext>
                  </a:extLst>
                </a:gridCol>
                <a:gridCol w="3291840">
                  <a:extLst>
                    <a:ext uri="{9D8B030D-6E8A-4147-A177-3AD203B41FA5}">
                      <a16:colId xmlns:a16="http://schemas.microsoft.com/office/drawing/2014/main" val="1337948142"/>
                    </a:ext>
                  </a:extLst>
                </a:gridCol>
                <a:gridCol w="2468880">
                  <a:extLst>
                    <a:ext uri="{9D8B030D-6E8A-4147-A177-3AD203B41FA5}">
                      <a16:colId xmlns:a16="http://schemas.microsoft.com/office/drawing/2014/main" val="1535837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326433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0719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37979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https://app.brandwatch.com/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25510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https://accounts.vitrue.com/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0353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05182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89622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http://m.bosch-professional.com.br/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585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http://m.bosch-professional.com.br/br/pt/professional/cordless-tool-(embedded)/index.html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591147476"/>
                  </a:ext>
                </a:extLst>
              </a:tr>
            </a:tbl>
          </a:graphicData>
        </a:graphic>
      </p:graphicFrame>
      <p:sp>
        <p:nvSpPr>
          <p:cNvPr id="4" name="Text Placeholder 3">
            <a:extLst>
              <a:ext uri="{FF2B5EF4-FFF2-40B4-BE49-F238E27FC236}">
                <a16:creationId xmlns:a16="http://schemas.microsoft.com/office/drawing/2014/main" id="{E22095AC-8A25-4EAA-A133-72EE9817044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502206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1529</Words>
  <Application>Microsoft Office PowerPoint</Application>
  <PresentationFormat>On-screen Show (4:3)</PresentationFormat>
  <Paragraphs>312</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Deep Insights</vt:lpstr>
      <vt:lpstr>Facebook Fan Demographics | Bosch Ferramentas Elétricas Profissionais e Acessórios</vt:lpstr>
      <vt:lpstr>Facebook Fans Change by Like/Unlike Source | Bosch Ferramentas Elétricas Profissionais e Acessórios</vt:lpstr>
      <vt:lpstr>Facebook Reach | Bosch Ferramentas Elétricas Profissionais e Acessórios</vt:lpstr>
      <vt:lpstr>Facebook Reach By Country Table | Bosch Ferramentas Elétricas Profissionais e Acessórios - 1 of 3</vt:lpstr>
      <vt:lpstr>Facebook Reach By Country Table | Bosch Ferramentas Elétricas Profissionais e Acessórios - 2 of 3</vt:lpstr>
      <vt:lpstr>Facebook Reach By Country Table | Bosch Ferramentas Elétricas Profissionais e Acessórios - 3 of 3</vt:lpstr>
      <vt:lpstr>Facebook Reactions Distribution | Bosch Ferramentas Elétricas Profissionais e Acessórios</vt:lpstr>
      <vt:lpstr>Facebook Engagement Rate By Post Type | Bosch Ferramentas Elétricas Profissionais e Acessórios</vt:lpstr>
      <vt:lpstr>Facebook Private Messages Table | Bosch Ferramentas Elétricas Profissionais e Acessórios - 1 of 13</vt:lpstr>
      <vt:lpstr>Facebook Private Messages Table | Bosch Ferramentas Elétricas Profissionais e Acessórios - 2 of 13</vt:lpstr>
      <vt:lpstr>Facebook Private Messages Table | Bosch Ferramentas Elétricas Profissionais e Acessórios - 3 of 13</vt:lpstr>
      <vt:lpstr>Facebook Private Messages Table | Bosch Ferramentas Elétricas Profissionais e Acessórios - 4 of 13</vt:lpstr>
      <vt:lpstr>Facebook Private Messages Table | Bosch Ferramentas Elétricas Profissionais e Acessórios - 5 of 13</vt:lpstr>
      <vt:lpstr>Facebook Private Messages Table | Bosch Ferramentas Elétricas Profissionais e Acessórios - 6 of 13</vt:lpstr>
      <vt:lpstr>Facebook Private Messages Table | Bosch Ferramentas Elétricas Profissionais e Acessórios - 7 of 13</vt:lpstr>
      <vt:lpstr>Facebook Private Messages Table | Bosch Ferramentas Elétricas Profissionais e Acessórios - 8 of 13</vt:lpstr>
      <vt:lpstr>Facebook Private Messages Table | Bosch Ferramentas Elétricas Profissionais e Acessórios - 9 of 13</vt:lpstr>
      <vt:lpstr>Facebook Private Messages Table | Bosch Ferramentas Elétricas Profissionais e Acessórios - 10 of 13</vt:lpstr>
      <vt:lpstr>Facebook Private Messages Table | Bosch Ferramentas Elétricas Profissionais e Acessórios - 11 of 13</vt:lpstr>
      <vt:lpstr>Facebook Private Messages Table | Bosch Ferramentas Elétricas Profissionais e Acessórios - 12 of 13</vt:lpstr>
      <vt:lpstr>Facebook Private Messages Table | Bosch Ferramentas Elétricas Profissionais e Acessórios - 13 of 13</vt:lpstr>
      <vt:lpstr>Facebook Story Type Distribution | Bosch Ferramentas Elétricas Profissionais e Acessórios</vt:lpstr>
      <vt:lpstr>Facebook Page Views By External Referral | Bosch Ferramentas Elétricas Profissionais e Acessórios - 1 of 2</vt:lpstr>
      <vt:lpstr>Facebook Page Views By External Referral | Bosch Ferramentas Elétricas Profissionais e Acessórios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2018-06-14T21:10:22Z</dcterms:created>
  <dcterms:modified xsi:type="dcterms:W3CDTF">2018-06-14T21:10:58Z</dcterms:modified>
</cp:coreProperties>
</file>