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1089</c:v>
                </c:pt>
                <c:pt idx="1">
                  <c:v>7066</c:v>
                </c:pt>
                <c:pt idx="2">
                  <c:v>27736</c:v>
                </c:pt>
                <c:pt idx="3">
                  <c:v>30081</c:v>
                </c:pt>
                <c:pt idx="4">
                  <c:v>23368</c:v>
                </c:pt>
                <c:pt idx="5">
                  <c:v>16785</c:v>
                </c:pt>
                <c:pt idx="6">
                  <c:v>9680</c:v>
                </c:pt>
              </c:numCache>
            </c:numRef>
          </c:val>
          <c:extLst>
            <c:ext xmlns:c16="http://schemas.microsoft.com/office/drawing/2014/chart" uri="{C3380CC4-5D6E-409C-BE32-E72D297353CC}">
              <c16:uniqueId val="{00000000-4FBC-4A32-9254-EA6B3DF13EE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1734</c:v>
                </c:pt>
                <c:pt idx="1">
                  <c:v>16951</c:v>
                </c:pt>
                <c:pt idx="2">
                  <c:v>42259</c:v>
                </c:pt>
                <c:pt idx="3">
                  <c:v>36404</c:v>
                </c:pt>
                <c:pt idx="4">
                  <c:v>23030</c:v>
                </c:pt>
                <c:pt idx="5">
                  <c:v>11908</c:v>
                </c:pt>
                <c:pt idx="6">
                  <c:v>8947</c:v>
                </c:pt>
              </c:numCache>
            </c:numRef>
          </c:val>
          <c:extLst>
            <c:ext xmlns:c16="http://schemas.microsoft.com/office/drawing/2014/chart" uri="{C3380CC4-5D6E-409C-BE32-E72D297353CC}">
              <c16:uniqueId val="{00000001-4FBC-4A32-9254-EA6B3DF13EE6}"/>
            </c:ext>
          </c:extLst>
        </c:ser>
        <c:dLbls>
          <c:showLegendKey val="0"/>
          <c:showVal val="0"/>
          <c:showCatName val="0"/>
          <c:showSerName val="0"/>
          <c:showPercent val="0"/>
          <c:showBubbleSize val="0"/>
        </c:dLbls>
        <c:gapWidth val="219"/>
        <c:overlap val="-27"/>
        <c:axId val="41714096"/>
        <c:axId val="41712128"/>
      </c:barChart>
      <c:catAx>
        <c:axId val="41714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2128"/>
        <c:crosses val="autoZero"/>
        <c:auto val="1"/>
        <c:lblAlgn val="ctr"/>
        <c:lblOffset val="100"/>
        <c:noMultiLvlLbl val="0"/>
      </c:catAx>
      <c:valAx>
        <c:axId val="4171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Sheet1!$A$2:$A$12</c:f>
              <c:strCache>
                <c:ptCount val="11"/>
                <c:pt idx="0">
                  <c:v>News Feed</c:v>
                </c:pt>
                <c:pt idx="1">
                  <c:v>Other</c:v>
                </c:pt>
                <c:pt idx="2">
                  <c:v>Page Suggestions</c:v>
                </c:pt>
                <c:pt idx="3">
                  <c:v>Search</c:v>
                </c:pt>
                <c:pt idx="4">
                  <c:v>Your Page</c:v>
                </c:pt>
                <c:pt idx="5">
                  <c:v>Restored Likes from Reactivated Accounts</c:v>
                </c:pt>
                <c:pt idx="6">
                  <c:v>Ads</c:v>
                </c:pt>
                <c:pt idx="7">
                  <c:v>Unlikes from Search</c:v>
                </c:pt>
                <c:pt idx="8">
                  <c:v>Unlikes from Page, Posts, or News Feed</c:v>
                </c:pt>
                <c:pt idx="9">
                  <c:v>Deactivated or Memorialized Account Removals</c:v>
                </c:pt>
                <c:pt idx="10">
                  <c:v>Suspicious Account Removals</c:v>
                </c:pt>
              </c:strCache>
            </c:strRef>
          </c:cat>
          <c:val>
            <c:numRef>
              <c:f>Sheet1!$B$2:$B$12</c:f>
              <c:numCache>
                <c:formatCode>General</c:formatCode>
                <c:ptCount val="11"/>
                <c:pt idx="0">
                  <c:v>5</c:v>
                </c:pt>
                <c:pt idx="1">
                  <c:v>5</c:v>
                </c:pt>
                <c:pt idx="2">
                  <c:v>19</c:v>
                </c:pt>
                <c:pt idx="3">
                  <c:v>51</c:v>
                </c:pt>
                <c:pt idx="4">
                  <c:v>93</c:v>
                </c:pt>
                <c:pt idx="5">
                  <c:v>278</c:v>
                </c:pt>
                <c:pt idx="6">
                  <c:v>290</c:v>
                </c:pt>
                <c:pt idx="7">
                  <c:v>-1</c:v>
                </c:pt>
                <c:pt idx="8">
                  <c:v>-148</c:v>
                </c:pt>
                <c:pt idx="9">
                  <c:v>-387</c:v>
                </c:pt>
                <c:pt idx="10">
                  <c:v>-89</c:v>
                </c:pt>
              </c:numCache>
            </c:numRef>
          </c:val>
          <c:extLst>
            <c:ext xmlns:c16="http://schemas.microsoft.com/office/drawing/2014/chart" uri="{C3380CC4-5D6E-409C-BE32-E72D297353CC}">
              <c16:uniqueId val="{00000000-7C0E-4D94-83BE-1BDFBD080C14}"/>
            </c:ext>
          </c:extLst>
        </c:ser>
        <c:dLbls>
          <c:showLegendKey val="0"/>
          <c:showVal val="0"/>
          <c:showCatName val="0"/>
          <c:showSerName val="0"/>
          <c:showPercent val="0"/>
          <c:showBubbleSize val="0"/>
        </c:dLbls>
        <c:gapWidth val="219"/>
        <c:overlap val="-27"/>
        <c:axId val="337711296"/>
        <c:axId val="337708344"/>
      </c:barChart>
      <c:catAx>
        <c:axId val="33771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708344"/>
        <c:crosses val="autoZero"/>
        <c:auto val="1"/>
        <c:lblAlgn val="ctr"/>
        <c:lblOffset val="100"/>
        <c:noMultiLvlLbl val="0"/>
      </c:catAx>
      <c:valAx>
        <c:axId val="337708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71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Bricolage &amp; Jardinage France</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2549</c:v>
                </c:pt>
                <c:pt idx="1">
                  <c:v>110799</c:v>
                </c:pt>
                <c:pt idx="2">
                  <c:v>160083</c:v>
                </c:pt>
                <c:pt idx="3">
                  <c:v>468845</c:v>
                </c:pt>
                <c:pt idx="4">
                  <c:v>117809</c:v>
                </c:pt>
                <c:pt idx="5">
                  <c:v>151928</c:v>
                </c:pt>
                <c:pt idx="6">
                  <c:v>32664</c:v>
                </c:pt>
                <c:pt idx="7">
                  <c:v>413</c:v>
                </c:pt>
                <c:pt idx="8">
                  <c:v>135697</c:v>
                </c:pt>
                <c:pt idx="9">
                  <c:v>71642</c:v>
                </c:pt>
                <c:pt idx="10">
                  <c:v>7588</c:v>
                </c:pt>
                <c:pt idx="11">
                  <c:v>3601</c:v>
                </c:pt>
                <c:pt idx="12">
                  <c:v>2152</c:v>
                </c:pt>
                <c:pt idx="13">
                  <c:v>5822</c:v>
                </c:pt>
                <c:pt idx="14">
                  <c:v>740</c:v>
                </c:pt>
                <c:pt idx="15">
                  <c:v>6983</c:v>
                </c:pt>
                <c:pt idx="16">
                  <c:v>1964</c:v>
                </c:pt>
                <c:pt idx="17">
                  <c:v>8127</c:v>
                </c:pt>
                <c:pt idx="18">
                  <c:v>2634</c:v>
                </c:pt>
                <c:pt idx="19">
                  <c:v>1140</c:v>
                </c:pt>
                <c:pt idx="20">
                  <c:v>915</c:v>
                </c:pt>
                <c:pt idx="21">
                  <c:v>218</c:v>
                </c:pt>
                <c:pt idx="22">
                  <c:v>57780</c:v>
                </c:pt>
                <c:pt idx="23">
                  <c:v>64176</c:v>
                </c:pt>
                <c:pt idx="24">
                  <c:v>62966</c:v>
                </c:pt>
                <c:pt idx="25">
                  <c:v>62349</c:v>
                </c:pt>
                <c:pt idx="26">
                  <c:v>4551</c:v>
                </c:pt>
                <c:pt idx="27">
                  <c:v>1351</c:v>
                </c:pt>
                <c:pt idx="28">
                  <c:v>389</c:v>
                </c:pt>
                <c:pt idx="29">
                  <c:v>151</c:v>
                </c:pt>
                <c:pt idx="30">
                  <c:v>10155</c:v>
                </c:pt>
              </c:numCache>
            </c:numRef>
          </c:val>
          <c:smooth val="0"/>
          <c:extLst>
            <c:ext xmlns:c16="http://schemas.microsoft.com/office/drawing/2014/chart" uri="{C3380CC4-5D6E-409C-BE32-E72D297353CC}">
              <c16:uniqueId val="{00000000-5C62-4460-B923-448AC63B4A40}"/>
            </c:ext>
          </c:extLst>
        </c:ser>
        <c:dLbls>
          <c:showLegendKey val="0"/>
          <c:showVal val="0"/>
          <c:showCatName val="0"/>
          <c:showSerName val="0"/>
          <c:showPercent val="0"/>
          <c:showBubbleSize val="0"/>
        </c:dLbls>
        <c:smooth val="0"/>
        <c:axId val="146897472"/>
        <c:axId val="146896816"/>
      </c:lineChart>
      <c:dateAx>
        <c:axId val="146897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896816"/>
        <c:crosses val="autoZero"/>
        <c:auto val="1"/>
        <c:lblOffset val="100"/>
        <c:baseTimeUnit val="days"/>
      </c:dateAx>
      <c:valAx>
        <c:axId val="14689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89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Bosch Bricolage &amp; Jardinage France</c:v>
                </c:pt>
              </c:strCache>
            </c:strRef>
          </c:cat>
          <c:val>
            <c:numRef>
              <c:f>Sheet1!$B$2</c:f>
              <c:numCache>
                <c:formatCode>General</c:formatCode>
                <c:ptCount val="1"/>
                <c:pt idx="0">
                  <c:v>1547</c:v>
                </c:pt>
              </c:numCache>
            </c:numRef>
          </c:val>
          <c:extLst>
            <c:ext xmlns:c16="http://schemas.microsoft.com/office/drawing/2014/chart" uri="{C3380CC4-5D6E-409C-BE32-E72D297353CC}">
              <c16:uniqueId val="{00000000-3482-49D8-93B3-FFA07C0ECD9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Bosch Bricolage &amp; Jardinage France</c:v>
                </c:pt>
              </c:strCache>
            </c:strRef>
          </c:cat>
          <c:val>
            <c:numRef>
              <c:f>Sheet1!$C$2</c:f>
              <c:numCache>
                <c:formatCode>General</c:formatCode>
                <c:ptCount val="1"/>
                <c:pt idx="0">
                  <c:v>0</c:v>
                </c:pt>
              </c:numCache>
            </c:numRef>
          </c:val>
          <c:extLst>
            <c:ext xmlns:c16="http://schemas.microsoft.com/office/drawing/2014/chart" uri="{C3380CC4-5D6E-409C-BE32-E72D297353CC}">
              <c16:uniqueId val="{00000001-3482-49D8-93B3-FFA07C0ECD99}"/>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Bosch Bricolage &amp; Jardinage France</c:v>
                </c:pt>
              </c:strCache>
            </c:strRef>
          </c:cat>
          <c:val>
            <c:numRef>
              <c:f>Sheet1!$D$2</c:f>
              <c:numCache>
                <c:formatCode>General</c:formatCode>
                <c:ptCount val="1"/>
                <c:pt idx="0">
                  <c:v>0</c:v>
                </c:pt>
              </c:numCache>
            </c:numRef>
          </c:val>
          <c:extLst>
            <c:ext xmlns:c16="http://schemas.microsoft.com/office/drawing/2014/chart" uri="{C3380CC4-5D6E-409C-BE32-E72D297353CC}">
              <c16:uniqueId val="{00000002-3482-49D8-93B3-FFA07C0ECD99}"/>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Bosch Bricolage &amp; Jardinage France</c:v>
                </c:pt>
              </c:strCache>
            </c:strRef>
          </c:cat>
          <c:val>
            <c:numRef>
              <c:f>Sheet1!$E$2</c:f>
              <c:numCache>
                <c:formatCode>General</c:formatCode>
                <c:ptCount val="1"/>
                <c:pt idx="0">
                  <c:v>0</c:v>
                </c:pt>
              </c:numCache>
            </c:numRef>
          </c:val>
          <c:extLst>
            <c:ext xmlns:c16="http://schemas.microsoft.com/office/drawing/2014/chart" uri="{C3380CC4-5D6E-409C-BE32-E72D297353CC}">
              <c16:uniqueId val="{00000003-3482-49D8-93B3-FFA07C0ECD9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Bosch Bricolage &amp; Jardinage France</c:v>
                </c:pt>
              </c:strCache>
            </c:strRef>
          </c:cat>
          <c:val>
            <c:numRef>
              <c:f>Sheet1!$F$2</c:f>
              <c:numCache>
                <c:formatCode>General</c:formatCode>
                <c:ptCount val="1"/>
                <c:pt idx="0">
                  <c:v>0</c:v>
                </c:pt>
              </c:numCache>
            </c:numRef>
          </c:val>
          <c:extLst>
            <c:ext xmlns:c16="http://schemas.microsoft.com/office/drawing/2014/chart" uri="{C3380CC4-5D6E-409C-BE32-E72D297353CC}">
              <c16:uniqueId val="{00000004-3482-49D8-93B3-FFA07C0ECD9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Bosch Bricolage &amp; Jardinage France</c:v>
                </c:pt>
              </c:strCache>
            </c:strRef>
          </c:cat>
          <c:val>
            <c:numRef>
              <c:f>Sheet1!$G$2</c:f>
              <c:numCache>
                <c:formatCode>General</c:formatCode>
                <c:ptCount val="1"/>
                <c:pt idx="0">
                  <c:v>0</c:v>
                </c:pt>
              </c:numCache>
            </c:numRef>
          </c:val>
          <c:extLst>
            <c:ext xmlns:c16="http://schemas.microsoft.com/office/drawing/2014/chart" uri="{C3380CC4-5D6E-409C-BE32-E72D297353CC}">
              <c16:uniqueId val="{00000005-3482-49D8-93B3-FFA07C0ECD99}"/>
            </c:ext>
          </c:extLst>
        </c:ser>
        <c:dLbls>
          <c:showLegendKey val="0"/>
          <c:showVal val="0"/>
          <c:showCatName val="0"/>
          <c:showSerName val="0"/>
          <c:showPercent val="0"/>
          <c:showBubbleSize val="0"/>
        </c:dLbls>
        <c:gapWidth val="150"/>
        <c:overlap val="100"/>
        <c:axId val="351660952"/>
        <c:axId val="351660624"/>
      </c:barChart>
      <c:catAx>
        <c:axId val="35166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60624"/>
        <c:crosses val="autoZero"/>
        <c:auto val="1"/>
        <c:lblAlgn val="ctr"/>
        <c:lblOffset val="100"/>
        <c:noMultiLvlLbl val="0"/>
      </c:catAx>
      <c:valAx>
        <c:axId val="3516606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6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Bricolage &amp; Jardinage France</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1.0782310095169001</c:v>
                </c:pt>
                <c:pt idx="1">
                  <c:v>3.3589006722200998</c:v>
                </c:pt>
                <c:pt idx="2">
                  <c:v>1.2656599152484</c:v>
                </c:pt>
              </c:numCache>
            </c:numRef>
          </c:val>
          <c:extLst>
            <c:ext xmlns:c16="http://schemas.microsoft.com/office/drawing/2014/chart" uri="{C3380CC4-5D6E-409C-BE32-E72D297353CC}">
              <c16:uniqueId val="{00000000-6362-4DC7-95B3-BE0D02B0AEF8}"/>
            </c:ext>
          </c:extLst>
        </c:ser>
        <c:dLbls>
          <c:showLegendKey val="0"/>
          <c:showVal val="0"/>
          <c:showCatName val="0"/>
          <c:showSerName val="0"/>
          <c:showPercent val="0"/>
          <c:showBubbleSize val="0"/>
        </c:dLbls>
        <c:gapWidth val="219"/>
        <c:overlap val="-27"/>
        <c:axId val="346466480"/>
        <c:axId val="346467792"/>
      </c:barChart>
      <c:catAx>
        <c:axId val="346466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67792"/>
        <c:crosses val="autoZero"/>
        <c:auto val="1"/>
        <c:lblAlgn val="ctr"/>
        <c:lblOffset val="100"/>
        <c:noMultiLvlLbl val="0"/>
      </c:catAx>
      <c:valAx>
        <c:axId val="346467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6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Fan</c:v>
                </c:pt>
              </c:strCache>
            </c:strRef>
          </c:tx>
          <c:spPr>
            <a:solidFill>
              <a:schemeClr val="accent1"/>
            </a:solidFill>
            <a:ln>
              <a:noFill/>
            </a:ln>
            <a:effectLst/>
          </c:spPr>
          <c:invertIfNegative val="0"/>
          <c:cat>
            <c:strRef>
              <c:f>Sheet1!$A$2</c:f>
              <c:strCache>
                <c:ptCount val="1"/>
                <c:pt idx="0">
                  <c:v>Bosch Bricolage &amp; Jardinage France</c:v>
                </c:pt>
              </c:strCache>
            </c:strRef>
          </c:cat>
          <c:val>
            <c:numRef>
              <c:f>Sheet1!$B$2</c:f>
              <c:numCache>
                <c:formatCode>General</c:formatCode>
                <c:ptCount val="1"/>
                <c:pt idx="0">
                  <c:v>754</c:v>
                </c:pt>
              </c:numCache>
            </c:numRef>
          </c:val>
          <c:extLst>
            <c:ext xmlns:c16="http://schemas.microsoft.com/office/drawing/2014/chart" uri="{C3380CC4-5D6E-409C-BE32-E72D297353CC}">
              <c16:uniqueId val="{00000000-47E8-4DE1-924C-EFD6B2D4369A}"/>
            </c:ext>
          </c:extLst>
        </c:ser>
        <c:ser>
          <c:idx val="1"/>
          <c:order val="1"/>
          <c:tx>
            <c:strRef>
              <c:f>Sheet1!$C$1</c:f>
              <c:strCache>
                <c:ptCount val="1"/>
                <c:pt idx="0">
                  <c:v>Mention</c:v>
                </c:pt>
              </c:strCache>
            </c:strRef>
          </c:tx>
          <c:spPr>
            <a:solidFill>
              <a:schemeClr val="accent2"/>
            </a:solidFill>
            <a:ln>
              <a:noFill/>
            </a:ln>
            <a:effectLst/>
          </c:spPr>
          <c:invertIfNegative val="0"/>
          <c:cat>
            <c:strRef>
              <c:f>Sheet1!$A$2</c:f>
              <c:strCache>
                <c:ptCount val="1"/>
                <c:pt idx="0">
                  <c:v>Bosch Bricolage &amp; Jardinage France</c:v>
                </c:pt>
              </c:strCache>
            </c:strRef>
          </c:cat>
          <c:val>
            <c:numRef>
              <c:f>Sheet1!$C$2</c:f>
              <c:numCache>
                <c:formatCode>General</c:formatCode>
                <c:ptCount val="1"/>
                <c:pt idx="0">
                  <c:v>2</c:v>
                </c:pt>
              </c:numCache>
            </c:numRef>
          </c:val>
          <c:extLst>
            <c:ext xmlns:c16="http://schemas.microsoft.com/office/drawing/2014/chart" uri="{C3380CC4-5D6E-409C-BE32-E72D297353CC}">
              <c16:uniqueId val="{00000001-47E8-4DE1-924C-EFD6B2D4369A}"/>
            </c:ext>
          </c:extLst>
        </c:ser>
        <c:ser>
          <c:idx val="2"/>
          <c:order val="2"/>
          <c:tx>
            <c:strRef>
              <c:f>Sheet1!$D$1</c:f>
              <c:strCache>
                <c:ptCount val="1"/>
                <c:pt idx="0">
                  <c:v>Other</c:v>
                </c:pt>
              </c:strCache>
            </c:strRef>
          </c:tx>
          <c:spPr>
            <a:solidFill>
              <a:schemeClr val="accent3"/>
            </a:solidFill>
            <a:ln>
              <a:noFill/>
            </a:ln>
            <a:effectLst/>
          </c:spPr>
          <c:invertIfNegative val="0"/>
          <c:cat>
            <c:strRef>
              <c:f>Sheet1!$A$2</c:f>
              <c:strCache>
                <c:ptCount val="1"/>
                <c:pt idx="0">
                  <c:v>Bosch Bricolage &amp; Jardinage France</c:v>
                </c:pt>
              </c:strCache>
            </c:strRef>
          </c:cat>
          <c:val>
            <c:numRef>
              <c:f>Sheet1!$D$2</c:f>
              <c:numCache>
                <c:formatCode>General</c:formatCode>
                <c:ptCount val="1"/>
                <c:pt idx="0">
                  <c:v>2465</c:v>
                </c:pt>
              </c:numCache>
            </c:numRef>
          </c:val>
          <c:extLst>
            <c:ext xmlns:c16="http://schemas.microsoft.com/office/drawing/2014/chart" uri="{C3380CC4-5D6E-409C-BE32-E72D297353CC}">
              <c16:uniqueId val="{00000002-47E8-4DE1-924C-EFD6B2D4369A}"/>
            </c:ext>
          </c:extLst>
        </c:ser>
        <c:ser>
          <c:idx val="3"/>
          <c:order val="3"/>
          <c:tx>
            <c:strRef>
              <c:f>Sheet1!$E$1</c:f>
              <c:strCache>
                <c:ptCount val="1"/>
                <c:pt idx="0">
                  <c:v>Page post</c:v>
                </c:pt>
              </c:strCache>
            </c:strRef>
          </c:tx>
          <c:spPr>
            <a:solidFill>
              <a:schemeClr val="accent4"/>
            </a:solidFill>
            <a:ln>
              <a:noFill/>
            </a:ln>
            <a:effectLst/>
          </c:spPr>
          <c:invertIfNegative val="0"/>
          <c:cat>
            <c:strRef>
              <c:f>Sheet1!$A$2</c:f>
              <c:strCache>
                <c:ptCount val="1"/>
                <c:pt idx="0">
                  <c:v>Bosch Bricolage &amp; Jardinage France</c:v>
                </c:pt>
              </c:strCache>
            </c:strRef>
          </c:cat>
          <c:val>
            <c:numRef>
              <c:f>Sheet1!$E$2</c:f>
              <c:numCache>
                <c:formatCode>General</c:formatCode>
                <c:ptCount val="1"/>
                <c:pt idx="0">
                  <c:v>370</c:v>
                </c:pt>
              </c:numCache>
            </c:numRef>
          </c:val>
          <c:extLst>
            <c:ext xmlns:c16="http://schemas.microsoft.com/office/drawing/2014/chart" uri="{C3380CC4-5D6E-409C-BE32-E72D297353CC}">
              <c16:uniqueId val="{00000003-47E8-4DE1-924C-EFD6B2D4369A}"/>
            </c:ext>
          </c:extLst>
        </c:ser>
        <c:ser>
          <c:idx val="4"/>
          <c:order val="4"/>
          <c:tx>
            <c:strRef>
              <c:f>Sheet1!$F$1</c:f>
              <c:strCache>
                <c:ptCount val="1"/>
                <c:pt idx="0">
                  <c:v>User post</c:v>
                </c:pt>
              </c:strCache>
            </c:strRef>
          </c:tx>
          <c:spPr>
            <a:solidFill>
              <a:schemeClr val="accent5"/>
            </a:solidFill>
            <a:ln>
              <a:noFill/>
            </a:ln>
            <a:effectLst/>
          </c:spPr>
          <c:invertIfNegative val="0"/>
          <c:cat>
            <c:strRef>
              <c:f>Sheet1!$A$2</c:f>
              <c:strCache>
                <c:ptCount val="1"/>
                <c:pt idx="0">
                  <c:v>Bosch Bricolage &amp; Jardinage France</c:v>
                </c:pt>
              </c:strCache>
            </c:strRef>
          </c:cat>
          <c:val>
            <c:numRef>
              <c:f>Sheet1!$F$2</c:f>
              <c:numCache>
                <c:formatCode>General</c:formatCode>
                <c:ptCount val="1"/>
                <c:pt idx="0">
                  <c:v>4</c:v>
                </c:pt>
              </c:numCache>
            </c:numRef>
          </c:val>
          <c:extLst>
            <c:ext xmlns:c16="http://schemas.microsoft.com/office/drawing/2014/chart" uri="{C3380CC4-5D6E-409C-BE32-E72D297353CC}">
              <c16:uniqueId val="{00000004-47E8-4DE1-924C-EFD6B2D4369A}"/>
            </c:ext>
          </c:extLst>
        </c:ser>
        <c:dLbls>
          <c:showLegendKey val="0"/>
          <c:showVal val="0"/>
          <c:showCatName val="0"/>
          <c:showSerName val="0"/>
          <c:showPercent val="0"/>
          <c:showBubbleSize val="0"/>
        </c:dLbls>
        <c:gapWidth val="150"/>
        <c:overlap val="100"/>
        <c:axId val="427045432"/>
        <c:axId val="427046088"/>
      </c:barChart>
      <c:catAx>
        <c:axId val="427045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46088"/>
        <c:crosses val="autoZero"/>
        <c:auto val="1"/>
        <c:lblAlgn val="ctr"/>
        <c:lblOffset val="100"/>
        <c:noMultiLvlLbl val="0"/>
      </c:catAx>
      <c:valAx>
        <c:axId val="427046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4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3B18E-669F-4BB1-BAD0-711DBE086AD3}"/>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44050E79-3169-4948-85EE-2E48046A2678}"/>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2890958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35C16-C1C0-4643-A699-796EBD322D77}"/>
              </a:ext>
            </a:extLst>
          </p:cNvPr>
          <p:cNvSpPr>
            <a:spLocks noGrp="1"/>
          </p:cNvSpPr>
          <p:nvPr>
            <p:ph type="title"/>
          </p:nvPr>
        </p:nvSpPr>
        <p:spPr/>
        <p:txBody>
          <a:bodyPr/>
          <a:lstStyle/>
          <a:p>
            <a:r>
              <a:rPr lang="en-US"/>
              <a:t>Facebook Fan Demographics | Bosch Bricolage &amp; Jardinage France</a:t>
            </a:r>
          </a:p>
        </p:txBody>
      </p:sp>
      <p:graphicFrame>
        <p:nvGraphicFramePr>
          <p:cNvPr id="6" name="Chart Placeholder 5">
            <a:extLst>
              <a:ext uri="{FF2B5EF4-FFF2-40B4-BE49-F238E27FC236}">
                <a16:creationId xmlns:a16="http://schemas.microsoft.com/office/drawing/2014/main" id="{54DC5BD0-67A9-4212-945B-0E5B9AFDA1E9}"/>
              </a:ext>
            </a:extLst>
          </p:cNvPr>
          <p:cNvGraphicFramePr>
            <a:graphicFrameLocks noGrp="1"/>
          </p:cNvGraphicFramePr>
          <p:nvPr>
            <p:ph type="chart" sz="quarter" idx="13"/>
            <p:extLst>
              <p:ext uri="{D42A27DB-BD31-4B8C-83A1-F6EECF244321}">
                <p14:modId xmlns:p14="http://schemas.microsoft.com/office/powerpoint/2010/main" val="3764023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DDEAA8-D5F2-4910-B790-2D29C6B6852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84DB7BF-16CE-4235-BB32-7636FA05E5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5670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AE0BA-6EA4-418B-9B8A-0EB3BBD93E3F}"/>
              </a:ext>
            </a:extLst>
          </p:cNvPr>
          <p:cNvSpPr>
            <a:spLocks noGrp="1"/>
          </p:cNvSpPr>
          <p:nvPr>
            <p:ph type="title"/>
          </p:nvPr>
        </p:nvSpPr>
        <p:spPr/>
        <p:txBody>
          <a:bodyPr/>
          <a:lstStyle/>
          <a:p>
            <a:r>
              <a:rPr lang="en-US"/>
              <a:t>Facebook Fans Change by Like/Unlike Source | Bosch Bricolage &amp; Jardinage France</a:t>
            </a:r>
          </a:p>
        </p:txBody>
      </p:sp>
      <p:graphicFrame>
        <p:nvGraphicFramePr>
          <p:cNvPr id="6" name="Chart Placeholder 5">
            <a:extLst>
              <a:ext uri="{FF2B5EF4-FFF2-40B4-BE49-F238E27FC236}">
                <a16:creationId xmlns:a16="http://schemas.microsoft.com/office/drawing/2014/main" id="{C0792111-0CD1-4F02-BC4F-A6AB2B43F3E5}"/>
              </a:ext>
            </a:extLst>
          </p:cNvPr>
          <p:cNvGraphicFramePr>
            <a:graphicFrameLocks noGrp="1"/>
          </p:cNvGraphicFramePr>
          <p:nvPr>
            <p:ph type="chart" sz="quarter" idx="13"/>
            <p:extLst>
              <p:ext uri="{D42A27DB-BD31-4B8C-83A1-F6EECF244321}">
                <p14:modId xmlns:p14="http://schemas.microsoft.com/office/powerpoint/2010/main" val="626880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6FF947-D49B-445D-9FB8-84F8AC8CD19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688EC12-C816-480C-AE9B-9D86E20AB6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2967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CAA78-7DCB-416A-A948-CDCC4E99973A}"/>
              </a:ext>
            </a:extLst>
          </p:cNvPr>
          <p:cNvSpPr>
            <a:spLocks noGrp="1"/>
          </p:cNvSpPr>
          <p:nvPr>
            <p:ph type="title"/>
          </p:nvPr>
        </p:nvSpPr>
        <p:spPr/>
        <p:txBody>
          <a:bodyPr/>
          <a:lstStyle/>
          <a:p>
            <a:r>
              <a:rPr lang="en-US"/>
              <a:t>Facebook Reach | Bosch Bricolage &amp; Jardinage France</a:t>
            </a:r>
          </a:p>
        </p:txBody>
      </p:sp>
      <p:graphicFrame>
        <p:nvGraphicFramePr>
          <p:cNvPr id="6" name="Chart Placeholder 5">
            <a:extLst>
              <a:ext uri="{FF2B5EF4-FFF2-40B4-BE49-F238E27FC236}">
                <a16:creationId xmlns:a16="http://schemas.microsoft.com/office/drawing/2014/main" id="{FDC1A7E3-A095-48A4-A7C0-BD042867BEF6}"/>
              </a:ext>
            </a:extLst>
          </p:cNvPr>
          <p:cNvGraphicFramePr>
            <a:graphicFrameLocks noGrp="1"/>
          </p:cNvGraphicFramePr>
          <p:nvPr>
            <p:ph type="chart" sz="quarter" idx="13"/>
            <p:extLst>
              <p:ext uri="{D42A27DB-BD31-4B8C-83A1-F6EECF244321}">
                <p14:modId xmlns:p14="http://schemas.microsoft.com/office/powerpoint/2010/main" val="163064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4D71FE-F95B-4C6B-A538-AE01ADA12BC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58DAE522-EEB0-463D-B19C-8D4AB59A78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9150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71B89-345B-481C-B060-57BD48550E05}"/>
              </a:ext>
            </a:extLst>
          </p:cNvPr>
          <p:cNvSpPr>
            <a:spLocks noGrp="1"/>
          </p:cNvSpPr>
          <p:nvPr>
            <p:ph type="title"/>
          </p:nvPr>
        </p:nvSpPr>
        <p:spPr/>
        <p:txBody>
          <a:bodyPr/>
          <a:lstStyle/>
          <a:p>
            <a:r>
              <a:rPr lang="en-US"/>
              <a:t>Facebook Reach By Country Table | Bosch Bricolage &amp; Jardinage France - 1 of 3</a:t>
            </a:r>
          </a:p>
        </p:txBody>
      </p:sp>
      <p:graphicFrame>
        <p:nvGraphicFramePr>
          <p:cNvPr id="5" name="Table Placeholder 4">
            <a:extLst>
              <a:ext uri="{FF2B5EF4-FFF2-40B4-BE49-F238E27FC236}">
                <a16:creationId xmlns:a16="http://schemas.microsoft.com/office/drawing/2014/main" id="{8B8E4808-C795-4D30-837E-4E2CC7D924FA}"/>
              </a:ext>
            </a:extLst>
          </p:cNvPr>
          <p:cNvGraphicFramePr>
            <a:graphicFrameLocks noGrp="1"/>
          </p:cNvGraphicFramePr>
          <p:nvPr>
            <p:ph type="tbl" sz="quarter" idx="13"/>
            <p:extLst>
              <p:ext uri="{D42A27DB-BD31-4B8C-83A1-F6EECF244321}">
                <p14:modId xmlns:p14="http://schemas.microsoft.com/office/powerpoint/2010/main" val="589439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76603072"/>
                    </a:ext>
                  </a:extLst>
                </a:gridCol>
                <a:gridCol w="3291840">
                  <a:extLst>
                    <a:ext uri="{9D8B030D-6E8A-4147-A177-3AD203B41FA5}">
                      <a16:colId xmlns:a16="http://schemas.microsoft.com/office/drawing/2014/main" val="87293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817444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69238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Andorra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52559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11583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7071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Anguilla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70251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189263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Armenia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974931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88166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67881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93112477"/>
                  </a:ext>
                </a:extLst>
              </a:tr>
            </a:tbl>
          </a:graphicData>
        </a:graphic>
      </p:graphicFrame>
      <p:sp>
        <p:nvSpPr>
          <p:cNvPr id="4" name="Text Placeholder 3">
            <a:extLst>
              <a:ext uri="{FF2B5EF4-FFF2-40B4-BE49-F238E27FC236}">
                <a16:creationId xmlns:a16="http://schemas.microsoft.com/office/drawing/2014/main" id="{FFB0955A-9EFB-42F7-BAC8-3798D61EBEE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2022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6D747-4A7C-4AE9-9D91-7DBD99EBDCF1}"/>
              </a:ext>
            </a:extLst>
          </p:cNvPr>
          <p:cNvSpPr>
            <a:spLocks noGrp="1"/>
          </p:cNvSpPr>
          <p:nvPr>
            <p:ph type="title"/>
          </p:nvPr>
        </p:nvSpPr>
        <p:spPr/>
        <p:txBody>
          <a:bodyPr/>
          <a:lstStyle/>
          <a:p>
            <a:r>
              <a:rPr lang="en-US"/>
              <a:t>Facebook Reach By Country Table | Bosch Bricolage &amp; Jardinage France - 2 of 3</a:t>
            </a:r>
          </a:p>
        </p:txBody>
      </p:sp>
      <p:graphicFrame>
        <p:nvGraphicFramePr>
          <p:cNvPr id="5" name="Table Placeholder 4">
            <a:extLst>
              <a:ext uri="{FF2B5EF4-FFF2-40B4-BE49-F238E27FC236}">
                <a16:creationId xmlns:a16="http://schemas.microsoft.com/office/drawing/2014/main" id="{F3C94BE5-E44D-4B93-A066-A8DCEF1AAAA2}"/>
              </a:ext>
            </a:extLst>
          </p:cNvPr>
          <p:cNvGraphicFramePr>
            <a:graphicFrameLocks noGrp="1"/>
          </p:cNvGraphicFramePr>
          <p:nvPr>
            <p:ph type="tbl" sz="quarter" idx="13"/>
            <p:extLst>
              <p:ext uri="{D42A27DB-BD31-4B8C-83A1-F6EECF244321}">
                <p14:modId xmlns:p14="http://schemas.microsoft.com/office/powerpoint/2010/main" val="805175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25736724"/>
                    </a:ext>
                  </a:extLst>
                </a:gridCol>
                <a:gridCol w="3291840">
                  <a:extLst>
                    <a:ext uri="{9D8B030D-6E8A-4147-A177-3AD203B41FA5}">
                      <a16:colId xmlns:a16="http://schemas.microsoft.com/office/drawing/2014/main" val="3001324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157128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Azerbaijan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25097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Bosnia and Herzegovina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73637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2963585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782785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Burundi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90599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15513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47278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980446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545095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Congo, The Democratic Republic of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12449147"/>
                  </a:ext>
                </a:extLst>
              </a:tr>
            </a:tbl>
          </a:graphicData>
        </a:graphic>
      </p:graphicFrame>
      <p:sp>
        <p:nvSpPr>
          <p:cNvPr id="4" name="Text Placeholder 3">
            <a:extLst>
              <a:ext uri="{FF2B5EF4-FFF2-40B4-BE49-F238E27FC236}">
                <a16:creationId xmlns:a16="http://schemas.microsoft.com/office/drawing/2014/main" id="{084C8C02-098F-4EFB-B59D-02B5CED0D80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50603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3E11E-9FA3-4D7E-A283-E7FCC447EE8D}"/>
              </a:ext>
            </a:extLst>
          </p:cNvPr>
          <p:cNvSpPr>
            <a:spLocks noGrp="1"/>
          </p:cNvSpPr>
          <p:nvPr>
            <p:ph type="title"/>
          </p:nvPr>
        </p:nvSpPr>
        <p:spPr/>
        <p:txBody>
          <a:bodyPr/>
          <a:lstStyle/>
          <a:p>
            <a:r>
              <a:rPr lang="en-US"/>
              <a:t>Facebook Reach By Country Table | Bosch Bricolage &amp; Jardinage France - 3 of 3</a:t>
            </a:r>
          </a:p>
        </p:txBody>
      </p:sp>
      <p:graphicFrame>
        <p:nvGraphicFramePr>
          <p:cNvPr id="5" name="Table Placeholder 4">
            <a:extLst>
              <a:ext uri="{FF2B5EF4-FFF2-40B4-BE49-F238E27FC236}">
                <a16:creationId xmlns:a16="http://schemas.microsoft.com/office/drawing/2014/main" id="{C085CB9E-F379-43C0-B5DE-ED0B74EEF2E6}"/>
              </a:ext>
            </a:extLst>
          </p:cNvPr>
          <p:cNvGraphicFramePr>
            <a:graphicFrameLocks noGrp="1"/>
          </p:cNvGraphicFramePr>
          <p:nvPr>
            <p:ph type="tbl" sz="quarter" idx="13"/>
            <p:extLst>
              <p:ext uri="{D42A27DB-BD31-4B8C-83A1-F6EECF244321}">
                <p14:modId xmlns:p14="http://schemas.microsoft.com/office/powerpoint/2010/main" val="4276248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40165943"/>
                    </a:ext>
                  </a:extLst>
                </a:gridCol>
                <a:gridCol w="3291840">
                  <a:extLst>
                    <a:ext uri="{9D8B030D-6E8A-4147-A177-3AD203B41FA5}">
                      <a16:colId xmlns:a16="http://schemas.microsoft.com/office/drawing/2014/main" val="7251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2432984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40065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806051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Côte d’Ivoire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90585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155504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Cameroon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3027988"/>
                  </a:ext>
                </a:extLst>
              </a:tr>
            </a:tbl>
          </a:graphicData>
        </a:graphic>
      </p:graphicFrame>
      <p:sp>
        <p:nvSpPr>
          <p:cNvPr id="4" name="Text Placeholder 3">
            <a:extLst>
              <a:ext uri="{FF2B5EF4-FFF2-40B4-BE49-F238E27FC236}">
                <a16:creationId xmlns:a16="http://schemas.microsoft.com/office/drawing/2014/main" id="{1D2A524E-90EC-4B7A-BBA3-8F60869BFA9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31623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E9787-987C-4CC7-B05E-2BF70E242A53}"/>
              </a:ext>
            </a:extLst>
          </p:cNvPr>
          <p:cNvSpPr>
            <a:spLocks noGrp="1"/>
          </p:cNvSpPr>
          <p:nvPr>
            <p:ph type="title"/>
          </p:nvPr>
        </p:nvSpPr>
        <p:spPr/>
        <p:txBody>
          <a:bodyPr/>
          <a:lstStyle/>
          <a:p>
            <a:r>
              <a:rPr lang="en-US"/>
              <a:t>Facebook Reactions Distribution | Bosch Bricolage &amp; Jardinage France</a:t>
            </a:r>
          </a:p>
        </p:txBody>
      </p:sp>
      <p:graphicFrame>
        <p:nvGraphicFramePr>
          <p:cNvPr id="6" name="Chart Placeholder 5">
            <a:extLst>
              <a:ext uri="{FF2B5EF4-FFF2-40B4-BE49-F238E27FC236}">
                <a16:creationId xmlns:a16="http://schemas.microsoft.com/office/drawing/2014/main" id="{067732AF-1854-45F4-A31D-EB78129150BF}"/>
              </a:ext>
            </a:extLst>
          </p:cNvPr>
          <p:cNvGraphicFramePr>
            <a:graphicFrameLocks noGrp="1"/>
          </p:cNvGraphicFramePr>
          <p:nvPr>
            <p:ph type="chart" sz="quarter" idx="13"/>
            <p:extLst>
              <p:ext uri="{D42A27DB-BD31-4B8C-83A1-F6EECF244321}">
                <p14:modId xmlns:p14="http://schemas.microsoft.com/office/powerpoint/2010/main" val="2137171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1EF1F7-3C0F-420F-8B42-E40B247376C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7F68E20-C9B5-4492-8A5E-6DED4E5CE8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7201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35CB4-796E-46F5-9AC7-39AD4B235464}"/>
              </a:ext>
            </a:extLst>
          </p:cNvPr>
          <p:cNvSpPr>
            <a:spLocks noGrp="1"/>
          </p:cNvSpPr>
          <p:nvPr>
            <p:ph type="title"/>
          </p:nvPr>
        </p:nvSpPr>
        <p:spPr/>
        <p:txBody>
          <a:bodyPr/>
          <a:lstStyle/>
          <a:p>
            <a:r>
              <a:rPr lang="en-US"/>
              <a:t>Facebook Engagement Rate By Post Type | Bosch Bricolage &amp; Jardinage France</a:t>
            </a:r>
          </a:p>
        </p:txBody>
      </p:sp>
      <p:graphicFrame>
        <p:nvGraphicFramePr>
          <p:cNvPr id="6" name="Chart Placeholder 5">
            <a:extLst>
              <a:ext uri="{FF2B5EF4-FFF2-40B4-BE49-F238E27FC236}">
                <a16:creationId xmlns:a16="http://schemas.microsoft.com/office/drawing/2014/main" id="{F0BE8ADE-BBAE-4D0D-AF15-557AA34A1F7F}"/>
              </a:ext>
            </a:extLst>
          </p:cNvPr>
          <p:cNvGraphicFramePr>
            <a:graphicFrameLocks noGrp="1"/>
          </p:cNvGraphicFramePr>
          <p:nvPr>
            <p:ph type="chart" sz="quarter" idx="13"/>
            <p:extLst>
              <p:ext uri="{D42A27DB-BD31-4B8C-83A1-F6EECF244321}">
                <p14:modId xmlns:p14="http://schemas.microsoft.com/office/powerpoint/2010/main" val="1557280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73940B-F2BE-4440-A071-5FD1827C4666}"/>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700DBE2-1FAF-4BAD-B9C5-85920342D2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0929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FFE35-7761-4261-A5FD-E4DF5918AA54}"/>
              </a:ext>
            </a:extLst>
          </p:cNvPr>
          <p:cNvSpPr>
            <a:spLocks noGrp="1"/>
          </p:cNvSpPr>
          <p:nvPr>
            <p:ph type="title"/>
          </p:nvPr>
        </p:nvSpPr>
        <p:spPr/>
        <p:txBody>
          <a:bodyPr/>
          <a:lstStyle/>
          <a:p>
            <a:r>
              <a:rPr lang="en-US"/>
              <a:t>Facebook Private Messages Table | Bosch Bricolage &amp; Jardinage France - 1 of 23</a:t>
            </a:r>
          </a:p>
        </p:txBody>
      </p:sp>
      <p:graphicFrame>
        <p:nvGraphicFramePr>
          <p:cNvPr id="5" name="Table Placeholder 4">
            <a:extLst>
              <a:ext uri="{FF2B5EF4-FFF2-40B4-BE49-F238E27FC236}">
                <a16:creationId xmlns:a16="http://schemas.microsoft.com/office/drawing/2014/main" id="{4EF7CC77-DADA-4555-B4DD-469000F9A50A}"/>
              </a:ext>
            </a:extLst>
          </p:cNvPr>
          <p:cNvGraphicFramePr>
            <a:graphicFrameLocks noGrp="1"/>
          </p:cNvGraphicFramePr>
          <p:nvPr>
            <p:ph type="tbl" sz="quarter" idx="13"/>
            <p:extLst>
              <p:ext uri="{D42A27DB-BD31-4B8C-83A1-F6EECF244321}">
                <p14:modId xmlns:p14="http://schemas.microsoft.com/office/powerpoint/2010/main" val="829494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81065581"/>
                    </a:ext>
                  </a:extLst>
                </a:gridCol>
                <a:gridCol w="2057400">
                  <a:extLst>
                    <a:ext uri="{9D8B030D-6E8A-4147-A177-3AD203B41FA5}">
                      <a16:colId xmlns:a16="http://schemas.microsoft.com/office/drawing/2014/main" val="3500631538"/>
                    </a:ext>
                  </a:extLst>
                </a:gridCol>
                <a:gridCol w="822960">
                  <a:extLst>
                    <a:ext uri="{9D8B030D-6E8A-4147-A177-3AD203B41FA5}">
                      <a16:colId xmlns:a16="http://schemas.microsoft.com/office/drawing/2014/main" val="1761550238"/>
                    </a:ext>
                  </a:extLst>
                </a:gridCol>
                <a:gridCol w="1234440">
                  <a:extLst>
                    <a:ext uri="{9D8B030D-6E8A-4147-A177-3AD203B41FA5}">
                      <a16:colId xmlns:a16="http://schemas.microsoft.com/office/drawing/2014/main" val="1837353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5904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Chris Fauve - 2018-05-31 17:16:38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Merci pour votre retour ! Nous transmettons cette demande à notre agence RP qui gère à présent les relations avec les influenceurs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 15:22:59</a:t>
                      </a:r>
                    </a:p>
                  </a:txBody>
                  <a:tcPr/>
                </a:tc>
                <a:extLst>
                  <a:ext uri="{0D108BD9-81ED-4DB2-BD59-A6C34878D82A}">
                    <a16:rowId xmlns:a16="http://schemas.microsoft.com/office/drawing/2014/main" val="3289667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Qbod Bod - 2018-05-30 18:55:20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4811908"/>
                  </a:ext>
                </a:extLst>
              </a:tr>
            </a:tbl>
          </a:graphicData>
        </a:graphic>
      </p:graphicFrame>
      <p:sp>
        <p:nvSpPr>
          <p:cNvPr id="4" name="Text Placeholder 3">
            <a:extLst>
              <a:ext uri="{FF2B5EF4-FFF2-40B4-BE49-F238E27FC236}">
                <a16:creationId xmlns:a16="http://schemas.microsoft.com/office/drawing/2014/main" id="{72705BC8-CD26-4072-82BE-3F4DAC986AE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517608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5547B-7AC5-4197-9D6F-1A7EF8E7E140}"/>
              </a:ext>
            </a:extLst>
          </p:cNvPr>
          <p:cNvSpPr>
            <a:spLocks noGrp="1"/>
          </p:cNvSpPr>
          <p:nvPr>
            <p:ph type="title"/>
          </p:nvPr>
        </p:nvSpPr>
        <p:spPr/>
        <p:txBody>
          <a:bodyPr/>
          <a:lstStyle/>
          <a:p>
            <a:r>
              <a:rPr lang="en-US"/>
              <a:t>Facebook Private Messages Table | Bosch Bricolage &amp; Jardinage France - 2 of 23</a:t>
            </a:r>
          </a:p>
        </p:txBody>
      </p:sp>
      <p:graphicFrame>
        <p:nvGraphicFramePr>
          <p:cNvPr id="5" name="Table Placeholder 4">
            <a:extLst>
              <a:ext uri="{FF2B5EF4-FFF2-40B4-BE49-F238E27FC236}">
                <a16:creationId xmlns:a16="http://schemas.microsoft.com/office/drawing/2014/main" id="{2758ACEC-B45A-45F0-A2D8-AFEFB700C3BD}"/>
              </a:ext>
            </a:extLst>
          </p:cNvPr>
          <p:cNvGraphicFramePr>
            <a:graphicFrameLocks noGrp="1"/>
          </p:cNvGraphicFramePr>
          <p:nvPr>
            <p:ph type="tbl" sz="quarter" idx="13"/>
            <p:extLst>
              <p:ext uri="{D42A27DB-BD31-4B8C-83A1-F6EECF244321}">
                <p14:modId xmlns:p14="http://schemas.microsoft.com/office/powerpoint/2010/main" val="2886777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4325913"/>
                    </a:ext>
                  </a:extLst>
                </a:gridCol>
                <a:gridCol w="2057400">
                  <a:extLst>
                    <a:ext uri="{9D8B030D-6E8A-4147-A177-3AD203B41FA5}">
                      <a16:colId xmlns:a16="http://schemas.microsoft.com/office/drawing/2014/main" val="2013255871"/>
                    </a:ext>
                  </a:extLst>
                </a:gridCol>
                <a:gridCol w="822960">
                  <a:extLst>
                    <a:ext uri="{9D8B030D-6E8A-4147-A177-3AD203B41FA5}">
                      <a16:colId xmlns:a16="http://schemas.microsoft.com/office/drawing/2014/main" val="2975417569"/>
                    </a:ext>
                  </a:extLst>
                </a:gridCol>
                <a:gridCol w="1234440">
                  <a:extLst>
                    <a:ext uri="{9D8B030D-6E8A-4147-A177-3AD203B41FA5}">
                      <a16:colId xmlns:a16="http://schemas.microsoft.com/office/drawing/2014/main" val="1085862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58433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Julien Bertrand - 2018-05-30 18:30:43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La situation est effectivement assez étrange car après vérification dans notre fichier d'envoi, les quantités sont bien de 1 par article et non 10. Nous nous renseignons pour savoir quelle est la procédure à suivre.
Merci beaucoup pour votre retour ; nous revenons vers vous au plus vite.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05/31/2018 09:46:56</a:t>
                      </a:r>
                    </a:p>
                  </a:txBody>
                  <a:tcPr/>
                </a:tc>
                <a:extLst>
                  <a:ext uri="{0D108BD9-81ED-4DB2-BD59-A6C34878D82A}">
                    <a16:rowId xmlns:a16="http://schemas.microsoft.com/office/drawing/2014/main" val="3553360922"/>
                  </a:ext>
                </a:extLst>
              </a:tr>
            </a:tbl>
          </a:graphicData>
        </a:graphic>
      </p:graphicFrame>
      <p:sp>
        <p:nvSpPr>
          <p:cNvPr id="4" name="Text Placeholder 3">
            <a:extLst>
              <a:ext uri="{FF2B5EF4-FFF2-40B4-BE49-F238E27FC236}">
                <a16:creationId xmlns:a16="http://schemas.microsoft.com/office/drawing/2014/main" id="{C80B7613-FD47-4278-BFC1-0A559E07684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52106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D6EB9-C048-4C3C-8C32-65091535D268}"/>
              </a:ext>
            </a:extLst>
          </p:cNvPr>
          <p:cNvSpPr>
            <a:spLocks noGrp="1"/>
          </p:cNvSpPr>
          <p:nvPr>
            <p:ph type="title"/>
          </p:nvPr>
        </p:nvSpPr>
        <p:spPr/>
        <p:txBody>
          <a:bodyPr/>
          <a:lstStyle/>
          <a:p>
            <a:r>
              <a:rPr lang="en-US"/>
              <a:t>Facebook Private Messages Table | Bosch Bricolage &amp; Jardinage France - 3 of 23</a:t>
            </a:r>
          </a:p>
        </p:txBody>
      </p:sp>
      <p:graphicFrame>
        <p:nvGraphicFramePr>
          <p:cNvPr id="5" name="Table Placeholder 4">
            <a:extLst>
              <a:ext uri="{FF2B5EF4-FFF2-40B4-BE49-F238E27FC236}">
                <a16:creationId xmlns:a16="http://schemas.microsoft.com/office/drawing/2014/main" id="{4ABCDA30-50B1-453F-9360-83024FA49905}"/>
              </a:ext>
            </a:extLst>
          </p:cNvPr>
          <p:cNvGraphicFramePr>
            <a:graphicFrameLocks noGrp="1"/>
          </p:cNvGraphicFramePr>
          <p:nvPr>
            <p:ph type="tbl" sz="quarter" idx="13"/>
            <p:extLst>
              <p:ext uri="{D42A27DB-BD31-4B8C-83A1-F6EECF244321}">
                <p14:modId xmlns:p14="http://schemas.microsoft.com/office/powerpoint/2010/main" val="116130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75616093"/>
                    </a:ext>
                  </a:extLst>
                </a:gridCol>
                <a:gridCol w="2057400">
                  <a:extLst>
                    <a:ext uri="{9D8B030D-6E8A-4147-A177-3AD203B41FA5}">
                      <a16:colId xmlns:a16="http://schemas.microsoft.com/office/drawing/2014/main" val="1779752028"/>
                    </a:ext>
                  </a:extLst>
                </a:gridCol>
                <a:gridCol w="822960">
                  <a:extLst>
                    <a:ext uri="{9D8B030D-6E8A-4147-A177-3AD203B41FA5}">
                      <a16:colId xmlns:a16="http://schemas.microsoft.com/office/drawing/2014/main" val="3500689439"/>
                    </a:ext>
                  </a:extLst>
                </a:gridCol>
                <a:gridCol w="1234440">
                  <a:extLst>
                    <a:ext uri="{9D8B030D-6E8A-4147-A177-3AD203B41FA5}">
                      <a16:colId xmlns:a16="http://schemas.microsoft.com/office/drawing/2014/main" val="2296281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27415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Stéphanie Delarosiere-Vallet - 2018-05-30 17:25:05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Il sera de nouveau accessible début juin. Pour les offres se terminant le 31.05, la date limite d’inscription en ligne sera prolongée, mais il faut bien que la date d'achat soit inférieure ou égale au 31 mai - comme l'indiquent les différents règlements. Nous vous invitons donc à patienter jusqu'à la remise en fonctionnement du site.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17:34:49</a:t>
                      </a:r>
                    </a:p>
                  </a:txBody>
                  <a:tcPr/>
                </a:tc>
                <a:extLst>
                  <a:ext uri="{0D108BD9-81ED-4DB2-BD59-A6C34878D82A}">
                    <a16:rowId xmlns:a16="http://schemas.microsoft.com/office/drawing/2014/main" val="1142696891"/>
                  </a:ext>
                </a:extLst>
              </a:tr>
            </a:tbl>
          </a:graphicData>
        </a:graphic>
      </p:graphicFrame>
      <p:sp>
        <p:nvSpPr>
          <p:cNvPr id="4" name="Text Placeholder 3">
            <a:extLst>
              <a:ext uri="{FF2B5EF4-FFF2-40B4-BE49-F238E27FC236}">
                <a16:creationId xmlns:a16="http://schemas.microsoft.com/office/drawing/2014/main" id="{E94AA490-D15A-422D-B253-1A4BABA3FCD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05440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CC4A6-E841-44A0-8877-CA1E488611E1}"/>
              </a:ext>
            </a:extLst>
          </p:cNvPr>
          <p:cNvSpPr>
            <a:spLocks noGrp="1"/>
          </p:cNvSpPr>
          <p:nvPr>
            <p:ph type="title"/>
          </p:nvPr>
        </p:nvSpPr>
        <p:spPr/>
        <p:txBody>
          <a:bodyPr/>
          <a:lstStyle/>
          <a:p>
            <a:r>
              <a:rPr lang="en-US"/>
              <a:t>Facebook Private Messages Table | Bosch Bricolage &amp; Jardinage France - 4 of 23</a:t>
            </a:r>
          </a:p>
        </p:txBody>
      </p:sp>
      <p:graphicFrame>
        <p:nvGraphicFramePr>
          <p:cNvPr id="5" name="Table Placeholder 4">
            <a:extLst>
              <a:ext uri="{FF2B5EF4-FFF2-40B4-BE49-F238E27FC236}">
                <a16:creationId xmlns:a16="http://schemas.microsoft.com/office/drawing/2014/main" id="{A9F6990F-FADC-4557-9615-4AC125E8C13E}"/>
              </a:ext>
            </a:extLst>
          </p:cNvPr>
          <p:cNvGraphicFramePr>
            <a:graphicFrameLocks noGrp="1"/>
          </p:cNvGraphicFramePr>
          <p:nvPr>
            <p:ph type="tbl" sz="quarter" idx="13"/>
            <p:extLst>
              <p:ext uri="{D42A27DB-BD31-4B8C-83A1-F6EECF244321}">
                <p14:modId xmlns:p14="http://schemas.microsoft.com/office/powerpoint/2010/main" val="902935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94598153"/>
                    </a:ext>
                  </a:extLst>
                </a:gridCol>
                <a:gridCol w="2057400">
                  <a:extLst>
                    <a:ext uri="{9D8B030D-6E8A-4147-A177-3AD203B41FA5}">
                      <a16:colId xmlns:a16="http://schemas.microsoft.com/office/drawing/2014/main" val="1397019534"/>
                    </a:ext>
                  </a:extLst>
                </a:gridCol>
                <a:gridCol w="822960">
                  <a:extLst>
                    <a:ext uri="{9D8B030D-6E8A-4147-A177-3AD203B41FA5}">
                      <a16:colId xmlns:a16="http://schemas.microsoft.com/office/drawing/2014/main" val="1767887443"/>
                    </a:ext>
                  </a:extLst>
                </a:gridCol>
                <a:gridCol w="1234440">
                  <a:extLst>
                    <a:ext uri="{9D8B030D-6E8A-4147-A177-3AD203B41FA5}">
                      <a16:colId xmlns:a16="http://schemas.microsoft.com/office/drawing/2014/main" val="2171811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79853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Mathieu Chevalier - 2018-05-30 16:07:11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16:48:13</a:t>
                      </a:r>
                    </a:p>
                  </a:txBody>
                  <a:tcPr/>
                </a:tc>
                <a:extLst>
                  <a:ext uri="{0D108BD9-81ED-4DB2-BD59-A6C34878D82A}">
                    <a16:rowId xmlns:a16="http://schemas.microsoft.com/office/drawing/2014/main" val="4115395746"/>
                  </a:ext>
                </a:extLst>
              </a:tr>
            </a:tbl>
          </a:graphicData>
        </a:graphic>
      </p:graphicFrame>
      <p:sp>
        <p:nvSpPr>
          <p:cNvPr id="4" name="Text Placeholder 3">
            <a:extLst>
              <a:ext uri="{FF2B5EF4-FFF2-40B4-BE49-F238E27FC236}">
                <a16:creationId xmlns:a16="http://schemas.microsoft.com/office/drawing/2014/main" id="{80DB1149-4418-4F23-9E44-4317ED98FFB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714868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8F5E3-5435-4D0A-8B32-B8777272B28A}"/>
              </a:ext>
            </a:extLst>
          </p:cNvPr>
          <p:cNvSpPr>
            <a:spLocks noGrp="1"/>
          </p:cNvSpPr>
          <p:nvPr>
            <p:ph type="title"/>
          </p:nvPr>
        </p:nvSpPr>
        <p:spPr/>
        <p:txBody>
          <a:bodyPr/>
          <a:lstStyle/>
          <a:p>
            <a:r>
              <a:rPr lang="en-US"/>
              <a:t>Facebook Private Messages Table | Bosch Bricolage &amp; Jardinage France - 5 of 23</a:t>
            </a:r>
          </a:p>
        </p:txBody>
      </p:sp>
      <p:graphicFrame>
        <p:nvGraphicFramePr>
          <p:cNvPr id="5" name="Table Placeholder 4">
            <a:extLst>
              <a:ext uri="{FF2B5EF4-FFF2-40B4-BE49-F238E27FC236}">
                <a16:creationId xmlns:a16="http://schemas.microsoft.com/office/drawing/2014/main" id="{DE530E52-3F5D-4C5F-A64C-16822957C6D3}"/>
              </a:ext>
            </a:extLst>
          </p:cNvPr>
          <p:cNvGraphicFramePr>
            <a:graphicFrameLocks noGrp="1"/>
          </p:cNvGraphicFramePr>
          <p:nvPr>
            <p:ph type="tbl" sz="quarter" idx="13"/>
            <p:extLst>
              <p:ext uri="{D42A27DB-BD31-4B8C-83A1-F6EECF244321}">
                <p14:modId xmlns:p14="http://schemas.microsoft.com/office/powerpoint/2010/main" val="1372356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86451316"/>
                    </a:ext>
                  </a:extLst>
                </a:gridCol>
                <a:gridCol w="2057400">
                  <a:extLst>
                    <a:ext uri="{9D8B030D-6E8A-4147-A177-3AD203B41FA5}">
                      <a16:colId xmlns:a16="http://schemas.microsoft.com/office/drawing/2014/main" val="3257654299"/>
                    </a:ext>
                  </a:extLst>
                </a:gridCol>
                <a:gridCol w="822960">
                  <a:extLst>
                    <a:ext uri="{9D8B030D-6E8A-4147-A177-3AD203B41FA5}">
                      <a16:colId xmlns:a16="http://schemas.microsoft.com/office/drawing/2014/main" val="2694670562"/>
                    </a:ext>
                  </a:extLst>
                </a:gridCol>
                <a:gridCol w="1234440">
                  <a:extLst>
                    <a:ext uri="{9D8B030D-6E8A-4147-A177-3AD203B41FA5}">
                      <a16:colId xmlns:a16="http://schemas.microsoft.com/office/drawing/2014/main" val="3671464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73529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Guillaume Vl - 2018-05-30 13:56:24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vous remercions de l'intérêt que vous portez à notre marque mais nous ne faisons pas d'autocollants.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14:24:06</a:t>
                      </a:r>
                    </a:p>
                  </a:txBody>
                  <a:tcPr/>
                </a:tc>
                <a:extLst>
                  <a:ext uri="{0D108BD9-81ED-4DB2-BD59-A6C34878D82A}">
                    <a16:rowId xmlns:a16="http://schemas.microsoft.com/office/drawing/2014/main" val="4061457060"/>
                  </a:ext>
                </a:extLst>
              </a:tr>
            </a:tbl>
          </a:graphicData>
        </a:graphic>
      </p:graphicFrame>
      <p:sp>
        <p:nvSpPr>
          <p:cNvPr id="4" name="Text Placeholder 3">
            <a:extLst>
              <a:ext uri="{FF2B5EF4-FFF2-40B4-BE49-F238E27FC236}">
                <a16:creationId xmlns:a16="http://schemas.microsoft.com/office/drawing/2014/main" id="{F37E2552-5A24-48A0-9CB4-C0C4C748DC1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11312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91374-5B86-4208-846D-12BC23B48B4A}"/>
              </a:ext>
            </a:extLst>
          </p:cNvPr>
          <p:cNvSpPr>
            <a:spLocks noGrp="1"/>
          </p:cNvSpPr>
          <p:nvPr>
            <p:ph type="title"/>
          </p:nvPr>
        </p:nvSpPr>
        <p:spPr/>
        <p:txBody>
          <a:bodyPr/>
          <a:lstStyle/>
          <a:p>
            <a:r>
              <a:rPr lang="en-US"/>
              <a:t>Facebook Private Messages Table | Bosch Bricolage &amp; Jardinage France - 6 of 23</a:t>
            </a:r>
          </a:p>
        </p:txBody>
      </p:sp>
      <p:graphicFrame>
        <p:nvGraphicFramePr>
          <p:cNvPr id="5" name="Table Placeholder 4">
            <a:extLst>
              <a:ext uri="{FF2B5EF4-FFF2-40B4-BE49-F238E27FC236}">
                <a16:creationId xmlns:a16="http://schemas.microsoft.com/office/drawing/2014/main" id="{907F3061-FF33-493E-BF01-262A23C66562}"/>
              </a:ext>
            </a:extLst>
          </p:cNvPr>
          <p:cNvGraphicFramePr>
            <a:graphicFrameLocks noGrp="1"/>
          </p:cNvGraphicFramePr>
          <p:nvPr>
            <p:ph type="tbl" sz="quarter" idx="13"/>
            <p:extLst>
              <p:ext uri="{D42A27DB-BD31-4B8C-83A1-F6EECF244321}">
                <p14:modId xmlns:p14="http://schemas.microsoft.com/office/powerpoint/2010/main" val="2386354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92627735"/>
                    </a:ext>
                  </a:extLst>
                </a:gridCol>
                <a:gridCol w="2057400">
                  <a:extLst>
                    <a:ext uri="{9D8B030D-6E8A-4147-A177-3AD203B41FA5}">
                      <a16:colId xmlns:a16="http://schemas.microsoft.com/office/drawing/2014/main" val="2235435329"/>
                    </a:ext>
                  </a:extLst>
                </a:gridCol>
                <a:gridCol w="822960">
                  <a:extLst>
                    <a:ext uri="{9D8B030D-6E8A-4147-A177-3AD203B41FA5}">
                      <a16:colId xmlns:a16="http://schemas.microsoft.com/office/drawing/2014/main" val="2592493663"/>
                    </a:ext>
                  </a:extLst>
                </a:gridCol>
                <a:gridCol w="1234440">
                  <a:extLst>
                    <a:ext uri="{9D8B030D-6E8A-4147-A177-3AD203B41FA5}">
                      <a16:colId xmlns:a16="http://schemas.microsoft.com/office/drawing/2014/main" val="2626434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48864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Piotr-Aleksandr Chml - 2018-05-29 21:45:20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Oui,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09:27:40</a:t>
                      </a:r>
                    </a:p>
                  </a:txBody>
                  <a:tcPr/>
                </a:tc>
                <a:extLst>
                  <a:ext uri="{0D108BD9-81ED-4DB2-BD59-A6C34878D82A}">
                    <a16:rowId xmlns:a16="http://schemas.microsoft.com/office/drawing/2014/main" val="2418209650"/>
                  </a:ext>
                </a:extLst>
              </a:tr>
            </a:tbl>
          </a:graphicData>
        </a:graphic>
      </p:graphicFrame>
      <p:sp>
        <p:nvSpPr>
          <p:cNvPr id="4" name="Text Placeholder 3">
            <a:extLst>
              <a:ext uri="{FF2B5EF4-FFF2-40B4-BE49-F238E27FC236}">
                <a16:creationId xmlns:a16="http://schemas.microsoft.com/office/drawing/2014/main" id="{BA350DF4-5911-453F-A2C3-EC94072CE76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485838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87918-FADD-4B88-8F16-954762F2302F}"/>
              </a:ext>
            </a:extLst>
          </p:cNvPr>
          <p:cNvSpPr>
            <a:spLocks noGrp="1"/>
          </p:cNvSpPr>
          <p:nvPr>
            <p:ph type="title"/>
          </p:nvPr>
        </p:nvSpPr>
        <p:spPr/>
        <p:txBody>
          <a:bodyPr/>
          <a:lstStyle/>
          <a:p>
            <a:r>
              <a:rPr lang="en-US"/>
              <a:t>Facebook Private Messages Table | Bosch Bricolage &amp; Jardinage France - 7 of 23</a:t>
            </a:r>
          </a:p>
        </p:txBody>
      </p:sp>
      <p:graphicFrame>
        <p:nvGraphicFramePr>
          <p:cNvPr id="5" name="Table Placeholder 4">
            <a:extLst>
              <a:ext uri="{FF2B5EF4-FFF2-40B4-BE49-F238E27FC236}">
                <a16:creationId xmlns:a16="http://schemas.microsoft.com/office/drawing/2014/main" id="{4243B633-4F60-441C-B013-F544ADB06F3B}"/>
              </a:ext>
            </a:extLst>
          </p:cNvPr>
          <p:cNvGraphicFramePr>
            <a:graphicFrameLocks noGrp="1"/>
          </p:cNvGraphicFramePr>
          <p:nvPr>
            <p:ph type="tbl" sz="quarter" idx="13"/>
            <p:extLst>
              <p:ext uri="{D42A27DB-BD31-4B8C-83A1-F6EECF244321}">
                <p14:modId xmlns:p14="http://schemas.microsoft.com/office/powerpoint/2010/main" val="400809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11912618"/>
                    </a:ext>
                  </a:extLst>
                </a:gridCol>
                <a:gridCol w="2057400">
                  <a:extLst>
                    <a:ext uri="{9D8B030D-6E8A-4147-A177-3AD203B41FA5}">
                      <a16:colId xmlns:a16="http://schemas.microsoft.com/office/drawing/2014/main" val="2006357666"/>
                    </a:ext>
                  </a:extLst>
                </a:gridCol>
                <a:gridCol w="822960">
                  <a:extLst>
                    <a:ext uri="{9D8B030D-6E8A-4147-A177-3AD203B41FA5}">
                      <a16:colId xmlns:a16="http://schemas.microsoft.com/office/drawing/2014/main" val="2563387457"/>
                    </a:ext>
                  </a:extLst>
                </a:gridCol>
                <a:gridCol w="1234440">
                  <a:extLst>
                    <a:ext uri="{9D8B030D-6E8A-4147-A177-3AD203B41FA5}">
                      <a16:colId xmlns:a16="http://schemas.microsoft.com/office/drawing/2014/main" val="2428906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06990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Anthony Guedj - 2018-05-29 19:21:35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09:27:53</a:t>
                      </a:r>
                    </a:p>
                  </a:txBody>
                  <a:tcPr/>
                </a:tc>
                <a:extLst>
                  <a:ext uri="{0D108BD9-81ED-4DB2-BD59-A6C34878D82A}">
                    <a16:rowId xmlns:a16="http://schemas.microsoft.com/office/drawing/2014/main" val="2081738994"/>
                  </a:ext>
                </a:extLst>
              </a:tr>
            </a:tbl>
          </a:graphicData>
        </a:graphic>
      </p:graphicFrame>
      <p:sp>
        <p:nvSpPr>
          <p:cNvPr id="4" name="Text Placeholder 3">
            <a:extLst>
              <a:ext uri="{FF2B5EF4-FFF2-40B4-BE49-F238E27FC236}">
                <a16:creationId xmlns:a16="http://schemas.microsoft.com/office/drawing/2014/main" id="{B9F3B2A1-55BD-404A-9001-2DB56FD8B4C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56110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7222D-64F5-4F39-8A22-91CDDBCE7EAE}"/>
              </a:ext>
            </a:extLst>
          </p:cNvPr>
          <p:cNvSpPr>
            <a:spLocks noGrp="1"/>
          </p:cNvSpPr>
          <p:nvPr>
            <p:ph type="title"/>
          </p:nvPr>
        </p:nvSpPr>
        <p:spPr/>
        <p:txBody>
          <a:bodyPr/>
          <a:lstStyle/>
          <a:p>
            <a:r>
              <a:rPr lang="en-US"/>
              <a:t>Facebook Private Messages Table | Bosch Bricolage &amp; Jardinage France - 8 of 23</a:t>
            </a:r>
          </a:p>
        </p:txBody>
      </p:sp>
      <p:graphicFrame>
        <p:nvGraphicFramePr>
          <p:cNvPr id="5" name="Table Placeholder 4">
            <a:extLst>
              <a:ext uri="{FF2B5EF4-FFF2-40B4-BE49-F238E27FC236}">
                <a16:creationId xmlns:a16="http://schemas.microsoft.com/office/drawing/2014/main" id="{A6F2C214-118F-4654-90B2-9E831386B608}"/>
              </a:ext>
            </a:extLst>
          </p:cNvPr>
          <p:cNvGraphicFramePr>
            <a:graphicFrameLocks noGrp="1"/>
          </p:cNvGraphicFramePr>
          <p:nvPr>
            <p:ph type="tbl" sz="quarter" idx="13"/>
            <p:extLst>
              <p:ext uri="{D42A27DB-BD31-4B8C-83A1-F6EECF244321}">
                <p14:modId xmlns:p14="http://schemas.microsoft.com/office/powerpoint/2010/main" val="1628594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79377288"/>
                    </a:ext>
                  </a:extLst>
                </a:gridCol>
                <a:gridCol w="2057400">
                  <a:extLst>
                    <a:ext uri="{9D8B030D-6E8A-4147-A177-3AD203B41FA5}">
                      <a16:colId xmlns:a16="http://schemas.microsoft.com/office/drawing/2014/main" val="2999361353"/>
                    </a:ext>
                  </a:extLst>
                </a:gridCol>
                <a:gridCol w="822960">
                  <a:extLst>
                    <a:ext uri="{9D8B030D-6E8A-4147-A177-3AD203B41FA5}">
                      <a16:colId xmlns:a16="http://schemas.microsoft.com/office/drawing/2014/main" val="3991092451"/>
                    </a:ext>
                  </a:extLst>
                </a:gridCol>
                <a:gridCol w="1234440">
                  <a:extLst>
                    <a:ext uri="{9D8B030D-6E8A-4147-A177-3AD203B41FA5}">
                      <a16:colId xmlns:a16="http://schemas.microsoft.com/office/drawing/2014/main" val="3410609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96504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Christophe Grard - 2018-05-29 18:40:37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vous remercions de l'intérêt que vous portez à notre marque. Afin de savoir si votre profil pourrait correspondre à notre stratégie, pouvez-vous svp nous indiquer votre chaîne YouTube ainsi que nous transmettre des données chiffrées la concernant (trafic, nombre d'abonnés etc.) ? Auquel cas, nous transmettrons votre contact à notre agence RP.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14:29:53</a:t>
                      </a:r>
                    </a:p>
                  </a:txBody>
                  <a:tcPr/>
                </a:tc>
                <a:extLst>
                  <a:ext uri="{0D108BD9-81ED-4DB2-BD59-A6C34878D82A}">
                    <a16:rowId xmlns:a16="http://schemas.microsoft.com/office/drawing/2014/main" val="3552188420"/>
                  </a:ext>
                </a:extLst>
              </a:tr>
            </a:tbl>
          </a:graphicData>
        </a:graphic>
      </p:graphicFrame>
      <p:sp>
        <p:nvSpPr>
          <p:cNvPr id="4" name="Text Placeholder 3">
            <a:extLst>
              <a:ext uri="{FF2B5EF4-FFF2-40B4-BE49-F238E27FC236}">
                <a16:creationId xmlns:a16="http://schemas.microsoft.com/office/drawing/2014/main" id="{A1666368-C0F9-4712-BFC0-2D3E949E71B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73110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90115-F833-4D8E-80B8-144CDBDAFC85}"/>
              </a:ext>
            </a:extLst>
          </p:cNvPr>
          <p:cNvSpPr>
            <a:spLocks noGrp="1"/>
          </p:cNvSpPr>
          <p:nvPr>
            <p:ph type="title"/>
          </p:nvPr>
        </p:nvSpPr>
        <p:spPr/>
        <p:txBody>
          <a:bodyPr/>
          <a:lstStyle/>
          <a:p>
            <a:r>
              <a:rPr lang="en-US"/>
              <a:t>Facebook Private Messages Table | Bosch Bricolage &amp; Jardinage France - 9 of 23</a:t>
            </a:r>
          </a:p>
        </p:txBody>
      </p:sp>
      <p:graphicFrame>
        <p:nvGraphicFramePr>
          <p:cNvPr id="5" name="Table Placeholder 4">
            <a:extLst>
              <a:ext uri="{FF2B5EF4-FFF2-40B4-BE49-F238E27FC236}">
                <a16:creationId xmlns:a16="http://schemas.microsoft.com/office/drawing/2014/main" id="{62786A5D-154B-42EA-87D8-C494EF1923AE}"/>
              </a:ext>
            </a:extLst>
          </p:cNvPr>
          <p:cNvGraphicFramePr>
            <a:graphicFrameLocks noGrp="1"/>
          </p:cNvGraphicFramePr>
          <p:nvPr>
            <p:ph type="tbl" sz="quarter" idx="13"/>
            <p:extLst>
              <p:ext uri="{D42A27DB-BD31-4B8C-83A1-F6EECF244321}">
                <p14:modId xmlns:p14="http://schemas.microsoft.com/office/powerpoint/2010/main" val="2300204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14294666"/>
                    </a:ext>
                  </a:extLst>
                </a:gridCol>
                <a:gridCol w="2057400">
                  <a:extLst>
                    <a:ext uri="{9D8B030D-6E8A-4147-A177-3AD203B41FA5}">
                      <a16:colId xmlns:a16="http://schemas.microsoft.com/office/drawing/2014/main" val="170120296"/>
                    </a:ext>
                  </a:extLst>
                </a:gridCol>
                <a:gridCol w="822960">
                  <a:extLst>
                    <a:ext uri="{9D8B030D-6E8A-4147-A177-3AD203B41FA5}">
                      <a16:colId xmlns:a16="http://schemas.microsoft.com/office/drawing/2014/main" val="3724493818"/>
                    </a:ext>
                  </a:extLst>
                </a:gridCol>
                <a:gridCol w="1234440">
                  <a:extLst>
                    <a:ext uri="{9D8B030D-6E8A-4147-A177-3AD203B41FA5}">
                      <a16:colId xmlns:a16="http://schemas.microsoft.com/office/drawing/2014/main" val="3232562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5299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Adrien Gameiro - 2018-05-28 22:36:20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05/29/2018 09:41:05</a:t>
                      </a:r>
                    </a:p>
                  </a:txBody>
                  <a:tcPr/>
                </a:tc>
                <a:extLst>
                  <a:ext uri="{0D108BD9-81ED-4DB2-BD59-A6C34878D82A}">
                    <a16:rowId xmlns:a16="http://schemas.microsoft.com/office/drawing/2014/main" val="3050297220"/>
                  </a:ext>
                </a:extLst>
              </a:tr>
            </a:tbl>
          </a:graphicData>
        </a:graphic>
      </p:graphicFrame>
      <p:sp>
        <p:nvSpPr>
          <p:cNvPr id="4" name="Text Placeholder 3">
            <a:extLst>
              <a:ext uri="{FF2B5EF4-FFF2-40B4-BE49-F238E27FC236}">
                <a16:creationId xmlns:a16="http://schemas.microsoft.com/office/drawing/2014/main" id="{B37BDD55-D2E0-451F-92F9-2FC3D8938DF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58027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D6DD7-4444-47A7-A045-437278B4B8DA}"/>
              </a:ext>
            </a:extLst>
          </p:cNvPr>
          <p:cNvSpPr>
            <a:spLocks noGrp="1"/>
          </p:cNvSpPr>
          <p:nvPr>
            <p:ph type="title"/>
          </p:nvPr>
        </p:nvSpPr>
        <p:spPr/>
        <p:txBody>
          <a:bodyPr/>
          <a:lstStyle/>
          <a:p>
            <a:r>
              <a:rPr lang="en-US"/>
              <a:t>Facebook Private Messages Table | Bosch Bricolage &amp; Jardinage France - 10 of 23</a:t>
            </a:r>
          </a:p>
        </p:txBody>
      </p:sp>
      <p:graphicFrame>
        <p:nvGraphicFramePr>
          <p:cNvPr id="5" name="Table Placeholder 4">
            <a:extLst>
              <a:ext uri="{FF2B5EF4-FFF2-40B4-BE49-F238E27FC236}">
                <a16:creationId xmlns:a16="http://schemas.microsoft.com/office/drawing/2014/main" id="{E20F63EF-3683-4756-96FB-893281E5AD33}"/>
              </a:ext>
            </a:extLst>
          </p:cNvPr>
          <p:cNvGraphicFramePr>
            <a:graphicFrameLocks noGrp="1"/>
          </p:cNvGraphicFramePr>
          <p:nvPr>
            <p:ph type="tbl" sz="quarter" idx="13"/>
            <p:extLst>
              <p:ext uri="{D42A27DB-BD31-4B8C-83A1-F6EECF244321}">
                <p14:modId xmlns:p14="http://schemas.microsoft.com/office/powerpoint/2010/main" val="3721223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94048832"/>
                    </a:ext>
                  </a:extLst>
                </a:gridCol>
                <a:gridCol w="2057400">
                  <a:extLst>
                    <a:ext uri="{9D8B030D-6E8A-4147-A177-3AD203B41FA5}">
                      <a16:colId xmlns:a16="http://schemas.microsoft.com/office/drawing/2014/main" val="4167557715"/>
                    </a:ext>
                  </a:extLst>
                </a:gridCol>
                <a:gridCol w="822960">
                  <a:extLst>
                    <a:ext uri="{9D8B030D-6E8A-4147-A177-3AD203B41FA5}">
                      <a16:colId xmlns:a16="http://schemas.microsoft.com/office/drawing/2014/main" val="539521898"/>
                    </a:ext>
                  </a:extLst>
                </a:gridCol>
                <a:gridCol w="1234440">
                  <a:extLst>
                    <a:ext uri="{9D8B030D-6E8A-4147-A177-3AD203B41FA5}">
                      <a16:colId xmlns:a16="http://schemas.microsoft.com/office/drawing/2014/main" val="1062234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72198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Odile Verbeken - 2018-05-28 21:49:30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05/29/2018 09:41:15</a:t>
                      </a:r>
                    </a:p>
                  </a:txBody>
                  <a:tcPr/>
                </a:tc>
                <a:extLst>
                  <a:ext uri="{0D108BD9-81ED-4DB2-BD59-A6C34878D82A}">
                    <a16:rowId xmlns:a16="http://schemas.microsoft.com/office/drawing/2014/main" val="829060527"/>
                  </a:ext>
                </a:extLst>
              </a:tr>
            </a:tbl>
          </a:graphicData>
        </a:graphic>
      </p:graphicFrame>
      <p:sp>
        <p:nvSpPr>
          <p:cNvPr id="4" name="Text Placeholder 3">
            <a:extLst>
              <a:ext uri="{FF2B5EF4-FFF2-40B4-BE49-F238E27FC236}">
                <a16:creationId xmlns:a16="http://schemas.microsoft.com/office/drawing/2014/main" id="{D925F554-7D52-4695-B3B7-17078E2ACC3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04449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DC985-AF92-408F-9693-0BDFF2C4384F}"/>
              </a:ext>
            </a:extLst>
          </p:cNvPr>
          <p:cNvSpPr>
            <a:spLocks noGrp="1"/>
          </p:cNvSpPr>
          <p:nvPr>
            <p:ph type="title"/>
          </p:nvPr>
        </p:nvSpPr>
        <p:spPr/>
        <p:txBody>
          <a:bodyPr/>
          <a:lstStyle/>
          <a:p>
            <a:r>
              <a:rPr lang="en-US"/>
              <a:t>Facebook Private Messages Table | Bosch Bricolage &amp; Jardinage France - 11 of 23</a:t>
            </a:r>
          </a:p>
        </p:txBody>
      </p:sp>
      <p:graphicFrame>
        <p:nvGraphicFramePr>
          <p:cNvPr id="5" name="Table Placeholder 4">
            <a:extLst>
              <a:ext uri="{FF2B5EF4-FFF2-40B4-BE49-F238E27FC236}">
                <a16:creationId xmlns:a16="http://schemas.microsoft.com/office/drawing/2014/main" id="{E23A0DD7-8624-4B9A-B7B3-1F8B431A7413}"/>
              </a:ext>
            </a:extLst>
          </p:cNvPr>
          <p:cNvGraphicFramePr>
            <a:graphicFrameLocks noGrp="1"/>
          </p:cNvGraphicFramePr>
          <p:nvPr>
            <p:ph type="tbl" sz="quarter" idx="13"/>
            <p:extLst>
              <p:ext uri="{D42A27DB-BD31-4B8C-83A1-F6EECF244321}">
                <p14:modId xmlns:p14="http://schemas.microsoft.com/office/powerpoint/2010/main" val="729297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69411210"/>
                    </a:ext>
                  </a:extLst>
                </a:gridCol>
                <a:gridCol w="2057400">
                  <a:extLst>
                    <a:ext uri="{9D8B030D-6E8A-4147-A177-3AD203B41FA5}">
                      <a16:colId xmlns:a16="http://schemas.microsoft.com/office/drawing/2014/main" val="819123294"/>
                    </a:ext>
                  </a:extLst>
                </a:gridCol>
                <a:gridCol w="822960">
                  <a:extLst>
                    <a:ext uri="{9D8B030D-6E8A-4147-A177-3AD203B41FA5}">
                      <a16:colId xmlns:a16="http://schemas.microsoft.com/office/drawing/2014/main" val="2503898253"/>
                    </a:ext>
                  </a:extLst>
                </a:gridCol>
                <a:gridCol w="1234440">
                  <a:extLst>
                    <a:ext uri="{9D8B030D-6E8A-4147-A177-3AD203B41FA5}">
                      <a16:colId xmlns:a16="http://schemas.microsoft.com/office/drawing/2014/main" val="1711325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4732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Corinne Domenech - 2018-05-28 21:29:55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05/29/2018 09:41:24</a:t>
                      </a:r>
                    </a:p>
                  </a:txBody>
                  <a:tcPr/>
                </a:tc>
                <a:extLst>
                  <a:ext uri="{0D108BD9-81ED-4DB2-BD59-A6C34878D82A}">
                    <a16:rowId xmlns:a16="http://schemas.microsoft.com/office/drawing/2014/main" val="2241455264"/>
                  </a:ext>
                </a:extLst>
              </a:tr>
            </a:tbl>
          </a:graphicData>
        </a:graphic>
      </p:graphicFrame>
      <p:sp>
        <p:nvSpPr>
          <p:cNvPr id="4" name="Text Placeholder 3">
            <a:extLst>
              <a:ext uri="{FF2B5EF4-FFF2-40B4-BE49-F238E27FC236}">
                <a16:creationId xmlns:a16="http://schemas.microsoft.com/office/drawing/2014/main" id="{2054AA14-DF65-4E63-8E1C-EB066FA4646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182811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972B2-A3AF-491E-BFE8-BF54D26E7EFA}"/>
              </a:ext>
            </a:extLst>
          </p:cNvPr>
          <p:cNvSpPr>
            <a:spLocks noGrp="1"/>
          </p:cNvSpPr>
          <p:nvPr>
            <p:ph type="title"/>
          </p:nvPr>
        </p:nvSpPr>
        <p:spPr/>
        <p:txBody>
          <a:bodyPr/>
          <a:lstStyle/>
          <a:p>
            <a:r>
              <a:rPr lang="en-US"/>
              <a:t>Facebook Private Messages Table | Bosch Bricolage &amp; Jardinage France - 12 of 23</a:t>
            </a:r>
          </a:p>
        </p:txBody>
      </p:sp>
      <p:graphicFrame>
        <p:nvGraphicFramePr>
          <p:cNvPr id="5" name="Table Placeholder 4">
            <a:extLst>
              <a:ext uri="{FF2B5EF4-FFF2-40B4-BE49-F238E27FC236}">
                <a16:creationId xmlns:a16="http://schemas.microsoft.com/office/drawing/2014/main" id="{55C90BAF-5987-4CAA-BD2A-B6808BB6926C}"/>
              </a:ext>
            </a:extLst>
          </p:cNvPr>
          <p:cNvGraphicFramePr>
            <a:graphicFrameLocks noGrp="1"/>
          </p:cNvGraphicFramePr>
          <p:nvPr>
            <p:ph type="tbl" sz="quarter" idx="13"/>
            <p:extLst>
              <p:ext uri="{D42A27DB-BD31-4B8C-83A1-F6EECF244321}">
                <p14:modId xmlns:p14="http://schemas.microsoft.com/office/powerpoint/2010/main" val="1249683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67093503"/>
                    </a:ext>
                  </a:extLst>
                </a:gridCol>
                <a:gridCol w="2057400">
                  <a:extLst>
                    <a:ext uri="{9D8B030D-6E8A-4147-A177-3AD203B41FA5}">
                      <a16:colId xmlns:a16="http://schemas.microsoft.com/office/drawing/2014/main" val="4158918707"/>
                    </a:ext>
                  </a:extLst>
                </a:gridCol>
                <a:gridCol w="822960">
                  <a:extLst>
                    <a:ext uri="{9D8B030D-6E8A-4147-A177-3AD203B41FA5}">
                      <a16:colId xmlns:a16="http://schemas.microsoft.com/office/drawing/2014/main" val="1409461305"/>
                    </a:ext>
                  </a:extLst>
                </a:gridCol>
                <a:gridCol w="1234440">
                  <a:extLst>
                    <a:ext uri="{9D8B030D-6E8A-4147-A177-3AD203B41FA5}">
                      <a16:colId xmlns:a16="http://schemas.microsoft.com/office/drawing/2014/main" val="4077128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76242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Jean-herve Pitoizet - 2018-05-28 16:02:00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vous invitons à faire un tour sur notre catalogue en ligne de pièces détachées : http://www.powertools-aftersalesservice.com/public/boschlg/service?p_p_auth=TpZEQ278&amp;p_p_id=WSRP_bc93764e__6873__4b00__9a29__b331c9759da9&amp;p_p_lifecycle=0&amp;p_p_state=normal&amp;p_p_mode=view&amp;_WSRP_bc93764e__6873__4b00__9a29__b331c9759da9_wsrp-navigationalState=L0JPUy9QVEFTLVBULVNJUy1TaXRlL2ZyX0ZSLy0vRVVSL1ZpZXdTZWFyY2gtVmlld1NlYXJjaFJlc3VsdDtwZ2lkPTRhZjVlNTgyYjliNWU4ZDEyNjk2ZTc1MGZiOTI0aGZxbHJkNztzaWQ9M1FwNEt5U2k1VE1YQUgtc1F5VmswQ3NweThITHllMjVSd3Y3Z0tZQ3k4SEx5ZTI1UndzPT9QYWdlTG9jYXRvck5hbWU9U2VhcmNoUmVzdWx0UHJvZHVjdHMmUHJvZHVjdExpc3RQYWdlTnVtYmVyPTAmUGFnZWFibGVJRD00c1NMRF9zY3FQd0FBQUZqTEJnaU1MRXg*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15:19:54</a:t>
                      </a:r>
                    </a:p>
                  </a:txBody>
                  <a:tcPr/>
                </a:tc>
                <a:extLst>
                  <a:ext uri="{0D108BD9-81ED-4DB2-BD59-A6C34878D82A}">
                    <a16:rowId xmlns:a16="http://schemas.microsoft.com/office/drawing/2014/main" val="367541663"/>
                  </a:ext>
                </a:extLst>
              </a:tr>
            </a:tbl>
          </a:graphicData>
        </a:graphic>
      </p:graphicFrame>
      <p:sp>
        <p:nvSpPr>
          <p:cNvPr id="4" name="Text Placeholder 3">
            <a:extLst>
              <a:ext uri="{FF2B5EF4-FFF2-40B4-BE49-F238E27FC236}">
                <a16:creationId xmlns:a16="http://schemas.microsoft.com/office/drawing/2014/main" id="{66DC60AC-4827-4D47-AB35-F239CC5DA93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021019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10AAC-79B9-425D-8973-1AA6B2B34198}"/>
              </a:ext>
            </a:extLst>
          </p:cNvPr>
          <p:cNvSpPr>
            <a:spLocks noGrp="1"/>
          </p:cNvSpPr>
          <p:nvPr>
            <p:ph type="title"/>
          </p:nvPr>
        </p:nvSpPr>
        <p:spPr/>
        <p:txBody>
          <a:bodyPr/>
          <a:lstStyle/>
          <a:p>
            <a:r>
              <a:rPr lang="en-US"/>
              <a:t>Facebook Private Messages Table | Bosch Bricolage &amp; Jardinage France - 13 of 23</a:t>
            </a:r>
          </a:p>
        </p:txBody>
      </p:sp>
      <p:graphicFrame>
        <p:nvGraphicFramePr>
          <p:cNvPr id="5" name="Table Placeholder 4">
            <a:extLst>
              <a:ext uri="{FF2B5EF4-FFF2-40B4-BE49-F238E27FC236}">
                <a16:creationId xmlns:a16="http://schemas.microsoft.com/office/drawing/2014/main" id="{F55BE63D-35EF-470C-B97A-C06E4B146CDC}"/>
              </a:ext>
            </a:extLst>
          </p:cNvPr>
          <p:cNvGraphicFramePr>
            <a:graphicFrameLocks noGrp="1"/>
          </p:cNvGraphicFramePr>
          <p:nvPr>
            <p:ph type="tbl" sz="quarter" idx="13"/>
            <p:extLst>
              <p:ext uri="{D42A27DB-BD31-4B8C-83A1-F6EECF244321}">
                <p14:modId xmlns:p14="http://schemas.microsoft.com/office/powerpoint/2010/main" val="2583520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41242806"/>
                    </a:ext>
                  </a:extLst>
                </a:gridCol>
                <a:gridCol w="2057400">
                  <a:extLst>
                    <a:ext uri="{9D8B030D-6E8A-4147-A177-3AD203B41FA5}">
                      <a16:colId xmlns:a16="http://schemas.microsoft.com/office/drawing/2014/main" val="231125807"/>
                    </a:ext>
                  </a:extLst>
                </a:gridCol>
                <a:gridCol w="822960">
                  <a:extLst>
                    <a:ext uri="{9D8B030D-6E8A-4147-A177-3AD203B41FA5}">
                      <a16:colId xmlns:a16="http://schemas.microsoft.com/office/drawing/2014/main" val="1145074528"/>
                    </a:ext>
                  </a:extLst>
                </a:gridCol>
                <a:gridCol w="1234440">
                  <a:extLst>
                    <a:ext uri="{9D8B030D-6E8A-4147-A177-3AD203B41FA5}">
                      <a16:colId xmlns:a16="http://schemas.microsoft.com/office/drawing/2014/main" val="1111816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53837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Leo Messie - 2018-05-27 21:09:14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10:05:00</a:t>
                      </a:r>
                    </a:p>
                  </a:txBody>
                  <a:tcPr/>
                </a:tc>
                <a:extLst>
                  <a:ext uri="{0D108BD9-81ED-4DB2-BD59-A6C34878D82A}">
                    <a16:rowId xmlns:a16="http://schemas.microsoft.com/office/drawing/2014/main" val="884646067"/>
                  </a:ext>
                </a:extLst>
              </a:tr>
            </a:tbl>
          </a:graphicData>
        </a:graphic>
      </p:graphicFrame>
      <p:sp>
        <p:nvSpPr>
          <p:cNvPr id="4" name="Text Placeholder 3">
            <a:extLst>
              <a:ext uri="{FF2B5EF4-FFF2-40B4-BE49-F238E27FC236}">
                <a16:creationId xmlns:a16="http://schemas.microsoft.com/office/drawing/2014/main" id="{AD92E64D-287E-4C78-96F8-5BBDC197405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642130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26E17-77EE-4295-A227-1B5D43BE61C7}"/>
              </a:ext>
            </a:extLst>
          </p:cNvPr>
          <p:cNvSpPr>
            <a:spLocks noGrp="1"/>
          </p:cNvSpPr>
          <p:nvPr>
            <p:ph type="title"/>
          </p:nvPr>
        </p:nvSpPr>
        <p:spPr/>
        <p:txBody>
          <a:bodyPr/>
          <a:lstStyle/>
          <a:p>
            <a:r>
              <a:rPr lang="en-US"/>
              <a:t>Facebook Private Messages Table | Bosch Bricolage &amp; Jardinage France - 14 of 23</a:t>
            </a:r>
          </a:p>
        </p:txBody>
      </p:sp>
      <p:graphicFrame>
        <p:nvGraphicFramePr>
          <p:cNvPr id="5" name="Table Placeholder 4">
            <a:extLst>
              <a:ext uri="{FF2B5EF4-FFF2-40B4-BE49-F238E27FC236}">
                <a16:creationId xmlns:a16="http://schemas.microsoft.com/office/drawing/2014/main" id="{E114176B-3CA8-4DC9-AEF8-0B3D99828058}"/>
              </a:ext>
            </a:extLst>
          </p:cNvPr>
          <p:cNvGraphicFramePr>
            <a:graphicFrameLocks noGrp="1"/>
          </p:cNvGraphicFramePr>
          <p:nvPr>
            <p:ph type="tbl" sz="quarter" idx="13"/>
            <p:extLst>
              <p:ext uri="{D42A27DB-BD31-4B8C-83A1-F6EECF244321}">
                <p14:modId xmlns:p14="http://schemas.microsoft.com/office/powerpoint/2010/main" val="317887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13993934"/>
                    </a:ext>
                  </a:extLst>
                </a:gridCol>
                <a:gridCol w="2057400">
                  <a:extLst>
                    <a:ext uri="{9D8B030D-6E8A-4147-A177-3AD203B41FA5}">
                      <a16:colId xmlns:a16="http://schemas.microsoft.com/office/drawing/2014/main" val="556033853"/>
                    </a:ext>
                  </a:extLst>
                </a:gridCol>
                <a:gridCol w="822960">
                  <a:extLst>
                    <a:ext uri="{9D8B030D-6E8A-4147-A177-3AD203B41FA5}">
                      <a16:colId xmlns:a16="http://schemas.microsoft.com/office/drawing/2014/main" val="1313347000"/>
                    </a:ext>
                  </a:extLst>
                </a:gridCol>
                <a:gridCol w="1234440">
                  <a:extLst>
                    <a:ext uri="{9D8B030D-6E8A-4147-A177-3AD203B41FA5}">
                      <a16:colId xmlns:a16="http://schemas.microsoft.com/office/drawing/2014/main" val="475802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42619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Jérémy Bluteau - 2018-05-27 21:00:38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Oui quelle est votre question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10:05:57</a:t>
                      </a:r>
                    </a:p>
                  </a:txBody>
                  <a:tcPr/>
                </a:tc>
                <a:extLst>
                  <a:ext uri="{0D108BD9-81ED-4DB2-BD59-A6C34878D82A}">
                    <a16:rowId xmlns:a16="http://schemas.microsoft.com/office/drawing/2014/main" val="14006677"/>
                  </a:ext>
                </a:extLst>
              </a:tr>
            </a:tbl>
          </a:graphicData>
        </a:graphic>
      </p:graphicFrame>
      <p:sp>
        <p:nvSpPr>
          <p:cNvPr id="4" name="Text Placeholder 3">
            <a:extLst>
              <a:ext uri="{FF2B5EF4-FFF2-40B4-BE49-F238E27FC236}">
                <a16:creationId xmlns:a16="http://schemas.microsoft.com/office/drawing/2014/main" id="{3D638EDE-7EAC-4543-A32B-0F706E0FD4E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61796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5F6B0-DE82-49E3-8749-D41477F06C0E}"/>
              </a:ext>
            </a:extLst>
          </p:cNvPr>
          <p:cNvSpPr>
            <a:spLocks noGrp="1"/>
          </p:cNvSpPr>
          <p:nvPr>
            <p:ph type="title"/>
          </p:nvPr>
        </p:nvSpPr>
        <p:spPr/>
        <p:txBody>
          <a:bodyPr/>
          <a:lstStyle/>
          <a:p>
            <a:r>
              <a:rPr lang="en-US"/>
              <a:t>Facebook Private Messages Table | Bosch Bricolage &amp; Jardinage France - 15 of 23</a:t>
            </a:r>
          </a:p>
        </p:txBody>
      </p:sp>
      <p:graphicFrame>
        <p:nvGraphicFramePr>
          <p:cNvPr id="5" name="Table Placeholder 4">
            <a:extLst>
              <a:ext uri="{FF2B5EF4-FFF2-40B4-BE49-F238E27FC236}">
                <a16:creationId xmlns:a16="http://schemas.microsoft.com/office/drawing/2014/main" id="{B81F5592-E9E1-427C-A46A-12711B218269}"/>
              </a:ext>
            </a:extLst>
          </p:cNvPr>
          <p:cNvGraphicFramePr>
            <a:graphicFrameLocks noGrp="1"/>
          </p:cNvGraphicFramePr>
          <p:nvPr>
            <p:ph type="tbl" sz="quarter" idx="13"/>
            <p:extLst>
              <p:ext uri="{D42A27DB-BD31-4B8C-83A1-F6EECF244321}">
                <p14:modId xmlns:p14="http://schemas.microsoft.com/office/powerpoint/2010/main" val="1670389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44741513"/>
                    </a:ext>
                  </a:extLst>
                </a:gridCol>
                <a:gridCol w="2057400">
                  <a:extLst>
                    <a:ext uri="{9D8B030D-6E8A-4147-A177-3AD203B41FA5}">
                      <a16:colId xmlns:a16="http://schemas.microsoft.com/office/drawing/2014/main" val="915952144"/>
                    </a:ext>
                  </a:extLst>
                </a:gridCol>
                <a:gridCol w="822960">
                  <a:extLst>
                    <a:ext uri="{9D8B030D-6E8A-4147-A177-3AD203B41FA5}">
                      <a16:colId xmlns:a16="http://schemas.microsoft.com/office/drawing/2014/main" val="2863719399"/>
                    </a:ext>
                  </a:extLst>
                </a:gridCol>
                <a:gridCol w="1234440">
                  <a:extLst>
                    <a:ext uri="{9D8B030D-6E8A-4147-A177-3AD203B41FA5}">
                      <a16:colId xmlns:a16="http://schemas.microsoft.com/office/drawing/2014/main" val="201870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98885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Emilie Garric - 2018-05-27 17:32:43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10:05:12</a:t>
                      </a:r>
                    </a:p>
                  </a:txBody>
                  <a:tcPr/>
                </a:tc>
                <a:extLst>
                  <a:ext uri="{0D108BD9-81ED-4DB2-BD59-A6C34878D82A}">
                    <a16:rowId xmlns:a16="http://schemas.microsoft.com/office/drawing/2014/main" val="2702765356"/>
                  </a:ext>
                </a:extLst>
              </a:tr>
            </a:tbl>
          </a:graphicData>
        </a:graphic>
      </p:graphicFrame>
      <p:sp>
        <p:nvSpPr>
          <p:cNvPr id="4" name="Text Placeholder 3">
            <a:extLst>
              <a:ext uri="{FF2B5EF4-FFF2-40B4-BE49-F238E27FC236}">
                <a16:creationId xmlns:a16="http://schemas.microsoft.com/office/drawing/2014/main" id="{3861754E-71F6-4F60-A006-3F7624ABBE8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0806916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576FC-CD25-4696-BA05-755DF771DEE9}"/>
              </a:ext>
            </a:extLst>
          </p:cNvPr>
          <p:cNvSpPr>
            <a:spLocks noGrp="1"/>
          </p:cNvSpPr>
          <p:nvPr>
            <p:ph type="title"/>
          </p:nvPr>
        </p:nvSpPr>
        <p:spPr/>
        <p:txBody>
          <a:bodyPr/>
          <a:lstStyle/>
          <a:p>
            <a:r>
              <a:rPr lang="en-US"/>
              <a:t>Facebook Private Messages Table | Bosch Bricolage &amp; Jardinage France - 16 of 23</a:t>
            </a:r>
          </a:p>
        </p:txBody>
      </p:sp>
      <p:graphicFrame>
        <p:nvGraphicFramePr>
          <p:cNvPr id="5" name="Table Placeholder 4">
            <a:extLst>
              <a:ext uri="{FF2B5EF4-FFF2-40B4-BE49-F238E27FC236}">
                <a16:creationId xmlns:a16="http://schemas.microsoft.com/office/drawing/2014/main" id="{ECA514FC-2F39-4517-959D-E97E8DBBBD95}"/>
              </a:ext>
            </a:extLst>
          </p:cNvPr>
          <p:cNvGraphicFramePr>
            <a:graphicFrameLocks noGrp="1"/>
          </p:cNvGraphicFramePr>
          <p:nvPr>
            <p:ph type="tbl" sz="quarter" idx="13"/>
            <p:extLst>
              <p:ext uri="{D42A27DB-BD31-4B8C-83A1-F6EECF244321}">
                <p14:modId xmlns:p14="http://schemas.microsoft.com/office/powerpoint/2010/main" val="3543197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38890094"/>
                    </a:ext>
                  </a:extLst>
                </a:gridCol>
                <a:gridCol w="2057400">
                  <a:extLst>
                    <a:ext uri="{9D8B030D-6E8A-4147-A177-3AD203B41FA5}">
                      <a16:colId xmlns:a16="http://schemas.microsoft.com/office/drawing/2014/main" val="1823278865"/>
                    </a:ext>
                  </a:extLst>
                </a:gridCol>
                <a:gridCol w="822960">
                  <a:extLst>
                    <a:ext uri="{9D8B030D-6E8A-4147-A177-3AD203B41FA5}">
                      <a16:colId xmlns:a16="http://schemas.microsoft.com/office/drawing/2014/main" val="455189633"/>
                    </a:ext>
                  </a:extLst>
                </a:gridCol>
                <a:gridCol w="1234440">
                  <a:extLst>
                    <a:ext uri="{9D8B030D-6E8A-4147-A177-3AD203B41FA5}">
                      <a16:colId xmlns:a16="http://schemas.microsoft.com/office/drawing/2014/main" val="410906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42075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Ophé Lie - 2018-05-26 18:15:16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10:05:21</a:t>
                      </a:r>
                    </a:p>
                  </a:txBody>
                  <a:tcPr/>
                </a:tc>
                <a:extLst>
                  <a:ext uri="{0D108BD9-81ED-4DB2-BD59-A6C34878D82A}">
                    <a16:rowId xmlns:a16="http://schemas.microsoft.com/office/drawing/2014/main" val="186467831"/>
                  </a:ext>
                </a:extLst>
              </a:tr>
            </a:tbl>
          </a:graphicData>
        </a:graphic>
      </p:graphicFrame>
      <p:sp>
        <p:nvSpPr>
          <p:cNvPr id="4" name="Text Placeholder 3">
            <a:extLst>
              <a:ext uri="{FF2B5EF4-FFF2-40B4-BE49-F238E27FC236}">
                <a16:creationId xmlns:a16="http://schemas.microsoft.com/office/drawing/2014/main" id="{0102E96E-7DBC-46C2-B548-F6FBCD1E11E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016324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D7534-CC21-4F45-8529-786CE6CCE73A}"/>
              </a:ext>
            </a:extLst>
          </p:cNvPr>
          <p:cNvSpPr>
            <a:spLocks noGrp="1"/>
          </p:cNvSpPr>
          <p:nvPr>
            <p:ph type="title"/>
          </p:nvPr>
        </p:nvSpPr>
        <p:spPr/>
        <p:txBody>
          <a:bodyPr/>
          <a:lstStyle/>
          <a:p>
            <a:r>
              <a:rPr lang="en-US"/>
              <a:t>Facebook Private Messages Table | Bosch Bricolage &amp; Jardinage France - 17 of 23</a:t>
            </a:r>
          </a:p>
        </p:txBody>
      </p:sp>
      <p:graphicFrame>
        <p:nvGraphicFramePr>
          <p:cNvPr id="5" name="Table Placeholder 4">
            <a:extLst>
              <a:ext uri="{FF2B5EF4-FFF2-40B4-BE49-F238E27FC236}">
                <a16:creationId xmlns:a16="http://schemas.microsoft.com/office/drawing/2014/main" id="{D99247B0-DC93-43EA-8D2A-238A4DB5CFBB}"/>
              </a:ext>
            </a:extLst>
          </p:cNvPr>
          <p:cNvGraphicFramePr>
            <a:graphicFrameLocks noGrp="1"/>
          </p:cNvGraphicFramePr>
          <p:nvPr>
            <p:ph type="tbl" sz="quarter" idx="13"/>
            <p:extLst>
              <p:ext uri="{D42A27DB-BD31-4B8C-83A1-F6EECF244321}">
                <p14:modId xmlns:p14="http://schemas.microsoft.com/office/powerpoint/2010/main" val="3349934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07551736"/>
                    </a:ext>
                  </a:extLst>
                </a:gridCol>
                <a:gridCol w="2057400">
                  <a:extLst>
                    <a:ext uri="{9D8B030D-6E8A-4147-A177-3AD203B41FA5}">
                      <a16:colId xmlns:a16="http://schemas.microsoft.com/office/drawing/2014/main" val="732449995"/>
                    </a:ext>
                  </a:extLst>
                </a:gridCol>
                <a:gridCol w="822960">
                  <a:extLst>
                    <a:ext uri="{9D8B030D-6E8A-4147-A177-3AD203B41FA5}">
                      <a16:colId xmlns:a16="http://schemas.microsoft.com/office/drawing/2014/main" val="3739091356"/>
                    </a:ext>
                  </a:extLst>
                </a:gridCol>
                <a:gridCol w="1234440">
                  <a:extLst>
                    <a:ext uri="{9D8B030D-6E8A-4147-A177-3AD203B41FA5}">
                      <a16:colId xmlns:a16="http://schemas.microsoft.com/office/drawing/2014/main" val="1531945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16488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Olivier Vincent - 2018-05-26 11:48:20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Il s'agit de la page Bosch Bricolage &amp; Jardinage France. De notre côté, notre site français de promotions (promotions-bosch) ne fonctionne également plus car il est actuellement en pleine migration. Il sera de nouveau accessible début juin. Il s'agit probablement du même cas de figure pour le site de promotions belge. 
Nous vous invitons à revenir vers nous si le problème n'est pas réglé début juin.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10:14:59</a:t>
                      </a:r>
                    </a:p>
                  </a:txBody>
                  <a:tcPr/>
                </a:tc>
                <a:extLst>
                  <a:ext uri="{0D108BD9-81ED-4DB2-BD59-A6C34878D82A}">
                    <a16:rowId xmlns:a16="http://schemas.microsoft.com/office/drawing/2014/main" val="2573383415"/>
                  </a:ext>
                </a:extLst>
              </a:tr>
            </a:tbl>
          </a:graphicData>
        </a:graphic>
      </p:graphicFrame>
      <p:sp>
        <p:nvSpPr>
          <p:cNvPr id="4" name="Text Placeholder 3">
            <a:extLst>
              <a:ext uri="{FF2B5EF4-FFF2-40B4-BE49-F238E27FC236}">
                <a16:creationId xmlns:a16="http://schemas.microsoft.com/office/drawing/2014/main" id="{88262E44-4C7B-4C64-8DD1-5A30FBB1441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69565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B2E28-1C9E-48D6-83F2-F71ED87F5F68}"/>
              </a:ext>
            </a:extLst>
          </p:cNvPr>
          <p:cNvSpPr>
            <a:spLocks noGrp="1"/>
          </p:cNvSpPr>
          <p:nvPr>
            <p:ph type="title"/>
          </p:nvPr>
        </p:nvSpPr>
        <p:spPr/>
        <p:txBody>
          <a:bodyPr/>
          <a:lstStyle/>
          <a:p>
            <a:r>
              <a:rPr lang="en-US"/>
              <a:t>Facebook Private Messages Table | Bosch Bricolage &amp; Jardinage France - 18 of 23</a:t>
            </a:r>
          </a:p>
        </p:txBody>
      </p:sp>
      <p:graphicFrame>
        <p:nvGraphicFramePr>
          <p:cNvPr id="5" name="Table Placeholder 4">
            <a:extLst>
              <a:ext uri="{FF2B5EF4-FFF2-40B4-BE49-F238E27FC236}">
                <a16:creationId xmlns:a16="http://schemas.microsoft.com/office/drawing/2014/main" id="{2D2905ED-1923-408D-8E9E-FBDD65A905BF}"/>
              </a:ext>
            </a:extLst>
          </p:cNvPr>
          <p:cNvGraphicFramePr>
            <a:graphicFrameLocks noGrp="1"/>
          </p:cNvGraphicFramePr>
          <p:nvPr>
            <p:ph type="tbl" sz="quarter" idx="13"/>
            <p:extLst>
              <p:ext uri="{D42A27DB-BD31-4B8C-83A1-F6EECF244321}">
                <p14:modId xmlns:p14="http://schemas.microsoft.com/office/powerpoint/2010/main" val="2342235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88520741"/>
                    </a:ext>
                  </a:extLst>
                </a:gridCol>
                <a:gridCol w="2057400">
                  <a:extLst>
                    <a:ext uri="{9D8B030D-6E8A-4147-A177-3AD203B41FA5}">
                      <a16:colId xmlns:a16="http://schemas.microsoft.com/office/drawing/2014/main" val="3833598086"/>
                    </a:ext>
                  </a:extLst>
                </a:gridCol>
                <a:gridCol w="822960">
                  <a:extLst>
                    <a:ext uri="{9D8B030D-6E8A-4147-A177-3AD203B41FA5}">
                      <a16:colId xmlns:a16="http://schemas.microsoft.com/office/drawing/2014/main" val="657390619"/>
                    </a:ext>
                  </a:extLst>
                </a:gridCol>
                <a:gridCol w="1234440">
                  <a:extLst>
                    <a:ext uri="{9D8B030D-6E8A-4147-A177-3AD203B41FA5}">
                      <a16:colId xmlns:a16="http://schemas.microsoft.com/office/drawing/2014/main" val="2766594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94001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Candice Lbc - 2018-05-26 11:18:56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10:06:10</a:t>
                      </a:r>
                    </a:p>
                  </a:txBody>
                  <a:tcPr/>
                </a:tc>
                <a:extLst>
                  <a:ext uri="{0D108BD9-81ED-4DB2-BD59-A6C34878D82A}">
                    <a16:rowId xmlns:a16="http://schemas.microsoft.com/office/drawing/2014/main" val="3923326174"/>
                  </a:ext>
                </a:extLst>
              </a:tr>
            </a:tbl>
          </a:graphicData>
        </a:graphic>
      </p:graphicFrame>
      <p:sp>
        <p:nvSpPr>
          <p:cNvPr id="4" name="Text Placeholder 3">
            <a:extLst>
              <a:ext uri="{FF2B5EF4-FFF2-40B4-BE49-F238E27FC236}">
                <a16:creationId xmlns:a16="http://schemas.microsoft.com/office/drawing/2014/main" id="{49D3532E-4743-4D8C-8AB7-CD4F86E6AE5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748670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5A8D0-2CBA-4D5D-BC91-3A534306724C}"/>
              </a:ext>
            </a:extLst>
          </p:cNvPr>
          <p:cNvSpPr>
            <a:spLocks noGrp="1"/>
          </p:cNvSpPr>
          <p:nvPr>
            <p:ph type="title"/>
          </p:nvPr>
        </p:nvSpPr>
        <p:spPr/>
        <p:txBody>
          <a:bodyPr/>
          <a:lstStyle/>
          <a:p>
            <a:r>
              <a:rPr lang="en-US"/>
              <a:t>Facebook Private Messages Table | Bosch Bricolage &amp; Jardinage France - 19 of 23</a:t>
            </a:r>
          </a:p>
        </p:txBody>
      </p:sp>
      <p:graphicFrame>
        <p:nvGraphicFramePr>
          <p:cNvPr id="5" name="Table Placeholder 4">
            <a:extLst>
              <a:ext uri="{FF2B5EF4-FFF2-40B4-BE49-F238E27FC236}">
                <a16:creationId xmlns:a16="http://schemas.microsoft.com/office/drawing/2014/main" id="{D670F254-6F86-4CA9-A7D8-3215436A524F}"/>
              </a:ext>
            </a:extLst>
          </p:cNvPr>
          <p:cNvGraphicFramePr>
            <a:graphicFrameLocks noGrp="1"/>
          </p:cNvGraphicFramePr>
          <p:nvPr>
            <p:ph type="tbl" sz="quarter" idx="13"/>
            <p:extLst>
              <p:ext uri="{D42A27DB-BD31-4B8C-83A1-F6EECF244321}">
                <p14:modId xmlns:p14="http://schemas.microsoft.com/office/powerpoint/2010/main" val="2013790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84191083"/>
                    </a:ext>
                  </a:extLst>
                </a:gridCol>
                <a:gridCol w="2057400">
                  <a:extLst>
                    <a:ext uri="{9D8B030D-6E8A-4147-A177-3AD203B41FA5}">
                      <a16:colId xmlns:a16="http://schemas.microsoft.com/office/drawing/2014/main" val="1331625001"/>
                    </a:ext>
                  </a:extLst>
                </a:gridCol>
                <a:gridCol w="822960">
                  <a:extLst>
                    <a:ext uri="{9D8B030D-6E8A-4147-A177-3AD203B41FA5}">
                      <a16:colId xmlns:a16="http://schemas.microsoft.com/office/drawing/2014/main" val="1062156003"/>
                    </a:ext>
                  </a:extLst>
                </a:gridCol>
                <a:gridCol w="1234440">
                  <a:extLst>
                    <a:ext uri="{9D8B030D-6E8A-4147-A177-3AD203B41FA5}">
                      <a16:colId xmlns:a16="http://schemas.microsoft.com/office/drawing/2014/main" val="817471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84123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Sébastien Roger - 2018-05-25 22:01:04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10:04:51</a:t>
                      </a:r>
                    </a:p>
                  </a:txBody>
                  <a:tcPr/>
                </a:tc>
                <a:extLst>
                  <a:ext uri="{0D108BD9-81ED-4DB2-BD59-A6C34878D82A}">
                    <a16:rowId xmlns:a16="http://schemas.microsoft.com/office/drawing/2014/main" val="2458063370"/>
                  </a:ext>
                </a:extLst>
              </a:tr>
            </a:tbl>
          </a:graphicData>
        </a:graphic>
      </p:graphicFrame>
      <p:sp>
        <p:nvSpPr>
          <p:cNvPr id="4" name="Text Placeholder 3">
            <a:extLst>
              <a:ext uri="{FF2B5EF4-FFF2-40B4-BE49-F238E27FC236}">
                <a16:creationId xmlns:a16="http://schemas.microsoft.com/office/drawing/2014/main" id="{EE9FC8B9-F14F-4A42-A30D-5EED342E4D8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18899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2ECD2-C448-4973-84DD-2EC98076FB40}"/>
              </a:ext>
            </a:extLst>
          </p:cNvPr>
          <p:cNvSpPr>
            <a:spLocks noGrp="1"/>
          </p:cNvSpPr>
          <p:nvPr>
            <p:ph type="title"/>
          </p:nvPr>
        </p:nvSpPr>
        <p:spPr/>
        <p:txBody>
          <a:bodyPr/>
          <a:lstStyle/>
          <a:p>
            <a:r>
              <a:rPr lang="en-US"/>
              <a:t>Facebook Private Messages Table | Bosch Bricolage &amp; Jardinage France - 20 of 23</a:t>
            </a:r>
          </a:p>
        </p:txBody>
      </p:sp>
      <p:graphicFrame>
        <p:nvGraphicFramePr>
          <p:cNvPr id="5" name="Table Placeholder 4">
            <a:extLst>
              <a:ext uri="{FF2B5EF4-FFF2-40B4-BE49-F238E27FC236}">
                <a16:creationId xmlns:a16="http://schemas.microsoft.com/office/drawing/2014/main" id="{2815C25E-ECA1-4377-9E6E-B468CFD195C2}"/>
              </a:ext>
            </a:extLst>
          </p:cNvPr>
          <p:cNvGraphicFramePr>
            <a:graphicFrameLocks noGrp="1"/>
          </p:cNvGraphicFramePr>
          <p:nvPr>
            <p:ph type="tbl" sz="quarter" idx="13"/>
            <p:extLst>
              <p:ext uri="{D42A27DB-BD31-4B8C-83A1-F6EECF244321}">
                <p14:modId xmlns:p14="http://schemas.microsoft.com/office/powerpoint/2010/main" val="1067227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0593505"/>
                    </a:ext>
                  </a:extLst>
                </a:gridCol>
                <a:gridCol w="2057400">
                  <a:extLst>
                    <a:ext uri="{9D8B030D-6E8A-4147-A177-3AD203B41FA5}">
                      <a16:colId xmlns:a16="http://schemas.microsoft.com/office/drawing/2014/main" val="1173816987"/>
                    </a:ext>
                  </a:extLst>
                </a:gridCol>
                <a:gridCol w="822960">
                  <a:extLst>
                    <a:ext uri="{9D8B030D-6E8A-4147-A177-3AD203B41FA5}">
                      <a16:colId xmlns:a16="http://schemas.microsoft.com/office/drawing/2014/main" val="1300377181"/>
                    </a:ext>
                  </a:extLst>
                </a:gridCol>
                <a:gridCol w="1234440">
                  <a:extLst>
                    <a:ext uri="{9D8B030D-6E8A-4147-A177-3AD203B41FA5}">
                      <a16:colId xmlns:a16="http://schemas.microsoft.com/office/drawing/2014/main" val="3057081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74336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Jc Vnjc - 2018-05-25 17:44:38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Pour les offres se terminant le 31.05, la date limite d’inscription en ligne sera prolongée, mais il faut bien que la date d'achat soit inférieure ou égale au 31 mai - comme l'indiquent les différents règlements.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10:06:21</a:t>
                      </a:r>
                    </a:p>
                  </a:txBody>
                  <a:tcPr/>
                </a:tc>
                <a:extLst>
                  <a:ext uri="{0D108BD9-81ED-4DB2-BD59-A6C34878D82A}">
                    <a16:rowId xmlns:a16="http://schemas.microsoft.com/office/drawing/2014/main" val="1421614149"/>
                  </a:ext>
                </a:extLst>
              </a:tr>
            </a:tbl>
          </a:graphicData>
        </a:graphic>
      </p:graphicFrame>
      <p:sp>
        <p:nvSpPr>
          <p:cNvPr id="4" name="Text Placeholder 3">
            <a:extLst>
              <a:ext uri="{FF2B5EF4-FFF2-40B4-BE49-F238E27FC236}">
                <a16:creationId xmlns:a16="http://schemas.microsoft.com/office/drawing/2014/main" id="{4BF0A4A7-22F1-4FAA-B5FD-21722477106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2433255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86EB0-D59A-446D-ADEC-7E82FA81EFAE}"/>
              </a:ext>
            </a:extLst>
          </p:cNvPr>
          <p:cNvSpPr>
            <a:spLocks noGrp="1"/>
          </p:cNvSpPr>
          <p:nvPr>
            <p:ph type="title"/>
          </p:nvPr>
        </p:nvSpPr>
        <p:spPr/>
        <p:txBody>
          <a:bodyPr/>
          <a:lstStyle/>
          <a:p>
            <a:r>
              <a:rPr lang="en-US"/>
              <a:t>Facebook Private Messages Table | Bosch Bricolage &amp; Jardinage France - 21 of 23</a:t>
            </a:r>
          </a:p>
        </p:txBody>
      </p:sp>
      <p:graphicFrame>
        <p:nvGraphicFramePr>
          <p:cNvPr id="5" name="Table Placeholder 4">
            <a:extLst>
              <a:ext uri="{FF2B5EF4-FFF2-40B4-BE49-F238E27FC236}">
                <a16:creationId xmlns:a16="http://schemas.microsoft.com/office/drawing/2014/main" id="{ADB228E7-45B5-48D0-A036-C01DB8A98655}"/>
              </a:ext>
            </a:extLst>
          </p:cNvPr>
          <p:cNvGraphicFramePr>
            <a:graphicFrameLocks noGrp="1"/>
          </p:cNvGraphicFramePr>
          <p:nvPr>
            <p:ph type="tbl" sz="quarter" idx="13"/>
            <p:extLst>
              <p:ext uri="{D42A27DB-BD31-4B8C-83A1-F6EECF244321}">
                <p14:modId xmlns:p14="http://schemas.microsoft.com/office/powerpoint/2010/main" val="2826856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20376155"/>
                    </a:ext>
                  </a:extLst>
                </a:gridCol>
                <a:gridCol w="2057400">
                  <a:extLst>
                    <a:ext uri="{9D8B030D-6E8A-4147-A177-3AD203B41FA5}">
                      <a16:colId xmlns:a16="http://schemas.microsoft.com/office/drawing/2014/main" val="1684920429"/>
                    </a:ext>
                  </a:extLst>
                </a:gridCol>
                <a:gridCol w="822960">
                  <a:extLst>
                    <a:ext uri="{9D8B030D-6E8A-4147-A177-3AD203B41FA5}">
                      <a16:colId xmlns:a16="http://schemas.microsoft.com/office/drawing/2014/main" val="798233781"/>
                    </a:ext>
                  </a:extLst>
                </a:gridCol>
                <a:gridCol w="1234440">
                  <a:extLst>
                    <a:ext uri="{9D8B030D-6E8A-4147-A177-3AD203B41FA5}">
                      <a16:colId xmlns:a16="http://schemas.microsoft.com/office/drawing/2014/main" val="3305342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99955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Mohamed Až - 2018-05-25 15:23:16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4146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Pierre Boirie - 2018-05-25 13:13:55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site promotions-bosch est actuellement en pleine migration. Il sera de nouveau accessible début juin et vous pourrez vous enregistrer à temps pour profiter des différentes offres en cours avant qu'elles ne se terminent. Nous vous invitons donc à patienter jusqu'à la remise en fonctionnement du site.
Nous nous excusons pour la gêne occasionnée et espérons votre compréhension,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 13:17:23</a:t>
                      </a:r>
                    </a:p>
                  </a:txBody>
                  <a:tcPr/>
                </a:tc>
                <a:extLst>
                  <a:ext uri="{0D108BD9-81ED-4DB2-BD59-A6C34878D82A}">
                    <a16:rowId xmlns:a16="http://schemas.microsoft.com/office/drawing/2014/main" val="2265249887"/>
                  </a:ext>
                </a:extLst>
              </a:tr>
            </a:tbl>
          </a:graphicData>
        </a:graphic>
      </p:graphicFrame>
      <p:sp>
        <p:nvSpPr>
          <p:cNvPr id="4" name="Text Placeholder 3">
            <a:extLst>
              <a:ext uri="{FF2B5EF4-FFF2-40B4-BE49-F238E27FC236}">
                <a16:creationId xmlns:a16="http://schemas.microsoft.com/office/drawing/2014/main" id="{C1CDA877-330A-4B22-ACD9-B57F9643F78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495403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6CA38-43B3-4DD6-A558-514475789ECB}"/>
              </a:ext>
            </a:extLst>
          </p:cNvPr>
          <p:cNvSpPr>
            <a:spLocks noGrp="1"/>
          </p:cNvSpPr>
          <p:nvPr>
            <p:ph type="title"/>
          </p:nvPr>
        </p:nvSpPr>
        <p:spPr/>
        <p:txBody>
          <a:bodyPr/>
          <a:lstStyle/>
          <a:p>
            <a:r>
              <a:rPr lang="en-US"/>
              <a:t>Facebook Private Messages Table | Bosch Bricolage &amp; Jardinage France - 22 of 23</a:t>
            </a:r>
          </a:p>
        </p:txBody>
      </p:sp>
      <p:graphicFrame>
        <p:nvGraphicFramePr>
          <p:cNvPr id="5" name="Table Placeholder 4">
            <a:extLst>
              <a:ext uri="{FF2B5EF4-FFF2-40B4-BE49-F238E27FC236}">
                <a16:creationId xmlns:a16="http://schemas.microsoft.com/office/drawing/2014/main" id="{C9FE1EF8-E8B0-4078-B418-8AA5FF882BF0}"/>
              </a:ext>
            </a:extLst>
          </p:cNvPr>
          <p:cNvGraphicFramePr>
            <a:graphicFrameLocks noGrp="1"/>
          </p:cNvGraphicFramePr>
          <p:nvPr>
            <p:ph type="tbl" sz="quarter" idx="13"/>
            <p:extLst>
              <p:ext uri="{D42A27DB-BD31-4B8C-83A1-F6EECF244321}">
                <p14:modId xmlns:p14="http://schemas.microsoft.com/office/powerpoint/2010/main" val="2266666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78491198"/>
                    </a:ext>
                  </a:extLst>
                </a:gridCol>
                <a:gridCol w="2057400">
                  <a:extLst>
                    <a:ext uri="{9D8B030D-6E8A-4147-A177-3AD203B41FA5}">
                      <a16:colId xmlns:a16="http://schemas.microsoft.com/office/drawing/2014/main" val="2850399604"/>
                    </a:ext>
                  </a:extLst>
                </a:gridCol>
                <a:gridCol w="822960">
                  <a:extLst>
                    <a:ext uri="{9D8B030D-6E8A-4147-A177-3AD203B41FA5}">
                      <a16:colId xmlns:a16="http://schemas.microsoft.com/office/drawing/2014/main" val="465196682"/>
                    </a:ext>
                  </a:extLst>
                </a:gridCol>
                <a:gridCol w="1234440">
                  <a:extLst>
                    <a:ext uri="{9D8B030D-6E8A-4147-A177-3AD203B41FA5}">
                      <a16:colId xmlns:a16="http://schemas.microsoft.com/office/drawing/2014/main" val="1784967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20107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Jslun Reyebe - 2018-05-25 07:10:52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Auriez-vous également un numéro client svp afin que nous puissions nous renseigner plus facilement auprès du SAV ? 
Avec le lundi férié, il est possible qu'il y ait eu des lenteurs quant à l'acheminement des colis.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 09:50:37</a:t>
                      </a:r>
                    </a:p>
                  </a:txBody>
                  <a:tcPr/>
                </a:tc>
                <a:extLst>
                  <a:ext uri="{0D108BD9-81ED-4DB2-BD59-A6C34878D82A}">
                    <a16:rowId xmlns:a16="http://schemas.microsoft.com/office/drawing/2014/main" val="2551106779"/>
                  </a:ext>
                </a:extLst>
              </a:tr>
            </a:tbl>
          </a:graphicData>
        </a:graphic>
      </p:graphicFrame>
      <p:sp>
        <p:nvSpPr>
          <p:cNvPr id="4" name="Text Placeholder 3">
            <a:extLst>
              <a:ext uri="{FF2B5EF4-FFF2-40B4-BE49-F238E27FC236}">
                <a16:creationId xmlns:a16="http://schemas.microsoft.com/office/drawing/2014/main" id="{36917298-A234-4D5D-80F4-7E46272AC6B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082707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E3A0A-6D38-43D0-A8FF-C4E28B64F4FE}"/>
              </a:ext>
            </a:extLst>
          </p:cNvPr>
          <p:cNvSpPr>
            <a:spLocks noGrp="1"/>
          </p:cNvSpPr>
          <p:nvPr>
            <p:ph type="title"/>
          </p:nvPr>
        </p:nvSpPr>
        <p:spPr/>
        <p:txBody>
          <a:bodyPr/>
          <a:lstStyle/>
          <a:p>
            <a:r>
              <a:rPr lang="en-US"/>
              <a:t>Facebook Private Messages Table | Bosch Bricolage &amp; Jardinage France - 23 of 23</a:t>
            </a:r>
          </a:p>
        </p:txBody>
      </p:sp>
      <p:graphicFrame>
        <p:nvGraphicFramePr>
          <p:cNvPr id="5" name="Table Placeholder 4">
            <a:extLst>
              <a:ext uri="{FF2B5EF4-FFF2-40B4-BE49-F238E27FC236}">
                <a16:creationId xmlns:a16="http://schemas.microsoft.com/office/drawing/2014/main" id="{8FC4BA1C-4F8E-4664-B80E-CA2204167046}"/>
              </a:ext>
            </a:extLst>
          </p:cNvPr>
          <p:cNvGraphicFramePr>
            <a:graphicFrameLocks noGrp="1"/>
          </p:cNvGraphicFramePr>
          <p:nvPr>
            <p:ph type="tbl" sz="quarter" idx="13"/>
            <p:extLst>
              <p:ext uri="{D42A27DB-BD31-4B8C-83A1-F6EECF244321}">
                <p14:modId xmlns:p14="http://schemas.microsoft.com/office/powerpoint/2010/main" val="50485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47986044"/>
                    </a:ext>
                  </a:extLst>
                </a:gridCol>
                <a:gridCol w="2057400">
                  <a:extLst>
                    <a:ext uri="{9D8B030D-6E8A-4147-A177-3AD203B41FA5}">
                      <a16:colId xmlns:a16="http://schemas.microsoft.com/office/drawing/2014/main" val="3932363738"/>
                    </a:ext>
                  </a:extLst>
                </a:gridCol>
                <a:gridCol w="822960">
                  <a:extLst>
                    <a:ext uri="{9D8B030D-6E8A-4147-A177-3AD203B41FA5}">
                      <a16:colId xmlns:a16="http://schemas.microsoft.com/office/drawing/2014/main" val="1293018471"/>
                    </a:ext>
                  </a:extLst>
                </a:gridCol>
                <a:gridCol w="1234440">
                  <a:extLst>
                    <a:ext uri="{9D8B030D-6E8A-4147-A177-3AD203B41FA5}">
                      <a16:colId xmlns:a16="http://schemas.microsoft.com/office/drawing/2014/main" val="2982803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54716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Jérôme Bordes - 2018-05-24 23:03:36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Le test de l'AdvancedCut 18 est maintenu et nous allons contacter les testeurs qui ont été sélectionnés.
Nous nous excusons pour la gêne occasionnée liée à la refonte du Coin des Bricoleurs,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 10:22:38</a:t>
                      </a:r>
                    </a:p>
                  </a:txBody>
                  <a:tcPr/>
                </a:tc>
                <a:extLst>
                  <a:ext uri="{0D108BD9-81ED-4DB2-BD59-A6C34878D82A}">
                    <a16:rowId xmlns:a16="http://schemas.microsoft.com/office/drawing/2014/main" val="1959302574"/>
                  </a:ext>
                </a:extLst>
              </a:tr>
            </a:tbl>
          </a:graphicData>
        </a:graphic>
      </p:graphicFrame>
      <p:sp>
        <p:nvSpPr>
          <p:cNvPr id="4" name="Text Placeholder 3">
            <a:extLst>
              <a:ext uri="{FF2B5EF4-FFF2-40B4-BE49-F238E27FC236}">
                <a16:creationId xmlns:a16="http://schemas.microsoft.com/office/drawing/2014/main" id="{60DE2AC2-4E07-47A2-B9D1-3998A8B7CA8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742049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754EB-B464-4BE6-9126-65D43055F0E9}"/>
              </a:ext>
            </a:extLst>
          </p:cNvPr>
          <p:cNvSpPr>
            <a:spLocks noGrp="1"/>
          </p:cNvSpPr>
          <p:nvPr>
            <p:ph type="title"/>
          </p:nvPr>
        </p:nvSpPr>
        <p:spPr/>
        <p:txBody>
          <a:bodyPr/>
          <a:lstStyle/>
          <a:p>
            <a:r>
              <a:rPr lang="en-US"/>
              <a:t>Facebook Story Type Distribution | Bosch Bricolage &amp; Jardinage France</a:t>
            </a:r>
          </a:p>
        </p:txBody>
      </p:sp>
      <p:graphicFrame>
        <p:nvGraphicFramePr>
          <p:cNvPr id="6" name="Chart Placeholder 5">
            <a:extLst>
              <a:ext uri="{FF2B5EF4-FFF2-40B4-BE49-F238E27FC236}">
                <a16:creationId xmlns:a16="http://schemas.microsoft.com/office/drawing/2014/main" id="{D30CBE41-C320-4495-A687-8107B118077B}"/>
              </a:ext>
            </a:extLst>
          </p:cNvPr>
          <p:cNvGraphicFramePr>
            <a:graphicFrameLocks noGrp="1"/>
          </p:cNvGraphicFramePr>
          <p:nvPr>
            <p:ph type="chart" sz="quarter" idx="13"/>
            <p:extLst>
              <p:ext uri="{D42A27DB-BD31-4B8C-83A1-F6EECF244321}">
                <p14:modId xmlns:p14="http://schemas.microsoft.com/office/powerpoint/2010/main" val="3467633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4272F9-69A5-4E46-B810-C46325556AF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53AE9325-C97C-4C5B-B948-096F5890DD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76598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8BB0E-8BEF-44C0-BE6C-2AD3CF9E14EC}"/>
              </a:ext>
            </a:extLst>
          </p:cNvPr>
          <p:cNvSpPr>
            <a:spLocks noGrp="1"/>
          </p:cNvSpPr>
          <p:nvPr>
            <p:ph type="title"/>
          </p:nvPr>
        </p:nvSpPr>
        <p:spPr/>
        <p:txBody>
          <a:bodyPr/>
          <a:lstStyle/>
          <a:p>
            <a:r>
              <a:rPr lang="en-US"/>
              <a:t>Facebook Page Views By External Referral | Bosch Bricolage &amp; Jardinage France - 1 of 2</a:t>
            </a:r>
          </a:p>
        </p:txBody>
      </p:sp>
      <p:graphicFrame>
        <p:nvGraphicFramePr>
          <p:cNvPr id="5" name="Table Placeholder 4">
            <a:extLst>
              <a:ext uri="{FF2B5EF4-FFF2-40B4-BE49-F238E27FC236}">
                <a16:creationId xmlns:a16="http://schemas.microsoft.com/office/drawing/2014/main" id="{48167A42-49F1-4462-BF66-12CA29FE48CC}"/>
              </a:ext>
            </a:extLst>
          </p:cNvPr>
          <p:cNvGraphicFramePr>
            <a:graphicFrameLocks noGrp="1"/>
          </p:cNvGraphicFramePr>
          <p:nvPr>
            <p:ph type="tbl" sz="quarter" idx="13"/>
            <p:extLst>
              <p:ext uri="{D42A27DB-BD31-4B8C-83A1-F6EECF244321}">
                <p14:modId xmlns:p14="http://schemas.microsoft.com/office/powerpoint/2010/main" val="3024272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39551074"/>
                    </a:ext>
                  </a:extLst>
                </a:gridCol>
                <a:gridCol w="3291840">
                  <a:extLst>
                    <a:ext uri="{9D8B030D-6E8A-4147-A177-3AD203B41FA5}">
                      <a16:colId xmlns:a16="http://schemas.microsoft.com/office/drawing/2014/main" val="2180641155"/>
                    </a:ext>
                  </a:extLst>
                </a:gridCol>
                <a:gridCol w="2468880">
                  <a:extLst>
                    <a:ext uri="{9D8B030D-6E8A-4147-A177-3AD203B41FA5}">
                      <a16:colId xmlns:a16="http://schemas.microsoft.com/office/drawing/2014/main" val="327135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1485692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https://www.bosch-garden.com/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48816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88550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4211878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92131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https://adreal.gemius.com/acs/fr/categorization/edit/22408029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83479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https://radarly.linkfluence.com/dashboard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85902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https://www.le-coin-des-bricoleurs.com/fr/membres/28685/BoschConseil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45204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https://www.allaboutdiy.com/fr/fr/index.htm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95969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https://www.youtube.com/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98793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http://maintenance.1-2-do.com/downfr.php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8989882"/>
                  </a:ext>
                </a:extLst>
              </a:tr>
            </a:tbl>
          </a:graphicData>
        </a:graphic>
      </p:graphicFrame>
      <p:sp>
        <p:nvSpPr>
          <p:cNvPr id="4" name="Text Placeholder 3">
            <a:extLst>
              <a:ext uri="{FF2B5EF4-FFF2-40B4-BE49-F238E27FC236}">
                <a16:creationId xmlns:a16="http://schemas.microsoft.com/office/drawing/2014/main" id="{74DE2229-8434-4B46-AFA8-E079BA3555B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927491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037FF-3A68-4F50-8AA8-AB46CDA47CDA}"/>
              </a:ext>
            </a:extLst>
          </p:cNvPr>
          <p:cNvSpPr>
            <a:spLocks noGrp="1"/>
          </p:cNvSpPr>
          <p:nvPr>
            <p:ph type="title"/>
          </p:nvPr>
        </p:nvSpPr>
        <p:spPr/>
        <p:txBody>
          <a:bodyPr/>
          <a:lstStyle/>
          <a:p>
            <a:r>
              <a:rPr lang="en-US"/>
              <a:t>Facebook Page Views By External Referral | Bosch Bricolage &amp; Jardinage France - 2 of 2</a:t>
            </a:r>
          </a:p>
        </p:txBody>
      </p:sp>
      <p:graphicFrame>
        <p:nvGraphicFramePr>
          <p:cNvPr id="5" name="Table Placeholder 4">
            <a:extLst>
              <a:ext uri="{FF2B5EF4-FFF2-40B4-BE49-F238E27FC236}">
                <a16:creationId xmlns:a16="http://schemas.microsoft.com/office/drawing/2014/main" id="{7478706A-C311-4644-93B5-9C1481B2E3B2}"/>
              </a:ext>
            </a:extLst>
          </p:cNvPr>
          <p:cNvGraphicFramePr>
            <a:graphicFrameLocks noGrp="1"/>
          </p:cNvGraphicFramePr>
          <p:nvPr>
            <p:ph type="tbl" sz="quarter" idx="13"/>
            <p:extLst>
              <p:ext uri="{D42A27DB-BD31-4B8C-83A1-F6EECF244321}">
                <p14:modId xmlns:p14="http://schemas.microsoft.com/office/powerpoint/2010/main" val="3036803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76479754"/>
                    </a:ext>
                  </a:extLst>
                </a:gridCol>
                <a:gridCol w="3291840">
                  <a:extLst>
                    <a:ext uri="{9D8B030D-6E8A-4147-A177-3AD203B41FA5}">
                      <a16:colId xmlns:a16="http://schemas.microsoft.com/office/drawing/2014/main" val="2676459107"/>
                    </a:ext>
                  </a:extLst>
                </a:gridCol>
                <a:gridCol w="2468880">
                  <a:extLst>
                    <a:ext uri="{9D8B030D-6E8A-4147-A177-3AD203B41FA5}">
                      <a16:colId xmlns:a16="http://schemas.microsoft.com/office/drawing/2014/main" val="916383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2943328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http://maintenance.1-2-do.com/fr.php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extLst>
                  <a:ext uri="{0D108BD9-81ED-4DB2-BD59-A6C34878D82A}">
                    <a16:rowId xmlns:a16="http://schemas.microsoft.com/office/drawing/2014/main" val="278831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http://maintenance.1-2-do.com/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51762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https://www.bing.com/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07266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https://www.deco.fr/bricolage-travaux/renovation/actualite-689162-coin-bricoleurs-communaute-dediee-bricolage-diy.html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78091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https://www.ecosia.org/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76522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https://www.allaboutdiy.com/fr/fr/a-propos-de-nous/index.htm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90495943"/>
                  </a:ext>
                </a:extLst>
              </a:tr>
            </a:tbl>
          </a:graphicData>
        </a:graphic>
      </p:graphicFrame>
      <p:sp>
        <p:nvSpPr>
          <p:cNvPr id="4" name="Text Placeholder 3">
            <a:extLst>
              <a:ext uri="{FF2B5EF4-FFF2-40B4-BE49-F238E27FC236}">
                <a16:creationId xmlns:a16="http://schemas.microsoft.com/office/drawing/2014/main" id="{CE782D09-4F7B-45CC-A19D-3BBD800F52A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2624729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1635</Words>
  <Application>Microsoft Office PowerPoint</Application>
  <PresentationFormat>On-screen Show (4:3)</PresentationFormat>
  <Paragraphs>378</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Deep Insights</vt:lpstr>
      <vt:lpstr>Facebook Fan Demographics | Bosch Bricolage &amp; Jardinage France</vt:lpstr>
      <vt:lpstr>Facebook Fans Change by Like/Unlike Source | Bosch Bricolage &amp; Jardinage France</vt:lpstr>
      <vt:lpstr>Facebook Reach | Bosch Bricolage &amp; Jardinage France</vt:lpstr>
      <vt:lpstr>Facebook Reach By Country Table | Bosch Bricolage &amp; Jardinage France - 1 of 3</vt:lpstr>
      <vt:lpstr>Facebook Reach By Country Table | Bosch Bricolage &amp; Jardinage France - 2 of 3</vt:lpstr>
      <vt:lpstr>Facebook Reach By Country Table | Bosch Bricolage &amp; Jardinage France - 3 of 3</vt:lpstr>
      <vt:lpstr>Facebook Reactions Distribution | Bosch Bricolage &amp; Jardinage France</vt:lpstr>
      <vt:lpstr>Facebook Engagement Rate By Post Type | Bosch Bricolage &amp; Jardinage France</vt:lpstr>
      <vt:lpstr>Facebook Private Messages Table | Bosch Bricolage &amp; Jardinage France - 1 of 23</vt:lpstr>
      <vt:lpstr>Facebook Private Messages Table | Bosch Bricolage &amp; Jardinage France - 2 of 23</vt:lpstr>
      <vt:lpstr>Facebook Private Messages Table | Bosch Bricolage &amp; Jardinage France - 3 of 23</vt:lpstr>
      <vt:lpstr>Facebook Private Messages Table | Bosch Bricolage &amp; Jardinage France - 4 of 23</vt:lpstr>
      <vt:lpstr>Facebook Private Messages Table | Bosch Bricolage &amp; Jardinage France - 5 of 23</vt:lpstr>
      <vt:lpstr>Facebook Private Messages Table | Bosch Bricolage &amp; Jardinage France - 6 of 23</vt:lpstr>
      <vt:lpstr>Facebook Private Messages Table | Bosch Bricolage &amp; Jardinage France - 7 of 23</vt:lpstr>
      <vt:lpstr>Facebook Private Messages Table | Bosch Bricolage &amp; Jardinage France - 8 of 23</vt:lpstr>
      <vt:lpstr>Facebook Private Messages Table | Bosch Bricolage &amp; Jardinage France - 9 of 23</vt:lpstr>
      <vt:lpstr>Facebook Private Messages Table | Bosch Bricolage &amp; Jardinage France - 10 of 23</vt:lpstr>
      <vt:lpstr>Facebook Private Messages Table | Bosch Bricolage &amp; Jardinage France - 11 of 23</vt:lpstr>
      <vt:lpstr>Facebook Private Messages Table | Bosch Bricolage &amp; Jardinage France - 12 of 23</vt:lpstr>
      <vt:lpstr>Facebook Private Messages Table | Bosch Bricolage &amp; Jardinage France - 13 of 23</vt:lpstr>
      <vt:lpstr>Facebook Private Messages Table | Bosch Bricolage &amp; Jardinage France - 14 of 23</vt:lpstr>
      <vt:lpstr>Facebook Private Messages Table | Bosch Bricolage &amp; Jardinage France - 15 of 23</vt:lpstr>
      <vt:lpstr>Facebook Private Messages Table | Bosch Bricolage &amp; Jardinage France - 16 of 23</vt:lpstr>
      <vt:lpstr>Facebook Private Messages Table | Bosch Bricolage &amp; Jardinage France - 17 of 23</vt:lpstr>
      <vt:lpstr>Facebook Private Messages Table | Bosch Bricolage &amp; Jardinage France - 18 of 23</vt:lpstr>
      <vt:lpstr>Facebook Private Messages Table | Bosch Bricolage &amp; Jardinage France - 19 of 23</vt:lpstr>
      <vt:lpstr>Facebook Private Messages Table | Bosch Bricolage &amp; Jardinage France - 20 of 23</vt:lpstr>
      <vt:lpstr>Facebook Private Messages Table | Bosch Bricolage &amp; Jardinage France - 21 of 23</vt:lpstr>
      <vt:lpstr>Facebook Private Messages Table | Bosch Bricolage &amp; Jardinage France - 22 of 23</vt:lpstr>
      <vt:lpstr>Facebook Private Messages Table | Bosch Bricolage &amp; Jardinage France - 23 of 23</vt:lpstr>
      <vt:lpstr>Facebook Story Type Distribution | Bosch Bricolage &amp; Jardinage France</vt:lpstr>
      <vt:lpstr>Facebook Page Views By External Referral | Bosch Bricolage &amp; Jardinage France - 1 of 2</vt:lpstr>
      <vt:lpstr>Facebook Page Views By External Referral | Bosch Bricolage &amp; Jardinage France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Administrator</dc:creator>
  <cp:lastModifiedBy>Administrator</cp:lastModifiedBy>
  <cp:revision>1</cp:revision>
  <dcterms:created xsi:type="dcterms:W3CDTF">2018-06-14T20:48:03Z</dcterms:created>
  <dcterms:modified xsi:type="dcterms:W3CDTF">2018-06-14T20:48:42Z</dcterms:modified>
</cp:coreProperties>
</file>