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8" r:id="rId31"/>
    <p:sldId id="289" r:id="rId32"/>
  </p:sldIdLst>
  <p:sldSz cx="9144000" cy="6858000" type="screen4x3"/>
  <p:notesSz cx="6858000" cy="9144000"/>
  <p:embeddedFontLst>
    <p:embeddedFont>
      <p:font typeface="Calibri" panose="020F0502020204030204" pitchFamily="34" charset="0"/>
      <p:regular r:id="rId33"/>
      <p:bold r:id="rId34"/>
      <p:italic r:id="rId35"/>
      <p:boldItalic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1134</c:v>
                </c:pt>
                <c:pt idx="1">
                  <c:v>7164</c:v>
                </c:pt>
                <c:pt idx="2">
                  <c:v>27950</c:v>
                </c:pt>
                <c:pt idx="3">
                  <c:v>30131</c:v>
                </c:pt>
                <c:pt idx="4">
                  <c:v>23313</c:v>
                </c:pt>
                <c:pt idx="5">
                  <c:v>16698</c:v>
                </c:pt>
                <c:pt idx="6">
                  <c:v>9595</c:v>
                </c:pt>
              </c:numCache>
            </c:numRef>
          </c:val>
          <c:extLst>
            <c:ext xmlns:c16="http://schemas.microsoft.com/office/drawing/2014/chart" uri="{C3380CC4-5D6E-409C-BE32-E72D297353CC}">
              <c16:uniqueId val="{00000000-B7D6-4B7D-BF49-C90A0528C05C}"/>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1813</c:v>
                </c:pt>
                <c:pt idx="1">
                  <c:v>17114</c:v>
                </c:pt>
                <c:pt idx="2">
                  <c:v>42418</c:v>
                </c:pt>
                <c:pt idx="3">
                  <c:v>36275</c:v>
                </c:pt>
                <c:pt idx="4">
                  <c:v>22895</c:v>
                </c:pt>
                <c:pt idx="5">
                  <c:v>11865</c:v>
                </c:pt>
                <c:pt idx="6">
                  <c:v>8874</c:v>
                </c:pt>
              </c:numCache>
            </c:numRef>
          </c:val>
          <c:extLst>
            <c:ext xmlns:c16="http://schemas.microsoft.com/office/drawing/2014/chart" uri="{C3380CC4-5D6E-409C-BE32-E72D297353CC}">
              <c16:uniqueId val="{00000001-B7D6-4B7D-BF49-C90A0528C05C}"/>
            </c:ext>
          </c:extLst>
        </c:ser>
        <c:dLbls>
          <c:showLegendKey val="0"/>
          <c:showVal val="0"/>
          <c:showCatName val="0"/>
          <c:showSerName val="0"/>
          <c:showPercent val="0"/>
          <c:showBubbleSize val="0"/>
        </c:dLbls>
        <c:gapWidth val="219"/>
        <c:overlap val="-27"/>
        <c:axId val="275760400"/>
        <c:axId val="275761056"/>
      </c:barChart>
      <c:catAx>
        <c:axId val="275760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761056"/>
        <c:crosses val="autoZero"/>
        <c:auto val="1"/>
        <c:lblAlgn val="ctr"/>
        <c:lblOffset val="100"/>
        <c:noMultiLvlLbl val="0"/>
      </c:catAx>
      <c:valAx>
        <c:axId val="275761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760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Fans Change</c:v>
                </c:pt>
              </c:strCache>
            </c:strRef>
          </c:tx>
          <c:spPr>
            <a:solidFill>
              <a:schemeClr val="accent1"/>
            </a:solidFill>
            <a:ln>
              <a:noFill/>
            </a:ln>
            <a:effectLst/>
          </c:spPr>
          <c:invertIfNegative val="0"/>
          <c:cat>
            <c:strRef>
              <c:f>Sheet1!$A$2:$A$11</c:f>
              <c:strCache>
                <c:ptCount val="10"/>
                <c:pt idx="0">
                  <c:v>Other</c:v>
                </c:pt>
                <c:pt idx="1">
                  <c:v>News Feed</c:v>
                </c:pt>
                <c:pt idx="2">
                  <c:v>Search</c:v>
                </c:pt>
                <c:pt idx="3">
                  <c:v>Page Suggestions</c:v>
                </c:pt>
                <c:pt idx="4">
                  <c:v>Ads</c:v>
                </c:pt>
                <c:pt idx="5">
                  <c:v>Your Page</c:v>
                </c:pt>
                <c:pt idx="6">
                  <c:v>Restored Likes from Reactivated Accounts</c:v>
                </c:pt>
                <c:pt idx="7">
                  <c:v>Unlikes from Page, Posts, or News Feed</c:v>
                </c:pt>
                <c:pt idx="8">
                  <c:v>Deactivated or Memorialized Account Removals</c:v>
                </c:pt>
                <c:pt idx="9">
                  <c:v>Suspicious Account Removals</c:v>
                </c:pt>
              </c:strCache>
            </c:strRef>
          </c:cat>
          <c:val>
            <c:numRef>
              <c:f>Sheet1!$B$2:$B$11</c:f>
              <c:numCache>
                <c:formatCode>General</c:formatCode>
                <c:ptCount val="10"/>
                <c:pt idx="0">
                  <c:v>7</c:v>
                </c:pt>
                <c:pt idx="1">
                  <c:v>9</c:v>
                </c:pt>
                <c:pt idx="2">
                  <c:v>27</c:v>
                </c:pt>
                <c:pt idx="3">
                  <c:v>29</c:v>
                </c:pt>
                <c:pt idx="4">
                  <c:v>43</c:v>
                </c:pt>
                <c:pt idx="5">
                  <c:v>44</c:v>
                </c:pt>
                <c:pt idx="6">
                  <c:v>251</c:v>
                </c:pt>
                <c:pt idx="7">
                  <c:v>-159</c:v>
                </c:pt>
                <c:pt idx="8">
                  <c:v>-448</c:v>
                </c:pt>
                <c:pt idx="9">
                  <c:v>-99</c:v>
                </c:pt>
              </c:numCache>
            </c:numRef>
          </c:val>
          <c:extLst>
            <c:ext xmlns:c16="http://schemas.microsoft.com/office/drawing/2014/chart" uri="{C3380CC4-5D6E-409C-BE32-E72D297353CC}">
              <c16:uniqueId val="{00000000-04B6-4AB2-A37A-F40B4974A9D5}"/>
            </c:ext>
          </c:extLst>
        </c:ser>
        <c:dLbls>
          <c:showLegendKey val="0"/>
          <c:showVal val="0"/>
          <c:showCatName val="0"/>
          <c:showSerName val="0"/>
          <c:showPercent val="0"/>
          <c:showBubbleSize val="0"/>
        </c:dLbls>
        <c:gapWidth val="219"/>
        <c:overlap val="-27"/>
        <c:axId val="337877264"/>
        <c:axId val="337875296"/>
      </c:barChart>
      <c:catAx>
        <c:axId val="337877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875296"/>
        <c:crosses val="autoZero"/>
        <c:auto val="1"/>
        <c:lblAlgn val="ctr"/>
        <c:lblOffset val="100"/>
        <c:noMultiLvlLbl val="0"/>
      </c:catAx>
      <c:valAx>
        <c:axId val="337875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877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Bosch Bricolage &amp; Jardinage France</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1090</c:v>
                </c:pt>
                <c:pt idx="1">
                  <c:v>800</c:v>
                </c:pt>
                <c:pt idx="2">
                  <c:v>8680</c:v>
                </c:pt>
                <c:pt idx="3">
                  <c:v>9102</c:v>
                </c:pt>
                <c:pt idx="4">
                  <c:v>2301</c:v>
                </c:pt>
                <c:pt idx="5">
                  <c:v>6898</c:v>
                </c:pt>
                <c:pt idx="6">
                  <c:v>1608</c:v>
                </c:pt>
                <c:pt idx="7">
                  <c:v>1019</c:v>
                </c:pt>
                <c:pt idx="8">
                  <c:v>5168</c:v>
                </c:pt>
                <c:pt idx="9">
                  <c:v>1314</c:v>
                </c:pt>
                <c:pt idx="10">
                  <c:v>4827</c:v>
                </c:pt>
                <c:pt idx="11">
                  <c:v>6057</c:v>
                </c:pt>
                <c:pt idx="12">
                  <c:v>8049</c:v>
                </c:pt>
                <c:pt idx="13">
                  <c:v>2734</c:v>
                </c:pt>
                <c:pt idx="14">
                  <c:v>1695</c:v>
                </c:pt>
                <c:pt idx="15">
                  <c:v>6045</c:v>
                </c:pt>
                <c:pt idx="16">
                  <c:v>1923</c:v>
                </c:pt>
                <c:pt idx="17">
                  <c:v>572</c:v>
                </c:pt>
                <c:pt idx="18">
                  <c:v>417</c:v>
                </c:pt>
                <c:pt idx="19">
                  <c:v>225</c:v>
                </c:pt>
                <c:pt idx="20">
                  <c:v>157</c:v>
                </c:pt>
                <c:pt idx="21">
                  <c:v>163</c:v>
                </c:pt>
                <c:pt idx="22">
                  <c:v>7728</c:v>
                </c:pt>
                <c:pt idx="23">
                  <c:v>12634</c:v>
                </c:pt>
                <c:pt idx="24">
                  <c:v>10169</c:v>
                </c:pt>
                <c:pt idx="25">
                  <c:v>6344</c:v>
                </c:pt>
                <c:pt idx="26">
                  <c:v>23266</c:v>
                </c:pt>
                <c:pt idx="27">
                  <c:v>25438</c:v>
                </c:pt>
                <c:pt idx="28">
                  <c:v>50754</c:v>
                </c:pt>
                <c:pt idx="29">
                  <c:v>43150</c:v>
                </c:pt>
              </c:numCache>
            </c:numRef>
          </c:val>
          <c:smooth val="0"/>
          <c:extLst>
            <c:ext xmlns:c16="http://schemas.microsoft.com/office/drawing/2014/chart" uri="{C3380CC4-5D6E-409C-BE32-E72D297353CC}">
              <c16:uniqueId val="{00000000-0057-4EDA-A0F5-B39F3B95A386}"/>
            </c:ext>
          </c:extLst>
        </c:ser>
        <c:dLbls>
          <c:showLegendKey val="0"/>
          <c:showVal val="0"/>
          <c:showCatName val="0"/>
          <c:showSerName val="0"/>
          <c:showPercent val="0"/>
          <c:showBubbleSize val="0"/>
        </c:dLbls>
        <c:smooth val="0"/>
        <c:axId val="336558344"/>
        <c:axId val="336557360"/>
      </c:lineChart>
      <c:dateAx>
        <c:axId val="3365583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557360"/>
        <c:crosses val="autoZero"/>
        <c:auto val="1"/>
        <c:lblOffset val="100"/>
        <c:baseTimeUnit val="days"/>
      </c:dateAx>
      <c:valAx>
        <c:axId val="336557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558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Bosch Bricolage &amp; Jardinage France</c:v>
                </c:pt>
              </c:strCache>
            </c:strRef>
          </c:cat>
          <c:val>
            <c:numRef>
              <c:f>Sheet1!$B$2</c:f>
              <c:numCache>
                <c:formatCode>General</c:formatCode>
                <c:ptCount val="1"/>
                <c:pt idx="0">
                  <c:v>345</c:v>
                </c:pt>
              </c:numCache>
            </c:numRef>
          </c:val>
          <c:extLst>
            <c:ext xmlns:c16="http://schemas.microsoft.com/office/drawing/2014/chart" uri="{C3380CC4-5D6E-409C-BE32-E72D297353CC}">
              <c16:uniqueId val="{00000000-EC87-4F80-B870-6BCA7D6E47FE}"/>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Bosch Bricolage &amp; Jardinage France</c:v>
                </c:pt>
              </c:strCache>
            </c:strRef>
          </c:cat>
          <c:val>
            <c:numRef>
              <c:f>Sheet1!$C$2</c:f>
              <c:numCache>
                <c:formatCode>General</c:formatCode>
                <c:ptCount val="1"/>
                <c:pt idx="0">
                  <c:v>0</c:v>
                </c:pt>
              </c:numCache>
            </c:numRef>
          </c:val>
          <c:extLst>
            <c:ext xmlns:c16="http://schemas.microsoft.com/office/drawing/2014/chart" uri="{C3380CC4-5D6E-409C-BE32-E72D297353CC}">
              <c16:uniqueId val="{00000001-EC87-4F80-B870-6BCA7D6E47FE}"/>
            </c:ext>
          </c:extLst>
        </c:ser>
        <c:ser>
          <c:idx val="2"/>
          <c:order val="2"/>
          <c:tx>
            <c:strRef>
              <c:f>Sheet1!$D$1</c:f>
              <c:strCache>
                <c:ptCount val="1"/>
                <c:pt idx="0">
                  <c:v>Wow</c:v>
                </c:pt>
              </c:strCache>
            </c:strRef>
          </c:tx>
          <c:spPr>
            <a:solidFill>
              <a:schemeClr val="accent3"/>
            </a:solidFill>
            <a:ln>
              <a:noFill/>
            </a:ln>
            <a:effectLst/>
          </c:spPr>
          <c:invertIfNegative val="0"/>
          <c:cat>
            <c:strRef>
              <c:f>Sheet1!$A$2</c:f>
              <c:strCache>
                <c:ptCount val="1"/>
                <c:pt idx="0">
                  <c:v>Bosch Bricolage &amp; Jardinage France</c:v>
                </c:pt>
              </c:strCache>
            </c:strRef>
          </c:cat>
          <c:val>
            <c:numRef>
              <c:f>Sheet1!$D$2</c:f>
              <c:numCache>
                <c:formatCode>General</c:formatCode>
                <c:ptCount val="1"/>
                <c:pt idx="0">
                  <c:v>0</c:v>
                </c:pt>
              </c:numCache>
            </c:numRef>
          </c:val>
          <c:extLst>
            <c:ext xmlns:c16="http://schemas.microsoft.com/office/drawing/2014/chart" uri="{C3380CC4-5D6E-409C-BE32-E72D297353CC}">
              <c16:uniqueId val="{00000002-EC87-4F80-B870-6BCA7D6E47FE}"/>
            </c:ext>
          </c:extLst>
        </c:ser>
        <c:ser>
          <c:idx val="3"/>
          <c:order val="3"/>
          <c:tx>
            <c:strRef>
              <c:f>Sheet1!$E$1</c:f>
              <c:strCache>
                <c:ptCount val="1"/>
                <c:pt idx="0">
                  <c:v>Haha</c:v>
                </c:pt>
              </c:strCache>
            </c:strRef>
          </c:tx>
          <c:spPr>
            <a:solidFill>
              <a:schemeClr val="accent4"/>
            </a:solidFill>
            <a:ln>
              <a:noFill/>
            </a:ln>
            <a:effectLst/>
          </c:spPr>
          <c:invertIfNegative val="0"/>
          <c:cat>
            <c:strRef>
              <c:f>Sheet1!$A$2</c:f>
              <c:strCache>
                <c:ptCount val="1"/>
                <c:pt idx="0">
                  <c:v>Bosch Bricolage &amp; Jardinage France</c:v>
                </c:pt>
              </c:strCache>
            </c:strRef>
          </c:cat>
          <c:val>
            <c:numRef>
              <c:f>Sheet1!$E$2</c:f>
              <c:numCache>
                <c:formatCode>General</c:formatCode>
                <c:ptCount val="1"/>
                <c:pt idx="0">
                  <c:v>0</c:v>
                </c:pt>
              </c:numCache>
            </c:numRef>
          </c:val>
          <c:extLst>
            <c:ext xmlns:c16="http://schemas.microsoft.com/office/drawing/2014/chart" uri="{C3380CC4-5D6E-409C-BE32-E72D297353CC}">
              <c16:uniqueId val="{00000003-EC87-4F80-B870-6BCA7D6E47FE}"/>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Bosch Bricolage &amp; Jardinage France</c:v>
                </c:pt>
              </c:strCache>
            </c:strRef>
          </c:cat>
          <c:val>
            <c:numRef>
              <c:f>Sheet1!$F$2</c:f>
              <c:numCache>
                <c:formatCode>General</c:formatCode>
                <c:ptCount val="1"/>
                <c:pt idx="0">
                  <c:v>0</c:v>
                </c:pt>
              </c:numCache>
            </c:numRef>
          </c:val>
          <c:extLst>
            <c:ext xmlns:c16="http://schemas.microsoft.com/office/drawing/2014/chart" uri="{C3380CC4-5D6E-409C-BE32-E72D297353CC}">
              <c16:uniqueId val="{00000004-EC87-4F80-B870-6BCA7D6E47FE}"/>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Bosch Bricolage &amp; Jardinage France</c:v>
                </c:pt>
              </c:strCache>
            </c:strRef>
          </c:cat>
          <c:val>
            <c:numRef>
              <c:f>Sheet1!$G$2</c:f>
              <c:numCache>
                <c:formatCode>General</c:formatCode>
                <c:ptCount val="1"/>
                <c:pt idx="0">
                  <c:v>0</c:v>
                </c:pt>
              </c:numCache>
            </c:numRef>
          </c:val>
          <c:extLst>
            <c:ext xmlns:c16="http://schemas.microsoft.com/office/drawing/2014/chart" uri="{C3380CC4-5D6E-409C-BE32-E72D297353CC}">
              <c16:uniqueId val="{00000005-EC87-4F80-B870-6BCA7D6E47FE}"/>
            </c:ext>
          </c:extLst>
        </c:ser>
        <c:dLbls>
          <c:showLegendKey val="0"/>
          <c:showVal val="0"/>
          <c:showCatName val="0"/>
          <c:showSerName val="0"/>
          <c:showPercent val="0"/>
          <c:showBubbleSize val="0"/>
        </c:dLbls>
        <c:gapWidth val="150"/>
        <c:overlap val="100"/>
        <c:axId val="347324400"/>
        <c:axId val="347325712"/>
      </c:barChart>
      <c:catAx>
        <c:axId val="347324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325712"/>
        <c:crosses val="autoZero"/>
        <c:auto val="1"/>
        <c:lblAlgn val="ctr"/>
        <c:lblOffset val="100"/>
        <c:noMultiLvlLbl val="0"/>
      </c:catAx>
      <c:valAx>
        <c:axId val="3473257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324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Bosch Bricolage &amp; Jardinage France</c:v>
                </c:pt>
              </c:strCache>
            </c:strRef>
          </c:tx>
          <c:spPr>
            <a:solidFill>
              <a:schemeClr val="accent1"/>
            </a:solidFill>
            <a:ln>
              <a:noFill/>
            </a:ln>
            <a:effectLst/>
          </c:spPr>
          <c:invertIfNegative val="0"/>
          <c:cat>
            <c:strRef>
              <c:f>Sheet1!$A$2:$A$4</c:f>
              <c:strCache>
                <c:ptCount val="3"/>
                <c:pt idx="0">
                  <c:v>Link</c:v>
                </c:pt>
                <c:pt idx="1">
                  <c:v>Photo</c:v>
                </c:pt>
                <c:pt idx="2">
                  <c:v>Video</c:v>
                </c:pt>
              </c:strCache>
            </c:strRef>
          </c:cat>
          <c:val>
            <c:numRef>
              <c:f>Sheet1!$B$2:$B$4</c:f>
              <c:numCache>
                <c:formatCode>General</c:formatCode>
                <c:ptCount val="3"/>
                <c:pt idx="0">
                  <c:v>1.4654616827428</c:v>
                </c:pt>
                <c:pt idx="1">
                  <c:v>1.1097813096988001</c:v>
                </c:pt>
                <c:pt idx="2">
                  <c:v>2.4138838136705001</c:v>
                </c:pt>
              </c:numCache>
            </c:numRef>
          </c:val>
          <c:extLst>
            <c:ext xmlns:c16="http://schemas.microsoft.com/office/drawing/2014/chart" uri="{C3380CC4-5D6E-409C-BE32-E72D297353CC}">
              <c16:uniqueId val="{00000000-E422-4A83-8C2B-8DC5DCE760B3}"/>
            </c:ext>
          </c:extLst>
        </c:ser>
        <c:dLbls>
          <c:showLegendKey val="0"/>
          <c:showVal val="0"/>
          <c:showCatName val="0"/>
          <c:showSerName val="0"/>
          <c:showPercent val="0"/>
          <c:showBubbleSize val="0"/>
        </c:dLbls>
        <c:gapWidth val="219"/>
        <c:overlap val="-27"/>
        <c:axId val="351268360"/>
        <c:axId val="351269672"/>
      </c:barChart>
      <c:catAx>
        <c:axId val="351268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269672"/>
        <c:crosses val="autoZero"/>
        <c:auto val="1"/>
        <c:lblAlgn val="ctr"/>
        <c:lblOffset val="100"/>
        <c:noMultiLvlLbl val="0"/>
      </c:catAx>
      <c:valAx>
        <c:axId val="351269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268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Fan</c:v>
                </c:pt>
              </c:strCache>
            </c:strRef>
          </c:tx>
          <c:spPr>
            <a:solidFill>
              <a:schemeClr val="accent1"/>
            </a:solidFill>
            <a:ln>
              <a:noFill/>
            </a:ln>
            <a:effectLst/>
          </c:spPr>
          <c:invertIfNegative val="0"/>
          <c:cat>
            <c:strRef>
              <c:f>Sheet1!$A$2</c:f>
              <c:strCache>
                <c:ptCount val="1"/>
                <c:pt idx="0">
                  <c:v>Bosch Bricolage &amp; Jardinage France</c:v>
                </c:pt>
              </c:strCache>
            </c:strRef>
          </c:cat>
          <c:val>
            <c:numRef>
              <c:f>Sheet1!$B$2</c:f>
              <c:numCache>
                <c:formatCode>General</c:formatCode>
                <c:ptCount val="1"/>
                <c:pt idx="0">
                  <c:v>416</c:v>
                </c:pt>
              </c:numCache>
            </c:numRef>
          </c:val>
          <c:extLst>
            <c:ext xmlns:c16="http://schemas.microsoft.com/office/drawing/2014/chart" uri="{C3380CC4-5D6E-409C-BE32-E72D297353CC}">
              <c16:uniqueId val="{00000000-0466-4114-9C26-73B85E3349B4}"/>
            </c:ext>
          </c:extLst>
        </c:ser>
        <c:ser>
          <c:idx val="1"/>
          <c:order val="1"/>
          <c:tx>
            <c:strRef>
              <c:f>Sheet1!$C$1</c:f>
              <c:strCache>
                <c:ptCount val="1"/>
                <c:pt idx="0">
                  <c:v>Mention</c:v>
                </c:pt>
              </c:strCache>
            </c:strRef>
          </c:tx>
          <c:spPr>
            <a:solidFill>
              <a:schemeClr val="accent2"/>
            </a:solidFill>
            <a:ln>
              <a:noFill/>
            </a:ln>
            <a:effectLst/>
          </c:spPr>
          <c:invertIfNegative val="0"/>
          <c:cat>
            <c:strRef>
              <c:f>Sheet1!$A$2</c:f>
              <c:strCache>
                <c:ptCount val="1"/>
                <c:pt idx="0">
                  <c:v>Bosch Bricolage &amp; Jardinage France</c:v>
                </c:pt>
              </c:strCache>
            </c:strRef>
          </c:cat>
          <c:val>
            <c:numRef>
              <c:f>Sheet1!$C$2</c:f>
              <c:numCache>
                <c:formatCode>General</c:formatCode>
                <c:ptCount val="1"/>
                <c:pt idx="0">
                  <c:v>3</c:v>
                </c:pt>
              </c:numCache>
            </c:numRef>
          </c:val>
          <c:extLst>
            <c:ext xmlns:c16="http://schemas.microsoft.com/office/drawing/2014/chart" uri="{C3380CC4-5D6E-409C-BE32-E72D297353CC}">
              <c16:uniqueId val="{00000001-0466-4114-9C26-73B85E3349B4}"/>
            </c:ext>
          </c:extLst>
        </c:ser>
        <c:ser>
          <c:idx val="2"/>
          <c:order val="2"/>
          <c:tx>
            <c:strRef>
              <c:f>Sheet1!$D$1</c:f>
              <c:strCache>
                <c:ptCount val="1"/>
                <c:pt idx="0">
                  <c:v>Other</c:v>
                </c:pt>
              </c:strCache>
            </c:strRef>
          </c:tx>
          <c:spPr>
            <a:solidFill>
              <a:schemeClr val="accent3"/>
            </a:solidFill>
            <a:ln>
              <a:noFill/>
            </a:ln>
            <a:effectLst/>
          </c:spPr>
          <c:invertIfNegative val="0"/>
          <c:cat>
            <c:strRef>
              <c:f>Sheet1!$A$2</c:f>
              <c:strCache>
                <c:ptCount val="1"/>
                <c:pt idx="0">
                  <c:v>Bosch Bricolage &amp; Jardinage France</c:v>
                </c:pt>
              </c:strCache>
            </c:strRef>
          </c:cat>
          <c:val>
            <c:numRef>
              <c:f>Sheet1!$D$2</c:f>
              <c:numCache>
                <c:formatCode>General</c:formatCode>
                <c:ptCount val="1"/>
                <c:pt idx="0">
                  <c:v>390</c:v>
                </c:pt>
              </c:numCache>
            </c:numRef>
          </c:val>
          <c:extLst>
            <c:ext xmlns:c16="http://schemas.microsoft.com/office/drawing/2014/chart" uri="{C3380CC4-5D6E-409C-BE32-E72D297353CC}">
              <c16:uniqueId val="{00000002-0466-4114-9C26-73B85E3349B4}"/>
            </c:ext>
          </c:extLst>
        </c:ser>
        <c:ser>
          <c:idx val="3"/>
          <c:order val="3"/>
          <c:tx>
            <c:strRef>
              <c:f>Sheet1!$E$1</c:f>
              <c:strCache>
                <c:ptCount val="1"/>
                <c:pt idx="0">
                  <c:v>Page post</c:v>
                </c:pt>
              </c:strCache>
            </c:strRef>
          </c:tx>
          <c:spPr>
            <a:solidFill>
              <a:schemeClr val="accent4"/>
            </a:solidFill>
            <a:ln>
              <a:noFill/>
            </a:ln>
            <a:effectLst/>
          </c:spPr>
          <c:invertIfNegative val="0"/>
          <c:cat>
            <c:strRef>
              <c:f>Sheet1!$A$2</c:f>
              <c:strCache>
                <c:ptCount val="1"/>
                <c:pt idx="0">
                  <c:v>Bosch Bricolage &amp; Jardinage France</c:v>
                </c:pt>
              </c:strCache>
            </c:strRef>
          </c:cat>
          <c:val>
            <c:numRef>
              <c:f>Sheet1!$E$2</c:f>
              <c:numCache>
                <c:formatCode>General</c:formatCode>
                <c:ptCount val="1"/>
                <c:pt idx="0">
                  <c:v>123</c:v>
                </c:pt>
              </c:numCache>
            </c:numRef>
          </c:val>
          <c:extLst>
            <c:ext xmlns:c16="http://schemas.microsoft.com/office/drawing/2014/chart" uri="{C3380CC4-5D6E-409C-BE32-E72D297353CC}">
              <c16:uniqueId val="{00000003-0466-4114-9C26-73B85E3349B4}"/>
            </c:ext>
          </c:extLst>
        </c:ser>
        <c:ser>
          <c:idx val="4"/>
          <c:order val="4"/>
          <c:tx>
            <c:strRef>
              <c:f>Sheet1!$F$1</c:f>
              <c:strCache>
                <c:ptCount val="1"/>
                <c:pt idx="0">
                  <c:v>User post</c:v>
                </c:pt>
              </c:strCache>
            </c:strRef>
          </c:tx>
          <c:spPr>
            <a:solidFill>
              <a:schemeClr val="accent5"/>
            </a:solidFill>
            <a:ln>
              <a:noFill/>
            </a:ln>
            <a:effectLst/>
          </c:spPr>
          <c:invertIfNegative val="0"/>
          <c:cat>
            <c:strRef>
              <c:f>Sheet1!$A$2</c:f>
              <c:strCache>
                <c:ptCount val="1"/>
                <c:pt idx="0">
                  <c:v>Bosch Bricolage &amp; Jardinage France</c:v>
                </c:pt>
              </c:strCache>
            </c:strRef>
          </c:cat>
          <c:val>
            <c:numRef>
              <c:f>Sheet1!$F$2</c:f>
              <c:numCache>
                <c:formatCode>General</c:formatCode>
                <c:ptCount val="1"/>
                <c:pt idx="0">
                  <c:v>1</c:v>
                </c:pt>
              </c:numCache>
            </c:numRef>
          </c:val>
          <c:extLst>
            <c:ext xmlns:c16="http://schemas.microsoft.com/office/drawing/2014/chart" uri="{C3380CC4-5D6E-409C-BE32-E72D297353CC}">
              <c16:uniqueId val="{00000004-0466-4114-9C26-73B85E3349B4}"/>
            </c:ext>
          </c:extLst>
        </c:ser>
        <c:dLbls>
          <c:showLegendKey val="0"/>
          <c:showVal val="0"/>
          <c:showCatName val="0"/>
          <c:showSerName val="0"/>
          <c:showPercent val="0"/>
          <c:showBubbleSize val="0"/>
        </c:dLbls>
        <c:gapWidth val="150"/>
        <c:overlap val="100"/>
        <c:axId val="338038416"/>
        <c:axId val="338041696"/>
      </c:barChart>
      <c:catAx>
        <c:axId val="338038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041696"/>
        <c:crosses val="autoZero"/>
        <c:auto val="1"/>
        <c:lblAlgn val="ctr"/>
        <c:lblOffset val="100"/>
        <c:noMultiLvlLbl val="0"/>
      </c:catAx>
      <c:valAx>
        <c:axId val="3380416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038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478495-53F6-49D0-9719-CD177C1516AE}"/>
              </a:ext>
            </a:extLst>
          </p:cNvPr>
          <p:cNvSpPr>
            <a:spLocks noGrp="1"/>
          </p:cNvSpPr>
          <p:nvPr>
            <p:ph type="ctrTitle"/>
          </p:nvPr>
        </p:nvSpPr>
        <p:spPr/>
        <p:txBody>
          <a:bodyPr/>
          <a:lstStyle/>
          <a:p>
            <a:r>
              <a:rPr lang="en-US"/>
              <a:t>Deep Insights</a:t>
            </a:r>
          </a:p>
        </p:txBody>
      </p:sp>
      <p:sp>
        <p:nvSpPr>
          <p:cNvPr id="3" name="Subtitle 2">
            <a:extLst>
              <a:ext uri="{FF2B5EF4-FFF2-40B4-BE49-F238E27FC236}">
                <a16:creationId xmlns:a16="http://schemas.microsoft.com/office/drawing/2014/main" id="{78997DE7-F565-40E7-9164-BEEF7DA7BE03}"/>
              </a:ext>
            </a:extLst>
          </p:cNvPr>
          <p:cNvSpPr>
            <a:spLocks noGrp="1"/>
          </p:cNvSpPr>
          <p:nvPr>
            <p:ph type="subTitle" idx="1"/>
          </p:nvPr>
        </p:nvSpPr>
        <p:spPr/>
        <p:txBody>
          <a:bodyPr/>
          <a:lstStyle/>
          <a:p>
            <a:r>
              <a:rPr lang="en-US"/>
              <a:t>Robert Bosch Power Tools GmbH</a:t>
            </a:r>
          </a:p>
        </p:txBody>
      </p:sp>
    </p:spTree>
    <p:extLst>
      <p:ext uri="{BB962C8B-B14F-4D97-AF65-F5344CB8AC3E}">
        <p14:creationId xmlns:p14="http://schemas.microsoft.com/office/powerpoint/2010/main" val="29364380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11DFC-4D0A-4D54-A163-2A000AD4CD72}"/>
              </a:ext>
            </a:extLst>
          </p:cNvPr>
          <p:cNvSpPr>
            <a:spLocks noGrp="1"/>
          </p:cNvSpPr>
          <p:nvPr>
            <p:ph type="title"/>
          </p:nvPr>
        </p:nvSpPr>
        <p:spPr/>
        <p:txBody>
          <a:bodyPr/>
          <a:lstStyle/>
          <a:p>
            <a:r>
              <a:rPr lang="en-US"/>
              <a:t>Facebook Fan Demographics | Bosch Bricolage &amp; Jardinage France</a:t>
            </a:r>
          </a:p>
        </p:txBody>
      </p:sp>
      <p:graphicFrame>
        <p:nvGraphicFramePr>
          <p:cNvPr id="6" name="Chart Placeholder 5">
            <a:extLst>
              <a:ext uri="{FF2B5EF4-FFF2-40B4-BE49-F238E27FC236}">
                <a16:creationId xmlns:a16="http://schemas.microsoft.com/office/drawing/2014/main" id="{593373D8-C794-4AF0-A7B6-DC69874C3226}"/>
              </a:ext>
            </a:extLst>
          </p:cNvPr>
          <p:cNvGraphicFramePr>
            <a:graphicFrameLocks noGrp="1"/>
          </p:cNvGraphicFramePr>
          <p:nvPr>
            <p:ph type="chart" sz="quarter" idx="13"/>
            <p:extLst>
              <p:ext uri="{D42A27DB-BD31-4B8C-83A1-F6EECF244321}">
                <p14:modId xmlns:p14="http://schemas.microsoft.com/office/powerpoint/2010/main" val="26889514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D6735E5-EBE8-45AE-A77B-F5D31B4456A7}"/>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8B3B9BE2-571F-42A2-A0BF-D892E49BF66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613486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373064-4C4A-46B9-8A30-0314B9CEFE7C}"/>
              </a:ext>
            </a:extLst>
          </p:cNvPr>
          <p:cNvSpPr>
            <a:spLocks noGrp="1"/>
          </p:cNvSpPr>
          <p:nvPr>
            <p:ph type="title"/>
          </p:nvPr>
        </p:nvSpPr>
        <p:spPr/>
        <p:txBody>
          <a:bodyPr/>
          <a:lstStyle/>
          <a:p>
            <a:r>
              <a:rPr lang="en-US"/>
              <a:t>Facebook Fans Change by Like/Unlike Source | Bosch Bricolage &amp; Jardinage France</a:t>
            </a:r>
          </a:p>
        </p:txBody>
      </p:sp>
      <p:graphicFrame>
        <p:nvGraphicFramePr>
          <p:cNvPr id="6" name="Chart Placeholder 5">
            <a:extLst>
              <a:ext uri="{FF2B5EF4-FFF2-40B4-BE49-F238E27FC236}">
                <a16:creationId xmlns:a16="http://schemas.microsoft.com/office/drawing/2014/main" id="{3FDFC7DD-7A1D-41E3-B0EC-52125AA29CB8}"/>
              </a:ext>
            </a:extLst>
          </p:cNvPr>
          <p:cNvGraphicFramePr>
            <a:graphicFrameLocks noGrp="1"/>
          </p:cNvGraphicFramePr>
          <p:nvPr>
            <p:ph type="chart" sz="quarter" idx="13"/>
            <p:extLst>
              <p:ext uri="{D42A27DB-BD31-4B8C-83A1-F6EECF244321}">
                <p14:modId xmlns:p14="http://schemas.microsoft.com/office/powerpoint/2010/main" val="1711490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C6B8416-BF60-460D-9536-A0F4DE7E6883}"/>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5A683FB5-82EB-416E-B241-F1FAF799C96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930452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B996C0-9BB9-4FBE-9E47-AE237BC4F068}"/>
              </a:ext>
            </a:extLst>
          </p:cNvPr>
          <p:cNvSpPr>
            <a:spLocks noGrp="1"/>
          </p:cNvSpPr>
          <p:nvPr>
            <p:ph type="title"/>
          </p:nvPr>
        </p:nvSpPr>
        <p:spPr/>
        <p:txBody>
          <a:bodyPr/>
          <a:lstStyle/>
          <a:p>
            <a:r>
              <a:rPr lang="en-US"/>
              <a:t>Facebook Reach | Bosch Bricolage &amp; Jardinage France</a:t>
            </a:r>
          </a:p>
        </p:txBody>
      </p:sp>
      <p:graphicFrame>
        <p:nvGraphicFramePr>
          <p:cNvPr id="6" name="Chart Placeholder 5">
            <a:extLst>
              <a:ext uri="{FF2B5EF4-FFF2-40B4-BE49-F238E27FC236}">
                <a16:creationId xmlns:a16="http://schemas.microsoft.com/office/drawing/2014/main" id="{2BEE4932-16BA-46F2-B2B5-4D508497C5F8}"/>
              </a:ext>
            </a:extLst>
          </p:cNvPr>
          <p:cNvGraphicFramePr>
            <a:graphicFrameLocks noGrp="1"/>
          </p:cNvGraphicFramePr>
          <p:nvPr>
            <p:ph type="chart" sz="quarter" idx="13"/>
            <p:extLst>
              <p:ext uri="{D42A27DB-BD31-4B8C-83A1-F6EECF244321}">
                <p14:modId xmlns:p14="http://schemas.microsoft.com/office/powerpoint/2010/main" val="24163053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E190CB6-8AC7-45AC-A387-E76B8F2C25C1}"/>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A67C6CF2-BB77-4766-BFB6-4AA1C1283B5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49155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E14C7-224E-4131-8882-F509AF7158CB}"/>
              </a:ext>
            </a:extLst>
          </p:cNvPr>
          <p:cNvSpPr>
            <a:spLocks noGrp="1"/>
          </p:cNvSpPr>
          <p:nvPr>
            <p:ph type="title"/>
          </p:nvPr>
        </p:nvSpPr>
        <p:spPr/>
        <p:txBody>
          <a:bodyPr/>
          <a:lstStyle/>
          <a:p>
            <a:r>
              <a:rPr lang="en-US"/>
              <a:t>Facebook Reach By Country Table | Bosch Bricolage &amp; Jardinage France - 1 of 3</a:t>
            </a:r>
          </a:p>
        </p:txBody>
      </p:sp>
      <p:graphicFrame>
        <p:nvGraphicFramePr>
          <p:cNvPr id="5" name="Table Placeholder 4">
            <a:extLst>
              <a:ext uri="{FF2B5EF4-FFF2-40B4-BE49-F238E27FC236}">
                <a16:creationId xmlns:a16="http://schemas.microsoft.com/office/drawing/2014/main" id="{6F7E5636-74CD-4C37-B2D8-7126A544108C}"/>
              </a:ext>
            </a:extLst>
          </p:cNvPr>
          <p:cNvGraphicFramePr>
            <a:graphicFrameLocks noGrp="1"/>
          </p:cNvGraphicFramePr>
          <p:nvPr>
            <p:ph type="tbl" sz="quarter" idx="13"/>
            <p:extLst>
              <p:ext uri="{D42A27DB-BD31-4B8C-83A1-F6EECF244321}">
                <p14:modId xmlns:p14="http://schemas.microsoft.com/office/powerpoint/2010/main" val="10203263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590157357"/>
                    </a:ext>
                  </a:extLst>
                </a:gridCol>
                <a:gridCol w="3291840">
                  <a:extLst>
                    <a:ext uri="{9D8B030D-6E8A-4147-A177-3AD203B41FA5}">
                      <a16:colId xmlns:a16="http://schemas.microsoft.com/office/drawing/2014/main" val="1195598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Day</a:t>
                      </a:r>
                    </a:p>
                  </a:txBody>
                  <a:tcPr/>
                </a:tc>
                <a:extLst>
                  <a:ext uri="{0D108BD9-81ED-4DB2-BD59-A6C34878D82A}">
                    <a16:rowId xmlns:a16="http://schemas.microsoft.com/office/drawing/2014/main" val="1045521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904081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Andorra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608288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United Arab Emirates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147328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Anguilla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667004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Albania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858393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Armenia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273077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Angola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158521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036351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Austria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354621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Australia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273327651"/>
                  </a:ext>
                </a:extLst>
              </a:tr>
            </a:tbl>
          </a:graphicData>
        </a:graphic>
      </p:graphicFrame>
      <p:sp>
        <p:nvSpPr>
          <p:cNvPr id="4" name="Text Placeholder 3">
            <a:extLst>
              <a:ext uri="{FF2B5EF4-FFF2-40B4-BE49-F238E27FC236}">
                <a16:creationId xmlns:a16="http://schemas.microsoft.com/office/drawing/2014/main" id="{549933D2-27A5-44DC-BB8B-96C3B9835574}"/>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3223028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41C60-F65D-4849-A2A0-D0B5CAEA263B}"/>
              </a:ext>
            </a:extLst>
          </p:cNvPr>
          <p:cNvSpPr>
            <a:spLocks noGrp="1"/>
          </p:cNvSpPr>
          <p:nvPr>
            <p:ph type="title"/>
          </p:nvPr>
        </p:nvSpPr>
        <p:spPr/>
        <p:txBody>
          <a:bodyPr/>
          <a:lstStyle/>
          <a:p>
            <a:r>
              <a:rPr lang="en-US"/>
              <a:t>Facebook Reach By Country Table | Bosch Bricolage &amp; Jardinage France - 2 of 3</a:t>
            </a:r>
          </a:p>
        </p:txBody>
      </p:sp>
      <p:graphicFrame>
        <p:nvGraphicFramePr>
          <p:cNvPr id="5" name="Table Placeholder 4">
            <a:extLst>
              <a:ext uri="{FF2B5EF4-FFF2-40B4-BE49-F238E27FC236}">
                <a16:creationId xmlns:a16="http://schemas.microsoft.com/office/drawing/2014/main" id="{3DCC7DB4-B3C5-42CB-8891-4405A60E9928}"/>
              </a:ext>
            </a:extLst>
          </p:cNvPr>
          <p:cNvGraphicFramePr>
            <a:graphicFrameLocks noGrp="1"/>
          </p:cNvGraphicFramePr>
          <p:nvPr>
            <p:ph type="tbl" sz="quarter" idx="13"/>
            <p:extLst>
              <p:ext uri="{D42A27DB-BD31-4B8C-83A1-F6EECF244321}">
                <p14:modId xmlns:p14="http://schemas.microsoft.com/office/powerpoint/2010/main" val="26428702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13645950"/>
                    </a:ext>
                  </a:extLst>
                </a:gridCol>
                <a:gridCol w="3291840">
                  <a:extLst>
                    <a:ext uri="{9D8B030D-6E8A-4147-A177-3AD203B41FA5}">
                      <a16:colId xmlns:a16="http://schemas.microsoft.com/office/drawing/2014/main" val="14238210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Day</a:t>
                      </a:r>
                    </a:p>
                  </a:txBody>
                  <a:tcPr/>
                </a:tc>
                <a:extLst>
                  <a:ext uri="{0D108BD9-81ED-4DB2-BD59-A6C34878D82A}">
                    <a16:rowId xmlns:a16="http://schemas.microsoft.com/office/drawing/2014/main" val="2946777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Bosnia and Herzegovina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652314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Bangladesh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8218377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Belgium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extLst>
                  <a:ext uri="{0D108BD9-81ED-4DB2-BD59-A6C34878D82A}">
                    <a16:rowId xmlns:a16="http://schemas.microsoft.com/office/drawing/2014/main" val="3198710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Burkina Faso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926519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Bulgaria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8105807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Benin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688759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Bolivia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806250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Brazil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9266929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Canada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8721839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Congo, The Democratic Republic of the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066632728"/>
                  </a:ext>
                </a:extLst>
              </a:tr>
            </a:tbl>
          </a:graphicData>
        </a:graphic>
      </p:graphicFrame>
      <p:sp>
        <p:nvSpPr>
          <p:cNvPr id="4" name="Text Placeholder 3">
            <a:extLst>
              <a:ext uri="{FF2B5EF4-FFF2-40B4-BE49-F238E27FC236}">
                <a16:creationId xmlns:a16="http://schemas.microsoft.com/office/drawing/2014/main" id="{8CD1F293-2CE9-4621-99F2-27FADB476B0D}"/>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3955647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B339F-7AEE-42F8-A8EC-4094443CD4D7}"/>
              </a:ext>
            </a:extLst>
          </p:cNvPr>
          <p:cNvSpPr>
            <a:spLocks noGrp="1"/>
          </p:cNvSpPr>
          <p:nvPr>
            <p:ph type="title"/>
          </p:nvPr>
        </p:nvSpPr>
        <p:spPr/>
        <p:txBody>
          <a:bodyPr/>
          <a:lstStyle/>
          <a:p>
            <a:r>
              <a:rPr lang="en-US"/>
              <a:t>Facebook Reach By Country Table | Bosch Bricolage &amp; Jardinage France - 3 of 3</a:t>
            </a:r>
          </a:p>
        </p:txBody>
      </p:sp>
      <p:graphicFrame>
        <p:nvGraphicFramePr>
          <p:cNvPr id="5" name="Table Placeholder 4">
            <a:extLst>
              <a:ext uri="{FF2B5EF4-FFF2-40B4-BE49-F238E27FC236}">
                <a16:creationId xmlns:a16="http://schemas.microsoft.com/office/drawing/2014/main" id="{BDDB7E07-92C4-43A8-8341-AC17D05B9495}"/>
              </a:ext>
            </a:extLst>
          </p:cNvPr>
          <p:cNvGraphicFramePr>
            <a:graphicFrameLocks noGrp="1"/>
          </p:cNvGraphicFramePr>
          <p:nvPr>
            <p:ph type="tbl" sz="quarter" idx="13"/>
            <p:extLst>
              <p:ext uri="{D42A27DB-BD31-4B8C-83A1-F6EECF244321}">
                <p14:modId xmlns:p14="http://schemas.microsoft.com/office/powerpoint/2010/main" val="27315710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029644116"/>
                    </a:ext>
                  </a:extLst>
                </a:gridCol>
                <a:gridCol w="3291840">
                  <a:extLst>
                    <a:ext uri="{9D8B030D-6E8A-4147-A177-3AD203B41FA5}">
                      <a16:colId xmlns:a16="http://schemas.microsoft.com/office/drawing/2014/main" val="33666517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Day</a:t>
                      </a:r>
                    </a:p>
                  </a:txBody>
                  <a:tcPr/>
                </a:tc>
                <a:extLst>
                  <a:ext uri="{0D108BD9-81ED-4DB2-BD59-A6C34878D82A}">
                    <a16:rowId xmlns:a16="http://schemas.microsoft.com/office/drawing/2014/main" val="3102906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Congo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13227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Switzerland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2097577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Côte d’Ivoire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792642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723844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Cameroon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591522351"/>
                  </a:ext>
                </a:extLst>
              </a:tr>
            </a:tbl>
          </a:graphicData>
        </a:graphic>
      </p:graphicFrame>
      <p:sp>
        <p:nvSpPr>
          <p:cNvPr id="4" name="Text Placeholder 3">
            <a:extLst>
              <a:ext uri="{FF2B5EF4-FFF2-40B4-BE49-F238E27FC236}">
                <a16:creationId xmlns:a16="http://schemas.microsoft.com/office/drawing/2014/main" id="{D30C4679-4305-476A-A31D-A5C48F505A2F}"/>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8610742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C18F2B-34B0-47D1-80B5-785D1BA2BDA4}"/>
              </a:ext>
            </a:extLst>
          </p:cNvPr>
          <p:cNvSpPr>
            <a:spLocks noGrp="1"/>
          </p:cNvSpPr>
          <p:nvPr>
            <p:ph type="title"/>
          </p:nvPr>
        </p:nvSpPr>
        <p:spPr/>
        <p:txBody>
          <a:bodyPr/>
          <a:lstStyle/>
          <a:p>
            <a:r>
              <a:rPr lang="en-US"/>
              <a:t>Facebook Reactions Distribution | Bosch Bricolage &amp; Jardinage France</a:t>
            </a:r>
          </a:p>
        </p:txBody>
      </p:sp>
      <p:graphicFrame>
        <p:nvGraphicFramePr>
          <p:cNvPr id="6" name="Chart Placeholder 5">
            <a:extLst>
              <a:ext uri="{FF2B5EF4-FFF2-40B4-BE49-F238E27FC236}">
                <a16:creationId xmlns:a16="http://schemas.microsoft.com/office/drawing/2014/main" id="{A5371CC4-FA60-4641-8217-9D414B02CDAB}"/>
              </a:ext>
            </a:extLst>
          </p:cNvPr>
          <p:cNvGraphicFramePr>
            <a:graphicFrameLocks noGrp="1"/>
          </p:cNvGraphicFramePr>
          <p:nvPr>
            <p:ph type="chart" sz="quarter" idx="13"/>
            <p:extLst>
              <p:ext uri="{D42A27DB-BD31-4B8C-83A1-F6EECF244321}">
                <p14:modId xmlns:p14="http://schemas.microsoft.com/office/powerpoint/2010/main" val="33413357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CBE54AA-0C32-448A-88A3-375D2187454A}"/>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6FF6D49F-8095-4C0C-8C8E-210DE178DFA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048912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E3CDB-3BF9-43B1-8EEF-FA71F7D053B1}"/>
              </a:ext>
            </a:extLst>
          </p:cNvPr>
          <p:cNvSpPr>
            <a:spLocks noGrp="1"/>
          </p:cNvSpPr>
          <p:nvPr>
            <p:ph type="title"/>
          </p:nvPr>
        </p:nvSpPr>
        <p:spPr/>
        <p:txBody>
          <a:bodyPr/>
          <a:lstStyle/>
          <a:p>
            <a:r>
              <a:rPr lang="en-US"/>
              <a:t>Facebook Engagement Rate By Post Type | Bosch Bricolage &amp; Jardinage France</a:t>
            </a:r>
          </a:p>
        </p:txBody>
      </p:sp>
      <p:graphicFrame>
        <p:nvGraphicFramePr>
          <p:cNvPr id="6" name="Chart Placeholder 5">
            <a:extLst>
              <a:ext uri="{FF2B5EF4-FFF2-40B4-BE49-F238E27FC236}">
                <a16:creationId xmlns:a16="http://schemas.microsoft.com/office/drawing/2014/main" id="{CA7E0FF8-C21C-48B4-A52C-D1CE7E17AB33}"/>
              </a:ext>
            </a:extLst>
          </p:cNvPr>
          <p:cNvGraphicFramePr>
            <a:graphicFrameLocks noGrp="1"/>
          </p:cNvGraphicFramePr>
          <p:nvPr>
            <p:ph type="chart" sz="quarter" idx="13"/>
            <p:extLst>
              <p:ext uri="{D42A27DB-BD31-4B8C-83A1-F6EECF244321}">
                <p14:modId xmlns:p14="http://schemas.microsoft.com/office/powerpoint/2010/main" val="40843156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E76A85A-6C76-4B7B-8026-93BFDBB69480}"/>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A804F342-5F06-41F3-8BB6-8F9A0212C18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413977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E9836-119F-4CA2-A0DE-5595C4C7BA92}"/>
              </a:ext>
            </a:extLst>
          </p:cNvPr>
          <p:cNvSpPr>
            <a:spLocks noGrp="1"/>
          </p:cNvSpPr>
          <p:nvPr>
            <p:ph type="title"/>
          </p:nvPr>
        </p:nvSpPr>
        <p:spPr/>
        <p:txBody>
          <a:bodyPr/>
          <a:lstStyle/>
          <a:p>
            <a:r>
              <a:rPr lang="en-US"/>
              <a:t>Facebook Private Messages Table | Bosch Bricolage &amp; Jardinage France - 1 of 19</a:t>
            </a:r>
          </a:p>
        </p:txBody>
      </p:sp>
      <p:graphicFrame>
        <p:nvGraphicFramePr>
          <p:cNvPr id="5" name="Table Placeholder 4">
            <a:extLst>
              <a:ext uri="{FF2B5EF4-FFF2-40B4-BE49-F238E27FC236}">
                <a16:creationId xmlns:a16="http://schemas.microsoft.com/office/drawing/2014/main" id="{4A8CA465-2999-4D0A-9306-BEAB2E4A2EE8}"/>
              </a:ext>
            </a:extLst>
          </p:cNvPr>
          <p:cNvGraphicFramePr>
            <a:graphicFrameLocks noGrp="1"/>
          </p:cNvGraphicFramePr>
          <p:nvPr>
            <p:ph type="tbl" sz="quarter" idx="13"/>
            <p:extLst>
              <p:ext uri="{D42A27DB-BD31-4B8C-83A1-F6EECF244321}">
                <p14:modId xmlns:p14="http://schemas.microsoft.com/office/powerpoint/2010/main" val="13143715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784587413"/>
                    </a:ext>
                  </a:extLst>
                </a:gridCol>
                <a:gridCol w="2057400">
                  <a:extLst>
                    <a:ext uri="{9D8B030D-6E8A-4147-A177-3AD203B41FA5}">
                      <a16:colId xmlns:a16="http://schemas.microsoft.com/office/drawing/2014/main" val="3674083099"/>
                    </a:ext>
                  </a:extLst>
                </a:gridCol>
                <a:gridCol w="822960">
                  <a:extLst>
                    <a:ext uri="{9D8B030D-6E8A-4147-A177-3AD203B41FA5}">
                      <a16:colId xmlns:a16="http://schemas.microsoft.com/office/drawing/2014/main" val="3830363111"/>
                    </a:ext>
                  </a:extLst>
                </a:gridCol>
                <a:gridCol w="1234440">
                  <a:extLst>
                    <a:ext uri="{9D8B030D-6E8A-4147-A177-3AD203B41FA5}">
                      <a16:colId xmlns:a16="http://schemas.microsoft.com/office/drawing/2014/main" val="18892168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718747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Pascal Haelvoet - 2018-04-30 22:05:18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Nous sommes sincèrement désolés pour la gêne occasionnée. Effectivement, le site rencontre des problèmes techniques depuis lundi, notamment en ce qui concerne la création d'un compte My Bosch. Pourriez-vous svp réessayer dans une semaine ? Et si cela ne fonctionne toujours pas, nous vous invitons à revenir vers vous.
En vous remerciant par avance pour votre compréhension,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05/02/2018 09:57:28</a:t>
                      </a:r>
                    </a:p>
                  </a:txBody>
                  <a:tcPr/>
                </a:tc>
                <a:extLst>
                  <a:ext uri="{0D108BD9-81ED-4DB2-BD59-A6C34878D82A}">
                    <a16:rowId xmlns:a16="http://schemas.microsoft.com/office/drawing/2014/main" val="346797894"/>
                  </a:ext>
                </a:extLst>
              </a:tr>
            </a:tbl>
          </a:graphicData>
        </a:graphic>
      </p:graphicFrame>
      <p:sp>
        <p:nvSpPr>
          <p:cNvPr id="4" name="Text Placeholder 3">
            <a:extLst>
              <a:ext uri="{FF2B5EF4-FFF2-40B4-BE49-F238E27FC236}">
                <a16:creationId xmlns:a16="http://schemas.microsoft.com/office/drawing/2014/main" id="{016906A1-5EC7-4D1D-BFAB-5C31EA58593A}"/>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1599139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8B7018-F85C-49EE-9013-867E79F82118}"/>
              </a:ext>
            </a:extLst>
          </p:cNvPr>
          <p:cNvSpPr>
            <a:spLocks noGrp="1"/>
          </p:cNvSpPr>
          <p:nvPr>
            <p:ph type="title"/>
          </p:nvPr>
        </p:nvSpPr>
        <p:spPr/>
        <p:txBody>
          <a:bodyPr/>
          <a:lstStyle/>
          <a:p>
            <a:r>
              <a:rPr lang="en-US"/>
              <a:t>Facebook Private Messages Table | Bosch Bricolage &amp; Jardinage France - 2 of 19</a:t>
            </a:r>
          </a:p>
        </p:txBody>
      </p:sp>
      <p:graphicFrame>
        <p:nvGraphicFramePr>
          <p:cNvPr id="5" name="Table Placeholder 4">
            <a:extLst>
              <a:ext uri="{FF2B5EF4-FFF2-40B4-BE49-F238E27FC236}">
                <a16:creationId xmlns:a16="http://schemas.microsoft.com/office/drawing/2014/main" id="{CDD490CF-6BB1-4FD9-9A7D-9610DEEBC9B8}"/>
              </a:ext>
            </a:extLst>
          </p:cNvPr>
          <p:cNvGraphicFramePr>
            <a:graphicFrameLocks noGrp="1"/>
          </p:cNvGraphicFramePr>
          <p:nvPr>
            <p:ph type="tbl" sz="quarter" idx="13"/>
            <p:extLst>
              <p:ext uri="{D42A27DB-BD31-4B8C-83A1-F6EECF244321}">
                <p14:modId xmlns:p14="http://schemas.microsoft.com/office/powerpoint/2010/main" val="24697642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653368831"/>
                    </a:ext>
                  </a:extLst>
                </a:gridCol>
                <a:gridCol w="2057400">
                  <a:extLst>
                    <a:ext uri="{9D8B030D-6E8A-4147-A177-3AD203B41FA5}">
                      <a16:colId xmlns:a16="http://schemas.microsoft.com/office/drawing/2014/main" val="3219587905"/>
                    </a:ext>
                  </a:extLst>
                </a:gridCol>
                <a:gridCol w="822960">
                  <a:extLst>
                    <a:ext uri="{9D8B030D-6E8A-4147-A177-3AD203B41FA5}">
                      <a16:colId xmlns:a16="http://schemas.microsoft.com/office/drawing/2014/main" val="2624466929"/>
                    </a:ext>
                  </a:extLst>
                </a:gridCol>
                <a:gridCol w="1234440">
                  <a:extLst>
                    <a:ext uri="{9D8B030D-6E8A-4147-A177-3AD203B41FA5}">
                      <a16:colId xmlns:a16="http://schemas.microsoft.com/office/drawing/2014/main" val="18630784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466726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Lambert Watine - 2018-04-30 13:33:42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Nous sommes désolés que votre outil ne vous ait pas donné entière satisfaction. 
Notre perceuse à colonne, destinée au grand public et non pour un usage professionnel, reçoit pourtant peu d'avis négatifs. 
Malgré tous les soins apportés à nos outils, ceux-ci ne sont pas à l'abri d'une panne ou d'un défaut de fabrication.
Si votre outil est toujours sous garantie, nous vous invitons à vous rapprocher de notre service après-vente : sav.outillage-electroportatif@fr.bosch.com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04/30/2018 14:09:42</a:t>
                      </a:r>
                    </a:p>
                  </a:txBody>
                  <a:tcPr/>
                </a:tc>
                <a:extLst>
                  <a:ext uri="{0D108BD9-81ED-4DB2-BD59-A6C34878D82A}">
                    <a16:rowId xmlns:a16="http://schemas.microsoft.com/office/drawing/2014/main" val="950482083"/>
                  </a:ext>
                </a:extLst>
              </a:tr>
            </a:tbl>
          </a:graphicData>
        </a:graphic>
      </p:graphicFrame>
      <p:sp>
        <p:nvSpPr>
          <p:cNvPr id="4" name="Text Placeholder 3">
            <a:extLst>
              <a:ext uri="{FF2B5EF4-FFF2-40B4-BE49-F238E27FC236}">
                <a16:creationId xmlns:a16="http://schemas.microsoft.com/office/drawing/2014/main" id="{A370A7AD-6359-4B14-9920-34247EFD4B7E}"/>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4042712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13AFC3-335A-4C17-876A-5F306C43FFAA}"/>
              </a:ext>
            </a:extLst>
          </p:cNvPr>
          <p:cNvSpPr>
            <a:spLocks noGrp="1"/>
          </p:cNvSpPr>
          <p:nvPr>
            <p:ph type="title"/>
          </p:nvPr>
        </p:nvSpPr>
        <p:spPr/>
        <p:txBody>
          <a:bodyPr/>
          <a:lstStyle/>
          <a:p>
            <a:r>
              <a:rPr lang="en-US"/>
              <a:t>Facebook Private Messages Table | Bosch Bricolage &amp; Jardinage France - 3 of 19</a:t>
            </a:r>
          </a:p>
        </p:txBody>
      </p:sp>
      <p:graphicFrame>
        <p:nvGraphicFramePr>
          <p:cNvPr id="5" name="Table Placeholder 4">
            <a:extLst>
              <a:ext uri="{FF2B5EF4-FFF2-40B4-BE49-F238E27FC236}">
                <a16:creationId xmlns:a16="http://schemas.microsoft.com/office/drawing/2014/main" id="{FEF59806-7230-451A-BDE6-5E42CC0D70BA}"/>
              </a:ext>
            </a:extLst>
          </p:cNvPr>
          <p:cNvGraphicFramePr>
            <a:graphicFrameLocks noGrp="1"/>
          </p:cNvGraphicFramePr>
          <p:nvPr>
            <p:ph type="tbl" sz="quarter" idx="13"/>
            <p:extLst>
              <p:ext uri="{D42A27DB-BD31-4B8C-83A1-F6EECF244321}">
                <p14:modId xmlns:p14="http://schemas.microsoft.com/office/powerpoint/2010/main" val="38579017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968912081"/>
                    </a:ext>
                  </a:extLst>
                </a:gridCol>
                <a:gridCol w="2057400">
                  <a:extLst>
                    <a:ext uri="{9D8B030D-6E8A-4147-A177-3AD203B41FA5}">
                      <a16:colId xmlns:a16="http://schemas.microsoft.com/office/drawing/2014/main" val="3892136265"/>
                    </a:ext>
                  </a:extLst>
                </a:gridCol>
                <a:gridCol w="822960">
                  <a:extLst>
                    <a:ext uri="{9D8B030D-6E8A-4147-A177-3AD203B41FA5}">
                      <a16:colId xmlns:a16="http://schemas.microsoft.com/office/drawing/2014/main" val="82546771"/>
                    </a:ext>
                  </a:extLst>
                </a:gridCol>
                <a:gridCol w="1234440">
                  <a:extLst>
                    <a:ext uri="{9D8B030D-6E8A-4147-A177-3AD203B41FA5}">
                      <a16:colId xmlns:a16="http://schemas.microsoft.com/office/drawing/2014/main" val="36770708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870984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Chris Fauve - 2018-04-30 12:06:28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Nous avons 2 nouveautés pour cette année : 
- le GlassVac, qui est un nettoyeur de vitres qui fonctionne avec une batterie.
- le Gluey, qui est un pistolet à colle qui se présente sous la forme d'un gros stylo (plus maniable que le GluePen). Pour un usage à des fins créatives ou pour réparer des objets par exemple. 
Est-ce que l'un d'eux vous intéresserait ? :) 
Bonne fin de journée,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04/30/2018 15:22:40</a:t>
                      </a:r>
                    </a:p>
                  </a:txBody>
                  <a:tcPr/>
                </a:tc>
                <a:extLst>
                  <a:ext uri="{0D108BD9-81ED-4DB2-BD59-A6C34878D82A}">
                    <a16:rowId xmlns:a16="http://schemas.microsoft.com/office/drawing/2014/main" val="3014209880"/>
                  </a:ext>
                </a:extLst>
              </a:tr>
            </a:tbl>
          </a:graphicData>
        </a:graphic>
      </p:graphicFrame>
      <p:sp>
        <p:nvSpPr>
          <p:cNvPr id="4" name="Text Placeholder 3">
            <a:extLst>
              <a:ext uri="{FF2B5EF4-FFF2-40B4-BE49-F238E27FC236}">
                <a16:creationId xmlns:a16="http://schemas.microsoft.com/office/drawing/2014/main" id="{E3316D15-7D6A-4447-B15D-0819556C6A27}"/>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9822712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CE062B-A281-4D04-985E-2FE0C3DB427F}"/>
              </a:ext>
            </a:extLst>
          </p:cNvPr>
          <p:cNvSpPr>
            <a:spLocks noGrp="1"/>
          </p:cNvSpPr>
          <p:nvPr>
            <p:ph type="title"/>
          </p:nvPr>
        </p:nvSpPr>
        <p:spPr/>
        <p:txBody>
          <a:bodyPr/>
          <a:lstStyle/>
          <a:p>
            <a:r>
              <a:rPr lang="en-US"/>
              <a:t>Facebook Private Messages Table | Bosch Bricolage &amp; Jardinage France - 4 of 19</a:t>
            </a:r>
          </a:p>
        </p:txBody>
      </p:sp>
      <p:graphicFrame>
        <p:nvGraphicFramePr>
          <p:cNvPr id="5" name="Table Placeholder 4">
            <a:extLst>
              <a:ext uri="{FF2B5EF4-FFF2-40B4-BE49-F238E27FC236}">
                <a16:creationId xmlns:a16="http://schemas.microsoft.com/office/drawing/2014/main" id="{AA903DA0-F1D3-4B13-9041-A6AF943BE8F4}"/>
              </a:ext>
            </a:extLst>
          </p:cNvPr>
          <p:cNvGraphicFramePr>
            <a:graphicFrameLocks noGrp="1"/>
          </p:cNvGraphicFramePr>
          <p:nvPr>
            <p:ph type="tbl" sz="quarter" idx="13"/>
            <p:extLst>
              <p:ext uri="{D42A27DB-BD31-4B8C-83A1-F6EECF244321}">
                <p14:modId xmlns:p14="http://schemas.microsoft.com/office/powerpoint/2010/main" val="39450181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278135822"/>
                    </a:ext>
                  </a:extLst>
                </a:gridCol>
                <a:gridCol w="2057400">
                  <a:extLst>
                    <a:ext uri="{9D8B030D-6E8A-4147-A177-3AD203B41FA5}">
                      <a16:colId xmlns:a16="http://schemas.microsoft.com/office/drawing/2014/main" val="2574205440"/>
                    </a:ext>
                  </a:extLst>
                </a:gridCol>
                <a:gridCol w="822960">
                  <a:extLst>
                    <a:ext uri="{9D8B030D-6E8A-4147-A177-3AD203B41FA5}">
                      <a16:colId xmlns:a16="http://schemas.microsoft.com/office/drawing/2014/main" val="3824392805"/>
                    </a:ext>
                  </a:extLst>
                </a:gridCol>
                <a:gridCol w="1234440">
                  <a:extLst>
                    <a:ext uri="{9D8B030D-6E8A-4147-A177-3AD203B41FA5}">
                      <a16:colId xmlns:a16="http://schemas.microsoft.com/office/drawing/2014/main" val="30854044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667131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Qbod Bod - 2018-04-30 04:13:43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Vous recevrez votre code promotionnel unique sous un délai de six à huit semaines environ à réception de votre dossier complet et conforme. Il sera à utiliser avant le 31/12/2018 et vous permettra de commander sur le site https://www.bosch-do-it.com/fr/fr/bricoleur/page-d-accueil/index.jsp pour 1€ de plus le produit que vous aurez choisi parmi la liste des 6 références mentionnées sur notre site promotions-bosch : https://www.promotions-bosch.com/offer/une-seule-batterie-pour-toute-votre-maison/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04/30/2018 10:08:58</a:t>
                      </a:r>
                    </a:p>
                  </a:txBody>
                  <a:tcPr/>
                </a:tc>
                <a:extLst>
                  <a:ext uri="{0D108BD9-81ED-4DB2-BD59-A6C34878D82A}">
                    <a16:rowId xmlns:a16="http://schemas.microsoft.com/office/drawing/2014/main" val="3770294613"/>
                  </a:ext>
                </a:extLst>
              </a:tr>
            </a:tbl>
          </a:graphicData>
        </a:graphic>
      </p:graphicFrame>
      <p:sp>
        <p:nvSpPr>
          <p:cNvPr id="4" name="Text Placeholder 3">
            <a:extLst>
              <a:ext uri="{FF2B5EF4-FFF2-40B4-BE49-F238E27FC236}">
                <a16:creationId xmlns:a16="http://schemas.microsoft.com/office/drawing/2014/main" id="{124C672B-45B6-4AB0-977E-29F4EF324A93}"/>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6172196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FAB1A1-EE91-4676-8E65-6EB14028C7C1}"/>
              </a:ext>
            </a:extLst>
          </p:cNvPr>
          <p:cNvSpPr>
            <a:spLocks noGrp="1"/>
          </p:cNvSpPr>
          <p:nvPr>
            <p:ph type="title"/>
          </p:nvPr>
        </p:nvSpPr>
        <p:spPr/>
        <p:txBody>
          <a:bodyPr/>
          <a:lstStyle/>
          <a:p>
            <a:r>
              <a:rPr lang="en-US"/>
              <a:t>Facebook Private Messages Table | Bosch Bricolage &amp; Jardinage France - 5 of 19</a:t>
            </a:r>
          </a:p>
        </p:txBody>
      </p:sp>
      <p:graphicFrame>
        <p:nvGraphicFramePr>
          <p:cNvPr id="5" name="Table Placeholder 4">
            <a:extLst>
              <a:ext uri="{FF2B5EF4-FFF2-40B4-BE49-F238E27FC236}">
                <a16:creationId xmlns:a16="http://schemas.microsoft.com/office/drawing/2014/main" id="{2763A56B-EC85-40EA-BC2C-CDD51D1E927A}"/>
              </a:ext>
            </a:extLst>
          </p:cNvPr>
          <p:cNvGraphicFramePr>
            <a:graphicFrameLocks noGrp="1"/>
          </p:cNvGraphicFramePr>
          <p:nvPr>
            <p:ph type="tbl" sz="quarter" idx="13"/>
            <p:extLst>
              <p:ext uri="{D42A27DB-BD31-4B8C-83A1-F6EECF244321}">
                <p14:modId xmlns:p14="http://schemas.microsoft.com/office/powerpoint/2010/main" val="37072106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441405334"/>
                    </a:ext>
                  </a:extLst>
                </a:gridCol>
                <a:gridCol w="2057400">
                  <a:extLst>
                    <a:ext uri="{9D8B030D-6E8A-4147-A177-3AD203B41FA5}">
                      <a16:colId xmlns:a16="http://schemas.microsoft.com/office/drawing/2014/main" val="1007737529"/>
                    </a:ext>
                  </a:extLst>
                </a:gridCol>
                <a:gridCol w="822960">
                  <a:extLst>
                    <a:ext uri="{9D8B030D-6E8A-4147-A177-3AD203B41FA5}">
                      <a16:colId xmlns:a16="http://schemas.microsoft.com/office/drawing/2014/main" val="2542615992"/>
                    </a:ext>
                  </a:extLst>
                </a:gridCol>
                <a:gridCol w="1234440">
                  <a:extLst>
                    <a:ext uri="{9D8B030D-6E8A-4147-A177-3AD203B41FA5}">
                      <a16:colId xmlns:a16="http://schemas.microsoft.com/office/drawing/2014/main" val="38730548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359808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Johan Tillet - 2018-04-29 07:33:31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Elles ne sont malheureusement pas compatibles. Voici la référence du chargeur adapté à ces nouvelles batteries : 1600A005B3. Vous pouvez l'acheter sur notre e-shop : https://shop.bosch-do-it.com/fr/fr/outilsdejardin-produit/al-1830-cv--38005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04/30/2018 11:09:14</a:t>
                      </a:r>
                    </a:p>
                  </a:txBody>
                  <a:tcPr/>
                </a:tc>
                <a:extLst>
                  <a:ext uri="{0D108BD9-81ED-4DB2-BD59-A6C34878D82A}">
                    <a16:rowId xmlns:a16="http://schemas.microsoft.com/office/drawing/2014/main" val="1377070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TomTom Pakeo - 2018-04-28 12:55:37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Avez-vous essayé de réactualiser la page et de recommencer ? Étiez-vous déjà inscrit auparavant sur notre site de promotions avec cette même adresse e-mail ?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04/30/2018 11:21:30</a:t>
                      </a:r>
                    </a:p>
                  </a:txBody>
                  <a:tcPr/>
                </a:tc>
                <a:extLst>
                  <a:ext uri="{0D108BD9-81ED-4DB2-BD59-A6C34878D82A}">
                    <a16:rowId xmlns:a16="http://schemas.microsoft.com/office/drawing/2014/main" val="2544254402"/>
                  </a:ext>
                </a:extLst>
              </a:tr>
            </a:tbl>
          </a:graphicData>
        </a:graphic>
      </p:graphicFrame>
      <p:sp>
        <p:nvSpPr>
          <p:cNvPr id="4" name="Text Placeholder 3">
            <a:extLst>
              <a:ext uri="{FF2B5EF4-FFF2-40B4-BE49-F238E27FC236}">
                <a16:creationId xmlns:a16="http://schemas.microsoft.com/office/drawing/2014/main" id="{8C7C22ED-B147-4F51-940F-FABAE114F817}"/>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9718783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C4BC1-613A-47CC-ACEC-D8B1CAC205D1}"/>
              </a:ext>
            </a:extLst>
          </p:cNvPr>
          <p:cNvSpPr>
            <a:spLocks noGrp="1"/>
          </p:cNvSpPr>
          <p:nvPr>
            <p:ph type="title"/>
          </p:nvPr>
        </p:nvSpPr>
        <p:spPr/>
        <p:txBody>
          <a:bodyPr/>
          <a:lstStyle/>
          <a:p>
            <a:r>
              <a:rPr lang="en-US"/>
              <a:t>Facebook Private Messages Table | Bosch Bricolage &amp; Jardinage France - 6 of 19</a:t>
            </a:r>
          </a:p>
        </p:txBody>
      </p:sp>
      <p:graphicFrame>
        <p:nvGraphicFramePr>
          <p:cNvPr id="5" name="Table Placeholder 4">
            <a:extLst>
              <a:ext uri="{FF2B5EF4-FFF2-40B4-BE49-F238E27FC236}">
                <a16:creationId xmlns:a16="http://schemas.microsoft.com/office/drawing/2014/main" id="{6F3123E9-83B2-49EB-BB94-F8B0CACA5938}"/>
              </a:ext>
            </a:extLst>
          </p:cNvPr>
          <p:cNvGraphicFramePr>
            <a:graphicFrameLocks noGrp="1"/>
          </p:cNvGraphicFramePr>
          <p:nvPr>
            <p:ph type="tbl" sz="quarter" idx="13"/>
            <p:extLst>
              <p:ext uri="{D42A27DB-BD31-4B8C-83A1-F6EECF244321}">
                <p14:modId xmlns:p14="http://schemas.microsoft.com/office/powerpoint/2010/main" val="32126877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061589738"/>
                    </a:ext>
                  </a:extLst>
                </a:gridCol>
                <a:gridCol w="2057400">
                  <a:extLst>
                    <a:ext uri="{9D8B030D-6E8A-4147-A177-3AD203B41FA5}">
                      <a16:colId xmlns:a16="http://schemas.microsoft.com/office/drawing/2014/main" val="3294136327"/>
                    </a:ext>
                  </a:extLst>
                </a:gridCol>
                <a:gridCol w="822960">
                  <a:extLst>
                    <a:ext uri="{9D8B030D-6E8A-4147-A177-3AD203B41FA5}">
                      <a16:colId xmlns:a16="http://schemas.microsoft.com/office/drawing/2014/main" val="2154076230"/>
                    </a:ext>
                  </a:extLst>
                </a:gridCol>
                <a:gridCol w="1234440">
                  <a:extLst>
                    <a:ext uri="{9D8B030D-6E8A-4147-A177-3AD203B41FA5}">
                      <a16:colId xmlns:a16="http://schemas.microsoft.com/office/drawing/2014/main" val="26913084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963080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Benoit Foujols - 2018-04-26 19:36:14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Nous vous renvoyons plutôt vers la page des outils Bosch Pro qui seront bien plus adaptés pour votre demande que les nôtres, destinés à du grand public : https://www.facebook.com/bosch.ProfessionalPowerToolsFR/
Bonne continuation,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04/27/2018 14:42:50</a:t>
                      </a:r>
                    </a:p>
                  </a:txBody>
                  <a:tcPr/>
                </a:tc>
                <a:extLst>
                  <a:ext uri="{0D108BD9-81ED-4DB2-BD59-A6C34878D82A}">
                    <a16:rowId xmlns:a16="http://schemas.microsoft.com/office/drawing/2014/main" val="121903961"/>
                  </a:ext>
                </a:extLst>
              </a:tr>
            </a:tbl>
          </a:graphicData>
        </a:graphic>
      </p:graphicFrame>
      <p:sp>
        <p:nvSpPr>
          <p:cNvPr id="4" name="Text Placeholder 3">
            <a:extLst>
              <a:ext uri="{FF2B5EF4-FFF2-40B4-BE49-F238E27FC236}">
                <a16:creationId xmlns:a16="http://schemas.microsoft.com/office/drawing/2014/main" id="{E4D82BFA-AD35-4334-A384-EA1286B42AB7}"/>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40149225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3F00AF-5CDA-4E8F-B820-3F5E604F21F5}"/>
              </a:ext>
            </a:extLst>
          </p:cNvPr>
          <p:cNvSpPr>
            <a:spLocks noGrp="1"/>
          </p:cNvSpPr>
          <p:nvPr>
            <p:ph type="title"/>
          </p:nvPr>
        </p:nvSpPr>
        <p:spPr/>
        <p:txBody>
          <a:bodyPr/>
          <a:lstStyle/>
          <a:p>
            <a:r>
              <a:rPr lang="en-US"/>
              <a:t>Facebook Private Messages Table | Bosch Bricolage &amp; Jardinage France - 7 of 19</a:t>
            </a:r>
          </a:p>
        </p:txBody>
      </p:sp>
      <p:graphicFrame>
        <p:nvGraphicFramePr>
          <p:cNvPr id="5" name="Table Placeholder 4">
            <a:extLst>
              <a:ext uri="{FF2B5EF4-FFF2-40B4-BE49-F238E27FC236}">
                <a16:creationId xmlns:a16="http://schemas.microsoft.com/office/drawing/2014/main" id="{A01E37EE-266B-4A0F-B873-004A50B5579B}"/>
              </a:ext>
            </a:extLst>
          </p:cNvPr>
          <p:cNvGraphicFramePr>
            <a:graphicFrameLocks noGrp="1"/>
          </p:cNvGraphicFramePr>
          <p:nvPr>
            <p:ph type="tbl" sz="quarter" idx="13"/>
            <p:extLst>
              <p:ext uri="{D42A27DB-BD31-4B8C-83A1-F6EECF244321}">
                <p14:modId xmlns:p14="http://schemas.microsoft.com/office/powerpoint/2010/main" val="35964261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316505123"/>
                    </a:ext>
                  </a:extLst>
                </a:gridCol>
                <a:gridCol w="2057400">
                  <a:extLst>
                    <a:ext uri="{9D8B030D-6E8A-4147-A177-3AD203B41FA5}">
                      <a16:colId xmlns:a16="http://schemas.microsoft.com/office/drawing/2014/main" val="2459256692"/>
                    </a:ext>
                  </a:extLst>
                </a:gridCol>
                <a:gridCol w="822960">
                  <a:extLst>
                    <a:ext uri="{9D8B030D-6E8A-4147-A177-3AD203B41FA5}">
                      <a16:colId xmlns:a16="http://schemas.microsoft.com/office/drawing/2014/main" val="2122564282"/>
                    </a:ext>
                  </a:extLst>
                </a:gridCol>
                <a:gridCol w="1234440">
                  <a:extLst>
                    <a:ext uri="{9D8B030D-6E8A-4147-A177-3AD203B41FA5}">
                      <a16:colId xmlns:a16="http://schemas.microsoft.com/office/drawing/2014/main" val="37393544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40761299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Sylvia Richard - 2018-04-26 15:16:03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Nous vous avons répondu sous la publication --&gt; vous faites sûrement référence à cette offre : https://www.promotions-bosch.com/offer/redoublez-denergie/
Vous devez remplir le formulaire en ligne puis l'imprimer ! ;) Tout est indiqué sur le site. N'hésitez pas à revenir vers nous si besoin.
Bonne journée,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04/26/2018 16:11:53</a:t>
                      </a:r>
                    </a:p>
                  </a:txBody>
                  <a:tcPr/>
                </a:tc>
                <a:extLst>
                  <a:ext uri="{0D108BD9-81ED-4DB2-BD59-A6C34878D82A}">
                    <a16:rowId xmlns:a16="http://schemas.microsoft.com/office/drawing/2014/main" val="1100387287"/>
                  </a:ext>
                </a:extLst>
              </a:tr>
            </a:tbl>
          </a:graphicData>
        </a:graphic>
      </p:graphicFrame>
      <p:sp>
        <p:nvSpPr>
          <p:cNvPr id="4" name="Text Placeholder 3">
            <a:extLst>
              <a:ext uri="{FF2B5EF4-FFF2-40B4-BE49-F238E27FC236}">
                <a16:creationId xmlns:a16="http://schemas.microsoft.com/office/drawing/2014/main" id="{0A22C763-93F0-4906-AE2A-D28DF30F32EB}"/>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0770026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1B707B-87ED-4FF2-AC6B-75DE9527601D}"/>
              </a:ext>
            </a:extLst>
          </p:cNvPr>
          <p:cNvSpPr>
            <a:spLocks noGrp="1"/>
          </p:cNvSpPr>
          <p:nvPr>
            <p:ph type="title"/>
          </p:nvPr>
        </p:nvSpPr>
        <p:spPr/>
        <p:txBody>
          <a:bodyPr/>
          <a:lstStyle/>
          <a:p>
            <a:r>
              <a:rPr lang="en-US"/>
              <a:t>Facebook Private Messages Table | Bosch Bricolage &amp; Jardinage France - 8 of 19</a:t>
            </a:r>
          </a:p>
        </p:txBody>
      </p:sp>
      <p:graphicFrame>
        <p:nvGraphicFramePr>
          <p:cNvPr id="5" name="Table Placeholder 4">
            <a:extLst>
              <a:ext uri="{FF2B5EF4-FFF2-40B4-BE49-F238E27FC236}">
                <a16:creationId xmlns:a16="http://schemas.microsoft.com/office/drawing/2014/main" id="{3350A1E9-C179-4393-A94C-F96C367E4F5A}"/>
              </a:ext>
            </a:extLst>
          </p:cNvPr>
          <p:cNvGraphicFramePr>
            <a:graphicFrameLocks noGrp="1"/>
          </p:cNvGraphicFramePr>
          <p:nvPr>
            <p:ph type="tbl" sz="quarter" idx="13"/>
            <p:extLst>
              <p:ext uri="{D42A27DB-BD31-4B8C-83A1-F6EECF244321}">
                <p14:modId xmlns:p14="http://schemas.microsoft.com/office/powerpoint/2010/main" val="23665920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976610150"/>
                    </a:ext>
                  </a:extLst>
                </a:gridCol>
                <a:gridCol w="2057400">
                  <a:extLst>
                    <a:ext uri="{9D8B030D-6E8A-4147-A177-3AD203B41FA5}">
                      <a16:colId xmlns:a16="http://schemas.microsoft.com/office/drawing/2014/main" val="1632614896"/>
                    </a:ext>
                  </a:extLst>
                </a:gridCol>
                <a:gridCol w="822960">
                  <a:extLst>
                    <a:ext uri="{9D8B030D-6E8A-4147-A177-3AD203B41FA5}">
                      <a16:colId xmlns:a16="http://schemas.microsoft.com/office/drawing/2014/main" val="708952488"/>
                    </a:ext>
                  </a:extLst>
                </a:gridCol>
                <a:gridCol w="1234440">
                  <a:extLst>
                    <a:ext uri="{9D8B030D-6E8A-4147-A177-3AD203B41FA5}">
                      <a16:colId xmlns:a16="http://schemas.microsoft.com/office/drawing/2014/main" val="5631110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120746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Agnes Baret - 2018-04-23 21:58:34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Pouvez-vous nous indiquer dans quel magasin vous avez acheté ce coupe-bordure ? Et si possible nous envoyer une photo de ce papier dont vous parlez afin que nous vérifions cette information svp ? Car l'ART 23-18 Li fait partie des références que l'on peut gagner pour 1€ de plus et non de celles qu'il faut acheter pour bénéficier de l'offre. Nous vous renvoyons aux modalités de l'offre qui sont exposées ici : https://www.promotions-bosch.com/offer/une-seule-batterie-pour-toute-votre-maison/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04/24/2018 09:57:57</a:t>
                      </a:r>
                    </a:p>
                  </a:txBody>
                  <a:tcPr/>
                </a:tc>
                <a:extLst>
                  <a:ext uri="{0D108BD9-81ED-4DB2-BD59-A6C34878D82A}">
                    <a16:rowId xmlns:a16="http://schemas.microsoft.com/office/drawing/2014/main" val="1285855686"/>
                  </a:ext>
                </a:extLst>
              </a:tr>
            </a:tbl>
          </a:graphicData>
        </a:graphic>
      </p:graphicFrame>
      <p:sp>
        <p:nvSpPr>
          <p:cNvPr id="4" name="Text Placeholder 3">
            <a:extLst>
              <a:ext uri="{FF2B5EF4-FFF2-40B4-BE49-F238E27FC236}">
                <a16:creationId xmlns:a16="http://schemas.microsoft.com/office/drawing/2014/main" id="{4F5D0BE5-ECAB-4F30-96BF-C623591EB058}"/>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523639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0742FD-F203-431D-B90A-AE686D9B8556}"/>
              </a:ext>
            </a:extLst>
          </p:cNvPr>
          <p:cNvSpPr>
            <a:spLocks noGrp="1"/>
          </p:cNvSpPr>
          <p:nvPr>
            <p:ph type="title"/>
          </p:nvPr>
        </p:nvSpPr>
        <p:spPr/>
        <p:txBody>
          <a:bodyPr/>
          <a:lstStyle/>
          <a:p>
            <a:r>
              <a:rPr lang="en-US"/>
              <a:t>Facebook Private Messages Table | Bosch Bricolage &amp; Jardinage France - 9 of 19</a:t>
            </a:r>
          </a:p>
        </p:txBody>
      </p:sp>
      <p:graphicFrame>
        <p:nvGraphicFramePr>
          <p:cNvPr id="5" name="Table Placeholder 4">
            <a:extLst>
              <a:ext uri="{FF2B5EF4-FFF2-40B4-BE49-F238E27FC236}">
                <a16:creationId xmlns:a16="http://schemas.microsoft.com/office/drawing/2014/main" id="{741300AB-E84E-459F-BFC0-881526494EF4}"/>
              </a:ext>
            </a:extLst>
          </p:cNvPr>
          <p:cNvGraphicFramePr>
            <a:graphicFrameLocks noGrp="1"/>
          </p:cNvGraphicFramePr>
          <p:nvPr>
            <p:ph type="tbl" sz="quarter" idx="13"/>
            <p:extLst>
              <p:ext uri="{D42A27DB-BD31-4B8C-83A1-F6EECF244321}">
                <p14:modId xmlns:p14="http://schemas.microsoft.com/office/powerpoint/2010/main" val="38433700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211845184"/>
                    </a:ext>
                  </a:extLst>
                </a:gridCol>
                <a:gridCol w="2057400">
                  <a:extLst>
                    <a:ext uri="{9D8B030D-6E8A-4147-A177-3AD203B41FA5}">
                      <a16:colId xmlns:a16="http://schemas.microsoft.com/office/drawing/2014/main" val="1136733965"/>
                    </a:ext>
                  </a:extLst>
                </a:gridCol>
                <a:gridCol w="822960">
                  <a:extLst>
                    <a:ext uri="{9D8B030D-6E8A-4147-A177-3AD203B41FA5}">
                      <a16:colId xmlns:a16="http://schemas.microsoft.com/office/drawing/2014/main" val="1915104737"/>
                    </a:ext>
                  </a:extLst>
                </a:gridCol>
                <a:gridCol w="1234440">
                  <a:extLst>
                    <a:ext uri="{9D8B030D-6E8A-4147-A177-3AD203B41FA5}">
                      <a16:colId xmlns:a16="http://schemas.microsoft.com/office/drawing/2014/main" val="39772986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608920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Nath Piselli - 2018-04-23 19:22:37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Nous accusons bonne réception de votre demande de partenariat. Nous allons lire votre dossier et nous reviendrons vers vous.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04/24/2018 10:28:03</a:t>
                      </a:r>
                    </a:p>
                  </a:txBody>
                  <a:tcPr/>
                </a:tc>
                <a:extLst>
                  <a:ext uri="{0D108BD9-81ED-4DB2-BD59-A6C34878D82A}">
                    <a16:rowId xmlns:a16="http://schemas.microsoft.com/office/drawing/2014/main" val="4088204816"/>
                  </a:ext>
                </a:extLst>
              </a:tr>
            </a:tbl>
          </a:graphicData>
        </a:graphic>
      </p:graphicFrame>
      <p:sp>
        <p:nvSpPr>
          <p:cNvPr id="4" name="Text Placeholder 3">
            <a:extLst>
              <a:ext uri="{FF2B5EF4-FFF2-40B4-BE49-F238E27FC236}">
                <a16:creationId xmlns:a16="http://schemas.microsoft.com/office/drawing/2014/main" id="{46025FCC-B202-41A4-9726-8F3EAD1DAAFB}"/>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1967592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BACCFB-4B33-4259-8DFA-746326CAE619}"/>
              </a:ext>
            </a:extLst>
          </p:cNvPr>
          <p:cNvSpPr>
            <a:spLocks noGrp="1"/>
          </p:cNvSpPr>
          <p:nvPr>
            <p:ph type="title"/>
          </p:nvPr>
        </p:nvSpPr>
        <p:spPr/>
        <p:txBody>
          <a:bodyPr/>
          <a:lstStyle/>
          <a:p>
            <a:r>
              <a:rPr lang="en-US"/>
              <a:t>Facebook Private Messages Table | Bosch Bricolage &amp; Jardinage France - 10 of 19</a:t>
            </a:r>
          </a:p>
        </p:txBody>
      </p:sp>
      <p:graphicFrame>
        <p:nvGraphicFramePr>
          <p:cNvPr id="5" name="Table Placeholder 4">
            <a:extLst>
              <a:ext uri="{FF2B5EF4-FFF2-40B4-BE49-F238E27FC236}">
                <a16:creationId xmlns:a16="http://schemas.microsoft.com/office/drawing/2014/main" id="{4B68F947-4B5C-4883-810B-BB71F5E54B8C}"/>
              </a:ext>
            </a:extLst>
          </p:cNvPr>
          <p:cNvGraphicFramePr>
            <a:graphicFrameLocks noGrp="1"/>
          </p:cNvGraphicFramePr>
          <p:nvPr>
            <p:ph type="tbl" sz="quarter" idx="13"/>
            <p:extLst>
              <p:ext uri="{D42A27DB-BD31-4B8C-83A1-F6EECF244321}">
                <p14:modId xmlns:p14="http://schemas.microsoft.com/office/powerpoint/2010/main" val="137948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971962421"/>
                    </a:ext>
                  </a:extLst>
                </a:gridCol>
                <a:gridCol w="2057400">
                  <a:extLst>
                    <a:ext uri="{9D8B030D-6E8A-4147-A177-3AD203B41FA5}">
                      <a16:colId xmlns:a16="http://schemas.microsoft.com/office/drawing/2014/main" val="2703965361"/>
                    </a:ext>
                  </a:extLst>
                </a:gridCol>
                <a:gridCol w="822960">
                  <a:extLst>
                    <a:ext uri="{9D8B030D-6E8A-4147-A177-3AD203B41FA5}">
                      <a16:colId xmlns:a16="http://schemas.microsoft.com/office/drawing/2014/main" val="109128385"/>
                    </a:ext>
                  </a:extLst>
                </a:gridCol>
                <a:gridCol w="1234440">
                  <a:extLst>
                    <a:ext uri="{9D8B030D-6E8A-4147-A177-3AD203B41FA5}">
                      <a16:colId xmlns:a16="http://schemas.microsoft.com/office/drawing/2014/main" val="39050637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21104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Céline Balard - 2018-04-23 18:40:53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Nous sommes désolés de cette situation. Pouvez-vous svp écrire à cette adresse e-mail : conseiller.boschoutillage@fr.bosch.com
--&gt; Merci de leur préciser s'il vous plait de quelle promotion il s'agissait (numéro de l'opération - quel produit), quel outil vous avez acheté (référence), où et quand, ainsi que vos coordonnées complètes (nom, prénom, mail etc.).
Merci par avance,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04/24/2018 09:36:42</a:t>
                      </a:r>
                    </a:p>
                  </a:txBody>
                  <a:tcPr/>
                </a:tc>
                <a:extLst>
                  <a:ext uri="{0D108BD9-81ED-4DB2-BD59-A6C34878D82A}">
                    <a16:rowId xmlns:a16="http://schemas.microsoft.com/office/drawing/2014/main" val="4055497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Benjamin Saublens - 2018-04-23 14:34:10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Oui de quel produit s'agit-il svp ?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04/23/2018 14:35:19</a:t>
                      </a:r>
                    </a:p>
                  </a:txBody>
                  <a:tcPr/>
                </a:tc>
                <a:extLst>
                  <a:ext uri="{0D108BD9-81ED-4DB2-BD59-A6C34878D82A}">
                    <a16:rowId xmlns:a16="http://schemas.microsoft.com/office/drawing/2014/main" val="3390035140"/>
                  </a:ext>
                </a:extLst>
              </a:tr>
            </a:tbl>
          </a:graphicData>
        </a:graphic>
      </p:graphicFrame>
      <p:sp>
        <p:nvSpPr>
          <p:cNvPr id="4" name="Text Placeholder 3">
            <a:extLst>
              <a:ext uri="{FF2B5EF4-FFF2-40B4-BE49-F238E27FC236}">
                <a16:creationId xmlns:a16="http://schemas.microsoft.com/office/drawing/2014/main" id="{9E558307-826A-4B16-B4FA-FBB7B40E0E47}"/>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5339237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8D41DE-4661-4E70-B01E-BB5263CF19D5}"/>
              </a:ext>
            </a:extLst>
          </p:cNvPr>
          <p:cNvSpPr>
            <a:spLocks noGrp="1"/>
          </p:cNvSpPr>
          <p:nvPr>
            <p:ph type="title"/>
          </p:nvPr>
        </p:nvSpPr>
        <p:spPr/>
        <p:txBody>
          <a:bodyPr/>
          <a:lstStyle/>
          <a:p>
            <a:r>
              <a:rPr lang="en-US"/>
              <a:t>Facebook Private Messages Table | Bosch Bricolage &amp; Jardinage France - 11 of 19</a:t>
            </a:r>
          </a:p>
        </p:txBody>
      </p:sp>
      <p:graphicFrame>
        <p:nvGraphicFramePr>
          <p:cNvPr id="5" name="Table Placeholder 4">
            <a:extLst>
              <a:ext uri="{FF2B5EF4-FFF2-40B4-BE49-F238E27FC236}">
                <a16:creationId xmlns:a16="http://schemas.microsoft.com/office/drawing/2014/main" id="{51BB90AE-9A07-40B8-AC55-A9192FCC73B2}"/>
              </a:ext>
            </a:extLst>
          </p:cNvPr>
          <p:cNvGraphicFramePr>
            <a:graphicFrameLocks noGrp="1"/>
          </p:cNvGraphicFramePr>
          <p:nvPr>
            <p:ph type="tbl" sz="quarter" idx="13"/>
            <p:extLst>
              <p:ext uri="{D42A27DB-BD31-4B8C-83A1-F6EECF244321}">
                <p14:modId xmlns:p14="http://schemas.microsoft.com/office/powerpoint/2010/main" val="29559897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575495533"/>
                    </a:ext>
                  </a:extLst>
                </a:gridCol>
                <a:gridCol w="2057400">
                  <a:extLst>
                    <a:ext uri="{9D8B030D-6E8A-4147-A177-3AD203B41FA5}">
                      <a16:colId xmlns:a16="http://schemas.microsoft.com/office/drawing/2014/main" val="3744988086"/>
                    </a:ext>
                  </a:extLst>
                </a:gridCol>
                <a:gridCol w="822960">
                  <a:extLst>
                    <a:ext uri="{9D8B030D-6E8A-4147-A177-3AD203B41FA5}">
                      <a16:colId xmlns:a16="http://schemas.microsoft.com/office/drawing/2014/main" val="2700415243"/>
                    </a:ext>
                  </a:extLst>
                </a:gridCol>
                <a:gridCol w="1234440">
                  <a:extLst>
                    <a:ext uri="{9D8B030D-6E8A-4147-A177-3AD203B41FA5}">
                      <a16:colId xmlns:a16="http://schemas.microsoft.com/office/drawing/2014/main" val="742348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58907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Thomas Martien - 2018-04-22 19:54:44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Merci pour ce partage ! C'est une très jolie réalisation effectivement  ; nous attendons avec impatience les prochaines photos avec les premiers occupants ;) 
Bonne journée également,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04/23/2018 09:57:54</a:t>
                      </a:r>
                    </a:p>
                  </a:txBody>
                  <a:tcPr/>
                </a:tc>
                <a:extLst>
                  <a:ext uri="{0D108BD9-81ED-4DB2-BD59-A6C34878D82A}">
                    <a16:rowId xmlns:a16="http://schemas.microsoft.com/office/drawing/2014/main" val="738112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Jérôme Fleury - 2018-04-20 11:21:59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Oui, pouvez-vous nous indiquer de quel produit il s'agit svp ?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04/20/2018 11:31:34</a:t>
                      </a:r>
                    </a:p>
                  </a:txBody>
                  <a:tcPr/>
                </a:tc>
                <a:extLst>
                  <a:ext uri="{0D108BD9-81ED-4DB2-BD59-A6C34878D82A}">
                    <a16:rowId xmlns:a16="http://schemas.microsoft.com/office/drawing/2014/main" val="2283033109"/>
                  </a:ext>
                </a:extLst>
              </a:tr>
            </a:tbl>
          </a:graphicData>
        </a:graphic>
      </p:graphicFrame>
      <p:sp>
        <p:nvSpPr>
          <p:cNvPr id="4" name="Text Placeholder 3">
            <a:extLst>
              <a:ext uri="{FF2B5EF4-FFF2-40B4-BE49-F238E27FC236}">
                <a16:creationId xmlns:a16="http://schemas.microsoft.com/office/drawing/2014/main" id="{4675E7F3-1013-41A9-9F7B-AFCEB9BDCF53}"/>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6490966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C74CEF-4746-4CA6-A0BD-095B97E38AA8}"/>
              </a:ext>
            </a:extLst>
          </p:cNvPr>
          <p:cNvSpPr>
            <a:spLocks noGrp="1"/>
          </p:cNvSpPr>
          <p:nvPr>
            <p:ph type="title"/>
          </p:nvPr>
        </p:nvSpPr>
        <p:spPr/>
        <p:txBody>
          <a:bodyPr/>
          <a:lstStyle/>
          <a:p>
            <a:r>
              <a:rPr lang="en-US"/>
              <a:t>Facebook Private Messages Table | Bosch Bricolage &amp; Jardinage France - 12 of 19</a:t>
            </a:r>
          </a:p>
        </p:txBody>
      </p:sp>
      <p:graphicFrame>
        <p:nvGraphicFramePr>
          <p:cNvPr id="5" name="Table Placeholder 4">
            <a:extLst>
              <a:ext uri="{FF2B5EF4-FFF2-40B4-BE49-F238E27FC236}">
                <a16:creationId xmlns:a16="http://schemas.microsoft.com/office/drawing/2014/main" id="{463D3F43-036F-4F85-B7AF-CEED0344034E}"/>
              </a:ext>
            </a:extLst>
          </p:cNvPr>
          <p:cNvGraphicFramePr>
            <a:graphicFrameLocks noGrp="1"/>
          </p:cNvGraphicFramePr>
          <p:nvPr>
            <p:ph type="tbl" sz="quarter" idx="13"/>
            <p:extLst>
              <p:ext uri="{D42A27DB-BD31-4B8C-83A1-F6EECF244321}">
                <p14:modId xmlns:p14="http://schemas.microsoft.com/office/powerpoint/2010/main" val="10485112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669652730"/>
                    </a:ext>
                  </a:extLst>
                </a:gridCol>
                <a:gridCol w="2057400">
                  <a:extLst>
                    <a:ext uri="{9D8B030D-6E8A-4147-A177-3AD203B41FA5}">
                      <a16:colId xmlns:a16="http://schemas.microsoft.com/office/drawing/2014/main" val="243617977"/>
                    </a:ext>
                  </a:extLst>
                </a:gridCol>
                <a:gridCol w="822960">
                  <a:extLst>
                    <a:ext uri="{9D8B030D-6E8A-4147-A177-3AD203B41FA5}">
                      <a16:colId xmlns:a16="http://schemas.microsoft.com/office/drawing/2014/main" val="1098499860"/>
                    </a:ext>
                  </a:extLst>
                </a:gridCol>
                <a:gridCol w="1234440">
                  <a:extLst>
                    <a:ext uri="{9D8B030D-6E8A-4147-A177-3AD203B41FA5}">
                      <a16:colId xmlns:a16="http://schemas.microsoft.com/office/drawing/2014/main" val="38000349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008956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Nicolas Candelier - 2018-04-19 12:45:56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Avez-vous essayé de regarder sur la page de notre service de pièces détachées ? Le voici : https://www.bosch-do-it.com/fr/fr/bricoleur/service/service-pi%C3%A8ces-d%C3%A9tach%C3%A9es/index.jsp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04/19/2018 13:31:22</a:t>
                      </a:r>
                    </a:p>
                  </a:txBody>
                  <a:tcPr/>
                </a:tc>
                <a:extLst>
                  <a:ext uri="{0D108BD9-81ED-4DB2-BD59-A6C34878D82A}">
                    <a16:rowId xmlns:a16="http://schemas.microsoft.com/office/drawing/2014/main" val="4204799643"/>
                  </a:ext>
                </a:extLst>
              </a:tr>
            </a:tbl>
          </a:graphicData>
        </a:graphic>
      </p:graphicFrame>
      <p:sp>
        <p:nvSpPr>
          <p:cNvPr id="4" name="Text Placeholder 3">
            <a:extLst>
              <a:ext uri="{FF2B5EF4-FFF2-40B4-BE49-F238E27FC236}">
                <a16:creationId xmlns:a16="http://schemas.microsoft.com/office/drawing/2014/main" id="{71BBDA7A-D0C2-457D-9248-1D0BC88642E3}"/>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030598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436319-4EA6-4323-BEB0-6996C0B2CB81}"/>
              </a:ext>
            </a:extLst>
          </p:cNvPr>
          <p:cNvSpPr>
            <a:spLocks noGrp="1"/>
          </p:cNvSpPr>
          <p:nvPr>
            <p:ph type="title"/>
          </p:nvPr>
        </p:nvSpPr>
        <p:spPr/>
        <p:txBody>
          <a:bodyPr/>
          <a:lstStyle/>
          <a:p>
            <a:r>
              <a:rPr lang="en-US"/>
              <a:t>Facebook Private Messages Table | Bosch Bricolage &amp; Jardinage France - 13 of 19</a:t>
            </a:r>
          </a:p>
        </p:txBody>
      </p:sp>
      <p:graphicFrame>
        <p:nvGraphicFramePr>
          <p:cNvPr id="5" name="Table Placeholder 4">
            <a:extLst>
              <a:ext uri="{FF2B5EF4-FFF2-40B4-BE49-F238E27FC236}">
                <a16:creationId xmlns:a16="http://schemas.microsoft.com/office/drawing/2014/main" id="{9EBB24EB-2361-4EA0-95DF-09C55483589C}"/>
              </a:ext>
            </a:extLst>
          </p:cNvPr>
          <p:cNvGraphicFramePr>
            <a:graphicFrameLocks noGrp="1"/>
          </p:cNvGraphicFramePr>
          <p:nvPr>
            <p:ph type="tbl" sz="quarter" idx="13"/>
            <p:extLst>
              <p:ext uri="{D42A27DB-BD31-4B8C-83A1-F6EECF244321}">
                <p14:modId xmlns:p14="http://schemas.microsoft.com/office/powerpoint/2010/main" val="41870523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178350800"/>
                    </a:ext>
                  </a:extLst>
                </a:gridCol>
                <a:gridCol w="2057400">
                  <a:extLst>
                    <a:ext uri="{9D8B030D-6E8A-4147-A177-3AD203B41FA5}">
                      <a16:colId xmlns:a16="http://schemas.microsoft.com/office/drawing/2014/main" val="733430734"/>
                    </a:ext>
                  </a:extLst>
                </a:gridCol>
                <a:gridCol w="822960">
                  <a:extLst>
                    <a:ext uri="{9D8B030D-6E8A-4147-A177-3AD203B41FA5}">
                      <a16:colId xmlns:a16="http://schemas.microsoft.com/office/drawing/2014/main" val="3829771135"/>
                    </a:ext>
                  </a:extLst>
                </a:gridCol>
                <a:gridCol w="1234440">
                  <a:extLst>
                    <a:ext uri="{9D8B030D-6E8A-4147-A177-3AD203B41FA5}">
                      <a16:colId xmlns:a16="http://schemas.microsoft.com/office/drawing/2014/main" val="1525059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7208706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Evelyne Ajorque - 2018-04-16 18:48:00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Pourriez vous prendre en photo uniquement la "case" correspondante au produit Bosch car nous n'arrivons pas à lire ce qui est écrit, notamment les modalités et conditions de cette offre. 
Quand avez-vous acheté ce produit svp ? Et dans quel Castorama ? 
Merci par avance,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04/17/2018 11:16:12</a:t>
                      </a:r>
                    </a:p>
                  </a:txBody>
                  <a:tcPr/>
                </a:tc>
                <a:extLst>
                  <a:ext uri="{0D108BD9-81ED-4DB2-BD59-A6C34878D82A}">
                    <a16:rowId xmlns:a16="http://schemas.microsoft.com/office/drawing/2014/main" val="3306790538"/>
                  </a:ext>
                </a:extLst>
              </a:tr>
            </a:tbl>
          </a:graphicData>
        </a:graphic>
      </p:graphicFrame>
      <p:sp>
        <p:nvSpPr>
          <p:cNvPr id="4" name="Text Placeholder 3">
            <a:extLst>
              <a:ext uri="{FF2B5EF4-FFF2-40B4-BE49-F238E27FC236}">
                <a16:creationId xmlns:a16="http://schemas.microsoft.com/office/drawing/2014/main" id="{79550F24-C807-437B-9CFE-51F5F352FCB2}"/>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3530747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98D563-1D6A-4CBB-B0D9-D0F804734F14}"/>
              </a:ext>
            </a:extLst>
          </p:cNvPr>
          <p:cNvSpPr>
            <a:spLocks noGrp="1"/>
          </p:cNvSpPr>
          <p:nvPr>
            <p:ph type="title"/>
          </p:nvPr>
        </p:nvSpPr>
        <p:spPr/>
        <p:txBody>
          <a:bodyPr/>
          <a:lstStyle/>
          <a:p>
            <a:r>
              <a:rPr lang="en-US"/>
              <a:t>Facebook Private Messages Table | Bosch Bricolage &amp; Jardinage France - 14 of 19</a:t>
            </a:r>
          </a:p>
        </p:txBody>
      </p:sp>
      <p:graphicFrame>
        <p:nvGraphicFramePr>
          <p:cNvPr id="5" name="Table Placeholder 4">
            <a:extLst>
              <a:ext uri="{FF2B5EF4-FFF2-40B4-BE49-F238E27FC236}">
                <a16:creationId xmlns:a16="http://schemas.microsoft.com/office/drawing/2014/main" id="{560CCE8C-3A26-4460-9EC5-F24031D56CC5}"/>
              </a:ext>
            </a:extLst>
          </p:cNvPr>
          <p:cNvGraphicFramePr>
            <a:graphicFrameLocks noGrp="1"/>
          </p:cNvGraphicFramePr>
          <p:nvPr>
            <p:ph type="tbl" sz="quarter" idx="13"/>
            <p:extLst>
              <p:ext uri="{D42A27DB-BD31-4B8C-83A1-F6EECF244321}">
                <p14:modId xmlns:p14="http://schemas.microsoft.com/office/powerpoint/2010/main" val="38176485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86344744"/>
                    </a:ext>
                  </a:extLst>
                </a:gridCol>
                <a:gridCol w="2057400">
                  <a:extLst>
                    <a:ext uri="{9D8B030D-6E8A-4147-A177-3AD203B41FA5}">
                      <a16:colId xmlns:a16="http://schemas.microsoft.com/office/drawing/2014/main" val="139895293"/>
                    </a:ext>
                  </a:extLst>
                </a:gridCol>
                <a:gridCol w="822960">
                  <a:extLst>
                    <a:ext uri="{9D8B030D-6E8A-4147-A177-3AD203B41FA5}">
                      <a16:colId xmlns:a16="http://schemas.microsoft.com/office/drawing/2014/main" val="3715447165"/>
                    </a:ext>
                  </a:extLst>
                </a:gridCol>
                <a:gridCol w="1234440">
                  <a:extLst>
                    <a:ext uri="{9D8B030D-6E8A-4147-A177-3AD203B41FA5}">
                      <a16:colId xmlns:a16="http://schemas.microsoft.com/office/drawing/2014/main" val="29287650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576725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Loic Lepillier - 2018-04-14 21:42:22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Vous pouvez appeler le service après-vente au numéro indiqué dans la notice d’utilisation de votre Indego - il vous aiguillera davantage.
Sinon, vous pouvez également joindre le service Conseil Utilisateurs au +33 (0)811 360 122.
Enfin, vous trouverez de l'aide et des conseils (pour les tondeuses Indego) ici : https://www.bosch-garden.com/fr/fr/outilsdejardin/indego-help.jsp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04/16/2018 10:56:04</a:t>
                      </a:r>
                    </a:p>
                  </a:txBody>
                  <a:tcPr/>
                </a:tc>
                <a:extLst>
                  <a:ext uri="{0D108BD9-81ED-4DB2-BD59-A6C34878D82A}">
                    <a16:rowId xmlns:a16="http://schemas.microsoft.com/office/drawing/2014/main" val="2304089907"/>
                  </a:ext>
                </a:extLst>
              </a:tr>
            </a:tbl>
          </a:graphicData>
        </a:graphic>
      </p:graphicFrame>
      <p:sp>
        <p:nvSpPr>
          <p:cNvPr id="4" name="Text Placeholder 3">
            <a:extLst>
              <a:ext uri="{FF2B5EF4-FFF2-40B4-BE49-F238E27FC236}">
                <a16:creationId xmlns:a16="http://schemas.microsoft.com/office/drawing/2014/main" id="{8C933E93-1C2E-4FD6-ACFB-B09F47A13F31}"/>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5705891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E3200C-E39B-49D5-ACF0-C5D6CC8866AC}"/>
              </a:ext>
            </a:extLst>
          </p:cNvPr>
          <p:cNvSpPr>
            <a:spLocks noGrp="1"/>
          </p:cNvSpPr>
          <p:nvPr>
            <p:ph type="title"/>
          </p:nvPr>
        </p:nvSpPr>
        <p:spPr/>
        <p:txBody>
          <a:bodyPr/>
          <a:lstStyle/>
          <a:p>
            <a:r>
              <a:rPr lang="en-US"/>
              <a:t>Facebook Private Messages Table | Bosch Bricolage &amp; Jardinage France - 15 of 19</a:t>
            </a:r>
          </a:p>
        </p:txBody>
      </p:sp>
      <p:graphicFrame>
        <p:nvGraphicFramePr>
          <p:cNvPr id="5" name="Table Placeholder 4">
            <a:extLst>
              <a:ext uri="{FF2B5EF4-FFF2-40B4-BE49-F238E27FC236}">
                <a16:creationId xmlns:a16="http://schemas.microsoft.com/office/drawing/2014/main" id="{B3268BD0-FF97-43B5-B5BC-A9F00CE293D9}"/>
              </a:ext>
            </a:extLst>
          </p:cNvPr>
          <p:cNvGraphicFramePr>
            <a:graphicFrameLocks noGrp="1"/>
          </p:cNvGraphicFramePr>
          <p:nvPr>
            <p:ph type="tbl" sz="quarter" idx="13"/>
            <p:extLst>
              <p:ext uri="{D42A27DB-BD31-4B8C-83A1-F6EECF244321}">
                <p14:modId xmlns:p14="http://schemas.microsoft.com/office/powerpoint/2010/main" val="27502718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102054604"/>
                    </a:ext>
                  </a:extLst>
                </a:gridCol>
                <a:gridCol w="2057400">
                  <a:extLst>
                    <a:ext uri="{9D8B030D-6E8A-4147-A177-3AD203B41FA5}">
                      <a16:colId xmlns:a16="http://schemas.microsoft.com/office/drawing/2014/main" val="935991014"/>
                    </a:ext>
                  </a:extLst>
                </a:gridCol>
                <a:gridCol w="822960">
                  <a:extLst>
                    <a:ext uri="{9D8B030D-6E8A-4147-A177-3AD203B41FA5}">
                      <a16:colId xmlns:a16="http://schemas.microsoft.com/office/drawing/2014/main" val="2140006822"/>
                    </a:ext>
                  </a:extLst>
                </a:gridCol>
                <a:gridCol w="1234440">
                  <a:extLst>
                    <a:ext uri="{9D8B030D-6E8A-4147-A177-3AD203B41FA5}">
                      <a16:colId xmlns:a16="http://schemas.microsoft.com/office/drawing/2014/main" val="23453858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997446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Julien Martin - 2018-04-13 18:24:27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Plusieurs solutions :
&gt;Certains magasins de bricolage indépendants prennent des commandes mais il faut confirmer avec eux (Bricomarché, Mr Bricolage,...)
&gt;Le coupe-bordures est disponible sur notre eshop : https://shop.bosch-do-it.com/fr/fr/outilsdejardin-produit/art-23-18-li--35245
&gt;Certains sites d'e-commerce le propose aussi sous la référence : 06008A5C01
Code EAN: 3165140689311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04/13/2018 19:10:27</a:t>
                      </a:r>
                    </a:p>
                  </a:txBody>
                  <a:tcPr/>
                </a:tc>
                <a:extLst>
                  <a:ext uri="{0D108BD9-81ED-4DB2-BD59-A6C34878D82A}">
                    <a16:rowId xmlns:a16="http://schemas.microsoft.com/office/drawing/2014/main" val="2347959899"/>
                  </a:ext>
                </a:extLst>
              </a:tr>
            </a:tbl>
          </a:graphicData>
        </a:graphic>
      </p:graphicFrame>
      <p:sp>
        <p:nvSpPr>
          <p:cNvPr id="4" name="Text Placeholder 3">
            <a:extLst>
              <a:ext uri="{FF2B5EF4-FFF2-40B4-BE49-F238E27FC236}">
                <a16:creationId xmlns:a16="http://schemas.microsoft.com/office/drawing/2014/main" id="{27ADAA8E-EB8D-4167-A80E-F9D9769215A6}"/>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7755023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DECD2D-F060-481B-8537-F23C5DB91157}"/>
              </a:ext>
            </a:extLst>
          </p:cNvPr>
          <p:cNvSpPr>
            <a:spLocks noGrp="1"/>
          </p:cNvSpPr>
          <p:nvPr>
            <p:ph type="title"/>
          </p:nvPr>
        </p:nvSpPr>
        <p:spPr/>
        <p:txBody>
          <a:bodyPr/>
          <a:lstStyle/>
          <a:p>
            <a:r>
              <a:rPr lang="en-US"/>
              <a:t>Facebook Private Messages Table | Bosch Bricolage &amp; Jardinage France - 16 of 19</a:t>
            </a:r>
          </a:p>
        </p:txBody>
      </p:sp>
      <p:graphicFrame>
        <p:nvGraphicFramePr>
          <p:cNvPr id="5" name="Table Placeholder 4">
            <a:extLst>
              <a:ext uri="{FF2B5EF4-FFF2-40B4-BE49-F238E27FC236}">
                <a16:creationId xmlns:a16="http://schemas.microsoft.com/office/drawing/2014/main" id="{F929600E-8C61-4019-B1DB-39DA620851FB}"/>
              </a:ext>
            </a:extLst>
          </p:cNvPr>
          <p:cNvGraphicFramePr>
            <a:graphicFrameLocks noGrp="1"/>
          </p:cNvGraphicFramePr>
          <p:nvPr>
            <p:ph type="tbl" sz="quarter" idx="13"/>
            <p:extLst>
              <p:ext uri="{D42A27DB-BD31-4B8C-83A1-F6EECF244321}">
                <p14:modId xmlns:p14="http://schemas.microsoft.com/office/powerpoint/2010/main" val="17017114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549465881"/>
                    </a:ext>
                  </a:extLst>
                </a:gridCol>
                <a:gridCol w="2057400">
                  <a:extLst>
                    <a:ext uri="{9D8B030D-6E8A-4147-A177-3AD203B41FA5}">
                      <a16:colId xmlns:a16="http://schemas.microsoft.com/office/drawing/2014/main" val="404141755"/>
                    </a:ext>
                  </a:extLst>
                </a:gridCol>
                <a:gridCol w="822960">
                  <a:extLst>
                    <a:ext uri="{9D8B030D-6E8A-4147-A177-3AD203B41FA5}">
                      <a16:colId xmlns:a16="http://schemas.microsoft.com/office/drawing/2014/main" val="114091017"/>
                    </a:ext>
                  </a:extLst>
                </a:gridCol>
                <a:gridCol w="1234440">
                  <a:extLst>
                    <a:ext uri="{9D8B030D-6E8A-4147-A177-3AD203B41FA5}">
                      <a16:colId xmlns:a16="http://schemas.microsoft.com/office/drawing/2014/main" val="30022961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41229538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Beatrice Beatmor - 2018-04-12 20:26:46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Nous sommes sincèrement navrés de cette situation. Malgré tous les efforts que nous apportons à nos outils, nous ne sommes pas à l'abri d'un défaut de fabrication ou d'un problème technique. Pouvez-vous tout d'abord nous indiquer qui vous avez contacté pour signaler ce défaut ?
Merci également de nous donner les informations suivantes svp : 
Nom/Prénom : 
Adresse : 
Référence du produit : 
Numéro de série : 
Achat effectué (lieu) :
Date d’achat :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04/13/2018 10:03:34</a:t>
                      </a:r>
                    </a:p>
                  </a:txBody>
                  <a:tcPr/>
                </a:tc>
                <a:extLst>
                  <a:ext uri="{0D108BD9-81ED-4DB2-BD59-A6C34878D82A}">
                    <a16:rowId xmlns:a16="http://schemas.microsoft.com/office/drawing/2014/main" val="2703242179"/>
                  </a:ext>
                </a:extLst>
              </a:tr>
            </a:tbl>
          </a:graphicData>
        </a:graphic>
      </p:graphicFrame>
      <p:sp>
        <p:nvSpPr>
          <p:cNvPr id="4" name="Text Placeholder 3">
            <a:extLst>
              <a:ext uri="{FF2B5EF4-FFF2-40B4-BE49-F238E27FC236}">
                <a16:creationId xmlns:a16="http://schemas.microsoft.com/office/drawing/2014/main" id="{909C8C2E-D9BA-4859-8F10-0BDBA84A7EDC}"/>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7127969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C49F11-F606-467A-B279-5D92C9532B0E}"/>
              </a:ext>
            </a:extLst>
          </p:cNvPr>
          <p:cNvSpPr>
            <a:spLocks noGrp="1"/>
          </p:cNvSpPr>
          <p:nvPr>
            <p:ph type="title"/>
          </p:nvPr>
        </p:nvSpPr>
        <p:spPr/>
        <p:txBody>
          <a:bodyPr/>
          <a:lstStyle/>
          <a:p>
            <a:r>
              <a:rPr lang="en-US"/>
              <a:t>Facebook Private Messages Table | Bosch Bricolage &amp; Jardinage France - 17 of 19</a:t>
            </a:r>
          </a:p>
        </p:txBody>
      </p:sp>
      <p:graphicFrame>
        <p:nvGraphicFramePr>
          <p:cNvPr id="5" name="Table Placeholder 4">
            <a:extLst>
              <a:ext uri="{FF2B5EF4-FFF2-40B4-BE49-F238E27FC236}">
                <a16:creationId xmlns:a16="http://schemas.microsoft.com/office/drawing/2014/main" id="{4395FE4B-2C25-45E2-8A16-17E36A0C6021}"/>
              </a:ext>
            </a:extLst>
          </p:cNvPr>
          <p:cNvGraphicFramePr>
            <a:graphicFrameLocks noGrp="1"/>
          </p:cNvGraphicFramePr>
          <p:nvPr>
            <p:ph type="tbl" sz="quarter" idx="13"/>
            <p:extLst>
              <p:ext uri="{D42A27DB-BD31-4B8C-83A1-F6EECF244321}">
                <p14:modId xmlns:p14="http://schemas.microsoft.com/office/powerpoint/2010/main" val="17573307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586374402"/>
                    </a:ext>
                  </a:extLst>
                </a:gridCol>
                <a:gridCol w="2057400">
                  <a:extLst>
                    <a:ext uri="{9D8B030D-6E8A-4147-A177-3AD203B41FA5}">
                      <a16:colId xmlns:a16="http://schemas.microsoft.com/office/drawing/2014/main" val="23875673"/>
                    </a:ext>
                  </a:extLst>
                </a:gridCol>
                <a:gridCol w="822960">
                  <a:extLst>
                    <a:ext uri="{9D8B030D-6E8A-4147-A177-3AD203B41FA5}">
                      <a16:colId xmlns:a16="http://schemas.microsoft.com/office/drawing/2014/main" val="2579420434"/>
                    </a:ext>
                  </a:extLst>
                </a:gridCol>
                <a:gridCol w="1234440">
                  <a:extLst>
                    <a:ext uri="{9D8B030D-6E8A-4147-A177-3AD203B41FA5}">
                      <a16:colId xmlns:a16="http://schemas.microsoft.com/office/drawing/2014/main" val="11579531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1541653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Stéphanie Dubois - 2018-04-11 04:26:21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Stéphanie,
Merci pour votre vigilance ; nous nous penchons sur le problème.
Bonne journée,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04/11/2018 09:53:46</a:t>
                      </a:r>
                    </a:p>
                  </a:txBody>
                  <a:tcPr/>
                </a:tc>
                <a:extLst>
                  <a:ext uri="{0D108BD9-81ED-4DB2-BD59-A6C34878D82A}">
                    <a16:rowId xmlns:a16="http://schemas.microsoft.com/office/drawing/2014/main" val="357808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Sureshkumar Soundaran - 2018-04-09 15:30:57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Good morning,
No, unfortunately it is not possible. You have to live in France.
Cordialement, l'équipe online Bosch Outillage.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04/11/2018 09:51:30</a:t>
                      </a:r>
                    </a:p>
                  </a:txBody>
                  <a:tcPr/>
                </a:tc>
                <a:extLst>
                  <a:ext uri="{0D108BD9-81ED-4DB2-BD59-A6C34878D82A}">
                    <a16:rowId xmlns:a16="http://schemas.microsoft.com/office/drawing/2014/main" val="4293550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Vincent Pillon - 2018-04-08 20:29:03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Nous allons demander à notre chef de produit et revenons vers vous.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04/09/2018 15:22:56</a:t>
                      </a:r>
                    </a:p>
                  </a:txBody>
                  <a:tcPr/>
                </a:tc>
                <a:extLst>
                  <a:ext uri="{0D108BD9-81ED-4DB2-BD59-A6C34878D82A}">
                    <a16:rowId xmlns:a16="http://schemas.microsoft.com/office/drawing/2014/main" val="4011684542"/>
                  </a:ext>
                </a:extLst>
              </a:tr>
            </a:tbl>
          </a:graphicData>
        </a:graphic>
      </p:graphicFrame>
      <p:sp>
        <p:nvSpPr>
          <p:cNvPr id="4" name="Text Placeholder 3">
            <a:extLst>
              <a:ext uri="{FF2B5EF4-FFF2-40B4-BE49-F238E27FC236}">
                <a16:creationId xmlns:a16="http://schemas.microsoft.com/office/drawing/2014/main" id="{9CBCEB69-3684-43F1-9F30-219161DF737F}"/>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9343992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821C8A-ECDD-4B7D-9FC1-186E6E4617A6}"/>
              </a:ext>
            </a:extLst>
          </p:cNvPr>
          <p:cNvSpPr>
            <a:spLocks noGrp="1"/>
          </p:cNvSpPr>
          <p:nvPr>
            <p:ph type="title"/>
          </p:nvPr>
        </p:nvSpPr>
        <p:spPr/>
        <p:txBody>
          <a:bodyPr/>
          <a:lstStyle/>
          <a:p>
            <a:r>
              <a:rPr lang="en-US"/>
              <a:t>Facebook Private Messages Table | Bosch Bricolage &amp; Jardinage France - 18 of 19</a:t>
            </a:r>
          </a:p>
        </p:txBody>
      </p:sp>
      <p:graphicFrame>
        <p:nvGraphicFramePr>
          <p:cNvPr id="5" name="Table Placeholder 4">
            <a:extLst>
              <a:ext uri="{FF2B5EF4-FFF2-40B4-BE49-F238E27FC236}">
                <a16:creationId xmlns:a16="http://schemas.microsoft.com/office/drawing/2014/main" id="{0353E272-A84E-45DD-8C18-877D7BC913E7}"/>
              </a:ext>
            </a:extLst>
          </p:cNvPr>
          <p:cNvGraphicFramePr>
            <a:graphicFrameLocks noGrp="1"/>
          </p:cNvGraphicFramePr>
          <p:nvPr>
            <p:ph type="tbl" sz="quarter" idx="13"/>
            <p:extLst>
              <p:ext uri="{D42A27DB-BD31-4B8C-83A1-F6EECF244321}">
                <p14:modId xmlns:p14="http://schemas.microsoft.com/office/powerpoint/2010/main" val="6544180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811614692"/>
                    </a:ext>
                  </a:extLst>
                </a:gridCol>
                <a:gridCol w="2057400">
                  <a:extLst>
                    <a:ext uri="{9D8B030D-6E8A-4147-A177-3AD203B41FA5}">
                      <a16:colId xmlns:a16="http://schemas.microsoft.com/office/drawing/2014/main" val="2215670675"/>
                    </a:ext>
                  </a:extLst>
                </a:gridCol>
                <a:gridCol w="822960">
                  <a:extLst>
                    <a:ext uri="{9D8B030D-6E8A-4147-A177-3AD203B41FA5}">
                      <a16:colId xmlns:a16="http://schemas.microsoft.com/office/drawing/2014/main" val="2962379736"/>
                    </a:ext>
                  </a:extLst>
                </a:gridCol>
                <a:gridCol w="1234440">
                  <a:extLst>
                    <a:ext uri="{9D8B030D-6E8A-4147-A177-3AD203B41FA5}">
                      <a16:colId xmlns:a16="http://schemas.microsoft.com/office/drawing/2014/main" val="42220704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224669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Samuel Potte - 2018-04-08 07:12:23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Avez-vous vérifié sur le site des pièces détachées ? : https://www.bosch-do-it.com/fr/fr/bricoleur/service/service-pi%C3%A8ces-d%C3%A9tach%C3%A9es/index.jsp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04/09/2018 11:03:26</a:t>
                      </a:r>
                    </a:p>
                  </a:txBody>
                  <a:tcPr/>
                </a:tc>
                <a:extLst>
                  <a:ext uri="{0D108BD9-81ED-4DB2-BD59-A6C34878D82A}">
                    <a16:rowId xmlns:a16="http://schemas.microsoft.com/office/drawing/2014/main" val="3845729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Marc Baldeck - 2018-04-07 01:31:56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Oui, pouvez-vous nous dire de quel produit il s'agit svp ?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04/09/2018 10:07:27</a:t>
                      </a:r>
                    </a:p>
                  </a:txBody>
                  <a:tcPr/>
                </a:tc>
                <a:extLst>
                  <a:ext uri="{0D108BD9-81ED-4DB2-BD59-A6C34878D82A}">
                    <a16:rowId xmlns:a16="http://schemas.microsoft.com/office/drawing/2014/main" val="109262887"/>
                  </a:ext>
                </a:extLst>
              </a:tr>
            </a:tbl>
          </a:graphicData>
        </a:graphic>
      </p:graphicFrame>
      <p:sp>
        <p:nvSpPr>
          <p:cNvPr id="4" name="Text Placeholder 3">
            <a:extLst>
              <a:ext uri="{FF2B5EF4-FFF2-40B4-BE49-F238E27FC236}">
                <a16:creationId xmlns:a16="http://schemas.microsoft.com/office/drawing/2014/main" id="{41F7B423-8B34-43D0-B49F-886DFB28CCA4}"/>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957432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6F5B19-AB17-4D9F-AEC4-2DD80A63CC4E}"/>
              </a:ext>
            </a:extLst>
          </p:cNvPr>
          <p:cNvSpPr>
            <a:spLocks noGrp="1"/>
          </p:cNvSpPr>
          <p:nvPr>
            <p:ph type="title"/>
          </p:nvPr>
        </p:nvSpPr>
        <p:spPr/>
        <p:txBody>
          <a:bodyPr/>
          <a:lstStyle/>
          <a:p>
            <a:r>
              <a:rPr lang="en-US"/>
              <a:t>Facebook Private Messages Table | Bosch Bricolage &amp; Jardinage France - 19 of 19</a:t>
            </a:r>
          </a:p>
        </p:txBody>
      </p:sp>
      <p:graphicFrame>
        <p:nvGraphicFramePr>
          <p:cNvPr id="5" name="Table Placeholder 4">
            <a:extLst>
              <a:ext uri="{FF2B5EF4-FFF2-40B4-BE49-F238E27FC236}">
                <a16:creationId xmlns:a16="http://schemas.microsoft.com/office/drawing/2014/main" id="{83223C59-9ED2-474C-8F9F-6F6C1D004655}"/>
              </a:ext>
            </a:extLst>
          </p:cNvPr>
          <p:cNvGraphicFramePr>
            <a:graphicFrameLocks noGrp="1"/>
          </p:cNvGraphicFramePr>
          <p:nvPr>
            <p:ph type="tbl" sz="quarter" idx="13"/>
            <p:extLst>
              <p:ext uri="{D42A27DB-BD31-4B8C-83A1-F6EECF244321}">
                <p14:modId xmlns:p14="http://schemas.microsoft.com/office/powerpoint/2010/main" val="37391461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120949076"/>
                    </a:ext>
                  </a:extLst>
                </a:gridCol>
                <a:gridCol w="2057400">
                  <a:extLst>
                    <a:ext uri="{9D8B030D-6E8A-4147-A177-3AD203B41FA5}">
                      <a16:colId xmlns:a16="http://schemas.microsoft.com/office/drawing/2014/main" val="3088562172"/>
                    </a:ext>
                  </a:extLst>
                </a:gridCol>
                <a:gridCol w="822960">
                  <a:extLst>
                    <a:ext uri="{9D8B030D-6E8A-4147-A177-3AD203B41FA5}">
                      <a16:colId xmlns:a16="http://schemas.microsoft.com/office/drawing/2014/main" val="2926205858"/>
                    </a:ext>
                  </a:extLst>
                </a:gridCol>
                <a:gridCol w="1234440">
                  <a:extLst>
                    <a:ext uri="{9D8B030D-6E8A-4147-A177-3AD203B41FA5}">
                      <a16:colId xmlns:a16="http://schemas.microsoft.com/office/drawing/2014/main" val="7821098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25422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LeLab Domotique - 2018-04-05 20:20:24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Bonjour,
Nous vous remercions de l'intérêt que vous portez à nos produits. En revanche, pour une demande de partenariat, nous ne prenons en compte que les projets déjà existants et non ceux encore en gestation ; et il faut pouvoir nous fournir des chiffres (trafic, nombre de vues, de followers etc). 
Si vous êtes intéressé par des tests produits, vous pouvez toujours vous renseigner sur notre forum Le Coin des Bricoleurs : https://www.le-coin-des-bricoleurs.com/fr/
Cordialement, l'équipe online Bosch Outillage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04/06/2018 09:37:02</a:t>
                      </a:r>
                    </a:p>
                  </a:txBody>
                  <a:tcPr/>
                </a:tc>
                <a:extLst>
                  <a:ext uri="{0D108BD9-81ED-4DB2-BD59-A6C34878D82A}">
                    <a16:rowId xmlns:a16="http://schemas.microsoft.com/office/drawing/2014/main" val="2749960714"/>
                  </a:ext>
                </a:extLst>
              </a:tr>
            </a:tbl>
          </a:graphicData>
        </a:graphic>
      </p:graphicFrame>
      <p:sp>
        <p:nvSpPr>
          <p:cNvPr id="4" name="Text Placeholder 3">
            <a:extLst>
              <a:ext uri="{FF2B5EF4-FFF2-40B4-BE49-F238E27FC236}">
                <a16:creationId xmlns:a16="http://schemas.microsoft.com/office/drawing/2014/main" id="{A91B4A96-D57E-42E3-9F33-56C6820C204F}"/>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644250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3B8F1-8D68-4F13-AD4D-05E08C316E3A}"/>
              </a:ext>
            </a:extLst>
          </p:cNvPr>
          <p:cNvSpPr>
            <a:spLocks noGrp="1"/>
          </p:cNvSpPr>
          <p:nvPr>
            <p:ph type="title"/>
          </p:nvPr>
        </p:nvSpPr>
        <p:spPr/>
        <p:txBody>
          <a:bodyPr/>
          <a:lstStyle/>
          <a:p>
            <a:r>
              <a:rPr lang="en-US"/>
              <a:t>Facebook Story Type Distribution | Bosch Bricolage &amp; Jardinage France</a:t>
            </a:r>
          </a:p>
        </p:txBody>
      </p:sp>
      <p:graphicFrame>
        <p:nvGraphicFramePr>
          <p:cNvPr id="6" name="Chart Placeholder 5">
            <a:extLst>
              <a:ext uri="{FF2B5EF4-FFF2-40B4-BE49-F238E27FC236}">
                <a16:creationId xmlns:a16="http://schemas.microsoft.com/office/drawing/2014/main" id="{BED8B4DB-1F3D-4D10-880E-0817CB8A7049}"/>
              </a:ext>
            </a:extLst>
          </p:cNvPr>
          <p:cNvGraphicFramePr>
            <a:graphicFrameLocks noGrp="1"/>
          </p:cNvGraphicFramePr>
          <p:nvPr>
            <p:ph type="chart" sz="quarter" idx="13"/>
            <p:extLst>
              <p:ext uri="{D42A27DB-BD31-4B8C-83A1-F6EECF244321}">
                <p14:modId xmlns:p14="http://schemas.microsoft.com/office/powerpoint/2010/main" val="36952899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1DC165C-393A-4D3C-B6B8-606F2C1B39D0}"/>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DE3F883D-0A0C-464C-BFDA-95ED5B475FB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41714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CBC0D4-1FBE-4A68-980E-1CBC8E8F9148}"/>
              </a:ext>
            </a:extLst>
          </p:cNvPr>
          <p:cNvSpPr>
            <a:spLocks noGrp="1"/>
          </p:cNvSpPr>
          <p:nvPr>
            <p:ph type="title"/>
          </p:nvPr>
        </p:nvSpPr>
        <p:spPr/>
        <p:txBody>
          <a:bodyPr/>
          <a:lstStyle/>
          <a:p>
            <a:r>
              <a:rPr lang="en-US"/>
              <a:t>Facebook Page Views By External Referral | Bosch Bricolage &amp; Jardinage France - 1 of 2</a:t>
            </a:r>
          </a:p>
        </p:txBody>
      </p:sp>
      <p:graphicFrame>
        <p:nvGraphicFramePr>
          <p:cNvPr id="5" name="Table Placeholder 4">
            <a:extLst>
              <a:ext uri="{FF2B5EF4-FFF2-40B4-BE49-F238E27FC236}">
                <a16:creationId xmlns:a16="http://schemas.microsoft.com/office/drawing/2014/main" id="{91C1B61D-725F-4951-A294-CDA6A45A890C}"/>
              </a:ext>
            </a:extLst>
          </p:cNvPr>
          <p:cNvGraphicFramePr>
            <a:graphicFrameLocks noGrp="1"/>
          </p:cNvGraphicFramePr>
          <p:nvPr>
            <p:ph type="tbl" sz="quarter" idx="13"/>
            <p:extLst>
              <p:ext uri="{D42A27DB-BD31-4B8C-83A1-F6EECF244321}">
                <p14:modId xmlns:p14="http://schemas.microsoft.com/office/powerpoint/2010/main" val="32598448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608551575"/>
                    </a:ext>
                  </a:extLst>
                </a:gridCol>
                <a:gridCol w="3291840">
                  <a:extLst>
                    <a:ext uri="{9D8B030D-6E8A-4147-A177-3AD203B41FA5}">
                      <a16:colId xmlns:a16="http://schemas.microsoft.com/office/drawing/2014/main" val="3521910033"/>
                    </a:ext>
                  </a:extLst>
                </a:gridCol>
                <a:gridCol w="2468880">
                  <a:extLst>
                    <a:ext uri="{9D8B030D-6E8A-4147-A177-3AD203B41FA5}">
                      <a16:colId xmlns:a16="http://schemas.microsoft.com/office/drawing/2014/main" val="6642883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Referral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extLst>
                  <a:ext uri="{0D108BD9-81ED-4DB2-BD59-A6C34878D82A}">
                    <a16:rowId xmlns:a16="http://schemas.microsoft.com/office/drawing/2014/main" val="9184203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Bricolage &amp; Jardinage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https://www.google.com/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202730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Bricolage &amp; Jardinage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https://www.google.fr/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3805235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Bricolage &amp; Jardinage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https://www.bosch-do-it.com/fr/fr/bricoleur/page-d-accueil/index.jsp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19505185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Bricolage &amp; Jardinage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https://www.deco.fr/bricolage-travaux/renovation/actualite-689162-coin-bricoleurs-communaute-dediee-bricolage-diy.html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5612591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Bricolage &amp; Jardinage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https://webmail22.orange.fr/webmail/fr_FR/read.html?FOLDER=SF_INBOX&amp;IDMSG=84049&amp;check&amp;SORTBY=1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704807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Bricolage &amp; Jardinage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https://www.bosch-garden.com/fr/fr/outilsdejardin/page-d-accueil/index.jsp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070745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Bricolage &amp; Jardinage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https://www.youtube.com/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2675777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Bricolage &amp; Jardinage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http://www.google.com/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86353922"/>
                  </a:ext>
                </a:extLst>
              </a:tr>
            </a:tbl>
          </a:graphicData>
        </a:graphic>
      </p:graphicFrame>
      <p:sp>
        <p:nvSpPr>
          <p:cNvPr id="4" name="Text Placeholder 3">
            <a:extLst>
              <a:ext uri="{FF2B5EF4-FFF2-40B4-BE49-F238E27FC236}">
                <a16:creationId xmlns:a16="http://schemas.microsoft.com/office/drawing/2014/main" id="{0C89BA29-45A0-4519-A7A4-80DB388E85C9}"/>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4250584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4F4C2C-D57A-4C3B-8CFA-7E52EF6CBBB8}"/>
              </a:ext>
            </a:extLst>
          </p:cNvPr>
          <p:cNvSpPr>
            <a:spLocks noGrp="1"/>
          </p:cNvSpPr>
          <p:nvPr>
            <p:ph type="title"/>
          </p:nvPr>
        </p:nvSpPr>
        <p:spPr/>
        <p:txBody>
          <a:bodyPr/>
          <a:lstStyle/>
          <a:p>
            <a:r>
              <a:rPr lang="en-US"/>
              <a:t>Facebook Page Views By External Referral | Bosch Bricolage &amp; Jardinage France - 2 of 2</a:t>
            </a:r>
          </a:p>
        </p:txBody>
      </p:sp>
      <p:graphicFrame>
        <p:nvGraphicFramePr>
          <p:cNvPr id="5" name="Table Placeholder 4">
            <a:extLst>
              <a:ext uri="{FF2B5EF4-FFF2-40B4-BE49-F238E27FC236}">
                <a16:creationId xmlns:a16="http://schemas.microsoft.com/office/drawing/2014/main" id="{0E889046-A2C0-4096-9293-6B30EA75CEA6}"/>
              </a:ext>
            </a:extLst>
          </p:cNvPr>
          <p:cNvGraphicFramePr>
            <a:graphicFrameLocks noGrp="1"/>
          </p:cNvGraphicFramePr>
          <p:nvPr>
            <p:ph type="tbl" sz="quarter" idx="13"/>
            <p:extLst>
              <p:ext uri="{D42A27DB-BD31-4B8C-83A1-F6EECF244321}">
                <p14:modId xmlns:p14="http://schemas.microsoft.com/office/powerpoint/2010/main" val="6237082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574488590"/>
                    </a:ext>
                  </a:extLst>
                </a:gridCol>
                <a:gridCol w="3291840">
                  <a:extLst>
                    <a:ext uri="{9D8B030D-6E8A-4147-A177-3AD203B41FA5}">
                      <a16:colId xmlns:a16="http://schemas.microsoft.com/office/drawing/2014/main" val="3294694361"/>
                    </a:ext>
                  </a:extLst>
                </a:gridCol>
                <a:gridCol w="2468880">
                  <a:extLst>
                    <a:ext uri="{9D8B030D-6E8A-4147-A177-3AD203B41FA5}">
                      <a16:colId xmlns:a16="http://schemas.microsoft.com/office/drawing/2014/main" val="9323553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Referral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extLst>
                  <a:ext uri="{0D108BD9-81ED-4DB2-BD59-A6C34878D82A}">
                    <a16:rowId xmlns:a16="http://schemas.microsoft.com/office/drawing/2014/main" val="535130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Bricolage &amp; Jardinage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https://app6.bosch.de/cgi-bin/WebObjects.dll/V5Prod_PE3_2.woa/22/wa/ExtranetAPI/showPage?caller_wosid=yQ9UOiZYAVx8857Upw9Jb0-59316e&amp;caller_woiid=23&amp;wosid=g0X7mVnxDkmDtQZuFmltPM&amp;type=welcome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353416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Bricolage &amp; Jardinage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https://myactivity.google.com/myactivity?hl=fr&amp;fg=1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030319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Bricolage &amp; Jardinage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https://www.google.tn/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3118358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Bricolage &amp; Jardinage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http://www.monet-rp.com/newsletter/bosch/foire-paris2/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419657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Bricolage &amp; Jardinage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https://webmail.laposte.net/mail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912535936"/>
                  </a:ext>
                </a:extLst>
              </a:tr>
            </a:tbl>
          </a:graphicData>
        </a:graphic>
      </p:graphicFrame>
      <p:sp>
        <p:nvSpPr>
          <p:cNvPr id="4" name="Text Placeholder 3">
            <a:extLst>
              <a:ext uri="{FF2B5EF4-FFF2-40B4-BE49-F238E27FC236}">
                <a16:creationId xmlns:a16="http://schemas.microsoft.com/office/drawing/2014/main" id="{CA56C444-2581-4BB7-916A-5E2BFFA46449}"/>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79106522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1559</Words>
  <Application>Microsoft Office PowerPoint</Application>
  <PresentationFormat>On-screen Show (4:3)</PresentationFormat>
  <Paragraphs>345</Paragraphs>
  <Slides>31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Calibri</vt:lpstr>
      <vt:lpstr>Arial</vt:lpstr>
      <vt:lpstr>quintly_template</vt:lpstr>
      <vt:lpstr>Deep Insights</vt:lpstr>
      <vt:lpstr>Facebook Fan Demographics | Bosch Bricolage &amp; Jardinage France</vt:lpstr>
      <vt:lpstr>Facebook Fans Change by Like/Unlike Source | Bosch Bricolage &amp; Jardinage France</vt:lpstr>
      <vt:lpstr>Facebook Reach | Bosch Bricolage &amp; Jardinage France</vt:lpstr>
      <vt:lpstr>Facebook Reach By Country Table | Bosch Bricolage &amp; Jardinage France - 1 of 3</vt:lpstr>
      <vt:lpstr>Facebook Reach By Country Table | Bosch Bricolage &amp; Jardinage France - 2 of 3</vt:lpstr>
      <vt:lpstr>Facebook Reach By Country Table | Bosch Bricolage &amp; Jardinage France - 3 of 3</vt:lpstr>
      <vt:lpstr>Facebook Reactions Distribution | Bosch Bricolage &amp; Jardinage France</vt:lpstr>
      <vt:lpstr>Facebook Engagement Rate By Post Type | Bosch Bricolage &amp; Jardinage France</vt:lpstr>
      <vt:lpstr>Facebook Private Messages Table | Bosch Bricolage &amp; Jardinage France - 1 of 19</vt:lpstr>
      <vt:lpstr>Facebook Private Messages Table | Bosch Bricolage &amp; Jardinage France - 2 of 19</vt:lpstr>
      <vt:lpstr>Facebook Private Messages Table | Bosch Bricolage &amp; Jardinage France - 3 of 19</vt:lpstr>
      <vt:lpstr>Facebook Private Messages Table | Bosch Bricolage &amp; Jardinage France - 4 of 19</vt:lpstr>
      <vt:lpstr>Facebook Private Messages Table | Bosch Bricolage &amp; Jardinage France - 5 of 19</vt:lpstr>
      <vt:lpstr>Facebook Private Messages Table | Bosch Bricolage &amp; Jardinage France - 6 of 19</vt:lpstr>
      <vt:lpstr>Facebook Private Messages Table | Bosch Bricolage &amp; Jardinage France - 7 of 19</vt:lpstr>
      <vt:lpstr>Facebook Private Messages Table | Bosch Bricolage &amp; Jardinage France - 8 of 19</vt:lpstr>
      <vt:lpstr>Facebook Private Messages Table | Bosch Bricolage &amp; Jardinage France - 9 of 19</vt:lpstr>
      <vt:lpstr>Facebook Private Messages Table | Bosch Bricolage &amp; Jardinage France - 10 of 19</vt:lpstr>
      <vt:lpstr>Facebook Private Messages Table | Bosch Bricolage &amp; Jardinage France - 11 of 19</vt:lpstr>
      <vt:lpstr>Facebook Private Messages Table | Bosch Bricolage &amp; Jardinage France - 12 of 19</vt:lpstr>
      <vt:lpstr>Facebook Private Messages Table | Bosch Bricolage &amp; Jardinage France - 13 of 19</vt:lpstr>
      <vt:lpstr>Facebook Private Messages Table | Bosch Bricolage &amp; Jardinage France - 14 of 19</vt:lpstr>
      <vt:lpstr>Facebook Private Messages Table | Bosch Bricolage &amp; Jardinage France - 15 of 19</vt:lpstr>
      <vt:lpstr>Facebook Private Messages Table | Bosch Bricolage &amp; Jardinage France - 16 of 19</vt:lpstr>
      <vt:lpstr>Facebook Private Messages Table | Bosch Bricolage &amp; Jardinage France - 17 of 19</vt:lpstr>
      <vt:lpstr>Facebook Private Messages Table | Bosch Bricolage &amp; Jardinage France - 18 of 19</vt:lpstr>
      <vt:lpstr>Facebook Private Messages Table | Bosch Bricolage &amp; Jardinage France - 19 of 19</vt:lpstr>
      <vt:lpstr>Facebook Story Type Distribution | Bosch Bricolage &amp; Jardinage France</vt:lpstr>
      <vt:lpstr>Facebook Page Views By External Referral | Bosch Bricolage &amp; Jardinage France - 1 of 2</vt:lpstr>
      <vt:lpstr>Facebook Page Views By External Referral | Bosch Bricolage &amp; Jardinage France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Deep Insights</dc:title>
  <dc:creator>Administrator</dc:creator>
  <cp:lastModifiedBy>Administrator</cp:lastModifiedBy>
  <cp:revision>1</cp:revision>
  <dcterms:created xsi:type="dcterms:W3CDTF">2018-06-14T20:30:27Z</dcterms:created>
  <dcterms:modified xsi:type="dcterms:W3CDTF">2018-06-14T20:31:03Z</dcterms:modified>
</cp:coreProperties>
</file>