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1176</c:v>
                </c:pt>
                <c:pt idx="1">
                  <c:v>7263</c:v>
                </c:pt>
                <c:pt idx="2">
                  <c:v>28168</c:v>
                </c:pt>
                <c:pt idx="3">
                  <c:v>30139</c:v>
                </c:pt>
                <c:pt idx="4">
                  <c:v>23322</c:v>
                </c:pt>
                <c:pt idx="5">
                  <c:v>16626</c:v>
                </c:pt>
                <c:pt idx="6">
                  <c:v>9496</c:v>
                </c:pt>
              </c:numCache>
            </c:numRef>
          </c:val>
          <c:extLst>
            <c:ext xmlns:c16="http://schemas.microsoft.com/office/drawing/2014/chart" uri="{C3380CC4-5D6E-409C-BE32-E72D297353CC}">
              <c16:uniqueId val="{00000000-37C7-4AD9-B7A1-6C309B9B9A9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1895</c:v>
                </c:pt>
                <c:pt idx="1">
                  <c:v>17276</c:v>
                </c:pt>
                <c:pt idx="2">
                  <c:v>42588</c:v>
                </c:pt>
                <c:pt idx="3">
                  <c:v>36235</c:v>
                </c:pt>
                <c:pt idx="4">
                  <c:v>22869</c:v>
                </c:pt>
                <c:pt idx="5">
                  <c:v>11807</c:v>
                </c:pt>
                <c:pt idx="6">
                  <c:v>8808</c:v>
                </c:pt>
              </c:numCache>
            </c:numRef>
          </c:val>
          <c:extLst>
            <c:ext xmlns:c16="http://schemas.microsoft.com/office/drawing/2014/chart" uri="{C3380CC4-5D6E-409C-BE32-E72D297353CC}">
              <c16:uniqueId val="{00000001-37C7-4AD9-B7A1-6C309B9B9A90}"/>
            </c:ext>
          </c:extLst>
        </c:ser>
        <c:dLbls>
          <c:showLegendKey val="0"/>
          <c:showVal val="0"/>
          <c:showCatName val="0"/>
          <c:showSerName val="0"/>
          <c:showPercent val="0"/>
          <c:showBubbleSize val="0"/>
        </c:dLbls>
        <c:gapWidth val="219"/>
        <c:overlap val="-27"/>
        <c:axId val="280438392"/>
        <c:axId val="280437080"/>
      </c:barChart>
      <c:catAx>
        <c:axId val="28043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7080"/>
        <c:crosses val="autoZero"/>
        <c:auto val="1"/>
        <c:lblAlgn val="ctr"/>
        <c:lblOffset val="100"/>
        <c:noMultiLvlLbl val="0"/>
      </c:catAx>
      <c:valAx>
        <c:axId val="28043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3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News Feed</c:v>
                </c:pt>
                <c:pt idx="1">
                  <c:v>Other</c:v>
                </c:pt>
                <c:pt idx="2">
                  <c:v>Search</c:v>
                </c:pt>
                <c:pt idx="3">
                  <c:v>Your Page</c:v>
                </c:pt>
                <c:pt idx="4">
                  <c:v>Page Suggestions</c:v>
                </c:pt>
                <c:pt idx="5">
                  <c:v>Ads</c:v>
                </c:pt>
                <c:pt idx="6">
                  <c:v>Restored Likes from Reactivated Accounts</c:v>
                </c:pt>
                <c:pt idx="7">
                  <c:v>Unlikes from Page, Posts, or News Feed</c:v>
                </c:pt>
                <c:pt idx="8">
                  <c:v>Suspicious Account Removals</c:v>
                </c:pt>
                <c:pt idx="9">
                  <c:v>Deactivated or Memorialized Account Removals</c:v>
                </c:pt>
              </c:strCache>
            </c:strRef>
          </c:cat>
          <c:val>
            <c:numRef>
              <c:f>Sheet1!$B$2:$B$11</c:f>
              <c:numCache>
                <c:formatCode>General</c:formatCode>
                <c:ptCount val="10"/>
                <c:pt idx="0">
                  <c:v>4</c:v>
                </c:pt>
                <c:pt idx="1">
                  <c:v>9</c:v>
                </c:pt>
                <c:pt idx="2">
                  <c:v>31</c:v>
                </c:pt>
                <c:pt idx="3">
                  <c:v>45</c:v>
                </c:pt>
                <c:pt idx="4">
                  <c:v>56</c:v>
                </c:pt>
                <c:pt idx="5">
                  <c:v>143</c:v>
                </c:pt>
                <c:pt idx="6">
                  <c:v>312</c:v>
                </c:pt>
                <c:pt idx="7">
                  <c:v>-160</c:v>
                </c:pt>
                <c:pt idx="8">
                  <c:v>-324</c:v>
                </c:pt>
                <c:pt idx="9">
                  <c:v>-439</c:v>
                </c:pt>
              </c:numCache>
            </c:numRef>
          </c:val>
          <c:extLst>
            <c:ext xmlns:c16="http://schemas.microsoft.com/office/drawing/2014/chart" uri="{C3380CC4-5D6E-409C-BE32-E72D297353CC}">
              <c16:uniqueId val="{00000000-7CC7-4F7E-AC51-B5BFE6E441A6}"/>
            </c:ext>
          </c:extLst>
        </c:ser>
        <c:dLbls>
          <c:showLegendKey val="0"/>
          <c:showVal val="0"/>
          <c:showCatName val="0"/>
          <c:showSerName val="0"/>
          <c:showPercent val="0"/>
          <c:showBubbleSize val="0"/>
        </c:dLbls>
        <c:gapWidth val="219"/>
        <c:overlap val="-27"/>
        <c:axId val="173010744"/>
        <c:axId val="173009760"/>
      </c:barChart>
      <c:catAx>
        <c:axId val="17301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009760"/>
        <c:crosses val="autoZero"/>
        <c:auto val="1"/>
        <c:lblAlgn val="ctr"/>
        <c:lblOffset val="100"/>
        <c:noMultiLvlLbl val="0"/>
      </c:catAx>
      <c:valAx>
        <c:axId val="17300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01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10314</c:v>
                </c:pt>
                <c:pt idx="1">
                  <c:v>3589</c:v>
                </c:pt>
                <c:pt idx="2">
                  <c:v>3279</c:v>
                </c:pt>
                <c:pt idx="3">
                  <c:v>14627</c:v>
                </c:pt>
                <c:pt idx="4">
                  <c:v>13250</c:v>
                </c:pt>
                <c:pt idx="5">
                  <c:v>3708</c:v>
                </c:pt>
                <c:pt idx="6">
                  <c:v>1765</c:v>
                </c:pt>
                <c:pt idx="7">
                  <c:v>9281</c:v>
                </c:pt>
                <c:pt idx="8">
                  <c:v>11067</c:v>
                </c:pt>
                <c:pt idx="9">
                  <c:v>4806</c:v>
                </c:pt>
                <c:pt idx="10">
                  <c:v>2264</c:v>
                </c:pt>
                <c:pt idx="11">
                  <c:v>10743</c:v>
                </c:pt>
                <c:pt idx="12">
                  <c:v>2190</c:v>
                </c:pt>
                <c:pt idx="13">
                  <c:v>13251</c:v>
                </c:pt>
                <c:pt idx="14">
                  <c:v>8903</c:v>
                </c:pt>
                <c:pt idx="15">
                  <c:v>7910</c:v>
                </c:pt>
                <c:pt idx="16">
                  <c:v>3159</c:v>
                </c:pt>
                <c:pt idx="17">
                  <c:v>1438</c:v>
                </c:pt>
                <c:pt idx="18">
                  <c:v>7634</c:v>
                </c:pt>
                <c:pt idx="19">
                  <c:v>7681</c:v>
                </c:pt>
                <c:pt idx="20">
                  <c:v>7755</c:v>
                </c:pt>
                <c:pt idx="21">
                  <c:v>2807</c:v>
                </c:pt>
                <c:pt idx="22">
                  <c:v>6046</c:v>
                </c:pt>
                <c:pt idx="23">
                  <c:v>2149</c:v>
                </c:pt>
                <c:pt idx="24">
                  <c:v>1823</c:v>
                </c:pt>
                <c:pt idx="25">
                  <c:v>1707</c:v>
                </c:pt>
                <c:pt idx="26">
                  <c:v>397</c:v>
                </c:pt>
                <c:pt idx="27">
                  <c:v>5735</c:v>
                </c:pt>
                <c:pt idx="28">
                  <c:v>5881</c:v>
                </c:pt>
                <c:pt idx="29">
                  <c:v>1266</c:v>
                </c:pt>
                <c:pt idx="30">
                  <c:v>2036</c:v>
                </c:pt>
              </c:numCache>
            </c:numRef>
          </c:val>
          <c:smooth val="0"/>
          <c:extLst>
            <c:ext xmlns:c16="http://schemas.microsoft.com/office/drawing/2014/chart" uri="{C3380CC4-5D6E-409C-BE32-E72D297353CC}">
              <c16:uniqueId val="{00000000-426A-4DFE-93BD-6E6ACB596CD8}"/>
            </c:ext>
          </c:extLst>
        </c:ser>
        <c:dLbls>
          <c:showLegendKey val="0"/>
          <c:showVal val="0"/>
          <c:showCatName val="0"/>
          <c:showSerName val="0"/>
          <c:showPercent val="0"/>
          <c:showBubbleSize val="0"/>
        </c:dLbls>
        <c:smooth val="0"/>
        <c:axId val="345620064"/>
        <c:axId val="345612520"/>
      </c:lineChart>
      <c:dateAx>
        <c:axId val="34562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12520"/>
        <c:crosses val="autoZero"/>
        <c:auto val="1"/>
        <c:lblOffset val="100"/>
        <c:baseTimeUnit val="days"/>
      </c:dateAx>
      <c:valAx>
        <c:axId val="34561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2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221</c:v>
                </c:pt>
              </c:numCache>
            </c:numRef>
          </c:val>
          <c:extLst>
            <c:ext xmlns:c16="http://schemas.microsoft.com/office/drawing/2014/chart" uri="{C3380CC4-5D6E-409C-BE32-E72D297353CC}">
              <c16:uniqueId val="{00000000-3D62-4F23-B7C3-393DD650248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0</c:v>
                </c:pt>
              </c:numCache>
            </c:numRef>
          </c:val>
          <c:extLst>
            <c:ext xmlns:c16="http://schemas.microsoft.com/office/drawing/2014/chart" uri="{C3380CC4-5D6E-409C-BE32-E72D297353CC}">
              <c16:uniqueId val="{00000001-3D62-4F23-B7C3-393DD6502488}"/>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0</c:v>
                </c:pt>
              </c:numCache>
            </c:numRef>
          </c:val>
          <c:extLst>
            <c:ext xmlns:c16="http://schemas.microsoft.com/office/drawing/2014/chart" uri="{C3380CC4-5D6E-409C-BE32-E72D297353CC}">
              <c16:uniqueId val="{00000002-3D62-4F23-B7C3-393DD6502488}"/>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0</c:v>
                </c:pt>
              </c:numCache>
            </c:numRef>
          </c:val>
          <c:extLst>
            <c:ext xmlns:c16="http://schemas.microsoft.com/office/drawing/2014/chart" uri="{C3380CC4-5D6E-409C-BE32-E72D297353CC}">
              <c16:uniqueId val="{00000003-3D62-4F23-B7C3-393DD650248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0</c:v>
                </c:pt>
              </c:numCache>
            </c:numRef>
          </c:val>
          <c:extLst>
            <c:ext xmlns:c16="http://schemas.microsoft.com/office/drawing/2014/chart" uri="{C3380CC4-5D6E-409C-BE32-E72D297353CC}">
              <c16:uniqueId val="{00000004-3D62-4F23-B7C3-393DD650248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Bosch Bricolage &amp; Jardinage France</c:v>
                </c:pt>
              </c:strCache>
            </c:strRef>
          </c:cat>
          <c:val>
            <c:numRef>
              <c:f>Sheet1!$G$2</c:f>
              <c:numCache>
                <c:formatCode>General</c:formatCode>
                <c:ptCount val="1"/>
                <c:pt idx="0">
                  <c:v>0</c:v>
                </c:pt>
              </c:numCache>
            </c:numRef>
          </c:val>
          <c:extLst>
            <c:ext xmlns:c16="http://schemas.microsoft.com/office/drawing/2014/chart" uri="{C3380CC4-5D6E-409C-BE32-E72D297353CC}">
              <c16:uniqueId val="{00000005-3D62-4F23-B7C3-393DD6502488}"/>
            </c:ext>
          </c:extLst>
        </c:ser>
        <c:dLbls>
          <c:showLegendKey val="0"/>
          <c:showVal val="0"/>
          <c:showCatName val="0"/>
          <c:showSerName val="0"/>
          <c:showPercent val="0"/>
          <c:showBubbleSize val="0"/>
        </c:dLbls>
        <c:gapWidth val="150"/>
        <c:overlap val="100"/>
        <c:axId val="351593600"/>
        <c:axId val="351591960"/>
      </c:barChart>
      <c:catAx>
        <c:axId val="35159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1960"/>
        <c:crosses val="autoZero"/>
        <c:auto val="1"/>
        <c:lblAlgn val="ctr"/>
        <c:lblOffset val="100"/>
        <c:noMultiLvlLbl val="0"/>
      </c:catAx>
      <c:valAx>
        <c:axId val="351591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Bricolage &amp; Jardinage France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0.92446390742984996</c:v>
                </c:pt>
                <c:pt idx="1">
                  <c:v>1.4031446400876</c:v>
                </c:pt>
                <c:pt idx="2">
                  <c:v>1.3903608386323001</c:v>
                </c:pt>
              </c:numCache>
            </c:numRef>
          </c:val>
          <c:extLst>
            <c:ext xmlns:c16="http://schemas.microsoft.com/office/drawing/2014/chart" uri="{C3380CC4-5D6E-409C-BE32-E72D297353CC}">
              <c16:uniqueId val="{00000000-36A2-47D6-97C5-7ED91D06C857}"/>
            </c:ext>
          </c:extLst>
        </c:ser>
        <c:dLbls>
          <c:showLegendKey val="0"/>
          <c:showVal val="0"/>
          <c:showCatName val="0"/>
          <c:showSerName val="0"/>
          <c:showPercent val="0"/>
          <c:showBubbleSize val="0"/>
        </c:dLbls>
        <c:gapWidth val="219"/>
        <c:overlap val="-27"/>
        <c:axId val="351595240"/>
        <c:axId val="351595568"/>
      </c:barChart>
      <c:catAx>
        <c:axId val="35159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5568"/>
        <c:crosses val="autoZero"/>
        <c:auto val="1"/>
        <c:lblAlgn val="ctr"/>
        <c:lblOffset val="100"/>
        <c:noMultiLvlLbl val="0"/>
      </c:catAx>
      <c:valAx>
        <c:axId val="35159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Fan</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604</c:v>
                </c:pt>
              </c:numCache>
            </c:numRef>
          </c:val>
          <c:extLst>
            <c:ext xmlns:c16="http://schemas.microsoft.com/office/drawing/2014/chart" uri="{C3380CC4-5D6E-409C-BE32-E72D297353CC}">
              <c16:uniqueId val="{00000000-7BED-4531-B87D-B21934667A36}"/>
            </c:ext>
          </c:extLst>
        </c:ser>
        <c:ser>
          <c:idx val="1"/>
          <c:order val="1"/>
          <c:tx>
            <c:strRef>
              <c:f>Sheet1!$C$1</c:f>
              <c:strCache>
                <c:ptCount val="1"/>
                <c:pt idx="0">
                  <c:v>Mention</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1</c:v>
                </c:pt>
              </c:numCache>
            </c:numRef>
          </c:val>
          <c:extLst>
            <c:ext xmlns:c16="http://schemas.microsoft.com/office/drawing/2014/chart" uri="{C3380CC4-5D6E-409C-BE32-E72D297353CC}">
              <c16:uniqueId val="{00000001-7BED-4531-B87D-B21934667A36}"/>
            </c:ext>
          </c:extLst>
        </c:ser>
        <c:ser>
          <c:idx val="2"/>
          <c:order val="2"/>
          <c:tx>
            <c:strRef>
              <c:f>Sheet1!$D$1</c:f>
              <c:strCache>
                <c:ptCount val="1"/>
                <c:pt idx="0">
                  <c:v>Other</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349</c:v>
                </c:pt>
              </c:numCache>
            </c:numRef>
          </c:val>
          <c:extLst>
            <c:ext xmlns:c16="http://schemas.microsoft.com/office/drawing/2014/chart" uri="{C3380CC4-5D6E-409C-BE32-E72D297353CC}">
              <c16:uniqueId val="{00000002-7BED-4531-B87D-B21934667A36}"/>
            </c:ext>
          </c:extLst>
        </c:ser>
        <c:ser>
          <c:idx val="3"/>
          <c:order val="3"/>
          <c:tx>
            <c:strRef>
              <c:f>Sheet1!$E$1</c:f>
              <c:strCache>
                <c:ptCount val="1"/>
                <c:pt idx="0">
                  <c:v>Page post</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78</c:v>
                </c:pt>
              </c:numCache>
            </c:numRef>
          </c:val>
          <c:extLst>
            <c:ext xmlns:c16="http://schemas.microsoft.com/office/drawing/2014/chart" uri="{C3380CC4-5D6E-409C-BE32-E72D297353CC}">
              <c16:uniqueId val="{00000003-7BED-4531-B87D-B21934667A36}"/>
            </c:ext>
          </c:extLst>
        </c:ser>
        <c:ser>
          <c:idx val="4"/>
          <c:order val="4"/>
          <c:tx>
            <c:strRef>
              <c:f>Sheet1!$F$1</c:f>
              <c:strCache>
                <c:ptCount val="1"/>
                <c:pt idx="0">
                  <c:v>User post</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1</c:v>
                </c:pt>
              </c:numCache>
            </c:numRef>
          </c:val>
          <c:extLst>
            <c:ext xmlns:c16="http://schemas.microsoft.com/office/drawing/2014/chart" uri="{C3380CC4-5D6E-409C-BE32-E72D297353CC}">
              <c16:uniqueId val="{00000004-7BED-4531-B87D-B21934667A36}"/>
            </c:ext>
          </c:extLst>
        </c:ser>
        <c:dLbls>
          <c:showLegendKey val="0"/>
          <c:showVal val="0"/>
          <c:showCatName val="0"/>
          <c:showSerName val="0"/>
          <c:showPercent val="0"/>
          <c:showBubbleSize val="0"/>
        </c:dLbls>
        <c:gapWidth val="150"/>
        <c:overlap val="100"/>
        <c:axId val="415048752"/>
        <c:axId val="415049080"/>
      </c:barChart>
      <c:catAx>
        <c:axId val="41504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49080"/>
        <c:crosses val="autoZero"/>
        <c:auto val="1"/>
        <c:lblAlgn val="ctr"/>
        <c:lblOffset val="100"/>
        <c:noMultiLvlLbl val="0"/>
      </c:catAx>
      <c:valAx>
        <c:axId val="415049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04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8BB6-8583-43A3-8E4E-552A10910757}"/>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9766592C-346E-4654-AEAA-546A1121C4E7}"/>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927049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83DCB-F937-4644-ABC3-BE215300017B}"/>
              </a:ext>
            </a:extLst>
          </p:cNvPr>
          <p:cNvSpPr>
            <a:spLocks noGrp="1"/>
          </p:cNvSpPr>
          <p:nvPr>
            <p:ph type="title"/>
          </p:nvPr>
        </p:nvSpPr>
        <p:spPr/>
        <p:txBody>
          <a:bodyPr/>
          <a:lstStyle/>
          <a:p>
            <a:r>
              <a:rPr lang="en-US"/>
              <a:t>Facebook Fan Demographics | Bosch Bricolage &amp; Jardinage France</a:t>
            </a:r>
          </a:p>
        </p:txBody>
      </p:sp>
      <p:graphicFrame>
        <p:nvGraphicFramePr>
          <p:cNvPr id="6" name="Chart Placeholder 5">
            <a:extLst>
              <a:ext uri="{FF2B5EF4-FFF2-40B4-BE49-F238E27FC236}">
                <a16:creationId xmlns:a16="http://schemas.microsoft.com/office/drawing/2014/main" id="{D1C8F21A-F8D3-4E9C-95E4-5018F0A5E9BA}"/>
              </a:ext>
            </a:extLst>
          </p:cNvPr>
          <p:cNvGraphicFramePr>
            <a:graphicFrameLocks noGrp="1"/>
          </p:cNvGraphicFramePr>
          <p:nvPr>
            <p:ph type="chart" sz="quarter" idx="13"/>
            <p:extLst>
              <p:ext uri="{D42A27DB-BD31-4B8C-83A1-F6EECF244321}">
                <p14:modId xmlns:p14="http://schemas.microsoft.com/office/powerpoint/2010/main" val="3548937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11A3DC-6D7F-42DB-9D1E-507D32357E2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179E9AD-8A9D-4F47-935F-DFD0B19CE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318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4864E-CC46-4A7C-95F2-092A61AA4633}"/>
              </a:ext>
            </a:extLst>
          </p:cNvPr>
          <p:cNvSpPr>
            <a:spLocks noGrp="1"/>
          </p:cNvSpPr>
          <p:nvPr>
            <p:ph type="title"/>
          </p:nvPr>
        </p:nvSpPr>
        <p:spPr/>
        <p:txBody>
          <a:bodyPr/>
          <a:lstStyle/>
          <a:p>
            <a:r>
              <a:rPr lang="en-US"/>
              <a:t>Facebook Fans Change by Like/Unlike Source | Bosch Bricolage &amp; Jardinage France</a:t>
            </a:r>
          </a:p>
        </p:txBody>
      </p:sp>
      <p:graphicFrame>
        <p:nvGraphicFramePr>
          <p:cNvPr id="6" name="Chart Placeholder 5">
            <a:extLst>
              <a:ext uri="{FF2B5EF4-FFF2-40B4-BE49-F238E27FC236}">
                <a16:creationId xmlns:a16="http://schemas.microsoft.com/office/drawing/2014/main" id="{1A42A65A-509A-4ADD-B36F-C7D915A8A30F}"/>
              </a:ext>
            </a:extLst>
          </p:cNvPr>
          <p:cNvGraphicFramePr>
            <a:graphicFrameLocks noGrp="1"/>
          </p:cNvGraphicFramePr>
          <p:nvPr>
            <p:ph type="chart" sz="quarter" idx="13"/>
            <p:extLst>
              <p:ext uri="{D42A27DB-BD31-4B8C-83A1-F6EECF244321}">
                <p14:modId xmlns:p14="http://schemas.microsoft.com/office/powerpoint/2010/main" val="2351116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49D57-5517-4AC0-A5D6-20ACA4FE1C4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27BD626-9A86-4690-B7D4-0E91925F2A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7967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AC83-9C8F-442A-8681-91E47F4B6E36}"/>
              </a:ext>
            </a:extLst>
          </p:cNvPr>
          <p:cNvSpPr>
            <a:spLocks noGrp="1"/>
          </p:cNvSpPr>
          <p:nvPr>
            <p:ph type="title"/>
          </p:nvPr>
        </p:nvSpPr>
        <p:spPr/>
        <p:txBody>
          <a:bodyPr/>
          <a:lstStyle/>
          <a:p>
            <a:r>
              <a:rPr lang="en-US"/>
              <a:t>Facebook Reach | Bosch Bricolage &amp; Jardinage France</a:t>
            </a:r>
          </a:p>
        </p:txBody>
      </p:sp>
      <p:graphicFrame>
        <p:nvGraphicFramePr>
          <p:cNvPr id="6" name="Chart Placeholder 5">
            <a:extLst>
              <a:ext uri="{FF2B5EF4-FFF2-40B4-BE49-F238E27FC236}">
                <a16:creationId xmlns:a16="http://schemas.microsoft.com/office/drawing/2014/main" id="{58D8DA03-E5CE-4B47-B977-C1C55B148CEA}"/>
              </a:ext>
            </a:extLst>
          </p:cNvPr>
          <p:cNvGraphicFramePr>
            <a:graphicFrameLocks noGrp="1"/>
          </p:cNvGraphicFramePr>
          <p:nvPr>
            <p:ph type="chart" sz="quarter" idx="13"/>
            <p:extLst>
              <p:ext uri="{D42A27DB-BD31-4B8C-83A1-F6EECF244321}">
                <p14:modId xmlns:p14="http://schemas.microsoft.com/office/powerpoint/2010/main" val="2315081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37EE9-CF41-4EA7-9D0E-56D872DF30E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6DFCA99-47FA-44A7-9A82-11B201B4A6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6038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45BBF-0550-44C3-8429-011489CD4459}"/>
              </a:ext>
            </a:extLst>
          </p:cNvPr>
          <p:cNvSpPr>
            <a:spLocks noGrp="1"/>
          </p:cNvSpPr>
          <p:nvPr>
            <p:ph type="title"/>
          </p:nvPr>
        </p:nvSpPr>
        <p:spPr/>
        <p:txBody>
          <a:bodyPr/>
          <a:lstStyle/>
          <a:p>
            <a:r>
              <a:rPr lang="en-US"/>
              <a:t>Facebook Reach By Country Table | Bosch Bricolage &amp; Jardinage France - 1 of 3</a:t>
            </a:r>
          </a:p>
        </p:txBody>
      </p:sp>
      <p:graphicFrame>
        <p:nvGraphicFramePr>
          <p:cNvPr id="5" name="Table Placeholder 4">
            <a:extLst>
              <a:ext uri="{FF2B5EF4-FFF2-40B4-BE49-F238E27FC236}">
                <a16:creationId xmlns:a16="http://schemas.microsoft.com/office/drawing/2014/main" id="{F03741D0-B9D3-4BB5-89C9-2D52C701E203}"/>
              </a:ext>
            </a:extLst>
          </p:cNvPr>
          <p:cNvGraphicFramePr>
            <a:graphicFrameLocks noGrp="1"/>
          </p:cNvGraphicFramePr>
          <p:nvPr>
            <p:ph type="tbl" sz="quarter" idx="13"/>
            <p:extLst>
              <p:ext uri="{D42A27DB-BD31-4B8C-83A1-F6EECF244321}">
                <p14:modId xmlns:p14="http://schemas.microsoft.com/office/powerpoint/2010/main" val="1431550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5856148"/>
                    </a:ext>
                  </a:extLst>
                </a:gridCol>
                <a:gridCol w="3291840">
                  <a:extLst>
                    <a:ext uri="{9D8B030D-6E8A-4147-A177-3AD203B41FA5}">
                      <a16:colId xmlns:a16="http://schemas.microsoft.com/office/drawing/2014/main" val="353956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39137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1321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4234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9852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0959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179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5384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21124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0868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1078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274033647"/>
                  </a:ext>
                </a:extLst>
              </a:tr>
            </a:tbl>
          </a:graphicData>
        </a:graphic>
      </p:graphicFrame>
      <p:sp>
        <p:nvSpPr>
          <p:cNvPr id="4" name="Text Placeholder 3">
            <a:extLst>
              <a:ext uri="{FF2B5EF4-FFF2-40B4-BE49-F238E27FC236}">
                <a16:creationId xmlns:a16="http://schemas.microsoft.com/office/drawing/2014/main" id="{3B2B7F8C-756E-4021-85A5-0B175E6A056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84200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8E786-DFDA-4F17-AFE8-71CD85F5A98D}"/>
              </a:ext>
            </a:extLst>
          </p:cNvPr>
          <p:cNvSpPr>
            <a:spLocks noGrp="1"/>
          </p:cNvSpPr>
          <p:nvPr>
            <p:ph type="title"/>
          </p:nvPr>
        </p:nvSpPr>
        <p:spPr/>
        <p:txBody>
          <a:bodyPr/>
          <a:lstStyle/>
          <a:p>
            <a:r>
              <a:rPr lang="en-US"/>
              <a:t>Facebook Reach By Country Table | Bosch Bricolage &amp; Jardinage France - 2 of 3</a:t>
            </a:r>
          </a:p>
        </p:txBody>
      </p:sp>
      <p:graphicFrame>
        <p:nvGraphicFramePr>
          <p:cNvPr id="5" name="Table Placeholder 4">
            <a:extLst>
              <a:ext uri="{FF2B5EF4-FFF2-40B4-BE49-F238E27FC236}">
                <a16:creationId xmlns:a16="http://schemas.microsoft.com/office/drawing/2014/main" id="{E287AEF9-5A35-42FA-AD84-118C7AB07561}"/>
              </a:ext>
            </a:extLst>
          </p:cNvPr>
          <p:cNvGraphicFramePr>
            <a:graphicFrameLocks noGrp="1"/>
          </p:cNvGraphicFramePr>
          <p:nvPr>
            <p:ph type="tbl" sz="quarter" idx="13"/>
            <p:extLst>
              <p:ext uri="{D42A27DB-BD31-4B8C-83A1-F6EECF244321}">
                <p14:modId xmlns:p14="http://schemas.microsoft.com/office/powerpoint/2010/main" val="378098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8752252"/>
                    </a:ext>
                  </a:extLst>
                </a:gridCol>
                <a:gridCol w="3291840">
                  <a:extLst>
                    <a:ext uri="{9D8B030D-6E8A-4147-A177-3AD203B41FA5}">
                      <a16:colId xmlns:a16="http://schemas.microsoft.com/office/drawing/2014/main" val="3074755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12970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7309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356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8777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04883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1097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6309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3408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3737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86706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98653900"/>
                  </a:ext>
                </a:extLst>
              </a:tr>
            </a:tbl>
          </a:graphicData>
        </a:graphic>
      </p:graphicFrame>
      <p:sp>
        <p:nvSpPr>
          <p:cNvPr id="4" name="Text Placeholder 3">
            <a:extLst>
              <a:ext uri="{FF2B5EF4-FFF2-40B4-BE49-F238E27FC236}">
                <a16:creationId xmlns:a16="http://schemas.microsoft.com/office/drawing/2014/main" id="{75CB3B3D-9B26-4ED8-9048-7DB56068218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29286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70184-BCCA-4D25-8CBC-8FF7757244AC}"/>
              </a:ext>
            </a:extLst>
          </p:cNvPr>
          <p:cNvSpPr>
            <a:spLocks noGrp="1"/>
          </p:cNvSpPr>
          <p:nvPr>
            <p:ph type="title"/>
          </p:nvPr>
        </p:nvSpPr>
        <p:spPr/>
        <p:txBody>
          <a:bodyPr/>
          <a:lstStyle/>
          <a:p>
            <a:r>
              <a:rPr lang="en-US"/>
              <a:t>Facebook Reach By Country Table | Bosch Bricolage &amp; Jardinage France - 3 of 3</a:t>
            </a:r>
          </a:p>
        </p:txBody>
      </p:sp>
      <p:graphicFrame>
        <p:nvGraphicFramePr>
          <p:cNvPr id="5" name="Table Placeholder 4">
            <a:extLst>
              <a:ext uri="{FF2B5EF4-FFF2-40B4-BE49-F238E27FC236}">
                <a16:creationId xmlns:a16="http://schemas.microsoft.com/office/drawing/2014/main" id="{F037789F-307C-4BC6-AC8B-D3BA42D4D253}"/>
              </a:ext>
            </a:extLst>
          </p:cNvPr>
          <p:cNvGraphicFramePr>
            <a:graphicFrameLocks noGrp="1"/>
          </p:cNvGraphicFramePr>
          <p:nvPr>
            <p:ph type="tbl" sz="quarter" idx="13"/>
            <p:extLst>
              <p:ext uri="{D42A27DB-BD31-4B8C-83A1-F6EECF244321}">
                <p14:modId xmlns:p14="http://schemas.microsoft.com/office/powerpoint/2010/main" val="57123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74170697"/>
                    </a:ext>
                  </a:extLst>
                </a:gridCol>
                <a:gridCol w="3291840">
                  <a:extLst>
                    <a:ext uri="{9D8B030D-6E8A-4147-A177-3AD203B41FA5}">
                      <a16:colId xmlns:a16="http://schemas.microsoft.com/office/drawing/2014/main" val="1493988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43601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3929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0411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8991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442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10294692"/>
                  </a:ext>
                </a:extLst>
              </a:tr>
            </a:tbl>
          </a:graphicData>
        </a:graphic>
      </p:graphicFrame>
      <p:sp>
        <p:nvSpPr>
          <p:cNvPr id="4" name="Text Placeholder 3">
            <a:extLst>
              <a:ext uri="{FF2B5EF4-FFF2-40B4-BE49-F238E27FC236}">
                <a16:creationId xmlns:a16="http://schemas.microsoft.com/office/drawing/2014/main" id="{F841D94C-BACB-4888-BCA8-2879FB37911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51221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50C39-5CA6-4148-BD12-C2BEC58E838B}"/>
              </a:ext>
            </a:extLst>
          </p:cNvPr>
          <p:cNvSpPr>
            <a:spLocks noGrp="1"/>
          </p:cNvSpPr>
          <p:nvPr>
            <p:ph type="title"/>
          </p:nvPr>
        </p:nvSpPr>
        <p:spPr/>
        <p:txBody>
          <a:bodyPr/>
          <a:lstStyle/>
          <a:p>
            <a:r>
              <a:rPr lang="en-US"/>
              <a:t>Facebook Reactions Distribution | Bosch Bricolage &amp; Jardinage France</a:t>
            </a:r>
          </a:p>
        </p:txBody>
      </p:sp>
      <p:graphicFrame>
        <p:nvGraphicFramePr>
          <p:cNvPr id="6" name="Chart Placeholder 5">
            <a:extLst>
              <a:ext uri="{FF2B5EF4-FFF2-40B4-BE49-F238E27FC236}">
                <a16:creationId xmlns:a16="http://schemas.microsoft.com/office/drawing/2014/main" id="{5629471A-BE13-4B2C-B1E8-39865068690B}"/>
              </a:ext>
            </a:extLst>
          </p:cNvPr>
          <p:cNvGraphicFramePr>
            <a:graphicFrameLocks noGrp="1"/>
          </p:cNvGraphicFramePr>
          <p:nvPr>
            <p:ph type="chart" sz="quarter" idx="13"/>
            <p:extLst>
              <p:ext uri="{D42A27DB-BD31-4B8C-83A1-F6EECF244321}">
                <p14:modId xmlns:p14="http://schemas.microsoft.com/office/powerpoint/2010/main" val="832587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8AB689-C5C2-4092-8E28-0B86A844452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BE54893-B805-43E9-860A-F6F7FE8DD9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257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58631-BEF6-4EFE-A550-881CB82CE5ED}"/>
              </a:ext>
            </a:extLst>
          </p:cNvPr>
          <p:cNvSpPr>
            <a:spLocks noGrp="1"/>
          </p:cNvSpPr>
          <p:nvPr>
            <p:ph type="title"/>
          </p:nvPr>
        </p:nvSpPr>
        <p:spPr/>
        <p:txBody>
          <a:bodyPr/>
          <a:lstStyle/>
          <a:p>
            <a:r>
              <a:rPr lang="en-US"/>
              <a:t>Facebook Engagement Rate By Post Type | Bosch Bricolage &amp; Jardinage France</a:t>
            </a:r>
          </a:p>
        </p:txBody>
      </p:sp>
      <p:graphicFrame>
        <p:nvGraphicFramePr>
          <p:cNvPr id="6" name="Chart Placeholder 5">
            <a:extLst>
              <a:ext uri="{FF2B5EF4-FFF2-40B4-BE49-F238E27FC236}">
                <a16:creationId xmlns:a16="http://schemas.microsoft.com/office/drawing/2014/main" id="{92FA3B55-6ECD-4D1B-A1E9-3DB00F8C36BF}"/>
              </a:ext>
            </a:extLst>
          </p:cNvPr>
          <p:cNvGraphicFramePr>
            <a:graphicFrameLocks noGrp="1"/>
          </p:cNvGraphicFramePr>
          <p:nvPr>
            <p:ph type="chart" sz="quarter" idx="13"/>
            <p:extLst>
              <p:ext uri="{D42A27DB-BD31-4B8C-83A1-F6EECF244321}">
                <p14:modId xmlns:p14="http://schemas.microsoft.com/office/powerpoint/2010/main" val="1822469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412B35-2474-4C71-8081-8E1F6E1B3D1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83E1B48-F2DE-4706-826D-47272FAEAC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498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BCAB-A634-4577-981D-A16D39E9C56E}"/>
              </a:ext>
            </a:extLst>
          </p:cNvPr>
          <p:cNvSpPr>
            <a:spLocks noGrp="1"/>
          </p:cNvSpPr>
          <p:nvPr>
            <p:ph type="title"/>
          </p:nvPr>
        </p:nvSpPr>
        <p:spPr/>
        <p:txBody>
          <a:bodyPr/>
          <a:lstStyle/>
          <a:p>
            <a:r>
              <a:rPr lang="en-US"/>
              <a:t>Facebook Private Messages Table | Bosch Bricolage &amp; Jardinage France - 1 of 16</a:t>
            </a:r>
          </a:p>
        </p:txBody>
      </p:sp>
      <p:graphicFrame>
        <p:nvGraphicFramePr>
          <p:cNvPr id="5" name="Table Placeholder 4">
            <a:extLst>
              <a:ext uri="{FF2B5EF4-FFF2-40B4-BE49-F238E27FC236}">
                <a16:creationId xmlns:a16="http://schemas.microsoft.com/office/drawing/2014/main" id="{9421575E-7872-4A61-8F34-BBC5B001F15A}"/>
              </a:ext>
            </a:extLst>
          </p:cNvPr>
          <p:cNvGraphicFramePr>
            <a:graphicFrameLocks noGrp="1"/>
          </p:cNvGraphicFramePr>
          <p:nvPr>
            <p:ph type="tbl" sz="quarter" idx="13"/>
            <p:extLst>
              <p:ext uri="{D42A27DB-BD31-4B8C-83A1-F6EECF244321}">
                <p14:modId xmlns:p14="http://schemas.microsoft.com/office/powerpoint/2010/main" val="342537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19198282"/>
                    </a:ext>
                  </a:extLst>
                </a:gridCol>
                <a:gridCol w="2057400">
                  <a:extLst>
                    <a:ext uri="{9D8B030D-6E8A-4147-A177-3AD203B41FA5}">
                      <a16:colId xmlns:a16="http://schemas.microsoft.com/office/drawing/2014/main" val="2990026413"/>
                    </a:ext>
                  </a:extLst>
                </a:gridCol>
                <a:gridCol w="822960">
                  <a:extLst>
                    <a:ext uri="{9D8B030D-6E8A-4147-A177-3AD203B41FA5}">
                      <a16:colId xmlns:a16="http://schemas.microsoft.com/office/drawing/2014/main" val="4265971309"/>
                    </a:ext>
                  </a:extLst>
                </a:gridCol>
                <a:gridCol w="1234440">
                  <a:extLst>
                    <a:ext uri="{9D8B030D-6E8A-4147-A177-3AD203B41FA5}">
                      <a16:colId xmlns:a16="http://schemas.microsoft.com/office/drawing/2014/main" val="28463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7898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Neuf-quatre Rskall - 2018-03-30 11:49:58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nos produits. Pour devenir testeur, vous pouvez vous renseigner sur notre forum Le coin des Bricoleurs : https://www.le-coin-des-bricoleurs.com/fr/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 10:08:02</a:t>
                      </a:r>
                    </a:p>
                  </a:txBody>
                  <a:tcPr/>
                </a:tc>
                <a:extLst>
                  <a:ext uri="{0D108BD9-81ED-4DB2-BD59-A6C34878D82A}">
                    <a16:rowId xmlns:a16="http://schemas.microsoft.com/office/drawing/2014/main" val="2919899362"/>
                  </a:ext>
                </a:extLst>
              </a:tr>
            </a:tbl>
          </a:graphicData>
        </a:graphic>
      </p:graphicFrame>
      <p:sp>
        <p:nvSpPr>
          <p:cNvPr id="4" name="Text Placeholder 3">
            <a:extLst>
              <a:ext uri="{FF2B5EF4-FFF2-40B4-BE49-F238E27FC236}">
                <a16:creationId xmlns:a16="http://schemas.microsoft.com/office/drawing/2014/main" id="{BC5C83F0-F839-402B-89E4-534F2687F70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64092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E92A9-8774-4353-AFC0-D82A8AB9A880}"/>
              </a:ext>
            </a:extLst>
          </p:cNvPr>
          <p:cNvSpPr>
            <a:spLocks noGrp="1"/>
          </p:cNvSpPr>
          <p:nvPr>
            <p:ph type="title"/>
          </p:nvPr>
        </p:nvSpPr>
        <p:spPr/>
        <p:txBody>
          <a:bodyPr/>
          <a:lstStyle/>
          <a:p>
            <a:r>
              <a:rPr lang="en-US"/>
              <a:t>Facebook Private Messages Table | Bosch Bricolage &amp; Jardinage France - 2 of 16</a:t>
            </a:r>
          </a:p>
        </p:txBody>
      </p:sp>
      <p:graphicFrame>
        <p:nvGraphicFramePr>
          <p:cNvPr id="5" name="Table Placeholder 4">
            <a:extLst>
              <a:ext uri="{FF2B5EF4-FFF2-40B4-BE49-F238E27FC236}">
                <a16:creationId xmlns:a16="http://schemas.microsoft.com/office/drawing/2014/main" id="{E1624AF4-5A55-409F-8755-7118FBD5C15B}"/>
              </a:ext>
            </a:extLst>
          </p:cNvPr>
          <p:cNvGraphicFramePr>
            <a:graphicFrameLocks noGrp="1"/>
          </p:cNvGraphicFramePr>
          <p:nvPr>
            <p:ph type="tbl" sz="quarter" idx="13"/>
            <p:extLst>
              <p:ext uri="{D42A27DB-BD31-4B8C-83A1-F6EECF244321}">
                <p14:modId xmlns:p14="http://schemas.microsoft.com/office/powerpoint/2010/main" val="136551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61766279"/>
                    </a:ext>
                  </a:extLst>
                </a:gridCol>
                <a:gridCol w="2057400">
                  <a:extLst>
                    <a:ext uri="{9D8B030D-6E8A-4147-A177-3AD203B41FA5}">
                      <a16:colId xmlns:a16="http://schemas.microsoft.com/office/drawing/2014/main" val="3983463479"/>
                    </a:ext>
                  </a:extLst>
                </a:gridCol>
                <a:gridCol w="822960">
                  <a:extLst>
                    <a:ext uri="{9D8B030D-6E8A-4147-A177-3AD203B41FA5}">
                      <a16:colId xmlns:a16="http://schemas.microsoft.com/office/drawing/2014/main" val="426098448"/>
                    </a:ext>
                  </a:extLst>
                </a:gridCol>
                <a:gridCol w="1234440">
                  <a:extLst>
                    <a:ext uri="{9D8B030D-6E8A-4147-A177-3AD203B41FA5}">
                      <a16:colId xmlns:a16="http://schemas.microsoft.com/office/drawing/2014/main" val="2961758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053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Pierre Gallet - 2018-03-28 23:28:14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désolés de cette situation. Pouvez-vous svp écrire à cette adresse e-mail : conseiller.boschoutillage@fr.bosch.com
--&gt; Merci de leur préciser de quelle promotion il s'agissait, quel outil vous avez acheté, où et quand, ainsi que vos coordonnées (nom, prénom, mail etc.).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03/29/2018 10:13:45</a:t>
                      </a:r>
                    </a:p>
                  </a:txBody>
                  <a:tcPr/>
                </a:tc>
                <a:extLst>
                  <a:ext uri="{0D108BD9-81ED-4DB2-BD59-A6C34878D82A}">
                    <a16:rowId xmlns:a16="http://schemas.microsoft.com/office/drawing/2014/main" val="1267012941"/>
                  </a:ext>
                </a:extLst>
              </a:tr>
            </a:tbl>
          </a:graphicData>
        </a:graphic>
      </p:graphicFrame>
      <p:sp>
        <p:nvSpPr>
          <p:cNvPr id="4" name="Text Placeholder 3">
            <a:extLst>
              <a:ext uri="{FF2B5EF4-FFF2-40B4-BE49-F238E27FC236}">
                <a16:creationId xmlns:a16="http://schemas.microsoft.com/office/drawing/2014/main" id="{3392BB2B-4689-4EAC-A6C5-AF21749D665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70082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06DC6-149A-4F28-A9FA-0A6C09623C5C}"/>
              </a:ext>
            </a:extLst>
          </p:cNvPr>
          <p:cNvSpPr>
            <a:spLocks noGrp="1"/>
          </p:cNvSpPr>
          <p:nvPr>
            <p:ph type="title"/>
          </p:nvPr>
        </p:nvSpPr>
        <p:spPr/>
        <p:txBody>
          <a:bodyPr/>
          <a:lstStyle/>
          <a:p>
            <a:r>
              <a:rPr lang="en-US"/>
              <a:t>Facebook Private Messages Table | Bosch Bricolage &amp; Jardinage France - 3 of 16</a:t>
            </a:r>
          </a:p>
        </p:txBody>
      </p:sp>
      <p:graphicFrame>
        <p:nvGraphicFramePr>
          <p:cNvPr id="5" name="Table Placeholder 4">
            <a:extLst>
              <a:ext uri="{FF2B5EF4-FFF2-40B4-BE49-F238E27FC236}">
                <a16:creationId xmlns:a16="http://schemas.microsoft.com/office/drawing/2014/main" id="{260A0BA5-C80A-42C1-A0BD-E562515D7A8C}"/>
              </a:ext>
            </a:extLst>
          </p:cNvPr>
          <p:cNvGraphicFramePr>
            <a:graphicFrameLocks noGrp="1"/>
          </p:cNvGraphicFramePr>
          <p:nvPr>
            <p:ph type="tbl" sz="quarter" idx="13"/>
            <p:extLst>
              <p:ext uri="{D42A27DB-BD31-4B8C-83A1-F6EECF244321}">
                <p14:modId xmlns:p14="http://schemas.microsoft.com/office/powerpoint/2010/main" val="110185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05508777"/>
                    </a:ext>
                  </a:extLst>
                </a:gridCol>
                <a:gridCol w="2057400">
                  <a:extLst>
                    <a:ext uri="{9D8B030D-6E8A-4147-A177-3AD203B41FA5}">
                      <a16:colId xmlns:a16="http://schemas.microsoft.com/office/drawing/2014/main" val="3085121039"/>
                    </a:ext>
                  </a:extLst>
                </a:gridCol>
                <a:gridCol w="822960">
                  <a:extLst>
                    <a:ext uri="{9D8B030D-6E8A-4147-A177-3AD203B41FA5}">
                      <a16:colId xmlns:a16="http://schemas.microsoft.com/office/drawing/2014/main" val="734815003"/>
                    </a:ext>
                  </a:extLst>
                </a:gridCol>
                <a:gridCol w="1234440">
                  <a:extLst>
                    <a:ext uri="{9D8B030D-6E8A-4147-A177-3AD203B41FA5}">
                      <a16:colId xmlns:a16="http://schemas.microsoft.com/office/drawing/2014/main" val="256047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6093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Maxime Chirat - 2018-03-27 14:43:22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êtes sur la page des produits Bosch Grand Public et non sur celle des produits Bosch Pro. Voici la leur : https://www.facebook.com/bosch.ProfessionalPowerToolsFR/
Notez bien tout de même que pour une demande de partenariat, il faut que la page Facebook soit déjà active et non encore en projet, et être également en mesure de pouvoir donner des statistiques dessus (trafic, nombre d'abonnés etc.).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15:59:55</a:t>
                      </a:r>
                    </a:p>
                  </a:txBody>
                  <a:tcPr/>
                </a:tc>
                <a:extLst>
                  <a:ext uri="{0D108BD9-81ED-4DB2-BD59-A6C34878D82A}">
                    <a16:rowId xmlns:a16="http://schemas.microsoft.com/office/drawing/2014/main" val="3971228864"/>
                  </a:ext>
                </a:extLst>
              </a:tr>
            </a:tbl>
          </a:graphicData>
        </a:graphic>
      </p:graphicFrame>
      <p:sp>
        <p:nvSpPr>
          <p:cNvPr id="4" name="Text Placeholder 3">
            <a:extLst>
              <a:ext uri="{FF2B5EF4-FFF2-40B4-BE49-F238E27FC236}">
                <a16:creationId xmlns:a16="http://schemas.microsoft.com/office/drawing/2014/main" id="{23C534D6-4B21-42C4-9F10-903385B0F2E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70089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D0DDF-D640-4CD0-B48E-655E1BD969DD}"/>
              </a:ext>
            </a:extLst>
          </p:cNvPr>
          <p:cNvSpPr>
            <a:spLocks noGrp="1"/>
          </p:cNvSpPr>
          <p:nvPr>
            <p:ph type="title"/>
          </p:nvPr>
        </p:nvSpPr>
        <p:spPr/>
        <p:txBody>
          <a:bodyPr/>
          <a:lstStyle/>
          <a:p>
            <a:r>
              <a:rPr lang="en-US"/>
              <a:t>Facebook Private Messages Table | Bosch Bricolage &amp; Jardinage France - 4 of 16</a:t>
            </a:r>
          </a:p>
        </p:txBody>
      </p:sp>
      <p:graphicFrame>
        <p:nvGraphicFramePr>
          <p:cNvPr id="5" name="Table Placeholder 4">
            <a:extLst>
              <a:ext uri="{FF2B5EF4-FFF2-40B4-BE49-F238E27FC236}">
                <a16:creationId xmlns:a16="http://schemas.microsoft.com/office/drawing/2014/main" id="{B5E391E4-5781-46B8-BCDC-2F589BD83EF2}"/>
              </a:ext>
            </a:extLst>
          </p:cNvPr>
          <p:cNvGraphicFramePr>
            <a:graphicFrameLocks noGrp="1"/>
          </p:cNvGraphicFramePr>
          <p:nvPr>
            <p:ph type="tbl" sz="quarter" idx="13"/>
            <p:extLst>
              <p:ext uri="{D42A27DB-BD31-4B8C-83A1-F6EECF244321}">
                <p14:modId xmlns:p14="http://schemas.microsoft.com/office/powerpoint/2010/main" val="74320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1151538"/>
                    </a:ext>
                  </a:extLst>
                </a:gridCol>
                <a:gridCol w="2057400">
                  <a:extLst>
                    <a:ext uri="{9D8B030D-6E8A-4147-A177-3AD203B41FA5}">
                      <a16:colId xmlns:a16="http://schemas.microsoft.com/office/drawing/2014/main" val="2410554040"/>
                    </a:ext>
                  </a:extLst>
                </a:gridCol>
                <a:gridCol w="822960">
                  <a:extLst>
                    <a:ext uri="{9D8B030D-6E8A-4147-A177-3AD203B41FA5}">
                      <a16:colId xmlns:a16="http://schemas.microsoft.com/office/drawing/2014/main" val="3336338466"/>
                    </a:ext>
                  </a:extLst>
                </a:gridCol>
                <a:gridCol w="1234440">
                  <a:extLst>
                    <a:ext uri="{9D8B030D-6E8A-4147-A177-3AD203B41FA5}">
                      <a16:colId xmlns:a16="http://schemas.microsoft.com/office/drawing/2014/main" val="2102749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7134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Quentin Leroux - 2018-03-27 12:47:30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êtes sur la page Bosch des produits Grand Public. Voici celle des produits Pro : https://www.facebook.com/bosch.ProfessionalPowerToolsFR/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13:54:06</a:t>
                      </a:r>
                    </a:p>
                  </a:txBody>
                  <a:tcPr/>
                </a:tc>
                <a:extLst>
                  <a:ext uri="{0D108BD9-81ED-4DB2-BD59-A6C34878D82A}">
                    <a16:rowId xmlns:a16="http://schemas.microsoft.com/office/drawing/2014/main" val="39889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Marvin Demoersman - 2018-03-26 16:00:06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n'avons malheureusement pas d'autocollants Bosch à vous fournir.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09:42:03</a:t>
                      </a:r>
                    </a:p>
                  </a:txBody>
                  <a:tcPr/>
                </a:tc>
                <a:extLst>
                  <a:ext uri="{0D108BD9-81ED-4DB2-BD59-A6C34878D82A}">
                    <a16:rowId xmlns:a16="http://schemas.microsoft.com/office/drawing/2014/main" val="3239932528"/>
                  </a:ext>
                </a:extLst>
              </a:tr>
            </a:tbl>
          </a:graphicData>
        </a:graphic>
      </p:graphicFrame>
      <p:sp>
        <p:nvSpPr>
          <p:cNvPr id="4" name="Text Placeholder 3">
            <a:extLst>
              <a:ext uri="{FF2B5EF4-FFF2-40B4-BE49-F238E27FC236}">
                <a16:creationId xmlns:a16="http://schemas.microsoft.com/office/drawing/2014/main" id="{8C35F055-CE4F-4BC3-A8F3-152AC155C08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62397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F5758-253F-454B-9424-48129D4E91FA}"/>
              </a:ext>
            </a:extLst>
          </p:cNvPr>
          <p:cNvSpPr>
            <a:spLocks noGrp="1"/>
          </p:cNvSpPr>
          <p:nvPr>
            <p:ph type="title"/>
          </p:nvPr>
        </p:nvSpPr>
        <p:spPr/>
        <p:txBody>
          <a:bodyPr/>
          <a:lstStyle/>
          <a:p>
            <a:r>
              <a:rPr lang="en-US"/>
              <a:t>Facebook Private Messages Table | Bosch Bricolage &amp; Jardinage France - 5 of 16</a:t>
            </a:r>
          </a:p>
        </p:txBody>
      </p:sp>
      <p:graphicFrame>
        <p:nvGraphicFramePr>
          <p:cNvPr id="5" name="Table Placeholder 4">
            <a:extLst>
              <a:ext uri="{FF2B5EF4-FFF2-40B4-BE49-F238E27FC236}">
                <a16:creationId xmlns:a16="http://schemas.microsoft.com/office/drawing/2014/main" id="{9452516C-BFB4-4F24-A120-A4A546D4B35E}"/>
              </a:ext>
            </a:extLst>
          </p:cNvPr>
          <p:cNvGraphicFramePr>
            <a:graphicFrameLocks noGrp="1"/>
          </p:cNvGraphicFramePr>
          <p:nvPr>
            <p:ph type="tbl" sz="quarter" idx="13"/>
            <p:extLst>
              <p:ext uri="{D42A27DB-BD31-4B8C-83A1-F6EECF244321}">
                <p14:modId xmlns:p14="http://schemas.microsoft.com/office/powerpoint/2010/main" val="1671040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42920532"/>
                    </a:ext>
                  </a:extLst>
                </a:gridCol>
                <a:gridCol w="2057400">
                  <a:extLst>
                    <a:ext uri="{9D8B030D-6E8A-4147-A177-3AD203B41FA5}">
                      <a16:colId xmlns:a16="http://schemas.microsoft.com/office/drawing/2014/main" val="3848454206"/>
                    </a:ext>
                  </a:extLst>
                </a:gridCol>
                <a:gridCol w="822960">
                  <a:extLst>
                    <a:ext uri="{9D8B030D-6E8A-4147-A177-3AD203B41FA5}">
                      <a16:colId xmlns:a16="http://schemas.microsoft.com/office/drawing/2014/main" val="1520845059"/>
                    </a:ext>
                  </a:extLst>
                </a:gridCol>
                <a:gridCol w="1234440">
                  <a:extLst>
                    <a:ext uri="{9D8B030D-6E8A-4147-A177-3AD203B41FA5}">
                      <a16:colId xmlns:a16="http://schemas.microsoft.com/office/drawing/2014/main" val="1169101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9577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Jack Zolan - 2018-03-26 08:31:49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Que se passe-t-il précisément quand vous cliquez sur le lien d'activation ? Le lien a peut-être expiré. Avez-vous essayé de réinitialiser votre mot de passe ? 
Si cela ne fonctionne toujours pas, merci de nous transmettre toutes les informations nécessaires lors de votre inscription (nom, email, adresse, produits achetés, dans quel magasin, date d'achat).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09:39:33</a:t>
                      </a:r>
                    </a:p>
                  </a:txBody>
                  <a:tcPr/>
                </a:tc>
                <a:extLst>
                  <a:ext uri="{0D108BD9-81ED-4DB2-BD59-A6C34878D82A}">
                    <a16:rowId xmlns:a16="http://schemas.microsoft.com/office/drawing/2014/main" val="3943751459"/>
                  </a:ext>
                </a:extLst>
              </a:tr>
            </a:tbl>
          </a:graphicData>
        </a:graphic>
      </p:graphicFrame>
      <p:sp>
        <p:nvSpPr>
          <p:cNvPr id="4" name="Text Placeholder 3">
            <a:extLst>
              <a:ext uri="{FF2B5EF4-FFF2-40B4-BE49-F238E27FC236}">
                <a16:creationId xmlns:a16="http://schemas.microsoft.com/office/drawing/2014/main" id="{A50B6870-0AE9-4D5A-B337-F81CDA670E2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59620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ABC1E-5C1C-4099-8B0A-A181FA025E09}"/>
              </a:ext>
            </a:extLst>
          </p:cNvPr>
          <p:cNvSpPr>
            <a:spLocks noGrp="1"/>
          </p:cNvSpPr>
          <p:nvPr>
            <p:ph type="title"/>
          </p:nvPr>
        </p:nvSpPr>
        <p:spPr/>
        <p:txBody>
          <a:bodyPr/>
          <a:lstStyle/>
          <a:p>
            <a:r>
              <a:rPr lang="en-US"/>
              <a:t>Facebook Private Messages Table | Bosch Bricolage &amp; Jardinage France - 6 of 16</a:t>
            </a:r>
          </a:p>
        </p:txBody>
      </p:sp>
      <p:graphicFrame>
        <p:nvGraphicFramePr>
          <p:cNvPr id="5" name="Table Placeholder 4">
            <a:extLst>
              <a:ext uri="{FF2B5EF4-FFF2-40B4-BE49-F238E27FC236}">
                <a16:creationId xmlns:a16="http://schemas.microsoft.com/office/drawing/2014/main" id="{6B7C27F2-9919-42A9-A693-872D6598F9CB}"/>
              </a:ext>
            </a:extLst>
          </p:cNvPr>
          <p:cNvGraphicFramePr>
            <a:graphicFrameLocks noGrp="1"/>
          </p:cNvGraphicFramePr>
          <p:nvPr>
            <p:ph type="tbl" sz="quarter" idx="13"/>
            <p:extLst>
              <p:ext uri="{D42A27DB-BD31-4B8C-83A1-F6EECF244321}">
                <p14:modId xmlns:p14="http://schemas.microsoft.com/office/powerpoint/2010/main" val="3846352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70679997"/>
                    </a:ext>
                  </a:extLst>
                </a:gridCol>
                <a:gridCol w="2057400">
                  <a:extLst>
                    <a:ext uri="{9D8B030D-6E8A-4147-A177-3AD203B41FA5}">
                      <a16:colId xmlns:a16="http://schemas.microsoft.com/office/drawing/2014/main" val="2568023151"/>
                    </a:ext>
                  </a:extLst>
                </a:gridCol>
                <a:gridCol w="822960">
                  <a:extLst>
                    <a:ext uri="{9D8B030D-6E8A-4147-A177-3AD203B41FA5}">
                      <a16:colId xmlns:a16="http://schemas.microsoft.com/office/drawing/2014/main" val="2667659333"/>
                    </a:ext>
                  </a:extLst>
                </a:gridCol>
                <a:gridCol w="1234440">
                  <a:extLst>
                    <a:ext uri="{9D8B030D-6E8A-4147-A177-3AD203B41FA5}">
                      <a16:colId xmlns:a16="http://schemas.microsoft.com/office/drawing/2014/main" val="4049642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634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Malek Ledjenef - 2018-03-26 02:47:56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êtes sur le page Bosch Bricolage &amp; Jardinage et votre question concerne de l'électroménager. Vous pouvez poser votre question ici : https://www.facebook.com/BoschHomeFrance/
En revanche, comme vous avez vous-même démonté votre frigo, la garantie ne pourra s'appliquer.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11:05:00</a:t>
                      </a:r>
                    </a:p>
                  </a:txBody>
                  <a:tcPr/>
                </a:tc>
                <a:extLst>
                  <a:ext uri="{0D108BD9-81ED-4DB2-BD59-A6C34878D82A}">
                    <a16:rowId xmlns:a16="http://schemas.microsoft.com/office/drawing/2014/main" val="1806552460"/>
                  </a:ext>
                </a:extLst>
              </a:tr>
            </a:tbl>
          </a:graphicData>
        </a:graphic>
      </p:graphicFrame>
      <p:sp>
        <p:nvSpPr>
          <p:cNvPr id="4" name="Text Placeholder 3">
            <a:extLst>
              <a:ext uri="{FF2B5EF4-FFF2-40B4-BE49-F238E27FC236}">
                <a16:creationId xmlns:a16="http://schemas.microsoft.com/office/drawing/2014/main" id="{844425A3-69C0-42C6-AE4F-42FB1EC9C95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70491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96756-6584-48B4-B8E1-425C07780017}"/>
              </a:ext>
            </a:extLst>
          </p:cNvPr>
          <p:cNvSpPr>
            <a:spLocks noGrp="1"/>
          </p:cNvSpPr>
          <p:nvPr>
            <p:ph type="title"/>
          </p:nvPr>
        </p:nvSpPr>
        <p:spPr/>
        <p:txBody>
          <a:bodyPr/>
          <a:lstStyle/>
          <a:p>
            <a:r>
              <a:rPr lang="en-US"/>
              <a:t>Facebook Private Messages Table | Bosch Bricolage &amp; Jardinage France - 7 of 16</a:t>
            </a:r>
          </a:p>
        </p:txBody>
      </p:sp>
      <p:graphicFrame>
        <p:nvGraphicFramePr>
          <p:cNvPr id="5" name="Table Placeholder 4">
            <a:extLst>
              <a:ext uri="{FF2B5EF4-FFF2-40B4-BE49-F238E27FC236}">
                <a16:creationId xmlns:a16="http://schemas.microsoft.com/office/drawing/2014/main" id="{6B77C319-C2A8-4356-86F0-BA8BCBD6BE91}"/>
              </a:ext>
            </a:extLst>
          </p:cNvPr>
          <p:cNvGraphicFramePr>
            <a:graphicFrameLocks noGrp="1"/>
          </p:cNvGraphicFramePr>
          <p:nvPr>
            <p:ph type="tbl" sz="quarter" idx="13"/>
            <p:extLst>
              <p:ext uri="{D42A27DB-BD31-4B8C-83A1-F6EECF244321}">
                <p14:modId xmlns:p14="http://schemas.microsoft.com/office/powerpoint/2010/main" val="145446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07934426"/>
                    </a:ext>
                  </a:extLst>
                </a:gridCol>
                <a:gridCol w="2057400">
                  <a:extLst>
                    <a:ext uri="{9D8B030D-6E8A-4147-A177-3AD203B41FA5}">
                      <a16:colId xmlns:a16="http://schemas.microsoft.com/office/drawing/2014/main" val="3561725099"/>
                    </a:ext>
                  </a:extLst>
                </a:gridCol>
                <a:gridCol w="822960">
                  <a:extLst>
                    <a:ext uri="{9D8B030D-6E8A-4147-A177-3AD203B41FA5}">
                      <a16:colId xmlns:a16="http://schemas.microsoft.com/office/drawing/2014/main" val="1608803206"/>
                    </a:ext>
                  </a:extLst>
                </a:gridCol>
                <a:gridCol w="1234440">
                  <a:extLst>
                    <a:ext uri="{9D8B030D-6E8A-4147-A177-3AD203B41FA5}">
                      <a16:colId xmlns:a16="http://schemas.microsoft.com/office/drawing/2014/main" val="2414847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8015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Cédric Godfrinne - 2018-03-24 15:44:15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Votre appareil est normalement encore sous garantie. Vous pouvez donc contacter le service après-vente qui pourra vous aider - au +33 (0)811 360 122. 
Vous pouvez également consulter la page relative à l'Indego ici : https://www.bosch-garden.com/fr/fr/outilsdejardin/indego-help.jsp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11:08:59</a:t>
                      </a:r>
                    </a:p>
                  </a:txBody>
                  <a:tcPr/>
                </a:tc>
                <a:extLst>
                  <a:ext uri="{0D108BD9-81ED-4DB2-BD59-A6C34878D82A}">
                    <a16:rowId xmlns:a16="http://schemas.microsoft.com/office/drawing/2014/main" val="260603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Monique Mercier - 2018-03-24 08:23:47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ne proposons malheureusement pas de petit motoculteur.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11:10:17</a:t>
                      </a:r>
                    </a:p>
                  </a:txBody>
                  <a:tcPr/>
                </a:tc>
                <a:extLst>
                  <a:ext uri="{0D108BD9-81ED-4DB2-BD59-A6C34878D82A}">
                    <a16:rowId xmlns:a16="http://schemas.microsoft.com/office/drawing/2014/main" val="216763029"/>
                  </a:ext>
                </a:extLst>
              </a:tr>
            </a:tbl>
          </a:graphicData>
        </a:graphic>
      </p:graphicFrame>
      <p:sp>
        <p:nvSpPr>
          <p:cNvPr id="4" name="Text Placeholder 3">
            <a:extLst>
              <a:ext uri="{FF2B5EF4-FFF2-40B4-BE49-F238E27FC236}">
                <a16:creationId xmlns:a16="http://schemas.microsoft.com/office/drawing/2014/main" id="{BF3A52EE-5077-4DFE-A5B1-45397E81A0C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9224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02FD4-AD4F-4910-9761-4715D862DD09}"/>
              </a:ext>
            </a:extLst>
          </p:cNvPr>
          <p:cNvSpPr>
            <a:spLocks noGrp="1"/>
          </p:cNvSpPr>
          <p:nvPr>
            <p:ph type="title"/>
          </p:nvPr>
        </p:nvSpPr>
        <p:spPr/>
        <p:txBody>
          <a:bodyPr/>
          <a:lstStyle/>
          <a:p>
            <a:r>
              <a:rPr lang="en-US"/>
              <a:t>Facebook Private Messages Table | Bosch Bricolage &amp; Jardinage France - 8 of 16</a:t>
            </a:r>
          </a:p>
        </p:txBody>
      </p:sp>
      <p:graphicFrame>
        <p:nvGraphicFramePr>
          <p:cNvPr id="5" name="Table Placeholder 4">
            <a:extLst>
              <a:ext uri="{FF2B5EF4-FFF2-40B4-BE49-F238E27FC236}">
                <a16:creationId xmlns:a16="http://schemas.microsoft.com/office/drawing/2014/main" id="{E20F508B-686D-4D25-928A-C4F63D54EE5B}"/>
              </a:ext>
            </a:extLst>
          </p:cNvPr>
          <p:cNvGraphicFramePr>
            <a:graphicFrameLocks noGrp="1"/>
          </p:cNvGraphicFramePr>
          <p:nvPr>
            <p:ph type="tbl" sz="quarter" idx="13"/>
            <p:extLst>
              <p:ext uri="{D42A27DB-BD31-4B8C-83A1-F6EECF244321}">
                <p14:modId xmlns:p14="http://schemas.microsoft.com/office/powerpoint/2010/main" val="409152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40803182"/>
                    </a:ext>
                  </a:extLst>
                </a:gridCol>
                <a:gridCol w="2057400">
                  <a:extLst>
                    <a:ext uri="{9D8B030D-6E8A-4147-A177-3AD203B41FA5}">
                      <a16:colId xmlns:a16="http://schemas.microsoft.com/office/drawing/2014/main" val="1500627231"/>
                    </a:ext>
                  </a:extLst>
                </a:gridCol>
                <a:gridCol w="822960">
                  <a:extLst>
                    <a:ext uri="{9D8B030D-6E8A-4147-A177-3AD203B41FA5}">
                      <a16:colId xmlns:a16="http://schemas.microsoft.com/office/drawing/2014/main" val="3534928724"/>
                    </a:ext>
                  </a:extLst>
                </a:gridCol>
                <a:gridCol w="1234440">
                  <a:extLst>
                    <a:ext uri="{9D8B030D-6E8A-4147-A177-3AD203B41FA5}">
                      <a16:colId xmlns:a16="http://schemas.microsoft.com/office/drawing/2014/main" val="18545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4496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Loic Péquignot - 2018-03-23 17:36:16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Quand vous mentionnez les petits rails en plastique, faites-vous référence à ceux là ? 
https://www.bosch-do-it.com/fr/fr/bricoleur/accessoires/2-rails-de-guidage-en-plastique-avec-pinces-%C3%A9taux-201672-58767.jsp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09:46:55</a:t>
                      </a:r>
                    </a:p>
                  </a:txBody>
                  <a:tcPr/>
                </a:tc>
                <a:extLst>
                  <a:ext uri="{0D108BD9-81ED-4DB2-BD59-A6C34878D82A}">
                    <a16:rowId xmlns:a16="http://schemas.microsoft.com/office/drawing/2014/main" val="255422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Vincent David - 2018-03-23 09:49:18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Pouvez-vous nous expliquer un peu plus ce que vous recherchez ; quel est votre projet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09:31:31</a:t>
                      </a:r>
                    </a:p>
                  </a:txBody>
                  <a:tcPr/>
                </a:tc>
                <a:extLst>
                  <a:ext uri="{0D108BD9-81ED-4DB2-BD59-A6C34878D82A}">
                    <a16:rowId xmlns:a16="http://schemas.microsoft.com/office/drawing/2014/main" val="3028335719"/>
                  </a:ext>
                </a:extLst>
              </a:tr>
            </a:tbl>
          </a:graphicData>
        </a:graphic>
      </p:graphicFrame>
      <p:sp>
        <p:nvSpPr>
          <p:cNvPr id="4" name="Text Placeholder 3">
            <a:extLst>
              <a:ext uri="{FF2B5EF4-FFF2-40B4-BE49-F238E27FC236}">
                <a16:creationId xmlns:a16="http://schemas.microsoft.com/office/drawing/2014/main" id="{141F0A42-621C-43A0-8A25-9F59F544F3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71589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F211-B8BC-4045-91EF-969F902CB36C}"/>
              </a:ext>
            </a:extLst>
          </p:cNvPr>
          <p:cNvSpPr>
            <a:spLocks noGrp="1"/>
          </p:cNvSpPr>
          <p:nvPr>
            <p:ph type="title"/>
          </p:nvPr>
        </p:nvSpPr>
        <p:spPr/>
        <p:txBody>
          <a:bodyPr/>
          <a:lstStyle/>
          <a:p>
            <a:r>
              <a:rPr lang="en-US"/>
              <a:t>Facebook Private Messages Table | Bosch Bricolage &amp; Jardinage France - 9 of 16</a:t>
            </a:r>
          </a:p>
        </p:txBody>
      </p:sp>
      <p:graphicFrame>
        <p:nvGraphicFramePr>
          <p:cNvPr id="5" name="Table Placeholder 4">
            <a:extLst>
              <a:ext uri="{FF2B5EF4-FFF2-40B4-BE49-F238E27FC236}">
                <a16:creationId xmlns:a16="http://schemas.microsoft.com/office/drawing/2014/main" id="{53AA7EB1-ADA1-4D5D-9C9E-19FD48810360}"/>
              </a:ext>
            </a:extLst>
          </p:cNvPr>
          <p:cNvGraphicFramePr>
            <a:graphicFrameLocks noGrp="1"/>
          </p:cNvGraphicFramePr>
          <p:nvPr>
            <p:ph type="tbl" sz="quarter" idx="13"/>
            <p:extLst>
              <p:ext uri="{D42A27DB-BD31-4B8C-83A1-F6EECF244321}">
                <p14:modId xmlns:p14="http://schemas.microsoft.com/office/powerpoint/2010/main" val="2109339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2181381"/>
                    </a:ext>
                  </a:extLst>
                </a:gridCol>
                <a:gridCol w="2057400">
                  <a:extLst>
                    <a:ext uri="{9D8B030D-6E8A-4147-A177-3AD203B41FA5}">
                      <a16:colId xmlns:a16="http://schemas.microsoft.com/office/drawing/2014/main" val="2977394423"/>
                    </a:ext>
                  </a:extLst>
                </a:gridCol>
                <a:gridCol w="822960">
                  <a:extLst>
                    <a:ext uri="{9D8B030D-6E8A-4147-A177-3AD203B41FA5}">
                      <a16:colId xmlns:a16="http://schemas.microsoft.com/office/drawing/2014/main" val="1742520958"/>
                    </a:ext>
                  </a:extLst>
                </a:gridCol>
                <a:gridCol w="1234440">
                  <a:extLst>
                    <a:ext uri="{9D8B030D-6E8A-4147-A177-3AD203B41FA5}">
                      <a16:colId xmlns:a16="http://schemas.microsoft.com/office/drawing/2014/main" val="1335123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4344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Jonathan Pza - 2018-03-15 14:29:12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La responsable est actuellement absente et sera de retour lundi. Nous reviendrons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 15:58:26</a:t>
                      </a:r>
                    </a:p>
                  </a:txBody>
                  <a:tcPr/>
                </a:tc>
                <a:extLst>
                  <a:ext uri="{0D108BD9-81ED-4DB2-BD59-A6C34878D82A}">
                    <a16:rowId xmlns:a16="http://schemas.microsoft.com/office/drawing/2014/main" val="410087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Olivier Trioux - 2018-03-14 21:17:24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confirmons la bonne réception de votre dossier. Nous allons le lire attentivement et nous ne manquerons pas de revenir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 15:35:20</a:t>
                      </a:r>
                    </a:p>
                  </a:txBody>
                  <a:tcPr/>
                </a:tc>
                <a:extLst>
                  <a:ext uri="{0D108BD9-81ED-4DB2-BD59-A6C34878D82A}">
                    <a16:rowId xmlns:a16="http://schemas.microsoft.com/office/drawing/2014/main" val="4113358184"/>
                  </a:ext>
                </a:extLst>
              </a:tr>
            </a:tbl>
          </a:graphicData>
        </a:graphic>
      </p:graphicFrame>
      <p:sp>
        <p:nvSpPr>
          <p:cNvPr id="4" name="Text Placeholder 3">
            <a:extLst>
              <a:ext uri="{FF2B5EF4-FFF2-40B4-BE49-F238E27FC236}">
                <a16:creationId xmlns:a16="http://schemas.microsoft.com/office/drawing/2014/main" id="{5242C319-AFC8-4021-A327-EB5ACAE4E6E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58767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6511-F679-48B5-A06D-01FC493C9BFA}"/>
              </a:ext>
            </a:extLst>
          </p:cNvPr>
          <p:cNvSpPr>
            <a:spLocks noGrp="1"/>
          </p:cNvSpPr>
          <p:nvPr>
            <p:ph type="title"/>
          </p:nvPr>
        </p:nvSpPr>
        <p:spPr/>
        <p:txBody>
          <a:bodyPr/>
          <a:lstStyle/>
          <a:p>
            <a:r>
              <a:rPr lang="en-US"/>
              <a:t>Facebook Private Messages Table | Bosch Bricolage &amp; Jardinage France - 10 of 16</a:t>
            </a:r>
          </a:p>
        </p:txBody>
      </p:sp>
      <p:graphicFrame>
        <p:nvGraphicFramePr>
          <p:cNvPr id="5" name="Table Placeholder 4">
            <a:extLst>
              <a:ext uri="{FF2B5EF4-FFF2-40B4-BE49-F238E27FC236}">
                <a16:creationId xmlns:a16="http://schemas.microsoft.com/office/drawing/2014/main" id="{1C9FE568-C483-4B6D-9672-CE75643B5180}"/>
              </a:ext>
            </a:extLst>
          </p:cNvPr>
          <p:cNvGraphicFramePr>
            <a:graphicFrameLocks noGrp="1"/>
          </p:cNvGraphicFramePr>
          <p:nvPr>
            <p:ph type="tbl" sz="quarter" idx="13"/>
            <p:extLst>
              <p:ext uri="{D42A27DB-BD31-4B8C-83A1-F6EECF244321}">
                <p14:modId xmlns:p14="http://schemas.microsoft.com/office/powerpoint/2010/main" val="31844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00330840"/>
                    </a:ext>
                  </a:extLst>
                </a:gridCol>
                <a:gridCol w="2057400">
                  <a:extLst>
                    <a:ext uri="{9D8B030D-6E8A-4147-A177-3AD203B41FA5}">
                      <a16:colId xmlns:a16="http://schemas.microsoft.com/office/drawing/2014/main" val="3619539262"/>
                    </a:ext>
                  </a:extLst>
                </a:gridCol>
                <a:gridCol w="822960">
                  <a:extLst>
                    <a:ext uri="{9D8B030D-6E8A-4147-A177-3AD203B41FA5}">
                      <a16:colId xmlns:a16="http://schemas.microsoft.com/office/drawing/2014/main" val="3835475075"/>
                    </a:ext>
                  </a:extLst>
                </a:gridCol>
                <a:gridCol w="1234440">
                  <a:extLst>
                    <a:ext uri="{9D8B030D-6E8A-4147-A177-3AD203B41FA5}">
                      <a16:colId xmlns:a16="http://schemas.microsoft.com/office/drawing/2014/main" val="3352571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6166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Lucile Voineau - 2018-03-13 13:50:22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Plusieurs remarques concernant votre demande : 
- vous parlez de produits Bosch pro, or vous êtes sur la page des produits grand public ;) 
- nous ne faisons pas de sponsoring mais des partenariats type dotation produit, par exemple, en échange de publicité (comme vous le faites avec Id-Paris). 
- enfin, pour ce genre de partenariats, nous privilégions les particuliers plutôt que les (semi) professionnels.
Bonne fin de journée,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16:55:56</a:t>
                      </a:r>
                    </a:p>
                  </a:txBody>
                  <a:tcPr/>
                </a:tc>
                <a:extLst>
                  <a:ext uri="{0D108BD9-81ED-4DB2-BD59-A6C34878D82A}">
                    <a16:rowId xmlns:a16="http://schemas.microsoft.com/office/drawing/2014/main" val="3875827089"/>
                  </a:ext>
                </a:extLst>
              </a:tr>
            </a:tbl>
          </a:graphicData>
        </a:graphic>
      </p:graphicFrame>
      <p:sp>
        <p:nvSpPr>
          <p:cNvPr id="4" name="Text Placeholder 3">
            <a:extLst>
              <a:ext uri="{FF2B5EF4-FFF2-40B4-BE49-F238E27FC236}">
                <a16:creationId xmlns:a16="http://schemas.microsoft.com/office/drawing/2014/main" id="{49CEB55D-2632-4647-93D6-4181FA8799D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09438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65071-ABA2-4F38-998A-D8F66D3D8AD1}"/>
              </a:ext>
            </a:extLst>
          </p:cNvPr>
          <p:cNvSpPr>
            <a:spLocks noGrp="1"/>
          </p:cNvSpPr>
          <p:nvPr>
            <p:ph type="title"/>
          </p:nvPr>
        </p:nvSpPr>
        <p:spPr/>
        <p:txBody>
          <a:bodyPr/>
          <a:lstStyle/>
          <a:p>
            <a:r>
              <a:rPr lang="en-US"/>
              <a:t>Facebook Private Messages Table | Bosch Bricolage &amp; Jardinage France - 11 of 16</a:t>
            </a:r>
          </a:p>
        </p:txBody>
      </p:sp>
      <p:graphicFrame>
        <p:nvGraphicFramePr>
          <p:cNvPr id="5" name="Table Placeholder 4">
            <a:extLst>
              <a:ext uri="{FF2B5EF4-FFF2-40B4-BE49-F238E27FC236}">
                <a16:creationId xmlns:a16="http://schemas.microsoft.com/office/drawing/2014/main" id="{F7AF4D21-C6B1-45D0-BF5C-D887D108D954}"/>
              </a:ext>
            </a:extLst>
          </p:cNvPr>
          <p:cNvGraphicFramePr>
            <a:graphicFrameLocks noGrp="1"/>
          </p:cNvGraphicFramePr>
          <p:nvPr>
            <p:ph type="tbl" sz="quarter" idx="13"/>
            <p:extLst>
              <p:ext uri="{D42A27DB-BD31-4B8C-83A1-F6EECF244321}">
                <p14:modId xmlns:p14="http://schemas.microsoft.com/office/powerpoint/2010/main" val="3849473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6035890"/>
                    </a:ext>
                  </a:extLst>
                </a:gridCol>
                <a:gridCol w="2057400">
                  <a:extLst>
                    <a:ext uri="{9D8B030D-6E8A-4147-A177-3AD203B41FA5}">
                      <a16:colId xmlns:a16="http://schemas.microsoft.com/office/drawing/2014/main" val="2613100422"/>
                    </a:ext>
                  </a:extLst>
                </a:gridCol>
                <a:gridCol w="822960">
                  <a:extLst>
                    <a:ext uri="{9D8B030D-6E8A-4147-A177-3AD203B41FA5}">
                      <a16:colId xmlns:a16="http://schemas.microsoft.com/office/drawing/2014/main" val="2142373808"/>
                    </a:ext>
                  </a:extLst>
                </a:gridCol>
                <a:gridCol w="1234440">
                  <a:extLst>
                    <a:ext uri="{9D8B030D-6E8A-4147-A177-3AD203B41FA5}">
                      <a16:colId xmlns:a16="http://schemas.microsoft.com/office/drawing/2014/main" val="1036045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7965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Lolo Laurent - 2018-03-12 23:29:16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Pourriez-vous nous donner la référence ? Avez-vous un n° de commande ?
Malheureusement pour les retards de livraison il faut voir directement avec le magasin.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08:14:08</a:t>
                      </a:r>
                    </a:p>
                  </a:txBody>
                  <a:tcPr/>
                </a:tc>
                <a:extLst>
                  <a:ext uri="{0D108BD9-81ED-4DB2-BD59-A6C34878D82A}">
                    <a16:rowId xmlns:a16="http://schemas.microsoft.com/office/drawing/2014/main" val="271752806"/>
                  </a:ext>
                </a:extLst>
              </a:tr>
            </a:tbl>
          </a:graphicData>
        </a:graphic>
      </p:graphicFrame>
      <p:sp>
        <p:nvSpPr>
          <p:cNvPr id="4" name="Text Placeholder 3">
            <a:extLst>
              <a:ext uri="{FF2B5EF4-FFF2-40B4-BE49-F238E27FC236}">
                <a16:creationId xmlns:a16="http://schemas.microsoft.com/office/drawing/2014/main" id="{649856A5-FC57-453D-AAE5-504DB1B8DF1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6378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F20D4-E6B0-4D7A-ACC1-97E45A820018}"/>
              </a:ext>
            </a:extLst>
          </p:cNvPr>
          <p:cNvSpPr>
            <a:spLocks noGrp="1"/>
          </p:cNvSpPr>
          <p:nvPr>
            <p:ph type="title"/>
          </p:nvPr>
        </p:nvSpPr>
        <p:spPr/>
        <p:txBody>
          <a:bodyPr/>
          <a:lstStyle/>
          <a:p>
            <a:r>
              <a:rPr lang="en-US"/>
              <a:t>Facebook Private Messages Table | Bosch Bricolage &amp; Jardinage France - 12 of 16</a:t>
            </a:r>
          </a:p>
        </p:txBody>
      </p:sp>
      <p:graphicFrame>
        <p:nvGraphicFramePr>
          <p:cNvPr id="5" name="Table Placeholder 4">
            <a:extLst>
              <a:ext uri="{FF2B5EF4-FFF2-40B4-BE49-F238E27FC236}">
                <a16:creationId xmlns:a16="http://schemas.microsoft.com/office/drawing/2014/main" id="{68891540-48EF-4514-A581-B114F71BC246}"/>
              </a:ext>
            </a:extLst>
          </p:cNvPr>
          <p:cNvGraphicFramePr>
            <a:graphicFrameLocks noGrp="1"/>
          </p:cNvGraphicFramePr>
          <p:nvPr>
            <p:ph type="tbl" sz="quarter" idx="13"/>
            <p:extLst>
              <p:ext uri="{D42A27DB-BD31-4B8C-83A1-F6EECF244321}">
                <p14:modId xmlns:p14="http://schemas.microsoft.com/office/powerpoint/2010/main" val="77026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014427"/>
                    </a:ext>
                  </a:extLst>
                </a:gridCol>
                <a:gridCol w="2057400">
                  <a:extLst>
                    <a:ext uri="{9D8B030D-6E8A-4147-A177-3AD203B41FA5}">
                      <a16:colId xmlns:a16="http://schemas.microsoft.com/office/drawing/2014/main" val="3542503533"/>
                    </a:ext>
                  </a:extLst>
                </a:gridCol>
                <a:gridCol w="822960">
                  <a:extLst>
                    <a:ext uri="{9D8B030D-6E8A-4147-A177-3AD203B41FA5}">
                      <a16:colId xmlns:a16="http://schemas.microsoft.com/office/drawing/2014/main" val="3611506954"/>
                    </a:ext>
                  </a:extLst>
                </a:gridCol>
                <a:gridCol w="1234440">
                  <a:extLst>
                    <a:ext uri="{9D8B030D-6E8A-4147-A177-3AD203B41FA5}">
                      <a16:colId xmlns:a16="http://schemas.microsoft.com/office/drawing/2014/main" val="197487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0501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Francois Pelatan - 2018-03-12 11:45:55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Normalement, ce cube ne figure pas dans les accessoires fournis avec cette perceuse. 
D'autre part, il s'agit d'une référence qui a plus de 10 ans. Nous ne pouvons donc pas garantir toutes les informations sur ce modèle.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12:08:08</a:t>
                      </a:r>
                    </a:p>
                  </a:txBody>
                  <a:tcPr/>
                </a:tc>
                <a:extLst>
                  <a:ext uri="{0D108BD9-81ED-4DB2-BD59-A6C34878D82A}">
                    <a16:rowId xmlns:a16="http://schemas.microsoft.com/office/drawing/2014/main" val="713987249"/>
                  </a:ext>
                </a:extLst>
              </a:tr>
            </a:tbl>
          </a:graphicData>
        </a:graphic>
      </p:graphicFrame>
      <p:sp>
        <p:nvSpPr>
          <p:cNvPr id="4" name="Text Placeholder 3">
            <a:extLst>
              <a:ext uri="{FF2B5EF4-FFF2-40B4-BE49-F238E27FC236}">
                <a16:creationId xmlns:a16="http://schemas.microsoft.com/office/drawing/2014/main" id="{F34F36DE-DA2A-4095-A777-6CDE8F45166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24537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2CEF-8DFF-42A3-8DC5-E36160999F12}"/>
              </a:ext>
            </a:extLst>
          </p:cNvPr>
          <p:cNvSpPr>
            <a:spLocks noGrp="1"/>
          </p:cNvSpPr>
          <p:nvPr>
            <p:ph type="title"/>
          </p:nvPr>
        </p:nvSpPr>
        <p:spPr/>
        <p:txBody>
          <a:bodyPr/>
          <a:lstStyle/>
          <a:p>
            <a:r>
              <a:rPr lang="en-US"/>
              <a:t>Facebook Private Messages Table | Bosch Bricolage &amp; Jardinage France - 13 of 16</a:t>
            </a:r>
          </a:p>
        </p:txBody>
      </p:sp>
      <p:graphicFrame>
        <p:nvGraphicFramePr>
          <p:cNvPr id="5" name="Table Placeholder 4">
            <a:extLst>
              <a:ext uri="{FF2B5EF4-FFF2-40B4-BE49-F238E27FC236}">
                <a16:creationId xmlns:a16="http://schemas.microsoft.com/office/drawing/2014/main" id="{F224D433-1E95-4DBB-AD6B-E3D4DA70DC93}"/>
              </a:ext>
            </a:extLst>
          </p:cNvPr>
          <p:cNvGraphicFramePr>
            <a:graphicFrameLocks noGrp="1"/>
          </p:cNvGraphicFramePr>
          <p:nvPr>
            <p:ph type="tbl" sz="quarter" idx="13"/>
            <p:extLst>
              <p:ext uri="{D42A27DB-BD31-4B8C-83A1-F6EECF244321}">
                <p14:modId xmlns:p14="http://schemas.microsoft.com/office/powerpoint/2010/main" val="334784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23825340"/>
                    </a:ext>
                  </a:extLst>
                </a:gridCol>
                <a:gridCol w="2057400">
                  <a:extLst>
                    <a:ext uri="{9D8B030D-6E8A-4147-A177-3AD203B41FA5}">
                      <a16:colId xmlns:a16="http://schemas.microsoft.com/office/drawing/2014/main" val="168266562"/>
                    </a:ext>
                  </a:extLst>
                </a:gridCol>
                <a:gridCol w="822960">
                  <a:extLst>
                    <a:ext uri="{9D8B030D-6E8A-4147-A177-3AD203B41FA5}">
                      <a16:colId xmlns:a16="http://schemas.microsoft.com/office/drawing/2014/main" val="3050565350"/>
                    </a:ext>
                  </a:extLst>
                </a:gridCol>
                <a:gridCol w="1234440">
                  <a:extLst>
                    <a:ext uri="{9D8B030D-6E8A-4147-A177-3AD203B41FA5}">
                      <a16:colId xmlns:a16="http://schemas.microsoft.com/office/drawing/2014/main" val="86139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4076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False Layce - 2018-03-09 18:22:43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Anitas,
Merci pour la partage !
C'est du beau boulot pour ce couteau.
Juste quelques remarques concernant les outils
-utilisez-vous toujours la meuleuse sans les gants (+ lunettes et masque) ? Cela pose clairement des soucis de sécurité et nous ne pouvons de ce fait partager la vidéo en interne et/ou en externe (1:25) - vous utilisez d'ailleurs des gants pour la ponceuse à bandes (10:20)
-D'ailleurs toujours sur la sécurité (6:20), l'épisode de l'incendie montre clairement qu'il faut faire attention en bricolage. Cela aurait été l'occasion de dire à vos abonnés qu'il faut faire très attention en utilisant une meuleuse, qui provoque beaucoup d'étincelles.
Faites-vous toujours des découpes avec la meuleuse au sein de votre atelier ? Car ce serait plus sécurisé à l'extérieur avec les étincelles.
Enfin, comme évoqué la dernière fois, il faudrait reparler de la signature du contrat (avec le nouveua modèle légal). Auriez-vous une disponibilité fin mars ?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15:52:47</a:t>
                      </a:r>
                    </a:p>
                  </a:txBody>
                  <a:tcPr/>
                </a:tc>
                <a:extLst>
                  <a:ext uri="{0D108BD9-81ED-4DB2-BD59-A6C34878D82A}">
                    <a16:rowId xmlns:a16="http://schemas.microsoft.com/office/drawing/2014/main" val="2915583215"/>
                  </a:ext>
                </a:extLst>
              </a:tr>
            </a:tbl>
          </a:graphicData>
        </a:graphic>
      </p:graphicFrame>
      <p:sp>
        <p:nvSpPr>
          <p:cNvPr id="4" name="Text Placeholder 3">
            <a:extLst>
              <a:ext uri="{FF2B5EF4-FFF2-40B4-BE49-F238E27FC236}">
                <a16:creationId xmlns:a16="http://schemas.microsoft.com/office/drawing/2014/main" id="{0702EAEF-47E2-4314-ACEA-7A4EB97C039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13888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2220B-C53B-4CD7-B4C6-FFF8241D7E5E}"/>
              </a:ext>
            </a:extLst>
          </p:cNvPr>
          <p:cNvSpPr>
            <a:spLocks noGrp="1"/>
          </p:cNvSpPr>
          <p:nvPr>
            <p:ph type="title"/>
          </p:nvPr>
        </p:nvSpPr>
        <p:spPr/>
        <p:txBody>
          <a:bodyPr/>
          <a:lstStyle/>
          <a:p>
            <a:r>
              <a:rPr lang="en-US"/>
              <a:t>Facebook Private Messages Table | Bosch Bricolage &amp; Jardinage France - 14 of 16</a:t>
            </a:r>
          </a:p>
        </p:txBody>
      </p:sp>
      <p:graphicFrame>
        <p:nvGraphicFramePr>
          <p:cNvPr id="5" name="Table Placeholder 4">
            <a:extLst>
              <a:ext uri="{FF2B5EF4-FFF2-40B4-BE49-F238E27FC236}">
                <a16:creationId xmlns:a16="http://schemas.microsoft.com/office/drawing/2014/main" id="{33204685-DF15-43E8-971B-B8B889638006}"/>
              </a:ext>
            </a:extLst>
          </p:cNvPr>
          <p:cNvGraphicFramePr>
            <a:graphicFrameLocks noGrp="1"/>
          </p:cNvGraphicFramePr>
          <p:nvPr>
            <p:ph type="tbl" sz="quarter" idx="13"/>
            <p:extLst>
              <p:ext uri="{D42A27DB-BD31-4B8C-83A1-F6EECF244321}">
                <p14:modId xmlns:p14="http://schemas.microsoft.com/office/powerpoint/2010/main" val="317910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69470792"/>
                    </a:ext>
                  </a:extLst>
                </a:gridCol>
                <a:gridCol w="2057400">
                  <a:extLst>
                    <a:ext uri="{9D8B030D-6E8A-4147-A177-3AD203B41FA5}">
                      <a16:colId xmlns:a16="http://schemas.microsoft.com/office/drawing/2014/main" val="1152906061"/>
                    </a:ext>
                  </a:extLst>
                </a:gridCol>
                <a:gridCol w="822960">
                  <a:extLst>
                    <a:ext uri="{9D8B030D-6E8A-4147-A177-3AD203B41FA5}">
                      <a16:colId xmlns:a16="http://schemas.microsoft.com/office/drawing/2014/main" val="4105397423"/>
                    </a:ext>
                  </a:extLst>
                </a:gridCol>
                <a:gridCol w="1234440">
                  <a:extLst>
                    <a:ext uri="{9D8B030D-6E8A-4147-A177-3AD203B41FA5}">
                      <a16:colId xmlns:a16="http://schemas.microsoft.com/office/drawing/2014/main" val="1407657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9283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Romain Leeman - 2018-03-09 14:41:50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Pouvez-vous nous en dire un peu plus svp ? Quel est votre site ? Quel type de produits revendez-vous ? Qu'attendez-vous d'un partenariat avec nous ?
Merci par avance.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09:29:34</a:t>
                      </a:r>
                    </a:p>
                  </a:txBody>
                  <a:tcPr/>
                </a:tc>
                <a:extLst>
                  <a:ext uri="{0D108BD9-81ED-4DB2-BD59-A6C34878D82A}">
                    <a16:rowId xmlns:a16="http://schemas.microsoft.com/office/drawing/2014/main" val="467877129"/>
                  </a:ext>
                </a:extLst>
              </a:tr>
            </a:tbl>
          </a:graphicData>
        </a:graphic>
      </p:graphicFrame>
      <p:sp>
        <p:nvSpPr>
          <p:cNvPr id="4" name="Text Placeholder 3">
            <a:extLst>
              <a:ext uri="{FF2B5EF4-FFF2-40B4-BE49-F238E27FC236}">
                <a16:creationId xmlns:a16="http://schemas.microsoft.com/office/drawing/2014/main" id="{976ECDA7-F06E-4B69-A44B-3C91251453C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75721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A8A2-EB9F-448F-80C9-A74F8DF5249C}"/>
              </a:ext>
            </a:extLst>
          </p:cNvPr>
          <p:cNvSpPr>
            <a:spLocks noGrp="1"/>
          </p:cNvSpPr>
          <p:nvPr>
            <p:ph type="title"/>
          </p:nvPr>
        </p:nvSpPr>
        <p:spPr/>
        <p:txBody>
          <a:bodyPr/>
          <a:lstStyle/>
          <a:p>
            <a:r>
              <a:rPr lang="en-US"/>
              <a:t>Facebook Private Messages Table | Bosch Bricolage &amp; Jardinage France - 15 of 16</a:t>
            </a:r>
          </a:p>
        </p:txBody>
      </p:sp>
      <p:graphicFrame>
        <p:nvGraphicFramePr>
          <p:cNvPr id="5" name="Table Placeholder 4">
            <a:extLst>
              <a:ext uri="{FF2B5EF4-FFF2-40B4-BE49-F238E27FC236}">
                <a16:creationId xmlns:a16="http://schemas.microsoft.com/office/drawing/2014/main" id="{34526665-E0F6-4BD7-8C42-0DAEB13A1187}"/>
              </a:ext>
            </a:extLst>
          </p:cNvPr>
          <p:cNvGraphicFramePr>
            <a:graphicFrameLocks noGrp="1"/>
          </p:cNvGraphicFramePr>
          <p:nvPr>
            <p:ph type="tbl" sz="quarter" idx="13"/>
            <p:extLst>
              <p:ext uri="{D42A27DB-BD31-4B8C-83A1-F6EECF244321}">
                <p14:modId xmlns:p14="http://schemas.microsoft.com/office/powerpoint/2010/main" val="52698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1070255"/>
                    </a:ext>
                  </a:extLst>
                </a:gridCol>
                <a:gridCol w="2057400">
                  <a:extLst>
                    <a:ext uri="{9D8B030D-6E8A-4147-A177-3AD203B41FA5}">
                      <a16:colId xmlns:a16="http://schemas.microsoft.com/office/drawing/2014/main" val="2781254532"/>
                    </a:ext>
                  </a:extLst>
                </a:gridCol>
                <a:gridCol w="822960">
                  <a:extLst>
                    <a:ext uri="{9D8B030D-6E8A-4147-A177-3AD203B41FA5}">
                      <a16:colId xmlns:a16="http://schemas.microsoft.com/office/drawing/2014/main" val="607377474"/>
                    </a:ext>
                  </a:extLst>
                </a:gridCol>
                <a:gridCol w="1234440">
                  <a:extLst>
                    <a:ext uri="{9D8B030D-6E8A-4147-A177-3AD203B41FA5}">
                      <a16:colId xmlns:a16="http://schemas.microsoft.com/office/drawing/2014/main" val="2024734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7054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Lorin Bouvier - 2018-03-08 19:41:19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Voici les principales caractéristiques du PMD 10 : 
- Profondeur maxi de détection de l'acier : 100 mm
- Profondeur maxi de détection du cuivre : 80 mm
- Profondeur de détection, lignes conductrices, max. : 50 mm
- Profondeur de détection dans le bois, maxi.	: 25 mm
Pour votre demande, nous vous conseillons de vous rapprocher de l'équipe online Bosch Professional Outillage :
https://www.facebook.com/bosch.ProfessionalPowerToolsFR/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 09:51:55</a:t>
                      </a:r>
                    </a:p>
                  </a:txBody>
                  <a:tcPr/>
                </a:tc>
                <a:extLst>
                  <a:ext uri="{0D108BD9-81ED-4DB2-BD59-A6C34878D82A}">
                    <a16:rowId xmlns:a16="http://schemas.microsoft.com/office/drawing/2014/main" val="2258197611"/>
                  </a:ext>
                </a:extLst>
              </a:tr>
            </a:tbl>
          </a:graphicData>
        </a:graphic>
      </p:graphicFrame>
      <p:sp>
        <p:nvSpPr>
          <p:cNvPr id="4" name="Text Placeholder 3">
            <a:extLst>
              <a:ext uri="{FF2B5EF4-FFF2-40B4-BE49-F238E27FC236}">
                <a16:creationId xmlns:a16="http://schemas.microsoft.com/office/drawing/2014/main" id="{6C45721D-A766-49F0-B802-200BDC3F3D4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2792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53EBF-6C26-4F52-973C-AC9375EC411D}"/>
              </a:ext>
            </a:extLst>
          </p:cNvPr>
          <p:cNvSpPr>
            <a:spLocks noGrp="1"/>
          </p:cNvSpPr>
          <p:nvPr>
            <p:ph type="title"/>
          </p:nvPr>
        </p:nvSpPr>
        <p:spPr/>
        <p:txBody>
          <a:bodyPr/>
          <a:lstStyle/>
          <a:p>
            <a:r>
              <a:rPr lang="en-US"/>
              <a:t>Facebook Private Messages Table | Bosch Bricolage &amp; Jardinage France - 16 of 16</a:t>
            </a:r>
          </a:p>
        </p:txBody>
      </p:sp>
      <p:graphicFrame>
        <p:nvGraphicFramePr>
          <p:cNvPr id="5" name="Table Placeholder 4">
            <a:extLst>
              <a:ext uri="{FF2B5EF4-FFF2-40B4-BE49-F238E27FC236}">
                <a16:creationId xmlns:a16="http://schemas.microsoft.com/office/drawing/2014/main" id="{D8E5F649-9149-44C1-9AB9-69CF88A6441C}"/>
              </a:ext>
            </a:extLst>
          </p:cNvPr>
          <p:cNvGraphicFramePr>
            <a:graphicFrameLocks noGrp="1"/>
          </p:cNvGraphicFramePr>
          <p:nvPr>
            <p:ph type="tbl" sz="quarter" idx="13"/>
            <p:extLst>
              <p:ext uri="{D42A27DB-BD31-4B8C-83A1-F6EECF244321}">
                <p14:modId xmlns:p14="http://schemas.microsoft.com/office/powerpoint/2010/main" val="80097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64405497"/>
                    </a:ext>
                  </a:extLst>
                </a:gridCol>
                <a:gridCol w="2057400">
                  <a:extLst>
                    <a:ext uri="{9D8B030D-6E8A-4147-A177-3AD203B41FA5}">
                      <a16:colId xmlns:a16="http://schemas.microsoft.com/office/drawing/2014/main" val="2194648278"/>
                    </a:ext>
                  </a:extLst>
                </a:gridCol>
                <a:gridCol w="822960">
                  <a:extLst>
                    <a:ext uri="{9D8B030D-6E8A-4147-A177-3AD203B41FA5}">
                      <a16:colId xmlns:a16="http://schemas.microsoft.com/office/drawing/2014/main" val="551026250"/>
                    </a:ext>
                  </a:extLst>
                </a:gridCol>
                <a:gridCol w="1234440">
                  <a:extLst>
                    <a:ext uri="{9D8B030D-6E8A-4147-A177-3AD203B41FA5}">
                      <a16:colId xmlns:a16="http://schemas.microsoft.com/office/drawing/2014/main" val="1365744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3385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Jean-Baptiste Bournisien - 2018-03-07 08:03:09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Merci beaucoup pour le partage de la vidéo !
Nous la transférons à l'équipe produit.
Bonne journée,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 10:48:37</a:t>
                      </a:r>
                    </a:p>
                  </a:txBody>
                  <a:tcPr/>
                </a:tc>
                <a:extLst>
                  <a:ext uri="{0D108BD9-81ED-4DB2-BD59-A6C34878D82A}">
                    <a16:rowId xmlns:a16="http://schemas.microsoft.com/office/drawing/2014/main" val="1541361688"/>
                  </a:ext>
                </a:extLst>
              </a:tr>
            </a:tbl>
          </a:graphicData>
        </a:graphic>
      </p:graphicFrame>
      <p:sp>
        <p:nvSpPr>
          <p:cNvPr id="4" name="Text Placeholder 3">
            <a:extLst>
              <a:ext uri="{FF2B5EF4-FFF2-40B4-BE49-F238E27FC236}">
                <a16:creationId xmlns:a16="http://schemas.microsoft.com/office/drawing/2014/main" id="{80EFCA4C-136B-4391-83BE-D0A8CF76D16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15128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01907-3598-4E84-84CA-A1E9C35C88E2}"/>
              </a:ext>
            </a:extLst>
          </p:cNvPr>
          <p:cNvSpPr>
            <a:spLocks noGrp="1"/>
          </p:cNvSpPr>
          <p:nvPr>
            <p:ph type="title"/>
          </p:nvPr>
        </p:nvSpPr>
        <p:spPr/>
        <p:txBody>
          <a:bodyPr/>
          <a:lstStyle/>
          <a:p>
            <a:r>
              <a:rPr lang="en-US"/>
              <a:t>Facebook Story Type Distribution | Bosch Bricolage &amp; Jardinage France</a:t>
            </a:r>
          </a:p>
        </p:txBody>
      </p:sp>
      <p:graphicFrame>
        <p:nvGraphicFramePr>
          <p:cNvPr id="6" name="Chart Placeholder 5">
            <a:extLst>
              <a:ext uri="{FF2B5EF4-FFF2-40B4-BE49-F238E27FC236}">
                <a16:creationId xmlns:a16="http://schemas.microsoft.com/office/drawing/2014/main" id="{8F4644AB-2F48-4951-B0CD-4213646BF12F}"/>
              </a:ext>
            </a:extLst>
          </p:cNvPr>
          <p:cNvGraphicFramePr>
            <a:graphicFrameLocks noGrp="1"/>
          </p:cNvGraphicFramePr>
          <p:nvPr>
            <p:ph type="chart" sz="quarter" idx="13"/>
            <p:extLst>
              <p:ext uri="{D42A27DB-BD31-4B8C-83A1-F6EECF244321}">
                <p14:modId xmlns:p14="http://schemas.microsoft.com/office/powerpoint/2010/main" val="2491689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703B36-CC34-4138-ADEE-918A473DAF4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327BDDC-29C1-4527-8754-06A257730E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103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C4B02-DB6A-42E6-A9D3-EF26EB784669}"/>
              </a:ext>
            </a:extLst>
          </p:cNvPr>
          <p:cNvSpPr>
            <a:spLocks noGrp="1"/>
          </p:cNvSpPr>
          <p:nvPr>
            <p:ph type="title"/>
          </p:nvPr>
        </p:nvSpPr>
        <p:spPr/>
        <p:txBody>
          <a:bodyPr/>
          <a:lstStyle/>
          <a:p>
            <a:r>
              <a:rPr lang="en-US"/>
              <a:t>Facebook Page Views By External Referral | Bosch Bricolage &amp; Jardinage France - 1 of 2</a:t>
            </a:r>
          </a:p>
        </p:txBody>
      </p:sp>
      <p:graphicFrame>
        <p:nvGraphicFramePr>
          <p:cNvPr id="5" name="Table Placeholder 4">
            <a:extLst>
              <a:ext uri="{FF2B5EF4-FFF2-40B4-BE49-F238E27FC236}">
                <a16:creationId xmlns:a16="http://schemas.microsoft.com/office/drawing/2014/main" id="{C6C89848-16D3-433F-AE64-559A1B9BD244}"/>
              </a:ext>
            </a:extLst>
          </p:cNvPr>
          <p:cNvGraphicFramePr>
            <a:graphicFrameLocks noGrp="1"/>
          </p:cNvGraphicFramePr>
          <p:nvPr>
            <p:ph type="tbl" sz="quarter" idx="13"/>
            <p:extLst>
              <p:ext uri="{D42A27DB-BD31-4B8C-83A1-F6EECF244321}">
                <p14:modId xmlns:p14="http://schemas.microsoft.com/office/powerpoint/2010/main" val="337084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9545402"/>
                    </a:ext>
                  </a:extLst>
                </a:gridCol>
                <a:gridCol w="3291840">
                  <a:extLst>
                    <a:ext uri="{9D8B030D-6E8A-4147-A177-3AD203B41FA5}">
                      <a16:colId xmlns:a16="http://schemas.microsoft.com/office/drawing/2014/main" val="4048949707"/>
                    </a:ext>
                  </a:extLst>
                </a:gridCol>
                <a:gridCol w="2468880">
                  <a:extLst>
                    <a:ext uri="{9D8B030D-6E8A-4147-A177-3AD203B41FA5}">
                      <a16:colId xmlns:a16="http://schemas.microsoft.com/office/drawing/2014/main" val="243130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34668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https://www.deco.fr/bricolage-travaux/renovation/actualite-689162-coin-bricoleurs-communaute-dediee-bricolage-diy.html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1094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https://connect.bosch.com/wikis/home?lang=en-us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6973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http://10.7.88.204/socialcom/message/listOps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2055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3927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86936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https://www.bosch-garden.com/fr/fr/outilsdejardin/page-d-accueil/index.jsp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8782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https://www.bosch-do-it.com/fr/fr/bricoleur/page-d-accueil/index.jsp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0816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https://mailchi.mp/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3014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2839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11009472"/>
                  </a:ext>
                </a:extLst>
              </a:tr>
            </a:tbl>
          </a:graphicData>
        </a:graphic>
      </p:graphicFrame>
      <p:sp>
        <p:nvSpPr>
          <p:cNvPr id="4" name="Text Placeholder 3">
            <a:extLst>
              <a:ext uri="{FF2B5EF4-FFF2-40B4-BE49-F238E27FC236}">
                <a16:creationId xmlns:a16="http://schemas.microsoft.com/office/drawing/2014/main" id="{66E1913E-8856-45B2-8D0B-FCE94C7C8D7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27001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0D11-7723-447A-8EE3-6BA16C956FAD}"/>
              </a:ext>
            </a:extLst>
          </p:cNvPr>
          <p:cNvSpPr>
            <a:spLocks noGrp="1"/>
          </p:cNvSpPr>
          <p:nvPr>
            <p:ph type="title"/>
          </p:nvPr>
        </p:nvSpPr>
        <p:spPr/>
        <p:txBody>
          <a:bodyPr/>
          <a:lstStyle/>
          <a:p>
            <a:r>
              <a:rPr lang="en-US"/>
              <a:t>Facebook Page Views By External Referral | Bosch Bricolage &amp; Jardinage France - 2 of 2</a:t>
            </a:r>
          </a:p>
        </p:txBody>
      </p:sp>
      <p:graphicFrame>
        <p:nvGraphicFramePr>
          <p:cNvPr id="5" name="Table Placeholder 4">
            <a:extLst>
              <a:ext uri="{FF2B5EF4-FFF2-40B4-BE49-F238E27FC236}">
                <a16:creationId xmlns:a16="http://schemas.microsoft.com/office/drawing/2014/main" id="{47CAE247-A58E-454F-A93B-49A71BAFE554}"/>
              </a:ext>
            </a:extLst>
          </p:cNvPr>
          <p:cNvGraphicFramePr>
            <a:graphicFrameLocks noGrp="1"/>
          </p:cNvGraphicFramePr>
          <p:nvPr>
            <p:ph type="tbl" sz="quarter" idx="13"/>
            <p:extLst>
              <p:ext uri="{D42A27DB-BD31-4B8C-83A1-F6EECF244321}">
                <p14:modId xmlns:p14="http://schemas.microsoft.com/office/powerpoint/2010/main" val="3254468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3038955"/>
                    </a:ext>
                  </a:extLst>
                </a:gridCol>
                <a:gridCol w="3291840">
                  <a:extLst>
                    <a:ext uri="{9D8B030D-6E8A-4147-A177-3AD203B41FA5}">
                      <a16:colId xmlns:a16="http://schemas.microsoft.com/office/drawing/2014/main" val="3453829986"/>
                    </a:ext>
                  </a:extLst>
                </a:gridCol>
                <a:gridCol w="2468880">
                  <a:extLst>
                    <a:ext uri="{9D8B030D-6E8A-4147-A177-3AD203B41FA5}">
                      <a16:colId xmlns:a16="http://schemas.microsoft.com/office/drawing/2014/main" val="1310673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203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7180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https://fr.informationvine.com/index?q=Outils+de+Jardin+Bosch&amp;qo=relatedSearchNarrow&amp;o=605527&amp;l=sem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9546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31811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4128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https://www.le-coin-des-bricoleurs.com/fr/membres/28685/BoschConseil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0544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https://www.socialbakers.com/statistics/facebook/pages/detail/127259587355950-bosch-bricolage-jardinage-france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84813156"/>
                  </a:ext>
                </a:extLst>
              </a:tr>
            </a:tbl>
          </a:graphicData>
        </a:graphic>
      </p:graphicFrame>
      <p:sp>
        <p:nvSpPr>
          <p:cNvPr id="4" name="Text Placeholder 3">
            <a:extLst>
              <a:ext uri="{FF2B5EF4-FFF2-40B4-BE49-F238E27FC236}">
                <a16:creationId xmlns:a16="http://schemas.microsoft.com/office/drawing/2014/main" id="{3E3578FB-5B0C-4BA6-94BF-EA5EB657F8E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321316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1391</Words>
  <Application>Microsoft Office PowerPoint</Application>
  <PresentationFormat>On-screen Show (4:3)</PresentationFormat>
  <Paragraphs>316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Deep Insights</vt:lpstr>
      <vt:lpstr>Facebook Fan Demographics | Bosch Bricolage &amp; Jardinage France</vt:lpstr>
      <vt:lpstr>Facebook Fans Change by Like/Unlike Source | Bosch Bricolage &amp; Jardinage France</vt:lpstr>
      <vt:lpstr>Facebook Reach | Bosch Bricolage &amp; Jardinage France</vt:lpstr>
      <vt:lpstr>Facebook Reach By Country Table | Bosch Bricolage &amp; Jardinage France - 1 of 3</vt:lpstr>
      <vt:lpstr>Facebook Reach By Country Table | Bosch Bricolage &amp; Jardinage France - 2 of 3</vt:lpstr>
      <vt:lpstr>Facebook Reach By Country Table | Bosch Bricolage &amp; Jardinage France - 3 of 3</vt:lpstr>
      <vt:lpstr>Facebook Reactions Distribution | Bosch Bricolage &amp; Jardinage France</vt:lpstr>
      <vt:lpstr>Facebook Engagement Rate By Post Type | Bosch Bricolage &amp; Jardinage France</vt:lpstr>
      <vt:lpstr>Facebook Private Messages Table | Bosch Bricolage &amp; Jardinage France - 1 of 16</vt:lpstr>
      <vt:lpstr>Facebook Private Messages Table | Bosch Bricolage &amp; Jardinage France - 2 of 16</vt:lpstr>
      <vt:lpstr>Facebook Private Messages Table | Bosch Bricolage &amp; Jardinage France - 3 of 16</vt:lpstr>
      <vt:lpstr>Facebook Private Messages Table | Bosch Bricolage &amp; Jardinage France - 4 of 16</vt:lpstr>
      <vt:lpstr>Facebook Private Messages Table | Bosch Bricolage &amp; Jardinage France - 5 of 16</vt:lpstr>
      <vt:lpstr>Facebook Private Messages Table | Bosch Bricolage &amp; Jardinage France - 6 of 16</vt:lpstr>
      <vt:lpstr>Facebook Private Messages Table | Bosch Bricolage &amp; Jardinage France - 7 of 16</vt:lpstr>
      <vt:lpstr>Facebook Private Messages Table | Bosch Bricolage &amp; Jardinage France - 8 of 16</vt:lpstr>
      <vt:lpstr>Facebook Private Messages Table | Bosch Bricolage &amp; Jardinage France - 9 of 16</vt:lpstr>
      <vt:lpstr>Facebook Private Messages Table | Bosch Bricolage &amp; Jardinage France - 10 of 16</vt:lpstr>
      <vt:lpstr>Facebook Private Messages Table | Bosch Bricolage &amp; Jardinage France - 11 of 16</vt:lpstr>
      <vt:lpstr>Facebook Private Messages Table | Bosch Bricolage &amp; Jardinage France - 12 of 16</vt:lpstr>
      <vt:lpstr>Facebook Private Messages Table | Bosch Bricolage &amp; Jardinage France - 13 of 16</vt:lpstr>
      <vt:lpstr>Facebook Private Messages Table | Bosch Bricolage &amp; Jardinage France - 14 of 16</vt:lpstr>
      <vt:lpstr>Facebook Private Messages Table | Bosch Bricolage &amp; Jardinage France - 15 of 16</vt:lpstr>
      <vt:lpstr>Facebook Private Messages Table | Bosch Bricolage &amp; Jardinage France - 16 of 16</vt:lpstr>
      <vt:lpstr>Facebook Story Type Distribution | Bosch Bricolage &amp; Jardinage France</vt:lpstr>
      <vt:lpstr>Facebook Page Views By External Referral | Bosch Bricolage &amp; Jardinage France - 1 of 2</vt:lpstr>
      <vt:lpstr>Facebook Page Views By External Referral | Bosch Bricolage &amp; Jardinage France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2018-06-14T20:28:43Z</dcterms:created>
  <dcterms:modified xsi:type="dcterms:W3CDTF">2018-06-14T20:29:18Z</dcterms:modified>
</cp:coreProperties>
</file>