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</c:v>
                </c:pt>
                <c:pt idx="1">
                  <c:v>1685</c:v>
                </c:pt>
                <c:pt idx="2">
                  <c:v>3117</c:v>
                </c:pt>
                <c:pt idx="3">
                  <c:v>2391</c:v>
                </c:pt>
                <c:pt idx="4">
                  <c:v>1825</c:v>
                </c:pt>
                <c:pt idx="5">
                  <c:v>1194</c:v>
                </c:pt>
                <c:pt idx="6">
                  <c:v>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9-473B-A28B-098CFD6906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954</c:v>
                </c:pt>
                <c:pt idx="1">
                  <c:v>22429</c:v>
                </c:pt>
                <c:pt idx="2">
                  <c:v>37335</c:v>
                </c:pt>
                <c:pt idx="3">
                  <c:v>22635</c:v>
                </c:pt>
                <c:pt idx="4">
                  <c:v>11305</c:v>
                </c:pt>
                <c:pt idx="5">
                  <c:v>3847</c:v>
                </c:pt>
                <c:pt idx="6">
                  <c:v>1926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D9-473B-A28B-098CFD690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949872"/>
        <c:axId val="163947248"/>
      </c:barChart>
      <c:catAx>
        <c:axId val="16394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47248"/>
        <c:crosses val="autoZero"/>
        <c:auto val="1"/>
        <c:lblAlgn val="ctr"/>
        <c:lblOffset val="100"/>
        <c:noMultiLvlLbl val="0"/>
      </c:catAx>
      <c:valAx>
        <c:axId val="16394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4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Search</c:v>
                </c:pt>
                <c:pt idx="1">
                  <c:v>News Feed</c:v>
                </c:pt>
                <c:pt idx="2">
                  <c:v>Restored Likes from Reactivated Accounts</c:v>
                </c:pt>
                <c:pt idx="3">
                  <c:v>Other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</c:v>
                </c:pt>
                <c:pt idx="1">
                  <c:v>57</c:v>
                </c:pt>
                <c:pt idx="2">
                  <c:v>85</c:v>
                </c:pt>
                <c:pt idx="3">
                  <c:v>105</c:v>
                </c:pt>
                <c:pt idx="4">
                  <c:v>432</c:v>
                </c:pt>
                <c:pt idx="5">
                  <c:v>666</c:v>
                </c:pt>
                <c:pt idx="6">
                  <c:v>1207</c:v>
                </c:pt>
                <c:pt idx="7">
                  <c:v>-110</c:v>
                </c:pt>
                <c:pt idx="8">
                  <c:v>-124</c:v>
                </c:pt>
                <c:pt idx="9">
                  <c:v>-247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D-4644-A68C-05138E059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91312"/>
        <c:axId val="278391640"/>
      </c:barChart>
      <c:catAx>
        <c:axId val="27839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91640"/>
        <c:crosses val="autoZero"/>
        <c:auto val="1"/>
        <c:lblAlgn val="ctr"/>
        <c:lblOffset val="100"/>
        <c:noMultiLvlLbl val="0"/>
      </c:catAx>
      <c:valAx>
        <c:axId val="27839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9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20767</c:v>
                </c:pt>
                <c:pt idx="1">
                  <c:v>15628</c:v>
                </c:pt>
                <c:pt idx="2">
                  <c:v>10979</c:v>
                </c:pt>
                <c:pt idx="3">
                  <c:v>10758</c:v>
                </c:pt>
                <c:pt idx="4">
                  <c:v>17434</c:v>
                </c:pt>
                <c:pt idx="5">
                  <c:v>64520</c:v>
                </c:pt>
                <c:pt idx="6">
                  <c:v>42817</c:v>
                </c:pt>
                <c:pt idx="7">
                  <c:v>67365</c:v>
                </c:pt>
                <c:pt idx="8">
                  <c:v>83807</c:v>
                </c:pt>
                <c:pt idx="9">
                  <c:v>70898</c:v>
                </c:pt>
                <c:pt idx="10">
                  <c:v>105607</c:v>
                </c:pt>
                <c:pt idx="11">
                  <c:v>56576</c:v>
                </c:pt>
                <c:pt idx="12">
                  <c:v>12123</c:v>
                </c:pt>
                <c:pt idx="13">
                  <c:v>33379</c:v>
                </c:pt>
                <c:pt idx="14">
                  <c:v>115998</c:v>
                </c:pt>
                <c:pt idx="15">
                  <c:v>92771</c:v>
                </c:pt>
                <c:pt idx="16">
                  <c:v>30992</c:v>
                </c:pt>
                <c:pt idx="17">
                  <c:v>93031</c:v>
                </c:pt>
                <c:pt idx="18">
                  <c:v>87762</c:v>
                </c:pt>
                <c:pt idx="19">
                  <c:v>54625</c:v>
                </c:pt>
                <c:pt idx="20">
                  <c:v>25274</c:v>
                </c:pt>
                <c:pt idx="21">
                  <c:v>11926</c:v>
                </c:pt>
                <c:pt idx="22">
                  <c:v>59319</c:v>
                </c:pt>
                <c:pt idx="23">
                  <c:v>61862</c:v>
                </c:pt>
                <c:pt idx="24">
                  <c:v>51072</c:v>
                </c:pt>
                <c:pt idx="25">
                  <c:v>43142</c:v>
                </c:pt>
                <c:pt idx="26">
                  <c:v>158754</c:v>
                </c:pt>
                <c:pt idx="27">
                  <c:v>253484</c:v>
                </c:pt>
                <c:pt idx="28">
                  <c:v>186860</c:v>
                </c:pt>
                <c:pt idx="29">
                  <c:v>83613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B-4D1E-B8B6-E9B060340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40336"/>
        <c:axId val="337836728"/>
      </c:lineChart>
      <c:dateAx>
        <c:axId val="33784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36728"/>
        <c:crosses val="autoZero"/>
        <c:auto val="1"/>
        <c:lblOffset val="100"/>
        <c:baseTimeUnit val="days"/>
      </c:dateAx>
      <c:valAx>
        <c:axId val="33783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4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A9-45CC-8F94-9504BE5B7D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A9-45CC-8F94-9504BE5B7D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9-45CC-8F94-9504BE5B7D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A9-45CC-8F94-9504BE5B7D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A9-45CC-8F94-9504BE5B7D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A9-45CC-8F94-9504BE5B7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599104"/>
        <c:axId val="346597464"/>
      </c:barChart>
      <c:catAx>
        <c:axId val="3465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97464"/>
        <c:crosses val="autoZero"/>
        <c:auto val="1"/>
        <c:lblAlgn val="ctr"/>
        <c:lblOffset val="100"/>
        <c:noMultiLvlLbl val="0"/>
      </c:catAx>
      <c:valAx>
        <c:axId val="34659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9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1.3450887306432</c:v>
                </c:pt>
                <c:pt idx="1">
                  <c:v>4.8661420453886004</c:v>
                </c:pt>
                <c:pt idx="2">
                  <c:v>2.6029080209931998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9-435A-9946-EACBC688F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601072"/>
        <c:axId val="346596808"/>
      </c:barChart>
      <c:catAx>
        <c:axId val="34660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96808"/>
        <c:crosses val="autoZero"/>
        <c:auto val="1"/>
        <c:lblAlgn val="ctr"/>
        <c:lblOffset val="100"/>
        <c:noMultiLvlLbl val="0"/>
      </c:catAx>
      <c:valAx>
        <c:axId val="34659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0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4A-4EE7-8D32-A8A57FA927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4A-4EE7-8D32-A8A57FA927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4A-4EE7-8D32-A8A57FA927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4A-4EE7-8D32-A8A57FA927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4A-4EE7-8D32-A8A57FA92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721952"/>
        <c:axId val="349719984"/>
      </c:barChart>
      <c:catAx>
        <c:axId val="3497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19984"/>
        <c:crosses val="autoZero"/>
        <c:auto val="1"/>
        <c:lblAlgn val="ctr"/>
        <c:lblOffset val="100"/>
        <c:noMultiLvlLbl val="0"/>
      </c:catAx>
      <c:valAx>
        <c:axId val="3497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98DE-411E-499A-910E-7828A248C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0A2A0-374A-4207-8DBF-1949FC3B8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86915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0EAB-D04A-4171-A0F3-A3B8F5153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872B1-E259-4738-9F8C-60B44CF3D2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6970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2CF85-EE13-4E96-9713-B0E28C02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2B1AC-A4E4-4194-A4F3-F3B46C2E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6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51256-DBAC-4E9F-BCA6-FE29D72A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3C7D6D-E70D-43C2-958A-52C2D978E1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7925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FAF18-7920-417A-BEF8-06D13DC8D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ABA0C-A2B8-4444-AFCD-443D2910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3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FCB23-4C7B-40E3-85AA-BCAAD511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2F29C-EF07-4B02-AC3B-984702916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08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88DCF-FE42-4517-8B0C-7FDB63508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76BA7-7F64-4F9D-8FD4-6E7898D1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7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1304B-76FB-4D71-ACBC-119E6CB1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B0FD78-1280-4710-A6F5-818FC0E22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31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194287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70884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04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23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1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9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7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4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9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25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3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2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4B4E6-5EE9-4356-BFFB-691AF37A1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1954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77BB-1C8D-4F90-B9B1-F9C67339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31450-3577-40B2-8E1A-7DA4F9B98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839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6406382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6957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2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9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3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0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8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49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72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31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8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0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2E355-FF5B-43DC-BADE-A036D9E7E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9606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E1BB-D22A-4D1D-819B-D9B0512FF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D9B3F-CC56-4F76-8327-7E7AA5C08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098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2858499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91923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7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5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4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8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7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78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CCA3E-A330-4653-96A7-117EAFB47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5306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F417-7BC1-4581-ACAD-5C190CC18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F8E1A-5B35-4968-8503-BEEE8A320C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897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E153A-008D-4228-8301-961D2F1FD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D87BD-D7F0-4AEF-BEBF-BEB176FB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84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1849-0689-42B4-A25E-EF1F67BFE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FB03E-3DB0-46B0-B5D0-CF1A77D85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0197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99845-BA17-4F2D-B886-66AEDFB5D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842D7-CBDC-4BEF-BBB2-B2CF9F5B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12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C52FB-EF4B-469F-B7F2-E0AB7B2B8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9B2327-561B-4BF8-8046-FA831B01D6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819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5A02C-F11F-4A61-8C08-CE026D184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144C9-E856-4AA0-AE30-85D253B26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14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A88A-B821-4A9B-AE1B-1B0C27FB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B3617-E0F6-4FF6-B4CA-C0821528F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20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084128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88248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7120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9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6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https://www.bosch-professional.com/de/de/community/category/gli-variled-zerlegen/12523029-t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1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2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https://boschpt.kittelberger.net/de/de/overview/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56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http://pressroom.boschtools.com/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90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https://www.bosch-professional.com/de/de/akku-gerate-101304-ocs-c/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4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https://connect.bosch.com/profiles/html/profileView.do?email=Christina.Stingl%40de.bosch.com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8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https://widget-prime.rafflecopter.com/classic/945bce4/main.html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https://www.google.ru/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6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https://www.google.se/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688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F9A20-ABFF-44A0-8C8E-3B537100A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92841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1CA5C-290E-408B-BA9F-2409D308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D2C35-7293-45DE-971F-55A2A7B64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855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5162387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3647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2970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43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https://www.bosch-professional.com/static/specials/built-with-bosch/de/de/danke.html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1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https://www.bosch-professional.com/de/de/community/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07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https://cms.broadmail.de/content/broadmail/159/159587305114/temporaryContent/205603654637/1?view=edit&amp;selectableMimeTypes=text%2Fplain&amp;locale=de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05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https://cms.broadmail.de/content/broadmail/159/159587305114/temporaryContent/205603654736/1?view=edit&amp;selectableMimeTypes=text%2Fplain&amp;locale=de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6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https://cms.broadmail.de/content/broadmail/159/159587305114/temporaryContent/206653083728/1?view=edit&amp;selectableMimeTypes=text%2Fplain&amp;locale=de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1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https://cms.broadmail.de/content/broadmail/159/159587305114/temporaryContent/207162008262/1?view=edit&amp;selectableMimeTypes=text%2Fplain&amp;locale=de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0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https://walls.io/cordless_uk?nobackground=1&amp;hide_header=1&amp;initial_posts=8&amp;widget_id=wallsio-widget-script&amp;notscrollable=1&amp;autoheight=1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3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9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65C4A-7892-4CF8-866C-7A74B3652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03776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E5AF-A9C3-408A-A87D-C1174812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07629-1AFB-4D67-9086-A53AA49B9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149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5857497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437376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1932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0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https://www.bosch-professional.com/static/specials/builtwithbosch/index.cfm?country=de&amp;lang=de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11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23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2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https://walls.io/s/gFEV9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https://walls.io/s/gFEVG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8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https://www.bosch-professional.com/ch/fr/dl/recherche-de-revendeur/recherche-de-revendeur/revendeurs/7009675_1/monthey/veuthey-cie-sa/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https://www.google.at/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4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81F15-D9E5-4BE0-A8BA-579C408AF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761263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844</Words>
  <Application>Microsoft Office PowerPoint</Application>
  <PresentationFormat>On-screen Show (4:3)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Deep Insights</vt:lpstr>
      <vt:lpstr>Facebook Fan Demographics | Bosch Profi-Elektrowerkzeuge und Zubehör</vt:lpstr>
      <vt:lpstr>Facebook Fans Change by Like/Unlike Source | Bosch Profi-Elektrowerkzeuge und Zubehör</vt:lpstr>
      <vt:lpstr>Facebook Reach | Bosch Profi-Elektrowerkzeuge und Zubehör</vt:lpstr>
      <vt:lpstr>Facebook Reach By Country Table | Bosch Profi-Elektrowerkzeuge und Zubehör - 1 of 3</vt:lpstr>
      <vt:lpstr>Facebook Reach By Country Table | Bosch Profi-Elektrowerkzeuge und Zubehör - 2 of 3</vt:lpstr>
      <vt:lpstr>Facebook Reach By Country Table | Bosch Profi-Elektrowerkzeuge und Zubehör - 3 of 3</vt:lpstr>
      <vt:lpstr>Facebook Reactions Distribution | Bosch Profi-Elektrowerkzeuge und Zubehör</vt:lpstr>
      <vt:lpstr>Facebook Engagement Rate By Post Type | Bosch Profi-Elektrowerkzeuge und Zubehör</vt:lpstr>
      <vt:lpstr>Facebook Story Type Distribution | Bosch Profi-Elektrowerkzeuge und Zubehör</vt:lpstr>
      <vt:lpstr>Facebook Page Views By External Referral | Bosch Profi-Elektrowerkzeuge und Zubehör - 1 of 3</vt:lpstr>
      <vt:lpstr>Facebook Page Views By External Referral | Bosch Profi-Elektrowerkzeuge und Zubehör - 2 of 3</vt:lpstr>
      <vt:lpstr>Facebook Page Views By External Referral | Bosch Profi-Elektrowerkzeuge und Zubehör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2018-06-14T20:25:38Z</dcterms:created>
  <dcterms:modified xsi:type="dcterms:W3CDTF">2018-06-14T20:26:04Z</dcterms:modified>
</cp:coreProperties>
</file>