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78</c:v>
                </c:pt>
                <c:pt idx="1">
                  <c:v>1665</c:v>
                </c:pt>
                <c:pt idx="2">
                  <c:v>3103</c:v>
                </c:pt>
                <c:pt idx="3">
                  <c:v>2395</c:v>
                </c:pt>
                <c:pt idx="4">
                  <c:v>1823</c:v>
                </c:pt>
                <c:pt idx="5">
                  <c:v>1181</c:v>
                </c:pt>
                <c:pt idx="6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4E-4B94-A2A6-29B064B8DB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904</c:v>
                </c:pt>
                <c:pt idx="1">
                  <c:v>22123</c:v>
                </c:pt>
                <c:pt idx="2">
                  <c:v>38373</c:v>
                </c:pt>
                <c:pt idx="3">
                  <c:v>23287</c:v>
                </c:pt>
                <c:pt idx="4">
                  <c:v>11604</c:v>
                </c:pt>
                <c:pt idx="5">
                  <c:v>3983</c:v>
                </c:pt>
                <c:pt idx="6">
                  <c:v>1978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4E-4B94-A2A6-29B064B8D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62440"/>
        <c:axId val="281562768"/>
      </c:barChart>
      <c:catAx>
        <c:axId val="28156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62768"/>
        <c:crosses val="autoZero"/>
        <c:auto val="1"/>
        <c:lblAlgn val="ctr"/>
        <c:lblOffset val="100"/>
        <c:noMultiLvlLbl val="0"/>
      </c:catAx>
      <c:valAx>
        <c:axId val="28156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6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Search</c:v>
                </c:pt>
                <c:pt idx="1">
                  <c:v>News Feed</c:v>
                </c:pt>
                <c:pt idx="2">
                  <c:v>Other</c:v>
                </c:pt>
                <c:pt idx="3">
                  <c:v>Restored Likes from Reactivated Accounts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Unlikes from Page, Posts, or News Feed</c:v>
                </c:pt>
                <c:pt idx="8">
                  <c:v>Deactivated or Memorialized Account Removals</c:v>
                </c:pt>
                <c:pt idx="9">
                  <c:v>Suspicious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</c:v>
                </c:pt>
                <c:pt idx="1">
                  <c:v>32</c:v>
                </c:pt>
                <c:pt idx="2">
                  <c:v>49</c:v>
                </c:pt>
                <c:pt idx="3">
                  <c:v>102</c:v>
                </c:pt>
                <c:pt idx="4">
                  <c:v>458</c:v>
                </c:pt>
                <c:pt idx="5">
                  <c:v>619</c:v>
                </c:pt>
                <c:pt idx="6">
                  <c:v>1104</c:v>
                </c:pt>
                <c:pt idx="7">
                  <c:v>-151</c:v>
                </c:pt>
                <c:pt idx="8">
                  <c:v>-211</c:v>
                </c:pt>
                <c:pt idx="9">
                  <c:v>-85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F-4010-BBA5-88DFF8CB1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36584"/>
        <c:axId val="285836912"/>
      </c:barChart>
      <c:catAx>
        <c:axId val="28583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36912"/>
        <c:crosses val="autoZero"/>
        <c:auto val="1"/>
        <c:lblAlgn val="ctr"/>
        <c:lblOffset val="100"/>
        <c:noMultiLvlLbl val="0"/>
      </c:catAx>
      <c:valAx>
        <c:axId val="28583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3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45070</c:v>
                </c:pt>
                <c:pt idx="1">
                  <c:v>12339</c:v>
                </c:pt>
                <c:pt idx="2">
                  <c:v>45860</c:v>
                </c:pt>
                <c:pt idx="3">
                  <c:v>54525</c:v>
                </c:pt>
                <c:pt idx="4">
                  <c:v>25555</c:v>
                </c:pt>
                <c:pt idx="5">
                  <c:v>6837</c:v>
                </c:pt>
                <c:pt idx="6">
                  <c:v>84665</c:v>
                </c:pt>
                <c:pt idx="7">
                  <c:v>111615</c:v>
                </c:pt>
                <c:pt idx="8">
                  <c:v>119238</c:v>
                </c:pt>
                <c:pt idx="9">
                  <c:v>81671</c:v>
                </c:pt>
                <c:pt idx="10">
                  <c:v>145906</c:v>
                </c:pt>
                <c:pt idx="11">
                  <c:v>155106</c:v>
                </c:pt>
                <c:pt idx="12">
                  <c:v>103042</c:v>
                </c:pt>
                <c:pt idx="13">
                  <c:v>124652</c:v>
                </c:pt>
                <c:pt idx="14">
                  <c:v>141029</c:v>
                </c:pt>
                <c:pt idx="15">
                  <c:v>136628</c:v>
                </c:pt>
                <c:pt idx="16">
                  <c:v>97243</c:v>
                </c:pt>
                <c:pt idx="17">
                  <c:v>62431</c:v>
                </c:pt>
                <c:pt idx="18">
                  <c:v>18254</c:v>
                </c:pt>
                <c:pt idx="19">
                  <c:v>74078</c:v>
                </c:pt>
                <c:pt idx="20">
                  <c:v>78819</c:v>
                </c:pt>
                <c:pt idx="21">
                  <c:v>43054</c:v>
                </c:pt>
                <c:pt idx="22">
                  <c:v>91812</c:v>
                </c:pt>
                <c:pt idx="23">
                  <c:v>115710</c:v>
                </c:pt>
                <c:pt idx="24">
                  <c:v>272087</c:v>
                </c:pt>
                <c:pt idx="25">
                  <c:v>219678</c:v>
                </c:pt>
                <c:pt idx="26">
                  <c:v>185138</c:v>
                </c:pt>
                <c:pt idx="27">
                  <c:v>139154</c:v>
                </c:pt>
                <c:pt idx="28">
                  <c:v>123489</c:v>
                </c:pt>
                <c:pt idx="29">
                  <c:v>59745</c:v>
                </c:pt>
                <c:pt idx="30">
                  <c:v>8250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70-48BD-99FC-C6FC9B4BF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91632"/>
        <c:axId val="343288024"/>
      </c:lineChart>
      <c:dateAx>
        <c:axId val="343291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88024"/>
        <c:crosses val="autoZero"/>
        <c:auto val="1"/>
        <c:lblOffset val="100"/>
        <c:baseTimeUnit val="days"/>
      </c:dateAx>
      <c:valAx>
        <c:axId val="3432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9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3-4A64-898E-B7A29ECB19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E3-4A64-898E-B7A29ECB19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E3-4A64-898E-B7A29ECB19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E3-4A64-898E-B7A29ECB19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E3-4A64-898E-B7A29ECB19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E3-4A64-898E-B7A29ECB1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068696"/>
        <c:axId val="350069024"/>
      </c:barChart>
      <c:catAx>
        <c:axId val="35006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69024"/>
        <c:crosses val="autoZero"/>
        <c:auto val="1"/>
        <c:lblAlgn val="ctr"/>
        <c:lblOffset val="100"/>
        <c:noMultiLvlLbl val="0"/>
      </c:catAx>
      <c:valAx>
        <c:axId val="35006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6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2.6756518171305999</c:v>
                </c:pt>
                <c:pt idx="1">
                  <c:v>3.6779748815616999</c:v>
                </c:pt>
                <c:pt idx="2">
                  <c:v>2.8365417318550001</c:v>
                </c:pt>
                <c:pt idx="3">
                  <c:v>10.67808737112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F-4635-B5EC-DA47A9EDD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072960"/>
        <c:axId val="350075584"/>
      </c:barChart>
      <c:catAx>
        <c:axId val="35007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75584"/>
        <c:crosses val="autoZero"/>
        <c:auto val="1"/>
        <c:lblAlgn val="ctr"/>
        <c:lblOffset val="100"/>
        <c:noMultiLvlLbl val="0"/>
      </c:catAx>
      <c:valAx>
        <c:axId val="35007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7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72-4B5C-9D10-91CB997F6C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72-4B5C-9D10-91CB997F6C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72-4B5C-9D10-91CB997F6C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72-4B5C-9D10-91CB997F6C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72-4B5C-9D10-91CB997F6C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72-4B5C-9D10-91CB997F6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073616"/>
        <c:axId val="350074928"/>
      </c:barChart>
      <c:catAx>
        <c:axId val="35007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74928"/>
        <c:crosses val="autoZero"/>
        <c:auto val="1"/>
        <c:lblAlgn val="ctr"/>
        <c:lblOffset val="100"/>
        <c:noMultiLvlLbl val="0"/>
      </c:catAx>
      <c:valAx>
        <c:axId val="35007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7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F8F9-7F0D-4C3A-93B6-BEA3EB137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D0FE4-4E1C-4F2B-B028-D3468C3CFE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811551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DCCC5-C54E-4A39-8D75-02BB7840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9382F-F7A7-4D97-874A-CFB59817C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5851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73F89-EFCF-45F0-9163-A269ECA86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5E177-3E34-4CEB-82F7-D97AA715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499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3EDAF-FC9A-44F9-856E-D150BB1F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7B386-6931-4A6E-AA17-28AD7B4D21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042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6A4B7-9F42-406A-99C7-CD12837E1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DBFD1-470D-4BA4-9918-C5C846920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4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A3C5D-9DAE-4215-AFC4-EF95FB00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CCE1CE-6F27-4B23-B94C-FF1967E872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2376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2641D-9C80-41F2-B7A9-E90DCB58E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B78A1-021D-4616-ABB9-CAEE5176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602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1A891-124C-4666-83C7-1FF25406A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9616A-70F3-43FD-9686-2D0788B8A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425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8914317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28360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6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35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1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71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7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5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51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95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46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35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45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CF1E3-80D5-4C70-AB82-75FE3DDF4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9525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8DFC2-6343-4632-854D-4B2E3656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88205-5B59-41C1-B394-35FA2C2A72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825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7116331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92552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8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08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5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8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6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Botswana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7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7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6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0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02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86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672CF-B6D5-4EB3-A8A3-7CB25FCB7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95460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7A51D-3FA6-45D5-AE80-E26A2B421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Profi-Elektrowerkzeuge und Zubehör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C5D78-41B2-4D65-95F6-2B6C69DA0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098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7334464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57626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26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6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10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7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17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457BA-31F0-4080-95FA-79BCCE4EA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54417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87ADF-E725-4607-932B-99B72A87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38171-8CC6-4B8E-93A6-04E6CF4E8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243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18463-827B-4946-A59A-B292F849A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04B81-756C-4C3E-A720-09242D4CA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69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7405-AD59-4707-AE9F-A93DA1BC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C7F199-2517-4884-8B8B-40A1B0923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447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F53F7-48B2-4689-A9AF-873928B44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BA5E8-037E-4AA6-AAE2-907DD19E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492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E81F-AC63-4F19-A305-F212014B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C071C-1BB2-4DF2-B0A8-2252B7E54C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651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5BD7C-89CC-4864-AA93-1C48BFBF0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78331-D124-4CA9-898E-BAB6B24F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5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854F0-440A-4B2E-BF8E-04F98FDA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2391C-B6A0-42F1-B8D5-87CC445BD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051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4278540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35115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1468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4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http://vn.bosch-pt.com/vn/vi/professional/news-promos/bosch-heavy-duty/index.html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2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https://www.bosch-professional.com/at/de/service/kundendienst/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2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https://www.bosch-professional.com/de/de/community/category/akkuhobel-gho-12v-20-akkukantenfraese-gkf-12v-8-die-profis-berichten/12910093-t/p34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0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7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2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29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https://www.bosch-professional.com/de/de/dl/haendlersuche/dealersearch/?geoSearchEnable=true&amp;fullQuery&amp;longitude=10.235595&amp;latitude=51.440313&amp;pageSize=10&amp;sorting=DISTANCE.asc&amp;zoom=5&amp;start=0&amp;query=25548&amp;radius=25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78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2D757-5EAD-4A70-AB63-C5FBEF61C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9053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F9845-F35C-4D89-B062-5C0B7FF5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F9FB4-B519-4965-8D7D-D6D118259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199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1700582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441980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202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2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1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procore18v/?WT.mc_url=https%3A%2F%2Fwww.bosch-professional.com%2Fde%2Fde%2Fprocore18v%2F&amp;WT.mc_date=2017%2F11%2F01&amp;WT.mc_name=ProCORE18V&amp;WT.mc_id=ProCORE18V&amp;WT.mc_goal=Brand-Awareness&amp;WT.tsrc=Website&amp;WT.mc_source=PROWebsite&amp;WT.mc_medium=TeaserPOP&amp;WT.mc_page_cat=Landing-Page&amp;WT.mc_country=DE&amp;WT.mc_postid=6&amp;WT.z_ev_cat=TeaserPOP&amp;WT.z_ev_custjour=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03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http://news.bosch-professional.com/ov?mailing=2PW6DQFR-HHHO9H&amp;m2u=2PW6DQFU-2PW6DQFR-XK21AH7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9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http://news.bosch-professional.com/ov?mailing=2PW6DRD3-3JOSZ0&amp;m2u=2PW6DRD4-2PW6DRD3-16JZ2E9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50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http://news.bosch-professional.com/ov?mailing=2PW84MI3-XPQLHL&amp;m2u=2PW84MI4-2PW84MI3-OTCHNC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790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18C24-EC78-4238-9B94-D43EC1A4C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78368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33341-BA01-4E55-80A9-7537E21E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42C39-3791-41C7-B445-B0E553DF6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28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4521326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772694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4186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57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https://cms.broadmail.de/content/broadmail/403/4032036966/temporaryContent/198000821729/1?view=edit&amp;selectableMimeTypes=text%2Fplain&amp;locale=de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5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https://www.google.de/search?safe=active&amp;client=firefox-b&amp;dcr=0&amp;q=power+tools+facebook&amp;sa=X&amp;ved=0ahUKEwiDxJiP2fnaAhUC3qQKHbvnB58Q1QIIKSgG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2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https://app6.bosch.de/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82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0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https://www.bosch-professional.com/de/de/promotion/overview.html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4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http://www.bosch.co.za/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https://walls.io/s/gTws3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https://www.bosch-professional.com/dk/da/handvaerk-industri-101271-ocs-c/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66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https://www.bosch-professional.com/dk/da/service/tilbud/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46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2B4C1-14B4-458D-9DD7-A8B217F29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76393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4365A-E206-4E8C-B0CB-0C92A1CB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Profi-Elektrowerkzeuge und Zubehör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2A517-033C-47C0-871E-2AC56FB126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768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605422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70655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7399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62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94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http://www.bosch.com.tw/en/tw/startpage_10/country-landingpage.php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5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https://cms.broadmail.de/content/broadmail/403/4032315769/temporaryContent/213709590642/2?view=edit&amp;selectableMimeTypes=text%2Fplain&amp;locale=de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33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D2D89-B989-4C35-BAE6-44CC16CDE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06877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992</Words>
  <Application>Microsoft Office PowerPoint</Application>
  <PresentationFormat>On-screen Show (4:3)</PresentationFormat>
  <Paragraphs>177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Deep Insights</vt:lpstr>
      <vt:lpstr>Facebook Fan Demographics | Bosch Profi-Elektrowerkzeuge und Zubehör</vt:lpstr>
      <vt:lpstr>Facebook Fans Change by Like/Unlike Source | Bosch Profi-Elektrowerkzeuge und Zubehör</vt:lpstr>
      <vt:lpstr>Facebook Reach | Bosch Profi-Elektrowerkzeuge und Zubehör</vt:lpstr>
      <vt:lpstr>Facebook Reach By Country Table | Bosch Profi-Elektrowerkzeuge und Zubehör - 1 of 3</vt:lpstr>
      <vt:lpstr>Facebook Reach By Country Table | Bosch Profi-Elektrowerkzeuge und Zubehör - 2 of 3</vt:lpstr>
      <vt:lpstr>Facebook Reach By Country Table | Bosch Profi-Elektrowerkzeuge und Zubehör - 3 of 3</vt:lpstr>
      <vt:lpstr>Facebook Reactions Distribution | Bosch Profi-Elektrowerkzeuge und Zubehör</vt:lpstr>
      <vt:lpstr>Facebook Engagement Rate By Post Type | Bosch Profi-Elektrowerkzeuge und Zubehör</vt:lpstr>
      <vt:lpstr>Facebook Story Type Distribution | Bosch Profi-Elektrowerkzeuge und Zubehör</vt:lpstr>
      <vt:lpstr>Facebook Page Views By External Referral | Bosch Profi-Elektrowerkzeuge und Zubehör - 1 of 4</vt:lpstr>
      <vt:lpstr>Facebook Page Views By External Referral | Bosch Profi-Elektrowerkzeuge und Zubehör - 2 of 4</vt:lpstr>
      <vt:lpstr>Facebook Page Views By External Referral | Bosch Profi-Elektrowerkzeuge und Zubehör - 3 of 4</vt:lpstr>
      <vt:lpstr>Facebook Page Views By External Referral | Bosch Profi-Elektrowerkzeuge und Zubehör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2018-06-14T20:23:45Z</dcterms:created>
  <dcterms:modified xsi:type="dcterms:W3CDTF">2018-06-14T20:24:11Z</dcterms:modified>
</cp:coreProperties>
</file>