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129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@BoschPowerTools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43255</c:v>
                </c:pt>
                <c:pt idx="1">
                  <c:v>43256</c:v>
                </c:pt>
                <c:pt idx="2">
                  <c:v>43257</c:v>
                </c:pt>
                <c:pt idx="3">
                  <c:v>43258</c:v>
                </c:pt>
                <c:pt idx="4">
                  <c:v>43259</c:v>
                </c:pt>
                <c:pt idx="5">
                  <c:v>43260</c:v>
                </c:pt>
                <c:pt idx="6">
                  <c:v>43261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-2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0D-4578-835B-D85C9F6074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@Bosch_bricolage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43255</c:v>
                </c:pt>
                <c:pt idx="1">
                  <c:v>43256</c:v>
                </c:pt>
                <c:pt idx="2">
                  <c:v>43257</c:v>
                </c:pt>
                <c:pt idx="3">
                  <c:v>43258</c:v>
                </c:pt>
                <c:pt idx="4">
                  <c:v>43259</c:v>
                </c:pt>
                <c:pt idx="5">
                  <c:v>43260</c:v>
                </c:pt>
                <c:pt idx="6">
                  <c:v>43261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-1</c:v>
                </c:pt>
                <c:pt idx="1">
                  <c:v>0</c:v>
                </c:pt>
                <c:pt idx="2">
                  <c:v>0</c:v>
                </c:pt>
                <c:pt idx="3">
                  <c:v>-4</c:v>
                </c:pt>
                <c:pt idx="4">
                  <c:v>2</c:v>
                </c:pt>
                <c:pt idx="5">
                  <c:v>-4</c:v>
                </c:pt>
                <c:pt idx="6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80D-4578-835B-D85C9F6074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830920"/>
        <c:axId val="343828296"/>
      </c:lineChart>
      <c:dateAx>
        <c:axId val="343830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828296"/>
        <c:crosses val="autoZero"/>
        <c:auto val="1"/>
        <c:lblOffset val="100"/>
        <c:baseTimeUnit val="days"/>
      </c:dateAx>
      <c:valAx>
        <c:axId val="343828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830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@BoschPowerTools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43255</c:v>
                </c:pt>
                <c:pt idx="1">
                  <c:v>43256</c:v>
                </c:pt>
                <c:pt idx="2">
                  <c:v>43257</c:v>
                </c:pt>
                <c:pt idx="3">
                  <c:v>43258</c:v>
                </c:pt>
                <c:pt idx="4">
                  <c:v>43259</c:v>
                </c:pt>
                <c:pt idx="5">
                  <c:v>43260</c:v>
                </c:pt>
                <c:pt idx="6">
                  <c:v>43261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10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98-4247-B4FD-D442BC7679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@Bosch_bricolage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43255</c:v>
                </c:pt>
                <c:pt idx="1">
                  <c:v>43256</c:v>
                </c:pt>
                <c:pt idx="2">
                  <c:v>43257</c:v>
                </c:pt>
                <c:pt idx="3">
                  <c:v>43258</c:v>
                </c:pt>
                <c:pt idx="4">
                  <c:v>43259</c:v>
                </c:pt>
                <c:pt idx="5">
                  <c:v>43260</c:v>
                </c:pt>
                <c:pt idx="6">
                  <c:v>43261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A98-4247-B4FD-D442BC7679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827640"/>
        <c:axId val="343827968"/>
      </c:lineChart>
      <c:dateAx>
        <c:axId val="343827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827968"/>
        <c:crosses val="autoZero"/>
        <c:auto val="1"/>
        <c:lblOffset val="100"/>
        <c:baseTimeUnit val="days"/>
      </c:dateAx>
      <c:valAx>
        <c:axId val="343827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827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Unique Users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Sheet1!$A$2:$A$26</c:f>
              <c:strCache>
                <c:ptCount val="25"/>
                <c:pt idx="0">
                  <c:v>@BoschSI</c:v>
                </c:pt>
                <c:pt idx="1">
                  <c:v>@BoschGlobal</c:v>
                </c:pt>
                <c:pt idx="2">
                  <c:v>@Microsoft</c:v>
                </c:pt>
                <c:pt idx="3">
                  <c:v>@LesEchos</c:v>
                </c:pt>
                <c:pt idx="4">
                  <c:v>@Google</c:v>
                </c:pt>
                <c:pt idx="5">
                  <c:v>@TechCrunch</c:v>
                </c:pt>
                <c:pt idx="6">
                  <c:v>@Cisco</c:v>
                </c:pt>
                <c:pt idx="7">
                  <c:v>@nvidia</c:v>
                </c:pt>
                <c:pt idx="8">
                  <c:v>@FinancialTimes</c:v>
                </c:pt>
                <c:pt idx="9">
                  <c:v>@Forbes</c:v>
                </c:pt>
                <c:pt idx="10">
                  <c:v>@politico</c:v>
                </c:pt>
                <c:pt idx="11">
                  <c:v>@gigaom</c:v>
                </c:pt>
                <c:pt idx="12">
                  <c:v>@intel</c:v>
                </c:pt>
                <c:pt idx="13">
                  <c:v>@awscloud</c:v>
                </c:pt>
                <c:pt idx="14">
                  <c:v>@SASsoftware</c:v>
                </c:pt>
                <c:pt idx="15">
                  <c:v>@Azure</c:v>
                </c:pt>
                <c:pt idx="16">
                  <c:v>@DXCTechnology</c:v>
                </c:pt>
                <c:pt idx="17">
                  <c:v>@PCMag</c:v>
                </c:pt>
                <c:pt idx="18">
                  <c:v>@CGTNOfficial</c:v>
                </c:pt>
                <c:pt idx="19">
                  <c:v>@MIT</c:v>
                </c:pt>
                <c:pt idx="20">
                  <c:v>@Sprinklr</c:v>
                </c:pt>
                <c:pt idx="21">
                  <c:v>@CAinc</c:v>
                </c:pt>
                <c:pt idx="22">
                  <c:v>@Persistentsys</c:v>
                </c:pt>
                <c:pt idx="23">
                  <c:v>@IBMWatson</c:v>
                </c:pt>
                <c:pt idx="24">
                  <c:v>@IoTchannel</c:v>
                </c:pt>
              </c:strCache>
            </c:str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7</c:v>
                </c:pt>
                <c:pt idx="1">
                  <c:v>5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20-46E2-8E6B-A66902A43C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24335672"/>
        <c:axId val="424341904"/>
      </c:barChart>
      <c:catAx>
        <c:axId val="4243356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341904"/>
        <c:crosses val="autoZero"/>
        <c:auto val="1"/>
        <c:lblAlgn val="ctr"/>
        <c:lblOffset val="100"/>
        <c:noMultiLvlLbl val="0"/>
      </c:catAx>
      <c:valAx>
        <c:axId val="4243419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335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@BoschPowerTools</c:v>
                </c:pt>
                <c:pt idx="1">
                  <c:v>@Bosch_bricolage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DE-452C-B0F6-E1A10BA470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@BoschPowerTools</c:v>
                </c:pt>
                <c:pt idx="1">
                  <c:v>@Bosch_bricolage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DE-452C-B0F6-E1A10BA470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@BoschPowerTools</c:v>
                </c:pt>
                <c:pt idx="1">
                  <c:v>@Bosch_bricolage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1DE-452C-B0F6-E1A10BA4704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@BoschPowerTools</c:v>
                </c:pt>
                <c:pt idx="1">
                  <c:v>@Bosch_bricolage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1DE-452C-B0F6-E1A10BA4704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@BoschPowerTools</c:v>
                </c:pt>
                <c:pt idx="1">
                  <c:v>@Bosch_bricolage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2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1DE-452C-B0F6-E1A10BA470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4333704"/>
        <c:axId val="424335016"/>
      </c:barChart>
      <c:catAx>
        <c:axId val="424333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335016"/>
        <c:crosses val="autoZero"/>
        <c:auto val="1"/>
        <c:lblAlgn val="ctr"/>
        <c:lblOffset val="100"/>
        <c:noMultiLvlLbl val="0"/>
      </c:catAx>
      <c:valAx>
        <c:axId val="424335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333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@BoschPowerTools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55-44C1-8F69-99009C1811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@Bosch_bricolage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55-44C1-8F69-99009C1811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4339280"/>
        <c:axId val="424336656"/>
      </c:barChart>
      <c:catAx>
        <c:axId val="424339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336656"/>
        <c:crosses val="autoZero"/>
        <c:auto val="1"/>
        <c:lblAlgn val="ctr"/>
        <c:lblOffset val="100"/>
        <c:noMultiLvlLbl val="0"/>
      </c:catAx>
      <c:valAx>
        <c:axId val="424336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339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@BoschPowerTools</c:v>
                </c:pt>
                <c:pt idx="1">
                  <c:v>@Bosch_bricolage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B1-44BC-A801-C8C1930FFE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@BoschPowerTools</c:v>
                </c:pt>
                <c:pt idx="1">
                  <c:v>@Bosch_bricolage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B1-44BC-A801-C8C1930FFE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4337640"/>
        <c:axId val="424339936"/>
      </c:barChart>
      <c:catAx>
        <c:axId val="424337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339936"/>
        <c:crosses val="autoZero"/>
        <c:auto val="1"/>
        <c:lblAlgn val="ctr"/>
        <c:lblOffset val="100"/>
        <c:noMultiLvlLbl val="0"/>
      </c:catAx>
      <c:valAx>
        <c:axId val="424339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337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3FBF3-DCBA-4499-987F-BFFC2FD3A2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1C8B6A-7159-4C63-9DC8-EB6ECB2634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2302326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9D005-8379-4BEB-8973-07E600A65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All PT Channels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1326A8-2075-4DD5-B16E-2CC9BE7124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24619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42469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8294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3146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67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47633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428599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668004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03857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744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@Bosch_bricolage - 2018-06-08 11:45:27 </a:t>
                      </a:r>
                      <a:r>
                        <a:rPr lang="fr-FR" sz="1000"/>
                        <a:t>
  Vous n'aurez désormais plus aucune excuse pour arriver en retard avec cette horloge faite maison ! #HomeMadeByYou #DIY #bricolage https://t.co/0b5k8D5LSv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1.9912 %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650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@Bosch_bricolage - 2018-06-06 11:00:52 </a:t>
                      </a:r>
                      <a:r>
                        <a:rPr lang="fr-FR" sz="1000"/>
                        <a:t>
  Découvrez sur notre magazine en ligne All about DIY 10 idées de paniers que votre chat va adorer : https://t.co/QftyJFgXwe
#HomeMadeByYou #AllaboutDIY #miaou https://t.co/yb5ct2BHNY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2.2936 %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079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 @Bosch_bricolage - 2018-06-04 11:00:43 </a:t>
                      </a:r>
                      <a:r>
                        <a:rPr lang="fr-FR" sz="1000"/>
                        <a:t>
  Découvrez l'AdvancedCut 18, la nouvelle scie sans fil Bosch équipée de la technologie NanoBlade. Puissante, elle permet d'effectuer sans effort des coupes à main levée dans une multitude de matériaux. Plus d'infos : https://t.co/8i50WEX5z2
#HomeMadeByYou #NanoBlade https://t.co/QP4pOfitIy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1.8692 %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031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C26BE0-8452-4C01-96B0-E5FF5E0931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06/04/2018 - 06/10/2018</a:t>
            </a:r>
          </a:p>
        </p:txBody>
      </p:sp>
    </p:spTree>
    <p:extLst>
      <p:ext uri="{BB962C8B-B14F-4D97-AF65-F5344CB8AC3E}">
        <p14:creationId xmlns:p14="http://schemas.microsoft.com/office/powerpoint/2010/main" val="1974191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47E50-564C-43F4-B9F6-A52A17A30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| All PT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EB8C63-B7B3-49BA-A2D2-700899012D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60195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770AF6-A8CB-4B7A-B2D1-40A751CE28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06/04/2018 - 06/10/2018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15223-A15A-42D2-AEA2-943ED5A03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677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F2AB7-01A3-4B8A-B203-878BD3CFC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| All PT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74131D-F1C7-4BD7-AD43-7EBEE2A6E4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92615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C7D7EB-A28A-4401-A7BE-8ED501AC6C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06/04/2018 - 06/10/2018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7081E9-54E2-46A8-AADC-E4329F393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906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832E3-F4C9-4DED-B4C6-BD8E22491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PT Channels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24E397-578B-49C3-9D9B-C57240B660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3590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80434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88324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8572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248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5237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88136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6099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859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9776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6176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8155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30674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2714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0829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799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@BoschPowerTools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147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@Bosch_bricolage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9676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1389AC-ABFC-4071-8112-788D2032E4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06/04/2018 - 06/10/2018</a:t>
            </a:r>
          </a:p>
        </p:txBody>
      </p:sp>
    </p:spTree>
    <p:extLst>
      <p:ext uri="{BB962C8B-B14F-4D97-AF65-F5344CB8AC3E}">
        <p14:creationId xmlns:p14="http://schemas.microsoft.com/office/powerpoint/2010/main" val="30340495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D749D-8432-40B3-8172-F194EB71E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All PT Channels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8CCCDB-B67E-4DD4-9FAB-032A7DD61B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84457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579980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577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22052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4284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710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@herg4711 - 2018-06-09 14:56:29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#Akkuschrauberrennen18 #Akkuschrauberrennen2018 @NewsRoom_HAWK @hawkinteractive @BoschPowerTools @BoschGlobal https://t.co/EIAGNALGTv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54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@herg4711 - 2018-06-09 13:14:10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#Akkuschrauber #Akkuschrauberrennen18 Akkuschrauberrennen2018 @hawkinteractive @NewsRoom_HAWK @BoschPowerTools… https://t.co/bUkxIeZ8rh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493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@iEloic - 2018-06-08 18:53:04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bonjour, pour les cashback des laves vaisselle, savez vous me dire vers qui me diriger ? Merci 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06/13/2018 15:37:30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93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@nicodisney78 - 2018-06-08 16:42:55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@La_Foul Bonjour vous avez pas une date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06/11/2018 08:47:57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783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@La_Foul - 2018-06-08 13:50:28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@Bosch_bricolage, une petite idée de la mise en ligne de votre site promotions? C’est pas pour moi, c’est pour un p… https://t.co/eoMFizZ61r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06/08/2018 13:12:46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197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@herg4711 - 2018-06-08 10:12:55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Let‘s go @hawkinteractive @NewsRoom_HAWK #AkkuschrauberRennen  @BoschPowerTools 😉 #Symposium #Mobilität… https://t.co/otaSzq82Be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777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@luv4tn - 2018-06-08 09:15:11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#FF @RyanNewYork @rcdellara @FORSCOM @The__Forest @richeisen @AFL @WestCoastEagles @uvettamonroe @BoschPowerTools… https://t.co/VFO8Ao5jUa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2770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38EC83-FADD-4D5A-B9E7-F5FDC88831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06/04/2018 - 06/10/2018</a:t>
            </a:r>
          </a:p>
        </p:txBody>
      </p:sp>
    </p:spTree>
    <p:extLst>
      <p:ext uri="{BB962C8B-B14F-4D97-AF65-F5344CB8AC3E}">
        <p14:creationId xmlns:p14="http://schemas.microsoft.com/office/powerpoint/2010/main" val="3840432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5FFE9-2308-4FF6-9FFF-1B6A45105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All PT Channels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988632-A564-4418-9DBB-E32878C7EB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19196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3680201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81333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6921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3477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671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@BoschSI - 2018-06-07 14:05:08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By leveraging #IoT data from their connected lawn mowers @BoschPowerTools is able to better address their customers… https://t.co/azufrNyJqO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996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@xoofx - 2018-06-07 12:08:19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Le site https://t.co/h2ga2Ne7lM est toujours en maintenance et inaccessible depuis plus d'1 mois p… https://t.co/C4nhi1bNsR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06/08/2018 08:00:38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283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@monacofriends - 2018-06-06 20:51:11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@FaSuess @2rboMedia @BoschPowerTools @chrissymaria2 Was ist denn dieses "Influencer Makrting"? Glaub sie brauchen e… https://t.co/bWlnwCgeQJ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552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@BoschRexrothUS - 2018-06-06 20:20:02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Evaluating #IoT data helps you improve your products. @BoschPowerTools show how it's done. https://t.co/KLPEuXVl0o #DataAnalytics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351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@0711Photograph1 - 2018-06-06 19:53:45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"Vermeidet Quickies"
Beziehungsratschläge mit @BoschPowerTools  Nur hier ! #MBSMN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380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@FaSuess - 2018-06-06 19:48:29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@dirkhaun @BoschPowerTools @chrissymaria2 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702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@FaSuess - 2018-06-06 19:47:51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Authentische #MicroInfluencer helfen @BoschPowerTools bei der #BuiltWithBosch #Kampagne im #Marketing von… https://t.co/FzJHWktXFc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8815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A005AA-B1A4-4DAF-9264-80A3D699C3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06/04/2018 - 06/10/2018</a:t>
            </a:r>
          </a:p>
        </p:txBody>
      </p:sp>
    </p:spTree>
    <p:extLst>
      <p:ext uri="{BB962C8B-B14F-4D97-AF65-F5344CB8AC3E}">
        <p14:creationId xmlns:p14="http://schemas.microsoft.com/office/powerpoint/2010/main" val="2191564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47C31-3460-49D3-8011-7D353CBAA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All PT Channels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1D8EC7-A2E4-432E-AC02-C191AE1CA4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38309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824202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92390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3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7073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093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@dirkhaun - 2018-06-06 19:47:19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@FaSuess @BoschPowerTools @chrissymaria2 Rechtschreibkorrektur für die Folien scheint mir nötiger 🙈 #MBSMN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402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@FaSuess - 2018-06-06 19:41:47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Warum braucht @BoschPowerTools #Influencer #Marketing im #B2B? Von @chrissymaria2 bei der #MBSMN in #Stuttgart https://t.co/LTzC60L3S9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58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@FlashMueller - 2018-06-06 19:10:28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Erster Einsatz der @BoschPowerTools: Livestream reparieren. #MBSMN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865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@Kuchi_69 - 2018-06-06 12:20:49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Merci de votre retour. Mon achat a bien été fait dans la plage indiqué dans le formulaire de l'ODR… https://t.co/wT0sOkThGA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49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@Kuchi_69 - 2018-06-06 11:44:16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Bonjour,
Il reste 8 jours pour pouvoir envoyer le dossier ODR pour être éligible à l'opération "Si… https://t.co/HbrNiGs5Sw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06/06/2018 10:17:07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561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@44Ini - 2018-06-06 11:40:05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Evaluating #IoT data helps you improve your products. @BoschPowerTools shows, how it's done https://t.co/CugJ6sMnZD… https://t.co/y3fFviSrni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392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@mcdermott_pub - 2018-06-06 10:52:52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@BoschPowerTools Bosch 18v cordless tool range expansion @mcdermott_pub https://t.co/eYmokLgMMb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6008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69785C-CF7F-40AE-82EE-521C5C2679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06/04/2018 - 06/10/2018</a:t>
            </a:r>
          </a:p>
        </p:txBody>
      </p:sp>
    </p:spTree>
    <p:extLst>
      <p:ext uri="{BB962C8B-B14F-4D97-AF65-F5344CB8AC3E}">
        <p14:creationId xmlns:p14="http://schemas.microsoft.com/office/powerpoint/2010/main" val="624166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25C73-0621-44FD-A70D-36138276B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All PT Channels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07B4E2-0911-4DAD-AA16-CAB0F91942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72916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9897935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28735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17090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998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496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@BoschRexrothUS - 2018-06-05 21:25:05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can #IoT data be used to improve products and services? @BoschPowerTools provides answers https://t.co/KLPEuXVl0o #DataAnalytics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850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@__yOhAnN__ - 2018-06-05 16:13:22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Bonjour, je souhaite bénéficier d'une promotion en cours (appareil supplémentaire pour 1€ de plus)… https://t.co/AM80xGMHNn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06/06/2018 07:49:43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193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@FlashMueller - 2018-06-05 13:54:51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Meine Erwartungen an die #MBSMN morgen sollten klar sein @smcst @BoschPowerTools @chrissymaria2 https://t.co/g66Uiz9TCw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874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@Bosch_bricolage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@devisconseil - 2018-06-04 18:42:33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@Bosch_bricolage @scoopit Astuce maison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8393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108C08-CFDB-4082-B2C1-40F13F2DED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06/04/2018 - 06/10/2018</a:t>
            </a:r>
          </a:p>
        </p:txBody>
      </p:sp>
    </p:spTree>
    <p:extLst>
      <p:ext uri="{BB962C8B-B14F-4D97-AF65-F5344CB8AC3E}">
        <p14:creationId xmlns:p14="http://schemas.microsoft.com/office/powerpoint/2010/main" val="1235067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D5680-9101-4DCA-9B89-53CFBF2E2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Overlap | All PT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D8B0F6-31DC-4857-A27E-D7FFD97CEB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24930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0E2A7E-09F5-4C44-8966-42209DA5D7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06/04/2018 - 06/10/2018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5C0E2-C5F3-4B55-ABE7-1333C6316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897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A794A-89CC-4CAB-93D1-9D7FC31C3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 Distribution | All PT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8CA921-36C8-4B55-B775-1AF2B37928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44525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CE2F9-CE4C-47DD-8F42-B646ADCCAF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06/04/2018 - 06/10/2018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8CAFCB-D2B5-473B-9003-1902FD330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996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ABA33-A39A-40C6-BBB5-590DF14C3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 | All PT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FC0B1E-4BCB-4E13-991E-6718EED1DA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04010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AAA7EB-F30E-4F95-94DE-09ABAD952A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06/04/2018 - 06/10/2018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11298A-F238-4905-8DD2-B27E6B292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6624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C7C19-3642-4ABA-ACA9-C48039916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 | All PT Channels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4354B2-C21D-4456-8A1D-D235CEB0D2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02910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E88D47-7308-4999-ADA9-0E3D0F91F7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06/04/2018 - 06/10/2018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A84E9C-7BD3-48F8-BAC4-67880DB0D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6908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728</Words>
  <Application>Microsoft Office PowerPoint</Application>
  <PresentationFormat>On-screen Show (4:3)</PresentationFormat>
  <Paragraphs>222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Twitter</vt:lpstr>
      <vt:lpstr>Twitter Own Tweets Table | All PT Channels</vt:lpstr>
      <vt:lpstr>Twitter Followers Change | All PT Channels</vt:lpstr>
      <vt:lpstr>Twitter Mentions | All PT Channels</vt:lpstr>
      <vt:lpstr>Twitter Key Metrics Table | All PT Channels</vt:lpstr>
      <vt:lpstr>Twitter Mentions Table | All PT Channels - 1 of 4</vt:lpstr>
      <vt:lpstr>Twitter Mentions Table | All PT Channels - 2 of 4</vt:lpstr>
      <vt:lpstr>Twitter Mentions Table | All PT Channels - 3 of 4</vt:lpstr>
      <vt:lpstr>Twitter Mentions Table | All PT Channels - 4 of 4</vt:lpstr>
      <vt:lpstr>Twitter Mentions Overlap | All PT Channels</vt:lpstr>
      <vt:lpstr>Twitter Response Times Distribution | All PT Channels</vt:lpstr>
      <vt:lpstr>Twitter Response Times | All PT Channels</vt:lpstr>
      <vt:lpstr>Twitter Tweet Type Distribution | All PT Channels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</dc:title>
  <dc:creator>Administrator</dc:creator>
  <cp:lastModifiedBy>Administrator</cp:lastModifiedBy>
  <cp:revision>1</cp:revision>
  <dcterms:created xsi:type="dcterms:W3CDTF">2018-06-14T15:02:18Z</dcterms:created>
  <dcterms:modified xsi:type="dcterms:W3CDTF">2018-06-14T15:02:46Z</dcterms:modified>
</cp:coreProperties>
</file>