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13329</c:v>
                </c:pt>
                <c:pt idx="1">
                  <c:v>14672</c:v>
                </c:pt>
                <c:pt idx="2">
                  <c:v>9732</c:v>
                </c:pt>
                <c:pt idx="3">
                  <c:v>4091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0-4ECF-AD64-57E109E86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1">
                  <c:v>14664</c:v>
                </c:pt>
                <c:pt idx="2">
                  <c:v>9733</c:v>
                </c:pt>
                <c:pt idx="3">
                  <c:v>4091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30-4ECF-AD64-57E109E86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1">
                  <c:v>14670</c:v>
                </c:pt>
                <c:pt idx="2">
                  <c:v>9732</c:v>
                </c:pt>
                <c:pt idx="3">
                  <c:v>4092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30-4ECF-AD64-57E109E86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80112"/>
        <c:axId val="386484704"/>
      </c:lineChart>
      <c:dateAx>
        <c:axId val="38648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84704"/>
        <c:crosses val="autoZero"/>
        <c:auto val="1"/>
        <c:lblOffset val="100"/>
        <c:baseTimeUnit val="months"/>
      </c:dateAx>
      <c:valAx>
        <c:axId val="38648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8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13219</c:v>
                </c:pt>
                <c:pt idx="1">
                  <c:v>260290</c:v>
                </c:pt>
                <c:pt idx="2">
                  <c:v>25446</c:v>
                </c:pt>
                <c:pt idx="3">
                  <c:v>191010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9E-4A32-ACC0-9E1513B5E4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24710</c:v>
                </c:pt>
                <c:pt idx="1">
                  <c:v>20370</c:v>
                </c:pt>
                <c:pt idx="2">
                  <c:v>14755</c:v>
                </c:pt>
                <c:pt idx="3">
                  <c:v>17136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9E-4A32-ACC0-9E1513B5E4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182035</c:v>
                </c:pt>
                <c:pt idx="1">
                  <c:v>115053</c:v>
                </c:pt>
                <c:pt idx="2">
                  <c:v>304165</c:v>
                </c:pt>
                <c:pt idx="3">
                  <c:v>348398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9E-4A32-ACC0-9E1513B5E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9006032"/>
        <c:axId val="579006360"/>
      </c:lineChart>
      <c:dateAx>
        <c:axId val="57900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06360"/>
        <c:crosses val="autoZero"/>
        <c:auto val="1"/>
        <c:lblOffset val="100"/>
        <c:baseTimeUnit val="months"/>
      </c:dateAx>
      <c:valAx>
        <c:axId val="57900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0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26887</c:v>
                </c:pt>
                <c:pt idx="1">
                  <c:v>634019</c:v>
                </c:pt>
                <c:pt idx="2">
                  <c:v>55245</c:v>
                </c:pt>
                <c:pt idx="3">
                  <c:v>266659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1-41A3-9EF2-EDC986F35C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83095</c:v>
                </c:pt>
                <c:pt idx="1">
                  <c:v>58620</c:v>
                </c:pt>
                <c:pt idx="2">
                  <c:v>48661</c:v>
                </c:pt>
                <c:pt idx="3">
                  <c:v>35508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B1-41A3-9EF2-EDC986F35C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550094</c:v>
                </c:pt>
                <c:pt idx="1">
                  <c:v>394968</c:v>
                </c:pt>
                <c:pt idx="2">
                  <c:v>802926</c:v>
                </c:pt>
                <c:pt idx="3">
                  <c:v>564741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B1-41A3-9EF2-EDC986F35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9013248"/>
        <c:axId val="579019808"/>
      </c:lineChart>
      <c:dateAx>
        <c:axId val="57901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19808"/>
        <c:crosses val="autoZero"/>
        <c:auto val="1"/>
        <c:lblOffset val="100"/>
        <c:baseTimeUnit val="months"/>
      </c:dateAx>
      <c:valAx>
        <c:axId val="57901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1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F-44D1-BCAB-AE80DD8331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F-44D1-BCAB-AE80DD8331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  <c:pt idx="3">
                  <c:v>43252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F-44D1-BCAB-AE80DD833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9028336"/>
        <c:axId val="579027024"/>
      </c:lineChart>
      <c:dateAx>
        <c:axId val="57902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27024"/>
        <c:crosses val="autoZero"/>
        <c:auto val="1"/>
        <c:lblOffset val="100"/>
        <c:baseTimeUnit val="months"/>
      </c:dateAx>
      <c:valAx>
        <c:axId val="57902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2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03-4B82-BC95-4E75B24E9A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03-4B82-BC95-4E75B24E9A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03-4B82-BC95-4E75B24E9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9025384"/>
        <c:axId val="579023744"/>
      </c:barChart>
      <c:catAx>
        <c:axId val="57902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23744"/>
        <c:crosses val="autoZero"/>
        <c:auto val="1"/>
        <c:lblAlgn val="ctr"/>
        <c:lblOffset val="100"/>
        <c:noMultiLvlLbl val="0"/>
      </c:catAx>
      <c:valAx>
        <c:axId val="5790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2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6664</c:v>
                </c:pt>
                <c:pt idx="1">
                  <c:v>1298</c:v>
                </c:pt>
                <c:pt idx="2">
                  <c:v>4998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4-497D-B6B0-4A14582F3D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129</c:v>
                </c:pt>
                <c:pt idx="1">
                  <c:v>106</c:v>
                </c:pt>
                <c:pt idx="2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4-497D-B6B0-4A14582F3D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34-497D-B6B0-4A14582F3D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94</c:v>
                </c:pt>
                <c:pt idx="1">
                  <c:v>8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34-497D-B6B0-4A14582F3D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34-497D-B6B0-4A14582F3D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34-497D-B6B0-4A14582F3D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365</c:v>
                </c:pt>
                <c:pt idx="1">
                  <c:v>202</c:v>
                </c:pt>
                <c:pt idx="2">
                  <c:v>1080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34-497D-B6B0-4A14582F3D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574</c:v>
                </c:pt>
                <c:pt idx="1">
                  <c:v>185</c:v>
                </c:pt>
                <c:pt idx="2">
                  <c:v>1350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34-497D-B6B0-4A14582F3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9055888"/>
        <c:axId val="579064416"/>
      </c:barChart>
      <c:catAx>
        <c:axId val="57905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64416"/>
        <c:crosses val="autoZero"/>
        <c:auto val="1"/>
        <c:lblAlgn val="ctr"/>
        <c:lblOffset val="100"/>
        <c:noMultiLvlLbl val="0"/>
      </c:catAx>
      <c:valAx>
        <c:axId val="57906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5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A-4B24-8189-1129D080AF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25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4A-4B24-8189-1129D080AF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4A-4B24-8189-1129D080AF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4A-4B24-8189-1129D080AF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4A-4B24-8189-1129D080AF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4A-4B24-8189-1129D080A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9056872"/>
        <c:axId val="579059168"/>
      </c:barChart>
      <c:catAx>
        <c:axId val="57905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59168"/>
        <c:crosses val="autoZero"/>
        <c:auto val="1"/>
        <c:lblAlgn val="ctr"/>
        <c:lblOffset val="100"/>
        <c:noMultiLvlLbl val="0"/>
      </c:catAx>
      <c:valAx>
        <c:axId val="57905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05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DD3F-E42D-4762-827B-1B0BDEE92E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CEFEF-B460-4352-940B-716B68FDC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3554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AF3CB-A450-4CB4-8E13-C8708E38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DF815-DDB5-443C-A044-422572645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82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0714819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68340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99432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689996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36023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84746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48758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83722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09120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45470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26336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20823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37502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97761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937862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173565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5024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676808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13298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829304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91689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64477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50775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218611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189396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687749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366946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29662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34186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18126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10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2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0CB47-F8CF-4138-997C-2E89968FD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17746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CC05-8263-42CD-A952-1E5218F4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2F05D-271A-4780-896B-144F510C7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635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4966762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74547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50906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24533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54194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57498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40430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02483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557790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78030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018526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159250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327794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351321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87036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89178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77835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5479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92726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146023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5955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2442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072474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605882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41102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808335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83084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01447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40692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27479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517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7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358825.7184466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0B445-6E20-44DD-9867-B2D7C36CA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67147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2BE1-DB6C-4867-9BB6-044EC780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0113E-6809-49AC-B640-0D398D2F5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202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9605930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25927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82845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63431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507880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278156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568436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14166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54809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1040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48917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30256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629655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39852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29535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11286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105747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885042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7203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63642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637563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98402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22845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664411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0255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00859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660023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05400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323976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82608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350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8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178873.75961538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07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5C402-69D6-4563-A1DF-A2506C711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83525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5C4B1-AD39-43EA-B4FE-482B9910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16C50-A970-4D64-BD7E-FB6D917D6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207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5771789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255341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212774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127556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877287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081354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99529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693806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955658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611615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9680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36493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49324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175455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76861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747334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161714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120178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98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87157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185542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19873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209671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83619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160328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42596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93575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21764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181513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99803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13159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9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59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82A65-C5CE-4949-8534-2603B7CA0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62947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D5D78-BC95-4045-9D17-C860DFDB8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A55C6-A81A-4276-BFB4-48B5DEF01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61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C7E65-075E-4496-9748-A7A9A2E9E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61079-53B1-40B8-9BC3-2AD2852A2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6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D38D-8136-4774-A220-B5A58BA4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53E2F-5DF6-4AB5-8BB7-6EF6E88AF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635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85953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99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841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95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005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552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604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82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59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918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673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68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84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267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77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41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17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552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31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61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37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026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451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65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291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130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413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29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5AA79-90A9-46EA-AC23-2A62465CA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748706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F93D-8C05-463E-B880-E663BA6D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19C98-B7B6-4BC5-88DE-0043447DE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330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4131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65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35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024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21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662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69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14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38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22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09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47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892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02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97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146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675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403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00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870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92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37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31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36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631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492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741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8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- 2018-06-13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#TipsDelMaestroBosch Cuando trabajes en casa, asegúrate de tener limpio y ordenado tu espacio de trabajo. Mantener una buena visibilidad y control te aseguran más seguridad y menos accidentes.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360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5C728-1F26-4B31-A2EF-94A00780A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004008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2A666-7778-480D-805B-09181FCE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87DE9-354F-408D-9731-D4F802AA8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30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3509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583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636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299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834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6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764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439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38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887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404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184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404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54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33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88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001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562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185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71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0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17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486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93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33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984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05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8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- 2018-06-13 04:00:01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tip de hoy es para vos que trabajas perforando hormigón! Diferente de las demás brocas que tienen 2 aristas, la nueva SDS- PLUS-5X es la única broca del mercado que tiene 4 aristas y por eso no se traba ni si quiebra al llegar al hierro. Sepa más en: https://goo.gl/DqSZXu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337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10376-73A3-49C3-A64B-9AB6D5E44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14375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E7A6-922D-493C-AD39-56434D92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BB569-21CB-48B5-A88C-CBD919FD0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057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6331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033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86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228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622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08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44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728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6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45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32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833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418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548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151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34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945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194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810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87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64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53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098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42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487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34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588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90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- 2018-06-13 03:00:01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tip de hoy es para tí que trabajas perforando hormigón! Diferente de las demás brocas que tienen 2 aristas, la nueva SDS PLUS 5X es la única broca del mercado que tiene 4 aristas, no se traba ni quiebra al llegar en el redondo. Busque aquí la tienda más cercana:  https://goo.gl/VfkAju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02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0143C-4E45-409D-B9A1-95F216DAB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6669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750C-3489-458F-A9F9-4AD89B0A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FD11C-B433-47DC-9932-4710C0C9D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932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62376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572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54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639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739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66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39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02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76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16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3956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05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22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3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20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668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465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15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972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132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91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123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286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978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295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65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220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1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- 2018-06-12 20:42:54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dica de hoje é valiosíssima: não dê bola fora no dia dos namorados! Para isso fizemos um vídeo que vai te ajudar a evitar o perrengue e acertar no presente do mozão com o medidor GLM 20 😂
Clique e descubra: https://goo.gl/SWfqc8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50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394D9-7CBA-4502-A934-42A51027B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78857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C5C6C-61A5-4BF0-8051-86DE8D93B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1C33F-95AA-471D-8962-1EA6C9C55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95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3355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754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14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981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773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7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06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3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04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6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216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41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986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213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63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91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97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608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18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577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58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573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13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216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189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02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55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0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- 2018-06-11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Termina tu trabajo a tiempo gracias al NUEVO esmeril angular 2000, rendimiento y precio que te gustarán. Precio ref: 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19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04185-B2C6-480E-8739-53F488E4D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80669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9D271-AB5A-415B-8C72-623EF7A15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8DEF7-5B93-456C-BB9F-7EA505578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21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074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744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386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19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532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14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71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00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107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28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078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03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44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1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38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26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378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288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471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013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54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80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416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935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868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495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27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- 2018-06-10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Siente el poder en tus manos y demuele sin obstáculos que te detengan, el nuevo Taladro de Percusión no se deja intimidar
¡Conócelo! bit.ly/BOSCHGSB180LI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54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815D7-67CC-423C-BD99-B2E51B1D0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222089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E1380-81F6-4162-8AB0-C5F9E1E60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E0EFA-517C-4F6C-9A95-499AD8772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629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08673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637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698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37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061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657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73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676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328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24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604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96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68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982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930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49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813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65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004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581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98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119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00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06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127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49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546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48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- 2018-06-08 22:24:56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Corta essa! Lâmina de serra manual agora é Bosch. A solução completa para cortes de diversos tipos de materiais. A qualidade Bosch veio assumir o primeiro lugar na sua caixa de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45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DB10A-A707-4699-B172-F0E6A29BF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98841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927DF-0114-46AF-B8CD-5007F18A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965CC-4B57-4C34-B336-3D24A581E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516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51121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74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32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350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020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671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590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058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18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081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57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199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10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854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948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097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1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70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99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436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65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760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75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137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33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545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6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5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- 2018-06-08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Garantizar un ambiente limpio después de tu trabajo es fundamental ¿no? Entonces, debes conocer la nueva GAS 15 PS, que puede aspirar en seco y húmedo. Más detalles en el link https://goo.gl/gyNDJD
Precio ref.: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50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57336-5DE7-4A96-9AB4-91A9058E4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218749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6FC79-7164-4244-8DCF-0830FD603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4EC8D-CDC7-47A1-87CC-7C8ACF41BF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179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2149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72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579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156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841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97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67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785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69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579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991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071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9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745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558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134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98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407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40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647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40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12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309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48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25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11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39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54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- 2018-06-05 22:32:15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MES DEL PAPÁ: En Bosch queremos que sigas siendo el #SuperHéroe de la familia, construyendo los proyectos de tus sueños
Regalaremos 3 Sierras de Calar GST 65 BE durante este mes. ¡Regístrate aquí y participa!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964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CDA38-BDA7-49F1-8A08-80359D53D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596917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C913C-DF65-4138-A28A-A7036116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B358F-B412-47B4-B8B7-AC922F178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027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97004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268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452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824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01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396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454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06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143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33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675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8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838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24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968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66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60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769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933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53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208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6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090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205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74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24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621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- 2018-06-04 20:48:10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todos los que asistieron a Los imperdibles Bosch en Construmart Colina el Sábado 2 de junio.
Felicitamos a Eurimar Castro y Jose Palacios, quienes fueron los ganadores del día.
¡Pronto se vienen más eventos!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1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0BCAD-DEC1-48F3-A70A-FDDD13947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62789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9BD7-F1FB-40E8-8FF6-5C24D8B4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DEF82-E400-4549-B635-D36FE7ABC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980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7394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91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204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435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087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850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57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46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131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39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432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37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685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925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558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422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107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538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929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719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255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02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91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44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756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379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90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9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- 2018-06-04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Láser GLL 3-80, tiene mayor visibilidad y amplía tu área de trabajo. Activa el receptor y obtén un alcance de hasta 80 mts. Conócelo aquí https://bit.ly/2HkjUiT
Precio ref.: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424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B320B-534E-444A-B9B8-221E841B7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124933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8D59B-9893-4027-9601-A243AC8A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AF93F-BF2C-4EB4-9E35-5FBFD8DFD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185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9847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989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680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06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0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081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636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7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55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59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57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903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149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11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50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40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031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43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519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566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30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666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97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827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1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461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286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2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- 2018-06-04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presentamos nuestra nueva familia de Impacts bits Control. Gracias a una zona de torsión diferenciado y material especial, es mucho más resistente y durable que las demás puntas del mercado. Sepa más: https://goo.gl/ppJddm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102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444AE-BDD9-4798-9DBA-2393AEC49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124250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A471A-1D23-43CE-A550-CB4B66E4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CECF2-CF32-4D21-BC95-9716B6FC9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65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6467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122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476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91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19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66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46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51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196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483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45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760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47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46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666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49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707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155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674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45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195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37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742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40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493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411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00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9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- 2018-06-03 15:30:01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GLL 3-80 CG es pura innovación, además de su potente luz verde incluye el sistema CAL GUARD alertándote cuando debes calibrarlo, de esta forma aseguras alta precisión y enfoque en tu trabajo. ¡Mira este video!
Más detalles aquí: bit.ly/BOSCHGLL380CG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20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72325-9E28-49BB-B23F-79604C564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680588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DC43-154F-4CBD-B216-A2CF3A7D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DE9EE-DBDA-4E91-97E4-744476AAC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837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1004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90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556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989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889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33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9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413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114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22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670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25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70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32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70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614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701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849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92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69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922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49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97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25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274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835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498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4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- 2018-06-01 17:41:32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conocer Los IMPERDIBLES de Bosch este sábado 2 de Junio de 
10:00 a 18:00 en Construmart Colina! Tendremos stands con demostraciones y muchas sorpresas. ¡Te esperamos!
Dirección: General San Martín esquina los álamos.  Revisa el mapa aquí https://bit.ly/2slHcAl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29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5A398-4C9B-4934-8AAB-24C1C93BC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967113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8BF7-2BAB-47F0-82C5-F1D9B940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74863-5ABF-446D-87B2-B82825BFF9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516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6656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48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48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678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85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67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71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30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689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343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012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39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144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258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450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82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242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906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294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62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965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359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961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296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3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812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6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1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- 2018-06-01 17:00:01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Precisa daquela ajudinha com a limpeza durante as atividades do dia a dia? É por isso que te apresentamos o aspirador GAS 15 PS, o parceiro ideal para deixar seu trabalho ainda mais profissional :). Conheça mais em: https://goo.gl/S2NASV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58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D1004-84F0-49CB-A576-0BA1832D4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423889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09680-2D93-4B75-82A9-4B8F0B8B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12382-4C62-4141-AD9A-3A6A35C03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460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65916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77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864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5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336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185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060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1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106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061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092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2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54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73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17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71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83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73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833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887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462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97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98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769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836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5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832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9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- 2018-05-31 19:48:08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¡GANADORES! Ya están en sus manos los Sets de Brocas SDS-plus-5X, ahora conocerán su poder y resistencia. Gracias a todos los que participaron. Pronto tendremos más concursos para los #MaestrosBosch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63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6B072-EF38-407F-90E0-BAA710896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170719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5412E-6ACA-4DC7-B505-A6568FC3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73D88-73C3-49D2-965C-BAD6B0C82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64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6488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808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42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673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284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50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045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149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362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450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22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257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378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37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94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18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930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08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4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709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98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808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40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465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874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16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77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92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- 2018-05-30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se acaba Mayo ¿Cuál fue tu proyecto del mes?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7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D2D66-E372-4EE8-A4C2-A94288FCF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851751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FCDE-BA2E-4D79-833C-EB403050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04E0FA-F8A9-42D7-AAAC-F8E0C9D69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76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9051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999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411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722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11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83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37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23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051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959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646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72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969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83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35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0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38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26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28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467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62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237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94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98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085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84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4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1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- 2018-05-28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solo lija y nivela con gran velocidad; cambia la lija en un dos por tres gracias a su fácil sistema ¡Optimiza tu tiempo de trabajo con la Lijadora de Banda GBS 75 AE bit.ly/BOSCHGBS75AE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435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24BF7-5D63-4145-8724-706E1723B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025382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F754-A43B-4532-88D9-2704FD96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D0C3A-E0C1-4B7E-989C-4B0E5C77A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901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0575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570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845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80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791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9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720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28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781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405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507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72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298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96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947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519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18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461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85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892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77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39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588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14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72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82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335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01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- 2018-05-26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Olvídate de los obstáculos y perfora el hormigón armado sin dificultad. Las 4 puntas de la SDS Plus 5X hacen que esta broca sea legendaria!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37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78A46-6231-4E5F-9E42-9E8FA397F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282330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EB56-1679-4641-8EE0-8BA248443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F3249-CCEF-4F93-B9CB-8324D3F21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931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958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650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48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517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691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286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400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47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393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617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114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532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253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374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629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879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742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378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40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242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35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36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6793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63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56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066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214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8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- 2018-05-26 00:05:31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Ahora todos podemos hacernos nuestra propia mesa ratona! Seguí estos pasos y mirá que fácil es..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968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3E725-BABD-44F0-B8FA-8618088F4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428236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37648-8471-4BB7-B605-0F78AC0B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9BD2A-E1A9-411C-88CA-B8E8CE8A2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4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35326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587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36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554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5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121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651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80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624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667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78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292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85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94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78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44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46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721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672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10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335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276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378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92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482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814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953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39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- 2018-05-25 16:54:55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Carpintero del Desierto ya conoció nuestra Sierra de Banco GTS 10 J
Revisa cuál fue su impresión y lo detalles del producto en este enlace: bit.ly/2scfPsz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88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A1C66-E0F9-4324-874C-77EB86D70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416206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99B7-F9C6-4691-9E3D-20D849C6E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65C87-94D8-4188-B551-D8435CF87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730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2391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099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49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365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36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100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004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590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82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56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991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733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659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483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116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094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0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13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74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34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105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035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946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53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55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644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894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31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- 2018-05-24 17:00:59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Traemos para vos una nueva versión del GSR 120-LI con una batería y las mismas prestaciones que lo hacen el mejor de la categoría. Precio sugerido: 99. Mandril de cambio rápido, luz de LED y sistema ECP que protege la batería contra el sobrecalentamiento. Encontralo en el punto de venta más cercano acá: http://bit.ly/2HBvXcb
Vale la pena tener una Bosch!!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471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E4CFD-A918-4282-B527-E3FD8A976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665550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4EB95-391E-415F-A864-302DCF8D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3E170-CDB4-4F33-86D5-3D054612C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688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227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72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711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56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98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533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32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958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76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08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33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057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93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683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53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447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054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57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004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40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021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82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91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878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605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99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75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1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- 2018-05-24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Recuerda que antes de aplicar barniz debes preparar la madera con una lija y asegurarte que esté libre de polvo o grasa #TipsDelMaestroBosch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7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8AF95-1E2E-4774-A8EB-70F5A2938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359202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8DD04-FD60-4A4D-BF7F-023F7B90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10B1D-DF82-44F5-BFC9-A9BE772F3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701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122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328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66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98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956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911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34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377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965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500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252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44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352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851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928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231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170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77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366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08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582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182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327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02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91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048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2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- 2018-05-22 17:05:10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está en Chile el NUEVO GLL 3-80 CG! Hasta 4 veces mejor visibilidad gracias a sus líneas de láser verde y mejora tu trabajo con 3 proyecciones en 360º
Producto único en el mercado. Más información aquí bit.ly/BOSCHGLL380CG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48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DE81E-6934-432A-AAC9-8D83BC316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464821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D9A67-E4A5-42FD-81F3-A7104210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735DC-D47F-4681-A1F6-D17ED4081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014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95863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514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415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209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50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070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47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04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83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828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256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452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861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939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02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65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60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68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041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80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673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501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292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32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756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43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0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9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- 2018-05-18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Qué tengan un excelente fin de semana largo #MaestrosBosch, disfruten un merecido descanso y energía para sus proyectos en casa.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868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BD6E6-387A-47AF-B1A0-6687E1BEB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89551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8A0E-ECB3-42A7-BC79-3F6222B92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1E2F3D-C2D4-4770-A95E-45DB1941C8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397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C8544-9985-47F5-9003-F71FF9961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EDBC3-D510-413D-90E0-F918399D3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4899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09A19-E81F-4AB5-89C5-FA837586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375A5-75B6-4D2A-909A-E3A5BE6BA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037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30815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7968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0052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641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6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3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02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40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8B0FF-6CBC-4C86-BB8F-EAD7D7ACE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224238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EF16-31A5-4A95-B582-1ACF9501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6F58C7-29BA-4C2C-A1F5-3842AF507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103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AC9A7-43AF-467B-AB2B-DF8E56B28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C70DB-ACA2-4CCD-9922-8F32C8499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02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47B3-25D5-4EC8-839C-F12E98E63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145B6-DA8E-41AF-A076-3660AE206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042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1A616-B5FB-4F4B-96D2-48A5C44E1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BEB4-6206-4833-8978-F42C466C1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54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3DD8C-DE38-43BF-8DBA-EE7B2772E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96767-CB0E-454C-B9F7-5AFED50E54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300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1F35E-F2AF-4503-A8AB-A754EE6A2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897DE-C599-417B-9294-CDD0F24DC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14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90E43-DF42-4448-AA8A-EE79A261D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(Internal Benchmark)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BF1A1-0F05-4EF7-990E-CED58FC99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222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2893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9343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6904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0769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284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20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5619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9774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9896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782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4557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3895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6004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9147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491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9208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6560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3816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0953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4201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83398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5969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5020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135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8863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9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50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4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53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A6801-AA6C-4415-8340-9EE8FA4D0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343043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11711-6706-4B15-974E-390C04A4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Interactions Distribution (Internal Benchmark) | PRO-PT-LA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23842D-650B-4650-9B2D-119AB3702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16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EF869-A37E-4DE6-A9F0-22FB0ECF9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21C44-982C-4117-A0E5-4C3972FD7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894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785-364F-4B33-8783-8856AC36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 Per Profile (Internal Benchmark)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3276F3-DCEA-4A4B-A7B2-17290EDE5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221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11D1B-5C53-416C-9BCE-476E1C618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6E81E-AFE3-4043-B37A-E373C46C0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49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3272</Words>
  <Application>Microsoft Office PowerPoint</Application>
  <PresentationFormat>On-screen Show (4:3)</PresentationFormat>
  <Paragraphs>1772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All LA FB</vt:lpstr>
      <vt:lpstr>Facebook Key Metrics Table | PRO-PT-LA - 1 of 4</vt:lpstr>
      <vt:lpstr>Facebook Key Metrics Table | PRO-PT-LA - 2 of 4</vt:lpstr>
      <vt:lpstr>Facebook Key Metrics Table | PRO-PT-LA - 3 of 4</vt:lpstr>
      <vt:lpstr>Facebook Key Metrics Table | PRO-PT-LA - 4 of 4</vt:lpstr>
      <vt:lpstr>Facebook Fans Change | PRO-PT-LA</vt:lpstr>
      <vt:lpstr>Facebook Own Posts Table | PRO-PT-LA - 1 of 26</vt:lpstr>
      <vt:lpstr>Facebook Own Posts Table | PRO-PT-LA - 2 of 26</vt:lpstr>
      <vt:lpstr>Facebook Own Posts Table | PRO-PT-LA - 3 of 26</vt:lpstr>
      <vt:lpstr>Facebook Own Posts Table | PRO-PT-LA - 4 of 26</vt:lpstr>
      <vt:lpstr>Facebook Own Posts Table | PRO-PT-LA - 5 of 26</vt:lpstr>
      <vt:lpstr>Facebook Own Posts Table | PRO-PT-LA - 6 of 26</vt:lpstr>
      <vt:lpstr>Facebook Own Posts Table | PRO-PT-LA - 7 of 26</vt:lpstr>
      <vt:lpstr>Facebook Own Posts Table | PRO-PT-LA - 8 of 26</vt:lpstr>
      <vt:lpstr>Facebook Own Posts Table | PRO-PT-LA - 9 of 26</vt:lpstr>
      <vt:lpstr>Facebook Own Posts Table | PRO-PT-LA - 10 of 26</vt:lpstr>
      <vt:lpstr>Facebook Own Posts Table | PRO-PT-LA - 11 of 26</vt:lpstr>
      <vt:lpstr>Facebook Own Posts Table | PRO-PT-LA - 12 of 26</vt:lpstr>
      <vt:lpstr>Facebook Own Posts Table | PRO-PT-LA - 13 of 26</vt:lpstr>
      <vt:lpstr>Facebook Own Posts Table | PRO-PT-LA - 14 of 26</vt:lpstr>
      <vt:lpstr>Facebook Own Posts Table | PRO-PT-LA - 15 of 26</vt:lpstr>
      <vt:lpstr>Facebook Own Posts Table | PRO-PT-LA - 16 of 26</vt:lpstr>
      <vt:lpstr>Facebook Own Posts Table | PRO-PT-LA - 17 of 26</vt:lpstr>
      <vt:lpstr>Facebook Own Posts Table | PRO-PT-LA - 18 of 26</vt:lpstr>
      <vt:lpstr>Facebook Own Posts Table | PRO-PT-LA - 19 of 26</vt:lpstr>
      <vt:lpstr>Facebook Own Posts Table | PRO-PT-LA - 20 of 26</vt:lpstr>
      <vt:lpstr>Facebook Own Posts Table | PRO-PT-LA - 21 of 26</vt:lpstr>
      <vt:lpstr>Facebook Own Posts Table | PRO-PT-LA - 22 of 26</vt:lpstr>
      <vt:lpstr>Facebook Own Posts Table | PRO-PT-LA - 23 of 26</vt:lpstr>
      <vt:lpstr>Facebook Own Posts Table | PRO-PT-LA - 24 of 26</vt:lpstr>
      <vt:lpstr>Facebook Own Posts Table | PRO-PT-LA - 25 of 26</vt:lpstr>
      <vt:lpstr>Facebook Own Posts Table | PRO-PT-LA - 26 of 26</vt:lpstr>
      <vt:lpstr>Facebook Reach | PRO-PT-LA</vt:lpstr>
      <vt:lpstr>Facebook Page Post Reach Table | PRO-PT-LA</vt:lpstr>
      <vt:lpstr>Facebook Impressions | PRO-PT-LA</vt:lpstr>
      <vt:lpstr>Facebook User Posts | PRO-PT-LA</vt:lpstr>
      <vt:lpstr>Facebook Response Times | PRO-PT-LA</vt:lpstr>
      <vt:lpstr>Key Metrics Table (Internal Benchmark) | PRO-PT-LA</vt:lpstr>
      <vt:lpstr>Interactions Distribution (Internal Benchmark) | PRO-PT-LA</vt:lpstr>
      <vt:lpstr>Post Type Distribution Per Profile (Internal Benchmark) 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FB</dc:title>
  <dc:creator>Administrator</dc:creator>
  <cp:lastModifiedBy>Administrator</cp:lastModifiedBy>
  <cp:revision>1</cp:revision>
  <dcterms:created xsi:type="dcterms:W3CDTF">2018-06-13T23:27:18Z</dcterms:created>
  <dcterms:modified xsi:type="dcterms:W3CDTF">2018-06-13T23:29:10Z</dcterms:modified>
</cp:coreProperties>
</file>