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Lst>
  <p:sldSz cx="9144000" cy="6858000" type="screen4x3"/>
  <p:notesSz cx="6858000" cy="9144000"/>
  <p:embeddedFontLst>
    <p:embeddedFont>
      <p:font typeface="Calibri" panose="020F0502020204030204" pitchFamily="34" charset="0"/>
      <p:regular r:id="rId24"/>
      <p:bold r:id="rId25"/>
      <p:italic r:id="rId26"/>
      <p:boldItalic r:id="rId2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17" autoAdjust="0"/>
    <p:restoredTop sz="94692" autoAdjust="0"/>
  </p:normalViewPr>
  <p:slideViewPr>
    <p:cSldViewPr snapToGrid="0">
      <p:cViewPr varScale="1">
        <p:scale>
          <a:sx n="113" d="100"/>
          <a:sy n="113" d="100"/>
        </p:scale>
        <p:origin x="2040" y="102"/>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3.fntdata"/><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2.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1.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font" Target="fonts/font4.fntdata"/><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1</c:v>
                </c:pt>
                <c:pt idx="2">
                  <c:v>0</c:v>
                </c:pt>
                <c:pt idx="3">
                  <c:v>0</c:v>
                </c:pt>
                <c:pt idx="4">
                  <c:v>0</c:v>
                </c:pt>
                <c:pt idx="5">
                  <c:v>0</c:v>
                </c:pt>
                <c:pt idx="6">
                  <c:v>0</c:v>
                </c:pt>
                <c:pt idx="7">
                  <c:v>1</c:v>
                </c:pt>
                <c:pt idx="8">
                  <c:v>0</c:v>
                </c:pt>
                <c:pt idx="9">
                  <c:v>0</c:v>
                </c:pt>
                <c:pt idx="10">
                  <c:v>0</c:v>
                </c:pt>
                <c:pt idx="11">
                  <c:v>2</c:v>
                </c:pt>
                <c:pt idx="12">
                  <c:v>0</c:v>
                </c:pt>
                <c:pt idx="13">
                  <c:v>0</c:v>
                </c:pt>
                <c:pt idx="14">
                  <c:v>0</c:v>
                </c:pt>
                <c:pt idx="15">
                  <c:v>3</c:v>
                </c:pt>
                <c:pt idx="16">
                  <c:v>0</c:v>
                </c:pt>
                <c:pt idx="17">
                  <c:v>0</c:v>
                </c:pt>
                <c:pt idx="18">
                  <c:v>0</c:v>
                </c:pt>
                <c:pt idx="19">
                  <c:v>1</c:v>
                </c:pt>
                <c:pt idx="20">
                  <c:v>1</c:v>
                </c:pt>
                <c:pt idx="21">
                  <c:v>0</c:v>
                </c:pt>
                <c:pt idx="22">
                  <c:v>1</c:v>
                </c:pt>
                <c:pt idx="23">
                  <c:v>0</c:v>
                </c:pt>
                <c:pt idx="24">
                  <c:v>0</c:v>
                </c:pt>
                <c:pt idx="25">
                  <c:v>1</c:v>
                </c:pt>
                <c:pt idx="26">
                  <c:v>0</c:v>
                </c:pt>
                <c:pt idx="27">
                  <c:v>2</c:v>
                </c:pt>
                <c:pt idx="28">
                  <c:v>0</c:v>
                </c:pt>
                <c:pt idx="29">
                  <c:v>0</c:v>
                </c:pt>
                <c:pt idx="30">
                  <c:v>0</c:v>
                </c:pt>
              </c:numCache>
            </c:numRef>
          </c:val>
          <c:smooth val="0"/>
          <c:extLst>
            <c:ext xmlns:c16="http://schemas.microsoft.com/office/drawing/2014/chart" uri="{C3380CC4-5D6E-409C-BE32-E72D297353CC}">
              <c16:uniqueId val="{00000000-3866-4886-BE61-076C9D4D105E}"/>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1</c:v>
                </c:pt>
                <c:pt idx="8">
                  <c:v>0</c:v>
                </c:pt>
                <c:pt idx="9">
                  <c:v>0</c:v>
                </c:pt>
                <c:pt idx="10">
                  <c:v>0</c:v>
                </c:pt>
                <c:pt idx="11">
                  <c:v>0</c:v>
                </c:pt>
                <c:pt idx="12">
                  <c:v>1</c:v>
                </c:pt>
                <c:pt idx="13">
                  <c:v>0</c:v>
                </c:pt>
                <c:pt idx="14">
                  <c:v>1</c:v>
                </c:pt>
                <c:pt idx="15">
                  <c:v>0</c:v>
                </c:pt>
                <c:pt idx="16">
                  <c:v>0</c:v>
                </c:pt>
                <c:pt idx="17">
                  <c:v>0</c:v>
                </c:pt>
                <c:pt idx="18">
                  <c:v>0</c:v>
                </c:pt>
                <c:pt idx="19">
                  <c:v>0</c:v>
                </c:pt>
                <c:pt idx="20">
                  <c:v>1</c:v>
                </c:pt>
                <c:pt idx="21">
                  <c:v>0</c:v>
                </c:pt>
                <c:pt idx="22">
                  <c:v>0</c:v>
                </c:pt>
                <c:pt idx="23">
                  <c:v>0</c:v>
                </c:pt>
                <c:pt idx="24">
                  <c:v>0</c:v>
                </c:pt>
                <c:pt idx="25">
                  <c:v>0</c:v>
                </c:pt>
                <c:pt idx="26">
                  <c:v>0</c:v>
                </c:pt>
                <c:pt idx="27">
                  <c:v>1</c:v>
                </c:pt>
                <c:pt idx="28">
                  <c:v>0</c:v>
                </c:pt>
                <c:pt idx="29">
                  <c:v>0</c:v>
                </c:pt>
                <c:pt idx="30">
                  <c:v>0</c:v>
                </c:pt>
              </c:numCache>
            </c:numRef>
          </c:val>
          <c:smooth val="0"/>
          <c:extLst>
            <c:ext xmlns:c16="http://schemas.microsoft.com/office/drawing/2014/chart" uri="{C3380CC4-5D6E-409C-BE32-E72D297353CC}">
              <c16:uniqueId val="{00000001-3866-4886-BE61-076C9D4D105E}"/>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c:v>
                </c:pt>
                <c:pt idx="1">
                  <c:v>1</c:v>
                </c:pt>
                <c:pt idx="2">
                  <c:v>0</c:v>
                </c:pt>
                <c:pt idx="3">
                  <c:v>1</c:v>
                </c:pt>
                <c:pt idx="4">
                  <c:v>1</c:v>
                </c:pt>
                <c:pt idx="5">
                  <c:v>1</c:v>
                </c:pt>
                <c:pt idx="6">
                  <c:v>1</c:v>
                </c:pt>
                <c:pt idx="7">
                  <c:v>1</c:v>
                </c:pt>
                <c:pt idx="8">
                  <c:v>1</c:v>
                </c:pt>
                <c:pt idx="9">
                  <c:v>0</c:v>
                </c:pt>
                <c:pt idx="10">
                  <c:v>0</c:v>
                </c:pt>
                <c:pt idx="11">
                  <c:v>0</c:v>
                </c:pt>
                <c:pt idx="12">
                  <c:v>1</c:v>
                </c:pt>
                <c:pt idx="13">
                  <c:v>1</c:v>
                </c:pt>
                <c:pt idx="14">
                  <c:v>1</c:v>
                </c:pt>
                <c:pt idx="15">
                  <c:v>0</c:v>
                </c:pt>
                <c:pt idx="16">
                  <c:v>0</c:v>
                </c:pt>
                <c:pt idx="17">
                  <c:v>1</c:v>
                </c:pt>
                <c:pt idx="18">
                  <c:v>0</c:v>
                </c:pt>
                <c:pt idx="19">
                  <c:v>0</c:v>
                </c:pt>
                <c:pt idx="20">
                  <c:v>1</c:v>
                </c:pt>
                <c:pt idx="21">
                  <c:v>1</c:v>
                </c:pt>
                <c:pt idx="22">
                  <c:v>1</c:v>
                </c:pt>
                <c:pt idx="23">
                  <c:v>0</c:v>
                </c:pt>
                <c:pt idx="24">
                  <c:v>0</c:v>
                </c:pt>
                <c:pt idx="25">
                  <c:v>1</c:v>
                </c:pt>
                <c:pt idx="26">
                  <c:v>0</c:v>
                </c:pt>
                <c:pt idx="27">
                  <c:v>0</c:v>
                </c:pt>
                <c:pt idx="28">
                  <c:v>2</c:v>
                </c:pt>
                <c:pt idx="29">
                  <c:v>1</c:v>
                </c:pt>
                <c:pt idx="30">
                  <c:v>0</c:v>
                </c:pt>
              </c:numCache>
            </c:numRef>
          </c:val>
          <c:smooth val="0"/>
          <c:extLst>
            <c:ext xmlns:c16="http://schemas.microsoft.com/office/drawing/2014/chart" uri="{C3380CC4-5D6E-409C-BE32-E72D297353CC}">
              <c16:uniqueId val="{00000002-3866-4886-BE61-076C9D4D105E}"/>
            </c:ext>
          </c:extLst>
        </c:ser>
        <c:dLbls>
          <c:showLegendKey val="0"/>
          <c:showVal val="0"/>
          <c:showCatName val="0"/>
          <c:showSerName val="0"/>
          <c:showPercent val="0"/>
          <c:showBubbleSize val="0"/>
        </c:dLbls>
        <c:smooth val="0"/>
        <c:axId val="396935736"/>
        <c:axId val="396935080"/>
      </c:lineChart>
      <c:dateAx>
        <c:axId val="39693573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5080"/>
        <c:crosses val="autoZero"/>
        <c:auto val="1"/>
        <c:lblOffset val="100"/>
        <c:baseTimeUnit val="days"/>
      </c:dateAx>
      <c:valAx>
        <c:axId val="396935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57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Link</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3</c:v>
                </c:pt>
                <c:pt idx="1">
                  <c:v>2</c:v>
                </c:pt>
                <c:pt idx="2">
                  <c:v>8</c:v>
                </c:pt>
              </c:numCache>
            </c:numRef>
          </c:val>
          <c:extLst>
            <c:ext xmlns:c16="http://schemas.microsoft.com/office/drawing/2014/chart" uri="{C3380CC4-5D6E-409C-BE32-E72D297353CC}">
              <c16:uniqueId val="{00000000-6A7C-47D8-AF39-32154D92527F}"/>
            </c:ext>
          </c:extLst>
        </c:ser>
        <c:ser>
          <c:idx val="1"/>
          <c:order val="1"/>
          <c:tx>
            <c:strRef>
              <c:f>Sheet1!$C$1</c:f>
              <c:strCache>
                <c:ptCount val="1"/>
                <c:pt idx="0">
                  <c:v>Misc</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0</c:v>
                </c:pt>
                <c:pt idx="1">
                  <c:v>0</c:v>
                </c:pt>
                <c:pt idx="2">
                  <c:v>0</c:v>
                </c:pt>
              </c:numCache>
            </c:numRef>
          </c:val>
          <c:extLst>
            <c:ext xmlns:c16="http://schemas.microsoft.com/office/drawing/2014/chart" uri="{C3380CC4-5D6E-409C-BE32-E72D297353CC}">
              <c16:uniqueId val="{00000001-6A7C-47D8-AF39-32154D92527F}"/>
            </c:ext>
          </c:extLst>
        </c:ser>
        <c:ser>
          <c:idx val="2"/>
          <c:order val="2"/>
          <c:tx>
            <c:strRef>
              <c:f>Sheet1!$D$1</c:f>
              <c:strCache>
                <c:ptCount val="1"/>
                <c:pt idx="0">
                  <c:v>Photo</c:v>
                </c:pt>
              </c:strCache>
            </c:strRef>
          </c:tx>
          <c:spPr>
            <a:solidFill>
              <a:schemeClr val="accent3"/>
            </a:solidFill>
            <a:ln>
              <a:noFill/>
            </a:ln>
            <a:effectLst/>
          </c:spPr>
          <c:invertIfNegative val="0"/>
          <c:cat>
            <c:strRef>
              <c:f>Sheet1!$A$2:$A$4</c:f>
              <c:strCache>
                <c:ptCount val="3"/>
                <c:pt idx="0">
                  <c:v>Hilti Group</c:v>
                </c:pt>
                <c:pt idx="1">
                  <c:v>Bosch Power Tools</c:v>
                </c:pt>
                <c:pt idx="2">
                  <c:v>Stanley Black &amp; Decker, Inc.</c:v>
                </c:pt>
              </c:strCache>
            </c:strRef>
          </c:cat>
          <c:val>
            <c:numRef>
              <c:f>Sheet1!$D$2:$D$4</c:f>
              <c:numCache>
                <c:formatCode>General</c:formatCode>
                <c:ptCount val="3"/>
                <c:pt idx="0">
                  <c:v>10</c:v>
                </c:pt>
                <c:pt idx="1">
                  <c:v>3</c:v>
                </c:pt>
                <c:pt idx="2">
                  <c:v>11</c:v>
                </c:pt>
              </c:numCache>
            </c:numRef>
          </c:val>
          <c:extLst>
            <c:ext xmlns:c16="http://schemas.microsoft.com/office/drawing/2014/chart" uri="{C3380CC4-5D6E-409C-BE32-E72D297353CC}">
              <c16:uniqueId val="{00000002-6A7C-47D8-AF39-32154D92527F}"/>
            </c:ext>
          </c:extLst>
        </c:ser>
        <c:ser>
          <c:idx val="3"/>
          <c:order val="3"/>
          <c:tx>
            <c:strRef>
              <c:f>Sheet1!$E$1</c:f>
              <c:strCache>
                <c:ptCount val="1"/>
                <c:pt idx="0">
                  <c:v>Status</c:v>
                </c:pt>
              </c:strCache>
            </c:strRef>
          </c:tx>
          <c:spPr>
            <a:solidFill>
              <a:schemeClr val="accent4"/>
            </a:solidFill>
            <a:ln>
              <a:noFill/>
            </a:ln>
            <a:effectLst/>
          </c:spPr>
          <c:invertIfNegative val="0"/>
          <c:cat>
            <c:strRef>
              <c:f>Sheet1!$A$2:$A$4</c:f>
              <c:strCache>
                <c:ptCount val="3"/>
                <c:pt idx="0">
                  <c:v>Hilti Group</c:v>
                </c:pt>
                <c:pt idx="1">
                  <c:v>Bosch Power Tools</c:v>
                </c:pt>
                <c:pt idx="2">
                  <c:v>Stanley Black &amp; Decker, Inc.</c:v>
                </c:pt>
              </c:strCache>
            </c:strRef>
          </c:cat>
          <c:val>
            <c:numRef>
              <c:f>Sheet1!$E$2:$E$4</c:f>
              <c:numCache>
                <c:formatCode>General</c:formatCode>
                <c:ptCount val="3"/>
                <c:pt idx="0">
                  <c:v>0</c:v>
                </c:pt>
                <c:pt idx="1">
                  <c:v>0</c:v>
                </c:pt>
                <c:pt idx="2">
                  <c:v>0</c:v>
                </c:pt>
              </c:numCache>
            </c:numRef>
          </c:val>
          <c:extLst>
            <c:ext xmlns:c16="http://schemas.microsoft.com/office/drawing/2014/chart" uri="{C3380CC4-5D6E-409C-BE32-E72D297353CC}">
              <c16:uniqueId val="{00000003-6A7C-47D8-AF39-32154D92527F}"/>
            </c:ext>
          </c:extLst>
        </c:ser>
        <c:dLbls>
          <c:showLegendKey val="0"/>
          <c:showVal val="0"/>
          <c:showCatName val="0"/>
          <c:showSerName val="0"/>
          <c:showPercent val="0"/>
          <c:showBubbleSize val="0"/>
        </c:dLbls>
        <c:gapWidth val="150"/>
        <c:overlap val="100"/>
        <c:axId val="396932784"/>
        <c:axId val="396929832"/>
      </c:barChart>
      <c:catAx>
        <c:axId val="39693278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9832"/>
        <c:crosses val="autoZero"/>
        <c:auto val="1"/>
        <c:lblAlgn val="ctr"/>
        <c:lblOffset val="100"/>
        <c:noMultiLvlLbl val="0"/>
      </c:catAx>
      <c:valAx>
        <c:axId val="39692983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27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0.35015924633550999</c:v>
                </c:pt>
                <c:pt idx="2">
                  <c:v>0</c:v>
                </c:pt>
                <c:pt idx="3">
                  <c:v>0</c:v>
                </c:pt>
                <c:pt idx="4">
                  <c:v>0</c:v>
                </c:pt>
                <c:pt idx="5">
                  <c:v>0</c:v>
                </c:pt>
                <c:pt idx="6">
                  <c:v>0</c:v>
                </c:pt>
                <c:pt idx="7">
                  <c:v>0.40727025896813002</c:v>
                </c:pt>
                <c:pt idx="8">
                  <c:v>0</c:v>
                </c:pt>
                <c:pt idx="9">
                  <c:v>0</c:v>
                </c:pt>
                <c:pt idx="10">
                  <c:v>0</c:v>
                </c:pt>
                <c:pt idx="11">
                  <c:v>0.23363921028133</c:v>
                </c:pt>
                <c:pt idx="12">
                  <c:v>0</c:v>
                </c:pt>
                <c:pt idx="13">
                  <c:v>0</c:v>
                </c:pt>
                <c:pt idx="14">
                  <c:v>0</c:v>
                </c:pt>
                <c:pt idx="15">
                  <c:v>0.25931733204680002</c:v>
                </c:pt>
                <c:pt idx="16">
                  <c:v>0</c:v>
                </c:pt>
                <c:pt idx="17">
                  <c:v>0</c:v>
                </c:pt>
                <c:pt idx="18">
                  <c:v>0</c:v>
                </c:pt>
                <c:pt idx="19">
                  <c:v>0.18943266420504001</c:v>
                </c:pt>
                <c:pt idx="20">
                  <c:v>0.16163534105658001</c:v>
                </c:pt>
                <c:pt idx="21">
                  <c:v>0</c:v>
                </c:pt>
                <c:pt idx="22">
                  <c:v>0.17759005495692001</c:v>
                </c:pt>
                <c:pt idx="23">
                  <c:v>0</c:v>
                </c:pt>
                <c:pt idx="24">
                  <c:v>0</c:v>
                </c:pt>
                <c:pt idx="25">
                  <c:v>0.30189764232317001</c:v>
                </c:pt>
                <c:pt idx="26">
                  <c:v>0</c:v>
                </c:pt>
                <c:pt idx="27">
                  <c:v>0.14088467198697999</c:v>
                </c:pt>
                <c:pt idx="28">
                  <c:v>0</c:v>
                </c:pt>
                <c:pt idx="29">
                  <c:v>0</c:v>
                </c:pt>
                <c:pt idx="30">
                  <c:v>0</c:v>
                </c:pt>
              </c:numCache>
            </c:numRef>
          </c:val>
          <c:smooth val="0"/>
          <c:extLst>
            <c:ext xmlns:c16="http://schemas.microsoft.com/office/drawing/2014/chart" uri="{C3380CC4-5D6E-409C-BE32-E72D297353CC}">
              <c16:uniqueId val="{00000000-3B8F-4F74-A976-116F6227D637}"/>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1.7106089139987</c:v>
                </c:pt>
                <c:pt idx="8">
                  <c:v>0</c:v>
                </c:pt>
                <c:pt idx="9">
                  <c:v>0</c:v>
                </c:pt>
                <c:pt idx="10">
                  <c:v>0</c:v>
                </c:pt>
                <c:pt idx="11">
                  <c:v>0</c:v>
                </c:pt>
                <c:pt idx="12">
                  <c:v>2.4602927436936</c:v>
                </c:pt>
                <c:pt idx="13">
                  <c:v>0</c:v>
                </c:pt>
                <c:pt idx="14">
                  <c:v>1.6274023558585999</c:v>
                </c:pt>
                <c:pt idx="15">
                  <c:v>0</c:v>
                </c:pt>
                <c:pt idx="16">
                  <c:v>0</c:v>
                </c:pt>
                <c:pt idx="17">
                  <c:v>0</c:v>
                </c:pt>
                <c:pt idx="18">
                  <c:v>0</c:v>
                </c:pt>
                <c:pt idx="19">
                  <c:v>0</c:v>
                </c:pt>
                <c:pt idx="20">
                  <c:v>1.6801588513823</c:v>
                </c:pt>
                <c:pt idx="21">
                  <c:v>0</c:v>
                </c:pt>
                <c:pt idx="22">
                  <c:v>0</c:v>
                </c:pt>
                <c:pt idx="23">
                  <c:v>0</c:v>
                </c:pt>
                <c:pt idx="24">
                  <c:v>0</c:v>
                </c:pt>
                <c:pt idx="25">
                  <c:v>0</c:v>
                </c:pt>
                <c:pt idx="26">
                  <c:v>0</c:v>
                </c:pt>
                <c:pt idx="27">
                  <c:v>2.1529659741042</c:v>
                </c:pt>
                <c:pt idx="28">
                  <c:v>0</c:v>
                </c:pt>
                <c:pt idx="29">
                  <c:v>0</c:v>
                </c:pt>
                <c:pt idx="30">
                  <c:v>0</c:v>
                </c:pt>
              </c:numCache>
            </c:numRef>
          </c:val>
          <c:smooth val="0"/>
          <c:extLst>
            <c:ext xmlns:c16="http://schemas.microsoft.com/office/drawing/2014/chart" uri="{C3380CC4-5D6E-409C-BE32-E72D297353CC}">
              <c16:uniqueId val="{00000001-3B8F-4F74-A976-116F6227D637}"/>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0.12360355005606</c:v>
                </c:pt>
                <c:pt idx="1">
                  <c:v>9.9208357797978999E-2</c:v>
                </c:pt>
                <c:pt idx="2">
                  <c:v>0</c:v>
                </c:pt>
                <c:pt idx="3">
                  <c:v>0.20225446308181999</c:v>
                </c:pt>
                <c:pt idx="4">
                  <c:v>0.14689828978045999</c:v>
                </c:pt>
                <c:pt idx="5">
                  <c:v>9.158310830376E-2</c:v>
                </c:pt>
                <c:pt idx="6">
                  <c:v>0.19375412063885</c:v>
                </c:pt>
                <c:pt idx="7">
                  <c:v>0.13707742858871</c:v>
                </c:pt>
                <c:pt idx="8">
                  <c:v>0.23290622671777</c:v>
                </c:pt>
                <c:pt idx="9">
                  <c:v>0</c:v>
                </c:pt>
                <c:pt idx="10">
                  <c:v>0</c:v>
                </c:pt>
                <c:pt idx="11">
                  <c:v>0</c:v>
                </c:pt>
                <c:pt idx="12">
                  <c:v>0.10707784559375</c:v>
                </c:pt>
                <c:pt idx="13">
                  <c:v>0.10228435049437</c:v>
                </c:pt>
                <c:pt idx="14">
                  <c:v>5.4758295547883001E-2</c:v>
                </c:pt>
                <c:pt idx="15">
                  <c:v>0</c:v>
                </c:pt>
                <c:pt idx="16">
                  <c:v>0</c:v>
                </c:pt>
                <c:pt idx="17">
                  <c:v>0.15258427116024001</c:v>
                </c:pt>
                <c:pt idx="18">
                  <c:v>0</c:v>
                </c:pt>
                <c:pt idx="19">
                  <c:v>0</c:v>
                </c:pt>
                <c:pt idx="20">
                  <c:v>0.10570965082573</c:v>
                </c:pt>
                <c:pt idx="21">
                  <c:v>0.10297361218145</c:v>
                </c:pt>
                <c:pt idx="22">
                  <c:v>7.8329328359200007E-2</c:v>
                </c:pt>
                <c:pt idx="23">
                  <c:v>0</c:v>
                </c:pt>
                <c:pt idx="24">
                  <c:v>0</c:v>
                </c:pt>
                <c:pt idx="25">
                  <c:v>0.11798080492073</c:v>
                </c:pt>
                <c:pt idx="26">
                  <c:v>0</c:v>
                </c:pt>
                <c:pt idx="27">
                  <c:v>0</c:v>
                </c:pt>
                <c:pt idx="28">
                  <c:v>0.16070153162447001</c:v>
                </c:pt>
                <c:pt idx="29">
                  <c:v>9.9791165507943994E-2</c:v>
                </c:pt>
                <c:pt idx="30">
                  <c:v>0</c:v>
                </c:pt>
              </c:numCache>
            </c:numRef>
          </c:val>
          <c:smooth val="0"/>
          <c:extLst>
            <c:ext xmlns:c16="http://schemas.microsoft.com/office/drawing/2014/chart" uri="{C3380CC4-5D6E-409C-BE32-E72D297353CC}">
              <c16:uniqueId val="{00000002-3B8F-4F74-A976-116F6227D637}"/>
            </c:ext>
          </c:extLst>
        </c:ser>
        <c:dLbls>
          <c:showLegendKey val="0"/>
          <c:showVal val="0"/>
          <c:showCatName val="0"/>
          <c:showSerName val="0"/>
          <c:showPercent val="0"/>
          <c:showBubbleSize val="0"/>
        </c:dLbls>
        <c:smooth val="0"/>
        <c:axId val="396946560"/>
        <c:axId val="396949184"/>
      </c:lineChart>
      <c:dateAx>
        <c:axId val="396946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49184"/>
        <c:crosses val="autoZero"/>
        <c:auto val="1"/>
        <c:lblOffset val="100"/>
        <c:baseTimeUnit val="days"/>
      </c:dateAx>
      <c:valAx>
        <c:axId val="39694918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46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c:v>
                </c:pt>
                <c:pt idx="1">
                  <c:v>575</c:v>
                </c:pt>
                <c:pt idx="2">
                  <c:v>0</c:v>
                </c:pt>
                <c:pt idx="3">
                  <c:v>0</c:v>
                </c:pt>
                <c:pt idx="4">
                  <c:v>0</c:v>
                </c:pt>
                <c:pt idx="5">
                  <c:v>0</c:v>
                </c:pt>
                <c:pt idx="6">
                  <c:v>0</c:v>
                </c:pt>
                <c:pt idx="7">
                  <c:v>672</c:v>
                </c:pt>
                <c:pt idx="8">
                  <c:v>0</c:v>
                </c:pt>
                <c:pt idx="9">
                  <c:v>0</c:v>
                </c:pt>
                <c:pt idx="10">
                  <c:v>0</c:v>
                </c:pt>
                <c:pt idx="11">
                  <c:v>386</c:v>
                </c:pt>
                <c:pt idx="12">
                  <c:v>0</c:v>
                </c:pt>
                <c:pt idx="13">
                  <c:v>0</c:v>
                </c:pt>
                <c:pt idx="14">
                  <c:v>0</c:v>
                </c:pt>
                <c:pt idx="15">
                  <c:v>430</c:v>
                </c:pt>
                <c:pt idx="16">
                  <c:v>0</c:v>
                </c:pt>
                <c:pt idx="17">
                  <c:v>0</c:v>
                </c:pt>
                <c:pt idx="18">
                  <c:v>0</c:v>
                </c:pt>
                <c:pt idx="19">
                  <c:v>315</c:v>
                </c:pt>
                <c:pt idx="20">
                  <c:v>269</c:v>
                </c:pt>
                <c:pt idx="21">
                  <c:v>0</c:v>
                </c:pt>
                <c:pt idx="22">
                  <c:v>296</c:v>
                </c:pt>
                <c:pt idx="23">
                  <c:v>0</c:v>
                </c:pt>
                <c:pt idx="24">
                  <c:v>0</c:v>
                </c:pt>
                <c:pt idx="25">
                  <c:v>504</c:v>
                </c:pt>
                <c:pt idx="26">
                  <c:v>0</c:v>
                </c:pt>
                <c:pt idx="27">
                  <c:v>235</c:v>
                </c:pt>
                <c:pt idx="28">
                  <c:v>0</c:v>
                </c:pt>
                <c:pt idx="29">
                  <c:v>0</c:v>
                </c:pt>
                <c:pt idx="30">
                  <c:v>0</c:v>
                </c:pt>
              </c:numCache>
            </c:numRef>
          </c:val>
          <c:smooth val="0"/>
          <c:extLst>
            <c:ext xmlns:c16="http://schemas.microsoft.com/office/drawing/2014/chart" uri="{C3380CC4-5D6E-409C-BE32-E72D297353CC}">
              <c16:uniqueId val="{00000000-CAEB-4292-A03F-56D58A042346}"/>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c:v>
                </c:pt>
                <c:pt idx="1">
                  <c:v>0</c:v>
                </c:pt>
                <c:pt idx="2">
                  <c:v>0</c:v>
                </c:pt>
                <c:pt idx="3">
                  <c:v>0</c:v>
                </c:pt>
                <c:pt idx="4">
                  <c:v>0</c:v>
                </c:pt>
                <c:pt idx="5">
                  <c:v>0</c:v>
                </c:pt>
                <c:pt idx="6">
                  <c:v>0</c:v>
                </c:pt>
                <c:pt idx="7">
                  <c:v>109</c:v>
                </c:pt>
                <c:pt idx="8">
                  <c:v>0</c:v>
                </c:pt>
                <c:pt idx="9">
                  <c:v>0</c:v>
                </c:pt>
                <c:pt idx="10">
                  <c:v>0</c:v>
                </c:pt>
                <c:pt idx="11">
                  <c:v>0</c:v>
                </c:pt>
                <c:pt idx="12">
                  <c:v>158</c:v>
                </c:pt>
                <c:pt idx="13">
                  <c:v>0</c:v>
                </c:pt>
                <c:pt idx="14">
                  <c:v>105</c:v>
                </c:pt>
                <c:pt idx="15">
                  <c:v>0</c:v>
                </c:pt>
                <c:pt idx="16">
                  <c:v>0</c:v>
                </c:pt>
                <c:pt idx="17">
                  <c:v>0</c:v>
                </c:pt>
                <c:pt idx="18">
                  <c:v>0</c:v>
                </c:pt>
                <c:pt idx="19">
                  <c:v>0</c:v>
                </c:pt>
                <c:pt idx="20">
                  <c:v>110</c:v>
                </c:pt>
                <c:pt idx="21">
                  <c:v>0</c:v>
                </c:pt>
                <c:pt idx="22">
                  <c:v>0</c:v>
                </c:pt>
                <c:pt idx="23">
                  <c:v>0</c:v>
                </c:pt>
                <c:pt idx="24">
                  <c:v>0</c:v>
                </c:pt>
                <c:pt idx="25">
                  <c:v>0</c:v>
                </c:pt>
                <c:pt idx="26">
                  <c:v>0</c:v>
                </c:pt>
                <c:pt idx="27">
                  <c:v>143</c:v>
                </c:pt>
                <c:pt idx="28">
                  <c:v>0</c:v>
                </c:pt>
                <c:pt idx="29">
                  <c:v>0</c:v>
                </c:pt>
                <c:pt idx="30">
                  <c:v>0</c:v>
                </c:pt>
              </c:numCache>
            </c:numRef>
          </c:val>
          <c:smooth val="0"/>
          <c:extLst>
            <c:ext xmlns:c16="http://schemas.microsoft.com/office/drawing/2014/chart" uri="{C3380CC4-5D6E-409C-BE32-E72D297353CC}">
              <c16:uniqueId val="{00000001-CAEB-4292-A03F-56D58A042346}"/>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183</c:v>
                </c:pt>
                <c:pt idx="1">
                  <c:v>147</c:v>
                </c:pt>
                <c:pt idx="2">
                  <c:v>0</c:v>
                </c:pt>
                <c:pt idx="3">
                  <c:v>300</c:v>
                </c:pt>
                <c:pt idx="4">
                  <c:v>218</c:v>
                </c:pt>
                <c:pt idx="5">
                  <c:v>136</c:v>
                </c:pt>
                <c:pt idx="6">
                  <c:v>288</c:v>
                </c:pt>
                <c:pt idx="7">
                  <c:v>204</c:v>
                </c:pt>
                <c:pt idx="8">
                  <c:v>347</c:v>
                </c:pt>
                <c:pt idx="9">
                  <c:v>0</c:v>
                </c:pt>
                <c:pt idx="10">
                  <c:v>0</c:v>
                </c:pt>
                <c:pt idx="11">
                  <c:v>0</c:v>
                </c:pt>
                <c:pt idx="12">
                  <c:v>160</c:v>
                </c:pt>
                <c:pt idx="13">
                  <c:v>153</c:v>
                </c:pt>
                <c:pt idx="14">
                  <c:v>82</c:v>
                </c:pt>
                <c:pt idx="15">
                  <c:v>0</c:v>
                </c:pt>
                <c:pt idx="16">
                  <c:v>0</c:v>
                </c:pt>
                <c:pt idx="17">
                  <c:v>229</c:v>
                </c:pt>
                <c:pt idx="18">
                  <c:v>0</c:v>
                </c:pt>
                <c:pt idx="19">
                  <c:v>0</c:v>
                </c:pt>
                <c:pt idx="20">
                  <c:v>159</c:v>
                </c:pt>
                <c:pt idx="21">
                  <c:v>155</c:v>
                </c:pt>
                <c:pt idx="22">
                  <c:v>118</c:v>
                </c:pt>
                <c:pt idx="23">
                  <c:v>0</c:v>
                </c:pt>
                <c:pt idx="24">
                  <c:v>0</c:v>
                </c:pt>
                <c:pt idx="25">
                  <c:v>178</c:v>
                </c:pt>
                <c:pt idx="26">
                  <c:v>0</c:v>
                </c:pt>
                <c:pt idx="27">
                  <c:v>0</c:v>
                </c:pt>
                <c:pt idx="28">
                  <c:v>243</c:v>
                </c:pt>
                <c:pt idx="29">
                  <c:v>151</c:v>
                </c:pt>
                <c:pt idx="30">
                  <c:v>0</c:v>
                </c:pt>
              </c:numCache>
            </c:numRef>
          </c:val>
          <c:smooth val="0"/>
          <c:extLst>
            <c:ext xmlns:c16="http://schemas.microsoft.com/office/drawing/2014/chart" uri="{C3380CC4-5D6E-409C-BE32-E72D297353CC}">
              <c16:uniqueId val="{00000002-CAEB-4292-A03F-56D58A042346}"/>
            </c:ext>
          </c:extLst>
        </c:ser>
        <c:dLbls>
          <c:showLegendKey val="0"/>
          <c:showVal val="0"/>
          <c:showCatName val="0"/>
          <c:showSerName val="0"/>
          <c:showPercent val="0"/>
          <c:showBubbleSize val="0"/>
        </c:dLbls>
        <c:smooth val="0"/>
        <c:axId val="396948856"/>
        <c:axId val="396947872"/>
      </c:lineChart>
      <c:dateAx>
        <c:axId val="396948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47872"/>
        <c:crosses val="autoZero"/>
        <c:auto val="1"/>
        <c:lblOffset val="100"/>
        <c:baseTimeUnit val="days"/>
      </c:dateAx>
      <c:valAx>
        <c:axId val="39694787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48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Likes</c:v>
                </c:pt>
              </c:strCache>
            </c:strRef>
          </c:tx>
          <c:spPr>
            <a:solidFill>
              <a:schemeClr val="accent1"/>
            </a:solidFill>
            <a:ln>
              <a:noFill/>
            </a:ln>
            <a:effectLst/>
          </c:spPr>
          <c:invertIfNegative val="0"/>
          <c:cat>
            <c:strRef>
              <c:f>Sheet1!$A$2:$A$4</c:f>
              <c:strCache>
                <c:ptCount val="3"/>
                <c:pt idx="0">
                  <c:v>Hilti Group</c:v>
                </c:pt>
                <c:pt idx="1">
                  <c:v>Bosch Power Tools</c:v>
                </c:pt>
                <c:pt idx="2">
                  <c:v>Stanley Black &amp; Decker, Inc.</c:v>
                </c:pt>
              </c:strCache>
            </c:strRef>
          </c:cat>
          <c:val>
            <c:numRef>
              <c:f>Sheet1!$B$2:$B$4</c:f>
              <c:numCache>
                <c:formatCode>General</c:formatCode>
                <c:ptCount val="3"/>
                <c:pt idx="0">
                  <c:v>5119</c:v>
                </c:pt>
                <c:pt idx="1">
                  <c:v>607</c:v>
                </c:pt>
                <c:pt idx="2">
                  <c:v>3663</c:v>
                </c:pt>
              </c:numCache>
            </c:numRef>
          </c:val>
          <c:extLst>
            <c:ext xmlns:c16="http://schemas.microsoft.com/office/drawing/2014/chart" uri="{C3380CC4-5D6E-409C-BE32-E72D297353CC}">
              <c16:uniqueId val="{00000000-04BB-44F3-8A04-ABFBD725BE6F}"/>
            </c:ext>
          </c:extLst>
        </c:ser>
        <c:ser>
          <c:idx val="1"/>
          <c:order val="1"/>
          <c:tx>
            <c:strRef>
              <c:f>Sheet1!$C$1</c:f>
              <c:strCache>
                <c:ptCount val="1"/>
                <c:pt idx="0">
                  <c:v>Comments</c:v>
                </c:pt>
              </c:strCache>
            </c:strRef>
          </c:tx>
          <c:spPr>
            <a:solidFill>
              <a:schemeClr val="accent2"/>
            </a:solidFill>
            <a:ln>
              <a:noFill/>
            </a:ln>
            <a:effectLst/>
          </c:spPr>
          <c:invertIfNegative val="0"/>
          <c:cat>
            <c:strRef>
              <c:f>Sheet1!$A$2:$A$4</c:f>
              <c:strCache>
                <c:ptCount val="3"/>
                <c:pt idx="0">
                  <c:v>Hilti Group</c:v>
                </c:pt>
                <c:pt idx="1">
                  <c:v>Bosch Power Tools</c:v>
                </c:pt>
                <c:pt idx="2">
                  <c:v>Stanley Black &amp; Decker, Inc.</c:v>
                </c:pt>
              </c:strCache>
            </c:strRef>
          </c:cat>
          <c:val>
            <c:numRef>
              <c:f>Sheet1!$C$2:$C$4</c:f>
              <c:numCache>
                <c:formatCode>General</c:formatCode>
                <c:ptCount val="3"/>
                <c:pt idx="0">
                  <c:v>46</c:v>
                </c:pt>
                <c:pt idx="1">
                  <c:v>18</c:v>
                </c:pt>
                <c:pt idx="2">
                  <c:v>31</c:v>
                </c:pt>
              </c:numCache>
            </c:numRef>
          </c:val>
          <c:extLst>
            <c:ext xmlns:c16="http://schemas.microsoft.com/office/drawing/2014/chart" uri="{C3380CC4-5D6E-409C-BE32-E72D297353CC}">
              <c16:uniqueId val="{00000001-04BB-44F3-8A04-ABFBD725BE6F}"/>
            </c:ext>
          </c:extLst>
        </c:ser>
        <c:dLbls>
          <c:showLegendKey val="0"/>
          <c:showVal val="0"/>
          <c:showCatName val="0"/>
          <c:showSerName val="0"/>
          <c:showPercent val="0"/>
          <c:showBubbleSize val="0"/>
        </c:dLbls>
        <c:gapWidth val="150"/>
        <c:overlap val="100"/>
        <c:axId val="396948200"/>
        <c:axId val="396951480"/>
      </c:barChart>
      <c:catAx>
        <c:axId val="39694820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51480"/>
        <c:crosses val="autoZero"/>
        <c:auto val="1"/>
        <c:lblAlgn val="ctr"/>
        <c:lblOffset val="100"/>
        <c:noMultiLvlLbl val="0"/>
      </c:catAx>
      <c:valAx>
        <c:axId val="396951480"/>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4820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Hilti Group</c:v>
                </c:pt>
              </c:strCache>
            </c:strRef>
          </c:tx>
          <c:spPr>
            <a:solidFill>
              <a:schemeClr val="accent1"/>
            </a:solidFill>
            <a:ln>
              <a:noFill/>
            </a:ln>
            <a:effectLst/>
          </c:spPr>
          <c:invertIfNegative val="0"/>
          <c:cat>
            <c:strRef>
              <c:f>Sheet1!$A$2:$A$5</c:f>
              <c:strCache>
                <c:ptCount val="4"/>
                <c:pt idx="0">
                  <c:v>Status</c:v>
                </c:pt>
                <c:pt idx="1">
                  <c:v>Photo</c:v>
                </c:pt>
                <c:pt idx="2">
                  <c:v>Link</c:v>
                </c:pt>
                <c:pt idx="3">
                  <c:v>Misc</c:v>
                </c:pt>
              </c:strCache>
            </c:strRef>
          </c:cat>
          <c:val>
            <c:numRef>
              <c:f>Sheet1!$B$2:$B$5</c:f>
              <c:numCache>
                <c:formatCode>General</c:formatCode>
                <c:ptCount val="4"/>
                <c:pt idx="0">
                  <c:v>0</c:v>
                </c:pt>
                <c:pt idx="1">
                  <c:v>0.25727471927189999</c:v>
                </c:pt>
                <c:pt idx="2">
                  <c:v>0.18039151808541001</c:v>
                </c:pt>
                <c:pt idx="3">
                  <c:v>0</c:v>
                </c:pt>
              </c:numCache>
            </c:numRef>
          </c:val>
          <c:extLst>
            <c:ext xmlns:c16="http://schemas.microsoft.com/office/drawing/2014/chart" uri="{C3380CC4-5D6E-409C-BE32-E72D297353CC}">
              <c16:uniqueId val="{00000000-47DE-415E-86CF-7CA1A035A00E}"/>
            </c:ext>
          </c:extLst>
        </c:ser>
        <c:ser>
          <c:idx val="1"/>
          <c:order val="1"/>
          <c:tx>
            <c:strRef>
              <c:f>Sheet1!$C$1</c:f>
              <c:strCache>
                <c:ptCount val="1"/>
                <c:pt idx="0">
                  <c:v>Bosch Power Tools</c:v>
                </c:pt>
              </c:strCache>
            </c:strRef>
          </c:tx>
          <c:spPr>
            <a:solidFill>
              <a:schemeClr val="accent2"/>
            </a:solidFill>
            <a:ln>
              <a:noFill/>
            </a:ln>
            <a:effectLst/>
          </c:spPr>
          <c:invertIfNegative val="0"/>
          <c:cat>
            <c:strRef>
              <c:f>Sheet1!$A$2:$A$5</c:f>
              <c:strCache>
                <c:ptCount val="4"/>
                <c:pt idx="0">
                  <c:v>Status</c:v>
                </c:pt>
                <c:pt idx="1">
                  <c:v>Photo</c:v>
                </c:pt>
                <c:pt idx="2">
                  <c:v>Link</c:v>
                </c:pt>
                <c:pt idx="3">
                  <c:v>Misc</c:v>
                </c:pt>
              </c:strCache>
            </c:strRef>
          </c:cat>
          <c:val>
            <c:numRef>
              <c:f>Sheet1!$C$2:$C$5</c:f>
              <c:numCache>
                <c:formatCode>General</c:formatCode>
                <c:ptCount val="4"/>
                <c:pt idx="0">
                  <c:v>0</c:v>
                </c:pt>
                <c:pt idx="1">
                  <c:v>1.8458909297524999</c:v>
                </c:pt>
                <c:pt idx="2">
                  <c:v>2.0418226095762</c:v>
                </c:pt>
                <c:pt idx="3">
                  <c:v>0</c:v>
                </c:pt>
              </c:numCache>
            </c:numRef>
          </c:val>
          <c:extLst>
            <c:ext xmlns:c16="http://schemas.microsoft.com/office/drawing/2014/chart" uri="{C3380CC4-5D6E-409C-BE32-E72D297353CC}">
              <c16:uniqueId val="{00000001-47DE-415E-86CF-7CA1A035A00E}"/>
            </c:ext>
          </c:extLst>
        </c:ser>
        <c:ser>
          <c:idx val="2"/>
          <c:order val="2"/>
          <c:tx>
            <c:strRef>
              <c:f>Sheet1!$D$1</c:f>
              <c:strCache>
                <c:ptCount val="1"/>
                <c:pt idx="0">
                  <c:v>Stanley Black &amp; Decker, Inc.</c:v>
                </c:pt>
              </c:strCache>
            </c:strRef>
          </c:tx>
          <c:spPr>
            <a:solidFill>
              <a:schemeClr val="accent3"/>
            </a:solidFill>
            <a:ln>
              <a:noFill/>
            </a:ln>
            <a:effectLst/>
          </c:spPr>
          <c:invertIfNegative val="0"/>
          <c:cat>
            <c:strRef>
              <c:f>Sheet1!$A$2:$A$5</c:f>
              <c:strCache>
                <c:ptCount val="4"/>
                <c:pt idx="0">
                  <c:v>Status</c:v>
                </c:pt>
                <c:pt idx="1">
                  <c:v>Photo</c:v>
                </c:pt>
                <c:pt idx="2">
                  <c:v>Link</c:v>
                </c:pt>
                <c:pt idx="3">
                  <c:v>Misc</c:v>
                </c:pt>
              </c:strCache>
            </c:strRef>
          </c:cat>
          <c:val>
            <c:numRef>
              <c:f>Sheet1!$D$2:$D$5</c:f>
              <c:numCache>
                <c:formatCode>General</c:formatCode>
                <c:ptCount val="4"/>
                <c:pt idx="0">
                  <c:v>0</c:v>
                </c:pt>
                <c:pt idx="1">
                  <c:v>0.14501164129943001</c:v>
                </c:pt>
                <c:pt idx="2">
                  <c:v>0.10925765569621999</c:v>
                </c:pt>
                <c:pt idx="3">
                  <c:v>0</c:v>
                </c:pt>
              </c:numCache>
            </c:numRef>
          </c:val>
          <c:extLst>
            <c:ext xmlns:c16="http://schemas.microsoft.com/office/drawing/2014/chart" uri="{C3380CC4-5D6E-409C-BE32-E72D297353CC}">
              <c16:uniqueId val="{00000002-47DE-415E-86CF-7CA1A035A00E}"/>
            </c:ext>
          </c:extLst>
        </c:ser>
        <c:dLbls>
          <c:showLegendKey val="0"/>
          <c:showVal val="0"/>
          <c:showCatName val="0"/>
          <c:showSerName val="0"/>
          <c:showPercent val="0"/>
          <c:showBubbleSize val="0"/>
        </c:dLbls>
        <c:gapWidth val="219"/>
        <c:overlap val="-27"/>
        <c:axId val="396924256"/>
        <c:axId val="396927208"/>
      </c:barChart>
      <c:catAx>
        <c:axId val="396924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7208"/>
        <c:crosses val="autoZero"/>
        <c:auto val="1"/>
        <c:lblAlgn val="ctr"/>
        <c:lblOffset val="100"/>
        <c:noMultiLvlLbl val="0"/>
      </c:catAx>
      <c:valAx>
        <c:axId val="39692720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4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c:v>
                </c:pt>
                <c:pt idx="3">
                  <c:v>0</c:v>
                </c:pt>
                <c:pt idx="4">
                  <c:v>0</c:v>
                </c:pt>
                <c:pt idx="5">
                  <c:v>0</c:v>
                </c:pt>
                <c:pt idx="6">
                  <c:v>0</c:v>
                </c:pt>
                <c:pt idx="7">
                  <c:v>0</c:v>
                </c:pt>
                <c:pt idx="8">
                  <c:v>0</c:v>
                </c:pt>
                <c:pt idx="9">
                  <c:v>0.2117378793637</c:v>
                </c:pt>
                <c:pt idx="10">
                  <c:v>0.34364675767574998</c:v>
                </c:pt>
                <c:pt idx="11">
                  <c:v>0.26180695055226999</c:v>
                </c:pt>
                <c:pt idx="12">
                  <c:v>0</c:v>
                </c:pt>
                <c:pt idx="13">
                  <c:v>0</c:v>
                </c:pt>
                <c:pt idx="14">
                  <c:v>0</c:v>
                </c:pt>
                <c:pt idx="15">
                  <c:v>0.16890771003371999</c:v>
                </c:pt>
                <c:pt idx="16">
                  <c:v>0.21033031511342001</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0-6D76-4EED-88F2-8A7FA12710CE}"/>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Sheet1!$C$2:$C$25</c:f>
              <c:numCache>
                <c:formatCode>General</c:formatCode>
                <c:ptCount val="24"/>
                <c:pt idx="0">
                  <c:v>0</c:v>
                </c:pt>
                <c:pt idx="1">
                  <c:v>0</c:v>
                </c:pt>
                <c:pt idx="2">
                  <c:v>0</c:v>
                </c:pt>
                <c:pt idx="3">
                  <c:v>0</c:v>
                </c:pt>
                <c:pt idx="4">
                  <c:v>0</c:v>
                </c:pt>
                <c:pt idx="5">
                  <c:v>0</c:v>
                </c:pt>
                <c:pt idx="6">
                  <c:v>0</c:v>
                </c:pt>
                <c:pt idx="7">
                  <c:v>0</c:v>
                </c:pt>
                <c:pt idx="8">
                  <c:v>0</c:v>
                </c:pt>
                <c:pt idx="9">
                  <c:v>1.6910069177556</c:v>
                </c:pt>
                <c:pt idx="10">
                  <c:v>2.1983089930822</c:v>
                </c:pt>
                <c:pt idx="11">
                  <c:v>1.6141429669484999</c:v>
                </c:pt>
                <c:pt idx="12">
                  <c:v>1.6756341275941999</c:v>
                </c:pt>
                <c:pt idx="13">
                  <c:v>0</c:v>
                </c:pt>
                <c:pt idx="14">
                  <c:v>0</c:v>
                </c:pt>
                <c:pt idx="15">
                  <c:v>2.4289008455035002</c:v>
                </c:pt>
                <c:pt idx="16">
                  <c:v>0</c:v>
                </c:pt>
                <c:pt idx="17">
                  <c:v>0</c:v>
                </c:pt>
                <c:pt idx="18">
                  <c:v>0</c:v>
                </c:pt>
                <c:pt idx="19">
                  <c:v>0</c:v>
                </c:pt>
                <c:pt idx="20">
                  <c:v>0</c:v>
                </c:pt>
                <c:pt idx="21">
                  <c:v>0</c:v>
                </c:pt>
                <c:pt idx="22">
                  <c:v>0</c:v>
                </c:pt>
                <c:pt idx="23">
                  <c:v>0</c:v>
                </c:pt>
              </c:numCache>
            </c:numRef>
          </c:val>
          <c:smooth val="0"/>
          <c:extLst>
            <c:ext xmlns:c16="http://schemas.microsoft.com/office/drawing/2014/chart" uri="{C3380CC4-5D6E-409C-BE32-E72D297353CC}">
              <c16:uniqueId val="{00000001-6D76-4EED-88F2-8A7FA12710CE}"/>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Sheet1!$D$2:$D$25</c:f>
              <c:numCache>
                <c:formatCode>General</c:formatCode>
                <c:ptCount val="24"/>
                <c:pt idx="0">
                  <c:v>0</c:v>
                </c:pt>
                <c:pt idx="1">
                  <c:v>0</c:v>
                </c:pt>
                <c:pt idx="2">
                  <c:v>0</c:v>
                </c:pt>
                <c:pt idx="3">
                  <c:v>0</c:v>
                </c:pt>
                <c:pt idx="4">
                  <c:v>0</c:v>
                </c:pt>
                <c:pt idx="5">
                  <c:v>0</c:v>
                </c:pt>
                <c:pt idx="6">
                  <c:v>0</c:v>
                </c:pt>
                <c:pt idx="7">
                  <c:v>0</c:v>
                </c:pt>
                <c:pt idx="8">
                  <c:v>0</c:v>
                </c:pt>
                <c:pt idx="9">
                  <c:v>0</c:v>
                </c:pt>
                <c:pt idx="10">
                  <c:v>0</c:v>
                </c:pt>
                <c:pt idx="11">
                  <c:v>0</c:v>
                </c:pt>
                <c:pt idx="12">
                  <c:v>0</c:v>
                </c:pt>
                <c:pt idx="13">
                  <c:v>0.13621522004768</c:v>
                </c:pt>
                <c:pt idx="14">
                  <c:v>0</c:v>
                </c:pt>
                <c:pt idx="15">
                  <c:v>0.14956965338568001</c:v>
                </c:pt>
                <c:pt idx="16">
                  <c:v>0.15290826172017999</c:v>
                </c:pt>
                <c:pt idx="17">
                  <c:v>0</c:v>
                </c:pt>
                <c:pt idx="18">
                  <c:v>0.13065087282351001</c:v>
                </c:pt>
                <c:pt idx="19">
                  <c:v>0.12726774971120999</c:v>
                </c:pt>
                <c:pt idx="20">
                  <c:v>0.11484812670686</c:v>
                </c:pt>
                <c:pt idx="21">
                  <c:v>0.13065087282351001</c:v>
                </c:pt>
                <c:pt idx="22">
                  <c:v>0.11351268337306</c:v>
                </c:pt>
                <c:pt idx="23">
                  <c:v>0</c:v>
                </c:pt>
              </c:numCache>
            </c:numRef>
          </c:val>
          <c:smooth val="0"/>
          <c:extLst>
            <c:ext xmlns:c16="http://schemas.microsoft.com/office/drawing/2014/chart" uri="{C3380CC4-5D6E-409C-BE32-E72D297353CC}">
              <c16:uniqueId val="{00000002-6D76-4EED-88F2-8A7FA12710CE}"/>
            </c:ext>
          </c:extLst>
        </c:ser>
        <c:dLbls>
          <c:showLegendKey val="0"/>
          <c:showVal val="0"/>
          <c:showCatName val="0"/>
          <c:showSerName val="0"/>
          <c:showPercent val="0"/>
          <c:showBubbleSize val="0"/>
        </c:dLbls>
        <c:smooth val="0"/>
        <c:axId val="396928192"/>
        <c:axId val="396931144"/>
      </c:lineChart>
      <c:catAx>
        <c:axId val="3969281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31144"/>
        <c:crosses val="autoZero"/>
        <c:auto val="1"/>
        <c:lblAlgn val="ctr"/>
        <c:lblOffset val="100"/>
        <c:noMultiLvlLbl val="0"/>
      </c:catAx>
      <c:valAx>
        <c:axId val="3969311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969281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0.10245339285388</c:v>
                </c:pt>
                <c:pt idx="1">
                  <c:v>8.0416704742758E-2</c:v>
                </c:pt>
                <c:pt idx="2">
                  <c:v>6.0264066180902E-2</c:v>
                </c:pt>
                <c:pt idx="3">
                  <c:v>6.6919744974935996E-2</c:v>
                </c:pt>
                <c:pt idx="4">
                  <c:v>8.0249990880683006E-2</c:v>
                </c:pt>
                <c:pt idx="5">
                  <c:v>9.5372316514597003E-2</c:v>
                </c:pt>
                <c:pt idx="6">
                  <c:v>8.7998786223638006E-2</c:v>
                </c:pt>
                <c:pt idx="7">
                  <c:v>9.8229444579190001E-2</c:v>
                </c:pt>
                <c:pt idx="8">
                  <c:v>7.5719945239336006E-2</c:v>
                </c:pt>
                <c:pt idx="9">
                  <c:v>7.9294460888460996E-2</c:v>
                </c:pt>
                <c:pt idx="10">
                  <c:v>3.2660368457342E-2</c:v>
                </c:pt>
                <c:pt idx="11">
                  <c:v>4.1719067427687002E-2</c:v>
                </c:pt>
                <c:pt idx="12">
                  <c:v>6.2854690833489005E-2</c:v>
                </c:pt>
                <c:pt idx="13">
                  <c:v>6.5231178087156005E-2</c:v>
                </c:pt>
                <c:pt idx="14">
                  <c:v>5.7945470897490997E-2</c:v>
                </c:pt>
                <c:pt idx="15">
                  <c:v>6.1531408164372997E-2</c:v>
                </c:pt>
                <c:pt idx="16">
                  <c:v>7.1139620548498997E-2</c:v>
                </c:pt>
                <c:pt idx="17">
                  <c:v>6.9884148949628994E-2</c:v>
                </c:pt>
                <c:pt idx="18">
                  <c:v>6.5621143252761999E-2</c:v>
                </c:pt>
                <c:pt idx="19">
                  <c:v>8.6635301478815999E-2</c:v>
                </c:pt>
                <c:pt idx="20">
                  <c:v>7.9346950552422996E-2</c:v>
                </c:pt>
                <c:pt idx="21">
                  <c:v>7.7482131058922002E-2</c:v>
                </c:pt>
                <c:pt idx="22">
                  <c:v>6.8419567996446995E-2</c:v>
                </c:pt>
                <c:pt idx="23">
                  <c:v>5.6977323025435997E-2</c:v>
                </c:pt>
                <c:pt idx="24">
                  <c:v>4.0760543793608002E-2</c:v>
                </c:pt>
                <c:pt idx="25">
                  <c:v>5.8120026843063999E-2</c:v>
                </c:pt>
                <c:pt idx="26">
                  <c:v>6.7667507021252002E-2</c:v>
                </c:pt>
                <c:pt idx="27">
                  <c:v>6.2834368604358995E-2</c:v>
                </c:pt>
                <c:pt idx="28">
                  <c:v>6.4589052155660007E-2</c:v>
                </c:pt>
                <c:pt idx="29">
                  <c:v>5.6180111045367999E-2</c:v>
                </c:pt>
                <c:pt idx="30">
                  <c:v>3.5839510671213999E-2</c:v>
                </c:pt>
              </c:numCache>
            </c:numRef>
          </c:val>
          <c:smooth val="0"/>
          <c:extLst>
            <c:ext xmlns:c16="http://schemas.microsoft.com/office/drawing/2014/chart" uri="{C3380CC4-5D6E-409C-BE32-E72D297353CC}">
              <c16:uniqueId val="{00000000-5438-4CA3-AE13-0F384F858C13}"/>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0.25360595974005001</c:v>
                </c:pt>
                <c:pt idx="1">
                  <c:v>0.12648221343874</c:v>
                </c:pt>
                <c:pt idx="2">
                  <c:v>0.11053213327017</c:v>
                </c:pt>
                <c:pt idx="3">
                  <c:v>7.8864353312303001E-2</c:v>
                </c:pt>
                <c:pt idx="4">
                  <c:v>3.1520882584712001E-2</c:v>
                </c:pt>
                <c:pt idx="5">
                  <c:v>0.17331022530328999</c:v>
                </c:pt>
                <c:pt idx="6">
                  <c:v>0.14155394778232</c:v>
                </c:pt>
                <c:pt idx="7">
                  <c:v>0.17276582377885999</c:v>
                </c:pt>
                <c:pt idx="8">
                  <c:v>0.17246785826277999</c:v>
                </c:pt>
                <c:pt idx="9">
                  <c:v>0.2191266238848</c:v>
                </c:pt>
                <c:pt idx="10">
                  <c:v>0.10932375449008</c:v>
                </c:pt>
                <c:pt idx="11">
                  <c:v>0.14040561622465</c:v>
                </c:pt>
                <c:pt idx="12">
                  <c:v>0.10905125408942</c:v>
                </c:pt>
                <c:pt idx="13">
                  <c:v>0.24898848428260001</c:v>
                </c:pt>
                <c:pt idx="14">
                  <c:v>0.31046258925798997</c:v>
                </c:pt>
                <c:pt idx="15">
                  <c:v>0.18570102135562</c:v>
                </c:pt>
                <c:pt idx="16">
                  <c:v>0.23169601482853999</c:v>
                </c:pt>
                <c:pt idx="17">
                  <c:v>0.18492834026815</c:v>
                </c:pt>
                <c:pt idx="18">
                  <c:v>0.18458698661744</c:v>
                </c:pt>
                <c:pt idx="19">
                  <c:v>0.42990941194533999</c:v>
                </c:pt>
                <c:pt idx="20">
                  <c:v>0.18345818682159001</c:v>
                </c:pt>
                <c:pt idx="21">
                  <c:v>0.18312223409125999</c:v>
                </c:pt>
                <c:pt idx="22">
                  <c:v>0.22848438690023001</c:v>
                </c:pt>
                <c:pt idx="23">
                  <c:v>0.18237082066869001</c:v>
                </c:pt>
                <c:pt idx="24">
                  <c:v>0.18203883495146</c:v>
                </c:pt>
                <c:pt idx="25">
                  <c:v>7.5711689884917999E-2</c:v>
                </c:pt>
                <c:pt idx="26">
                  <c:v>0.37827205326071001</c:v>
                </c:pt>
                <c:pt idx="27">
                  <c:v>0.25625565269821998</c:v>
                </c:pt>
                <c:pt idx="28">
                  <c:v>0.31574199368515998</c:v>
                </c:pt>
                <c:pt idx="29">
                  <c:v>0.16486810551559</c:v>
                </c:pt>
                <c:pt idx="30">
                  <c:v>0.10474337872213001</c:v>
                </c:pt>
              </c:numCache>
            </c:numRef>
          </c:val>
          <c:smooth val="0"/>
          <c:extLst>
            <c:ext xmlns:c16="http://schemas.microsoft.com/office/drawing/2014/chart" uri="{C3380CC4-5D6E-409C-BE32-E72D297353CC}">
              <c16:uniqueId val="{00000001-5438-4CA3-AE13-0F384F858C13}"/>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9.7309132191752995E-2</c:v>
                </c:pt>
                <c:pt idx="1">
                  <c:v>6.4134588120923999E-2</c:v>
                </c:pt>
                <c:pt idx="2">
                  <c:v>4.7901444464684001E-2</c:v>
                </c:pt>
                <c:pt idx="3">
                  <c:v>4.8552855177622999E-2</c:v>
                </c:pt>
                <c:pt idx="4">
                  <c:v>5.1899382599551999E-2</c:v>
                </c:pt>
                <c:pt idx="5">
                  <c:v>7.8145525831812002E-2</c:v>
                </c:pt>
                <c:pt idx="6">
                  <c:v>0.11443419024348001</c:v>
                </c:pt>
                <c:pt idx="7">
                  <c:v>0.12707847263779001</c:v>
                </c:pt>
                <c:pt idx="8">
                  <c:v>9.6027290553062999E-2</c:v>
                </c:pt>
                <c:pt idx="9">
                  <c:v>6.5745778517230999E-2</c:v>
                </c:pt>
                <c:pt idx="10">
                  <c:v>5.4305195197007002E-2</c:v>
                </c:pt>
                <c:pt idx="11">
                  <c:v>7.4377839424275005E-2</c:v>
                </c:pt>
                <c:pt idx="12">
                  <c:v>0.10110546438208</c:v>
                </c:pt>
                <c:pt idx="13">
                  <c:v>0.11170568561873</c:v>
                </c:pt>
                <c:pt idx="14">
                  <c:v>0.10957659337062001</c:v>
                </c:pt>
                <c:pt idx="15">
                  <c:v>7.4750885998225006E-2</c:v>
                </c:pt>
                <c:pt idx="16">
                  <c:v>6.6692009630325996E-2</c:v>
                </c:pt>
                <c:pt idx="17">
                  <c:v>5.1318621995027999E-2</c:v>
                </c:pt>
                <c:pt idx="18">
                  <c:v>5.4622968292033003E-2</c:v>
                </c:pt>
                <c:pt idx="19">
                  <c:v>0.10585744530699</c:v>
                </c:pt>
                <c:pt idx="20">
                  <c:v>6.7836739580076993E-2</c:v>
                </c:pt>
                <c:pt idx="21">
                  <c:v>8.1747672185187997E-2</c:v>
                </c:pt>
                <c:pt idx="22">
                  <c:v>8.0352755236210993E-2</c:v>
                </c:pt>
                <c:pt idx="23">
                  <c:v>6.3036222604126002E-2</c:v>
                </c:pt>
                <c:pt idx="24">
                  <c:v>2.8514210686861E-2</c:v>
                </c:pt>
                <c:pt idx="25">
                  <c:v>3.5798336040306002E-2</c:v>
                </c:pt>
                <c:pt idx="26">
                  <c:v>9.5428067780435999E-2</c:v>
                </c:pt>
                <c:pt idx="27">
                  <c:v>7.6137258926265994E-2</c:v>
                </c:pt>
                <c:pt idx="28">
                  <c:v>7.2109977639291001E-2</c:v>
                </c:pt>
                <c:pt idx="29">
                  <c:v>6.5447189406810005E-2</c:v>
                </c:pt>
                <c:pt idx="30">
                  <c:v>5.6155279256899997E-2</c:v>
                </c:pt>
              </c:numCache>
            </c:numRef>
          </c:val>
          <c:smooth val="0"/>
          <c:extLst>
            <c:ext xmlns:c16="http://schemas.microsoft.com/office/drawing/2014/chart" uri="{C3380CC4-5D6E-409C-BE32-E72D297353CC}">
              <c16:uniqueId val="{00000002-5438-4CA3-AE13-0F384F858C13}"/>
            </c:ext>
          </c:extLst>
        </c:ser>
        <c:dLbls>
          <c:showLegendKey val="0"/>
          <c:showVal val="0"/>
          <c:showCatName val="0"/>
          <c:showSerName val="0"/>
          <c:showPercent val="0"/>
          <c:showBubbleSize val="0"/>
        </c:dLbls>
        <c:smooth val="0"/>
        <c:axId val="344458344"/>
        <c:axId val="344464576"/>
      </c:lineChart>
      <c:dateAx>
        <c:axId val="34445834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64576"/>
        <c:crosses val="autoZero"/>
        <c:auto val="1"/>
        <c:lblOffset val="100"/>
        <c:baseTimeUnit val="days"/>
      </c:dateAx>
      <c:valAx>
        <c:axId val="34446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834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Hilti Group</c:v>
                </c:pt>
              </c:strCache>
            </c:strRef>
          </c:tx>
          <c:spPr>
            <a:ln w="28575" cap="rnd">
              <a:solidFill>
                <a:schemeClr val="accent1"/>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Sheet1!$B$2:$B$32</c:f>
              <c:numCache>
                <c:formatCode>General</c:formatCode>
                <c:ptCount val="31"/>
                <c:pt idx="0">
                  <c:v>168</c:v>
                </c:pt>
                <c:pt idx="1">
                  <c:v>132</c:v>
                </c:pt>
                <c:pt idx="2">
                  <c:v>99</c:v>
                </c:pt>
                <c:pt idx="3">
                  <c:v>110</c:v>
                </c:pt>
                <c:pt idx="4">
                  <c:v>132</c:v>
                </c:pt>
                <c:pt idx="5">
                  <c:v>157</c:v>
                </c:pt>
                <c:pt idx="6">
                  <c:v>145</c:v>
                </c:pt>
                <c:pt idx="7">
                  <c:v>162</c:v>
                </c:pt>
                <c:pt idx="8">
                  <c:v>125</c:v>
                </c:pt>
                <c:pt idx="9">
                  <c:v>131</c:v>
                </c:pt>
                <c:pt idx="10">
                  <c:v>54</c:v>
                </c:pt>
                <c:pt idx="11">
                  <c:v>69</c:v>
                </c:pt>
                <c:pt idx="12">
                  <c:v>104</c:v>
                </c:pt>
                <c:pt idx="13">
                  <c:v>108</c:v>
                </c:pt>
                <c:pt idx="14">
                  <c:v>96</c:v>
                </c:pt>
                <c:pt idx="15">
                  <c:v>102</c:v>
                </c:pt>
                <c:pt idx="16">
                  <c:v>118</c:v>
                </c:pt>
                <c:pt idx="17">
                  <c:v>116</c:v>
                </c:pt>
                <c:pt idx="18">
                  <c:v>109</c:v>
                </c:pt>
                <c:pt idx="19">
                  <c:v>144</c:v>
                </c:pt>
                <c:pt idx="20">
                  <c:v>132</c:v>
                </c:pt>
                <c:pt idx="21">
                  <c:v>129</c:v>
                </c:pt>
                <c:pt idx="22">
                  <c:v>114</c:v>
                </c:pt>
                <c:pt idx="23">
                  <c:v>95</c:v>
                </c:pt>
                <c:pt idx="24">
                  <c:v>68</c:v>
                </c:pt>
                <c:pt idx="25">
                  <c:v>97</c:v>
                </c:pt>
                <c:pt idx="26">
                  <c:v>113</c:v>
                </c:pt>
                <c:pt idx="27">
                  <c:v>105</c:v>
                </c:pt>
                <c:pt idx="28">
                  <c:v>108</c:v>
                </c:pt>
                <c:pt idx="29">
                  <c:v>94</c:v>
                </c:pt>
                <c:pt idx="30">
                  <c:v>60</c:v>
                </c:pt>
              </c:numCache>
            </c:numRef>
          </c:val>
          <c:smooth val="0"/>
          <c:extLst>
            <c:ext xmlns:c16="http://schemas.microsoft.com/office/drawing/2014/chart" uri="{C3380CC4-5D6E-409C-BE32-E72D297353CC}">
              <c16:uniqueId val="{00000000-E88D-4EDE-BBB1-B165912F4A3C}"/>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Sheet1!$C$2:$C$32</c:f>
              <c:numCache>
                <c:formatCode>General</c:formatCode>
                <c:ptCount val="31"/>
                <c:pt idx="0">
                  <c:v>16</c:v>
                </c:pt>
                <c:pt idx="1">
                  <c:v>8</c:v>
                </c:pt>
                <c:pt idx="2">
                  <c:v>7</c:v>
                </c:pt>
                <c:pt idx="3">
                  <c:v>5</c:v>
                </c:pt>
                <c:pt idx="4">
                  <c:v>2</c:v>
                </c:pt>
                <c:pt idx="5">
                  <c:v>11</c:v>
                </c:pt>
                <c:pt idx="6">
                  <c:v>9</c:v>
                </c:pt>
                <c:pt idx="7">
                  <c:v>11</c:v>
                </c:pt>
                <c:pt idx="8">
                  <c:v>11</c:v>
                </c:pt>
                <c:pt idx="9">
                  <c:v>14</c:v>
                </c:pt>
                <c:pt idx="10">
                  <c:v>7</c:v>
                </c:pt>
                <c:pt idx="11">
                  <c:v>9</c:v>
                </c:pt>
                <c:pt idx="12">
                  <c:v>7</c:v>
                </c:pt>
                <c:pt idx="13">
                  <c:v>16</c:v>
                </c:pt>
                <c:pt idx="14">
                  <c:v>20</c:v>
                </c:pt>
                <c:pt idx="15">
                  <c:v>12</c:v>
                </c:pt>
                <c:pt idx="16">
                  <c:v>15</c:v>
                </c:pt>
                <c:pt idx="17">
                  <c:v>12</c:v>
                </c:pt>
                <c:pt idx="18">
                  <c:v>12</c:v>
                </c:pt>
                <c:pt idx="19">
                  <c:v>28</c:v>
                </c:pt>
                <c:pt idx="20">
                  <c:v>12</c:v>
                </c:pt>
                <c:pt idx="21">
                  <c:v>12</c:v>
                </c:pt>
                <c:pt idx="22">
                  <c:v>15</c:v>
                </c:pt>
                <c:pt idx="23">
                  <c:v>12</c:v>
                </c:pt>
                <c:pt idx="24">
                  <c:v>12</c:v>
                </c:pt>
                <c:pt idx="25">
                  <c:v>5</c:v>
                </c:pt>
                <c:pt idx="26">
                  <c:v>25</c:v>
                </c:pt>
                <c:pt idx="27">
                  <c:v>17</c:v>
                </c:pt>
                <c:pt idx="28">
                  <c:v>21</c:v>
                </c:pt>
                <c:pt idx="29">
                  <c:v>11</c:v>
                </c:pt>
                <c:pt idx="30">
                  <c:v>7</c:v>
                </c:pt>
              </c:numCache>
            </c:numRef>
          </c:val>
          <c:smooth val="0"/>
          <c:extLst>
            <c:ext xmlns:c16="http://schemas.microsoft.com/office/drawing/2014/chart" uri="{C3380CC4-5D6E-409C-BE32-E72D297353CC}">
              <c16:uniqueId val="{00000001-E88D-4EDE-BBB1-B165912F4A3C}"/>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numRef>
              <c:f>Sheet1!$A$2:$A$32</c:f>
              <c:numCache>
                <c:formatCode>m/d/yyyy</c:formatCode>
                <c:ptCount val="31"/>
                <c:pt idx="0">
                  <c:v>43160</c:v>
                </c:pt>
                <c:pt idx="1">
                  <c:v>43161</c:v>
                </c:pt>
                <c:pt idx="2">
                  <c:v>43162</c:v>
                </c:pt>
                <c:pt idx="3">
                  <c:v>43163</c:v>
                </c:pt>
                <c:pt idx="4">
                  <c:v>43164</c:v>
                </c:pt>
                <c:pt idx="5">
                  <c:v>43165</c:v>
                </c:pt>
                <c:pt idx="6">
                  <c:v>43166</c:v>
                </c:pt>
                <c:pt idx="7">
                  <c:v>43167</c:v>
                </c:pt>
                <c:pt idx="8">
                  <c:v>43168</c:v>
                </c:pt>
                <c:pt idx="9">
                  <c:v>43169</c:v>
                </c:pt>
                <c:pt idx="10">
                  <c:v>43170</c:v>
                </c:pt>
                <c:pt idx="11">
                  <c:v>43171</c:v>
                </c:pt>
                <c:pt idx="12">
                  <c:v>43172</c:v>
                </c:pt>
                <c:pt idx="13">
                  <c:v>43173</c:v>
                </c:pt>
                <c:pt idx="14">
                  <c:v>43174</c:v>
                </c:pt>
                <c:pt idx="15">
                  <c:v>43175</c:v>
                </c:pt>
                <c:pt idx="16">
                  <c:v>43176</c:v>
                </c:pt>
                <c:pt idx="17">
                  <c:v>43177</c:v>
                </c:pt>
                <c:pt idx="18">
                  <c:v>43178</c:v>
                </c:pt>
                <c:pt idx="19">
                  <c:v>43179</c:v>
                </c:pt>
                <c:pt idx="20">
                  <c:v>43180</c:v>
                </c:pt>
                <c:pt idx="21">
                  <c:v>43181</c:v>
                </c:pt>
                <c:pt idx="22">
                  <c:v>43182</c:v>
                </c:pt>
                <c:pt idx="23">
                  <c:v>43183</c:v>
                </c:pt>
                <c:pt idx="24">
                  <c:v>43184</c:v>
                </c:pt>
                <c:pt idx="25">
                  <c:v>43185</c:v>
                </c:pt>
                <c:pt idx="26">
                  <c:v>43186</c:v>
                </c:pt>
                <c:pt idx="27">
                  <c:v>43187</c:v>
                </c:pt>
                <c:pt idx="28">
                  <c:v>43188</c:v>
                </c:pt>
                <c:pt idx="29">
                  <c:v>43189</c:v>
                </c:pt>
                <c:pt idx="30">
                  <c:v>43190</c:v>
                </c:pt>
              </c:numCache>
            </c:numRef>
          </c:cat>
          <c:val>
            <c:numRef>
              <c:f>Sheet1!$D$2:$D$32</c:f>
              <c:numCache>
                <c:formatCode>General</c:formatCode>
                <c:ptCount val="31"/>
                <c:pt idx="0">
                  <c:v>144</c:v>
                </c:pt>
                <c:pt idx="1">
                  <c:v>95</c:v>
                </c:pt>
                <c:pt idx="2">
                  <c:v>71</c:v>
                </c:pt>
                <c:pt idx="3">
                  <c:v>72</c:v>
                </c:pt>
                <c:pt idx="4">
                  <c:v>77</c:v>
                </c:pt>
                <c:pt idx="5">
                  <c:v>116</c:v>
                </c:pt>
                <c:pt idx="6">
                  <c:v>170</c:v>
                </c:pt>
                <c:pt idx="7">
                  <c:v>189</c:v>
                </c:pt>
                <c:pt idx="8">
                  <c:v>143</c:v>
                </c:pt>
                <c:pt idx="9">
                  <c:v>98</c:v>
                </c:pt>
                <c:pt idx="10">
                  <c:v>81</c:v>
                </c:pt>
                <c:pt idx="11">
                  <c:v>111</c:v>
                </c:pt>
                <c:pt idx="12">
                  <c:v>151</c:v>
                </c:pt>
                <c:pt idx="13">
                  <c:v>167</c:v>
                </c:pt>
                <c:pt idx="14">
                  <c:v>164</c:v>
                </c:pt>
                <c:pt idx="15">
                  <c:v>112</c:v>
                </c:pt>
                <c:pt idx="16">
                  <c:v>100</c:v>
                </c:pt>
                <c:pt idx="17">
                  <c:v>77</c:v>
                </c:pt>
                <c:pt idx="18">
                  <c:v>82</c:v>
                </c:pt>
                <c:pt idx="19">
                  <c:v>159</c:v>
                </c:pt>
                <c:pt idx="20">
                  <c:v>102</c:v>
                </c:pt>
                <c:pt idx="21">
                  <c:v>123</c:v>
                </c:pt>
                <c:pt idx="22">
                  <c:v>121</c:v>
                </c:pt>
                <c:pt idx="23">
                  <c:v>95</c:v>
                </c:pt>
                <c:pt idx="24">
                  <c:v>43</c:v>
                </c:pt>
                <c:pt idx="25">
                  <c:v>54</c:v>
                </c:pt>
                <c:pt idx="26">
                  <c:v>144</c:v>
                </c:pt>
                <c:pt idx="27">
                  <c:v>115</c:v>
                </c:pt>
                <c:pt idx="28">
                  <c:v>109</c:v>
                </c:pt>
                <c:pt idx="29">
                  <c:v>99</c:v>
                </c:pt>
                <c:pt idx="30">
                  <c:v>85</c:v>
                </c:pt>
              </c:numCache>
            </c:numRef>
          </c:val>
          <c:smooth val="0"/>
          <c:extLst>
            <c:ext xmlns:c16="http://schemas.microsoft.com/office/drawing/2014/chart" uri="{C3380CC4-5D6E-409C-BE32-E72D297353CC}">
              <c16:uniqueId val="{00000002-E88D-4EDE-BBB1-B165912F4A3C}"/>
            </c:ext>
          </c:extLst>
        </c:ser>
        <c:dLbls>
          <c:showLegendKey val="0"/>
          <c:showVal val="0"/>
          <c:showCatName val="0"/>
          <c:showSerName val="0"/>
          <c:showPercent val="0"/>
          <c:showBubbleSize val="0"/>
        </c:dLbls>
        <c:smooth val="0"/>
        <c:axId val="344457032"/>
        <c:axId val="344459328"/>
      </c:lineChart>
      <c:dateAx>
        <c:axId val="34445703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9328"/>
        <c:crosses val="autoZero"/>
        <c:auto val="1"/>
        <c:lblOffset val="100"/>
        <c:baseTimeUnit val="days"/>
      </c:dateAx>
      <c:valAx>
        <c:axId val="34445932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44570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pieChart>
        <c:varyColors val="1"/>
        <c:ser>
          <c:idx val="0"/>
          <c:order val="0"/>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cat>
            <c:strRef>
              <c:f>Sheet1!$A$1:$C$1</c:f>
              <c:strCache>
                <c:ptCount val="3"/>
                <c:pt idx="0">
                  <c:v>Hilti Group</c:v>
                </c:pt>
                <c:pt idx="1">
                  <c:v>Bosch Power Tools</c:v>
                </c:pt>
                <c:pt idx="2">
                  <c:v>Stanley Black &amp; Decker, Inc.</c:v>
                </c:pt>
              </c:strCache>
            </c:strRef>
          </c:cat>
          <c:val>
            <c:numRef>
              <c:f>Sheet1!$A$2:$C$2</c:f>
              <c:numCache>
                <c:formatCode>General</c:formatCode>
                <c:ptCount val="3"/>
                <c:pt idx="0">
                  <c:v>167473</c:v>
                </c:pt>
                <c:pt idx="1">
                  <c:v>6690</c:v>
                </c:pt>
                <c:pt idx="2">
                  <c:v>151451</c:v>
                </c:pt>
              </c:numCache>
            </c:numRef>
          </c:val>
          <c:extLst>
            <c:ext xmlns:c16="http://schemas.microsoft.com/office/drawing/2014/chart" uri="{C3380CC4-5D6E-409C-BE32-E72D297353CC}">
              <c16:uniqueId val="{00000000-EC58-4130-B8C3-C6AB6EBD0525}"/>
            </c:ext>
          </c:extLst>
        </c:ser>
        <c:dLbls>
          <c:showLegendKey val="0"/>
          <c:showVal val="0"/>
          <c:showCatName val="0"/>
          <c:showSerName val="0"/>
          <c:showPercent val="0"/>
          <c:showBubbleSize val="0"/>
          <c:showLeaderLines val="1"/>
        </c:dLbls>
        <c:firstSliceAng val="0"/>
      </c:pieChart>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Hilti Group</c:v>
                </c:pt>
              </c:strCache>
            </c:strRef>
          </c:tx>
          <c:spPr>
            <a:ln w="28575" cap="rnd">
              <a:solidFill>
                <a:schemeClr val="accent1"/>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Sheet1!$B$2:$B$6</c:f>
              <c:numCache>
                <c:formatCode>General</c:formatCode>
                <c:ptCount val="5"/>
                <c:pt idx="0">
                  <c:v>100</c:v>
                </c:pt>
                <c:pt idx="1">
                  <c:v>68.421099999999996</c:v>
                </c:pt>
                <c:pt idx="2">
                  <c:v>100</c:v>
                </c:pt>
                <c:pt idx="3">
                  <c:v>12.464499999999999</c:v>
                </c:pt>
                <c:pt idx="4">
                  <c:v>35.304000000000002</c:v>
                </c:pt>
              </c:numCache>
            </c:numRef>
          </c:val>
          <c:extLst>
            <c:ext xmlns:c16="http://schemas.microsoft.com/office/drawing/2014/chart" uri="{C3380CC4-5D6E-409C-BE32-E72D297353CC}">
              <c16:uniqueId val="{00000000-E75A-42D4-8CAA-6FEE453A8B53}"/>
            </c:ext>
          </c:extLst>
        </c:ser>
        <c:ser>
          <c:idx val="1"/>
          <c:order val="1"/>
          <c:tx>
            <c:strRef>
              <c:f>Sheet1!$C$1</c:f>
              <c:strCache>
                <c:ptCount val="1"/>
                <c:pt idx="0">
                  <c:v>Bosch Power Tools</c:v>
                </c:pt>
              </c:strCache>
            </c:strRef>
          </c:tx>
          <c:spPr>
            <a:ln w="28575" cap="rnd">
              <a:solidFill>
                <a:schemeClr val="accent2"/>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Sheet1!$C$2:$C$6</c:f>
              <c:numCache>
                <c:formatCode>General</c:formatCode>
                <c:ptCount val="5"/>
                <c:pt idx="0">
                  <c:v>3.9946999999999999</c:v>
                </c:pt>
                <c:pt idx="1">
                  <c:v>26.315799999999999</c:v>
                </c:pt>
                <c:pt idx="2">
                  <c:v>12.1007</c:v>
                </c:pt>
                <c:pt idx="3">
                  <c:v>100</c:v>
                </c:pt>
                <c:pt idx="4">
                  <c:v>100</c:v>
                </c:pt>
              </c:numCache>
            </c:numRef>
          </c:val>
          <c:extLst>
            <c:ext xmlns:c16="http://schemas.microsoft.com/office/drawing/2014/chart" uri="{C3380CC4-5D6E-409C-BE32-E72D297353CC}">
              <c16:uniqueId val="{00000001-E75A-42D4-8CAA-6FEE453A8B53}"/>
            </c:ext>
          </c:extLst>
        </c:ser>
        <c:ser>
          <c:idx val="2"/>
          <c:order val="2"/>
          <c:tx>
            <c:strRef>
              <c:f>Sheet1!$D$1</c:f>
              <c:strCache>
                <c:ptCount val="1"/>
                <c:pt idx="0">
                  <c:v>Stanley Black &amp; Decker, Inc.</c:v>
                </c:pt>
              </c:strCache>
            </c:strRef>
          </c:tx>
          <c:spPr>
            <a:ln w="28575" cap="rnd">
              <a:solidFill>
                <a:schemeClr val="accent3"/>
              </a:solidFill>
              <a:round/>
            </a:ln>
            <a:effectLst/>
          </c:spPr>
          <c:marker>
            <c:symbol val="none"/>
          </c:marker>
          <c:cat>
            <c:strRef>
              <c:f>Sheet1!$A$2:$A$6</c:f>
              <c:strCache>
                <c:ptCount val="5"/>
                <c:pt idx="0">
                  <c:v>Followers</c:v>
                </c:pt>
                <c:pt idx="1">
                  <c:v>Updates</c:v>
                </c:pt>
                <c:pt idx="2">
                  <c:v>Interactions</c:v>
                </c:pt>
                <c:pt idx="3">
                  <c:v>Interaction Rate</c:v>
                </c:pt>
                <c:pt idx="4">
                  <c:v>Followers Change Rate</c:v>
                </c:pt>
              </c:strCache>
            </c:strRef>
          </c:cat>
          <c:val>
            <c:numRef>
              <c:f>Sheet1!$D$2:$D$6</c:f>
              <c:numCache>
                <c:formatCode>General</c:formatCode>
                <c:ptCount val="5"/>
                <c:pt idx="0">
                  <c:v>90.433099999999996</c:v>
                </c:pt>
                <c:pt idx="1">
                  <c:v>100</c:v>
                </c:pt>
                <c:pt idx="2">
                  <c:v>71.519800000000004</c:v>
                </c:pt>
                <c:pt idx="3">
                  <c:v>6.7516999999999996</c:v>
                </c:pt>
                <c:pt idx="4">
                  <c:v>38.817799999999998</c:v>
                </c:pt>
              </c:numCache>
            </c:numRef>
          </c:val>
          <c:extLst>
            <c:ext xmlns:c16="http://schemas.microsoft.com/office/drawing/2014/chart" uri="{C3380CC4-5D6E-409C-BE32-E72D297353CC}">
              <c16:uniqueId val="{00000002-E75A-42D4-8CAA-6FEE453A8B53}"/>
            </c:ext>
          </c:extLst>
        </c:ser>
        <c:dLbls>
          <c:showLegendKey val="0"/>
          <c:showVal val="0"/>
          <c:showCatName val="0"/>
          <c:showSerName val="0"/>
          <c:showPercent val="0"/>
          <c:showBubbleSize val="0"/>
        </c:dLbls>
        <c:axId val="383986320"/>
        <c:axId val="383986648"/>
      </c:radarChart>
      <c:catAx>
        <c:axId val="3839863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86648"/>
        <c:crosses val="autoZero"/>
        <c:auto val="1"/>
        <c:lblAlgn val="ctr"/>
        <c:lblOffset val="100"/>
        <c:noMultiLvlLbl val="0"/>
      </c:catAx>
      <c:valAx>
        <c:axId val="38398664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839863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6/12/2018</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81964E-3EBB-4FDE-BE1F-337FFE7995B8}"/>
              </a:ext>
            </a:extLst>
          </p:cNvPr>
          <p:cNvSpPr>
            <a:spLocks noGrp="1"/>
          </p:cNvSpPr>
          <p:nvPr>
            <p:ph type="ctrTitle"/>
          </p:nvPr>
        </p:nvSpPr>
        <p:spPr/>
        <p:txBody>
          <a:bodyPr/>
          <a:lstStyle/>
          <a:p>
            <a:r>
              <a:rPr lang="en-US"/>
              <a:t>Content Benchmark and Optimization</a:t>
            </a:r>
          </a:p>
        </p:txBody>
      </p:sp>
      <p:sp>
        <p:nvSpPr>
          <p:cNvPr id="3" name="Subtitle 2">
            <a:extLst>
              <a:ext uri="{FF2B5EF4-FFF2-40B4-BE49-F238E27FC236}">
                <a16:creationId xmlns:a16="http://schemas.microsoft.com/office/drawing/2014/main" id="{B41C71CC-42F4-4900-BA79-1B015D4875D8}"/>
              </a:ext>
            </a:extLst>
          </p:cNvPr>
          <p:cNvSpPr>
            <a:spLocks noGrp="1"/>
          </p:cNvSpPr>
          <p:nvPr>
            <p:ph type="subTitle" idx="1"/>
          </p:nvPr>
        </p:nvSpPr>
        <p:spPr/>
        <p:txBody>
          <a:bodyPr/>
          <a:lstStyle/>
          <a:p>
            <a:r>
              <a:rPr lang="en-US"/>
              <a:t>Robert Bosch Power Tools GmbH</a:t>
            </a:r>
          </a:p>
        </p:txBody>
      </p:sp>
    </p:spTree>
    <p:extLst>
      <p:ext uri="{BB962C8B-B14F-4D97-AF65-F5344CB8AC3E}">
        <p14:creationId xmlns:p14="http://schemas.microsoft.com/office/powerpoint/2010/main" val="332472105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078057-3BB4-4825-BC89-67F1B778B9C0}"/>
              </a:ext>
            </a:extLst>
          </p:cNvPr>
          <p:cNvSpPr>
            <a:spLocks noGrp="1"/>
          </p:cNvSpPr>
          <p:nvPr>
            <p:ph type="title"/>
          </p:nvPr>
        </p:nvSpPr>
        <p:spPr/>
        <p:txBody>
          <a:bodyPr/>
          <a:lstStyle/>
          <a:p>
            <a:r>
              <a:rPr lang="en-US"/>
              <a:t>LinkedIn Key Metrics Table | Corporate</a:t>
            </a:r>
          </a:p>
        </p:txBody>
      </p:sp>
      <p:graphicFrame>
        <p:nvGraphicFramePr>
          <p:cNvPr id="5" name="Table Placeholder 4">
            <a:extLst>
              <a:ext uri="{FF2B5EF4-FFF2-40B4-BE49-F238E27FC236}">
                <a16:creationId xmlns:a16="http://schemas.microsoft.com/office/drawing/2014/main" id="{C53D8409-AB00-4AE3-880C-C9BDACEA360F}"/>
              </a:ext>
            </a:extLst>
          </p:cNvPr>
          <p:cNvGraphicFramePr>
            <a:graphicFrameLocks noGrp="1"/>
          </p:cNvGraphicFramePr>
          <p:nvPr>
            <p:ph type="tbl" sz="quarter" idx="13"/>
            <p:extLst>
              <p:ext uri="{D42A27DB-BD31-4B8C-83A1-F6EECF244321}">
                <p14:modId xmlns:p14="http://schemas.microsoft.com/office/powerpoint/2010/main" val="6462298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810512">
                  <a:extLst>
                    <a:ext uri="{9D8B030D-6E8A-4147-A177-3AD203B41FA5}">
                      <a16:colId xmlns:a16="http://schemas.microsoft.com/office/drawing/2014/main" val="3250891108"/>
                    </a:ext>
                  </a:extLst>
                </a:gridCol>
                <a:gridCol w="1069848">
                  <a:extLst>
                    <a:ext uri="{9D8B030D-6E8A-4147-A177-3AD203B41FA5}">
                      <a16:colId xmlns:a16="http://schemas.microsoft.com/office/drawing/2014/main" val="3146012418"/>
                    </a:ext>
                  </a:extLst>
                </a:gridCol>
                <a:gridCol w="1069848">
                  <a:extLst>
                    <a:ext uri="{9D8B030D-6E8A-4147-A177-3AD203B41FA5}">
                      <a16:colId xmlns:a16="http://schemas.microsoft.com/office/drawing/2014/main" val="3886443545"/>
                    </a:ext>
                  </a:extLst>
                </a:gridCol>
                <a:gridCol w="1069848">
                  <a:extLst>
                    <a:ext uri="{9D8B030D-6E8A-4147-A177-3AD203B41FA5}">
                      <a16:colId xmlns:a16="http://schemas.microsoft.com/office/drawing/2014/main" val="2115218611"/>
                    </a:ext>
                  </a:extLst>
                </a:gridCol>
                <a:gridCol w="1069848">
                  <a:extLst>
                    <a:ext uri="{9D8B030D-6E8A-4147-A177-3AD203B41FA5}">
                      <a16:colId xmlns:a16="http://schemas.microsoft.com/office/drawing/2014/main" val="2806683234"/>
                    </a:ext>
                  </a:extLst>
                </a:gridCol>
                <a:gridCol w="1069848">
                  <a:extLst>
                    <a:ext uri="{9D8B030D-6E8A-4147-A177-3AD203B41FA5}">
                      <a16:colId xmlns:a16="http://schemas.microsoft.com/office/drawing/2014/main" val="2255660029"/>
                    </a:ext>
                  </a:extLst>
                </a:gridCol>
                <a:gridCol w="1069848">
                  <a:extLst>
                    <a:ext uri="{9D8B030D-6E8A-4147-A177-3AD203B41FA5}">
                      <a16:colId xmlns:a16="http://schemas.microsoft.com/office/drawing/2014/main" val="3273238404"/>
                    </a:ext>
                  </a:extLst>
                </a:gridCol>
              </a:tblGrid>
              <a:tr h="370840">
                <a:tc>
                  <a:txBody>
                    <a:bodyPr/>
                    <a:lstStyle/>
                    <a:p>
                      <a:r>
                        <a:rPr lang="en-US" sz="1000"/>
                        <a:t>Name</a:t>
                      </a:r>
                    </a:p>
                  </a:txBody>
                  <a:tcPr/>
                </a:tc>
                <a:tc>
                  <a:txBody>
                    <a:bodyPr/>
                    <a:lstStyle/>
                    <a:p>
                      <a:r>
                        <a:rPr lang="en-US" sz="1000"/>
                        <a:t>Followers</a:t>
                      </a:r>
                    </a:p>
                  </a:txBody>
                  <a:tcPr/>
                </a:tc>
                <a:tc>
                  <a:txBody>
                    <a:bodyPr/>
                    <a:lstStyle/>
                    <a:p>
                      <a:r>
                        <a:rPr lang="en-US" sz="1000"/>
                        <a:t>+/-</a:t>
                      </a:r>
                    </a:p>
                  </a:txBody>
                  <a:tcPr/>
                </a:tc>
                <a:tc>
                  <a:txBody>
                    <a:bodyPr/>
                    <a:lstStyle/>
                    <a:p>
                      <a:r>
                        <a:rPr lang="en-US" sz="1000"/>
                        <a:t>Status Updates</a:t>
                      </a:r>
                    </a:p>
                  </a:txBody>
                  <a:tcPr/>
                </a:tc>
                <a:tc>
                  <a:txBody>
                    <a:bodyPr/>
                    <a:lstStyle/>
                    <a:p>
                      <a:r>
                        <a:rPr lang="en-US" sz="1000"/>
                        <a:t>Likes</a:t>
                      </a:r>
                    </a:p>
                  </a:txBody>
                  <a:tcPr/>
                </a:tc>
                <a:tc>
                  <a:txBody>
                    <a:bodyPr/>
                    <a:lstStyle/>
                    <a:p>
                      <a:r>
                        <a:rPr lang="en-US" sz="1000"/>
                        <a:t>Comments</a:t>
                      </a:r>
                    </a:p>
                  </a:txBody>
                  <a:tcPr/>
                </a:tc>
                <a:tc>
                  <a:txBody>
                    <a:bodyPr/>
                    <a:lstStyle/>
                    <a:p>
                      <a:r>
                        <a:rPr lang="en-US" sz="1000"/>
                        <a:t>I-Rate</a:t>
                      </a:r>
                    </a:p>
                  </a:txBody>
                  <a:tcPr/>
                </a:tc>
                <a:extLst>
                  <a:ext uri="{0D108BD9-81ED-4DB2-BD59-A6C34878D82A}">
                    <a16:rowId xmlns:a16="http://schemas.microsoft.com/office/drawing/2014/main" val="2629750914"/>
                  </a:ext>
                </a:extLst>
              </a:tr>
              <a:tr h="370840">
                <a:tc>
                  <a:txBody>
                    <a:bodyPr/>
                    <a:lstStyle/>
                    <a:p>
                      <a:r>
                        <a:rPr lang="en-US" sz="1000"/>
                        <a:t>Hilti Group</a:t>
                      </a:r>
                    </a:p>
                  </a:txBody>
                  <a:tcPr/>
                </a:tc>
                <a:tc>
                  <a:txBody>
                    <a:bodyPr/>
                    <a:lstStyle/>
                    <a:p>
                      <a:r>
                        <a:rPr lang="en-US" sz="1000"/>
                        <a:t>167473</a:t>
                      </a:r>
                    </a:p>
                  </a:txBody>
                  <a:tcPr/>
                </a:tc>
                <a:tc>
                  <a:txBody>
                    <a:bodyPr/>
                    <a:lstStyle/>
                    <a:p>
                      <a:r>
                        <a:rPr lang="en-US" sz="1000"/>
                        <a:t>3496</a:t>
                      </a:r>
                    </a:p>
                  </a:txBody>
                  <a:tcPr/>
                </a:tc>
                <a:tc>
                  <a:txBody>
                    <a:bodyPr/>
                    <a:lstStyle/>
                    <a:p>
                      <a:r>
                        <a:rPr lang="en-US" sz="1000"/>
                        <a:t>13</a:t>
                      </a:r>
                    </a:p>
                  </a:txBody>
                  <a:tcPr/>
                </a:tc>
                <a:tc>
                  <a:txBody>
                    <a:bodyPr/>
                    <a:lstStyle/>
                    <a:p>
                      <a:r>
                        <a:rPr lang="en-US" sz="1000"/>
                        <a:t>5119</a:t>
                      </a:r>
                    </a:p>
                  </a:txBody>
                  <a:tcPr/>
                </a:tc>
                <a:tc>
                  <a:txBody>
                    <a:bodyPr/>
                    <a:lstStyle/>
                    <a:p>
                      <a:r>
                        <a:rPr lang="en-US" sz="1000"/>
                        <a:t>46</a:t>
                      </a:r>
                    </a:p>
                  </a:txBody>
                  <a:tcPr/>
                </a:tc>
                <a:tc>
                  <a:txBody>
                    <a:bodyPr/>
                    <a:lstStyle/>
                    <a:p>
                      <a:r>
                        <a:rPr lang="en-US" sz="1000"/>
                        <a:t>0.2397 %</a:t>
                      </a:r>
                    </a:p>
                  </a:txBody>
                  <a:tcPr/>
                </a:tc>
                <a:extLst>
                  <a:ext uri="{0D108BD9-81ED-4DB2-BD59-A6C34878D82A}">
                    <a16:rowId xmlns:a16="http://schemas.microsoft.com/office/drawing/2014/main" val="2973880251"/>
                  </a:ext>
                </a:extLst>
              </a:tr>
              <a:tr h="370840">
                <a:tc>
                  <a:txBody>
                    <a:bodyPr/>
                    <a:lstStyle/>
                    <a:p>
                      <a:r>
                        <a:rPr lang="en-US" sz="1000"/>
                        <a:t>Stanley Black &amp; Decker, Inc.</a:t>
                      </a:r>
                    </a:p>
                  </a:txBody>
                  <a:tcPr/>
                </a:tc>
                <a:tc>
                  <a:txBody>
                    <a:bodyPr/>
                    <a:lstStyle/>
                    <a:p>
                      <a:r>
                        <a:rPr lang="en-US" sz="1000"/>
                        <a:t>151451</a:t>
                      </a:r>
                    </a:p>
                  </a:txBody>
                  <a:tcPr/>
                </a:tc>
                <a:tc>
                  <a:txBody>
                    <a:bodyPr/>
                    <a:lstStyle/>
                    <a:p>
                      <a:r>
                        <a:rPr lang="en-US" sz="1000"/>
                        <a:t>3469</a:t>
                      </a:r>
                    </a:p>
                  </a:txBody>
                  <a:tcPr/>
                </a:tc>
                <a:tc>
                  <a:txBody>
                    <a:bodyPr/>
                    <a:lstStyle/>
                    <a:p>
                      <a:r>
                        <a:rPr lang="en-US" sz="1000"/>
                        <a:t>19</a:t>
                      </a:r>
                    </a:p>
                  </a:txBody>
                  <a:tcPr/>
                </a:tc>
                <a:tc>
                  <a:txBody>
                    <a:bodyPr/>
                    <a:lstStyle/>
                    <a:p>
                      <a:r>
                        <a:rPr lang="en-US" sz="1000"/>
                        <a:t>3663</a:t>
                      </a:r>
                    </a:p>
                  </a:txBody>
                  <a:tcPr/>
                </a:tc>
                <a:tc>
                  <a:txBody>
                    <a:bodyPr/>
                    <a:lstStyle/>
                    <a:p>
                      <a:r>
                        <a:rPr lang="en-US" sz="1000"/>
                        <a:t>31</a:t>
                      </a:r>
                    </a:p>
                  </a:txBody>
                  <a:tcPr/>
                </a:tc>
                <a:tc>
                  <a:txBody>
                    <a:bodyPr/>
                    <a:lstStyle/>
                    <a:p>
                      <a:r>
                        <a:rPr lang="en-US" sz="1000"/>
                        <a:t>0.1299 %</a:t>
                      </a:r>
                    </a:p>
                  </a:txBody>
                  <a:tcPr/>
                </a:tc>
                <a:extLst>
                  <a:ext uri="{0D108BD9-81ED-4DB2-BD59-A6C34878D82A}">
                    <a16:rowId xmlns:a16="http://schemas.microsoft.com/office/drawing/2014/main" val="533162791"/>
                  </a:ext>
                </a:extLst>
              </a:tr>
              <a:tr h="370840">
                <a:tc>
                  <a:txBody>
                    <a:bodyPr/>
                    <a:lstStyle/>
                    <a:p>
                      <a:r>
                        <a:rPr lang="en-US" sz="1000"/>
                        <a:t>Bosch Power Tools</a:t>
                      </a:r>
                    </a:p>
                  </a:txBody>
                  <a:tcPr/>
                </a:tc>
                <a:tc>
                  <a:txBody>
                    <a:bodyPr/>
                    <a:lstStyle/>
                    <a:p>
                      <a:r>
                        <a:rPr lang="en-US" sz="1000"/>
                        <a:t>6690</a:t>
                      </a:r>
                    </a:p>
                  </a:txBody>
                  <a:tcPr/>
                </a:tc>
                <a:tc>
                  <a:txBody>
                    <a:bodyPr/>
                    <a:lstStyle/>
                    <a:p>
                      <a:r>
                        <a:rPr lang="en-US" sz="1000"/>
                        <a:t>381</a:t>
                      </a:r>
                    </a:p>
                  </a:txBody>
                  <a:tcPr/>
                </a:tc>
                <a:tc>
                  <a:txBody>
                    <a:bodyPr/>
                    <a:lstStyle/>
                    <a:p>
                      <a:r>
                        <a:rPr lang="en-US" sz="1000"/>
                        <a:t>5</a:t>
                      </a:r>
                    </a:p>
                  </a:txBody>
                  <a:tcPr/>
                </a:tc>
                <a:tc>
                  <a:txBody>
                    <a:bodyPr/>
                    <a:lstStyle/>
                    <a:p>
                      <a:r>
                        <a:rPr lang="en-US" sz="1000"/>
                        <a:t>607</a:t>
                      </a:r>
                    </a:p>
                  </a:txBody>
                  <a:tcPr/>
                </a:tc>
                <a:tc>
                  <a:txBody>
                    <a:bodyPr/>
                    <a:lstStyle/>
                    <a:p>
                      <a:r>
                        <a:rPr lang="en-US" sz="1000"/>
                        <a:t>18</a:t>
                      </a:r>
                    </a:p>
                  </a:txBody>
                  <a:tcPr/>
                </a:tc>
                <a:tc>
                  <a:txBody>
                    <a:bodyPr/>
                    <a:lstStyle/>
                    <a:p>
                      <a:r>
                        <a:rPr lang="en-US" sz="1000"/>
                        <a:t>1.9234 %</a:t>
                      </a:r>
                    </a:p>
                  </a:txBody>
                  <a:tcPr/>
                </a:tc>
                <a:extLst>
                  <a:ext uri="{0D108BD9-81ED-4DB2-BD59-A6C34878D82A}">
                    <a16:rowId xmlns:a16="http://schemas.microsoft.com/office/drawing/2014/main" val="3084766854"/>
                  </a:ext>
                </a:extLst>
              </a:tr>
            </a:tbl>
          </a:graphicData>
        </a:graphic>
      </p:graphicFrame>
      <p:sp>
        <p:nvSpPr>
          <p:cNvPr id="4" name="Text Placeholder 3">
            <a:extLst>
              <a:ext uri="{FF2B5EF4-FFF2-40B4-BE49-F238E27FC236}">
                <a16:creationId xmlns:a16="http://schemas.microsoft.com/office/drawing/2014/main" id="{A979BACD-F3F4-4EAB-AFC7-BD9085D0149E}"/>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694010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8B94AE-A42B-420B-BDEC-4E2050455360}"/>
              </a:ext>
            </a:extLst>
          </p:cNvPr>
          <p:cNvSpPr>
            <a:spLocks noGrp="1"/>
          </p:cNvSpPr>
          <p:nvPr>
            <p:ph type="title"/>
          </p:nvPr>
        </p:nvSpPr>
        <p:spPr/>
        <p:txBody>
          <a:bodyPr/>
          <a:lstStyle/>
          <a:p>
            <a:r>
              <a:rPr lang="en-US"/>
              <a:t>LinkedIn Updates Table | Corporate - 1 of 8</a:t>
            </a:r>
          </a:p>
        </p:txBody>
      </p:sp>
      <p:graphicFrame>
        <p:nvGraphicFramePr>
          <p:cNvPr id="5" name="Table Placeholder 4">
            <a:extLst>
              <a:ext uri="{FF2B5EF4-FFF2-40B4-BE49-F238E27FC236}">
                <a16:creationId xmlns:a16="http://schemas.microsoft.com/office/drawing/2014/main" id="{F66370F3-CCF7-4901-8076-5396507C7F07}"/>
              </a:ext>
            </a:extLst>
          </p:cNvPr>
          <p:cNvGraphicFramePr>
            <a:graphicFrameLocks noGrp="1"/>
          </p:cNvGraphicFramePr>
          <p:nvPr>
            <p:ph type="tbl" sz="quarter" idx="13"/>
            <p:extLst>
              <p:ext uri="{D42A27DB-BD31-4B8C-83A1-F6EECF244321}">
                <p14:modId xmlns:p14="http://schemas.microsoft.com/office/powerpoint/2010/main" val="33900593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592903169"/>
                    </a:ext>
                  </a:extLst>
                </a:gridCol>
                <a:gridCol w="987552">
                  <a:extLst>
                    <a:ext uri="{9D8B030D-6E8A-4147-A177-3AD203B41FA5}">
                      <a16:colId xmlns:a16="http://schemas.microsoft.com/office/drawing/2014/main" val="3261385255"/>
                    </a:ext>
                  </a:extLst>
                </a:gridCol>
                <a:gridCol w="987552">
                  <a:extLst>
                    <a:ext uri="{9D8B030D-6E8A-4147-A177-3AD203B41FA5}">
                      <a16:colId xmlns:a16="http://schemas.microsoft.com/office/drawing/2014/main" val="479920543"/>
                    </a:ext>
                  </a:extLst>
                </a:gridCol>
                <a:gridCol w="987552">
                  <a:extLst>
                    <a:ext uri="{9D8B030D-6E8A-4147-A177-3AD203B41FA5}">
                      <a16:colId xmlns:a16="http://schemas.microsoft.com/office/drawing/2014/main" val="535793963"/>
                    </a:ext>
                  </a:extLst>
                </a:gridCol>
                <a:gridCol w="987552">
                  <a:extLst>
                    <a:ext uri="{9D8B030D-6E8A-4147-A177-3AD203B41FA5}">
                      <a16:colId xmlns:a16="http://schemas.microsoft.com/office/drawing/2014/main" val="352431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9884406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- 2018-03-30 21:00:04 </a:t>
                      </a:r>
                      <a:r>
                        <a:rPr kumimoji="0" lang="en-US" sz="1000" b="0" i="0" u="none" strike="noStrike" kern="1200" cap="none" spc="0" normalizeH="0" baseline="0" noProof="0">
                          <a:ln>
                            <a:noFill/>
                          </a:ln>
                          <a:solidFill>
                            <a:prstClr val="black"/>
                          </a:solidFill>
                          <a:effectLst/>
                          <a:uLnTx/>
                          <a:uFillTx/>
                          <a:latin typeface="+mn-lt"/>
                          <a:ea typeface="+mn-ea"/>
                          <a:cs typeface="+mn-cs"/>
                        </a:rPr>
                        <a:t>
  We’re honored to once again support the Ace Hardware Foundation and Children's Miracle Network Hospitals, helping children and their families all around the US. This year, we partnered with Chip Foose to give a few special children an unforgettable experience. Learn how you can support Children's Miracle Network Hospitals here: http://bit.ly/2IjdMbz</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0.0998 %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253513202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- 2018-03-29 22:45:10 </a:t>
                      </a:r>
                      <a:r>
                        <a:rPr kumimoji="0" lang="en-US" sz="1000" b="0" i="0" u="none" strike="noStrike" kern="1200" cap="none" spc="0" normalizeH="0" baseline="0" noProof="0">
                          <a:ln>
                            <a:noFill/>
                          </a:ln>
                          <a:solidFill>
                            <a:prstClr val="black"/>
                          </a:solidFill>
                          <a:effectLst/>
                          <a:uLnTx/>
                          <a:uFillTx/>
                          <a:latin typeface="+mn-lt"/>
                          <a:ea typeface="+mn-ea"/>
                          <a:cs typeface="+mn-cs"/>
                        </a:rPr>
                        <a:t>
  This week, the students and faculty at Milford Mill Academy in Baltimore County received a visit from Stanley Black &amp; Decker senior executives and board member, Michael Hankin, who are all alumni of MMA. Together with representatives of our African Ancestry Employee Resource Group, they presented the students in the Career &amp; Tech. Ed. Department with a range of STANLEY and DEWALT tools to replace outdated equipment. Find out more about MMA: http://bit.ly/2Gid7L7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0.1124 %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72985406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- 2018-03-29 18:00:10 </a:t>
                      </a:r>
                      <a:r>
                        <a:rPr kumimoji="0" lang="en-US" sz="1000" b="0" i="0" u="none" strike="noStrike" kern="1200" cap="none" spc="0" normalizeH="0" baseline="0" noProof="0">
                          <a:ln>
                            <a:noFill/>
                          </a:ln>
                          <a:solidFill>
                            <a:prstClr val="black"/>
                          </a:solidFill>
                          <a:effectLst/>
                          <a:uLnTx/>
                          <a:uFillTx/>
                          <a:latin typeface="+mn-lt"/>
                          <a:ea typeface="+mn-ea"/>
                          <a:cs typeface="+mn-cs"/>
                        </a:rPr>
                        <a:t>
  Delivering advanced connectivity in construction environments, the DEWALT WiFi Access Point is simple to install and adjust as jobsite requirements change. Discover more: http://bit.ly/2G7acF0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0.2089 %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3066669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- 2018-03-28 16:30:09 </a:t>
                      </a:r>
                      <a:r>
                        <a:rPr kumimoji="0" lang="en-US" sz="1000" b="0" i="0" u="none" strike="noStrike" kern="1200" cap="none" spc="0" normalizeH="0" baseline="0" noProof="0">
                          <a:ln>
                            <a:noFill/>
                          </a:ln>
                          <a:solidFill>
                            <a:prstClr val="black"/>
                          </a:solidFill>
                          <a:effectLst/>
                          <a:uLnTx/>
                          <a:uFillTx/>
                          <a:latin typeface="+mn-lt"/>
                          <a:ea typeface="+mn-ea"/>
                          <a:cs typeface="+mn-cs"/>
                        </a:rPr>
                        <a:t>
  Is Hilti involved in rice cultivation? It certainly was on this special day.☺🇹🇼 Why? Find the answer on http://hilti.link/KDA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0.1627 %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899077059"/>
                  </a:ext>
                </a:extLst>
              </a:tr>
            </a:tbl>
          </a:graphicData>
        </a:graphic>
      </p:graphicFrame>
      <p:sp>
        <p:nvSpPr>
          <p:cNvPr id="4" name="Text Placeholder 3">
            <a:extLst>
              <a:ext uri="{FF2B5EF4-FFF2-40B4-BE49-F238E27FC236}">
                <a16:creationId xmlns:a16="http://schemas.microsoft.com/office/drawing/2014/main" id="{8D844B5D-72CA-4F68-87E3-599D96D26A9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13960724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A67FB8-1136-4B3B-8173-B425A7291CDE}"/>
              </a:ext>
            </a:extLst>
          </p:cNvPr>
          <p:cNvSpPr>
            <a:spLocks noGrp="1"/>
          </p:cNvSpPr>
          <p:nvPr>
            <p:ph type="title"/>
          </p:nvPr>
        </p:nvSpPr>
        <p:spPr/>
        <p:txBody>
          <a:bodyPr/>
          <a:lstStyle/>
          <a:p>
            <a:r>
              <a:rPr lang="en-US"/>
              <a:t>LinkedIn Updates Table | Corporate - 2 of 8</a:t>
            </a:r>
          </a:p>
        </p:txBody>
      </p:sp>
      <p:graphicFrame>
        <p:nvGraphicFramePr>
          <p:cNvPr id="5" name="Table Placeholder 4">
            <a:extLst>
              <a:ext uri="{FF2B5EF4-FFF2-40B4-BE49-F238E27FC236}">
                <a16:creationId xmlns:a16="http://schemas.microsoft.com/office/drawing/2014/main" id="{C14D2989-4632-4493-B11D-CFC8175C4CD0}"/>
              </a:ext>
            </a:extLst>
          </p:cNvPr>
          <p:cNvGraphicFramePr>
            <a:graphicFrameLocks noGrp="1"/>
          </p:cNvGraphicFramePr>
          <p:nvPr>
            <p:ph type="tbl" sz="quarter" idx="13"/>
            <p:extLst>
              <p:ext uri="{D42A27DB-BD31-4B8C-83A1-F6EECF244321}">
                <p14:modId xmlns:p14="http://schemas.microsoft.com/office/powerpoint/2010/main" val="286186514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4831701"/>
                    </a:ext>
                  </a:extLst>
                </a:gridCol>
                <a:gridCol w="987552">
                  <a:extLst>
                    <a:ext uri="{9D8B030D-6E8A-4147-A177-3AD203B41FA5}">
                      <a16:colId xmlns:a16="http://schemas.microsoft.com/office/drawing/2014/main" val="1163552066"/>
                    </a:ext>
                  </a:extLst>
                </a:gridCol>
                <a:gridCol w="987552">
                  <a:extLst>
                    <a:ext uri="{9D8B030D-6E8A-4147-A177-3AD203B41FA5}">
                      <a16:colId xmlns:a16="http://schemas.microsoft.com/office/drawing/2014/main" val="2503271822"/>
                    </a:ext>
                  </a:extLst>
                </a:gridCol>
                <a:gridCol w="987552">
                  <a:extLst>
                    <a:ext uri="{9D8B030D-6E8A-4147-A177-3AD203B41FA5}">
                      <a16:colId xmlns:a16="http://schemas.microsoft.com/office/drawing/2014/main" val="4133366997"/>
                    </a:ext>
                  </a:extLst>
                </a:gridCol>
                <a:gridCol w="987552">
                  <a:extLst>
                    <a:ext uri="{9D8B030D-6E8A-4147-A177-3AD203B41FA5}">
                      <a16:colId xmlns:a16="http://schemas.microsoft.com/office/drawing/2014/main" val="7873453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6482356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- 2018-03-28 10:31:09 </a:t>
                      </a:r>
                      <a:r>
                        <a:rPr kumimoji="0" lang="en-US" sz="1000" b="0" i="0" u="none" strike="noStrike" kern="1200" cap="none" spc="0" normalizeH="0" baseline="0" noProof="0">
                          <a:ln>
                            <a:noFill/>
                          </a:ln>
                          <a:solidFill>
                            <a:prstClr val="black"/>
                          </a:solidFill>
                          <a:effectLst/>
                          <a:uLnTx/>
                          <a:uFillTx/>
                          <a:latin typeface="+mn-lt"/>
                          <a:ea typeface="+mn-ea"/>
                          <a:cs typeface="+mn-cs"/>
                        </a:rPr>
                        <a:t>
  Melise Caymaz, Product Manager: 
At Bosch Power Tools our focus is always on the user! As a Product Manager, I am very close to our user – both when it comes to the development of new products as well as the care of existing ones. Before joining the company 8 month ago, I was only familiar with the traditional product development process. But now, in our cross-functional teams, we always put the user at the center of our process. Applying agile methods like Design Thinking, we focus on finding out the right idea and solution to serve user needs in a more empathic, creative, flexible and iterative way. As a result, we provide our users innovative products such as measuring tools which help them to make the invisible visible!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2.1501 %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385750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- 2018-03-28 09:55:21 </a:t>
                      </a:r>
                      <a:r>
                        <a:rPr kumimoji="0" lang="en-US" sz="1000" b="0" i="0" u="none" strike="noStrike" kern="1200" cap="none" spc="0" normalizeH="0" baseline="0" noProof="0">
                          <a:ln>
                            <a:noFill/>
                          </a:ln>
                          <a:solidFill>
                            <a:prstClr val="black"/>
                          </a:solidFill>
                          <a:effectLst/>
                          <a:uLnTx/>
                          <a:uFillTx/>
                          <a:latin typeface="+mn-lt"/>
                          <a:ea typeface="+mn-ea"/>
                          <a:cs typeface="+mn-cs"/>
                        </a:rPr>
                        <a:t>
  Today the first "Liechtenstein Dialogue for Development" takes place in Schaan. The host of the event will be the Hilti Foundation. Important actors from the economy and development aid show the future developments and their tremendous influence on the economy and society. Watch the LIVE STREAM until 17.00 (CET) on the link below.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0.1190 %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756548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- 2018-03-26 20:00:06 </a:t>
                      </a:r>
                      <a:r>
                        <a:rPr kumimoji="0" lang="en-US" sz="1000" b="0" i="0" u="none" strike="noStrike" kern="1200" cap="none" spc="0" normalizeH="0" baseline="0" noProof="0">
                          <a:ln>
                            <a:noFill/>
                          </a:ln>
                          <a:solidFill>
                            <a:prstClr val="black"/>
                          </a:solidFill>
                          <a:effectLst/>
                          <a:uLnTx/>
                          <a:uFillTx/>
                          <a:latin typeface="+mn-lt"/>
                          <a:ea typeface="+mn-ea"/>
                          <a:cs typeface="+mn-cs"/>
                        </a:rPr>
                        <a:t>
  STANLEY Engineered Fastening’s pioneering high speed spindle for the Self-Piercing Rivet (SPR) system has vastly improved the cycle time in vehicle assembly. This outstanding innovation has helped one manufacturer to increase production by 28,000 cars per year. Discover more: http://bit.ly/2G1Z1cn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433177431"/>
                  </a:ext>
                </a:extLst>
              </a:tr>
            </a:tbl>
          </a:graphicData>
        </a:graphic>
      </p:graphicFrame>
      <p:sp>
        <p:nvSpPr>
          <p:cNvPr id="4" name="Text Placeholder 3">
            <a:extLst>
              <a:ext uri="{FF2B5EF4-FFF2-40B4-BE49-F238E27FC236}">
                <a16:creationId xmlns:a16="http://schemas.microsoft.com/office/drawing/2014/main" id="{133A8322-AF50-49F0-8964-67A62FB88A10}"/>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20966695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8FC55D1-49AF-4D30-8227-2A81D1FA3FA5}"/>
              </a:ext>
            </a:extLst>
          </p:cNvPr>
          <p:cNvSpPr>
            <a:spLocks noGrp="1"/>
          </p:cNvSpPr>
          <p:nvPr>
            <p:ph type="title"/>
          </p:nvPr>
        </p:nvSpPr>
        <p:spPr/>
        <p:txBody>
          <a:bodyPr/>
          <a:lstStyle/>
          <a:p>
            <a:r>
              <a:rPr lang="en-US"/>
              <a:t>LinkedIn Updates Table | Corporate - 3 of 8</a:t>
            </a:r>
          </a:p>
        </p:txBody>
      </p:sp>
      <p:graphicFrame>
        <p:nvGraphicFramePr>
          <p:cNvPr id="5" name="Table Placeholder 4">
            <a:extLst>
              <a:ext uri="{FF2B5EF4-FFF2-40B4-BE49-F238E27FC236}">
                <a16:creationId xmlns:a16="http://schemas.microsoft.com/office/drawing/2014/main" id="{FDF6C1BB-2BC3-4AA0-A709-E3942300B8B8}"/>
              </a:ext>
            </a:extLst>
          </p:cNvPr>
          <p:cNvGraphicFramePr>
            <a:graphicFrameLocks noGrp="1"/>
          </p:cNvGraphicFramePr>
          <p:nvPr>
            <p:ph type="tbl" sz="quarter" idx="13"/>
            <p:extLst>
              <p:ext uri="{D42A27DB-BD31-4B8C-83A1-F6EECF244321}">
                <p14:modId xmlns:p14="http://schemas.microsoft.com/office/powerpoint/2010/main" val="318173930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783587329"/>
                    </a:ext>
                  </a:extLst>
                </a:gridCol>
                <a:gridCol w="987552">
                  <a:extLst>
                    <a:ext uri="{9D8B030D-6E8A-4147-A177-3AD203B41FA5}">
                      <a16:colId xmlns:a16="http://schemas.microsoft.com/office/drawing/2014/main" val="3452871063"/>
                    </a:ext>
                  </a:extLst>
                </a:gridCol>
                <a:gridCol w="987552">
                  <a:extLst>
                    <a:ext uri="{9D8B030D-6E8A-4147-A177-3AD203B41FA5}">
                      <a16:colId xmlns:a16="http://schemas.microsoft.com/office/drawing/2014/main" val="1174650069"/>
                    </a:ext>
                  </a:extLst>
                </a:gridCol>
                <a:gridCol w="987552">
                  <a:extLst>
                    <a:ext uri="{9D8B030D-6E8A-4147-A177-3AD203B41FA5}">
                      <a16:colId xmlns:a16="http://schemas.microsoft.com/office/drawing/2014/main" val="786088950"/>
                    </a:ext>
                  </a:extLst>
                </a:gridCol>
                <a:gridCol w="987552">
                  <a:extLst>
                    <a:ext uri="{9D8B030D-6E8A-4147-A177-3AD203B41FA5}">
                      <a16:colId xmlns:a16="http://schemas.microsoft.com/office/drawing/2014/main" val="314414859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032591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- 2018-03-26 16:30:06 </a:t>
                      </a:r>
                      <a:r>
                        <a:rPr kumimoji="0" lang="en-US" sz="1000" b="0" i="0" u="none" strike="noStrike" kern="1200" cap="none" spc="0" normalizeH="0" baseline="0" noProof="0">
                          <a:ln>
                            <a:noFill/>
                          </a:ln>
                          <a:solidFill>
                            <a:prstClr val="black"/>
                          </a:solidFill>
                          <a:effectLst/>
                          <a:uLnTx/>
                          <a:uFillTx/>
                          <a:latin typeface="+mn-lt"/>
                          <a:ea typeface="+mn-ea"/>
                          <a:cs typeface="+mn-cs"/>
                        </a:rPr>
                        <a:t>
  Paris at 1:15 a.m. 🇫🇷 Sabeur and Gilles are still at work because of the enormous Grand Paris Express project. Learn why their expertise is called for late at night on http://hilti.link/K77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0.3018 %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0796525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- 2018-03-23 18:00:13 </a:t>
                      </a:r>
                      <a:r>
                        <a:rPr kumimoji="0" lang="en-US" sz="1000" b="0" i="0" u="none" strike="noStrike" kern="1200" cap="none" spc="0" normalizeH="0" baseline="0" noProof="0">
                          <a:ln>
                            <a:noFill/>
                          </a:ln>
                          <a:solidFill>
                            <a:prstClr val="black"/>
                          </a:solidFill>
                          <a:effectLst/>
                          <a:uLnTx/>
                          <a:uFillTx/>
                          <a:latin typeface="+mn-lt"/>
                          <a:ea typeface="+mn-ea"/>
                          <a:cs typeface="+mn-cs"/>
                        </a:rPr>
                        <a:t>
  We’re down to the “Supported 16” Round in the 2018 Brackets For Good tournament. So far, we’ve helped raise more than 0,000 for nonprofits in Connecticut, Maryland and Indianapolis. There’s still time to get involved and give back! Learn more: http://bit.ly/2ngRmkp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0.0783 %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31436840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- 2018-03-23 15:01:13 </a:t>
                      </a:r>
                      <a:r>
                        <a:rPr kumimoji="0" lang="en-US" sz="1000" b="0" i="0" u="none" strike="noStrike" kern="1200" cap="none" spc="0" normalizeH="0" baseline="0" noProof="0">
                          <a:ln>
                            <a:noFill/>
                          </a:ln>
                          <a:solidFill>
                            <a:prstClr val="black"/>
                          </a:solidFill>
                          <a:effectLst/>
                          <a:uLnTx/>
                          <a:uFillTx/>
                          <a:latin typeface="+mn-lt"/>
                          <a:ea typeface="+mn-ea"/>
                          <a:cs typeface="+mn-cs"/>
                        </a:rPr>
                        <a:t>
  Working at Hilti means... paying the pope a visit. 🇻🇦😉 Why? Find the answer on https://lnkd.in/gU4FZRJ</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0.1775 %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9770989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- 2018-03-22 20:38:03 </a:t>
                      </a:r>
                      <a:r>
                        <a:rPr kumimoji="0" lang="en-US" sz="1000" b="0" i="0" u="none" strike="noStrike" kern="1200" cap="none" spc="0" normalizeH="0" baseline="0" noProof="0">
                          <a:ln>
                            <a:noFill/>
                          </a:ln>
                          <a:solidFill>
                            <a:prstClr val="black"/>
                          </a:solidFill>
                          <a:effectLst/>
                          <a:uLnTx/>
                          <a:uFillTx/>
                          <a:latin typeface="+mn-lt"/>
                          <a:ea typeface="+mn-ea"/>
                          <a:cs typeface="+mn-cs"/>
                        </a:rPr>
                        <a:t>
  At Stanley Black &amp; Decker, we’re committed to our ECOSMART™ philosophy of environmental change – and passionate about making a difference around the world. Find out how our technology is helping transform the livelihoods of rural farmers in India. Proudly sharing Ramana’s story on World Water Day. Learn more &gt; http://bit.ly/2G4FnwF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116320485"/>
                  </a:ext>
                </a:extLst>
              </a:tr>
            </a:tbl>
          </a:graphicData>
        </a:graphic>
      </p:graphicFrame>
      <p:sp>
        <p:nvSpPr>
          <p:cNvPr id="4" name="Text Placeholder 3">
            <a:extLst>
              <a:ext uri="{FF2B5EF4-FFF2-40B4-BE49-F238E27FC236}">
                <a16:creationId xmlns:a16="http://schemas.microsoft.com/office/drawing/2014/main" id="{82EAB906-FE58-4FF5-A3B5-D9F85FEDED52}"/>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7071700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2EFF539-9C92-4533-895B-5A0BD963E0FD}"/>
              </a:ext>
            </a:extLst>
          </p:cNvPr>
          <p:cNvSpPr>
            <a:spLocks noGrp="1"/>
          </p:cNvSpPr>
          <p:nvPr>
            <p:ph type="title"/>
          </p:nvPr>
        </p:nvSpPr>
        <p:spPr/>
        <p:txBody>
          <a:bodyPr/>
          <a:lstStyle/>
          <a:p>
            <a:r>
              <a:rPr lang="en-US"/>
              <a:t>LinkedIn Updates Table | Corporate - 4 of 8</a:t>
            </a:r>
          </a:p>
        </p:txBody>
      </p:sp>
      <p:graphicFrame>
        <p:nvGraphicFramePr>
          <p:cNvPr id="5" name="Table Placeholder 4">
            <a:extLst>
              <a:ext uri="{FF2B5EF4-FFF2-40B4-BE49-F238E27FC236}">
                <a16:creationId xmlns:a16="http://schemas.microsoft.com/office/drawing/2014/main" id="{047A2924-9536-41CF-BB39-8A4CB6CDF7A7}"/>
              </a:ext>
            </a:extLst>
          </p:cNvPr>
          <p:cNvGraphicFramePr>
            <a:graphicFrameLocks noGrp="1"/>
          </p:cNvGraphicFramePr>
          <p:nvPr>
            <p:ph type="tbl" sz="quarter" idx="13"/>
            <p:extLst>
              <p:ext uri="{D42A27DB-BD31-4B8C-83A1-F6EECF244321}">
                <p14:modId xmlns:p14="http://schemas.microsoft.com/office/powerpoint/2010/main" val="4972377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037864085"/>
                    </a:ext>
                  </a:extLst>
                </a:gridCol>
                <a:gridCol w="987552">
                  <a:extLst>
                    <a:ext uri="{9D8B030D-6E8A-4147-A177-3AD203B41FA5}">
                      <a16:colId xmlns:a16="http://schemas.microsoft.com/office/drawing/2014/main" val="3879813352"/>
                    </a:ext>
                  </a:extLst>
                </a:gridCol>
                <a:gridCol w="987552">
                  <a:extLst>
                    <a:ext uri="{9D8B030D-6E8A-4147-A177-3AD203B41FA5}">
                      <a16:colId xmlns:a16="http://schemas.microsoft.com/office/drawing/2014/main" val="3265146292"/>
                    </a:ext>
                  </a:extLst>
                </a:gridCol>
                <a:gridCol w="987552">
                  <a:extLst>
                    <a:ext uri="{9D8B030D-6E8A-4147-A177-3AD203B41FA5}">
                      <a16:colId xmlns:a16="http://schemas.microsoft.com/office/drawing/2014/main" val="3712439675"/>
                    </a:ext>
                  </a:extLst>
                </a:gridCol>
                <a:gridCol w="987552">
                  <a:extLst>
                    <a:ext uri="{9D8B030D-6E8A-4147-A177-3AD203B41FA5}">
                      <a16:colId xmlns:a16="http://schemas.microsoft.com/office/drawing/2014/main" val="43548105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178474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- 2018-03-21 19:45:09 </a:t>
                      </a:r>
                      <a:r>
                        <a:rPr kumimoji="0" lang="en-US" sz="1000" b="0" i="0" u="none" strike="noStrike" kern="1200" cap="none" spc="0" normalizeH="0" baseline="0" noProof="0">
                          <a:ln>
                            <a:noFill/>
                          </a:ln>
                          <a:solidFill>
                            <a:prstClr val="black"/>
                          </a:solidFill>
                          <a:effectLst/>
                          <a:uLnTx/>
                          <a:uFillTx/>
                          <a:latin typeface="+mn-lt"/>
                          <a:ea typeface="+mn-ea"/>
                          <a:cs typeface="+mn-cs"/>
                        </a:rPr>
                        <a:t>
  As we get ready for the Stanley+Techstars program, Techstars leaders visited a few of our facilities to see how we've incorporated 3D printing and additive manufacturing into our plant settings. Want your start-up to be mentored and supported for 3-months at the new Industry 4.0 center in Hartford, CT? Learn more and apply by April 8th: http://bit.ly/2BWhaWh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0450593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- 2018-03-21 15:00:42 </a:t>
                      </a:r>
                      <a:r>
                        <a:rPr kumimoji="0" lang="en-US" sz="1000" b="0" i="0" u="none" strike="noStrike" kern="1200" cap="none" spc="0" normalizeH="0" baseline="0" noProof="0">
                          <a:ln>
                            <a:noFill/>
                          </a:ln>
                          <a:solidFill>
                            <a:prstClr val="black"/>
                          </a:solidFill>
                          <a:effectLst/>
                          <a:uLnTx/>
                          <a:uFillTx/>
                          <a:latin typeface="+mn-lt"/>
                          <a:ea typeface="+mn-ea"/>
                          <a:cs typeface="+mn-cs"/>
                        </a:rPr>
                        <a:t>
  Nikolay has parked the red Hilti transporter, chock-full of tools and accessories, exactly where a gigantic residential area is being built in the southeast of Moscow. 🇷🇺🚘 Learn more about the mobile showroom on https://lnkd.in/gnJ3wK6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0.1616 %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42379306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- 2018-03-21 09:57:28 </a:t>
                      </a:r>
                      <a:r>
                        <a:rPr kumimoji="0" lang="en-US" sz="1000" b="0" i="0" u="none" strike="noStrike" kern="1200" cap="none" spc="0" normalizeH="0" baseline="0" noProof="0">
                          <a:ln>
                            <a:noFill/>
                          </a:ln>
                          <a:solidFill>
                            <a:prstClr val="black"/>
                          </a:solidFill>
                          <a:effectLst/>
                          <a:uLnTx/>
                          <a:uFillTx/>
                          <a:latin typeface="+mn-lt"/>
                          <a:ea typeface="+mn-ea"/>
                          <a:cs typeface="+mn-cs"/>
                        </a:rPr>
                        <a:t>
  Jacob Odgaard, Project Lead Digital Unit:
Collaborating and interacting in a multinational and multicultural environment, where diverse ideas and perspectives are being shared, is a privilege since it provides an invaluable source of creativity and insights. This is not only beneficial for me as I am leading a digital project with a global scope – in fact, it teaches everyone at Bosch Power Tools to be more open-minded, flexible and tolerant to opposing ideas. Furthermore, Bosch Power Tools also enables and encourages international relocation, offering not only new career opportunities for all employees, but also the chance to personally acquire a multinational experience.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1.6786 %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031042070"/>
                  </a:ext>
                </a:extLst>
              </a:tr>
            </a:tbl>
          </a:graphicData>
        </a:graphic>
      </p:graphicFrame>
      <p:sp>
        <p:nvSpPr>
          <p:cNvPr id="4" name="Text Placeholder 3">
            <a:extLst>
              <a:ext uri="{FF2B5EF4-FFF2-40B4-BE49-F238E27FC236}">
                <a16:creationId xmlns:a16="http://schemas.microsoft.com/office/drawing/2014/main" id="{77D146F9-0DDB-49F9-84EE-1A0B0A67B4A6}"/>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6298480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18B77A-6E1D-4137-A0B8-1F950B3E871E}"/>
              </a:ext>
            </a:extLst>
          </p:cNvPr>
          <p:cNvSpPr>
            <a:spLocks noGrp="1"/>
          </p:cNvSpPr>
          <p:nvPr>
            <p:ph type="title"/>
          </p:nvPr>
        </p:nvSpPr>
        <p:spPr/>
        <p:txBody>
          <a:bodyPr/>
          <a:lstStyle/>
          <a:p>
            <a:r>
              <a:rPr lang="en-US"/>
              <a:t>LinkedIn Updates Table | Corporate - 5 of 8</a:t>
            </a:r>
          </a:p>
        </p:txBody>
      </p:sp>
      <p:graphicFrame>
        <p:nvGraphicFramePr>
          <p:cNvPr id="5" name="Table Placeholder 4">
            <a:extLst>
              <a:ext uri="{FF2B5EF4-FFF2-40B4-BE49-F238E27FC236}">
                <a16:creationId xmlns:a16="http://schemas.microsoft.com/office/drawing/2014/main" id="{B8D85064-0650-4207-99E0-61BA77EE59C6}"/>
              </a:ext>
            </a:extLst>
          </p:cNvPr>
          <p:cNvGraphicFramePr>
            <a:graphicFrameLocks noGrp="1"/>
          </p:cNvGraphicFramePr>
          <p:nvPr>
            <p:ph type="tbl" sz="quarter" idx="13"/>
            <p:extLst>
              <p:ext uri="{D42A27DB-BD31-4B8C-83A1-F6EECF244321}">
                <p14:modId xmlns:p14="http://schemas.microsoft.com/office/powerpoint/2010/main" val="109545057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2719374229"/>
                    </a:ext>
                  </a:extLst>
                </a:gridCol>
                <a:gridCol w="987552">
                  <a:extLst>
                    <a:ext uri="{9D8B030D-6E8A-4147-A177-3AD203B41FA5}">
                      <a16:colId xmlns:a16="http://schemas.microsoft.com/office/drawing/2014/main" val="3242766344"/>
                    </a:ext>
                  </a:extLst>
                </a:gridCol>
                <a:gridCol w="987552">
                  <a:extLst>
                    <a:ext uri="{9D8B030D-6E8A-4147-A177-3AD203B41FA5}">
                      <a16:colId xmlns:a16="http://schemas.microsoft.com/office/drawing/2014/main" val="3571101078"/>
                    </a:ext>
                  </a:extLst>
                </a:gridCol>
                <a:gridCol w="987552">
                  <a:extLst>
                    <a:ext uri="{9D8B030D-6E8A-4147-A177-3AD203B41FA5}">
                      <a16:colId xmlns:a16="http://schemas.microsoft.com/office/drawing/2014/main" val="2498331140"/>
                    </a:ext>
                  </a:extLst>
                </a:gridCol>
                <a:gridCol w="987552">
                  <a:extLst>
                    <a:ext uri="{9D8B030D-6E8A-4147-A177-3AD203B41FA5}">
                      <a16:colId xmlns:a16="http://schemas.microsoft.com/office/drawing/2014/main" val="300994416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88774549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- 2018-03-20 10:00:20 </a:t>
                      </a:r>
                      <a:r>
                        <a:rPr kumimoji="0" lang="en-US" sz="1000" b="0" i="0" u="none" strike="noStrike" kern="1200" cap="none" spc="0" normalizeH="0" baseline="0" noProof="0">
                          <a:ln>
                            <a:noFill/>
                          </a:ln>
                          <a:solidFill>
                            <a:prstClr val="black"/>
                          </a:solidFill>
                          <a:effectLst/>
                          <a:uLnTx/>
                          <a:uFillTx/>
                          <a:latin typeface="+mn-lt"/>
                          <a:ea typeface="+mn-ea"/>
                          <a:cs typeface="+mn-cs"/>
                        </a:rPr>
                        <a:t>
  This is a really tight spot. 😳 See how a Hilti diamond drilling system is being used in Mexico City to increase the stability of a rail line support pillar on https://lnkd.in/g23qA65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0.1894 %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9265257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- 2018-03-18 16:00:07 </a:t>
                      </a:r>
                      <a:r>
                        <a:rPr kumimoji="0" lang="en-US" sz="1000" b="0" i="0" u="none" strike="noStrike" kern="1200" cap="none" spc="0" normalizeH="0" baseline="0" noProof="0">
                          <a:ln>
                            <a:noFill/>
                          </a:ln>
                          <a:solidFill>
                            <a:prstClr val="black"/>
                          </a:solidFill>
                          <a:effectLst/>
                          <a:uLnTx/>
                          <a:uFillTx/>
                          <a:latin typeface="+mn-lt"/>
                          <a:ea typeface="+mn-ea"/>
                          <a:cs typeface="+mn-cs"/>
                        </a:rPr>
                        <a:t>
  It's Global Recycling Day! We’re committed to recycling as part of a more sustainable future. Thanks to our Stanley Black &amp; Decker ECOSMART™ plan, we have embedded environmental awareness into everything we do, and we’re dedicated to improving our recycling processes across the world. Learn more about our 2030 Global Corporate Social Responsibility Strategy: http://bit.ly/2HqFpPr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0.1525 %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636287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15:00:17 </a:t>
                      </a:r>
                      <a:r>
                        <a:rPr kumimoji="0" lang="en-US" sz="1000" b="0" i="0" u="none" strike="noStrike" kern="1200" cap="none" spc="0" normalizeH="0" baseline="0" noProof="0">
                          <a:ln>
                            <a:noFill/>
                          </a:ln>
                          <a:solidFill>
                            <a:prstClr val="black"/>
                          </a:solidFill>
                          <a:effectLst/>
                          <a:uLnTx/>
                          <a:uFillTx/>
                          <a:latin typeface="+mn-lt"/>
                          <a:ea typeface="+mn-ea"/>
                          <a:cs typeface="+mn-cs"/>
                        </a:rPr>
                        <a:t>
  Jobsite with a view! 😍 Learn why the installers from an Austrian construction company are using modern measuring technology from Hilti on http://hilti.link/tirol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0.1658 %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47362130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11:00:10 </a:t>
                      </a:r>
                      <a:r>
                        <a:rPr kumimoji="0" lang="en-US" sz="1000" b="0" i="0" u="none" strike="noStrike" kern="1200" cap="none" spc="0" normalizeH="0" baseline="0" noProof="0">
                          <a:ln>
                            <a:noFill/>
                          </a:ln>
                          <a:solidFill>
                            <a:prstClr val="black"/>
                          </a:solidFill>
                          <a:effectLst/>
                          <a:uLnTx/>
                          <a:uFillTx/>
                          <a:latin typeface="+mn-lt"/>
                          <a:ea typeface="+mn-ea"/>
                          <a:cs typeface="+mn-cs"/>
                        </a:rPr>
                        <a:t>
  What is it that makes Hilti so special to its customers? The answer to this question can be found in the many big and also small stories found on the construction sites of the world. These stories were generated together with our customers and partners or may simply be taken from the day-to-day activities of our team members. These moments have been collected in this year’s Company Report ➡ https://lnkd.in/gYdAX2w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0.1182 %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844019699"/>
                  </a:ext>
                </a:extLst>
              </a:tr>
            </a:tbl>
          </a:graphicData>
        </a:graphic>
      </p:graphicFrame>
      <p:sp>
        <p:nvSpPr>
          <p:cNvPr id="4" name="Text Placeholder 3">
            <a:extLst>
              <a:ext uri="{FF2B5EF4-FFF2-40B4-BE49-F238E27FC236}">
                <a16:creationId xmlns:a16="http://schemas.microsoft.com/office/drawing/2014/main" id="{14F3D83D-D530-4749-8E19-CE01DB7A75E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1664403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AA3C96-B603-4345-879C-44DA10693060}"/>
              </a:ext>
            </a:extLst>
          </p:cNvPr>
          <p:cNvSpPr>
            <a:spLocks noGrp="1"/>
          </p:cNvSpPr>
          <p:nvPr>
            <p:ph type="title"/>
          </p:nvPr>
        </p:nvSpPr>
        <p:spPr/>
        <p:txBody>
          <a:bodyPr/>
          <a:lstStyle/>
          <a:p>
            <a:r>
              <a:rPr lang="en-US"/>
              <a:t>LinkedIn Updates Table | Corporate - 6 of 8</a:t>
            </a:r>
          </a:p>
        </p:txBody>
      </p:sp>
      <p:graphicFrame>
        <p:nvGraphicFramePr>
          <p:cNvPr id="5" name="Table Placeholder 4">
            <a:extLst>
              <a:ext uri="{FF2B5EF4-FFF2-40B4-BE49-F238E27FC236}">
                <a16:creationId xmlns:a16="http://schemas.microsoft.com/office/drawing/2014/main" id="{4BD891DA-B011-4DE2-8C74-5CC194C6056C}"/>
              </a:ext>
            </a:extLst>
          </p:cNvPr>
          <p:cNvGraphicFramePr>
            <a:graphicFrameLocks noGrp="1"/>
          </p:cNvGraphicFramePr>
          <p:nvPr>
            <p:ph type="tbl" sz="quarter" idx="13"/>
            <p:extLst>
              <p:ext uri="{D42A27DB-BD31-4B8C-83A1-F6EECF244321}">
                <p14:modId xmlns:p14="http://schemas.microsoft.com/office/powerpoint/2010/main" val="227303844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867831501"/>
                    </a:ext>
                  </a:extLst>
                </a:gridCol>
                <a:gridCol w="987552">
                  <a:extLst>
                    <a:ext uri="{9D8B030D-6E8A-4147-A177-3AD203B41FA5}">
                      <a16:colId xmlns:a16="http://schemas.microsoft.com/office/drawing/2014/main" val="2704008028"/>
                    </a:ext>
                  </a:extLst>
                </a:gridCol>
                <a:gridCol w="987552">
                  <a:extLst>
                    <a:ext uri="{9D8B030D-6E8A-4147-A177-3AD203B41FA5}">
                      <a16:colId xmlns:a16="http://schemas.microsoft.com/office/drawing/2014/main" val="4012706907"/>
                    </a:ext>
                  </a:extLst>
                </a:gridCol>
                <a:gridCol w="987552">
                  <a:extLst>
                    <a:ext uri="{9D8B030D-6E8A-4147-A177-3AD203B41FA5}">
                      <a16:colId xmlns:a16="http://schemas.microsoft.com/office/drawing/2014/main" val="1675299480"/>
                    </a:ext>
                  </a:extLst>
                </a:gridCol>
                <a:gridCol w="987552">
                  <a:extLst>
                    <a:ext uri="{9D8B030D-6E8A-4147-A177-3AD203B41FA5}">
                      <a16:colId xmlns:a16="http://schemas.microsoft.com/office/drawing/2014/main" val="36982512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64918629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- 2018-03-16 10:00:29 </a:t>
                      </a:r>
                      <a:r>
                        <a:rPr kumimoji="0" lang="en-US" sz="1000" b="0" i="0" u="none" strike="noStrike" kern="1200" cap="none" spc="0" normalizeH="0" baseline="0" noProof="0">
                          <a:ln>
                            <a:noFill/>
                          </a:ln>
                          <a:solidFill>
                            <a:prstClr val="black"/>
                          </a:solidFill>
                          <a:effectLst/>
                          <a:uLnTx/>
                          <a:uFillTx/>
                          <a:latin typeface="+mn-lt"/>
                          <a:ea typeface="+mn-ea"/>
                          <a:cs typeface="+mn-cs"/>
                        </a:rPr>
                        <a:t>
  The Hilti Group surpassed its growth targets in the 2017 fiscal year. Sales rose by 10.8 percent to a total which exceeded the CHF 5 billion mark for the first time while operating profit (+15%) and net income (+10%) were also significantly higher than the previous year’s figures. More on http://hilti.link/2017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0.4938 %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9546644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- 2018-03-15 19:00:08 </a:t>
                      </a:r>
                      <a:r>
                        <a:rPr kumimoji="0" lang="en-US" sz="1000" b="0" i="0" u="none" strike="noStrike" kern="1200" cap="none" spc="0" normalizeH="0" baseline="0" noProof="0">
                          <a:ln>
                            <a:noFill/>
                          </a:ln>
                          <a:solidFill>
                            <a:prstClr val="black"/>
                          </a:solidFill>
                          <a:effectLst/>
                          <a:uLnTx/>
                          <a:uFillTx/>
                          <a:latin typeface="+mn-lt"/>
                          <a:ea typeface="+mn-ea"/>
                          <a:cs typeface="+mn-cs"/>
                        </a:rPr>
                        <a:t>
  A revolution in power, the HP TWIN8 from Stanley Infrastructure allows users to operate two hydraulic tools at the same time, saving costs and significantly improving efficiency levels. Find out more about this cutting-edge equipment.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0.0547 %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49033599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- 2018-03-15 11:30:53 </a:t>
                      </a:r>
                      <a:r>
                        <a:rPr kumimoji="0" lang="en-US" sz="1000" b="0" i="0" u="none" strike="noStrike" kern="1200" cap="none" spc="0" normalizeH="0" baseline="0" noProof="0">
                          <a:ln>
                            <a:noFill/>
                          </a:ln>
                          <a:solidFill>
                            <a:prstClr val="black"/>
                          </a:solidFill>
                          <a:effectLst/>
                          <a:uLnTx/>
                          <a:uFillTx/>
                          <a:latin typeface="+mn-lt"/>
                          <a:ea typeface="+mn-ea"/>
                          <a:cs typeface="+mn-cs"/>
                        </a:rPr>
                        <a:t>
  Innovation is an important basis for the success of Bosch Power Tools. “In the areas of cordless tools, sensor technology and connectivity for power tools in particular, we are using technical advancements for new products and thereby creating added value for the user”, said Henk Becker, Managing Director of Bosch Power Tools at the annual press conference last week. In fact, Bosch Power Tools already offers a broad range of connected tools – from angle grinders to remote-controlled combi lasers such as the new GLM 120 C Professional. “We are turning conventional power tools into intelligent power tools to offer tradespeople an even higher level of convenience and to increase their productivity”, explained Becker. For this reason, the division plans to connect all tools for tradespeople in the coming years: http://bit.ly/2G4kHp1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1.6249 %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95869506"/>
                  </a:ext>
                </a:extLst>
              </a:tr>
            </a:tbl>
          </a:graphicData>
        </a:graphic>
      </p:graphicFrame>
      <p:sp>
        <p:nvSpPr>
          <p:cNvPr id="4" name="Text Placeholder 3">
            <a:extLst>
              <a:ext uri="{FF2B5EF4-FFF2-40B4-BE49-F238E27FC236}">
                <a16:creationId xmlns:a16="http://schemas.microsoft.com/office/drawing/2014/main" id="{914AA0E1-9F41-4264-83F0-323EAFD10418}"/>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4919519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9C52A-D7A3-4705-B37C-CCD9178BC025}"/>
              </a:ext>
            </a:extLst>
          </p:cNvPr>
          <p:cNvSpPr>
            <a:spLocks noGrp="1"/>
          </p:cNvSpPr>
          <p:nvPr>
            <p:ph type="title"/>
          </p:nvPr>
        </p:nvSpPr>
        <p:spPr/>
        <p:txBody>
          <a:bodyPr/>
          <a:lstStyle/>
          <a:p>
            <a:r>
              <a:rPr lang="en-US"/>
              <a:t>LinkedIn Updates Table | Corporate - 7 of 8</a:t>
            </a:r>
          </a:p>
        </p:txBody>
      </p:sp>
      <p:graphicFrame>
        <p:nvGraphicFramePr>
          <p:cNvPr id="5" name="Table Placeholder 4">
            <a:extLst>
              <a:ext uri="{FF2B5EF4-FFF2-40B4-BE49-F238E27FC236}">
                <a16:creationId xmlns:a16="http://schemas.microsoft.com/office/drawing/2014/main" id="{FE533E68-3526-4662-B0CE-A630F6FDEE9C}"/>
              </a:ext>
            </a:extLst>
          </p:cNvPr>
          <p:cNvGraphicFramePr>
            <a:graphicFrameLocks noGrp="1"/>
          </p:cNvGraphicFramePr>
          <p:nvPr>
            <p:ph type="tbl" sz="quarter" idx="13"/>
            <p:extLst>
              <p:ext uri="{D42A27DB-BD31-4B8C-83A1-F6EECF244321}">
                <p14:modId xmlns:p14="http://schemas.microsoft.com/office/powerpoint/2010/main" val="325401476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1614038641"/>
                    </a:ext>
                  </a:extLst>
                </a:gridCol>
                <a:gridCol w="987552">
                  <a:extLst>
                    <a:ext uri="{9D8B030D-6E8A-4147-A177-3AD203B41FA5}">
                      <a16:colId xmlns:a16="http://schemas.microsoft.com/office/drawing/2014/main" val="1531525254"/>
                    </a:ext>
                  </a:extLst>
                </a:gridCol>
                <a:gridCol w="987552">
                  <a:extLst>
                    <a:ext uri="{9D8B030D-6E8A-4147-A177-3AD203B41FA5}">
                      <a16:colId xmlns:a16="http://schemas.microsoft.com/office/drawing/2014/main" val="3604546976"/>
                    </a:ext>
                  </a:extLst>
                </a:gridCol>
                <a:gridCol w="987552">
                  <a:extLst>
                    <a:ext uri="{9D8B030D-6E8A-4147-A177-3AD203B41FA5}">
                      <a16:colId xmlns:a16="http://schemas.microsoft.com/office/drawing/2014/main" val="749307167"/>
                    </a:ext>
                  </a:extLst>
                </a:gridCol>
                <a:gridCol w="987552">
                  <a:extLst>
                    <a:ext uri="{9D8B030D-6E8A-4147-A177-3AD203B41FA5}">
                      <a16:colId xmlns:a16="http://schemas.microsoft.com/office/drawing/2014/main" val="220922746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1188992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- 2018-03-14 18:30:02 </a:t>
                      </a:r>
                      <a:r>
                        <a:rPr kumimoji="0" lang="en-US" sz="1000" b="0" i="0" u="none" strike="noStrike" kern="1200" cap="none" spc="0" normalizeH="0" baseline="0" noProof="0">
                          <a:ln>
                            <a:noFill/>
                          </a:ln>
                          <a:solidFill>
                            <a:prstClr val="black"/>
                          </a:solidFill>
                          <a:effectLst/>
                          <a:uLnTx/>
                          <a:uFillTx/>
                          <a:latin typeface="+mn-lt"/>
                          <a:ea typeface="+mn-ea"/>
                          <a:cs typeface="+mn-cs"/>
                        </a:rPr>
                        <a:t>
  In 2017, we continued to strive to serve those who make the world by focusing on innovation, top-quartile performance and elevating our commitment to social responsibility.  See our new Year in Review site here &gt; http://bit.ly/2IomG8w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0.1022 %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15385458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Bosch Power Tools - 2018-03-13 15:24:08 </a:t>
                      </a:r>
                      <a:r>
                        <a:rPr kumimoji="0" lang="en-US" sz="1000" b="0" i="0" u="none" strike="noStrike" kern="1200" cap="none" spc="0" normalizeH="0" baseline="0" noProof="0">
                          <a:ln>
                            <a:noFill/>
                          </a:ln>
                          <a:solidFill>
                            <a:prstClr val="black"/>
                          </a:solidFill>
                          <a:effectLst/>
                          <a:uLnTx/>
                          <a:uFillTx/>
                          <a:latin typeface="+mn-lt"/>
                          <a:ea typeface="+mn-ea"/>
                          <a:cs typeface="+mn-cs"/>
                        </a:rPr>
                        <a:t>
  At Bosch Power Tools, new products are designed to meet the needs and desires of users. One of the newest products, the hot glue pen Gluey, has been specifically designed for creative starters who enjoy crafting and decorating. With its pen shape, it fits perfectly into the users’ hand and enables an optimal handling. Thanks to these beneficial features, the Gluey won the iF Design Award in Gold last week. “An innovative approach to a tried-and-tested tool, the Bosch Gluey improves glue gun handling for greater accuracy. Battery powered, it sits well in the hand. A low-profile tool, the handle is very easy to hold and the details are highly functional”, recognized the jury. Operated with mini glue sticks in diverse colors and with glitter, the Gluey is the perfect tool for any arts &amp; crafts or small decoration projects at home. Learn more about our award-winning product and its application possibilities for users: http://bit.ly/2trJzo5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2.4588 %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4054225888"/>
                  </a:ext>
                </a:extLst>
              </a:tr>
            </a:tbl>
          </a:graphicData>
        </a:graphic>
      </p:graphicFrame>
      <p:sp>
        <p:nvSpPr>
          <p:cNvPr id="4" name="Text Placeholder 3">
            <a:extLst>
              <a:ext uri="{FF2B5EF4-FFF2-40B4-BE49-F238E27FC236}">
                <a16:creationId xmlns:a16="http://schemas.microsoft.com/office/drawing/2014/main" id="{52FF2D4B-CC9E-4D39-A64B-4C926F2B1269}"/>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256649916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AE728C-3C24-4C95-95F4-A17197A85354}"/>
              </a:ext>
            </a:extLst>
          </p:cNvPr>
          <p:cNvSpPr>
            <a:spLocks noGrp="1"/>
          </p:cNvSpPr>
          <p:nvPr>
            <p:ph type="title"/>
          </p:nvPr>
        </p:nvSpPr>
        <p:spPr/>
        <p:txBody>
          <a:bodyPr/>
          <a:lstStyle/>
          <a:p>
            <a:r>
              <a:rPr lang="en-US"/>
              <a:t>LinkedIn Updates Table | Corporate - 8 of 8</a:t>
            </a:r>
          </a:p>
        </p:txBody>
      </p:sp>
      <p:graphicFrame>
        <p:nvGraphicFramePr>
          <p:cNvPr id="5" name="Table Placeholder 4">
            <a:extLst>
              <a:ext uri="{FF2B5EF4-FFF2-40B4-BE49-F238E27FC236}">
                <a16:creationId xmlns:a16="http://schemas.microsoft.com/office/drawing/2014/main" id="{3AF66933-E90C-46A7-B068-62F2E4377D7E}"/>
              </a:ext>
            </a:extLst>
          </p:cNvPr>
          <p:cNvGraphicFramePr>
            <a:graphicFrameLocks noGrp="1"/>
          </p:cNvGraphicFramePr>
          <p:nvPr>
            <p:ph type="tbl" sz="quarter" idx="13"/>
            <p:extLst>
              <p:ext uri="{D42A27DB-BD31-4B8C-83A1-F6EECF244321}">
                <p14:modId xmlns:p14="http://schemas.microsoft.com/office/powerpoint/2010/main" val="160288381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279392">
                  <a:extLst>
                    <a:ext uri="{9D8B030D-6E8A-4147-A177-3AD203B41FA5}">
                      <a16:colId xmlns:a16="http://schemas.microsoft.com/office/drawing/2014/main" val="31616252"/>
                    </a:ext>
                  </a:extLst>
                </a:gridCol>
                <a:gridCol w="987552">
                  <a:extLst>
                    <a:ext uri="{9D8B030D-6E8A-4147-A177-3AD203B41FA5}">
                      <a16:colId xmlns:a16="http://schemas.microsoft.com/office/drawing/2014/main" val="2982146792"/>
                    </a:ext>
                  </a:extLst>
                </a:gridCol>
                <a:gridCol w="987552">
                  <a:extLst>
                    <a:ext uri="{9D8B030D-6E8A-4147-A177-3AD203B41FA5}">
                      <a16:colId xmlns:a16="http://schemas.microsoft.com/office/drawing/2014/main" val="4037880775"/>
                    </a:ext>
                  </a:extLst>
                </a:gridCol>
                <a:gridCol w="987552">
                  <a:extLst>
                    <a:ext uri="{9D8B030D-6E8A-4147-A177-3AD203B41FA5}">
                      <a16:colId xmlns:a16="http://schemas.microsoft.com/office/drawing/2014/main" val="2615876208"/>
                    </a:ext>
                  </a:extLst>
                </a:gridCol>
                <a:gridCol w="987552">
                  <a:extLst>
                    <a:ext uri="{9D8B030D-6E8A-4147-A177-3AD203B41FA5}">
                      <a16:colId xmlns:a16="http://schemas.microsoft.com/office/drawing/2014/main" val="271819470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Status Update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43184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Stanley Black &amp; Decker, Inc. - 2018-03-13 15:20:32 </a:t>
                      </a:r>
                      <a:r>
                        <a:rPr kumimoji="0" lang="en-US" sz="1000" b="0" i="0" u="none" strike="noStrike" kern="1200" cap="none" spc="0" normalizeH="0" baseline="0" noProof="0">
                          <a:ln>
                            <a:noFill/>
                          </a:ln>
                          <a:solidFill>
                            <a:prstClr val="black"/>
                          </a:solidFill>
                          <a:effectLst/>
                          <a:uLnTx/>
                          <a:uFillTx/>
                          <a:latin typeface="+mn-lt"/>
                          <a:ea typeface="+mn-ea"/>
                          <a:cs typeface="+mn-cs"/>
                        </a:rPr>
                        <a:t>
  In 2017, we continued to strive to serve those who make the world by focusing on innovation, top-quartile performance and elevating our commitment to social responsibility. See our new Year in Review site here &gt; http://bit.ly/2p8hFJc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0.1070 %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Link</a:t>
                      </a:r>
                    </a:p>
                  </a:txBody>
                  <a:tcPr/>
                </a:tc>
                <a:extLst>
                  <a:ext uri="{0D108BD9-81ED-4DB2-BD59-A6C34878D82A}">
                    <a16:rowId xmlns:a16="http://schemas.microsoft.com/office/drawing/2014/main" val="36613580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Hilti Group - 2018-03-12 16:59:24 </a:t>
                      </a:r>
                      <a:r>
                        <a:rPr kumimoji="0" lang="en-US" sz="1000" b="0" i="0" u="none" strike="noStrike" kern="1200" cap="none" spc="0" normalizeH="0" baseline="0" noProof="0">
                          <a:ln>
                            <a:noFill/>
                          </a:ln>
                          <a:solidFill>
                            <a:prstClr val="black"/>
                          </a:solidFill>
                          <a:effectLst/>
                          <a:uLnTx/>
                          <a:uFillTx/>
                          <a:latin typeface="+mn-lt"/>
                          <a:ea typeface="+mn-ea"/>
                          <a:cs typeface="+mn-cs"/>
                        </a:rPr>
                        <a:t>
  What’s the best way to become a future finance leader? Join the Hilti Outperformer Program. 😉 The financial focus of our business track will challenge your professional and personal skill set. Build your future with us. Learn more on https://lnkd.in/exa2HqU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508745490"/>
                  </a:ext>
                </a:extLst>
              </a:tr>
            </a:tbl>
          </a:graphicData>
        </a:graphic>
      </p:graphicFrame>
      <p:sp>
        <p:nvSpPr>
          <p:cNvPr id="4" name="Text Placeholder 3">
            <a:extLst>
              <a:ext uri="{FF2B5EF4-FFF2-40B4-BE49-F238E27FC236}">
                <a16:creationId xmlns:a16="http://schemas.microsoft.com/office/drawing/2014/main" id="{A9E7238E-ED12-43EC-AFB0-EAAB6990D59A}"/>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89939447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D52465-4D21-4214-86AA-F0371A63797E}"/>
              </a:ext>
            </a:extLst>
          </p:cNvPr>
          <p:cNvSpPr>
            <a:spLocks noGrp="1"/>
          </p:cNvSpPr>
          <p:nvPr>
            <p:ph type="title"/>
          </p:nvPr>
        </p:nvSpPr>
        <p:spPr/>
        <p:txBody>
          <a:bodyPr/>
          <a:lstStyle/>
          <a:p>
            <a:r>
              <a:rPr lang="en-US"/>
              <a:t>LinkedIn Updates | Corporate</a:t>
            </a:r>
          </a:p>
        </p:txBody>
      </p:sp>
      <p:graphicFrame>
        <p:nvGraphicFramePr>
          <p:cNvPr id="6" name="Chart Placeholder 5">
            <a:extLst>
              <a:ext uri="{FF2B5EF4-FFF2-40B4-BE49-F238E27FC236}">
                <a16:creationId xmlns:a16="http://schemas.microsoft.com/office/drawing/2014/main" id="{BF8CDCEC-EFEC-4691-B713-D4DCE8129054}"/>
              </a:ext>
            </a:extLst>
          </p:cNvPr>
          <p:cNvGraphicFramePr>
            <a:graphicFrameLocks noGrp="1"/>
          </p:cNvGraphicFramePr>
          <p:nvPr>
            <p:ph type="chart" sz="quarter" idx="13"/>
            <p:extLst>
              <p:ext uri="{D42A27DB-BD31-4B8C-83A1-F6EECF244321}">
                <p14:modId xmlns:p14="http://schemas.microsoft.com/office/powerpoint/2010/main" val="179193240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B948F12-81B9-407C-B0A9-721AF3989AAC}"/>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7469ACF-378B-4A69-9690-AD9A0B71190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301357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FA82A72-4771-498E-965D-65CD5BAE4E28}"/>
              </a:ext>
            </a:extLst>
          </p:cNvPr>
          <p:cNvSpPr>
            <a:spLocks noGrp="1"/>
          </p:cNvSpPr>
          <p:nvPr>
            <p:ph type="title"/>
          </p:nvPr>
        </p:nvSpPr>
        <p:spPr/>
        <p:txBody>
          <a:bodyPr/>
          <a:lstStyle/>
          <a:p>
            <a:r>
              <a:rPr lang="en-US"/>
              <a:t>LinkedIn Updates Type Distribution | Corporate</a:t>
            </a:r>
          </a:p>
        </p:txBody>
      </p:sp>
      <p:graphicFrame>
        <p:nvGraphicFramePr>
          <p:cNvPr id="6" name="Chart Placeholder 5">
            <a:extLst>
              <a:ext uri="{FF2B5EF4-FFF2-40B4-BE49-F238E27FC236}">
                <a16:creationId xmlns:a16="http://schemas.microsoft.com/office/drawing/2014/main" id="{02458DCC-49F2-4565-97C1-F60C52F011C1}"/>
              </a:ext>
            </a:extLst>
          </p:cNvPr>
          <p:cNvGraphicFramePr>
            <a:graphicFrameLocks noGrp="1"/>
          </p:cNvGraphicFramePr>
          <p:nvPr>
            <p:ph type="chart" sz="quarter" idx="13"/>
            <p:extLst>
              <p:ext uri="{D42A27DB-BD31-4B8C-83A1-F6EECF244321}">
                <p14:modId xmlns:p14="http://schemas.microsoft.com/office/powerpoint/2010/main" val="158557760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F6DE26E-D6FA-40DB-86CB-8D244E774EC8}"/>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EF02A991-4FA6-418C-968D-17405ED8284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3005128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032E3D-3EF4-452F-B4FC-95AD99698ECF}"/>
              </a:ext>
            </a:extLst>
          </p:cNvPr>
          <p:cNvSpPr>
            <a:spLocks noGrp="1"/>
          </p:cNvSpPr>
          <p:nvPr>
            <p:ph type="title"/>
          </p:nvPr>
        </p:nvSpPr>
        <p:spPr/>
        <p:txBody>
          <a:bodyPr/>
          <a:lstStyle/>
          <a:p>
            <a:r>
              <a:rPr lang="en-US"/>
              <a:t>LinkedIn Interaction Rate | Corporate</a:t>
            </a:r>
          </a:p>
        </p:txBody>
      </p:sp>
      <p:graphicFrame>
        <p:nvGraphicFramePr>
          <p:cNvPr id="6" name="Chart Placeholder 5">
            <a:extLst>
              <a:ext uri="{FF2B5EF4-FFF2-40B4-BE49-F238E27FC236}">
                <a16:creationId xmlns:a16="http://schemas.microsoft.com/office/drawing/2014/main" id="{15E6E74D-0D25-4764-94AA-DDA0F05069DE}"/>
              </a:ext>
            </a:extLst>
          </p:cNvPr>
          <p:cNvGraphicFramePr>
            <a:graphicFrameLocks noGrp="1"/>
          </p:cNvGraphicFramePr>
          <p:nvPr>
            <p:ph type="chart" sz="quarter" idx="13"/>
            <p:extLst>
              <p:ext uri="{D42A27DB-BD31-4B8C-83A1-F6EECF244321}">
                <p14:modId xmlns:p14="http://schemas.microsoft.com/office/powerpoint/2010/main" val="121747398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FBBD1762-6B5A-4D3C-8B57-FBFC6FCC676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2B152127-1AA6-409B-9083-C89542C5C8E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694047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3344C-9900-40BA-B000-2953FA212933}"/>
              </a:ext>
            </a:extLst>
          </p:cNvPr>
          <p:cNvSpPr>
            <a:spLocks noGrp="1"/>
          </p:cNvSpPr>
          <p:nvPr>
            <p:ph type="title"/>
          </p:nvPr>
        </p:nvSpPr>
        <p:spPr/>
        <p:txBody>
          <a:bodyPr/>
          <a:lstStyle/>
          <a:p>
            <a:r>
              <a:rPr lang="en-US"/>
              <a:t>LinkedIn Average Interactions Per Update | Corporate</a:t>
            </a:r>
          </a:p>
        </p:txBody>
      </p:sp>
      <p:graphicFrame>
        <p:nvGraphicFramePr>
          <p:cNvPr id="6" name="Chart Placeholder 5">
            <a:extLst>
              <a:ext uri="{FF2B5EF4-FFF2-40B4-BE49-F238E27FC236}">
                <a16:creationId xmlns:a16="http://schemas.microsoft.com/office/drawing/2014/main" id="{86ACE7FF-F6C8-4A7E-8C93-CE13DBF36AD1}"/>
              </a:ext>
            </a:extLst>
          </p:cNvPr>
          <p:cNvGraphicFramePr>
            <a:graphicFrameLocks noGrp="1"/>
          </p:cNvGraphicFramePr>
          <p:nvPr>
            <p:ph type="chart" sz="quarter" idx="13"/>
            <p:extLst>
              <p:ext uri="{D42A27DB-BD31-4B8C-83A1-F6EECF244321}">
                <p14:modId xmlns:p14="http://schemas.microsoft.com/office/powerpoint/2010/main" val="3911527913"/>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F385FC0-7FFB-48AD-8345-43ED4E65C799}"/>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1CA7229-5327-4B4E-A77E-B03D0A92943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28724451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83358-57DB-4D00-8F9B-EAA0DD356DCA}"/>
              </a:ext>
            </a:extLst>
          </p:cNvPr>
          <p:cNvSpPr>
            <a:spLocks noGrp="1"/>
          </p:cNvSpPr>
          <p:nvPr>
            <p:ph type="title"/>
          </p:nvPr>
        </p:nvSpPr>
        <p:spPr/>
        <p:txBody>
          <a:bodyPr/>
          <a:lstStyle/>
          <a:p>
            <a:r>
              <a:rPr lang="en-US"/>
              <a:t>LinkedIn Interactions Distribution | Corporate</a:t>
            </a:r>
          </a:p>
        </p:txBody>
      </p:sp>
      <p:graphicFrame>
        <p:nvGraphicFramePr>
          <p:cNvPr id="6" name="Chart Placeholder 5">
            <a:extLst>
              <a:ext uri="{FF2B5EF4-FFF2-40B4-BE49-F238E27FC236}">
                <a16:creationId xmlns:a16="http://schemas.microsoft.com/office/drawing/2014/main" id="{A558CEDA-3437-4AA7-A440-5FC047CC5256}"/>
              </a:ext>
            </a:extLst>
          </p:cNvPr>
          <p:cNvGraphicFramePr>
            <a:graphicFrameLocks noGrp="1"/>
          </p:cNvGraphicFramePr>
          <p:nvPr>
            <p:ph type="chart" sz="quarter" idx="13"/>
            <p:extLst>
              <p:ext uri="{D42A27DB-BD31-4B8C-83A1-F6EECF244321}">
                <p14:modId xmlns:p14="http://schemas.microsoft.com/office/powerpoint/2010/main" val="90327718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4A11DD8-1FD1-4D74-AFC7-A5B30E61507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6E34B62D-B531-4382-8D02-7F8815C8E23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761842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F24BC-A214-4953-9DDD-A3A290CAA273}"/>
              </a:ext>
            </a:extLst>
          </p:cNvPr>
          <p:cNvSpPr>
            <a:spLocks noGrp="1"/>
          </p:cNvSpPr>
          <p:nvPr>
            <p:ph type="title"/>
          </p:nvPr>
        </p:nvSpPr>
        <p:spPr/>
        <p:txBody>
          <a:bodyPr/>
          <a:lstStyle/>
          <a:p>
            <a:r>
              <a:rPr lang="en-US"/>
              <a:t>LinkedIn Interaction Rate By Update Type | Corporate</a:t>
            </a:r>
          </a:p>
        </p:txBody>
      </p:sp>
      <p:graphicFrame>
        <p:nvGraphicFramePr>
          <p:cNvPr id="6" name="Chart Placeholder 5">
            <a:extLst>
              <a:ext uri="{FF2B5EF4-FFF2-40B4-BE49-F238E27FC236}">
                <a16:creationId xmlns:a16="http://schemas.microsoft.com/office/drawing/2014/main" id="{5CA1AD09-D152-4491-9F67-4E26DA4D69FB}"/>
              </a:ext>
            </a:extLst>
          </p:cNvPr>
          <p:cNvGraphicFramePr>
            <a:graphicFrameLocks noGrp="1"/>
          </p:cNvGraphicFramePr>
          <p:nvPr>
            <p:ph type="chart" sz="quarter" idx="13"/>
            <p:extLst>
              <p:ext uri="{D42A27DB-BD31-4B8C-83A1-F6EECF244321}">
                <p14:modId xmlns:p14="http://schemas.microsoft.com/office/powerpoint/2010/main" val="20935878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0565864-446C-4D04-8E91-352B4F63A611}"/>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8332C983-B71C-4AA6-AA8F-230B593108B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502664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8D6E8F-8321-4879-A006-C6AAAED986AB}"/>
              </a:ext>
            </a:extLst>
          </p:cNvPr>
          <p:cNvSpPr>
            <a:spLocks noGrp="1"/>
          </p:cNvSpPr>
          <p:nvPr>
            <p:ph type="title"/>
          </p:nvPr>
        </p:nvSpPr>
        <p:spPr/>
        <p:txBody>
          <a:bodyPr/>
          <a:lstStyle/>
          <a:p>
            <a:r>
              <a:rPr lang="en-US"/>
              <a:t>LinkedIn Interaction Rate By Hour | Corporate</a:t>
            </a:r>
          </a:p>
        </p:txBody>
      </p:sp>
      <p:graphicFrame>
        <p:nvGraphicFramePr>
          <p:cNvPr id="6" name="Chart Placeholder 5">
            <a:extLst>
              <a:ext uri="{FF2B5EF4-FFF2-40B4-BE49-F238E27FC236}">
                <a16:creationId xmlns:a16="http://schemas.microsoft.com/office/drawing/2014/main" id="{05F398DA-4F8E-41D0-9F5D-B910FD707ADD}"/>
              </a:ext>
            </a:extLst>
          </p:cNvPr>
          <p:cNvGraphicFramePr>
            <a:graphicFrameLocks noGrp="1"/>
          </p:cNvGraphicFramePr>
          <p:nvPr>
            <p:ph type="chart" sz="quarter" idx="13"/>
            <p:extLst>
              <p:ext uri="{D42A27DB-BD31-4B8C-83A1-F6EECF244321}">
                <p14:modId xmlns:p14="http://schemas.microsoft.com/office/powerpoint/2010/main" val="34941301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5989AF8-2B6B-4301-87AF-0C195D0D1545}"/>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CCB3DA9A-9B42-4DCB-ABAA-EA2936DA002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279565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5639CA3-494F-4889-8EC0-0D7CF48B71CF}"/>
              </a:ext>
            </a:extLst>
          </p:cNvPr>
          <p:cNvSpPr>
            <a:spLocks noGrp="1"/>
          </p:cNvSpPr>
          <p:nvPr>
            <p:ph type="title"/>
          </p:nvPr>
        </p:nvSpPr>
        <p:spPr/>
        <p:txBody>
          <a:bodyPr/>
          <a:lstStyle/>
          <a:p>
            <a:r>
              <a:rPr lang="en-US"/>
              <a:t>LinkedIn Followers Change Rate | Corporate</a:t>
            </a:r>
          </a:p>
        </p:txBody>
      </p:sp>
      <p:graphicFrame>
        <p:nvGraphicFramePr>
          <p:cNvPr id="6" name="Chart Placeholder 5">
            <a:extLst>
              <a:ext uri="{FF2B5EF4-FFF2-40B4-BE49-F238E27FC236}">
                <a16:creationId xmlns:a16="http://schemas.microsoft.com/office/drawing/2014/main" id="{2A16F63D-FA62-4BF9-971F-79C071BC952D}"/>
              </a:ext>
            </a:extLst>
          </p:cNvPr>
          <p:cNvGraphicFramePr>
            <a:graphicFrameLocks noGrp="1"/>
          </p:cNvGraphicFramePr>
          <p:nvPr>
            <p:ph type="chart" sz="quarter" idx="13"/>
            <p:extLst>
              <p:ext uri="{D42A27DB-BD31-4B8C-83A1-F6EECF244321}">
                <p14:modId xmlns:p14="http://schemas.microsoft.com/office/powerpoint/2010/main" val="415873830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9114D4A-94DA-4542-B862-50696221C3EF}"/>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3CB32AE9-DF84-4085-8262-86CB437100D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97869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EF468-A6E8-4DC7-AAA2-851F43531E5C}"/>
              </a:ext>
            </a:extLst>
          </p:cNvPr>
          <p:cNvSpPr>
            <a:spLocks noGrp="1"/>
          </p:cNvSpPr>
          <p:nvPr>
            <p:ph type="title"/>
          </p:nvPr>
        </p:nvSpPr>
        <p:spPr/>
        <p:txBody>
          <a:bodyPr/>
          <a:lstStyle/>
          <a:p>
            <a:r>
              <a:rPr lang="en-US"/>
              <a:t>LinkedIn Followers Change | Corporate</a:t>
            </a:r>
          </a:p>
        </p:txBody>
      </p:sp>
      <p:graphicFrame>
        <p:nvGraphicFramePr>
          <p:cNvPr id="6" name="Chart Placeholder 5">
            <a:extLst>
              <a:ext uri="{FF2B5EF4-FFF2-40B4-BE49-F238E27FC236}">
                <a16:creationId xmlns:a16="http://schemas.microsoft.com/office/drawing/2014/main" id="{85BDDF8C-548E-493D-9683-3C24E55885EC}"/>
              </a:ext>
            </a:extLst>
          </p:cNvPr>
          <p:cNvGraphicFramePr>
            <a:graphicFrameLocks noGrp="1"/>
          </p:cNvGraphicFramePr>
          <p:nvPr>
            <p:ph type="chart" sz="quarter" idx="13"/>
            <p:extLst>
              <p:ext uri="{D42A27DB-BD31-4B8C-83A1-F6EECF244321}">
                <p14:modId xmlns:p14="http://schemas.microsoft.com/office/powerpoint/2010/main" val="314212196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F94E456-6059-4E81-A0CE-3AD7C41416D6}"/>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F122DE3A-BCD7-49E0-8760-8ABA15BDE536}"/>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36448962"/>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8E818A-8113-491C-9B61-C3707CC9C607}"/>
              </a:ext>
            </a:extLst>
          </p:cNvPr>
          <p:cNvSpPr>
            <a:spLocks noGrp="1"/>
          </p:cNvSpPr>
          <p:nvPr>
            <p:ph type="title"/>
          </p:nvPr>
        </p:nvSpPr>
        <p:spPr/>
        <p:txBody>
          <a:bodyPr/>
          <a:lstStyle/>
          <a:p>
            <a:r>
              <a:rPr lang="en-US"/>
              <a:t>LinkedIn Follower Distribution | Corporate</a:t>
            </a:r>
          </a:p>
        </p:txBody>
      </p:sp>
      <p:graphicFrame>
        <p:nvGraphicFramePr>
          <p:cNvPr id="6" name="Chart Placeholder 5">
            <a:extLst>
              <a:ext uri="{FF2B5EF4-FFF2-40B4-BE49-F238E27FC236}">
                <a16:creationId xmlns:a16="http://schemas.microsoft.com/office/drawing/2014/main" id="{C6058C11-6714-479D-AC8C-9F7F4C09CF60}"/>
              </a:ext>
            </a:extLst>
          </p:cNvPr>
          <p:cNvGraphicFramePr>
            <a:graphicFrameLocks noGrp="1"/>
          </p:cNvGraphicFramePr>
          <p:nvPr>
            <p:ph type="chart" sz="quarter" idx="13"/>
            <p:extLst>
              <p:ext uri="{D42A27DB-BD31-4B8C-83A1-F6EECF244321}">
                <p14:modId xmlns:p14="http://schemas.microsoft.com/office/powerpoint/2010/main" val="354958107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510C97F-63BA-45E2-8B13-09E6A1C74C3A}"/>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7F9BB4EA-2673-4596-BCBF-75A3FC16FF2E}"/>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1000498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2D3B98-AAAE-40D7-BE39-8865DD7452F3}"/>
              </a:ext>
            </a:extLst>
          </p:cNvPr>
          <p:cNvSpPr>
            <a:spLocks noGrp="1"/>
          </p:cNvSpPr>
          <p:nvPr>
            <p:ph type="title"/>
          </p:nvPr>
        </p:nvSpPr>
        <p:spPr/>
        <p:txBody>
          <a:bodyPr/>
          <a:lstStyle/>
          <a:p>
            <a:r>
              <a:rPr lang="en-US"/>
              <a:t>LinkedIn Hashtag Detection | Corporate</a:t>
            </a:r>
          </a:p>
        </p:txBody>
      </p:sp>
      <p:graphicFrame>
        <p:nvGraphicFramePr>
          <p:cNvPr id="5" name="Table Placeholder 4">
            <a:extLst>
              <a:ext uri="{FF2B5EF4-FFF2-40B4-BE49-F238E27FC236}">
                <a16:creationId xmlns:a16="http://schemas.microsoft.com/office/drawing/2014/main" id="{5B744B02-F653-4E37-836F-F2A96C3BA297}"/>
              </a:ext>
            </a:extLst>
          </p:cNvPr>
          <p:cNvGraphicFramePr>
            <a:graphicFrameLocks noGrp="1"/>
          </p:cNvGraphicFramePr>
          <p:nvPr>
            <p:ph type="tbl" sz="quarter" idx="13"/>
            <p:extLst>
              <p:ext uri="{D42A27DB-BD31-4B8C-83A1-F6EECF244321}">
                <p14:modId xmlns:p14="http://schemas.microsoft.com/office/powerpoint/2010/main" val="10242716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304288">
                  <a:extLst>
                    <a:ext uri="{9D8B030D-6E8A-4147-A177-3AD203B41FA5}">
                      <a16:colId xmlns:a16="http://schemas.microsoft.com/office/drawing/2014/main" val="3125233379"/>
                    </a:ext>
                  </a:extLst>
                </a:gridCol>
                <a:gridCol w="1481328">
                  <a:extLst>
                    <a:ext uri="{9D8B030D-6E8A-4147-A177-3AD203B41FA5}">
                      <a16:colId xmlns:a16="http://schemas.microsoft.com/office/drawing/2014/main" val="1360842904"/>
                    </a:ext>
                  </a:extLst>
                </a:gridCol>
                <a:gridCol w="1481328">
                  <a:extLst>
                    <a:ext uri="{9D8B030D-6E8A-4147-A177-3AD203B41FA5}">
                      <a16:colId xmlns:a16="http://schemas.microsoft.com/office/drawing/2014/main" val="2918276205"/>
                    </a:ext>
                  </a:extLst>
                </a:gridCol>
                <a:gridCol w="1481328">
                  <a:extLst>
                    <a:ext uri="{9D8B030D-6E8A-4147-A177-3AD203B41FA5}">
                      <a16:colId xmlns:a16="http://schemas.microsoft.com/office/drawing/2014/main" val="3563133073"/>
                    </a:ext>
                  </a:extLst>
                </a:gridCol>
                <a:gridCol w="1481328">
                  <a:extLst>
                    <a:ext uri="{9D8B030D-6E8A-4147-A177-3AD203B41FA5}">
                      <a16:colId xmlns:a16="http://schemas.microsoft.com/office/drawing/2014/main" val="1103682324"/>
                    </a:ext>
                  </a:extLst>
                </a:gridCol>
              </a:tblGrid>
              <a:tr h="370840">
                <a:tc>
                  <a:txBody>
                    <a:bodyPr/>
                    <a:lstStyle/>
                    <a:p>
                      <a:r>
                        <a:rPr lang="en-US" sz="1000"/>
                        <a:t>Hashtag</a:t>
                      </a:r>
                    </a:p>
                  </a:txBody>
                  <a:tcPr/>
                </a:tc>
                <a:tc>
                  <a:txBody>
                    <a:bodyPr/>
                    <a:lstStyle/>
                    <a:p>
                      <a:r>
                        <a:rPr lang="en-US" sz="1000"/>
                        <a:t>Updates</a:t>
                      </a:r>
                    </a:p>
                  </a:txBody>
                  <a:tcPr/>
                </a:tc>
                <a:tc>
                  <a:txBody>
                    <a:bodyPr/>
                    <a:lstStyle/>
                    <a:p>
                      <a:r>
                        <a:rPr lang="en-US" sz="1000"/>
                        <a:t>Likes per Update</a:t>
                      </a:r>
                    </a:p>
                  </a:txBody>
                  <a:tcPr/>
                </a:tc>
                <a:tc>
                  <a:txBody>
                    <a:bodyPr/>
                    <a:lstStyle/>
                    <a:p>
                      <a:r>
                        <a:rPr lang="en-US" sz="1000"/>
                        <a:t>Comments per Update</a:t>
                      </a:r>
                    </a:p>
                  </a:txBody>
                  <a:tcPr/>
                </a:tc>
                <a:tc>
                  <a:txBody>
                    <a:bodyPr/>
                    <a:lstStyle/>
                    <a:p>
                      <a:r>
                        <a:rPr lang="en-US" sz="1000"/>
                        <a:t>Total Interactions per Update</a:t>
                      </a:r>
                    </a:p>
                  </a:txBody>
                  <a:tcPr/>
                </a:tc>
                <a:extLst>
                  <a:ext uri="{0D108BD9-81ED-4DB2-BD59-A6C34878D82A}">
                    <a16:rowId xmlns:a16="http://schemas.microsoft.com/office/drawing/2014/main" val="1202935796"/>
                  </a:ext>
                </a:extLst>
              </a:tr>
              <a:tr h="370840">
                <a:tc>
                  <a:txBody>
                    <a:bodyPr/>
                    <a:lstStyle/>
                    <a:p>
                      <a:r>
                        <a:rPr lang="en-US" sz="1000"/>
                        <a:t>#IWD2018</a:t>
                      </a:r>
                    </a:p>
                  </a:txBody>
                  <a:tcPr/>
                </a:tc>
                <a:tc>
                  <a:txBody>
                    <a:bodyPr/>
                    <a:lstStyle/>
                    <a:p>
                      <a:r>
                        <a:rPr lang="en-US" sz="1000"/>
                        <a:t>1</a:t>
                      </a:r>
                    </a:p>
                  </a:txBody>
                  <a:tcPr/>
                </a:tc>
                <a:tc>
                  <a:txBody>
                    <a:bodyPr/>
                    <a:lstStyle/>
                    <a:p>
                      <a:r>
                        <a:rPr lang="en-US" sz="1000"/>
                        <a:t>666</a:t>
                      </a:r>
                    </a:p>
                  </a:txBody>
                  <a:tcPr/>
                </a:tc>
                <a:tc>
                  <a:txBody>
                    <a:bodyPr/>
                    <a:lstStyle/>
                    <a:p>
                      <a:r>
                        <a:rPr lang="en-US" sz="1000"/>
                        <a:t>6</a:t>
                      </a:r>
                    </a:p>
                  </a:txBody>
                  <a:tcPr/>
                </a:tc>
                <a:tc>
                  <a:txBody>
                    <a:bodyPr/>
                    <a:lstStyle/>
                    <a:p>
                      <a:r>
                        <a:rPr lang="en-US" sz="1000"/>
                        <a:t>672</a:t>
                      </a:r>
                    </a:p>
                  </a:txBody>
                  <a:tcPr/>
                </a:tc>
                <a:extLst>
                  <a:ext uri="{0D108BD9-81ED-4DB2-BD59-A6C34878D82A}">
                    <a16:rowId xmlns:a16="http://schemas.microsoft.com/office/drawing/2014/main" val="402192624"/>
                  </a:ext>
                </a:extLst>
              </a:tr>
              <a:tr h="370840">
                <a:tc>
                  <a:txBody>
                    <a:bodyPr/>
                    <a:lstStyle/>
                    <a:p>
                      <a:r>
                        <a:rPr lang="en-US" sz="1000"/>
                        <a:t>#PressforProgress</a:t>
                      </a:r>
                    </a:p>
                  </a:txBody>
                  <a:tcPr/>
                </a:tc>
                <a:tc>
                  <a:txBody>
                    <a:bodyPr/>
                    <a:lstStyle/>
                    <a:p>
                      <a:r>
                        <a:rPr lang="en-US" sz="1000"/>
                        <a:t>1</a:t>
                      </a:r>
                    </a:p>
                  </a:txBody>
                  <a:tcPr/>
                </a:tc>
                <a:tc>
                  <a:txBody>
                    <a:bodyPr/>
                    <a:lstStyle/>
                    <a:p>
                      <a:r>
                        <a:rPr lang="en-US" sz="1000"/>
                        <a:t>666</a:t>
                      </a:r>
                    </a:p>
                  </a:txBody>
                  <a:tcPr/>
                </a:tc>
                <a:tc>
                  <a:txBody>
                    <a:bodyPr/>
                    <a:lstStyle/>
                    <a:p>
                      <a:r>
                        <a:rPr lang="en-US" sz="1000"/>
                        <a:t>6</a:t>
                      </a:r>
                    </a:p>
                  </a:txBody>
                  <a:tcPr/>
                </a:tc>
                <a:tc>
                  <a:txBody>
                    <a:bodyPr/>
                    <a:lstStyle/>
                    <a:p>
                      <a:r>
                        <a:rPr lang="en-US" sz="1000"/>
                        <a:t>672</a:t>
                      </a:r>
                    </a:p>
                  </a:txBody>
                  <a:tcPr/>
                </a:tc>
                <a:extLst>
                  <a:ext uri="{0D108BD9-81ED-4DB2-BD59-A6C34878D82A}">
                    <a16:rowId xmlns:a16="http://schemas.microsoft.com/office/drawing/2014/main" val="3000381110"/>
                  </a:ext>
                </a:extLst>
              </a:tr>
              <a:tr h="370840">
                <a:tc>
                  <a:txBody>
                    <a:bodyPr/>
                    <a:lstStyle/>
                    <a:p>
                      <a:r>
                        <a:rPr lang="en-US" sz="1000"/>
                        <a:t>#LeadershipTips</a:t>
                      </a:r>
                    </a:p>
                  </a:txBody>
                  <a:tcPr/>
                </a:tc>
                <a:tc>
                  <a:txBody>
                    <a:bodyPr/>
                    <a:lstStyle/>
                    <a:p>
                      <a:r>
                        <a:rPr lang="en-US" sz="1000"/>
                        <a:t>1</a:t>
                      </a:r>
                    </a:p>
                  </a:txBody>
                  <a:tcPr/>
                </a:tc>
                <a:tc>
                  <a:txBody>
                    <a:bodyPr/>
                    <a:lstStyle/>
                    <a:p>
                      <a:r>
                        <a:rPr lang="en-US" sz="1000"/>
                        <a:t>182</a:t>
                      </a:r>
                    </a:p>
                  </a:txBody>
                  <a:tcPr/>
                </a:tc>
                <a:tc>
                  <a:txBody>
                    <a:bodyPr/>
                    <a:lstStyle/>
                    <a:p>
                      <a:r>
                        <a:rPr lang="en-US" sz="1000"/>
                        <a:t>1</a:t>
                      </a:r>
                    </a:p>
                  </a:txBody>
                  <a:tcPr/>
                </a:tc>
                <a:tc>
                  <a:txBody>
                    <a:bodyPr/>
                    <a:lstStyle/>
                    <a:p>
                      <a:r>
                        <a:rPr lang="en-US" sz="1000"/>
                        <a:t>183</a:t>
                      </a:r>
                    </a:p>
                  </a:txBody>
                  <a:tcPr/>
                </a:tc>
                <a:extLst>
                  <a:ext uri="{0D108BD9-81ED-4DB2-BD59-A6C34878D82A}">
                    <a16:rowId xmlns:a16="http://schemas.microsoft.com/office/drawing/2014/main" val="3380232506"/>
                  </a:ext>
                </a:extLst>
              </a:tr>
              <a:tr h="370840">
                <a:tc>
                  <a:txBody>
                    <a:bodyPr/>
                    <a:lstStyle/>
                    <a:p>
                      <a:r>
                        <a:rPr lang="en-US" sz="1000"/>
                        <a:t>#30</a:t>
                      </a:r>
                    </a:p>
                  </a:txBody>
                  <a:tcPr/>
                </a:tc>
                <a:tc>
                  <a:txBody>
                    <a:bodyPr/>
                    <a:lstStyle/>
                    <a:p>
                      <a:r>
                        <a:rPr lang="en-US" sz="1000"/>
                        <a:t>1</a:t>
                      </a:r>
                    </a:p>
                  </a:txBody>
                  <a:tcPr/>
                </a:tc>
                <a:tc>
                  <a:txBody>
                    <a:bodyPr/>
                    <a:lstStyle/>
                    <a:p>
                      <a:r>
                        <a:rPr lang="en-US" sz="1000"/>
                        <a:t>218</a:t>
                      </a:r>
                    </a:p>
                  </a:txBody>
                  <a:tcPr/>
                </a:tc>
                <a:tc>
                  <a:txBody>
                    <a:bodyPr/>
                    <a:lstStyle/>
                    <a:p>
                      <a:r>
                        <a:rPr lang="en-US" sz="1000"/>
                        <a:t>0</a:t>
                      </a:r>
                    </a:p>
                  </a:txBody>
                  <a:tcPr/>
                </a:tc>
                <a:tc>
                  <a:txBody>
                    <a:bodyPr/>
                    <a:lstStyle/>
                    <a:p>
                      <a:r>
                        <a:rPr lang="en-US" sz="1000"/>
                        <a:t>218</a:t>
                      </a:r>
                    </a:p>
                  </a:txBody>
                  <a:tcPr/>
                </a:tc>
                <a:extLst>
                  <a:ext uri="{0D108BD9-81ED-4DB2-BD59-A6C34878D82A}">
                    <a16:rowId xmlns:a16="http://schemas.microsoft.com/office/drawing/2014/main" val="4166379184"/>
                  </a:ext>
                </a:extLst>
              </a:tr>
            </a:tbl>
          </a:graphicData>
        </a:graphic>
      </p:graphicFrame>
      <p:sp>
        <p:nvSpPr>
          <p:cNvPr id="4" name="Text Placeholder 3">
            <a:extLst>
              <a:ext uri="{FF2B5EF4-FFF2-40B4-BE49-F238E27FC236}">
                <a16:creationId xmlns:a16="http://schemas.microsoft.com/office/drawing/2014/main" id="{0630CC7F-5B2B-453C-8E13-A558F5D5E514}"/>
              </a:ext>
            </a:extLst>
          </p:cNvPr>
          <p:cNvSpPr>
            <a:spLocks noGrp="1"/>
          </p:cNvSpPr>
          <p:nvPr>
            <p:ph type="body" sz="quarter" idx="14"/>
          </p:nvPr>
        </p:nvSpPr>
        <p:spPr/>
        <p:txBody>
          <a:bodyPr/>
          <a:lstStyle/>
          <a:p>
            <a:r>
              <a:rPr lang="en-US"/>
              <a:t>03/01/2018 - 03/31/2018</a:t>
            </a:r>
          </a:p>
        </p:txBody>
      </p:sp>
    </p:spTree>
    <p:extLst>
      <p:ext uri="{BB962C8B-B14F-4D97-AF65-F5344CB8AC3E}">
        <p14:creationId xmlns:p14="http://schemas.microsoft.com/office/powerpoint/2010/main" val="371081842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ACD22-A71D-43D4-9F82-1EE0E487A9D6}"/>
              </a:ext>
            </a:extLst>
          </p:cNvPr>
          <p:cNvSpPr>
            <a:spLocks noGrp="1"/>
          </p:cNvSpPr>
          <p:nvPr>
            <p:ph type="title"/>
          </p:nvPr>
        </p:nvSpPr>
        <p:spPr/>
        <p:txBody>
          <a:bodyPr/>
          <a:lstStyle/>
          <a:p>
            <a:r>
              <a:rPr lang="en-US"/>
              <a:t>LinkedIn Key Metrics Radar | Corporate</a:t>
            </a:r>
          </a:p>
        </p:txBody>
      </p:sp>
      <p:graphicFrame>
        <p:nvGraphicFramePr>
          <p:cNvPr id="6" name="Chart Placeholder 5">
            <a:extLst>
              <a:ext uri="{FF2B5EF4-FFF2-40B4-BE49-F238E27FC236}">
                <a16:creationId xmlns:a16="http://schemas.microsoft.com/office/drawing/2014/main" id="{3B2B7099-5485-475F-9099-60F8A833BA65}"/>
              </a:ext>
            </a:extLst>
          </p:cNvPr>
          <p:cNvGraphicFramePr>
            <a:graphicFrameLocks noGrp="1"/>
          </p:cNvGraphicFramePr>
          <p:nvPr>
            <p:ph type="chart" sz="quarter" idx="13"/>
            <p:extLst>
              <p:ext uri="{D42A27DB-BD31-4B8C-83A1-F6EECF244321}">
                <p14:modId xmlns:p14="http://schemas.microsoft.com/office/powerpoint/2010/main" val="40257544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E867B60-E5BE-4568-BA02-EC7C8AA16DD7}"/>
              </a:ext>
            </a:extLst>
          </p:cNvPr>
          <p:cNvSpPr>
            <a:spLocks noGrp="1"/>
          </p:cNvSpPr>
          <p:nvPr>
            <p:ph type="body" sz="quarter" idx="14"/>
          </p:nvPr>
        </p:nvSpPr>
        <p:spPr/>
        <p:txBody>
          <a:bodyPr/>
          <a:lstStyle/>
          <a:p>
            <a:r>
              <a:rPr lang="en-US"/>
              <a:t>03/01/2018 - 03/31/2018</a:t>
            </a:r>
          </a:p>
        </p:txBody>
      </p:sp>
      <p:sp>
        <p:nvSpPr>
          <p:cNvPr id="5" name="Footer Placeholder 4">
            <a:extLst>
              <a:ext uri="{FF2B5EF4-FFF2-40B4-BE49-F238E27FC236}">
                <a16:creationId xmlns:a16="http://schemas.microsoft.com/office/drawing/2014/main" id="{4FF7C383-160F-4B1D-9AD0-B36F02FAEBA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4647279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711</Words>
  <Application>Microsoft Office PowerPoint</Application>
  <PresentationFormat>On-screen Show (4:3)</PresentationFormat>
  <Paragraphs>273</Paragraphs>
  <Slides>22</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22</vt:i4>
      </vt:variant>
    </vt:vector>
  </HeadingPairs>
  <TitlesOfParts>
    <vt:vector size="25" baseType="lpstr">
      <vt:lpstr>Calibri</vt:lpstr>
      <vt:lpstr>Arial</vt:lpstr>
      <vt:lpstr>quintly_template</vt:lpstr>
      <vt:lpstr>Content Benchmark and Optimization</vt:lpstr>
      <vt:lpstr>LinkedIn Key Metrics Table | Corporate</vt:lpstr>
      <vt:lpstr>LinkedIn Updates Table | Corporate - 1 of 8</vt:lpstr>
      <vt:lpstr>LinkedIn Updates Table | Corporate - 2 of 8</vt:lpstr>
      <vt:lpstr>LinkedIn Updates Table | Corporate - 3 of 8</vt:lpstr>
      <vt:lpstr>LinkedIn Updates Table | Corporate - 4 of 8</vt:lpstr>
      <vt:lpstr>LinkedIn Updates Table | Corporate - 5 of 8</vt:lpstr>
      <vt:lpstr>LinkedIn Updates Table | Corporate - 6 of 8</vt:lpstr>
      <vt:lpstr>LinkedIn Updates Table | Corporate - 7 of 8</vt:lpstr>
      <vt:lpstr>LinkedIn Updates Table | Corporate - 8 of 8</vt:lpstr>
      <vt:lpstr>LinkedIn Updates | Corporate</vt:lpstr>
      <vt:lpstr>LinkedIn Updates Type Distribution | Corporate</vt:lpstr>
      <vt:lpstr>LinkedIn Interaction Rate | Corporate</vt:lpstr>
      <vt:lpstr>LinkedIn Average Interactions Per Update | Corporate</vt:lpstr>
      <vt:lpstr>LinkedIn Interactions Distribution | Corporate</vt:lpstr>
      <vt:lpstr>LinkedIn Interaction Rate By Update Type | Corporate</vt:lpstr>
      <vt:lpstr>LinkedIn Interaction Rate By Hour | Corporate</vt:lpstr>
      <vt:lpstr>LinkedIn Followers Change Rate | Corporate</vt:lpstr>
      <vt:lpstr>LinkedIn Followers Change | Corporate</vt:lpstr>
      <vt:lpstr>LinkedIn Follower Distribution | Corporate</vt:lpstr>
      <vt:lpstr>LinkedIn Hashtag Detection | Corporate</vt:lpstr>
      <vt:lpstr>LinkedIn Key Metrics Radar | Corporate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Content Benchmark and Optimization</dc:title>
  <dc:creator>Administrator</dc:creator>
  <cp:lastModifiedBy>Administrator</cp:lastModifiedBy>
  <cp:revision>1</cp:revision>
  <dcterms:created xsi:type="dcterms:W3CDTF">2018-06-12T11:35:50Z</dcterms:created>
  <dcterms:modified xsi:type="dcterms:W3CDTF">2018-06-12T11:36:23Z</dcterms:modified>
</cp:coreProperties>
</file>