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 Group</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1</c:v>
                </c:pt>
                <c:pt idx="2">
                  <c:v>0</c:v>
                </c:pt>
                <c:pt idx="3">
                  <c:v>2</c:v>
                </c:pt>
                <c:pt idx="4">
                  <c:v>0</c:v>
                </c:pt>
                <c:pt idx="5">
                  <c:v>0</c:v>
                </c:pt>
                <c:pt idx="6">
                  <c:v>1</c:v>
                </c:pt>
                <c:pt idx="7">
                  <c:v>0</c:v>
                </c:pt>
                <c:pt idx="8">
                  <c:v>1</c:v>
                </c:pt>
                <c:pt idx="9">
                  <c:v>0</c:v>
                </c:pt>
                <c:pt idx="10">
                  <c:v>0</c:v>
                </c:pt>
                <c:pt idx="11">
                  <c:v>0</c:v>
                </c:pt>
                <c:pt idx="12">
                  <c:v>0</c:v>
                </c:pt>
                <c:pt idx="13">
                  <c:v>1</c:v>
                </c:pt>
                <c:pt idx="14">
                  <c:v>0</c:v>
                </c:pt>
                <c:pt idx="15">
                  <c:v>1</c:v>
                </c:pt>
                <c:pt idx="16">
                  <c:v>1</c:v>
                </c:pt>
                <c:pt idx="17">
                  <c:v>0</c:v>
                </c:pt>
                <c:pt idx="18">
                  <c:v>0</c:v>
                </c:pt>
                <c:pt idx="19">
                  <c:v>0</c:v>
                </c:pt>
                <c:pt idx="20">
                  <c:v>1</c:v>
                </c:pt>
                <c:pt idx="21">
                  <c:v>1</c:v>
                </c:pt>
                <c:pt idx="22">
                  <c:v>1</c:v>
                </c:pt>
                <c:pt idx="23">
                  <c:v>0</c:v>
                </c:pt>
                <c:pt idx="24">
                  <c:v>1</c:v>
                </c:pt>
                <c:pt idx="25">
                  <c:v>0</c:v>
                </c:pt>
                <c:pt idx="26">
                  <c:v>0</c:v>
                </c:pt>
                <c:pt idx="27">
                  <c:v>1</c:v>
                </c:pt>
                <c:pt idx="28">
                  <c:v>0</c:v>
                </c:pt>
                <c:pt idx="29">
                  <c:v>0</c:v>
                </c:pt>
                <c:pt idx="30">
                  <c:v>0</c:v>
                </c:pt>
              </c:numCache>
            </c:numRef>
          </c:val>
          <c:smooth val="0"/>
          <c:extLst>
            <c:ext xmlns:c16="http://schemas.microsoft.com/office/drawing/2014/chart" uri="{C3380CC4-5D6E-409C-BE32-E72D297353CC}">
              <c16:uniqueId val="{00000000-3E99-45CA-AA79-E5202160D714}"/>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0</c:v>
                </c:pt>
                <c:pt idx="1">
                  <c:v>1</c:v>
                </c:pt>
                <c:pt idx="2">
                  <c:v>0</c:v>
                </c:pt>
                <c:pt idx="3">
                  <c:v>0</c:v>
                </c:pt>
                <c:pt idx="4">
                  <c:v>0</c:v>
                </c:pt>
                <c:pt idx="5">
                  <c:v>0</c:v>
                </c:pt>
                <c:pt idx="6">
                  <c:v>0</c:v>
                </c:pt>
                <c:pt idx="7">
                  <c:v>0</c:v>
                </c:pt>
                <c:pt idx="8">
                  <c:v>1</c:v>
                </c:pt>
                <c:pt idx="9">
                  <c:v>0</c:v>
                </c:pt>
                <c:pt idx="10">
                  <c:v>0</c:v>
                </c:pt>
                <c:pt idx="11">
                  <c:v>0</c:v>
                </c:pt>
                <c:pt idx="12">
                  <c:v>0</c:v>
                </c:pt>
                <c:pt idx="13">
                  <c:v>0</c:v>
                </c:pt>
                <c:pt idx="14">
                  <c:v>0</c:v>
                </c:pt>
                <c:pt idx="15">
                  <c:v>1</c:v>
                </c:pt>
                <c:pt idx="16">
                  <c:v>0</c:v>
                </c:pt>
                <c:pt idx="17">
                  <c:v>0</c:v>
                </c:pt>
                <c:pt idx="18">
                  <c:v>0</c:v>
                </c:pt>
                <c:pt idx="19">
                  <c:v>0</c:v>
                </c:pt>
                <c:pt idx="20">
                  <c:v>0</c:v>
                </c:pt>
                <c:pt idx="21">
                  <c:v>0</c:v>
                </c:pt>
                <c:pt idx="22">
                  <c:v>0</c:v>
                </c:pt>
                <c:pt idx="23">
                  <c:v>1</c:v>
                </c:pt>
                <c:pt idx="24">
                  <c:v>0</c:v>
                </c:pt>
                <c:pt idx="25">
                  <c:v>0</c:v>
                </c:pt>
                <c:pt idx="26">
                  <c:v>0</c:v>
                </c:pt>
                <c:pt idx="27">
                  <c:v>0</c:v>
                </c:pt>
                <c:pt idx="28">
                  <c:v>0</c:v>
                </c:pt>
                <c:pt idx="29">
                  <c:v>1</c:v>
                </c:pt>
                <c:pt idx="30">
                  <c:v>0</c:v>
                </c:pt>
              </c:numCache>
            </c:numRef>
          </c:val>
          <c:smooth val="0"/>
          <c:extLst>
            <c:ext xmlns:c16="http://schemas.microsoft.com/office/drawing/2014/chart" uri="{C3380CC4-5D6E-409C-BE32-E72D297353CC}">
              <c16:uniqueId val="{00000001-3E99-45CA-AA79-E5202160D714}"/>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1</c:v>
                </c:pt>
                <c:pt idx="1">
                  <c:v>1</c:v>
                </c:pt>
                <c:pt idx="2">
                  <c:v>1</c:v>
                </c:pt>
                <c:pt idx="3">
                  <c:v>1</c:v>
                </c:pt>
                <c:pt idx="4">
                  <c:v>1</c:v>
                </c:pt>
                <c:pt idx="5">
                  <c:v>0</c:v>
                </c:pt>
                <c:pt idx="6">
                  <c:v>1</c:v>
                </c:pt>
                <c:pt idx="7">
                  <c:v>1</c:v>
                </c:pt>
                <c:pt idx="8">
                  <c:v>1</c:v>
                </c:pt>
                <c:pt idx="9">
                  <c:v>1</c:v>
                </c:pt>
                <c:pt idx="10">
                  <c:v>0</c:v>
                </c:pt>
                <c:pt idx="11">
                  <c:v>0</c:v>
                </c:pt>
                <c:pt idx="12">
                  <c:v>0</c:v>
                </c:pt>
                <c:pt idx="13">
                  <c:v>2</c:v>
                </c:pt>
                <c:pt idx="14">
                  <c:v>0</c:v>
                </c:pt>
                <c:pt idx="15">
                  <c:v>1</c:v>
                </c:pt>
                <c:pt idx="16">
                  <c:v>0</c:v>
                </c:pt>
                <c:pt idx="17">
                  <c:v>1</c:v>
                </c:pt>
                <c:pt idx="18">
                  <c:v>0</c:v>
                </c:pt>
                <c:pt idx="19">
                  <c:v>0</c:v>
                </c:pt>
                <c:pt idx="20">
                  <c:v>1</c:v>
                </c:pt>
                <c:pt idx="21">
                  <c:v>1</c:v>
                </c:pt>
                <c:pt idx="22">
                  <c:v>1</c:v>
                </c:pt>
                <c:pt idx="23">
                  <c:v>0</c:v>
                </c:pt>
                <c:pt idx="24">
                  <c:v>1</c:v>
                </c:pt>
                <c:pt idx="25">
                  <c:v>0</c:v>
                </c:pt>
                <c:pt idx="26">
                  <c:v>0</c:v>
                </c:pt>
                <c:pt idx="27">
                  <c:v>1</c:v>
                </c:pt>
                <c:pt idx="28">
                  <c:v>1</c:v>
                </c:pt>
                <c:pt idx="29">
                  <c:v>1</c:v>
                </c:pt>
                <c:pt idx="30">
                  <c:v>1</c:v>
                </c:pt>
              </c:numCache>
            </c:numRef>
          </c:val>
          <c:smooth val="0"/>
          <c:extLst>
            <c:ext xmlns:c16="http://schemas.microsoft.com/office/drawing/2014/chart" uri="{C3380CC4-5D6E-409C-BE32-E72D297353CC}">
              <c16:uniqueId val="{00000002-3E99-45CA-AA79-E5202160D714}"/>
            </c:ext>
          </c:extLst>
        </c:ser>
        <c:dLbls>
          <c:showLegendKey val="0"/>
          <c:showVal val="0"/>
          <c:showCatName val="0"/>
          <c:showSerName val="0"/>
          <c:showPercent val="0"/>
          <c:showBubbleSize val="0"/>
        </c:dLbls>
        <c:smooth val="0"/>
        <c:axId val="394866120"/>
        <c:axId val="394865136"/>
      </c:lineChart>
      <c:dateAx>
        <c:axId val="394866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65136"/>
        <c:crosses val="autoZero"/>
        <c:auto val="1"/>
        <c:lblOffset val="100"/>
        <c:baseTimeUnit val="days"/>
      </c:dateAx>
      <c:valAx>
        <c:axId val="394865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66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Sheet1!$A$2:$A$4</c:f>
              <c:strCache>
                <c:ptCount val="3"/>
                <c:pt idx="0">
                  <c:v>Hilti Group</c:v>
                </c:pt>
                <c:pt idx="1">
                  <c:v>Bosch Power Tools</c:v>
                </c:pt>
                <c:pt idx="2">
                  <c:v>Stanley Black &amp; Decker, Inc.</c:v>
                </c:pt>
              </c:strCache>
            </c:strRef>
          </c:cat>
          <c:val>
            <c:numRef>
              <c:f>Sheet1!$B$2:$B$4</c:f>
              <c:numCache>
                <c:formatCode>General</c:formatCode>
                <c:ptCount val="3"/>
                <c:pt idx="0">
                  <c:v>0</c:v>
                </c:pt>
                <c:pt idx="1">
                  <c:v>2</c:v>
                </c:pt>
                <c:pt idx="2">
                  <c:v>6</c:v>
                </c:pt>
              </c:numCache>
            </c:numRef>
          </c:val>
          <c:extLst>
            <c:ext xmlns:c16="http://schemas.microsoft.com/office/drawing/2014/chart" uri="{C3380CC4-5D6E-409C-BE32-E72D297353CC}">
              <c16:uniqueId val="{00000000-BCD5-4F40-9FA9-B8A919602A21}"/>
            </c:ext>
          </c:extLst>
        </c:ser>
        <c:ser>
          <c:idx val="1"/>
          <c:order val="1"/>
          <c:tx>
            <c:strRef>
              <c:f>Sheet1!$C$1</c:f>
              <c:strCache>
                <c:ptCount val="1"/>
                <c:pt idx="0">
                  <c:v>Misc</c:v>
                </c:pt>
              </c:strCache>
            </c:strRef>
          </c:tx>
          <c:spPr>
            <a:solidFill>
              <a:schemeClr val="accent2"/>
            </a:solidFill>
            <a:ln>
              <a:noFill/>
            </a:ln>
            <a:effectLst/>
          </c:spPr>
          <c:invertIfNegative val="0"/>
          <c:cat>
            <c:strRef>
              <c:f>Sheet1!$A$2:$A$4</c:f>
              <c:strCache>
                <c:ptCount val="3"/>
                <c:pt idx="0">
                  <c:v>Hilti Group</c:v>
                </c:pt>
                <c:pt idx="1">
                  <c:v>Bosch Power Tools</c:v>
                </c:pt>
                <c:pt idx="2">
                  <c:v>Stanley Black &amp; Decker, Inc.</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BCD5-4F40-9FA9-B8A919602A21}"/>
            </c:ext>
          </c:extLst>
        </c:ser>
        <c:ser>
          <c:idx val="2"/>
          <c:order val="2"/>
          <c:tx>
            <c:strRef>
              <c:f>Sheet1!$D$1</c:f>
              <c:strCache>
                <c:ptCount val="1"/>
                <c:pt idx="0">
                  <c:v>Photo</c:v>
                </c:pt>
              </c:strCache>
            </c:strRef>
          </c:tx>
          <c:spPr>
            <a:solidFill>
              <a:schemeClr val="accent3"/>
            </a:solidFill>
            <a:ln>
              <a:noFill/>
            </a:ln>
            <a:effectLst/>
          </c:spPr>
          <c:invertIfNegative val="0"/>
          <c:cat>
            <c:strRef>
              <c:f>Sheet1!$A$2:$A$4</c:f>
              <c:strCache>
                <c:ptCount val="3"/>
                <c:pt idx="0">
                  <c:v>Hilti Group</c:v>
                </c:pt>
                <c:pt idx="1">
                  <c:v>Bosch Power Tools</c:v>
                </c:pt>
                <c:pt idx="2">
                  <c:v>Stanley Black &amp; Decker, Inc.</c:v>
                </c:pt>
              </c:strCache>
            </c:strRef>
          </c:cat>
          <c:val>
            <c:numRef>
              <c:f>Sheet1!$D$2:$D$4</c:f>
              <c:numCache>
                <c:formatCode>General</c:formatCode>
                <c:ptCount val="3"/>
                <c:pt idx="0">
                  <c:v>13</c:v>
                </c:pt>
                <c:pt idx="1">
                  <c:v>3</c:v>
                </c:pt>
                <c:pt idx="2">
                  <c:v>15</c:v>
                </c:pt>
              </c:numCache>
            </c:numRef>
          </c:val>
          <c:extLst>
            <c:ext xmlns:c16="http://schemas.microsoft.com/office/drawing/2014/chart" uri="{C3380CC4-5D6E-409C-BE32-E72D297353CC}">
              <c16:uniqueId val="{00000002-BCD5-4F40-9FA9-B8A919602A21}"/>
            </c:ext>
          </c:extLst>
        </c:ser>
        <c:ser>
          <c:idx val="3"/>
          <c:order val="3"/>
          <c:tx>
            <c:strRef>
              <c:f>Sheet1!$E$1</c:f>
              <c:strCache>
                <c:ptCount val="1"/>
                <c:pt idx="0">
                  <c:v>Status</c:v>
                </c:pt>
              </c:strCache>
            </c:strRef>
          </c:tx>
          <c:spPr>
            <a:solidFill>
              <a:schemeClr val="accent4"/>
            </a:solidFill>
            <a:ln>
              <a:noFill/>
            </a:ln>
            <a:effectLst/>
          </c:spPr>
          <c:invertIfNegative val="0"/>
          <c:cat>
            <c:strRef>
              <c:f>Sheet1!$A$2:$A$4</c:f>
              <c:strCache>
                <c:ptCount val="3"/>
                <c:pt idx="0">
                  <c:v>Hilti Group</c:v>
                </c:pt>
                <c:pt idx="1">
                  <c:v>Bosch Power Tools</c:v>
                </c:pt>
                <c:pt idx="2">
                  <c:v>Stanley Black &amp; Decker, Inc.</c:v>
                </c:pt>
              </c:strCache>
            </c:str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BCD5-4F40-9FA9-B8A919602A21}"/>
            </c:ext>
          </c:extLst>
        </c:ser>
        <c:dLbls>
          <c:showLegendKey val="0"/>
          <c:showVal val="0"/>
          <c:showCatName val="0"/>
          <c:showSerName val="0"/>
          <c:showPercent val="0"/>
          <c:showBubbleSize val="0"/>
        </c:dLbls>
        <c:gapWidth val="150"/>
        <c:overlap val="100"/>
        <c:axId val="394868744"/>
        <c:axId val="394869400"/>
      </c:barChart>
      <c:catAx>
        <c:axId val="394868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69400"/>
        <c:crosses val="autoZero"/>
        <c:auto val="1"/>
        <c:lblAlgn val="ctr"/>
        <c:lblOffset val="100"/>
        <c:noMultiLvlLbl val="0"/>
      </c:catAx>
      <c:valAx>
        <c:axId val="39486940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68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 Group</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0.14354593180410999</c:v>
                </c:pt>
                <c:pt idx="2">
                  <c:v>0</c:v>
                </c:pt>
                <c:pt idx="3">
                  <c:v>0.22066256534673001</c:v>
                </c:pt>
                <c:pt idx="4">
                  <c:v>0</c:v>
                </c:pt>
                <c:pt idx="5">
                  <c:v>0</c:v>
                </c:pt>
                <c:pt idx="6">
                  <c:v>0.24428747565767001</c:v>
                </c:pt>
                <c:pt idx="7">
                  <c:v>0</c:v>
                </c:pt>
                <c:pt idx="8">
                  <c:v>0.18171885333102999</c:v>
                </c:pt>
                <c:pt idx="9">
                  <c:v>0</c:v>
                </c:pt>
                <c:pt idx="10">
                  <c:v>0</c:v>
                </c:pt>
                <c:pt idx="11">
                  <c:v>0</c:v>
                </c:pt>
                <c:pt idx="12">
                  <c:v>0</c:v>
                </c:pt>
                <c:pt idx="13">
                  <c:v>0.15296739560118</c:v>
                </c:pt>
                <c:pt idx="14">
                  <c:v>0</c:v>
                </c:pt>
                <c:pt idx="15">
                  <c:v>0.46390573160965998</c:v>
                </c:pt>
                <c:pt idx="16">
                  <c:v>0.21088244875098999</c:v>
                </c:pt>
                <c:pt idx="17">
                  <c:v>0</c:v>
                </c:pt>
                <c:pt idx="18">
                  <c:v>0</c:v>
                </c:pt>
                <c:pt idx="19">
                  <c:v>0</c:v>
                </c:pt>
                <c:pt idx="20">
                  <c:v>0.26210826210825999</c:v>
                </c:pt>
                <c:pt idx="21">
                  <c:v>0.11842607195523</c:v>
                </c:pt>
                <c:pt idx="22">
                  <c:v>0.10921812338235</c:v>
                </c:pt>
                <c:pt idx="23">
                  <c:v>0</c:v>
                </c:pt>
                <c:pt idx="24">
                  <c:v>0.1072943099954</c:v>
                </c:pt>
                <c:pt idx="25">
                  <c:v>0</c:v>
                </c:pt>
                <c:pt idx="26">
                  <c:v>0</c:v>
                </c:pt>
                <c:pt idx="27">
                  <c:v>0.25264111932478001</c:v>
                </c:pt>
                <c:pt idx="28">
                  <c:v>0</c:v>
                </c:pt>
                <c:pt idx="29">
                  <c:v>0</c:v>
                </c:pt>
                <c:pt idx="30">
                  <c:v>0</c:v>
                </c:pt>
              </c:numCache>
            </c:numRef>
          </c:val>
          <c:smooth val="0"/>
          <c:extLst>
            <c:ext xmlns:c16="http://schemas.microsoft.com/office/drawing/2014/chart" uri="{C3380CC4-5D6E-409C-BE32-E72D297353CC}">
              <c16:uniqueId val="{00000000-826E-4C0E-9307-5AF462F60A82}"/>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0</c:v>
                </c:pt>
                <c:pt idx="1">
                  <c:v>1.3148492210948</c:v>
                </c:pt>
                <c:pt idx="2">
                  <c:v>0</c:v>
                </c:pt>
                <c:pt idx="3">
                  <c:v>0</c:v>
                </c:pt>
                <c:pt idx="4">
                  <c:v>0</c:v>
                </c:pt>
                <c:pt idx="5">
                  <c:v>0</c:v>
                </c:pt>
                <c:pt idx="6">
                  <c:v>0</c:v>
                </c:pt>
                <c:pt idx="7">
                  <c:v>0</c:v>
                </c:pt>
                <c:pt idx="8">
                  <c:v>1.0214214782238999</c:v>
                </c:pt>
                <c:pt idx="9">
                  <c:v>0</c:v>
                </c:pt>
                <c:pt idx="10">
                  <c:v>0</c:v>
                </c:pt>
                <c:pt idx="11">
                  <c:v>0</c:v>
                </c:pt>
                <c:pt idx="12">
                  <c:v>0</c:v>
                </c:pt>
                <c:pt idx="13">
                  <c:v>0</c:v>
                </c:pt>
                <c:pt idx="14">
                  <c:v>0</c:v>
                </c:pt>
                <c:pt idx="15">
                  <c:v>0.88907705334461995</c:v>
                </c:pt>
                <c:pt idx="16">
                  <c:v>0</c:v>
                </c:pt>
                <c:pt idx="17">
                  <c:v>0</c:v>
                </c:pt>
                <c:pt idx="18">
                  <c:v>0</c:v>
                </c:pt>
                <c:pt idx="19">
                  <c:v>0</c:v>
                </c:pt>
                <c:pt idx="20">
                  <c:v>0</c:v>
                </c:pt>
                <c:pt idx="21">
                  <c:v>0</c:v>
                </c:pt>
                <c:pt idx="22">
                  <c:v>0</c:v>
                </c:pt>
                <c:pt idx="23">
                  <c:v>1.0657691768335</c:v>
                </c:pt>
                <c:pt idx="24">
                  <c:v>0</c:v>
                </c:pt>
                <c:pt idx="25">
                  <c:v>0</c:v>
                </c:pt>
                <c:pt idx="26">
                  <c:v>0</c:v>
                </c:pt>
                <c:pt idx="27">
                  <c:v>0</c:v>
                </c:pt>
                <c:pt idx="28">
                  <c:v>0</c:v>
                </c:pt>
                <c:pt idx="29">
                  <c:v>0.41811846689894999</c:v>
                </c:pt>
                <c:pt idx="30">
                  <c:v>0</c:v>
                </c:pt>
              </c:numCache>
            </c:numRef>
          </c:val>
          <c:smooth val="0"/>
          <c:extLst>
            <c:ext xmlns:c16="http://schemas.microsoft.com/office/drawing/2014/chart" uri="{C3380CC4-5D6E-409C-BE32-E72D297353CC}">
              <c16:uniqueId val="{00000001-826E-4C0E-9307-5AF462F60A82}"/>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4.9916373867157998E-2</c:v>
                </c:pt>
                <c:pt idx="1">
                  <c:v>8.4187621829203002E-2</c:v>
                </c:pt>
                <c:pt idx="2">
                  <c:v>0.20568811730691</c:v>
                </c:pt>
                <c:pt idx="3">
                  <c:v>0.1137127203184</c:v>
                </c:pt>
                <c:pt idx="4">
                  <c:v>9.0380890897353003E-2</c:v>
                </c:pt>
                <c:pt idx="5">
                  <c:v>0</c:v>
                </c:pt>
                <c:pt idx="6">
                  <c:v>0.13990793155472001</c:v>
                </c:pt>
                <c:pt idx="7">
                  <c:v>6.8273454507980003E-2</c:v>
                </c:pt>
                <c:pt idx="8">
                  <c:v>8.3643780441509996E-2</c:v>
                </c:pt>
                <c:pt idx="9">
                  <c:v>6.0423737529568998E-2</c:v>
                </c:pt>
                <c:pt idx="10">
                  <c:v>0</c:v>
                </c:pt>
                <c:pt idx="11">
                  <c:v>0</c:v>
                </c:pt>
                <c:pt idx="12">
                  <c:v>0</c:v>
                </c:pt>
                <c:pt idx="13">
                  <c:v>6.5098320912273994E-2</c:v>
                </c:pt>
                <c:pt idx="14">
                  <c:v>0</c:v>
                </c:pt>
                <c:pt idx="15">
                  <c:v>0.29894313679049</c:v>
                </c:pt>
                <c:pt idx="16">
                  <c:v>0</c:v>
                </c:pt>
                <c:pt idx="17">
                  <c:v>0.13731350909462001</c:v>
                </c:pt>
                <c:pt idx="18">
                  <c:v>0</c:v>
                </c:pt>
                <c:pt idx="19">
                  <c:v>0</c:v>
                </c:pt>
                <c:pt idx="20">
                  <c:v>0.13452771844815001</c:v>
                </c:pt>
                <c:pt idx="21">
                  <c:v>0.26947309409899001</c:v>
                </c:pt>
                <c:pt idx="22">
                  <c:v>0.18902027672058999</c:v>
                </c:pt>
                <c:pt idx="23">
                  <c:v>0</c:v>
                </c:pt>
                <c:pt idx="24">
                  <c:v>0.12071309673566</c:v>
                </c:pt>
                <c:pt idx="25">
                  <c:v>0</c:v>
                </c:pt>
                <c:pt idx="26">
                  <c:v>0</c:v>
                </c:pt>
                <c:pt idx="27">
                  <c:v>0.18592314330677001</c:v>
                </c:pt>
                <c:pt idx="28">
                  <c:v>0.12873767320925</c:v>
                </c:pt>
                <c:pt idx="29">
                  <c:v>0.12674994137814999</c:v>
                </c:pt>
                <c:pt idx="30">
                  <c:v>7.0930968967701E-2</c:v>
                </c:pt>
              </c:numCache>
            </c:numRef>
          </c:val>
          <c:smooth val="0"/>
          <c:extLst>
            <c:ext xmlns:c16="http://schemas.microsoft.com/office/drawing/2014/chart" uri="{C3380CC4-5D6E-409C-BE32-E72D297353CC}">
              <c16:uniqueId val="{00000002-826E-4C0E-9307-5AF462F60A82}"/>
            </c:ext>
          </c:extLst>
        </c:ser>
        <c:dLbls>
          <c:showLegendKey val="0"/>
          <c:showVal val="0"/>
          <c:showCatName val="0"/>
          <c:showSerName val="0"/>
          <c:showPercent val="0"/>
          <c:showBubbleSize val="0"/>
        </c:dLbls>
        <c:smooth val="0"/>
        <c:axId val="394849064"/>
        <c:axId val="394851032"/>
      </c:lineChart>
      <c:dateAx>
        <c:axId val="394849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51032"/>
        <c:crosses val="autoZero"/>
        <c:auto val="1"/>
        <c:lblOffset val="100"/>
        <c:baseTimeUnit val="days"/>
      </c:dateAx>
      <c:valAx>
        <c:axId val="394851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49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 Group</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0</c:v>
                </c:pt>
                <c:pt idx="1">
                  <c:v>248</c:v>
                </c:pt>
                <c:pt idx="2">
                  <c:v>0</c:v>
                </c:pt>
                <c:pt idx="3">
                  <c:v>382</c:v>
                </c:pt>
                <c:pt idx="4">
                  <c:v>0</c:v>
                </c:pt>
                <c:pt idx="5">
                  <c:v>0</c:v>
                </c:pt>
                <c:pt idx="6">
                  <c:v>424</c:v>
                </c:pt>
                <c:pt idx="7">
                  <c:v>0</c:v>
                </c:pt>
                <c:pt idx="8">
                  <c:v>316</c:v>
                </c:pt>
                <c:pt idx="9">
                  <c:v>0</c:v>
                </c:pt>
                <c:pt idx="10">
                  <c:v>0</c:v>
                </c:pt>
                <c:pt idx="11">
                  <c:v>0</c:v>
                </c:pt>
                <c:pt idx="12">
                  <c:v>0</c:v>
                </c:pt>
                <c:pt idx="13">
                  <c:v>267</c:v>
                </c:pt>
                <c:pt idx="14">
                  <c:v>0</c:v>
                </c:pt>
                <c:pt idx="15">
                  <c:v>811</c:v>
                </c:pt>
                <c:pt idx="16">
                  <c:v>369</c:v>
                </c:pt>
                <c:pt idx="17">
                  <c:v>0</c:v>
                </c:pt>
                <c:pt idx="18">
                  <c:v>0</c:v>
                </c:pt>
                <c:pt idx="19">
                  <c:v>0</c:v>
                </c:pt>
                <c:pt idx="20">
                  <c:v>460</c:v>
                </c:pt>
                <c:pt idx="21">
                  <c:v>208</c:v>
                </c:pt>
                <c:pt idx="22">
                  <c:v>192</c:v>
                </c:pt>
                <c:pt idx="23">
                  <c:v>0</c:v>
                </c:pt>
                <c:pt idx="24">
                  <c:v>189</c:v>
                </c:pt>
                <c:pt idx="25">
                  <c:v>0</c:v>
                </c:pt>
                <c:pt idx="26">
                  <c:v>0</c:v>
                </c:pt>
                <c:pt idx="27">
                  <c:v>446</c:v>
                </c:pt>
                <c:pt idx="28">
                  <c:v>0</c:v>
                </c:pt>
                <c:pt idx="29">
                  <c:v>0</c:v>
                </c:pt>
                <c:pt idx="30">
                  <c:v>0</c:v>
                </c:pt>
              </c:numCache>
            </c:numRef>
          </c:val>
          <c:smooth val="0"/>
          <c:extLst>
            <c:ext xmlns:c16="http://schemas.microsoft.com/office/drawing/2014/chart" uri="{C3380CC4-5D6E-409C-BE32-E72D297353CC}">
              <c16:uniqueId val="{00000000-B8AD-44EC-9FF2-5D2862BA3492}"/>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0</c:v>
                </c:pt>
                <c:pt idx="1">
                  <c:v>92</c:v>
                </c:pt>
                <c:pt idx="2">
                  <c:v>0</c:v>
                </c:pt>
                <c:pt idx="3">
                  <c:v>0</c:v>
                </c:pt>
                <c:pt idx="4">
                  <c:v>0</c:v>
                </c:pt>
                <c:pt idx="5">
                  <c:v>0</c:v>
                </c:pt>
                <c:pt idx="6">
                  <c:v>0</c:v>
                </c:pt>
                <c:pt idx="7">
                  <c:v>0</c:v>
                </c:pt>
                <c:pt idx="8">
                  <c:v>72</c:v>
                </c:pt>
                <c:pt idx="9">
                  <c:v>0</c:v>
                </c:pt>
                <c:pt idx="10">
                  <c:v>0</c:v>
                </c:pt>
                <c:pt idx="11">
                  <c:v>0</c:v>
                </c:pt>
                <c:pt idx="12">
                  <c:v>0</c:v>
                </c:pt>
                <c:pt idx="13">
                  <c:v>0</c:v>
                </c:pt>
                <c:pt idx="14">
                  <c:v>0</c:v>
                </c:pt>
                <c:pt idx="15">
                  <c:v>63</c:v>
                </c:pt>
                <c:pt idx="16">
                  <c:v>0</c:v>
                </c:pt>
                <c:pt idx="17">
                  <c:v>0</c:v>
                </c:pt>
                <c:pt idx="18">
                  <c:v>0</c:v>
                </c:pt>
                <c:pt idx="19">
                  <c:v>0</c:v>
                </c:pt>
                <c:pt idx="20">
                  <c:v>0</c:v>
                </c:pt>
                <c:pt idx="21">
                  <c:v>0</c:v>
                </c:pt>
                <c:pt idx="22">
                  <c:v>0</c:v>
                </c:pt>
                <c:pt idx="23">
                  <c:v>76</c:v>
                </c:pt>
                <c:pt idx="24">
                  <c:v>0</c:v>
                </c:pt>
                <c:pt idx="25">
                  <c:v>0</c:v>
                </c:pt>
                <c:pt idx="26">
                  <c:v>0</c:v>
                </c:pt>
                <c:pt idx="27">
                  <c:v>0</c:v>
                </c:pt>
                <c:pt idx="28">
                  <c:v>0</c:v>
                </c:pt>
                <c:pt idx="29">
                  <c:v>30</c:v>
                </c:pt>
                <c:pt idx="30">
                  <c:v>0</c:v>
                </c:pt>
              </c:numCache>
            </c:numRef>
          </c:val>
          <c:smooth val="0"/>
          <c:extLst>
            <c:ext xmlns:c16="http://schemas.microsoft.com/office/drawing/2014/chart" uri="{C3380CC4-5D6E-409C-BE32-E72D297353CC}">
              <c16:uniqueId val="{00000001-B8AD-44EC-9FF2-5D2862BA3492}"/>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77</c:v>
                </c:pt>
                <c:pt idx="1">
                  <c:v>130</c:v>
                </c:pt>
                <c:pt idx="2">
                  <c:v>318</c:v>
                </c:pt>
                <c:pt idx="3">
                  <c:v>176</c:v>
                </c:pt>
                <c:pt idx="4">
                  <c:v>140</c:v>
                </c:pt>
                <c:pt idx="5">
                  <c:v>0</c:v>
                </c:pt>
                <c:pt idx="6">
                  <c:v>217</c:v>
                </c:pt>
                <c:pt idx="7">
                  <c:v>106</c:v>
                </c:pt>
                <c:pt idx="8">
                  <c:v>130</c:v>
                </c:pt>
                <c:pt idx="9">
                  <c:v>94</c:v>
                </c:pt>
                <c:pt idx="10">
                  <c:v>0</c:v>
                </c:pt>
                <c:pt idx="11">
                  <c:v>0</c:v>
                </c:pt>
                <c:pt idx="12">
                  <c:v>0</c:v>
                </c:pt>
                <c:pt idx="13">
                  <c:v>101</c:v>
                </c:pt>
                <c:pt idx="14">
                  <c:v>0</c:v>
                </c:pt>
                <c:pt idx="15">
                  <c:v>467</c:v>
                </c:pt>
                <c:pt idx="16">
                  <c:v>0</c:v>
                </c:pt>
                <c:pt idx="17">
                  <c:v>215</c:v>
                </c:pt>
                <c:pt idx="18">
                  <c:v>0</c:v>
                </c:pt>
                <c:pt idx="19">
                  <c:v>0</c:v>
                </c:pt>
                <c:pt idx="20">
                  <c:v>211</c:v>
                </c:pt>
                <c:pt idx="21">
                  <c:v>423</c:v>
                </c:pt>
                <c:pt idx="22">
                  <c:v>297</c:v>
                </c:pt>
                <c:pt idx="23">
                  <c:v>0</c:v>
                </c:pt>
                <c:pt idx="24">
                  <c:v>190</c:v>
                </c:pt>
                <c:pt idx="25">
                  <c:v>0</c:v>
                </c:pt>
                <c:pt idx="26">
                  <c:v>0</c:v>
                </c:pt>
                <c:pt idx="27">
                  <c:v>293</c:v>
                </c:pt>
                <c:pt idx="28">
                  <c:v>203</c:v>
                </c:pt>
                <c:pt idx="29">
                  <c:v>200</c:v>
                </c:pt>
                <c:pt idx="30">
                  <c:v>112</c:v>
                </c:pt>
              </c:numCache>
            </c:numRef>
          </c:val>
          <c:smooth val="0"/>
          <c:extLst>
            <c:ext xmlns:c16="http://schemas.microsoft.com/office/drawing/2014/chart" uri="{C3380CC4-5D6E-409C-BE32-E72D297353CC}">
              <c16:uniqueId val="{00000002-B8AD-44EC-9FF2-5D2862BA3492}"/>
            </c:ext>
          </c:extLst>
        </c:ser>
        <c:dLbls>
          <c:showLegendKey val="0"/>
          <c:showVal val="0"/>
          <c:showCatName val="0"/>
          <c:showSerName val="0"/>
          <c:showPercent val="0"/>
          <c:showBubbleSize val="0"/>
        </c:dLbls>
        <c:smooth val="0"/>
        <c:axId val="394850376"/>
        <c:axId val="394843816"/>
      </c:lineChart>
      <c:dateAx>
        <c:axId val="394850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43816"/>
        <c:crosses val="autoZero"/>
        <c:auto val="1"/>
        <c:lblOffset val="100"/>
        <c:baseTimeUnit val="days"/>
      </c:dateAx>
      <c:valAx>
        <c:axId val="394843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50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Sheet1!$A$2:$A$4</c:f>
              <c:strCache>
                <c:ptCount val="3"/>
                <c:pt idx="0">
                  <c:v>Hilti Group</c:v>
                </c:pt>
                <c:pt idx="1">
                  <c:v>Bosch Power Tools</c:v>
                </c:pt>
                <c:pt idx="2">
                  <c:v>Stanley Black &amp; Decker, Inc.</c:v>
                </c:pt>
              </c:strCache>
            </c:strRef>
          </c:cat>
          <c:val>
            <c:numRef>
              <c:f>Sheet1!$B$2:$B$4</c:f>
              <c:numCache>
                <c:formatCode>General</c:formatCode>
                <c:ptCount val="3"/>
                <c:pt idx="0">
                  <c:v>4654</c:v>
                </c:pt>
                <c:pt idx="1">
                  <c:v>326</c:v>
                </c:pt>
                <c:pt idx="2">
                  <c:v>4157</c:v>
                </c:pt>
              </c:numCache>
            </c:numRef>
          </c:val>
          <c:extLst>
            <c:ext xmlns:c16="http://schemas.microsoft.com/office/drawing/2014/chart" uri="{C3380CC4-5D6E-409C-BE32-E72D297353CC}">
              <c16:uniqueId val="{00000000-3F75-4C70-80BC-E67652C0654B}"/>
            </c:ext>
          </c:extLst>
        </c:ser>
        <c:ser>
          <c:idx val="1"/>
          <c:order val="1"/>
          <c:tx>
            <c:strRef>
              <c:f>Sheet1!$C$1</c:f>
              <c:strCache>
                <c:ptCount val="1"/>
                <c:pt idx="0">
                  <c:v>Comments</c:v>
                </c:pt>
              </c:strCache>
            </c:strRef>
          </c:tx>
          <c:spPr>
            <a:solidFill>
              <a:schemeClr val="accent2"/>
            </a:solidFill>
            <a:ln>
              <a:noFill/>
            </a:ln>
            <a:effectLst/>
          </c:spPr>
          <c:invertIfNegative val="0"/>
          <c:cat>
            <c:strRef>
              <c:f>Sheet1!$A$2:$A$4</c:f>
              <c:strCache>
                <c:ptCount val="3"/>
                <c:pt idx="0">
                  <c:v>Hilti Group</c:v>
                </c:pt>
                <c:pt idx="1">
                  <c:v>Bosch Power Tools</c:v>
                </c:pt>
                <c:pt idx="2">
                  <c:v>Stanley Black &amp; Decker, Inc.</c:v>
                </c:pt>
              </c:strCache>
            </c:strRef>
          </c:cat>
          <c:val>
            <c:numRef>
              <c:f>Sheet1!$C$2:$C$4</c:f>
              <c:numCache>
                <c:formatCode>General</c:formatCode>
                <c:ptCount val="3"/>
                <c:pt idx="0">
                  <c:v>40</c:v>
                </c:pt>
                <c:pt idx="1">
                  <c:v>7</c:v>
                </c:pt>
                <c:pt idx="2">
                  <c:v>45</c:v>
                </c:pt>
              </c:numCache>
            </c:numRef>
          </c:val>
          <c:extLst>
            <c:ext xmlns:c16="http://schemas.microsoft.com/office/drawing/2014/chart" uri="{C3380CC4-5D6E-409C-BE32-E72D297353CC}">
              <c16:uniqueId val="{00000001-3F75-4C70-80BC-E67652C0654B}"/>
            </c:ext>
          </c:extLst>
        </c:ser>
        <c:dLbls>
          <c:showLegendKey val="0"/>
          <c:showVal val="0"/>
          <c:showCatName val="0"/>
          <c:showSerName val="0"/>
          <c:showPercent val="0"/>
          <c:showBubbleSize val="0"/>
        </c:dLbls>
        <c:gapWidth val="150"/>
        <c:overlap val="100"/>
        <c:axId val="394852344"/>
        <c:axId val="394850704"/>
      </c:barChart>
      <c:catAx>
        <c:axId val="394852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50704"/>
        <c:crosses val="autoZero"/>
        <c:auto val="1"/>
        <c:lblAlgn val="ctr"/>
        <c:lblOffset val="100"/>
        <c:noMultiLvlLbl val="0"/>
      </c:catAx>
      <c:valAx>
        <c:axId val="394850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52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Hilti Group</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0">
                  <c:v>0</c:v>
                </c:pt>
                <c:pt idx="1">
                  <c:v>0.20670087081668001</c:v>
                </c:pt>
                <c:pt idx="2">
                  <c:v>0</c:v>
                </c:pt>
                <c:pt idx="3">
                  <c:v>0</c:v>
                </c:pt>
              </c:numCache>
            </c:numRef>
          </c:val>
          <c:extLst>
            <c:ext xmlns:c16="http://schemas.microsoft.com/office/drawing/2014/chart" uri="{C3380CC4-5D6E-409C-BE32-E72D297353CC}">
              <c16:uniqueId val="{00000000-7906-4A26-AE8A-E02032173097}"/>
            </c:ext>
          </c:extLst>
        </c:ser>
        <c:ser>
          <c:idx val="1"/>
          <c:order val="1"/>
          <c:tx>
            <c:strRef>
              <c:f>Sheet1!$C$1</c:f>
              <c:strCache>
                <c:ptCount val="1"/>
                <c:pt idx="0">
                  <c:v>Bosch Power Tools</c:v>
                </c:pt>
              </c:strCache>
            </c:strRef>
          </c:tx>
          <c:spPr>
            <a:solidFill>
              <a:schemeClr val="accent2"/>
            </a:solidFill>
            <a:ln>
              <a:noFill/>
            </a:ln>
            <a:effectLst/>
          </c:spPr>
          <c:invertIfNegative val="0"/>
          <c:cat>
            <c:strRef>
              <c:f>Sheet1!$A$2:$A$5</c:f>
              <c:strCache>
                <c:ptCount val="4"/>
                <c:pt idx="0">
                  <c:v>Status</c:v>
                </c:pt>
                <c:pt idx="1">
                  <c:v>Photo</c:v>
                </c:pt>
                <c:pt idx="2">
                  <c:v>Link</c:v>
                </c:pt>
                <c:pt idx="3">
                  <c:v>Misc</c:v>
                </c:pt>
              </c:strCache>
            </c:strRef>
          </c:cat>
          <c:val>
            <c:numRef>
              <c:f>Sheet1!$C$2:$C$5</c:f>
              <c:numCache>
                <c:formatCode>General</c:formatCode>
                <c:ptCount val="4"/>
                <c:pt idx="0">
                  <c:v>0</c:v>
                </c:pt>
                <c:pt idx="1">
                  <c:v>0.87335309777518</c:v>
                </c:pt>
                <c:pt idx="2">
                  <c:v>1.0431539760466</c:v>
                </c:pt>
                <c:pt idx="3">
                  <c:v>0</c:v>
                </c:pt>
              </c:numCache>
            </c:numRef>
          </c:val>
          <c:extLst>
            <c:ext xmlns:c16="http://schemas.microsoft.com/office/drawing/2014/chart" uri="{C3380CC4-5D6E-409C-BE32-E72D297353CC}">
              <c16:uniqueId val="{00000001-7906-4A26-AE8A-E02032173097}"/>
            </c:ext>
          </c:extLst>
        </c:ser>
        <c:ser>
          <c:idx val="2"/>
          <c:order val="2"/>
          <c:tx>
            <c:strRef>
              <c:f>Sheet1!$D$1</c:f>
              <c:strCache>
                <c:ptCount val="1"/>
                <c:pt idx="0">
                  <c:v>Stanley Black &amp; Decker, Inc.</c:v>
                </c:pt>
              </c:strCache>
            </c:strRef>
          </c:tx>
          <c:spPr>
            <a:solidFill>
              <a:schemeClr val="accent3"/>
            </a:solidFill>
            <a:ln>
              <a:noFill/>
            </a:ln>
            <a:effectLst/>
          </c:spPr>
          <c:invertIfNegative val="0"/>
          <c:cat>
            <c:strRef>
              <c:f>Sheet1!$A$2:$A$5</c:f>
              <c:strCache>
                <c:ptCount val="4"/>
                <c:pt idx="0">
                  <c:v>Status</c:v>
                </c:pt>
                <c:pt idx="1">
                  <c:v>Photo</c:v>
                </c:pt>
                <c:pt idx="2">
                  <c:v>Link</c:v>
                </c:pt>
                <c:pt idx="3">
                  <c:v>Misc</c:v>
                </c:pt>
              </c:strCache>
            </c:strRef>
          </c:cat>
          <c:val>
            <c:numRef>
              <c:f>Sheet1!$D$2:$D$5</c:f>
              <c:numCache>
                <c:formatCode>General</c:formatCode>
                <c:ptCount val="4"/>
                <c:pt idx="0">
                  <c:v>0</c:v>
                </c:pt>
                <c:pt idx="1">
                  <c:v>0.12766659396553001</c:v>
                </c:pt>
                <c:pt idx="2">
                  <c:v>0.12874435179817001</c:v>
                </c:pt>
                <c:pt idx="3">
                  <c:v>0</c:v>
                </c:pt>
              </c:numCache>
            </c:numRef>
          </c:val>
          <c:extLst>
            <c:ext xmlns:c16="http://schemas.microsoft.com/office/drawing/2014/chart" uri="{C3380CC4-5D6E-409C-BE32-E72D297353CC}">
              <c16:uniqueId val="{00000002-7906-4A26-AE8A-E02032173097}"/>
            </c:ext>
          </c:extLst>
        </c:ser>
        <c:dLbls>
          <c:showLegendKey val="0"/>
          <c:showVal val="0"/>
          <c:showCatName val="0"/>
          <c:showSerName val="0"/>
          <c:showPercent val="0"/>
          <c:showBubbleSize val="0"/>
        </c:dLbls>
        <c:gapWidth val="219"/>
        <c:overlap val="-27"/>
        <c:axId val="394846440"/>
        <c:axId val="394854312"/>
      </c:barChart>
      <c:catAx>
        <c:axId val="394846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54312"/>
        <c:crosses val="autoZero"/>
        <c:auto val="1"/>
        <c:lblAlgn val="ctr"/>
        <c:lblOffset val="100"/>
        <c:noMultiLvlLbl val="0"/>
      </c:catAx>
      <c:valAx>
        <c:axId val="394854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4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 Group</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0.19697758057784001</c:v>
                </c:pt>
                <c:pt idx="11">
                  <c:v>0.26301795955240997</c:v>
                </c:pt>
                <c:pt idx="12">
                  <c:v>0</c:v>
                </c:pt>
                <c:pt idx="13">
                  <c:v>0.20177416413971999</c:v>
                </c:pt>
                <c:pt idx="14">
                  <c:v>0</c:v>
                </c:pt>
                <c:pt idx="15">
                  <c:v>0</c:v>
                </c:pt>
                <c:pt idx="16">
                  <c:v>0</c:v>
                </c:pt>
                <c:pt idx="17">
                  <c:v>0.21098614581486999</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FE90-455A-BE0A-D3DC258F599A}"/>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1.0159446874558999</c:v>
                </c:pt>
                <c:pt idx="10">
                  <c:v>0.92069987300691003</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FE90-455A-BE0A-D3DC258F599A}"/>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0.29914612038869998</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0.13355881392086</c:v>
                </c:pt>
                <c:pt idx="17">
                  <c:v>0.11274029376533</c:v>
                </c:pt>
                <c:pt idx="18">
                  <c:v>0.27096104694736001</c:v>
                </c:pt>
                <c:pt idx="19">
                  <c:v>6.3202891959353996E-2</c:v>
                </c:pt>
                <c:pt idx="20">
                  <c:v>0.12805573656506999</c:v>
                </c:pt>
                <c:pt idx="21">
                  <c:v>7.1743823305212007E-2</c:v>
                </c:pt>
                <c:pt idx="22">
                  <c:v>0</c:v>
                </c:pt>
                <c:pt idx="23">
                  <c:v>0</c:v>
                </c:pt>
              </c:numCache>
            </c:numRef>
          </c:val>
          <c:smooth val="0"/>
          <c:extLst>
            <c:ext xmlns:c16="http://schemas.microsoft.com/office/drawing/2014/chart" uri="{C3380CC4-5D6E-409C-BE32-E72D297353CC}">
              <c16:uniqueId val="{00000002-FE90-455A-BE0A-D3DC258F599A}"/>
            </c:ext>
          </c:extLst>
        </c:ser>
        <c:dLbls>
          <c:showLegendKey val="0"/>
          <c:showVal val="0"/>
          <c:showCatName val="0"/>
          <c:showSerName val="0"/>
          <c:showPercent val="0"/>
          <c:showBubbleSize val="0"/>
        </c:dLbls>
        <c:smooth val="0"/>
        <c:axId val="394873664"/>
        <c:axId val="390619368"/>
      </c:lineChart>
      <c:catAx>
        <c:axId val="39487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619368"/>
        <c:crosses val="autoZero"/>
        <c:auto val="1"/>
        <c:lblAlgn val="ctr"/>
        <c:lblOffset val="100"/>
        <c:noMultiLvlLbl val="0"/>
      </c:catAx>
      <c:valAx>
        <c:axId val="390619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87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 Group</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8.9838406788305999E-2</c:v>
                </c:pt>
                <c:pt idx="1">
                  <c:v>9.2653181768170001E-2</c:v>
                </c:pt>
                <c:pt idx="2">
                  <c:v>0.10529543469079999</c:v>
                </c:pt>
                <c:pt idx="3">
                  <c:v>9.9983239803731999E-2</c:v>
                </c:pt>
                <c:pt idx="4">
                  <c:v>9.7573931016963003E-2</c:v>
                </c:pt>
                <c:pt idx="5">
                  <c:v>7.3830109995328005E-2</c:v>
                </c:pt>
                <c:pt idx="6">
                  <c:v>7.7233874546826994E-2</c:v>
                </c:pt>
                <c:pt idx="7">
                  <c:v>9.7331728415680996E-2</c:v>
                </c:pt>
                <c:pt idx="8">
                  <c:v>0.10759369857654</c:v>
                </c:pt>
                <c:pt idx="9">
                  <c:v>7.2993120254728996E-2</c:v>
                </c:pt>
                <c:pt idx="10">
                  <c:v>8.1554825518620006E-2</c:v>
                </c:pt>
                <c:pt idx="11">
                  <c:v>6.5994100701258995E-2</c:v>
                </c:pt>
                <c:pt idx="12">
                  <c:v>6.9964960171586002E-2</c:v>
                </c:pt>
                <c:pt idx="13">
                  <c:v>5.9600561620676999E-2</c:v>
                </c:pt>
                <c:pt idx="14">
                  <c:v>7.6174548536933007E-2</c:v>
                </c:pt>
                <c:pt idx="15">
                  <c:v>0.10129798777556</c:v>
                </c:pt>
                <c:pt idx="16">
                  <c:v>8.0613347512135003E-2</c:v>
                </c:pt>
                <c:pt idx="17">
                  <c:v>7.8834618680377E-2</c:v>
                </c:pt>
                <c:pt idx="18">
                  <c:v>7.9914149370961002E-2</c:v>
                </c:pt>
                <c:pt idx="19">
                  <c:v>5.9887753239642003E-2</c:v>
                </c:pt>
                <c:pt idx="20">
                  <c:v>7.6382436599728001E-2</c:v>
                </c:pt>
                <c:pt idx="21">
                  <c:v>8.0311220217923002E-2</c:v>
                </c:pt>
                <c:pt idx="22">
                  <c:v>9.9597058756573001E-2</c:v>
                </c:pt>
                <c:pt idx="23">
                  <c:v>0.11314339646242</c:v>
                </c:pt>
                <c:pt idx="24">
                  <c:v>7.8372576413261993E-2</c:v>
                </c:pt>
                <c:pt idx="25">
                  <c:v>6.2989445011917E-2</c:v>
                </c:pt>
                <c:pt idx="26">
                  <c:v>6.9188061089655001E-2</c:v>
                </c:pt>
                <c:pt idx="27">
                  <c:v>9.2942596612129003E-2</c:v>
                </c:pt>
                <c:pt idx="28">
                  <c:v>0.10814361018474999</c:v>
                </c:pt>
                <c:pt idx="29">
                  <c:v>0.10067417763901999</c:v>
                </c:pt>
                <c:pt idx="30">
                  <c:v>0.1022679759981</c:v>
                </c:pt>
              </c:numCache>
            </c:numRef>
          </c:val>
          <c:smooth val="0"/>
          <c:extLst>
            <c:ext xmlns:c16="http://schemas.microsoft.com/office/drawing/2014/chart" uri="{C3380CC4-5D6E-409C-BE32-E72D297353CC}">
              <c16:uniqueId val="{00000000-9D30-4B60-95A3-914695275E9C}"/>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5.725737188663E-2</c:v>
                </c:pt>
                <c:pt idx="1">
                  <c:v>0.21459227467811001</c:v>
                </c:pt>
                <c:pt idx="2">
                  <c:v>0.12847965738757999</c:v>
                </c:pt>
                <c:pt idx="3">
                  <c:v>7.1285999429712005E-2</c:v>
                </c:pt>
                <c:pt idx="4">
                  <c:v>9.9729306168969994E-2</c:v>
                </c:pt>
                <c:pt idx="5">
                  <c:v>8.5397096498719002E-2</c:v>
                </c:pt>
                <c:pt idx="6">
                  <c:v>7.1103526734925995E-2</c:v>
                </c:pt>
                <c:pt idx="7">
                  <c:v>0.14210601108427001</c:v>
                </c:pt>
                <c:pt idx="8">
                  <c:v>7.0952178231871998E-2</c:v>
                </c:pt>
                <c:pt idx="9">
                  <c:v>8.5082246171299003E-2</c:v>
                </c:pt>
                <c:pt idx="10">
                  <c:v>7.0841598186454996E-2</c:v>
                </c:pt>
                <c:pt idx="11">
                  <c:v>9.9108027750248004E-2</c:v>
                </c:pt>
                <c:pt idx="12">
                  <c:v>8.4865629420085006E-2</c:v>
                </c:pt>
                <c:pt idx="13">
                  <c:v>0</c:v>
                </c:pt>
                <c:pt idx="14">
                  <c:v>0.12719050310909999</c:v>
                </c:pt>
                <c:pt idx="15">
                  <c:v>4.2342978122795E-2</c:v>
                </c:pt>
                <c:pt idx="16">
                  <c:v>0.15519187358916001</c:v>
                </c:pt>
                <c:pt idx="17">
                  <c:v>0.12677841949570001</c:v>
                </c:pt>
                <c:pt idx="18">
                  <c:v>1.4068655036579E-2</c:v>
                </c:pt>
                <c:pt idx="19">
                  <c:v>1.4066676044451E-2</c:v>
                </c:pt>
                <c:pt idx="20">
                  <c:v>4.2194092827004002E-2</c:v>
                </c:pt>
                <c:pt idx="21">
                  <c:v>8.4352593842261001E-2</c:v>
                </c:pt>
                <c:pt idx="22">
                  <c:v>0.14046916701784001</c:v>
                </c:pt>
                <c:pt idx="23">
                  <c:v>7.0136063964090001E-2</c:v>
                </c:pt>
                <c:pt idx="24">
                  <c:v>0.21026072329689</c:v>
                </c:pt>
                <c:pt idx="25">
                  <c:v>0.11190376276402</c:v>
                </c:pt>
                <c:pt idx="26">
                  <c:v>2.7944669554283E-2</c:v>
                </c:pt>
                <c:pt idx="27">
                  <c:v>0.11174745076128</c:v>
                </c:pt>
                <c:pt idx="28">
                  <c:v>6.9764197014092005E-2</c:v>
                </c:pt>
                <c:pt idx="29">
                  <c:v>9.7601784718349002E-2</c:v>
                </c:pt>
                <c:pt idx="30">
                  <c:v>8.3577099874634006E-2</c:v>
                </c:pt>
              </c:numCache>
            </c:numRef>
          </c:val>
          <c:smooth val="0"/>
          <c:extLst>
            <c:ext xmlns:c16="http://schemas.microsoft.com/office/drawing/2014/chart" uri="{C3380CC4-5D6E-409C-BE32-E72D297353CC}">
              <c16:uniqueId val="{00000001-9D30-4B60-95A3-914695275E9C}"/>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0.10312688498434</c:v>
                </c:pt>
                <c:pt idx="1">
                  <c:v>0.10302064300432</c:v>
                </c:pt>
                <c:pt idx="2">
                  <c:v>0.13721949293513999</c:v>
                </c:pt>
                <c:pt idx="3">
                  <c:v>8.7260598930895994E-2</c:v>
                </c:pt>
                <c:pt idx="4">
                  <c:v>7.2330862028881004E-2</c:v>
                </c:pt>
                <c:pt idx="5">
                  <c:v>5.4208936730427003E-2</c:v>
                </c:pt>
                <c:pt idx="6">
                  <c:v>8.0624355005160006E-2</c:v>
                </c:pt>
                <c:pt idx="7">
                  <c:v>0.1205168691393</c:v>
                </c:pt>
                <c:pt idx="8">
                  <c:v>8.8830526803646004E-2</c:v>
                </c:pt>
                <c:pt idx="9">
                  <c:v>0.10032799536948001</c:v>
                </c:pt>
                <c:pt idx="10">
                  <c:v>6.5533325623529995E-2</c:v>
                </c:pt>
                <c:pt idx="11">
                  <c:v>4.3660271720985001E-2</c:v>
                </c:pt>
                <c:pt idx="12">
                  <c:v>3.9148739538943003E-2</c:v>
                </c:pt>
                <c:pt idx="13">
                  <c:v>5.2605580040672999E-2</c:v>
                </c:pt>
                <c:pt idx="14">
                  <c:v>0.10387345392058001</c:v>
                </c:pt>
                <c:pt idx="15">
                  <c:v>0.12298153355410001</c:v>
                </c:pt>
                <c:pt idx="16">
                  <c:v>0.12794841120059999</c:v>
                </c:pt>
                <c:pt idx="17">
                  <c:v>8.0504494834295004E-2</c:v>
                </c:pt>
                <c:pt idx="18">
                  <c:v>5.5541723325608999E-2</c:v>
                </c:pt>
                <c:pt idx="19">
                  <c:v>4.2111710883962997E-2</c:v>
                </c:pt>
                <c:pt idx="20">
                  <c:v>6.8243277718251005E-2</c:v>
                </c:pt>
                <c:pt idx="21">
                  <c:v>9.4965551087004996E-2</c:v>
                </c:pt>
                <c:pt idx="22">
                  <c:v>9.9332688095359001E-2</c:v>
                </c:pt>
                <c:pt idx="23">
                  <c:v>9.0964606498562001E-2</c:v>
                </c:pt>
                <c:pt idx="24">
                  <c:v>6.5460415514753997E-2</c:v>
                </c:pt>
                <c:pt idx="25">
                  <c:v>3.9377580184185003E-2</c:v>
                </c:pt>
                <c:pt idx="26">
                  <c:v>2.5394890548021999E-2</c:v>
                </c:pt>
                <c:pt idx="27">
                  <c:v>5.0776886361328002E-2</c:v>
                </c:pt>
                <c:pt idx="28">
                  <c:v>6.7879618351603999E-2</c:v>
                </c:pt>
                <c:pt idx="29">
                  <c:v>6.5931697297434005E-2</c:v>
                </c:pt>
                <c:pt idx="30">
                  <c:v>7.2223665287659E-2</c:v>
                </c:pt>
              </c:numCache>
            </c:numRef>
          </c:val>
          <c:smooth val="0"/>
          <c:extLst>
            <c:ext xmlns:c16="http://schemas.microsoft.com/office/drawing/2014/chart" uri="{C3380CC4-5D6E-409C-BE32-E72D297353CC}">
              <c16:uniqueId val="{00000002-9D30-4B60-95A3-914695275E9C}"/>
            </c:ext>
          </c:extLst>
        </c:ser>
        <c:dLbls>
          <c:showLegendKey val="0"/>
          <c:showVal val="0"/>
          <c:showCatName val="0"/>
          <c:showSerName val="0"/>
          <c:showPercent val="0"/>
          <c:showBubbleSize val="0"/>
        </c:dLbls>
        <c:smooth val="0"/>
        <c:axId val="343708688"/>
        <c:axId val="343709016"/>
      </c:lineChart>
      <c:dateAx>
        <c:axId val="343708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709016"/>
        <c:crosses val="autoZero"/>
        <c:auto val="1"/>
        <c:lblOffset val="100"/>
        <c:baseTimeUnit val="days"/>
      </c:dateAx>
      <c:valAx>
        <c:axId val="34370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708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 Group</c:v>
                </c:pt>
              </c:strCache>
            </c:strRef>
          </c:tx>
          <c:spPr>
            <a:ln w="28575" cap="rnd">
              <a:solidFill>
                <a:schemeClr val="accent1"/>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Sheet1!$B$2:$B$32</c:f>
              <c:numCache>
                <c:formatCode>General</c:formatCode>
                <c:ptCount val="31"/>
                <c:pt idx="0">
                  <c:v>155</c:v>
                </c:pt>
                <c:pt idx="1">
                  <c:v>160</c:v>
                </c:pt>
                <c:pt idx="2">
                  <c:v>182</c:v>
                </c:pt>
                <c:pt idx="3">
                  <c:v>173</c:v>
                </c:pt>
                <c:pt idx="4">
                  <c:v>169</c:v>
                </c:pt>
                <c:pt idx="5">
                  <c:v>128</c:v>
                </c:pt>
                <c:pt idx="6">
                  <c:v>134</c:v>
                </c:pt>
                <c:pt idx="7">
                  <c:v>169</c:v>
                </c:pt>
                <c:pt idx="8">
                  <c:v>187</c:v>
                </c:pt>
                <c:pt idx="9">
                  <c:v>127</c:v>
                </c:pt>
                <c:pt idx="10">
                  <c:v>142</c:v>
                </c:pt>
                <c:pt idx="11">
                  <c:v>115</c:v>
                </c:pt>
                <c:pt idx="12">
                  <c:v>122</c:v>
                </c:pt>
                <c:pt idx="13">
                  <c:v>104</c:v>
                </c:pt>
                <c:pt idx="14">
                  <c:v>133</c:v>
                </c:pt>
                <c:pt idx="15">
                  <c:v>177</c:v>
                </c:pt>
                <c:pt idx="16">
                  <c:v>141</c:v>
                </c:pt>
                <c:pt idx="17">
                  <c:v>138</c:v>
                </c:pt>
                <c:pt idx="18">
                  <c:v>140</c:v>
                </c:pt>
                <c:pt idx="19">
                  <c:v>105</c:v>
                </c:pt>
                <c:pt idx="20">
                  <c:v>134</c:v>
                </c:pt>
                <c:pt idx="21">
                  <c:v>141</c:v>
                </c:pt>
                <c:pt idx="22">
                  <c:v>175</c:v>
                </c:pt>
                <c:pt idx="23">
                  <c:v>199</c:v>
                </c:pt>
                <c:pt idx="24">
                  <c:v>138</c:v>
                </c:pt>
                <c:pt idx="25">
                  <c:v>111</c:v>
                </c:pt>
                <c:pt idx="26">
                  <c:v>122</c:v>
                </c:pt>
                <c:pt idx="27">
                  <c:v>164</c:v>
                </c:pt>
                <c:pt idx="28">
                  <c:v>191</c:v>
                </c:pt>
                <c:pt idx="29">
                  <c:v>178</c:v>
                </c:pt>
                <c:pt idx="30">
                  <c:v>181</c:v>
                </c:pt>
              </c:numCache>
            </c:numRef>
          </c:val>
          <c:smooth val="0"/>
          <c:extLst>
            <c:ext xmlns:c16="http://schemas.microsoft.com/office/drawing/2014/chart" uri="{C3380CC4-5D6E-409C-BE32-E72D297353CC}">
              <c16:uniqueId val="{00000000-3591-411B-9EFA-6786FABD47DC}"/>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Sheet1!$C$2:$C$32</c:f>
              <c:numCache>
                <c:formatCode>General</c:formatCode>
                <c:ptCount val="31"/>
                <c:pt idx="0">
                  <c:v>4</c:v>
                </c:pt>
                <c:pt idx="1">
                  <c:v>15</c:v>
                </c:pt>
                <c:pt idx="2">
                  <c:v>9</c:v>
                </c:pt>
                <c:pt idx="3">
                  <c:v>5</c:v>
                </c:pt>
                <c:pt idx="4">
                  <c:v>7</c:v>
                </c:pt>
                <c:pt idx="5">
                  <c:v>6</c:v>
                </c:pt>
                <c:pt idx="6">
                  <c:v>5</c:v>
                </c:pt>
                <c:pt idx="7">
                  <c:v>10</c:v>
                </c:pt>
                <c:pt idx="8">
                  <c:v>5</c:v>
                </c:pt>
                <c:pt idx="9">
                  <c:v>6</c:v>
                </c:pt>
                <c:pt idx="10">
                  <c:v>5</c:v>
                </c:pt>
                <c:pt idx="11">
                  <c:v>7</c:v>
                </c:pt>
                <c:pt idx="12">
                  <c:v>6</c:v>
                </c:pt>
                <c:pt idx="13">
                  <c:v>0</c:v>
                </c:pt>
                <c:pt idx="14">
                  <c:v>9</c:v>
                </c:pt>
                <c:pt idx="15">
                  <c:v>3</c:v>
                </c:pt>
                <c:pt idx="16">
                  <c:v>11</c:v>
                </c:pt>
                <c:pt idx="17">
                  <c:v>9</c:v>
                </c:pt>
                <c:pt idx="18">
                  <c:v>1</c:v>
                </c:pt>
                <c:pt idx="19">
                  <c:v>1</c:v>
                </c:pt>
                <c:pt idx="20">
                  <c:v>3</c:v>
                </c:pt>
                <c:pt idx="21">
                  <c:v>6</c:v>
                </c:pt>
                <c:pt idx="22">
                  <c:v>10</c:v>
                </c:pt>
                <c:pt idx="23">
                  <c:v>5</c:v>
                </c:pt>
                <c:pt idx="24">
                  <c:v>15</c:v>
                </c:pt>
                <c:pt idx="25">
                  <c:v>8</c:v>
                </c:pt>
                <c:pt idx="26">
                  <c:v>2</c:v>
                </c:pt>
                <c:pt idx="27">
                  <c:v>8</c:v>
                </c:pt>
                <c:pt idx="28">
                  <c:v>5</c:v>
                </c:pt>
                <c:pt idx="29">
                  <c:v>7</c:v>
                </c:pt>
                <c:pt idx="30">
                  <c:v>6</c:v>
                </c:pt>
              </c:numCache>
            </c:numRef>
          </c:val>
          <c:smooth val="0"/>
          <c:extLst>
            <c:ext xmlns:c16="http://schemas.microsoft.com/office/drawing/2014/chart" uri="{C3380CC4-5D6E-409C-BE32-E72D297353CC}">
              <c16:uniqueId val="{00000001-3591-411B-9EFA-6786FABD47DC}"/>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numRef>
              <c:f>Sheet1!$A$2:$A$32</c:f>
              <c:numCache>
                <c:formatCode>m/d/yyyy</c:formatCode>
                <c:ptCount val="31"/>
                <c:pt idx="0">
                  <c:v>43221</c:v>
                </c:pt>
                <c:pt idx="1">
                  <c:v>43222</c:v>
                </c:pt>
                <c:pt idx="2">
                  <c:v>43223</c:v>
                </c:pt>
                <c:pt idx="3">
                  <c:v>43224</c:v>
                </c:pt>
                <c:pt idx="4">
                  <c:v>43225</c:v>
                </c:pt>
                <c:pt idx="5">
                  <c:v>43226</c:v>
                </c:pt>
                <c:pt idx="6">
                  <c:v>43227</c:v>
                </c:pt>
                <c:pt idx="7">
                  <c:v>43228</c:v>
                </c:pt>
                <c:pt idx="8">
                  <c:v>43229</c:v>
                </c:pt>
                <c:pt idx="9">
                  <c:v>43230</c:v>
                </c:pt>
                <c:pt idx="10">
                  <c:v>43231</c:v>
                </c:pt>
                <c:pt idx="11">
                  <c:v>43232</c:v>
                </c:pt>
                <c:pt idx="12">
                  <c:v>43233</c:v>
                </c:pt>
                <c:pt idx="13">
                  <c:v>43234</c:v>
                </c:pt>
                <c:pt idx="14">
                  <c:v>43235</c:v>
                </c:pt>
                <c:pt idx="15">
                  <c:v>43236</c:v>
                </c:pt>
                <c:pt idx="16">
                  <c:v>43237</c:v>
                </c:pt>
                <c:pt idx="17">
                  <c:v>43238</c:v>
                </c:pt>
                <c:pt idx="18">
                  <c:v>43239</c:v>
                </c:pt>
                <c:pt idx="19">
                  <c:v>43240</c:v>
                </c:pt>
                <c:pt idx="20">
                  <c:v>43241</c:v>
                </c:pt>
                <c:pt idx="21">
                  <c:v>43242</c:v>
                </c:pt>
                <c:pt idx="22">
                  <c:v>43243</c:v>
                </c:pt>
                <c:pt idx="23">
                  <c:v>43244</c:v>
                </c:pt>
                <c:pt idx="24">
                  <c:v>43245</c:v>
                </c:pt>
                <c:pt idx="25">
                  <c:v>43246</c:v>
                </c:pt>
                <c:pt idx="26">
                  <c:v>43247</c:v>
                </c:pt>
                <c:pt idx="27">
                  <c:v>43248</c:v>
                </c:pt>
                <c:pt idx="28">
                  <c:v>43249</c:v>
                </c:pt>
                <c:pt idx="29">
                  <c:v>43250</c:v>
                </c:pt>
                <c:pt idx="30">
                  <c:v>43251</c:v>
                </c:pt>
              </c:numCache>
            </c:numRef>
          </c:cat>
          <c:val>
            <c:numRef>
              <c:f>Sheet1!$D$2:$D$32</c:f>
              <c:numCache>
                <c:formatCode>General</c:formatCode>
                <c:ptCount val="31"/>
                <c:pt idx="0">
                  <c:v>159</c:v>
                </c:pt>
                <c:pt idx="1">
                  <c:v>159</c:v>
                </c:pt>
                <c:pt idx="2">
                  <c:v>212</c:v>
                </c:pt>
                <c:pt idx="3">
                  <c:v>135</c:v>
                </c:pt>
                <c:pt idx="4">
                  <c:v>112</c:v>
                </c:pt>
                <c:pt idx="5">
                  <c:v>84</c:v>
                </c:pt>
                <c:pt idx="6">
                  <c:v>125</c:v>
                </c:pt>
                <c:pt idx="7">
                  <c:v>187</c:v>
                </c:pt>
                <c:pt idx="8">
                  <c:v>138</c:v>
                </c:pt>
                <c:pt idx="9">
                  <c:v>156</c:v>
                </c:pt>
                <c:pt idx="10">
                  <c:v>102</c:v>
                </c:pt>
                <c:pt idx="11">
                  <c:v>68</c:v>
                </c:pt>
                <c:pt idx="12">
                  <c:v>61</c:v>
                </c:pt>
                <c:pt idx="13">
                  <c:v>82</c:v>
                </c:pt>
                <c:pt idx="14">
                  <c:v>162</c:v>
                </c:pt>
                <c:pt idx="15">
                  <c:v>192</c:v>
                </c:pt>
                <c:pt idx="16">
                  <c:v>200</c:v>
                </c:pt>
                <c:pt idx="17">
                  <c:v>126</c:v>
                </c:pt>
                <c:pt idx="18">
                  <c:v>87</c:v>
                </c:pt>
                <c:pt idx="19">
                  <c:v>66</c:v>
                </c:pt>
                <c:pt idx="20">
                  <c:v>107</c:v>
                </c:pt>
                <c:pt idx="21">
                  <c:v>149</c:v>
                </c:pt>
                <c:pt idx="22">
                  <c:v>156</c:v>
                </c:pt>
                <c:pt idx="23">
                  <c:v>143</c:v>
                </c:pt>
                <c:pt idx="24">
                  <c:v>103</c:v>
                </c:pt>
                <c:pt idx="25">
                  <c:v>62</c:v>
                </c:pt>
                <c:pt idx="26">
                  <c:v>40</c:v>
                </c:pt>
                <c:pt idx="27">
                  <c:v>80</c:v>
                </c:pt>
                <c:pt idx="28">
                  <c:v>107</c:v>
                </c:pt>
                <c:pt idx="29">
                  <c:v>104</c:v>
                </c:pt>
                <c:pt idx="30">
                  <c:v>114</c:v>
                </c:pt>
              </c:numCache>
            </c:numRef>
          </c:val>
          <c:smooth val="0"/>
          <c:extLst>
            <c:ext xmlns:c16="http://schemas.microsoft.com/office/drawing/2014/chart" uri="{C3380CC4-5D6E-409C-BE32-E72D297353CC}">
              <c16:uniqueId val="{00000002-3591-411B-9EFA-6786FABD47DC}"/>
            </c:ext>
          </c:extLst>
        </c:ser>
        <c:dLbls>
          <c:showLegendKey val="0"/>
          <c:showVal val="0"/>
          <c:showCatName val="0"/>
          <c:showSerName val="0"/>
          <c:showPercent val="0"/>
          <c:showBubbleSize val="0"/>
        </c:dLbls>
        <c:smooth val="0"/>
        <c:axId val="343711968"/>
        <c:axId val="343710328"/>
      </c:lineChart>
      <c:dateAx>
        <c:axId val="343711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710328"/>
        <c:crosses val="autoZero"/>
        <c:auto val="1"/>
        <c:lblOffset val="100"/>
        <c:baseTimeUnit val="days"/>
      </c:dateAx>
      <c:valAx>
        <c:axId val="343710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711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Hilti Group</c:v>
                </c:pt>
                <c:pt idx="1">
                  <c:v>Bosch Power Tools</c:v>
                </c:pt>
                <c:pt idx="2">
                  <c:v>Stanley Black &amp; Decker, Inc.</c:v>
                </c:pt>
              </c:strCache>
            </c:strRef>
          </c:cat>
          <c:val>
            <c:numRef>
              <c:f>Sheet1!$A$2:$C$2</c:f>
              <c:numCache>
                <c:formatCode>General</c:formatCode>
                <c:ptCount val="3"/>
                <c:pt idx="0">
                  <c:v>177167</c:v>
                </c:pt>
                <c:pt idx="1">
                  <c:v>7185</c:v>
                </c:pt>
                <c:pt idx="2">
                  <c:v>157957</c:v>
                </c:pt>
              </c:numCache>
            </c:numRef>
          </c:val>
          <c:extLst>
            <c:ext xmlns:c16="http://schemas.microsoft.com/office/drawing/2014/chart" uri="{C3380CC4-5D6E-409C-BE32-E72D297353CC}">
              <c16:uniqueId val="{00000000-1879-40AE-B0FA-F2A731BE61D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Hilti Group</c:v>
                </c:pt>
              </c:strCache>
            </c:strRef>
          </c:tx>
          <c:spPr>
            <a:ln w="28575" cap="rnd">
              <a:solidFill>
                <a:schemeClr val="accent1"/>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Sheet1!$B$2:$B$6</c:f>
              <c:numCache>
                <c:formatCode>General</c:formatCode>
                <c:ptCount val="5"/>
                <c:pt idx="0">
                  <c:v>100</c:v>
                </c:pt>
                <c:pt idx="1">
                  <c:v>61.904800000000002</c:v>
                </c:pt>
                <c:pt idx="2">
                  <c:v>100</c:v>
                </c:pt>
                <c:pt idx="3">
                  <c:v>21.968599999999999</c:v>
                </c:pt>
                <c:pt idx="4">
                  <c:v>94.3095</c:v>
                </c:pt>
              </c:numCache>
            </c:numRef>
          </c:val>
          <c:extLst>
            <c:ext xmlns:c16="http://schemas.microsoft.com/office/drawing/2014/chart" uri="{C3380CC4-5D6E-409C-BE32-E72D297353CC}">
              <c16:uniqueId val="{00000000-1D55-4694-9581-BF9ADD7EB0A7}"/>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Sheet1!$C$2:$C$6</c:f>
              <c:numCache>
                <c:formatCode>General</c:formatCode>
                <c:ptCount val="5"/>
                <c:pt idx="0">
                  <c:v>4.0555000000000003</c:v>
                </c:pt>
                <c:pt idx="1">
                  <c:v>23.8095</c:v>
                </c:pt>
                <c:pt idx="2">
                  <c:v>7.0941999999999998</c:v>
                </c:pt>
                <c:pt idx="3">
                  <c:v>100</c:v>
                </c:pt>
                <c:pt idx="4">
                  <c:v>100</c:v>
                </c:pt>
              </c:numCache>
            </c:numRef>
          </c:val>
          <c:extLst>
            <c:ext xmlns:c16="http://schemas.microsoft.com/office/drawing/2014/chart" uri="{C3380CC4-5D6E-409C-BE32-E72D297353CC}">
              <c16:uniqueId val="{00000001-1D55-4694-9581-BF9ADD7EB0A7}"/>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Sheet1!$D$2:$D$6</c:f>
              <c:numCache>
                <c:formatCode>General</c:formatCode>
                <c:ptCount val="5"/>
                <c:pt idx="0">
                  <c:v>89.1571</c:v>
                </c:pt>
                <c:pt idx="1">
                  <c:v>100</c:v>
                </c:pt>
                <c:pt idx="2">
                  <c:v>89.518500000000003</c:v>
                </c:pt>
                <c:pt idx="3">
                  <c:v>13.639200000000001</c:v>
                </c:pt>
                <c:pt idx="4">
                  <c:v>86.022499999999994</c:v>
                </c:pt>
              </c:numCache>
            </c:numRef>
          </c:val>
          <c:extLst>
            <c:ext xmlns:c16="http://schemas.microsoft.com/office/drawing/2014/chart" uri="{C3380CC4-5D6E-409C-BE32-E72D297353CC}">
              <c16:uniqueId val="{00000002-1D55-4694-9581-BF9ADD7EB0A7}"/>
            </c:ext>
          </c:extLst>
        </c:ser>
        <c:dLbls>
          <c:showLegendKey val="0"/>
          <c:showVal val="0"/>
          <c:showCatName val="0"/>
          <c:showSerName val="0"/>
          <c:showPercent val="0"/>
          <c:showBubbleSize val="0"/>
        </c:dLbls>
        <c:axId val="397598872"/>
        <c:axId val="397600512"/>
      </c:radarChart>
      <c:catAx>
        <c:axId val="397598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600512"/>
        <c:crosses val="autoZero"/>
        <c:auto val="1"/>
        <c:lblAlgn val="ctr"/>
        <c:lblOffset val="100"/>
        <c:noMultiLvlLbl val="0"/>
      </c:catAx>
      <c:valAx>
        <c:axId val="397600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598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A0E2D3-1A67-4CBE-ABB6-21F9F2D3904F}"/>
              </a:ext>
            </a:extLst>
          </p:cNvPr>
          <p:cNvSpPr>
            <a:spLocks noGrp="1"/>
          </p:cNvSpPr>
          <p:nvPr>
            <p:ph type="ctrTitle"/>
          </p:nvPr>
        </p:nvSpPr>
        <p:spPr/>
        <p:txBody>
          <a:bodyPr/>
          <a:lstStyle/>
          <a:p>
            <a:r>
              <a:rPr lang="en-US"/>
              <a:t>Content Benchmark and Optimization</a:t>
            </a:r>
          </a:p>
        </p:txBody>
      </p:sp>
      <p:sp>
        <p:nvSpPr>
          <p:cNvPr id="3" name="Subtitle 2">
            <a:extLst>
              <a:ext uri="{FF2B5EF4-FFF2-40B4-BE49-F238E27FC236}">
                <a16:creationId xmlns:a16="http://schemas.microsoft.com/office/drawing/2014/main" id="{A78574DD-18FD-402D-BF7B-90A9EDD7EDBC}"/>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612248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C1B88-BB25-4974-928B-CC085CD01E8B}"/>
              </a:ext>
            </a:extLst>
          </p:cNvPr>
          <p:cNvSpPr>
            <a:spLocks noGrp="1"/>
          </p:cNvSpPr>
          <p:nvPr>
            <p:ph type="title"/>
          </p:nvPr>
        </p:nvSpPr>
        <p:spPr/>
        <p:txBody>
          <a:bodyPr/>
          <a:lstStyle/>
          <a:p>
            <a:r>
              <a:rPr lang="en-US"/>
              <a:t>LinkedIn Key Metrics Table | Corporate</a:t>
            </a:r>
          </a:p>
        </p:txBody>
      </p:sp>
      <p:graphicFrame>
        <p:nvGraphicFramePr>
          <p:cNvPr id="5" name="Table Placeholder 4">
            <a:extLst>
              <a:ext uri="{FF2B5EF4-FFF2-40B4-BE49-F238E27FC236}">
                <a16:creationId xmlns:a16="http://schemas.microsoft.com/office/drawing/2014/main" id="{13100CA2-6572-4438-B849-FA0919ED0E2E}"/>
              </a:ext>
            </a:extLst>
          </p:cNvPr>
          <p:cNvGraphicFramePr>
            <a:graphicFrameLocks noGrp="1"/>
          </p:cNvGraphicFramePr>
          <p:nvPr>
            <p:ph type="tbl" sz="quarter" idx="13"/>
            <p:extLst>
              <p:ext uri="{D42A27DB-BD31-4B8C-83A1-F6EECF244321}">
                <p14:modId xmlns:p14="http://schemas.microsoft.com/office/powerpoint/2010/main" val="489446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66790557"/>
                    </a:ext>
                  </a:extLst>
                </a:gridCol>
                <a:gridCol w="1069848">
                  <a:extLst>
                    <a:ext uri="{9D8B030D-6E8A-4147-A177-3AD203B41FA5}">
                      <a16:colId xmlns:a16="http://schemas.microsoft.com/office/drawing/2014/main" val="1646748000"/>
                    </a:ext>
                  </a:extLst>
                </a:gridCol>
                <a:gridCol w="1069848">
                  <a:extLst>
                    <a:ext uri="{9D8B030D-6E8A-4147-A177-3AD203B41FA5}">
                      <a16:colId xmlns:a16="http://schemas.microsoft.com/office/drawing/2014/main" val="4011095404"/>
                    </a:ext>
                  </a:extLst>
                </a:gridCol>
                <a:gridCol w="1069848">
                  <a:extLst>
                    <a:ext uri="{9D8B030D-6E8A-4147-A177-3AD203B41FA5}">
                      <a16:colId xmlns:a16="http://schemas.microsoft.com/office/drawing/2014/main" val="4219011255"/>
                    </a:ext>
                  </a:extLst>
                </a:gridCol>
                <a:gridCol w="1069848">
                  <a:extLst>
                    <a:ext uri="{9D8B030D-6E8A-4147-A177-3AD203B41FA5}">
                      <a16:colId xmlns:a16="http://schemas.microsoft.com/office/drawing/2014/main" val="1896174250"/>
                    </a:ext>
                  </a:extLst>
                </a:gridCol>
                <a:gridCol w="1069848">
                  <a:extLst>
                    <a:ext uri="{9D8B030D-6E8A-4147-A177-3AD203B41FA5}">
                      <a16:colId xmlns:a16="http://schemas.microsoft.com/office/drawing/2014/main" val="2174322714"/>
                    </a:ext>
                  </a:extLst>
                </a:gridCol>
                <a:gridCol w="1069848">
                  <a:extLst>
                    <a:ext uri="{9D8B030D-6E8A-4147-A177-3AD203B41FA5}">
                      <a16:colId xmlns:a16="http://schemas.microsoft.com/office/drawing/2014/main" val="323046941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742692223"/>
                  </a:ext>
                </a:extLst>
              </a:tr>
              <a:tr h="370840">
                <a:tc>
                  <a:txBody>
                    <a:bodyPr/>
                    <a:lstStyle/>
                    <a:p>
                      <a:r>
                        <a:rPr lang="en-US" sz="1000"/>
                        <a:t>Hilti Group</a:t>
                      </a:r>
                    </a:p>
                  </a:txBody>
                  <a:tcPr/>
                </a:tc>
                <a:tc>
                  <a:txBody>
                    <a:bodyPr/>
                    <a:lstStyle/>
                    <a:p>
                      <a:r>
                        <a:rPr lang="en-US" sz="1000"/>
                        <a:t>177167</a:t>
                      </a:r>
                    </a:p>
                  </a:txBody>
                  <a:tcPr/>
                </a:tc>
                <a:tc>
                  <a:txBody>
                    <a:bodyPr/>
                    <a:lstStyle/>
                    <a:p>
                      <a:r>
                        <a:rPr lang="en-US" sz="1000"/>
                        <a:t>4635</a:t>
                      </a:r>
                    </a:p>
                  </a:txBody>
                  <a:tcPr/>
                </a:tc>
                <a:tc>
                  <a:txBody>
                    <a:bodyPr/>
                    <a:lstStyle/>
                    <a:p>
                      <a:r>
                        <a:rPr lang="en-US" sz="1000"/>
                        <a:t>13</a:t>
                      </a:r>
                    </a:p>
                  </a:txBody>
                  <a:tcPr/>
                </a:tc>
                <a:tc>
                  <a:txBody>
                    <a:bodyPr/>
                    <a:lstStyle/>
                    <a:p>
                      <a:r>
                        <a:rPr lang="en-US" sz="1000"/>
                        <a:t>4654</a:t>
                      </a:r>
                    </a:p>
                  </a:txBody>
                  <a:tcPr/>
                </a:tc>
                <a:tc>
                  <a:txBody>
                    <a:bodyPr/>
                    <a:lstStyle/>
                    <a:p>
                      <a:r>
                        <a:rPr lang="en-US" sz="1000"/>
                        <a:t>40</a:t>
                      </a:r>
                    </a:p>
                  </a:txBody>
                  <a:tcPr/>
                </a:tc>
                <a:tc>
                  <a:txBody>
                    <a:bodyPr/>
                    <a:lstStyle/>
                    <a:p>
                      <a:r>
                        <a:rPr lang="en-US" sz="1000"/>
                        <a:t>0.2065 %</a:t>
                      </a:r>
                    </a:p>
                  </a:txBody>
                  <a:tcPr/>
                </a:tc>
                <a:extLst>
                  <a:ext uri="{0D108BD9-81ED-4DB2-BD59-A6C34878D82A}">
                    <a16:rowId xmlns:a16="http://schemas.microsoft.com/office/drawing/2014/main" val="3007770017"/>
                  </a:ext>
                </a:extLst>
              </a:tr>
              <a:tr h="370840">
                <a:tc>
                  <a:txBody>
                    <a:bodyPr/>
                    <a:lstStyle/>
                    <a:p>
                      <a:r>
                        <a:rPr lang="en-US" sz="1000"/>
                        <a:t>Bosch Power Tools</a:t>
                      </a:r>
                    </a:p>
                  </a:txBody>
                  <a:tcPr/>
                </a:tc>
                <a:tc>
                  <a:txBody>
                    <a:bodyPr/>
                    <a:lstStyle/>
                    <a:p>
                      <a:r>
                        <a:rPr lang="en-US" sz="1000"/>
                        <a:t>7185</a:t>
                      </a:r>
                    </a:p>
                  </a:txBody>
                  <a:tcPr/>
                </a:tc>
                <a:tc>
                  <a:txBody>
                    <a:bodyPr/>
                    <a:lstStyle/>
                    <a:p>
                      <a:r>
                        <a:rPr lang="en-US" sz="1000"/>
                        <a:t>199</a:t>
                      </a:r>
                    </a:p>
                  </a:txBody>
                  <a:tcPr/>
                </a:tc>
                <a:tc>
                  <a:txBody>
                    <a:bodyPr/>
                    <a:lstStyle/>
                    <a:p>
                      <a:r>
                        <a:rPr lang="en-US" sz="1000"/>
                        <a:t>5</a:t>
                      </a:r>
                    </a:p>
                  </a:txBody>
                  <a:tcPr/>
                </a:tc>
                <a:tc>
                  <a:txBody>
                    <a:bodyPr/>
                    <a:lstStyle/>
                    <a:p>
                      <a:r>
                        <a:rPr lang="en-US" sz="1000"/>
                        <a:t>326</a:t>
                      </a:r>
                    </a:p>
                  </a:txBody>
                  <a:tcPr/>
                </a:tc>
                <a:tc>
                  <a:txBody>
                    <a:bodyPr/>
                    <a:lstStyle/>
                    <a:p>
                      <a:r>
                        <a:rPr lang="en-US" sz="1000"/>
                        <a:t>7</a:t>
                      </a:r>
                    </a:p>
                  </a:txBody>
                  <a:tcPr/>
                </a:tc>
                <a:tc>
                  <a:txBody>
                    <a:bodyPr/>
                    <a:lstStyle/>
                    <a:p>
                      <a:r>
                        <a:rPr lang="en-US" sz="1000"/>
                        <a:t>0.9400 %</a:t>
                      </a:r>
                    </a:p>
                  </a:txBody>
                  <a:tcPr/>
                </a:tc>
                <a:extLst>
                  <a:ext uri="{0D108BD9-81ED-4DB2-BD59-A6C34878D82A}">
                    <a16:rowId xmlns:a16="http://schemas.microsoft.com/office/drawing/2014/main" val="79095611"/>
                  </a:ext>
                </a:extLst>
              </a:tr>
              <a:tr h="370840">
                <a:tc>
                  <a:txBody>
                    <a:bodyPr/>
                    <a:lstStyle/>
                    <a:p>
                      <a:r>
                        <a:rPr lang="en-US" sz="1000"/>
                        <a:t>Stanley Black &amp; Decker, Inc.</a:t>
                      </a:r>
                    </a:p>
                  </a:txBody>
                  <a:tcPr/>
                </a:tc>
                <a:tc>
                  <a:txBody>
                    <a:bodyPr/>
                    <a:lstStyle/>
                    <a:p>
                      <a:r>
                        <a:rPr lang="en-US" sz="1000"/>
                        <a:t>157957</a:t>
                      </a:r>
                    </a:p>
                  </a:txBody>
                  <a:tcPr/>
                </a:tc>
                <a:tc>
                  <a:txBody>
                    <a:bodyPr/>
                    <a:lstStyle/>
                    <a:p>
                      <a:r>
                        <a:rPr lang="en-US" sz="1000"/>
                        <a:t>3778</a:t>
                      </a:r>
                    </a:p>
                  </a:txBody>
                  <a:tcPr/>
                </a:tc>
                <a:tc>
                  <a:txBody>
                    <a:bodyPr/>
                    <a:lstStyle/>
                    <a:p>
                      <a:r>
                        <a:rPr lang="en-US" sz="1000"/>
                        <a:t>21</a:t>
                      </a:r>
                    </a:p>
                  </a:txBody>
                  <a:tcPr/>
                </a:tc>
                <a:tc>
                  <a:txBody>
                    <a:bodyPr/>
                    <a:lstStyle/>
                    <a:p>
                      <a:r>
                        <a:rPr lang="en-US" sz="1000"/>
                        <a:t>4157</a:t>
                      </a:r>
                    </a:p>
                  </a:txBody>
                  <a:tcPr/>
                </a:tc>
                <a:tc>
                  <a:txBody>
                    <a:bodyPr/>
                    <a:lstStyle/>
                    <a:p>
                      <a:r>
                        <a:rPr lang="en-US" sz="1000"/>
                        <a:t>45</a:t>
                      </a:r>
                    </a:p>
                  </a:txBody>
                  <a:tcPr/>
                </a:tc>
                <a:tc>
                  <a:txBody>
                    <a:bodyPr/>
                    <a:lstStyle/>
                    <a:p>
                      <a:r>
                        <a:rPr lang="en-US" sz="1000"/>
                        <a:t>0.1282 %</a:t>
                      </a:r>
                    </a:p>
                  </a:txBody>
                  <a:tcPr/>
                </a:tc>
                <a:extLst>
                  <a:ext uri="{0D108BD9-81ED-4DB2-BD59-A6C34878D82A}">
                    <a16:rowId xmlns:a16="http://schemas.microsoft.com/office/drawing/2014/main" val="1050845303"/>
                  </a:ext>
                </a:extLst>
              </a:tr>
            </a:tbl>
          </a:graphicData>
        </a:graphic>
      </p:graphicFrame>
      <p:sp>
        <p:nvSpPr>
          <p:cNvPr id="4" name="Text Placeholder 3">
            <a:extLst>
              <a:ext uri="{FF2B5EF4-FFF2-40B4-BE49-F238E27FC236}">
                <a16:creationId xmlns:a16="http://schemas.microsoft.com/office/drawing/2014/main" id="{0D47CAD5-9A49-49B8-A651-3E30C6EF5BB0}"/>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12222543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DF306-0056-49CB-933A-9365AF772930}"/>
              </a:ext>
            </a:extLst>
          </p:cNvPr>
          <p:cNvSpPr>
            <a:spLocks noGrp="1"/>
          </p:cNvSpPr>
          <p:nvPr>
            <p:ph type="title"/>
          </p:nvPr>
        </p:nvSpPr>
        <p:spPr/>
        <p:txBody>
          <a:bodyPr/>
          <a:lstStyle/>
          <a:p>
            <a:r>
              <a:rPr lang="en-US"/>
              <a:t>LinkedIn Updates Table | Corporate - 1 of 9</a:t>
            </a:r>
          </a:p>
        </p:txBody>
      </p:sp>
      <p:graphicFrame>
        <p:nvGraphicFramePr>
          <p:cNvPr id="5" name="Table Placeholder 4">
            <a:extLst>
              <a:ext uri="{FF2B5EF4-FFF2-40B4-BE49-F238E27FC236}">
                <a16:creationId xmlns:a16="http://schemas.microsoft.com/office/drawing/2014/main" id="{C4AEDD00-13E1-4764-B3E5-C038E712682B}"/>
              </a:ext>
            </a:extLst>
          </p:cNvPr>
          <p:cNvGraphicFramePr>
            <a:graphicFrameLocks noGrp="1"/>
          </p:cNvGraphicFramePr>
          <p:nvPr>
            <p:ph type="tbl" sz="quarter" idx="13"/>
            <p:extLst>
              <p:ext uri="{D42A27DB-BD31-4B8C-83A1-F6EECF244321}">
                <p14:modId xmlns:p14="http://schemas.microsoft.com/office/powerpoint/2010/main" val="2029688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947654104"/>
                    </a:ext>
                  </a:extLst>
                </a:gridCol>
                <a:gridCol w="987552">
                  <a:extLst>
                    <a:ext uri="{9D8B030D-6E8A-4147-A177-3AD203B41FA5}">
                      <a16:colId xmlns:a16="http://schemas.microsoft.com/office/drawing/2014/main" val="3247254031"/>
                    </a:ext>
                  </a:extLst>
                </a:gridCol>
                <a:gridCol w="987552">
                  <a:extLst>
                    <a:ext uri="{9D8B030D-6E8A-4147-A177-3AD203B41FA5}">
                      <a16:colId xmlns:a16="http://schemas.microsoft.com/office/drawing/2014/main" val="578546930"/>
                    </a:ext>
                  </a:extLst>
                </a:gridCol>
                <a:gridCol w="987552">
                  <a:extLst>
                    <a:ext uri="{9D8B030D-6E8A-4147-A177-3AD203B41FA5}">
                      <a16:colId xmlns:a16="http://schemas.microsoft.com/office/drawing/2014/main" val="561343769"/>
                    </a:ext>
                  </a:extLst>
                </a:gridCol>
                <a:gridCol w="987552">
                  <a:extLst>
                    <a:ext uri="{9D8B030D-6E8A-4147-A177-3AD203B41FA5}">
                      <a16:colId xmlns:a16="http://schemas.microsoft.com/office/drawing/2014/main" val="2597543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350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- 2018-05-31 20:00:16 </a:t>
                      </a:r>
                      <a:r>
                        <a:rPr kumimoji="0" lang="en-US" sz="1000" b="0" i="0" u="none" strike="noStrike" kern="1200" cap="none" spc="0" normalizeH="0" baseline="0" noProof="0">
                          <a:ln>
                            <a:noFill/>
                          </a:ln>
                          <a:solidFill>
                            <a:prstClr val="black"/>
                          </a:solidFill>
                          <a:effectLst/>
                          <a:uLnTx/>
                          <a:uFillTx/>
                          <a:latin typeface="+mn-lt"/>
                          <a:ea typeface="+mn-ea"/>
                          <a:cs typeface="+mn-cs"/>
                        </a:rPr>
                        <a:t>
  Empowering customers to create the future, STANLEY Engineered Fastening focuses on its clients’ needs to design and engineer a diverse range of advanced fastening and assembly solutions. Discover more about this pioneering division of Stanley Black &amp; Decker at its newly-launched web site &gt; http://bit.ly/2KFtFKy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83265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- 2018-05-30 20:30:17 </a:t>
                      </a:r>
                      <a:r>
                        <a:rPr kumimoji="0" lang="en-US" sz="1000" b="0" i="0" u="none" strike="noStrike" kern="1200" cap="none" spc="0" normalizeH="0" baseline="0" noProof="0">
                          <a:ln>
                            <a:noFill/>
                          </a:ln>
                          <a:solidFill>
                            <a:prstClr val="black"/>
                          </a:solidFill>
                          <a:effectLst/>
                          <a:uLnTx/>
                          <a:uFillTx/>
                          <a:latin typeface="+mn-lt"/>
                          <a:ea typeface="+mn-ea"/>
                          <a:cs typeface="+mn-cs"/>
                        </a:rPr>
                        <a:t>
  Last week, our Chief Financial Officer Don Allan spoke to CFO about the role that the Finance function can play in a company’s transformation, covering topics as wide-ranging as the next generation of manufacturing to artificial intelligence. Check out his fascinating two-part interview here! http://bit.ly/2xksIWl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6557286"/>
                  </a:ext>
                </a:extLst>
              </a:tr>
            </a:tbl>
          </a:graphicData>
        </a:graphic>
      </p:graphicFrame>
      <p:sp>
        <p:nvSpPr>
          <p:cNvPr id="4" name="Text Placeholder 3">
            <a:extLst>
              <a:ext uri="{FF2B5EF4-FFF2-40B4-BE49-F238E27FC236}">
                <a16:creationId xmlns:a16="http://schemas.microsoft.com/office/drawing/2014/main" id="{D3E1DC43-4C82-41E4-844A-A9F445DDF37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100217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4F848-0925-4BA7-A8A2-ED9AAE1CB0FD}"/>
              </a:ext>
            </a:extLst>
          </p:cNvPr>
          <p:cNvSpPr>
            <a:spLocks noGrp="1"/>
          </p:cNvSpPr>
          <p:nvPr>
            <p:ph type="title"/>
          </p:nvPr>
        </p:nvSpPr>
        <p:spPr/>
        <p:txBody>
          <a:bodyPr/>
          <a:lstStyle/>
          <a:p>
            <a:r>
              <a:rPr lang="en-US"/>
              <a:t>LinkedIn Updates Table | Corporate - 2 of 9</a:t>
            </a:r>
          </a:p>
        </p:txBody>
      </p:sp>
      <p:graphicFrame>
        <p:nvGraphicFramePr>
          <p:cNvPr id="5" name="Table Placeholder 4">
            <a:extLst>
              <a:ext uri="{FF2B5EF4-FFF2-40B4-BE49-F238E27FC236}">
                <a16:creationId xmlns:a16="http://schemas.microsoft.com/office/drawing/2014/main" id="{A0DD9043-C4EF-425E-ACAF-F18694638956}"/>
              </a:ext>
            </a:extLst>
          </p:cNvPr>
          <p:cNvGraphicFramePr>
            <a:graphicFrameLocks noGrp="1"/>
          </p:cNvGraphicFramePr>
          <p:nvPr>
            <p:ph type="tbl" sz="quarter" idx="13"/>
            <p:extLst>
              <p:ext uri="{D42A27DB-BD31-4B8C-83A1-F6EECF244321}">
                <p14:modId xmlns:p14="http://schemas.microsoft.com/office/powerpoint/2010/main" val="632548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53846981"/>
                    </a:ext>
                  </a:extLst>
                </a:gridCol>
                <a:gridCol w="987552">
                  <a:extLst>
                    <a:ext uri="{9D8B030D-6E8A-4147-A177-3AD203B41FA5}">
                      <a16:colId xmlns:a16="http://schemas.microsoft.com/office/drawing/2014/main" val="130572039"/>
                    </a:ext>
                  </a:extLst>
                </a:gridCol>
                <a:gridCol w="987552">
                  <a:extLst>
                    <a:ext uri="{9D8B030D-6E8A-4147-A177-3AD203B41FA5}">
                      <a16:colId xmlns:a16="http://schemas.microsoft.com/office/drawing/2014/main" val="1877516041"/>
                    </a:ext>
                  </a:extLst>
                </a:gridCol>
                <a:gridCol w="987552">
                  <a:extLst>
                    <a:ext uri="{9D8B030D-6E8A-4147-A177-3AD203B41FA5}">
                      <a16:colId xmlns:a16="http://schemas.microsoft.com/office/drawing/2014/main" val="3203997159"/>
                    </a:ext>
                  </a:extLst>
                </a:gridCol>
                <a:gridCol w="987552">
                  <a:extLst>
                    <a:ext uri="{9D8B030D-6E8A-4147-A177-3AD203B41FA5}">
                      <a16:colId xmlns:a16="http://schemas.microsoft.com/office/drawing/2014/main" val="2354185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556578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- 2018-05-30 10:33:09 </a:t>
                      </a:r>
                      <a:r>
                        <a:rPr kumimoji="0" lang="en-US" sz="1000" b="0" i="0" u="none" strike="noStrike" kern="1200" cap="none" spc="0" normalizeH="0" baseline="0" noProof="0">
                          <a:ln>
                            <a:noFill/>
                          </a:ln>
                          <a:solidFill>
                            <a:prstClr val="black"/>
                          </a:solidFill>
                          <a:effectLst/>
                          <a:uLnTx/>
                          <a:uFillTx/>
                          <a:latin typeface="+mn-lt"/>
                          <a:ea typeface="+mn-ea"/>
                          <a:cs typeface="+mn-cs"/>
                        </a:rPr>
                        <a:t>
  Altun Cankal, Developer Electronics Hardware: 
In 2012, “working on products easing daily life” was my motivation while applying for the master thesis on introducing Autonomous Lawnmowers in an Internet of Things ecosystem. Today, as a developer of cordless IoT-capable power tools, we delicately design every bit flowing in the hands of our users for enhancing the quality of their lives. Accompanying the journey of electro-mechanical-born power tools towards their intelligent digital future, we experience not only working within cross-functional teams, but also the challenge of adapting emerging technologies. As part of our innovative culture, we think big but act like a start-up to drive incremental as well as breakthrough innovations for life.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72933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- 2018-05-29 20:01:24 </a:t>
                      </a:r>
                      <a:r>
                        <a:rPr kumimoji="0" lang="en-US" sz="1000" b="0" i="0" u="none" strike="noStrike" kern="1200" cap="none" spc="0" normalizeH="0" baseline="0" noProof="0">
                          <a:ln>
                            <a:noFill/>
                          </a:ln>
                          <a:solidFill>
                            <a:prstClr val="black"/>
                          </a:solidFill>
                          <a:effectLst/>
                          <a:uLnTx/>
                          <a:uFillTx/>
                          <a:latin typeface="+mn-lt"/>
                          <a:ea typeface="+mn-ea"/>
                          <a:cs typeface="+mn-cs"/>
                        </a:rPr>
                        <a:t>
  At our 175th Anniversary celebration at the New York Stock Exchange, sports legend Joe Gibbs talked to Cheddar about inspiring students to pursue technology and engineering careers. Huge thanks to Joe Gibbs Racing for supporting us in our mission to further STEAM education. Watch the full interview: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70263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- 2018-05-28 16:30:15 </a:t>
                      </a:r>
                      <a:r>
                        <a:rPr kumimoji="0" lang="en-US" sz="1000" b="0" i="0" u="none" strike="noStrike" kern="1200" cap="none" spc="0" normalizeH="0" baseline="0" noProof="0">
                          <a:ln>
                            <a:noFill/>
                          </a:ln>
                          <a:solidFill>
                            <a:prstClr val="black"/>
                          </a:solidFill>
                          <a:effectLst/>
                          <a:uLnTx/>
                          <a:uFillTx/>
                          <a:latin typeface="+mn-lt"/>
                          <a:ea typeface="+mn-ea"/>
                          <a:cs typeface="+mn-cs"/>
                        </a:rPr>
                        <a:t>
  Today we honor and remember the heroes who have served, and all those who have fallen.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9850378"/>
                  </a:ext>
                </a:extLst>
              </a:tr>
            </a:tbl>
          </a:graphicData>
        </a:graphic>
      </p:graphicFrame>
      <p:sp>
        <p:nvSpPr>
          <p:cNvPr id="4" name="Text Placeholder 3">
            <a:extLst>
              <a:ext uri="{FF2B5EF4-FFF2-40B4-BE49-F238E27FC236}">
                <a16:creationId xmlns:a16="http://schemas.microsoft.com/office/drawing/2014/main" id="{C9764579-1C8B-4C95-9656-E33F8785E708}"/>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544902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A468C-75A9-41FA-864A-A60C9354D519}"/>
              </a:ext>
            </a:extLst>
          </p:cNvPr>
          <p:cNvSpPr>
            <a:spLocks noGrp="1"/>
          </p:cNvSpPr>
          <p:nvPr>
            <p:ph type="title"/>
          </p:nvPr>
        </p:nvSpPr>
        <p:spPr/>
        <p:txBody>
          <a:bodyPr/>
          <a:lstStyle/>
          <a:p>
            <a:r>
              <a:rPr lang="en-US"/>
              <a:t>LinkedIn Updates Table | Corporate - 3 of 9</a:t>
            </a:r>
          </a:p>
        </p:txBody>
      </p:sp>
      <p:graphicFrame>
        <p:nvGraphicFramePr>
          <p:cNvPr id="5" name="Table Placeholder 4">
            <a:extLst>
              <a:ext uri="{FF2B5EF4-FFF2-40B4-BE49-F238E27FC236}">
                <a16:creationId xmlns:a16="http://schemas.microsoft.com/office/drawing/2014/main" id="{5B1074C8-87E3-4541-9618-5ACB8B6D5D5B}"/>
              </a:ext>
            </a:extLst>
          </p:cNvPr>
          <p:cNvGraphicFramePr>
            <a:graphicFrameLocks noGrp="1"/>
          </p:cNvGraphicFramePr>
          <p:nvPr>
            <p:ph type="tbl" sz="quarter" idx="13"/>
            <p:extLst>
              <p:ext uri="{D42A27DB-BD31-4B8C-83A1-F6EECF244321}">
                <p14:modId xmlns:p14="http://schemas.microsoft.com/office/powerpoint/2010/main" val="268074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46587593"/>
                    </a:ext>
                  </a:extLst>
                </a:gridCol>
                <a:gridCol w="987552">
                  <a:extLst>
                    <a:ext uri="{9D8B030D-6E8A-4147-A177-3AD203B41FA5}">
                      <a16:colId xmlns:a16="http://schemas.microsoft.com/office/drawing/2014/main" val="737539224"/>
                    </a:ext>
                  </a:extLst>
                </a:gridCol>
                <a:gridCol w="987552">
                  <a:extLst>
                    <a:ext uri="{9D8B030D-6E8A-4147-A177-3AD203B41FA5}">
                      <a16:colId xmlns:a16="http://schemas.microsoft.com/office/drawing/2014/main" val="3189662903"/>
                    </a:ext>
                  </a:extLst>
                </a:gridCol>
                <a:gridCol w="987552">
                  <a:extLst>
                    <a:ext uri="{9D8B030D-6E8A-4147-A177-3AD203B41FA5}">
                      <a16:colId xmlns:a16="http://schemas.microsoft.com/office/drawing/2014/main" val="2042760217"/>
                    </a:ext>
                  </a:extLst>
                </a:gridCol>
                <a:gridCol w="987552">
                  <a:extLst>
                    <a:ext uri="{9D8B030D-6E8A-4147-A177-3AD203B41FA5}">
                      <a16:colId xmlns:a16="http://schemas.microsoft.com/office/drawing/2014/main" val="19361786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65747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- 2018-05-28 13:00:59 </a:t>
                      </a:r>
                      <a:r>
                        <a:rPr kumimoji="0" lang="en-US" sz="1000" b="0" i="0" u="none" strike="noStrike" kern="1200" cap="none" spc="0" normalizeH="0" baseline="0" noProof="0">
                          <a:ln>
                            <a:noFill/>
                          </a:ln>
                          <a:solidFill>
                            <a:prstClr val="black"/>
                          </a:solidFill>
                          <a:effectLst/>
                          <a:uLnTx/>
                          <a:uFillTx/>
                          <a:latin typeface="+mn-lt"/>
                          <a:ea typeface="+mn-ea"/>
                          <a:cs typeface="+mn-cs"/>
                        </a:rPr>
                        <a:t>
  In 2017, the Hilti Group extended its business in the offshore oil, gas and wind markets with the acquisition of the Norwegian Oglaend System Group. We say "Velkommen" once again. 🇳🇴🤗 http://hilti.link/Oglaend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955830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- 2018-05-25 20:03:11 </a:t>
                      </a:r>
                      <a:r>
                        <a:rPr kumimoji="0" lang="en-US" sz="1000" b="0" i="0" u="none" strike="noStrike" kern="1200" cap="none" spc="0" normalizeH="0" baseline="0" noProof="0">
                          <a:ln>
                            <a:noFill/>
                          </a:ln>
                          <a:solidFill>
                            <a:prstClr val="black"/>
                          </a:solidFill>
                          <a:effectLst/>
                          <a:uLnTx/>
                          <a:uFillTx/>
                          <a:latin typeface="+mn-lt"/>
                          <a:ea typeface="+mn-ea"/>
                          <a:cs typeface="+mn-cs"/>
                        </a:rPr>
                        <a:t>
  In our multinational company, connectivity, communication and collaboration are essential. President &amp; CEO, Jim Loree, explains how Workplace by Facebook has strengthened these connections for our 58,000 employees across 60 countries – bridging geographies, languages and cultures to enhance productivity and engagement.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88050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- 2018-05-25 10:00:43 </a:t>
                      </a:r>
                      <a:r>
                        <a:rPr kumimoji="0" lang="en-US" sz="1000" b="0" i="0" u="none" strike="noStrike" kern="1200" cap="none" spc="0" normalizeH="0" baseline="0" noProof="0">
                          <a:ln>
                            <a:noFill/>
                          </a:ln>
                          <a:solidFill>
                            <a:prstClr val="black"/>
                          </a:solidFill>
                          <a:effectLst/>
                          <a:uLnTx/>
                          <a:uFillTx/>
                          <a:latin typeface="+mn-lt"/>
                          <a:ea typeface="+mn-ea"/>
                          <a:cs typeface="+mn-cs"/>
                        </a:rPr>
                        <a:t>
  Our customer Tommaso is repairing a section of a Dominican church, some 30 meters above the rooftops of _ _ _ _ _ _. Do you know this place? Take a guess in the comments section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40779305"/>
                  </a:ext>
                </a:extLst>
              </a:tr>
            </a:tbl>
          </a:graphicData>
        </a:graphic>
      </p:graphicFrame>
      <p:sp>
        <p:nvSpPr>
          <p:cNvPr id="4" name="Text Placeholder 3">
            <a:extLst>
              <a:ext uri="{FF2B5EF4-FFF2-40B4-BE49-F238E27FC236}">
                <a16:creationId xmlns:a16="http://schemas.microsoft.com/office/drawing/2014/main" id="{56A20DE1-25F5-4420-BD72-6135E75BF3ED}"/>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9575872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10A973-FA1F-40E2-AB3A-3F7598A192DF}"/>
              </a:ext>
            </a:extLst>
          </p:cNvPr>
          <p:cNvSpPr>
            <a:spLocks noGrp="1"/>
          </p:cNvSpPr>
          <p:nvPr>
            <p:ph type="title"/>
          </p:nvPr>
        </p:nvSpPr>
        <p:spPr/>
        <p:txBody>
          <a:bodyPr/>
          <a:lstStyle/>
          <a:p>
            <a:r>
              <a:rPr lang="en-US"/>
              <a:t>LinkedIn Updates Table | Corporate - 4 of 9</a:t>
            </a:r>
          </a:p>
        </p:txBody>
      </p:sp>
      <p:graphicFrame>
        <p:nvGraphicFramePr>
          <p:cNvPr id="5" name="Table Placeholder 4">
            <a:extLst>
              <a:ext uri="{FF2B5EF4-FFF2-40B4-BE49-F238E27FC236}">
                <a16:creationId xmlns:a16="http://schemas.microsoft.com/office/drawing/2014/main" id="{C6EB7230-C703-4283-B8EA-1CE1E3E79E93}"/>
              </a:ext>
            </a:extLst>
          </p:cNvPr>
          <p:cNvGraphicFramePr>
            <a:graphicFrameLocks noGrp="1"/>
          </p:cNvGraphicFramePr>
          <p:nvPr>
            <p:ph type="tbl" sz="quarter" idx="13"/>
            <p:extLst>
              <p:ext uri="{D42A27DB-BD31-4B8C-83A1-F6EECF244321}">
                <p14:modId xmlns:p14="http://schemas.microsoft.com/office/powerpoint/2010/main" val="1336597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59859363"/>
                    </a:ext>
                  </a:extLst>
                </a:gridCol>
                <a:gridCol w="987552">
                  <a:extLst>
                    <a:ext uri="{9D8B030D-6E8A-4147-A177-3AD203B41FA5}">
                      <a16:colId xmlns:a16="http://schemas.microsoft.com/office/drawing/2014/main" val="874797004"/>
                    </a:ext>
                  </a:extLst>
                </a:gridCol>
                <a:gridCol w="987552">
                  <a:extLst>
                    <a:ext uri="{9D8B030D-6E8A-4147-A177-3AD203B41FA5}">
                      <a16:colId xmlns:a16="http://schemas.microsoft.com/office/drawing/2014/main" val="442197942"/>
                    </a:ext>
                  </a:extLst>
                </a:gridCol>
                <a:gridCol w="987552">
                  <a:extLst>
                    <a:ext uri="{9D8B030D-6E8A-4147-A177-3AD203B41FA5}">
                      <a16:colId xmlns:a16="http://schemas.microsoft.com/office/drawing/2014/main" val="2232317654"/>
                    </a:ext>
                  </a:extLst>
                </a:gridCol>
                <a:gridCol w="987552">
                  <a:extLst>
                    <a:ext uri="{9D8B030D-6E8A-4147-A177-3AD203B41FA5}">
                      <a16:colId xmlns:a16="http://schemas.microsoft.com/office/drawing/2014/main" val="2510574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63739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- 2018-05-24 10:16:31 </a:t>
                      </a:r>
                      <a:r>
                        <a:rPr kumimoji="0" lang="en-US" sz="1000" b="0" i="0" u="none" strike="noStrike" kern="1200" cap="none" spc="0" normalizeH="0" baseline="0" noProof="0">
                          <a:ln>
                            <a:noFill/>
                          </a:ln>
                          <a:solidFill>
                            <a:prstClr val="black"/>
                          </a:solidFill>
                          <a:effectLst/>
                          <a:uLnTx/>
                          <a:uFillTx/>
                          <a:latin typeface="+mn-lt"/>
                          <a:ea typeface="+mn-ea"/>
                          <a:cs typeface="+mn-cs"/>
                        </a:rPr>
                        <a:t>
  Garden owners are increasingly discovering the benefits of automatic, connected lawn care solutions. The Indego 400 robotic lawnmower, which was recently relaunched, is a prime example for this. The Indego works completely independently within a pre-defined area and allows users to maintain a beautiful lawn in an easy and convenient way. The new Indego models are now also garage protected. The garage provides protection against environmental influences such as wind and weather. With the tailor-made design for the Indego as well as for its base station, it is as small as possible and as big as necessary. One particular benefit is its transparent color, which enables users to keep an eye on the lawnmower’s display and operate it without any additional effort. Learn more about the further user benefits of the Indego Garage: https://bit.ly/2tEXoLA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45167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- 2018-05-23 20:30:04 </a:t>
                      </a:r>
                      <a:r>
                        <a:rPr kumimoji="0" lang="en-US" sz="1000" b="0" i="0" u="none" strike="noStrike" kern="1200" cap="none" spc="0" normalizeH="0" baseline="0" noProof="0">
                          <a:ln>
                            <a:noFill/>
                          </a:ln>
                          <a:solidFill>
                            <a:prstClr val="black"/>
                          </a:solidFill>
                          <a:effectLst/>
                          <a:uLnTx/>
                          <a:uFillTx/>
                          <a:latin typeface="+mn-lt"/>
                          <a:ea typeface="+mn-ea"/>
                          <a:cs typeface="+mn-cs"/>
                        </a:rPr>
                        <a:t>
  Our President &amp; CEO, Jim Loree, discusses our Company’s 175 years of performance and future innovations with CNBC. See the full interview here &gt;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642649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- 2018-05-23 13:00:27 </a:t>
                      </a:r>
                      <a:r>
                        <a:rPr kumimoji="0" lang="en-US" sz="1000" b="0" i="0" u="none" strike="noStrike" kern="1200" cap="none" spc="0" normalizeH="0" baseline="0" noProof="0">
                          <a:ln>
                            <a:noFill/>
                          </a:ln>
                          <a:solidFill>
                            <a:prstClr val="black"/>
                          </a:solidFill>
                          <a:effectLst/>
                          <a:uLnTx/>
                          <a:uFillTx/>
                          <a:latin typeface="+mn-lt"/>
                          <a:ea typeface="+mn-ea"/>
                          <a:cs typeface="+mn-cs"/>
                        </a:rPr>
                        <a:t>
  Basic medical services in remote areas of Zambia are insufficient. To counter this, the Hilti Foundation is helping hospitals in rural areas attract the urgently needed help of medical professionals. Learn more on http://hilti.link/2Sq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73959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- 2018-05-22 18:59:10 </a:t>
                      </a:r>
                      <a:r>
                        <a:rPr kumimoji="0" lang="en-US" sz="1000" b="0" i="0" u="none" strike="noStrike" kern="1200" cap="none" spc="0" normalizeH="0" baseline="0" noProof="0">
                          <a:ln>
                            <a:noFill/>
                          </a:ln>
                          <a:solidFill>
                            <a:prstClr val="black"/>
                          </a:solidFill>
                          <a:effectLst/>
                          <a:uLnTx/>
                          <a:uFillTx/>
                          <a:latin typeface="+mn-lt"/>
                          <a:ea typeface="+mn-ea"/>
                          <a:cs typeface="+mn-cs"/>
                        </a:rPr>
                        <a:t>
  A big thank you to our employees for helping us move up to #228 in this year’s Fortune 500 list!  See our business profile at: https://for.tn/2IFguc5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73899824"/>
                  </a:ext>
                </a:extLst>
              </a:tr>
            </a:tbl>
          </a:graphicData>
        </a:graphic>
      </p:graphicFrame>
      <p:sp>
        <p:nvSpPr>
          <p:cNvPr id="4" name="Text Placeholder 3">
            <a:extLst>
              <a:ext uri="{FF2B5EF4-FFF2-40B4-BE49-F238E27FC236}">
                <a16:creationId xmlns:a16="http://schemas.microsoft.com/office/drawing/2014/main" id="{207556C7-9A72-4E6F-9D3B-37412744F4DE}"/>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2339692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AF039-E6BC-4285-9E19-DA56F89D7AA5}"/>
              </a:ext>
            </a:extLst>
          </p:cNvPr>
          <p:cNvSpPr>
            <a:spLocks noGrp="1"/>
          </p:cNvSpPr>
          <p:nvPr>
            <p:ph type="title"/>
          </p:nvPr>
        </p:nvSpPr>
        <p:spPr/>
        <p:txBody>
          <a:bodyPr/>
          <a:lstStyle/>
          <a:p>
            <a:r>
              <a:rPr lang="en-US"/>
              <a:t>LinkedIn Updates Table | Corporate - 5 of 9</a:t>
            </a:r>
          </a:p>
        </p:txBody>
      </p:sp>
      <p:graphicFrame>
        <p:nvGraphicFramePr>
          <p:cNvPr id="5" name="Table Placeholder 4">
            <a:extLst>
              <a:ext uri="{FF2B5EF4-FFF2-40B4-BE49-F238E27FC236}">
                <a16:creationId xmlns:a16="http://schemas.microsoft.com/office/drawing/2014/main" id="{8E5820B9-1BDF-4815-B5F1-6A649FCB0231}"/>
              </a:ext>
            </a:extLst>
          </p:cNvPr>
          <p:cNvGraphicFramePr>
            <a:graphicFrameLocks noGrp="1"/>
          </p:cNvGraphicFramePr>
          <p:nvPr>
            <p:ph type="tbl" sz="quarter" idx="13"/>
            <p:extLst>
              <p:ext uri="{D42A27DB-BD31-4B8C-83A1-F6EECF244321}">
                <p14:modId xmlns:p14="http://schemas.microsoft.com/office/powerpoint/2010/main" val="15325763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783379955"/>
                    </a:ext>
                  </a:extLst>
                </a:gridCol>
                <a:gridCol w="987552">
                  <a:extLst>
                    <a:ext uri="{9D8B030D-6E8A-4147-A177-3AD203B41FA5}">
                      <a16:colId xmlns:a16="http://schemas.microsoft.com/office/drawing/2014/main" val="1102092455"/>
                    </a:ext>
                  </a:extLst>
                </a:gridCol>
                <a:gridCol w="987552">
                  <a:extLst>
                    <a:ext uri="{9D8B030D-6E8A-4147-A177-3AD203B41FA5}">
                      <a16:colId xmlns:a16="http://schemas.microsoft.com/office/drawing/2014/main" val="3725542015"/>
                    </a:ext>
                  </a:extLst>
                </a:gridCol>
                <a:gridCol w="987552">
                  <a:extLst>
                    <a:ext uri="{9D8B030D-6E8A-4147-A177-3AD203B41FA5}">
                      <a16:colId xmlns:a16="http://schemas.microsoft.com/office/drawing/2014/main" val="1777960738"/>
                    </a:ext>
                  </a:extLst>
                </a:gridCol>
                <a:gridCol w="987552">
                  <a:extLst>
                    <a:ext uri="{9D8B030D-6E8A-4147-A177-3AD203B41FA5}">
                      <a16:colId xmlns:a16="http://schemas.microsoft.com/office/drawing/2014/main" val="24916945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74315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- 2018-05-22 13:00:23 </a:t>
                      </a:r>
                      <a:r>
                        <a:rPr kumimoji="0" lang="en-US" sz="1000" b="0" i="0" u="none" strike="noStrike" kern="1200" cap="none" spc="0" normalizeH="0" baseline="0" noProof="0">
                          <a:ln>
                            <a:noFill/>
                          </a:ln>
                          <a:solidFill>
                            <a:prstClr val="black"/>
                          </a:solidFill>
                          <a:effectLst/>
                          <a:uLnTx/>
                          <a:uFillTx/>
                          <a:latin typeface="+mn-lt"/>
                          <a:ea typeface="+mn-ea"/>
                          <a:cs typeface="+mn-cs"/>
                        </a:rPr>
                        <a:t>
  Heavy equipment is in use on the construction site. Dust is falling. 💨👷‍♂️ Learn how experts are working on efficient technology in order to minimize this burden on http://hilti.link/dustoff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80601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- 2018-05-21 20:45:12 </a:t>
                      </a:r>
                      <a:r>
                        <a:rPr kumimoji="0" lang="en-US" sz="1000" b="0" i="0" u="none" strike="noStrike" kern="1200" cap="none" spc="0" normalizeH="0" baseline="0" noProof="0">
                          <a:ln>
                            <a:noFill/>
                          </a:ln>
                          <a:solidFill>
                            <a:prstClr val="black"/>
                          </a:solidFill>
                          <a:effectLst/>
                          <a:uLnTx/>
                          <a:uFillTx/>
                          <a:latin typeface="+mn-lt"/>
                          <a:ea typeface="+mn-ea"/>
                          <a:cs typeface="+mn-cs"/>
                        </a:rPr>
                        <a:t>
  People are our greatest asset and we're committed to investing in the personal well-being of all employees. So we’re incredibly proud to be a 2018 Limelight Award winner for Bringing Culture to Life through our well-being and engagement program, Healthy for Life. Discover more about the awards here: http://bit.ly/2GvjENO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71897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- 2018-05-21 11:51:56 </a:t>
                      </a:r>
                      <a:r>
                        <a:rPr kumimoji="0" lang="en-US" sz="1000" b="0" i="0" u="none" strike="noStrike" kern="1200" cap="none" spc="0" normalizeH="0" baseline="0" noProof="0">
                          <a:ln>
                            <a:noFill/>
                          </a:ln>
                          <a:solidFill>
                            <a:prstClr val="black"/>
                          </a:solidFill>
                          <a:effectLst/>
                          <a:uLnTx/>
                          <a:uFillTx/>
                          <a:latin typeface="+mn-lt"/>
                          <a:ea typeface="+mn-ea"/>
                          <a:cs typeface="+mn-cs"/>
                        </a:rPr>
                        <a:t>
  Today we're celebrating World Day for Cultural Diversity. Across the globe, we're proud to have over 125 different nationalities working for Hilti - and over 65 in our headquarters alone. To join our diverse, multicultural team visit careers.hilti.com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71253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- 2018-05-18 20:30:11 </a:t>
                      </a:r>
                      <a:r>
                        <a:rPr kumimoji="0" lang="en-US" sz="1000" b="0" i="0" u="none" strike="noStrike" kern="1200" cap="none" spc="0" normalizeH="0" baseline="0" noProof="0">
                          <a:ln>
                            <a:noFill/>
                          </a:ln>
                          <a:solidFill>
                            <a:prstClr val="black"/>
                          </a:solidFill>
                          <a:effectLst/>
                          <a:uLnTx/>
                          <a:uFillTx/>
                          <a:latin typeface="+mn-lt"/>
                          <a:ea typeface="+mn-ea"/>
                          <a:cs typeface="+mn-cs"/>
                        </a:rPr>
                        <a:t>
  Following a thrilling weekend at FISE Montpellier, sponsored by BLACK+DECKER, congratulations to all the Extreme athletes who delivered some incredible results in their categories. A particular honor goes to STANLEY rider Nicholi Rogatkin for taking first place in the FMB Slopestyle Pro final this 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94968579"/>
                  </a:ext>
                </a:extLst>
              </a:tr>
            </a:tbl>
          </a:graphicData>
        </a:graphic>
      </p:graphicFrame>
      <p:sp>
        <p:nvSpPr>
          <p:cNvPr id="4" name="Text Placeholder 3">
            <a:extLst>
              <a:ext uri="{FF2B5EF4-FFF2-40B4-BE49-F238E27FC236}">
                <a16:creationId xmlns:a16="http://schemas.microsoft.com/office/drawing/2014/main" id="{3B76FEDE-2C80-4B76-8EF1-CB8DCD4B27D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2187316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0E5CC9-D0C7-4D56-8039-591D6F2F17B7}"/>
              </a:ext>
            </a:extLst>
          </p:cNvPr>
          <p:cNvSpPr>
            <a:spLocks noGrp="1"/>
          </p:cNvSpPr>
          <p:nvPr>
            <p:ph type="title"/>
          </p:nvPr>
        </p:nvSpPr>
        <p:spPr/>
        <p:txBody>
          <a:bodyPr/>
          <a:lstStyle/>
          <a:p>
            <a:r>
              <a:rPr lang="en-US"/>
              <a:t>LinkedIn Updates Table | Corporate - 6 of 9</a:t>
            </a:r>
          </a:p>
        </p:txBody>
      </p:sp>
      <p:graphicFrame>
        <p:nvGraphicFramePr>
          <p:cNvPr id="5" name="Table Placeholder 4">
            <a:extLst>
              <a:ext uri="{FF2B5EF4-FFF2-40B4-BE49-F238E27FC236}">
                <a16:creationId xmlns:a16="http://schemas.microsoft.com/office/drawing/2014/main" id="{7CA21018-16D9-444B-BE55-3D38A717681F}"/>
              </a:ext>
            </a:extLst>
          </p:cNvPr>
          <p:cNvGraphicFramePr>
            <a:graphicFrameLocks noGrp="1"/>
          </p:cNvGraphicFramePr>
          <p:nvPr>
            <p:ph type="tbl" sz="quarter" idx="13"/>
            <p:extLst>
              <p:ext uri="{D42A27DB-BD31-4B8C-83A1-F6EECF244321}">
                <p14:modId xmlns:p14="http://schemas.microsoft.com/office/powerpoint/2010/main" val="772862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466102366"/>
                    </a:ext>
                  </a:extLst>
                </a:gridCol>
                <a:gridCol w="987552">
                  <a:extLst>
                    <a:ext uri="{9D8B030D-6E8A-4147-A177-3AD203B41FA5}">
                      <a16:colId xmlns:a16="http://schemas.microsoft.com/office/drawing/2014/main" val="3439698037"/>
                    </a:ext>
                  </a:extLst>
                </a:gridCol>
                <a:gridCol w="987552">
                  <a:extLst>
                    <a:ext uri="{9D8B030D-6E8A-4147-A177-3AD203B41FA5}">
                      <a16:colId xmlns:a16="http://schemas.microsoft.com/office/drawing/2014/main" val="2440683570"/>
                    </a:ext>
                  </a:extLst>
                </a:gridCol>
                <a:gridCol w="987552">
                  <a:extLst>
                    <a:ext uri="{9D8B030D-6E8A-4147-A177-3AD203B41FA5}">
                      <a16:colId xmlns:a16="http://schemas.microsoft.com/office/drawing/2014/main" val="2236770792"/>
                    </a:ext>
                  </a:extLst>
                </a:gridCol>
                <a:gridCol w="987552">
                  <a:extLst>
                    <a:ext uri="{9D8B030D-6E8A-4147-A177-3AD203B41FA5}">
                      <a16:colId xmlns:a16="http://schemas.microsoft.com/office/drawing/2014/main" val="32922403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469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- 2018-05-17 17:01:39 </a:t>
                      </a:r>
                      <a:r>
                        <a:rPr kumimoji="0" lang="en-US" sz="1000" b="0" i="0" u="none" strike="noStrike" kern="1200" cap="none" spc="0" normalizeH="0" baseline="0" noProof="0">
                          <a:ln>
                            <a:noFill/>
                          </a:ln>
                          <a:solidFill>
                            <a:prstClr val="black"/>
                          </a:solidFill>
                          <a:effectLst/>
                          <a:uLnTx/>
                          <a:uFillTx/>
                          <a:latin typeface="+mn-lt"/>
                          <a:ea typeface="+mn-ea"/>
                          <a:cs typeface="+mn-cs"/>
                        </a:rPr>
                        <a:t>
  The opinion of our employees is important to us. 😉☝ Find out what we conclude from the results of such surveys on http://hilti.link/249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97206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- 2018-05-16 13:23:08 </a:t>
                      </a:r>
                      <a:r>
                        <a:rPr kumimoji="0" lang="en-US" sz="1000" b="0" i="0" u="none" strike="noStrike" kern="1200" cap="none" spc="0" normalizeH="0" baseline="0" noProof="0">
                          <a:ln>
                            <a:noFill/>
                          </a:ln>
                          <a:solidFill>
                            <a:prstClr val="black"/>
                          </a:solidFill>
                          <a:effectLst/>
                          <a:uLnTx/>
                          <a:uFillTx/>
                          <a:latin typeface="+mn-lt"/>
                          <a:ea typeface="+mn-ea"/>
                          <a:cs typeface="+mn-cs"/>
                        </a:rPr>
                        <a:t>
  Big news today: the Hilti Group had a successful start to the 2018 fiscal year, growing sales by 16 percent over the first four months of the year. In the below image you can see a detailed breakdown of the regional growth rates compared to 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5365753"/>
                  </a:ext>
                </a:extLst>
              </a:tr>
            </a:tbl>
          </a:graphicData>
        </a:graphic>
      </p:graphicFrame>
      <p:sp>
        <p:nvSpPr>
          <p:cNvPr id="4" name="Text Placeholder 3">
            <a:extLst>
              <a:ext uri="{FF2B5EF4-FFF2-40B4-BE49-F238E27FC236}">
                <a16:creationId xmlns:a16="http://schemas.microsoft.com/office/drawing/2014/main" id="{9C536136-73CE-48E2-86B1-7904BCB08705}"/>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497820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5814E-D987-4026-B25D-75D8367FD63E}"/>
              </a:ext>
            </a:extLst>
          </p:cNvPr>
          <p:cNvSpPr>
            <a:spLocks noGrp="1"/>
          </p:cNvSpPr>
          <p:nvPr>
            <p:ph type="title"/>
          </p:nvPr>
        </p:nvSpPr>
        <p:spPr/>
        <p:txBody>
          <a:bodyPr/>
          <a:lstStyle/>
          <a:p>
            <a:r>
              <a:rPr lang="en-US"/>
              <a:t>LinkedIn Updates Table | Corporate - 7 of 9</a:t>
            </a:r>
          </a:p>
        </p:txBody>
      </p:sp>
      <p:graphicFrame>
        <p:nvGraphicFramePr>
          <p:cNvPr id="5" name="Table Placeholder 4">
            <a:extLst>
              <a:ext uri="{FF2B5EF4-FFF2-40B4-BE49-F238E27FC236}">
                <a16:creationId xmlns:a16="http://schemas.microsoft.com/office/drawing/2014/main" id="{042D920F-0AEB-4729-B6C0-A027FCE7A3F3}"/>
              </a:ext>
            </a:extLst>
          </p:cNvPr>
          <p:cNvGraphicFramePr>
            <a:graphicFrameLocks noGrp="1"/>
          </p:cNvGraphicFramePr>
          <p:nvPr>
            <p:ph type="tbl" sz="quarter" idx="13"/>
            <p:extLst>
              <p:ext uri="{D42A27DB-BD31-4B8C-83A1-F6EECF244321}">
                <p14:modId xmlns:p14="http://schemas.microsoft.com/office/powerpoint/2010/main" val="3930333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1799379"/>
                    </a:ext>
                  </a:extLst>
                </a:gridCol>
                <a:gridCol w="987552">
                  <a:extLst>
                    <a:ext uri="{9D8B030D-6E8A-4147-A177-3AD203B41FA5}">
                      <a16:colId xmlns:a16="http://schemas.microsoft.com/office/drawing/2014/main" val="713557586"/>
                    </a:ext>
                  </a:extLst>
                </a:gridCol>
                <a:gridCol w="987552">
                  <a:extLst>
                    <a:ext uri="{9D8B030D-6E8A-4147-A177-3AD203B41FA5}">
                      <a16:colId xmlns:a16="http://schemas.microsoft.com/office/drawing/2014/main" val="2394780232"/>
                    </a:ext>
                  </a:extLst>
                </a:gridCol>
                <a:gridCol w="987552">
                  <a:extLst>
                    <a:ext uri="{9D8B030D-6E8A-4147-A177-3AD203B41FA5}">
                      <a16:colId xmlns:a16="http://schemas.microsoft.com/office/drawing/2014/main" val="3458618255"/>
                    </a:ext>
                  </a:extLst>
                </a:gridCol>
                <a:gridCol w="987552">
                  <a:extLst>
                    <a:ext uri="{9D8B030D-6E8A-4147-A177-3AD203B41FA5}">
                      <a16:colId xmlns:a16="http://schemas.microsoft.com/office/drawing/2014/main" val="2229350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75730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- 2018-05-16 10:06:48 </a:t>
                      </a:r>
                      <a:r>
                        <a:rPr kumimoji="0" lang="en-US" sz="1000" b="0" i="0" u="none" strike="noStrike" kern="1200" cap="none" spc="0" normalizeH="0" baseline="0" noProof="0">
                          <a:ln>
                            <a:noFill/>
                          </a:ln>
                          <a:solidFill>
                            <a:prstClr val="black"/>
                          </a:solidFill>
                          <a:effectLst/>
                          <a:uLnTx/>
                          <a:uFillTx/>
                          <a:latin typeface="+mn-lt"/>
                          <a:ea typeface="+mn-ea"/>
                          <a:cs typeface="+mn-cs"/>
                        </a:rPr>
                        <a:t>
  One question to Dennis Jünger, Product Owner at Bosch Power Tools: 
Bosch Power Tools recently optimized its Rotak lawnmowers. What is the major advantage of the new models? 
The four new Rotak models are the quietest high-performance lawnmowers in the market – thanks to the Bosch ProSilence technology. From the lawnmower housing to its motor and the blades, all components have been optimized to reduce the volume and make the mowing sound more pleasant for users. Besides the ProSilence system, a foldable grass box, which can be fitted in a matter of seconds and an extremely easy-to-use cutting height adjustment are also new. Even the lawnmowers’ grass combs were redesigned with increased comfort in mind. To top it all off, the UniversalRotak’s tried and tested Ergoflex system as well as the Ergoslide system of the AdvancedRotak offer additional comfort and help users to maintain a good posture while mowing.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52176959"/>
                  </a:ext>
                </a:extLst>
              </a:tr>
            </a:tbl>
          </a:graphicData>
        </a:graphic>
      </p:graphicFrame>
      <p:sp>
        <p:nvSpPr>
          <p:cNvPr id="4" name="Text Placeholder 3">
            <a:extLst>
              <a:ext uri="{FF2B5EF4-FFF2-40B4-BE49-F238E27FC236}">
                <a16:creationId xmlns:a16="http://schemas.microsoft.com/office/drawing/2014/main" id="{819D9BA7-68F2-4B95-B80F-7A67E444F2EA}"/>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781550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146F6-EA23-4DB2-B0D3-45F2F3D1670B}"/>
              </a:ext>
            </a:extLst>
          </p:cNvPr>
          <p:cNvSpPr>
            <a:spLocks noGrp="1"/>
          </p:cNvSpPr>
          <p:nvPr>
            <p:ph type="title"/>
          </p:nvPr>
        </p:nvSpPr>
        <p:spPr/>
        <p:txBody>
          <a:bodyPr/>
          <a:lstStyle/>
          <a:p>
            <a:r>
              <a:rPr lang="en-US"/>
              <a:t>LinkedIn Updates Table | Corporate - 8 of 9</a:t>
            </a:r>
          </a:p>
        </p:txBody>
      </p:sp>
      <p:graphicFrame>
        <p:nvGraphicFramePr>
          <p:cNvPr id="5" name="Table Placeholder 4">
            <a:extLst>
              <a:ext uri="{FF2B5EF4-FFF2-40B4-BE49-F238E27FC236}">
                <a16:creationId xmlns:a16="http://schemas.microsoft.com/office/drawing/2014/main" id="{8554EAF9-DBE1-4D79-B50F-34FAC57028E7}"/>
              </a:ext>
            </a:extLst>
          </p:cNvPr>
          <p:cNvGraphicFramePr>
            <a:graphicFrameLocks noGrp="1"/>
          </p:cNvGraphicFramePr>
          <p:nvPr>
            <p:ph type="tbl" sz="quarter" idx="13"/>
            <p:extLst>
              <p:ext uri="{D42A27DB-BD31-4B8C-83A1-F6EECF244321}">
                <p14:modId xmlns:p14="http://schemas.microsoft.com/office/powerpoint/2010/main" val="1782672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123943169"/>
                    </a:ext>
                  </a:extLst>
                </a:gridCol>
                <a:gridCol w="987552">
                  <a:extLst>
                    <a:ext uri="{9D8B030D-6E8A-4147-A177-3AD203B41FA5}">
                      <a16:colId xmlns:a16="http://schemas.microsoft.com/office/drawing/2014/main" val="25650941"/>
                    </a:ext>
                  </a:extLst>
                </a:gridCol>
                <a:gridCol w="987552">
                  <a:extLst>
                    <a:ext uri="{9D8B030D-6E8A-4147-A177-3AD203B41FA5}">
                      <a16:colId xmlns:a16="http://schemas.microsoft.com/office/drawing/2014/main" val="4151576721"/>
                    </a:ext>
                  </a:extLst>
                </a:gridCol>
                <a:gridCol w="987552">
                  <a:extLst>
                    <a:ext uri="{9D8B030D-6E8A-4147-A177-3AD203B41FA5}">
                      <a16:colId xmlns:a16="http://schemas.microsoft.com/office/drawing/2014/main" val="401801303"/>
                    </a:ext>
                  </a:extLst>
                </a:gridCol>
                <a:gridCol w="987552">
                  <a:extLst>
                    <a:ext uri="{9D8B030D-6E8A-4147-A177-3AD203B41FA5}">
                      <a16:colId xmlns:a16="http://schemas.microsoft.com/office/drawing/2014/main" val="4230883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7708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- 2018-05-16 00:47:58 </a:t>
                      </a:r>
                      <a:r>
                        <a:rPr kumimoji="0" lang="en-US" sz="1000" b="0" i="0" u="none" strike="noStrike" kern="1200" cap="none" spc="0" normalizeH="0" baseline="0" noProof="0">
                          <a:ln>
                            <a:noFill/>
                          </a:ln>
                          <a:solidFill>
                            <a:prstClr val="black"/>
                          </a:solidFill>
                          <a:effectLst/>
                          <a:uLnTx/>
                          <a:uFillTx/>
                          <a:latin typeface="+mn-lt"/>
                          <a:ea typeface="+mn-ea"/>
                          <a:cs typeface="+mn-cs"/>
                        </a:rPr>
                        <a:t>
  In honor of our anniversary, we're proud to announce an elevated commitment to social responsibility. Outside the New York Stock Exchange (NYSE), we're helping to empower makers. With our friends from Joe Gibbs Racing and Discovery Education, we've created a Makerspace Challenge to create, make, and build with more than forty students from local NYC schools. 
Learn more: http://bit.ly/2Ikt3NU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58700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- 2018-05-14 19:19:17 </a:t>
                      </a:r>
                      <a:r>
                        <a:rPr kumimoji="0" lang="en-US" sz="1000" b="0" i="0" u="none" strike="noStrike" kern="1200" cap="none" spc="0" normalizeH="0" baseline="0" noProof="0">
                          <a:ln>
                            <a:noFill/>
                          </a:ln>
                          <a:solidFill>
                            <a:prstClr val="black"/>
                          </a:solidFill>
                          <a:effectLst/>
                          <a:uLnTx/>
                          <a:uFillTx/>
                          <a:latin typeface="+mn-lt"/>
                          <a:ea typeface="+mn-ea"/>
                          <a:cs typeface="+mn-cs"/>
                        </a:rPr>
                        <a:t>
  We’re proudly partnering with SkillsUSA for the #SkillsUSA National Week of Service #ShowOffYourSkills competition. The finalists have been revealed – cast your vote here: https://lnkd.in/eTwFP4m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022660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- 2018-05-14 16:38:21 </a:t>
                      </a:r>
                      <a:r>
                        <a:rPr kumimoji="0" lang="en-US" sz="1000" b="0" i="0" u="none" strike="noStrike" kern="1200" cap="none" spc="0" normalizeH="0" baseline="0" noProof="0">
                          <a:ln>
                            <a:noFill/>
                          </a:ln>
                          <a:solidFill>
                            <a:prstClr val="black"/>
                          </a:solidFill>
                          <a:effectLst/>
                          <a:uLnTx/>
                          <a:uFillTx/>
                          <a:latin typeface="+mn-lt"/>
                          <a:ea typeface="+mn-ea"/>
                          <a:cs typeface="+mn-cs"/>
                        </a:rPr>
                        <a:t>
  We’re passionate about giving all our colleagues equal opportunities to flourish and develop their careers, and we never give up looking for ways to improve this balance! So we’re honored to receive a ‘Winning W’ Award, recognizing that more than 20% of our Board members are women. Learn more about us here &gt; http://bit.ly/2qX6UZq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42015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- 2018-05-14 13:00:44 </a:t>
                      </a:r>
                      <a:r>
                        <a:rPr kumimoji="0" lang="en-US" sz="1000" b="0" i="0" u="none" strike="noStrike" kern="1200" cap="none" spc="0" normalizeH="0" baseline="0" noProof="0">
                          <a:ln>
                            <a:noFill/>
                          </a:ln>
                          <a:solidFill>
                            <a:prstClr val="black"/>
                          </a:solidFill>
                          <a:effectLst/>
                          <a:uLnTx/>
                          <a:uFillTx/>
                          <a:latin typeface="+mn-lt"/>
                          <a:ea typeface="+mn-ea"/>
                          <a:cs typeface="+mn-cs"/>
                        </a:rPr>
                        <a:t>
  A great many people are moving to Plano, Texas. 🏙🇺🇸 Learn what has been installed 10,000 times in a 25-story building to ensure added safety http://hilti.link/2QF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42262156"/>
                  </a:ext>
                </a:extLst>
              </a:tr>
            </a:tbl>
          </a:graphicData>
        </a:graphic>
      </p:graphicFrame>
      <p:sp>
        <p:nvSpPr>
          <p:cNvPr id="4" name="Text Placeholder 3">
            <a:extLst>
              <a:ext uri="{FF2B5EF4-FFF2-40B4-BE49-F238E27FC236}">
                <a16:creationId xmlns:a16="http://schemas.microsoft.com/office/drawing/2014/main" id="{BD357B70-7B6C-4818-9907-B3BA5C15412C}"/>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1912234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05321-C4CA-4F7A-8888-EA0B843D3847}"/>
              </a:ext>
            </a:extLst>
          </p:cNvPr>
          <p:cNvSpPr>
            <a:spLocks noGrp="1"/>
          </p:cNvSpPr>
          <p:nvPr>
            <p:ph type="title"/>
          </p:nvPr>
        </p:nvSpPr>
        <p:spPr/>
        <p:txBody>
          <a:bodyPr/>
          <a:lstStyle/>
          <a:p>
            <a:r>
              <a:rPr lang="en-US"/>
              <a:t>LinkedIn Updates Table | Corporate - 9 of 9</a:t>
            </a:r>
          </a:p>
        </p:txBody>
      </p:sp>
      <p:graphicFrame>
        <p:nvGraphicFramePr>
          <p:cNvPr id="5" name="Table Placeholder 4">
            <a:extLst>
              <a:ext uri="{FF2B5EF4-FFF2-40B4-BE49-F238E27FC236}">
                <a16:creationId xmlns:a16="http://schemas.microsoft.com/office/drawing/2014/main" id="{FED6F1EB-9D14-4F49-BE43-906EF730A0BF}"/>
              </a:ext>
            </a:extLst>
          </p:cNvPr>
          <p:cNvGraphicFramePr>
            <a:graphicFrameLocks noGrp="1"/>
          </p:cNvGraphicFramePr>
          <p:nvPr>
            <p:ph type="tbl" sz="quarter" idx="13"/>
            <p:extLst>
              <p:ext uri="{D42A27DB-BD31-4B8C-83A1-F6EECF244321}">
                <p14:modId xmlns:p14="http://schemas.microsoft.com/office/powerpoint/2010/main" val="20402421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01113121"/>
                    </a:ext>
                  </a:extLst>
                </a:gridCol>
                <a:gridCol w="987552">
                  <a:extLst>
                    <a:ext uri="{9D8B030D-6E8A-4147-A177-3AD203B41FA5}">
                      <a16:colId xmlns:a16="http://schemas.microsoft.com/office/drawing/2014/main" val="3815189031"/>
                    </a:ext>
                  </a:extLst>
                </a:gridCol>
                <a:gridCol w="987552">
                  <a:extLst>
                    <a:ext uri="{9D8B030D-6E8A-4147-A177-3AD203B41FA5}">
                      <a16:colId xmlns:a16="http://schemas.microsoft.com/office/drawing/2014/main" val="327520461"/>
                    </a:ext>
                  </a:extLst>
                </a:gridCol>
                <a:gridCol w="987552">
                  <a:extLst>
                    <a:ext uri="{9D8B030D-6E8A-4147-A177-3AD203B41FA5}">
                      <a16:colId xmlns:a16="http://schemas.microsoft.com/office/drawing/2014/main" val="1759330722"/>
                    </a:ext>
                  </a:extLst>
                </a:gridCol>
                <a:gridCol w="987552">
                  <a:extLst>
                    <a:ext uri="{9D8B030D-6E8A-4147-A177-3AD203B41FA5}">
                      <a16:colId xmlns:a16="http://schemas.microsoft.com/office/drawing/2014/main" val="25683515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7318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- 2018-05-10 21:16:08 </a:t>
                      </a:r>
                      <a:r>
                        <a:rPr kumimoji="0" lang="en-US" sz="1000" b="0" i="0" u="none" strike="noStrike" kern="1200" cap="none" spc="0" normalizeH="0" baseline="0" noProof="0">
                          <a:ln>
                            <a:noFill/>
                          </a:ln>
                          <a:solidFill>
                            <a:prstClr val="black"/>
                          </a:solidFill>
                          <a:effectLst/>
                          <a:uLnTx/>
                          <a:uFillTx/>
                          <a:latin typeface="+mn-lt"/>
                          <a:ea typeface="+mn-ea"/>
                          <a:cs typeface="+mn-cs"/>
                        </a:rPr>
                        <a:t>
  We’re delighted to share the very first issue of “Infrastructure Informative,” a brand new digital publication covering all the latest news updates and customer stories from STANLEY Infrastructure. View it here!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35902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- 2018-05-09 21:33:10 </a:t>
                      </a:r>
                      <a:r>
                        <a:rPr kumimoji="0" lang="en-US" sz="1000" b="0" i="0" u="none" strike="noStrike" kern="1200" cap="none" spc="0" normalizeH="0" baseline="0" noProof="0">
                          <a:ln>
                            <a:noFill/>
                          </a:ln>
                          <a:solidFill>
                            <a:prstClr val="black"/>
                          </a:solidFill>
                          <a:effectLst/>
                          <a:uLnTx/>
                          <a:uFillTx/>
                          <a:latin typeface="+mn-lt"/>
                          <a:ea typeface="+mn-ea"/>
                          <a:cs typeface="+mn-cs"/>
                        </a:rPr>
                        <a:t>
  We’re serious about climate change. That’s why we’ve committed to Science Based Targets. Our promise to decrease greenhouse gas emissions and reduce our environmental impact by 2030, as part of our ambitious global CSR plans. Learn more: http://bit.ly/2G0b0GB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65049322"/>
                  </a:ext>
                </a:extLst>
              </a:tr>
            </a:tbl>
          </a:graphicData>
        </a:graphic>
      </p:graphicFrame>
      <p:sp>
        <p:nvSpPr>
          <p:cNvPr id="4" name="Text Placeholder 3">
            <a:extLst>
              <a:ext uri="{FF2B5EF4-FFF2-40B4-BE49-F238E27FC236}">
                <a16:creationId xmlns:a16="http://schemas.microsoft.com/office/drawing/2014/main" id="{6E003C49-9983-4A32-9D7B-A8E994BB1D5B}"/>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2966046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04C2F1-AC4C-45F0-A025-F90AE082921F}"/>
              </a:ext>
            </a:extLst>
          </p:cNvPr>
          <p:cNvSpPr>
            <a:spLocks noGrp="1"/>
          </p:cNvSpPr>
          <p:nvPr>
            <p:ph type="title"/>
          </p:nvPr>
        </p:nvSpPr>
        <p:spPr/>
        <p:txBody>
          <a:bodyPr/>
          <a:lstStyle/>
          <a:p>
            <a:r>
              <a:rPr lang="en-US"/>
              <a:t>LinkedIn Updates | Corporate</a:t>
            </a:r>
          </a:p>
        </p:txBody>
      </p:sp>
      <p:graphicFrame>
        <p:nvGraphicFramePr>
          <p:cNvPr id="6" name="Chart Placeholder 5">
            <a:extLst>
              <a:ext uri="{FF2B5EF4-FFF2-40B4-BE49-F238E27FC236}">
                <a16:creationId xmlns:a16="http://schemas.microsoft.com/office/drawing/2014/main" id="{0635D9BC-C66D-4DE9-8E3B-705A5A234C41}"/>
              </a:ext>
            </a:extLst>
          </p:cNvPr>
          <p:cNvGraphicFramePr>
            <a:graphicFrameLocks noGrp="1"/>
          </p:cNvGraphicFramePr>
          <p:nvPr>
            <p:ph type="chart" sz="quarter" idx="13"/>
            <p:extLst>
              <p:ext uri="{D42A27DB-BD31-4B8C-83A1-F6EECF244321}">
                <p14:modId xmlns:p14="http://schemas.microsoft.com/office/powerpoint/2010/main" val="13841868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A5F9BE-A187-478E-A68A-F6683E5B581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40F1664-3DBF-42EC-ACA8-BBFAFE303F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6923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F522B-5C21-4929-A4A4-FC2174296BC8}"/>
              </a:ext>
            </a:extLst>
          </p:cNvPr>
          <p:cNvSpPr>
            <a:spLocks noGrp="1"/>
          </p:cNvSpPr>
          <p:nvPr>
            <p:ph type="title"/>
          </p:nvPr>
        </p:nvSpPr>
        <p:spPr/>
        <p:txBody>
          <a:bodyPr/>
          <a:lstStyle/>
          <a:p>
            <a:r>
              <a:rPr lang="en-US"/>
              <a:t>LinkedIn Updates Type Distribution | Corporate</a:t>
            </a:r>
          </a:p>
        </p:txBody>
      </p:sp>
      <p:graphicFrame>
        <p:nvGraphicFramePr>
          <p:cNvPr id="6" name="Chart Placeholder 5">
            <a:extLst>
              <a:ext uri="{FF2B5EF4-FFF2-40B4-BE49-F238E27FC236}">
                <a16:creationId xmlns:a16="http://schemas.microsoft.com/office/drawing/2014/main" id="{B4072401-EDFC-4B09-A321-5A30D62713C5}"/>
              </a:ext>
            </a:extLst>
          </p:cNvPr>
          <p:cNvGraphicFramePr>
            <a:graphicFrameLocks noGrp="1"/>
          </p:cNvGraphicFramePr>
          <p:nvPr>
            <p:ph type="chart" sz="quarter" idx="13"/>
            <p:extLst>
              <p:ext uri="{D42A27DB-BD31-4B8C-83A1-F6EECF244321}">
                <p14:modId xmlns:p14="http://schemas.microsoft.com/office/powerpoint/2010/main" val="31144883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21EAC8-66ED-4B1A-8B4C-99061334A46A}"/>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1477AEF-29A3-48E0-9782-F184D4FAB6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5773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26265-A75A-4ABA-86E1-EC0C0FE7F0CF}"/>
              </a:ext>
            </a:extLst>
          </p:cNvPr>
          <p:cNvSpPr>
            <a:spLocks noGrp="1"/>
          </p:cNvSpPr>
          <p:nvPr>
            <p:ph type="title"/>
          </p:nvPr>
        </p:nvSpPr>
        <p:spPr/>
        <p:txBody>
          <a:bodyPr/>
          <a:lstStyle/>
          <a:p>
            <a:r>
              <a:rPr lang="en-US"/>
              <a:t>LinkedIn Interaction Rate | Corporate</a:t>
            </a:r>
          </a:p>
        </p:txBody>
      </p:sp>
      <p:graphicFrame>
        <p:nvGraphicFramePr>
          <p:cNvPr id="6" name="Chart Placeholder 5">
            <a:extLst>
              <a:ext uri="{FF2B5EF4-FFF2-40B4-BE49-F238E27FC236}">
                <a16:creationId xmlns:a16="http://schemas.microsoft.com/office/drawing/2014/main" id="{AB1E9334-48A2-49C7-A66B-4FC636759CC7}"/>
              </a:ext>
            </a:extLst>
          </p:cNvPr>
          <p:cNvGraphicFramePr>
            <a:graphicFrameLocks noGrp="1"/>
          </p:cNvGraphicFramePr>
          <p:nvPr>
            <p:ph type="chart" sz="quarter" idx="13"/>
            <p:extLst>
              <p:ext uri="{D42A27DB-BD31-4B8C-83A1-F6EECF244321}">
                <p14:modId xmlns:p14="http://schemas.microsoft.com/office/powerpoint/2010/main" val="754474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1E9F49-849A-48E3-B2DD-4C0576BEC13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0C9432E-8474-4AB0-91D9-1AC2669B4F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43311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EEFFD3-C520-4BB1-B8F3-C84CE7FA8909}"/>
              </a:ext>
            </a:extLst>
          </p:cNvPr>
          <p:cNvSpPr>
            <a:spLocks noGrp="1"/>
          </p:cNvSpPr>
          <p:nvPr>
            <p:ph type="title"/>
          </p:nvPr>
        </p:nvSpPr>
        <p:spPr/>
        <p:txBody>
          <a:bodyPr/>
          <a:lstStyle/>
          <a:p>
            <a:r>
              <a:rPr lang="en-US"/>
              <a:t>LinkedIn Average Interactions Per Update | Corporate</a:t>
            </a:r>
          </a:p>
        </p:txBody>
      </p:sp>
      <p:graphicFrame>
        <p:nvGraphicFramePr>
          <p:cNvPr id="6" name="Chart Placeholder 5">
            <a:extLst>
              <a:ext uri="{FF2B5EF4-FFF2-40B4-BE49-F238E27FC236}">
                <a16:creationId xmlns:a16="http://schemas.microsoft.com/office/drawing/2014/main" id="{C9684B73-4753-4C35-BE84-81F891A0024C}"/>
              </a:ext>
            </a:extLst>
          </p:cNvPr>
          <p:cNvGraphicFramePr>
            <a:graphicFrameLocks noGrp="1"/>
          </p:cNvGraphicFramePr>
          <p:nvPr>
            <p:ph type="chart" sz="quarter" idx="13"/>
            <p:extLst>
              <p:ext uri="{D42A27DB-BD31-4B8C-83A1-F6EECF244321}">
                <p14:modId xmlns:p14="http://schemas.microsoft.com/office/powerpoint/2010/main" val="2472761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608707-E7CE-4C6D-B970-55D6DED6D4D9}"/>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79DEC577-65F2-4E53-84D0-4E247A4638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59019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3AF51-0190-45A9-9703-B498CA0A42F1}"/>
              </a:ext>
            </a:extLst>
          </p:cNvPr>
          <p:cNvSpPr>
            <a:spLocks noGrp="1"/>
          </p:cNvSpPr>
          <p:nvPr>
            <p:ph type="title"/>
          </p:nvPr>
        </p:nvSpPr>
        <p:spPr/>
        <p:txBody>
          <a:bodyPr/>
          <a:lstStyle/>
          <a:p>
            <a:r>
              <a:rPr lang="en-US"/>
              <a:t>LinkedIn Interactions Distribution | Corporate</a:t>
            </a:r>
          </a:p>
        </p:txBody>
      </p:sp>
      <p:graphicFrame>
        <p:nvGraphicFramePr>
          <p:cNvPr id="6" name="Chart Placeholder 5">
            <a:extLst>
              <a:ext uri="{FF2B5EF4-FFF2-40B4-BE49-F238E27FC236}">
                <a16:creationId xmlns:a16="http://schemas.microsoft.com/office/drawing/2014/main" id="{D06F1826-BD96-4F3D-AE71-58BF64D1DA6D}"/>
              </a:ext>
            </a:extLst>
          </p:cNvPr>
          <p:cNvGraphicFramePr>
            <a:graphicFrameLocks noGrp="1"/>
          </p:cNvGraphicFramePr>
          <p:nvPr>
            <p:ph type="chart" sz="quarter" idx="13"/>
            <p:extLst>
              <p:ext uri="{D42A27DB-BD31-4B8C-83A1-F6EECF244321}">
                <p14:modId xmlns:p14="http://schemas.microsoft.com/office/powerpoint/2010/main" val="2105262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31BF160-E6DF-40D1-A4C0-F6F44354B462}"/>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21F47705-FB2D-4414-8B50-82BDA4C3BA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70955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042176-FA35-49B9-B621-2136EA88658B}"/>
              </a:ext>
            </a:extLst>
          </p:cNvPr>
          <p:cNvSpPr>
            <a:spLocks noGrp="1"/>
          </p:cNvSpPr>
          <p:nvPr>
            <p:ph type="title"/>
          </p:nvPr>
        </p:nvSpPr>
        <p:spPr/>
        <p:txBody>
          <a:bodyPr/>
          <a:lstStyle/>
          <a:p>
            <a:r>
              <a:rPr lang="en-US"/>
              <a:t>LinkedIn Interaction Rate By Update Type | Corporate</a:t>
            </a:r>
          </a:p>
        </p:txBody>
      </p:sp>
      <p:graphicFrame>
        <p:nvGraphicFramePr>
          <p:cNvPr id="6" name="Chart Placeholder 5">
            <a:extLst>
              <a:ext uri="{FF2B5EF4-FFF2-40B4-BE49-F238E27FC236}">
                <a16:creationId xmlns:a16="http://schemas.microsoft.com/office/drawing/2014/main" id="{F3787EA6-15E8-488D-93AC-F415F20E572F}"/>
              </a:ext>
            </a:extLst>
          </p:cNvPr>
          <p:cNvGraphicFramePr>
            <a:graphicFrameLocks noGrp="1"/>
          </p:cNvGraphicFramePr>
          <p:nvPr>
            <p:ph type="chart" sz="quarter" idx="13"/>
            <p:extLst>
              <p:ext uri="{D42A27DB-BD31-4B8C-83A1-F6EECF244321}">
                <p14:modId xmlns:p14="http://schemas.microsoft.com/office/powerpoint/2010/main" val="34181969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01F047-5A80-4864-8271-C00350D3EC84}"/>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C694961-6C42-4E3B-B30D-DDA9048BA5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95745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81940-FE4B-4250-A961-44DFF25F6676}"/>
              </a:ext>
            </a:extLst>
          </p:cNvPr>
          <p:cNvSpPr>
            <a:spLocks noGrp="1"/>
          </p:cNvSpPr>
          <p:nvPr>
            <p:ph type="title"/>
          </p:nvPr>
        </p:nvSpPr>
        <p:spPr/>
        <p:txBody>
          <a:bodyPr/>
          <a:lstStyle/>
          <a:p>
            <a:r>
              <a:rPr lang="en-US"/>
              <a:t>LinkedIn Interaction Rate By Hour | Corporate</a:t>
            </a:r>
          </a:p>
        </p:txBody>
      </p:sp>
      <p:graphicFrame>
        <p:nvGraphicFramePr>
          <p:cNvPr id="6" name="Chart Placeholder 5">
            <a:extLst>
              <a:ext uri="{FF2B5EF4-FFF2-40B4-BE49-F238E27FC236}">
                <a16:creationId xmlns:a16="http://schemas.microsoft.com/office/drawing/2014/main" id="{18F1872E-9175-43A5-967E-17829B31CF80}"/>
              </a:ext>
            </a:extLst>
          </p:cNvPr>
          <p:cNvGraphicFramePr>
            <a:graphicFrameLocks noGrp="1"/>
          </p:cNvGraphicFramePr>
          <p:nvPr>
            <p:ph type="chart" sz="quarter" idx="13"/>
            <p:extLst>
              <p:ext uri="{D42A27DB-BD31-4B8C-83A1-F6EECF244321}">
                <p14:modId xmlns:p14="http://schemas.microsoft.com/office/powerpoint/2010/main" val="1676685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068109-3378-4EF8-B83D-9F5ACCDB7797}"/>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EB3718B8-BFA2-456B-A2E3-6C93CC452E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10190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B4E2E-8D10-42CB-BAE2-F897BEE67F65}"/>
              </a:ext>
            </a:extLst>
          </p:cNvPr>
          <p:cNvSpPr>
            <a:spLocks noGrp="1"/>
          </p:cNvSpPr>
          <p:nvPr>
            <p:ph type="title"/>
          </p:nvPr>
        </p:nvSpPr>
        <p:spPr/>
        <p:txBody>
          <a:bodyPr/>
          <a:lstStyle/>
          <a:p>
            <a:r>
              <a:rPr lang="en-US"/>
              <a:t>LinkedIn Followers Change Rate | Corporate</a:t>
            </a:r>
          </a:p>
        </p:txBody>
      </p:sp>
      <p:graphicFrame>
        <p:nvGraphicFramePr>
          <p:cNvPr id="6" name="Chart Placeholder 5">
            <a:extLst>
              <a:ext uri="{FF2B5EF4-FFF2-40B4-BE49-F238E27FC236}">
                <a16:creationId xmlns:a16="http://schemas.microsoft.com/office/drawing/2014/main" id="{94B7C6E4-A721-4AEF-9088-3FCD67F0D250}"/>
              </a:ext>
            </a:extLst>
          </p:cNvPr>
          <p:cNvGraphicFramePr>
            <a:graphicFrameLocks noGrp="1"/>
          </p:cNvGraphicFramePr>
          <p:nvPr>
            <p:ph type="chart" sz="quarter" idx="13"/>
            <p:extLst>
              <p:ext uri="{D42A27DB-BD31-4B8C-83A1-F6EECF244321}">
                <p14:modId xmlns:p14="http://schemas.microsoft.com/office/powerpoint/2010/main" val="36549779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832B41-69DF-4105-B1FB-E9541F67C29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3E0C46F-B0A4-43C6-8DFF-79A98BB6AB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658776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8D62B-2DD4-43FC-8F27-66F36C8633A8}"/>
              </a:ext>
            </a:extLst>
          </p:cNvPr>
          <p:cNvSpPr>
            <a:spLocks noGrp="1"/>
          </p:cNvSpPr>
          <p:nvPr>
            <p:ph type="title"/>
          </p:nvPr>
        </p:nvSpPr>
        <p:spPr/>
        <p:txBody>
          <a:bodyPr/>
          <a:lstStyle/>
          <a:p>
            <a:r>
              <a:rPr lang="en-US"/>
              <a:t>LinkedIn Followers Change | Corporate</a:t>
            </a:r>
          </a:p>
        </p:txBody>
      </p:sp>
      <p:graphicFrame>
        <p:nvGraphicFramePr>
          <p:cNvPr id="6" name="Chart Placeholder 5">
            <a:extLst>
              <a:ext uri="{FF2B5EF4-FFF2-40B4-BE49-F238E27FC236}">
                <a16:creationId xmlns:a16="http://schemas.microsoft.com/office/drawing/2014/main" id="{17BE6ED0-6C7B-4624-80B7-F01DE2CCF489}"/>
              </a:ext>
            </a:extLst>
          </p:cNvPr>
          <p:cNvGraphicFramePr>
            <a:graphicFrameLocks noGrp="1"/>
          </p:cNvGraphicFramePr>
          <p:nvPr>
            <p:ph type="chart" sz="quarter" idx="13"/>
            <p:extLst>
              <p:ext uri="{D42A27DB-BD31-4B8C-83A1-F6EECF244321}">
                <p14:modId xmlns:p14="http://schemas.microsoft.com/office/powerpoint/2010/main" val="29056924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45FDF6-7857-4214-9359-1B4A352A3B60}"/>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B09FAEF-0167-44F1-94D1-56043739A5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35938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083101-37E2-4D29-B80B-196F79673D85}"/>
              </a:ext>
            </a:extLst>
          </p:cNvPr>
          <p:cNvSpPr>
            <a:spLocks noGrp="1"/>
          </p:cNvSpPr>
          <p:nvPr>
            <p:ph type="title"/>
          </p:nvPr>
        </p:nvSpPr>
        <p:spPr/>
        <p:txBody>
          <a:bodyPr/>
          <a:lstStyle/>
          <a:p>
            <a:r>
              <a:rPr lang="en-US"/>
              <a:t>LinkedIn Follower Distribution | Corporate</a:t>
            </a:r>
          </a:p>
        </p:txBody>
      </p:sp>
      <p:graphicFrame>
        <p:nvGraphicFramePr>
          <p:cNvPr id="6" name="Chart Placeholder 5">
            <a:extLst>
              <a:ext uri="{FF2B5EF4-FFF2-40B4-BE49-F238E27FC236}">
                <a16:creationId xmlns:a16="http://schemas.microsoft.com/office/drawing/2014/main" id="{53EB5EFA-80E4-4471-B57E-9AE8E62AA6F4}"/>
              </a:ext>
            </a:extLst>
          </p:cNvPr>
          <p:cNvGraphicFramePr>
            <a:graphicFrameLocks noGrp="1"/>
          </p:cNvGraphicFramePr>
          <p:nvPr>
            <p:ph type="chart" sz="quarter" idx="13"/>
            <p:extLst>
              <p:ext uri="{D42A27DB-BD31-4B8C-83A1-F6EECF244321}">
                <p14:modId xmlns:p14="http://schemas.microsoft.com/office/powerpoint/2010/main" val="2788987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F6BFEB-4E83-4970-BF97-F1093451B65E}"/>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6FC9C26A-6B7A-4561-BDA8-6DB9532E94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95708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E02D0-6CB3-41B4-93D9-F52A9E4766C3}"/>
              </a:ext>
            </a:extLst>
          </p:cNvPr>
          <p:cNvSpPr>
            <a:spLocks noGrp="1"/>
          </p:cNvSpPr>
          <p:nvPr>
            <p:ph type="title"/>
          </p:nvPr>
        </p:nvSpPr>
        <p:spPr/>
        <p:txBody>
          <a:bodyPr/>
          <a:lstStyle/>
          <a:p>
            <a:r>
              <a:rPr lang="en-US"/>
              <a:t>LinkedIn Hashtag Detection | Corporate</a:t>
            </a:r>
          </a:p>
        </p:txBody>
      </p:sp>
      <p:graphicFrame>
        <p:nvGraphicFramePr>
          <p:cNvPr id="5" name="Table Placeholder 4">
            <a:extLst>
              <a:ext uri="{FF2B5EF4-FFF2-40B4-BE49-F238E27FC236}">
                <a16:creationId xmlns:a16="http://schemas.microsoft.com/office/drawing/2014/main" id="{1B8B4137-0E7A-434C-AB46-ECE949A0FA4B}"/>
              </a:ext>
            </a:extLst>
          </p:cNvPr>
          <p:cNvGraphicFramePr>
            <a:graphicFrameLocks noGrp="1"/>
          </p:cNvGraphicFramePr>
          <p:nvPr>
            <p:ph type="tbl" sz="quarter" idx="13"/>
            <p:extLst>
              <p:ext uri="{D42A27DB-BD31-4B8C-83A1-F6EECF244321}">
                <p14:modId xmlns:p14="http://schemas.microsoft.com/office/powerpoint/2010/main" val="797077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788295299"/>
                    </a:ext>
                  </a:extLst>
                </a:gridCol>
                <a:gridCol w="1481328">
                  <a:extLst>
                    <a:ext uri="{9D8B030D-6E8A-4147-A177-3AD203B41FA5}">
                      <a16:colId xmlns:a16="http://schemas.microsoft.com/office/drawing/2014/main" val="3355478040"/>
                    </a:ext>
                  </a:extLst>
                </a:gridCol>
                <a:gridCol w="1481328">
                  <a:extLst>
                    <a:ext uri="{9D8B030D-6E8A-4147-A177-3AD203B41FA5}">
                      <a16:colId xmlns:a16="http://schemas.microsoft.com/office/drawing/2014/main" val="801161275"/>
                    </a:ext>
                  </a:extLst>
                </a:gridCol>
                <a:gridCol w="1481328">
                  <a:extLst>
                    <a:ext uri="{9D8B030D-6E8A-4147-A177-3AD203B41FA5}">
                      <a16:colId xmlns:a16="http://schemas.microsoft.com/office/drawing/2014/main" val="1063400576"/>
                    </a:ext>
                  </a:extLst>
                </a:gridCol>
                <a:gridCol w="1481328">
                  <a:extLst>
                    <a:ext uri="{9D8B030D-6E8A-4147-A177-3AD203B41FA5}">
                      <a16:colId xmlns:a16="http://schemas.microsoft.com/office/drawing/2014/main" val="1783856425"/>
                    </a:ext>
                  </a:extLst>
                </a:gridCol>
              </a:tblGrid>
              <a:tr h="370840">
                <a:tc>
                  <a:txBody>
                    <a:bodyPr/>
                    <a:lstStyle/>
                    <a:p>
                      <a:r>
                        <a:rPr lang="en-US" sz="1000"/>
                        <a:t>Hashtag</a:t>
                      </a:r>
                    </a:p>
                  </a:txBody>
                  <a:tcPr/>
                </a:tc>
                <a:tc>
                  <a:txBody>
                    <a:bodyPr/>
                    <a:lstStyle/>
                    <a:p>
                      <a:r>
                        <a:rPr lang="en-US" sz="1000"/>
                        <a:t>Updates</a:t>
                      </a:r>
                    </a:p>
                  </a:txBody>
                  <a:tcPr/>
                </a:tc>
                <a:tc>
                  <a:txBody>
                    <a:bodyPr/>
                    <a:lstStyle/>
                    <a:p>
                      <a:r>
                        <a:rPr lang="en-US" sz="1000"/>
                        <a:t>Likes per Update</a:t>
                      </a:r>
                    </a:p>
                  </a:txBody>
                  <a:tcPr/>
                </a:tc>
                <a:tc>
                  <a:txBody>
                    <a:bodyPr/>
                    <a:lstStyle/>
                    <a:p>
                      <a:r>
                        <a:rPr lang="en-US" sz="1000"/>
                        <a:t>Comments per Update</a:t>
                      </a:r>
                    </a:p>
                  </a:txBody>
                  <a:tcPr/>
                </a:tc>
                <a:tc>
                  <a:txBody>
                    <a:bodyPr/>
                    <a:lstStyle/>
                    <a:p>
                      <a:r>
                        <a:rPr lang="en-US" sz="1000"/>
                        <a:t>Total Interactions per Update</a:t>
                      </a:r>
                    </a:p>
                  </a:txBody>
                  <a:tcPr/>
                </a:tc>
                <a:extLst>
                  <a:ext uri="{0D108BD9-81ED-4DB2-BD59-A6C34878D82A}">
                    <a16:rowId xmlns:a16="http://schemas.microsoft.com/office/drawing/2014/main" val="197569043"/>
                  </a:ext>
                </a:extLst>
              </a:tr>
              <a:tr h="370840">
                <a:tc>
                  <a:txBody>
                    <a:bodyPr/>
                    <a:lstStyle/>
                    <a:p>
                      <a:r>
                        <a:rPr lang="en-US" sz="1000"/>
                        <a:t>#starwarsday</a:t>
                      </a:r>
                    </a:p>
                  </a:txBody>
                  <a:tcPr/>
                </a:tc>
                <a:tc>
                  <a:txBody>
                    <a:bodyPr/>
                    <a:lstStyle/>
                    <a:p>
                      <a:r>
                        <a:rPr lang="en-US" sz="1000"/>
                        <a:t>1</a:t>
                      </a:r>
                    </a:p>
                  </a:txBody>
                  <a:tcPr/>
                </a:tc>
                <a:tc>
                  <a:txBody>
                    <a:bodyPr/>
                    <a:lstStyle/>
                    <a:p>
                      <a:r>
                        <a:rPr lang="en-US" sz="1000"/>
                        <a:t>490</a:t>
                      </a:r>
                    </a:p>
                  </a:txBody>
                  <a:tcPr/>
                </a:tc>
                <a:tc>
                  <a:txBody>
                    <a:bodyPr/>
                    <a:lstStyle/>
                    <a:p>
                      <a:r>
                        <a:rPr lang="en-US" sz="1000"/>
                        <a:t>10</a:t>
                      </a:r>
                    </a:p>
                  </a:txBody>
                  <a:tcPr/>
                </a:tc>
                <a:tc>
                  <a:txBody>
                    <a:bodyPr/>
                    <a:lstStyle/>
                    <a:p>
                      <a:r>
                        <a:rPr lang="en-US" sz="1000"/>
                        <a:t>500</a:t>
                      </a:r>
                    </a:p>
                  </a:txBody>
                  <a:tcPr/>
                </a:tc>
                <a:extLst>
                  <a:ext uri="{0D108BD9-81ED-4DB2-BD59-A6C34878D82A}">
                    <a16:rowId xmlns:a16="http://schemas.microsoft.com/office/drawing/2014/main" val="641175713"/>
                  </a:ext>
                </a:extLst>
              </a:tr>
              <a:tr h="370840">
                <a:tc>
                  <a:txBody>
                    <a:bodyPr/>
                    <a:lstStyle/>
                    <a:p>
                      <a:r>
                        <a:rPr lang="en-US" sz="1000"/>
                        <a:t>#SkillsUSA</a:t>
                      </a:r>
                    </a:p>
                  </a:txBody>
                  <a:tcPr/>
                </a:tc>
                <a:tc>
                  <a:txBody>
                    <a:bodyPr/>
                    <a:lstStyle/>
                    <a:p>
                      <a:r>
                        <a:rPr lang="en-US" sz="1000"/>
                        <a:t>1</a:t>
                      </a:r>
                    </a:p>
                  </a:txBody>
                  <a:tcPr/>
                </a:tc>
                <a:tc>
                  <a:txBody>
                    <a:bodyPr/>
                    <a:lstStyle/>
                    <a:p>
                      <a:r>
                        <a:rPr lang="en-US" sz="1000"/>
                        <a:t>78</a:t>
                      </a:r>
                    </a:p>
                  </a:txBody>
                  <a:tcPr/>
                </a:tc>
                <a:tc>
                  <a:txBody>
                    <a:bodyPr/>
                    <a:lstStyle/>
                    <a:p>
                      <a:r>
                        <a:rPr lang="en-US" sz="1000"/>
                        <a:t>1</a:t>
                      </a:r>
                    </a:p>
                  </a:txBody>
                  <a:tcPr/>
                </a:tc>
                <a:tc>
                  <a:txBody>
                    <a:bodyPr/>
                    <a:lstStyle/>
                    <a:p>
                      <a:r>
                        <a:rPr lang="en-US" sz="1000"/>
                        <a:t>79</a:t>
                      </a:r>
                    </a:p>
                  </a:txBody>
                  <a:tcPr/>
                </a:tc>
                <a:extLst>
                  <a:ext uri="{0D108BD9-81ED-4DB2-BD59-A6C34878D82A}">
                    <a16:rowId xmlns:a16="http://schemas.microsoft.com/office/drawing/2014/main" val="1149246237"/>
                  </a:ext>
                </a:extLst>
              </a:tr>
              <a:tr h="370840">
                <a:tc>
                  <a:txBody>
                    <a:bodyPr/>
                    <a:lstStyle/>
                    <a:p>
                      <a:r>
                        <a:rPr lang="en-US" sz="1000"/>
                        <a:t>#ShowOffYourSkills</a:t>
                      </a:r>
                    </a:p>
                  </a:txBody>
                  <a:tcPr/>
                </a:tc>
                <a:tc>
                  <a:txBody>
                    <a:bodyPr/>
                    <a:lstStyle/>
                    <a:p>
                      <a:r>
                        <a:rPr lang="en-US" sz="1000"/>
                        <a:t>1</a:t>
                      </a:r>
                    </a:p>
                  </a:txBody>
                  <a:tcPr/>
                </a:tc>
                <a:tc>
                  <a:txBody>
                    <a:bodyPr/>
                    <a:lstStyle/>
                    <a:p>
                      <a:r>
                        <a:rPr lang="en-US" sz="1000"/>
                        <a:t>78</a:t>
                      </a:r>
                    </a:p>
                  </a:txBody>
                  <a:tcPr/>
                </a:tc>
                <a:tc>
                  <a:txBody>
                    <a:bodyPr/>
                    <a:lstStyle/>
                    <a:p>
                      <a:r>
                        <a:rPr lang="en-US" sz="1000"/>
                        <a:t>1</a:t>
                      </a:r>
                    </a:p>
                  </a:txBody>
                  <a:tcPr/>
                </a:tc>
                <a:tc>
                  <a:txBody>
                    <a:bodyPr/>
                    <a:lstStyle/>
                    <a:p>
                      <a:r>
                        <a:rPr lang="en-US" sz="1000"/>
                        <a:t>79</a:t>
                      </a:r>
                    </a:p>
                  </a:txBody>
                  <a:tcPr/>
                </a:tc>
                <a:extLst>
                  <a:ext uri="{0D108BD9-81ED-4DB2-BD59-A6C34878D82A}">
                    <a16:rowId xmlns:a16="http://schemas.microsoft.com/office/drawing/2014/main" val="3020429045"/>
                  </a:ext>
                </a:extLst>
              </a:tr>
              <a:tr h="370840">
                <a:tc>
                  <a:txBody>
                    <a:bodyPr/>
                    <a:lstStyle/>
                    <a:p>
                      <a:r>
                        <a:rPr lang="en-US" sz="1000"/>
                        <a:t>#228</a:t>
                      </a:r>
                    </a:p>
                  </a:txBody>
                  <a:tcPr/>
                </a:tc>
                <a:tc>
                  <a:txBody>
                    <a:bodyPr/>
                    <a:lstStyle/>
                    <a:p>
                      <a:r>
                        <a:rPr lang="en-US" sz="1000"/>
                        <a:t>1</a:t>
                      </a:r>
                    </a:p>
                  </a:txBody>
                  <a:tcPr/>
                </a:tc>
                <a:tc>
                  <a:txBody>
                    <a:bodyPr/>
                    <a:lstStyle/>
                    <a:p>
                      <a:r>
                        <a:rPr lang="en-US" sz="1000"/>
                        <a:t>415</a:t>
                      </a:r>
                    </a:p>
                  </a:txBody>
                  <a:tcPr/>
                </a:tc>
                <a:tc>
                  <a:txBody>
                    <a:bodyPr/>
                    <a:lstStyle/>
                    <a:p>
                      <a:r>
                        <a:rPr lang="en-US" sz="1000"/>
                        <a:t>8</a:t>
                      </a:r>
                    </a:p>
                  </a:txBody>
                  <a:tcPr/>
                </a:tc>
                <a:tc>
                  <a:txBody>
                    <a:bodyPr/>
                    <a:lstStyle/>
                    <a:p>
                      <a:r>
                        <a:rPr lang="en-US" sz="1000"/>
                        <a:t>423</a:t>
                      </a:r>
                    </a:p>
                  </a:txBody>
                  <a:tcPr/>
                </a:tc>
                <a:extLst>
                  <a:ext uri="{0D108BD9-81ED-4DB2-BD59-A6C34878D82A}">
                    <a16:rowId xmlns:a16="http://schemas.microsoft.com/office/drawing/2014/main" val="1086737227"/>
                  </a:ext>
                </a:extLst>
              </a:tr>
            </a:tbl>
          </a:graphicData>
        </a:graphic>
      </p:graphicFrame>
      <p:sp>
        <p:nvSpPr>
          <p:cNvPr id="4" name="Text Placeholder 3">
            <a:extLst>
              <a:ext uri="{FF2B5EF4-FFF2-40B4-BE49-F238E27FC236}">
                <a16:creationId xmlns:a16="http://schemas.microsoft.com/office/drawing/2014/main" id="{0EC246D5-739F-4948-9325-C0DE781B2D73}"/>
              </a:ext>
            </a:extLst>
          </p:cNvPr>
          <p:cNvSpPr>
            <a:spLocks noGrp="1"/>
          </p:cNvSpPr>
          <p:nvPr>
            <p:ph type="body" sz="quarter" idx="14"/>
          </p:nvPr>
        </p:nvSpPr>
        <p:spPr/>
        <p:txBody>
          <a:bodyPr/>
          <a:lstStyle/>
          <a:p>
            <a:r>
              <a:rPr lang="en-US"/>
              <a:t>05/01/2018 - 05/31/2018</a:t>
            </a:r>
          </a:p>
        </p:txBody>
      </p:sp>
    </p:spTree>
    <p:extLst>
      <p:ext uri="{BB962C8B-B14F-4D97-AF65-F5344CB8AC3E}">
        <p14:creationId xmlns:p14="http://schemas.microsoft.com/office/powerpoint/2010/main" val="31549269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6D755-972F-438B-BB35-C4E5C05A686E}"/>
              </a:ext>
            </a:extLst>
          </p:cNvPr>
          <p:cNvSpPr>
            <a:spLocks noGrp="1"/>
          </p:cNvSpPr>
          <p:nvPr>
            <p:ph type="title"/>
          </p:nvPr>
        </p:nvSpPr>
        <p:spPr/>
        <p:txBody>
          <a:bodyPr/>
          <a:lstStyle/>
          <a:p>
            <a:r>
              <a:rPr lang="en-US"/>
              <a:t>LinkedIn Key Metrics Radar | Corporate</a:t>
            </a:r>
          </a:p>
        </p:txBody>
      </p:sp>
      <p:graphicFrame>
        <p:nvGraphicFramePr>
          <p:cNvPr id="6" name="Chart Placeholder 5">
            <a:extLst>
              <a:ext uri="{FF2B5EF4-FFF2-40B4-BE49-F238E27FC236}">
                <a16:creationId xmlns:a16="http://schemas.microsoft.com/office/drawing/2014/main" id="{44F53605-C874-46AC-97C3-D06E72C17984}"/>
              </a:ext>
            </a:extLst>
          </p:cNvPr>
          <p:cNvGraphicFramePr>
            <a:graphicFrameLocks noGrp="1"/>
          </p:cNvGraphicFramePr>
          <p:nvPr>
            <p:ph type="chart" sz="quarter" idx="13"/>
            <p:extLst>
              <p:ext uri="{D42A27DB-BD31-4B8C-83A1-F6EECF244321}">
                <p14:modId xmlns:p14="http://schemas.microsoft.com/office/powerpoint/2010/main" val="5774167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19F1F2-D508-48B3-9AA3-3E71797BC93B}"/>
              </a:ext>
            </a:extLst>
          </p:cNvPr>
          <p:cNvSpPr>
            <a:spLocks noGrp="1"/>
          </p:cNvSpPr>
          <p:nvPr>
            <p:ph type="body" sz="quarter" idx="14"/>
          </p:nvPr>
        </p:nvSpPr>
        <p:spPr/>
        <p:txBody>
          <a:bodyPr/>
          <a:lstStyle/>
          <a:p>
            <a:r>
              <a:rPr lang="en-US"/>
              <a:t>05/01/2018 - 05/31/2018</a:t>
            </a:r>
          </a:p>
        </p:txBody>
      </p:sp>
      <p:sp>
        <p:nvSpPr>
          <p:cNvPr id="5" name="Footer Placeholder 4">
            <a:extLst>
              <a:ext uri="{FF2B5EF4-FFF2-40B4-BE49-F238E27FC236}">
                <a16:creationId xmlns:a16="http://schemas.microsoft.com/office/drawing/2014/main" id="{4507675E-0BAD-4ADF-8B0F-64F68D2619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31818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743</Words>
  <Application>Microsoft Office PowerPoint</Application>
  <PresentationFormat>On-screen Show (4:3)</PresentationFormat>
  <Paragraphs>280</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Content Benchmark and Optimization</vt:lpstr>
      <vt:lpstr>LinkedIn Key Metrics Table | Corporate</vt:lpstr>
      <vt:lpstr>LinkedIn Updates Table | Corporate - 1 of 9</vt:lpstr>
      <vt:lpstr>LinkedIn Updates Table | Corporate - 2 of 9</vt:lpstr>
      <vt:lpstr>LinkedIn Updates Table | Corporate - 3 of 9</vt:lpstr>
      <vt:lpstr>LinkedIn Updates Table | Corporate - 4 of 9</vt:lpstr>
      <vt:lpstr>LinkedIn Updates Table | Corporate - 5 of 9</vt:lpstr>
      <vt:lpstr>LinkedIn Updates Table | Corporate - 6 of 9</vt:lpstr>
      <vt:lpstr>LinkedIn Updates Table | Corporate - 7 of 9</vt:lpstr>
      <vt:lpstr>LinkedIn Updates Table | Corporate - 8 of 9</vt:lpstr>
      <vt:lpstr>LinkedIn Updates Table | Corporate - 9 of 9</vt:lpstr>
      <vt:lpstr>LinkedIn Updates | Corporate</vt:lpstr>
      <vt:lpstr>LinkedIn Updates Type Distribution | Corporate</vt:lpstr>
      <vt:lpstr>LinkedIn Interaction Rate | Corporate</vt:lpstr>
      <vt:lpstr>LinkedIn Average Interactions Per Update | Corporate</vt:lpstr>
      <vt:lpstr>LinkedIn Interactions Distribution | Corporate</vt:lpstr>
      <vt:lpstr>LinkedIn Interaction Rate By Update Type | Corporate</vt:lpstr>
      <vt:lpstr>LinkedIn Interaction Rate By Hour | Corporate</vt:lpstr>
      <vt:lpstr>LinkedIn Followers Change Rate | Corporate</vt:lpstr>
      <vt:lpstr>LinkedIn Followers Change | Corporate</vt:lpstr>
      <vt:lpstr>LinkedIn Follower Distribution | Corporate</vt:lpstr>
      <vt:lpstr>LinkedIn Hashtag Detection | Corporate</vt:lpstr>
      <vt:lpstr>LinkedIn Key Metrics Radar | Corporate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Benchmark and Optimization</dc:title>
  <dc:creator>Administrator</dc:creator>
  <cp:lastModifiedBy>Administrator</cp:lastModifiedBy>
  <cp:revision>1</cp:revision>
  <dcterms:created xsi:type="dcterms:W3CDTF">2018-06-12T11:33:37Z</dcterms:created>
  <dcterms:modified xsi:type="dcterms:W3CDTF">2018-06-12T11:34:11Z</dcterms:modified>
</cp:coreProperties>
</file>