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c:v>
                </c:pt>
                <c:pt idx="2">
                  <c:v>0</c:v>
                </c:pt>
                <c:pt idx="3">
                  <c:v>1</c:v>
                </c:pt>
                <c:pt idx="4">
                  <c:v>0</c:v>
                </c:pt>
                <c:pt idx="5">
                  <c:v>0</c:v>
                </c:pt>
                <c:pt idx="6">
                  <c:v>0</c:v>
                </c:pt>
                <c:pt idx="7">
                  <c:v>0</c:v>
                </c:pt>
                <c:pt idx="8">
                  <c:v>1</c:v>
                </c:pt>
                <c:pt idx="9">
                  <c:v>0</c:v>
                </c:pt>
                <c:pt idx="10">
                  <c:v>1</c:v>
                </c:pt>
                <c:pt idx="11">
                  <c:v>0</c:v>
                </c:pt>
                <c:pt idx="12">
                  <c:v>2</c:v>
                </c:pt>
                <c:pt idx="13">
                  <c:v>0</c:v>
                </c:pt>
                <c:pt idx="14">
                  <c:v>0</c:v>
                </c:pt>
                <c:pt idx="15">
                  <c:v>1</c:v>
                </c:pt>
                <c:pt idx="16">
                  <c:v>0</c:v>
                </c:pt>
                <c:pt idx="17">
                  <c:v>1</c:v>
                </c:pt>
                <c:pt idx="18">
                  <c:v>1</c:v>
                </c:pt>
                <c:pt idx="19">
                  <c:v>1</c:v>
                </c:pt>
                <c:pt idx="20">
                  <c:v>0</c:v>
                </c:pt>
                <c:pt idx="21">
                  <c:v>0</c:v>
                </c:pt>
                <c:pt idx="22">
                  <c:v>1</c:v>
                </c:pt>
                <c:pt idx="23">
                  <c:v>1</c:v>
                </c:pt>
                <c:pt idx="24">
                  <c:v>1</c:v>
                </c:pt>
                <c:pt idx="25">
                  <c:v>0</c:v>
                </c:pt>
                <c:pt idx="26">
                  <c:v>0</c:v>
                </c:pt>
                <c:pt idx="27">
                  <c:v>0</c:v>
                </c:pt>
                <c:pt idx="28">
                  <c:v>0</c:v>
                </c:pt>
                <c:pt idx="29">
                  <c:v>1</c:v>
                </c:pt>
              </c:numCache>
            </c:numRef>
          </c:val>
          <c:smooth val="0"/>
          <c:extLst>
            <c:ext xmlns:c16="http://schemas.microsoft.com/office/drawing/2014/chart" uri="{C3380CC4-5D6E-409C-BE32-E72D297353CC}">
              <c16:uniqueId val="{00000000-6FAC-47C6-A40F-748538C31E69}"/>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c:v>
                </c:pt>
                <c:pt idx="1">
                  <c:v>0</c:v>
                </c:pt>
                <c:pt idx="2">
                  <c:v>0</c:v>
                </c:pt>
                <c:pt idx="3">
                  <c:v>1</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1</c:v>
                </c:pt>
                <c:pt idx="27">
                  <c:v>0</c:v>
                </c:pt>
                <c:pt idx="28">
                  <c:v>0</c:v>
                </c:pt>
                <c:pt idx="29">
                  <c:v>0</c:v>
                </c:pt>
              </c:numCache>
            </c:numRef>
          </c:val>
          <c:smooth val="0"/>
          <c:extLst>
            <c:ext xmlns:c16="http://schemas.microsoft.com/office/drawing/2014/chart" uri="{C3380CC4-5D6E-409C-BE32-E72D297353CC}">
              <c16:uniqueId val="{00000001-6FAC-47C6-A40F-748538C31E69}"/>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0</c:v>
                </c:pt>
                <c:pt idx="1">
                  <c:v>1</c:v>
                </c:pt>
                <c:pt idx="2">
                  <c:v>0</c:v>
                </c:pt>
                <c:pt idx="3">
                  <c:v>1</c:v>
                </c:pt>
                <c:pt idx="4">
                  <c:v>0</c:v>
                </c:pt>
                <c:pt idx="5">
                  <c:v>0</c:v>
                </c:pt>
                <c:pt idx="6">
                  <c:v>0</c:v>
                </c:pt>
                <c:pt idx="7">
                  <c:v>1</c:v>
                </c:pt>
                <c:pt idx="8">
                  <c:v>1</c:v>
                </c:pt>
                <c:pt idx="9">
                  <c:v>0</c:v>
                </c:pt>
                <c:pt idx="10">
                  <c:v>0</c:v>
                </c:pt>
                <c:pt idx="11">
                  <c:v>1</c:v>
                </c:pt>
                <c:pt idx="12">
                  <c:v>1</c:v>
                </c:pt>
                <c:pt idx="13">
                  <c:v>0</c:v>
                </c:pt>
                <c:pt idx="14">
                  <c:v>0</c:v>
                </c:pt>
                <c:pt idx="15">
                  <c:v>1</c:v>
                </c:pt>
                <c:pt idx="16">
                  <c:v>1</c:v>
                </c:pt>
                <c:pt idx="17">
                  <c:v>1</c:v>
                </c:pt>
                <c:pt idx="18">
                  <c:v>1</c:v>
                </c:pt>
                <c:pt idx="19">
                  <c:v>1</c:v>
                </c:pt>
                <c:pt idx="20">
                  <c:v>0</c:v>
                </c:pt>
                <c:pt idx="21">
                  <c:v>1</c:v>
                </c:pt>
                <c:pt idx="22">
                  <c:v>0</c:v>
                </c:pt>
                <c:pt idx="23">
                  <c:v>1</c:v>
                </c:pt>
                <c:pt idx="24">
                  <c:v>1</c:v>
                </c:pt>
                <c:pt idx="25">
                  <c:v>0</c:v>
                </c:pt>
                <c:pt idx="26">
                  <c:v>1</c:v>
                </c:pt>
                <c:pt idx="27">
                  <c:v>0</c:v>
                </c:pt>
                <c:pt idx="28">
                  <c:v>0</c:v>
                </c:pt>
                <c:pt idx="29">
                  <c:v>1</c:v>
                </c:pt>
              </c:numCache>
            </c:numRef>
          </c:val>
          <c:smooth val="0"/>
          <c:extLst>
            <c:ext xmlns:c16="http://schemas.microsoft.com/office/drawing/2014/chart" uri="{C3380CC4-5D6E-409C-BE32-E72D297353CC}">
              <c16:uniqueId val="{00000002-6FAC-47C6-A40F-748538C31E69}"/>
            </c:ext>
          </c:extLst>
        </c:ser>
        <c:dLbls>
          <c:showLegendKey val="0"/>
          <c:showVal val="0"/>
          <c:showCatName val="0"/>
          <c:showSerName val="0"/>
          <c:showPercent val="0"/>
          <c:showBubbleSize val="0"/>
        </c:dLbls>
        <c:smooth val="0"/>
        <c:axId val="400833000"/>
        <c:axId val="400831360"/>
      </c:lineChart>
      <c:dateAx>
        <c:axId val="400833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31360"/>
        <c:crosses val="autoZero"/>
        <c:auto val="1"/>
        <c:lblOffset val="100"/>
        <c:baseTimeUnit val="days"/>
      </c:dateAx>
      <c:valAx>
        <c:axId val="40083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3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2</c:v>
                </c:pt>
                <c:pt idx="1">
                  <c:v>3</c:v>
                </c:pt>
                <c:pt idx="2">
                  <c:v>3</c:v>
                </c:pt>
              </c:numCache>
            </c:numRef>
          </c:val>
          <c:extLst>
            <c:ext xmlns:c16="http://schemas.microsoft.com/office/drawing/2014/chart" uri="{C3380CC4-5D6E-409C-BE32-E72D297353CC}">
              <c16:uniqueId val="{00000000-075B-417C-A154-6857D49E98FC}"/>
            </c:ext>
          </c:extLst>
        </c:ser>
        <c:ser>
          <c:idx val="1"/>
          <c:order val="1"/>
          <c:tx>
            <c:strRef>
              <c:f>Sheet1!$C$1</c:f>
              <c:strCache>
                <c:ptCount val="1"/>
                <c:pt idx="0">
                  <c:v>Misc</c:v>
                </c:pt>
              </c:strCache>
            </c:strRef>
          </c:tx>
          <c:spPr>
            <a:solidFill>
              <a:schemeClr val="accent2"/>
            </a:solidFill>
            <a:ln>
              <a:noFill/>
            </a:ln>
            <a:effectLst/>
          </c:spPr>
          <c:invertIfNegative val="0"/>
          <c:cat>
            <c:strRef>
              <c:f>Sheet1!$A$2:$A$4</c:f>
              <c:strCache>
                <c:ptCount val="3"/>
                <c:pt idx="0">
                  <c:v>Hilti Group</c:v>
                </c:pt>
                <c:pt idx="1">
                  <c:v>Bosch Power Tools</c:v>
                </c:pt>
                <c:pt idx="2">
                  <c:v>Stanley Black &amp; Decker, Inc.</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075B-417C-A154-6857D49E98FC}"/>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Hilti Group</c:v>
                </c:pt>
                <c:pt idx="1">
                  <c:v>Bosch Power Tools</c:v>
                </c:pt>
                <c:pt idx="2">
                  <c:v>Stanley Black &amp; Decker, Inc.</c:v>
                </c:pt>
              </c:strCache>
            </c:strRef>
          </c:cat>
          <c:val>
            <c:numRef>
              <c:f>Sheet1!$D$2:$D$4</c:f>
              <c:numCache>
                <c:formatCode>General</c:formatCode>
                <c:ptCount val="3"/>
                <c:pt idx="0">
                  <c:v>12</c:v>
                </c:pt>
                <c:pt idx="1">
                  <c:v>2</c:v>
                </c:pt>
                <c:pt idx="2">
                  <c:v>13</c:v>
                </c:pt>
              </c:numCache>
            </c:numRef>
          </c:val>
          <c:extLst>
            <c:ext xmlns:c16="http://schemas.microsoft.com/office/drawing/2014/chart" uri="{C3380CC4-5D6E-409C-BE32-E72D297353CC}">
              <c16:uniqueId val="{00000002-075B-417C-A154-6857D49E98FC}"/>
            </c:ext>
          </c:extLst>
        </c:ser>
        <c:ser>
          <c:idx val="3"/>
          <c:order val="3"/>
          <c:tx>
            <c:strRef>
              <c:f>Sheet1!$E$1</c:f>
              <c:strCache>
                <c:ptCount val="1"/>
                <c:pt idx="0">
                  <c:v>Status</c:v>
                </c:pt>
              </c:strCache>
            </c:strRef>
          </c:tx>
          <c:spPr>
            <a:solidFill>
              <a:schemeClr val="accent4"/>
            </a:solidFill>
            <a:ln>
              <a:noFill/>
            </a:ln>
            <a:effectLst/>
          </c:spPr>
          <c:invertIfNegative val="0"/>
          <c:cat>
            <c:strRef>
              <c:f>Sheet1!$A$2:$A$4</c:f>
              <c:strCache>
                <c:ptCount val="3"/>
                <c:pt idx="0">
                  <c:v>Hilti Group</c:v>
                </c:pt>
                <c:pt idx="1">
                  <c:v>Bosch Power Tools</c:v>
                </c:pt>
                <c:pt idx="2">
                  <c:v>Stanley Black &amp; Decker, Inc.</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075B-417C-A154-6857D49E98FC}"/>
            </c:ext>
          </c:extLst>
        </c:ser>
        <c:dLbls>
          <c:showLegendKey val="0"/>
          <c:showVal val="0"/>
          <c:showCatName val="0"/>
          <c:showSerName val="0"/>
          <c:showPercent val="0"/>
          <c:showBubbleSize val="0"/>
        </c:dLbls>
        <c:gapWidth val="150"/>
        <c:overlap val="100"/>
        <c:axId val="400849400"/>
        <c:axId val="400843168"/>
      </c:barChart>
      <c:catAx>
        <c:axId val="40084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3168"/>
        <c:crosses val="autoZero"/>
        <c:auto val="1"/>
        <c:lblAlgn val="ctr"/>
        <c:lblOffset val="100"/>
        <c:noMultiLvlLbl val="0"/>
      </c:catAx>
      <c:valAx>
        <c:axId val="400843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0.23988256495328</c:v>
                </c:pt>
                <c:pt idx="2">
                  <c:v>0</c:v>
                </c:pt>
                <c:pt idx="3">
                  <c:v>0.31797449058581001</c:v>
                </c:pt>
                <c:pt idx="4">
                  <c:v>0</c:v>
                </c:pt>
                <c:pt idx="5">
                  <c:v>0</c:v>
                </c:pt>
                <c:pt idx="6">
                  <c:v>0</c:v>
                </c:pt>
                <c:pt idx="7">
                  <c:v>0</c:v>
                </c:pt>
                <c:pt idx="8">
                  <c:v>0.23463495647137</c:v>
                </c:pt>
                <c:pt idx="9">
                  <c:v>0</c:v>
                </c:pt>
                <c:pt idx="10">
                  <c:v>0.18569171638095999</c:v>
                </c:pt>
                <c:pt idx="11">
                  <c:v>0</c:v>
                </c:pt>
                <c:pt idx="12">
                  <c:v>0.22113224413940999</c:v>
                </c:pt>
                <c:pt idx="13">
                  <c:v>0</c:v>
                </c:pt>
                <c:pt idx="14">
                  <c:v>0</c:v>
                </c:pt>
                <c:pt idx="15">
                  <c:v>0.39060209024901998</c:v>
                </c:pt>
                <c:pt idx="16">
                  <c:v>0</c:v>
                </c:pt>
                <c:pt idx="17">
                  <c:v>0.25351584913171998</c:v>
                </c:pt>
                <c:pt idx="18">
                  <c:v>0.54918382744282002</c:v>
                </c:pt>
                <c:pt idx="19">
                  <c:v>5.6095736724008999E-2</c:v>
                </c:pt>
                <c:pt idx="20">
                  <c:v>0</c:v>
                </c:pt>
                <c:pt idx="21">
                  <c:v>0</c:v>
                </c:pt>
                <c:pt idx="22">
                  <c:v>0.2116420625481</c:v>
                </c:pt>
                <c:pt idx="23">
                  <c:v>0.39959458042569002</c:v>
                </c:pt>
                <c:pt idx="24">
                  <c:v>8.3213072017131004E-2</c:v>
                </c:pt>
                <c:pt idx="25">
                  <c:v>0</c:v>
                </c:pt>
                <c:pt idx="26">
                  <c:v>0</c:v>
                </c:pt>
                <c:pt idx="27">
                  <c:v>0</c:v>
                </c:pt>
                <c:pt idx="28">
                  <c:v>0</c:v>
                </c:pt>
                <c:pt idx="29">
                  <c:v>0.16349721706865</c:v>
                </c:pt>
              </c:numCache>
            </c:numRef>
          </c:val>
          <c:smooth val="0"/>
          <c:extLst>
            <c:ext xmlns:c16="http://schemas.microsoft.com/office/drawing/2014/chart" uri="{C3380CC4-5D6E-409C-BE32-E72D297353CC}">
              <c16:uniqueId val="{00000000-284B-4429-8E90-B0A278CA4F97}"/>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c:v>
                </c:pt>
                <c:pt idx="1">
                  <c:v>0</c:v>
                </c:pt>
                <c:pt idx="2">
                  <c:v>0</c:v>
                </c:pt>
                <c:pt idx="3">
                  <c:v>2.1955199525292999</c:v>
                </c:pt>
                <c:pt idx="4">
                  <c:v>0</c:v>
                </c:pt>
                <c:pt idx="5">
                  <c:v>0</c:v>
                </c:pt>
                <c:pt idx="6">
                  <c:v>0</c:v>
                </c:pt>
                <c:pt idx="7">
                  <c:v>0</c:v>
                </c:pt>
                <c:pt idx="8">
                  <c:v>0</c:v>
                </c:pt>
                <c:pt idx="9">
                  <c:v>0</c:v>
                </c:pt>
                <c:pt idx="10">
                  <c:v>0.70391553013637997</c:v>
                </c:pt>
                <c:pt idx="11">
                  <c:v>0</c:v>
                </c:pt>
                <c:pt idx="12">
                  <c:v>0</c:v>
                </c:pt>
                <c:pt idx="13">
                  <c:v>0</c:v>
                </c:pt>
                <c:pt idx="14">
                  <c:v>0</c:v>
                </c:pt>
                <c:pt idx="15">
                  <c:v>0</c:v>
                </c:pt>
                <c:pt idx="16">
                  <c:v>0</c:v>
                </c:pt>
                <c:pt idx="17">
                  <c:v>1.3346873639925001</c:v>
                </c:pt>
                <c:pt idx="18">
                  <c:v>0</c:v>
                </c:pt>
                <c:pt idx="19">
                  <c:v>0</c:v>
                </c:pt>
                <c:pt idx="20">
                  <c:v>0</c:v>
                </c:pt>
                <c:pt idx="21">
                  <c:v>0</c:v>
                </c:pt>
                <c:pt idx="22">
                  <c:v>0</c:v>
                </c:pt>
                <c:pt idx="23">
                  <c:v>0</c:v>
                </c:pt>
                <c:pt idx="24">
                  <c:v>0.66168009205984002</c:v>
                </c:pt>
                <c:pt idx="25">
                  <c:v>0</c:v>
                </c:pt>
                <c:pt idx="26">
                  <c:v>0.67441526761371995</c:v>
                </c:pt>
                <c:pt idx="27">
                  <c:v>0</c:v>
                </c:pt>
                <c:pt idx="28">
                  <c:v>0</c:v>
                </c:pt>
                <c:pt idx="29">
                  <c:v>0</c:v>
                </c:pt>
              </c:numCache>
            </c:numRef>
          </c:val>
          <c:smooth val="0"/>
          <c:extLst>
            <c:ext xmlns:c16="http://schemas.microsoft.com/office/drawing/2014/chart" uri="{C3380CC4-5D6E-409C-BE32-E72D297353CC}">
              <c16:uniqueId val="{00000001-284B-4429-8E90-B0A278CA4F97}"/>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0</c:v>
                </c:pt>
                <c:pt idx="1">
                  <c:v>9.4360165493212994E-2</c:v>
                </c:pt>
                <c:pt idx="2">
                  <c:v>0</c:v>
                </c:pt>
                <c:pt idx="3">
                  <c:v>7.1824879083804E-2</c:v>
                </c:pt>
                <c:pt idx="4">
                  <c:v>0</c:v>
                </c:pt>
                <c:pt idx="5">
                  <c:v>0</c:v>
                </c:pt>
                <c:pt idx="6">
                  <c:v>0</c:v>
                </c:pt>
                <c:pt idx="7">
                  <c:v>0.15775981068823</c:v>
                </c:pt>
                <c:pt idx="8">
                  <c:v>0.18464733017045001</c:v>
                </c:pt>
                <c:pt idx="9">
                  <c:v>0</c:v>
                </c:pt>
                <c:pt idx="10">
                  <c:v>0</c:v>
                </c:pt>
                <c:pt idx="11">
                  <c:v>0.12396125063128</c:v>
                </c:pt>
                <c:pt idx="12">
                  <c:v>0.19728002621661</c:v>
                </c:pt>
                <c:pt idx="13">
                  <c:v>0</c:v>
                </c:pt>
                <c:pt idx="14">
                  <c:v>0</c:v>
                </c:pt>
                <c:pt idx="15">
                  <c:v>7.0694970838325003E-2</c:v>
                </c:pt>
                <c:pt idx="16">
                  <c:v>1.3085151624194001E-3</c:v>
                </c:pt>
                <c:pt idx="17">
                  <c:v>0</c:v>
                </c:pt>
                <c:pt idx="18">
                  <c:v>0.21819797219609</c:v>
                </c:pt>
                <c:pt idx="19">
                  <c:v>0.13183485400268999</c:v>
                </c:pt>
                <c:pt idx="20">
                  <c:v>0</c:v>
                </c:pt>
                <c:pt idx="21">
                  <c:v>0.1610400448565</c:v>
                </c:pt>
                <c:pt idx="22">
                  <c:v>0</c:v>
                </c:pt>
                <c:pt idx="23">
                  <c:v>9.5083654077850993E-2</c:v>
                </c:pt>
                <c:pt idx="24">
                  <c:v>0.14900608387285999</c:v>
                </c:pt>
                <c:pt idx="25">
                  <c:v>0</c:v>
                </c:pt>
                <c:pt idx="26">
                  <c:v>0.20141248627471001</c:v>
                </c:pt>
                <c:pt idx="27">
                  <c:v>0</c:v>
                </c:pt>
                <c:pt idx="28">
                  <c:v>0</c:v>
                </c:pt>
                <c:pt idx="29">
                  <c:v>0.21343678638156999</c:v>
                </c:pt>
              </c:numCache>
            </c:numRef>
          </c:val>
          <c:smooth val="0"/>
          <c:extLst>
            <c:ext xmlns:c16="http://schemas.microsoft.com/office/drawing/2014/chart" uri="{C3380CC4-5D6E-409C-BE32-E72D297353CC}">
              <c16:uniqueId val="{00000002-284B-4429-8E90-B0A278CA4F97}"/>
            </c:ext>
          </c:extLst>
        </c:ser>
        <c:dLbls>
          <c:showLegendKey val="0"/>
          <c:showVal val="0"/>
          <c:showCatName val="0"/>
          <c:showSerName val="0"/>
          <c:showPercent val="0"/>
          <c:showBubbleSize val="0"/>
        </c:dLbls>
        <c:smooth val="0"/>
        <c:axId val="400848416"/>
        <c:axId val="400848744"/>
      </c:lineChart>
      <c:dateAx>
        <c:axId val="40084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8744"/>
        <c:crosses val="autoZero"/>
        <c:auto val="1"/>
        <c:lblOffset val="100"/>
        <c:baseTimeUnit val="days"/>
      </c:dateAx>
      <c:valAx>
        <c:axId val="40084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402</c:v>
                </c:pt>
                <c:pt idx="2">
                  <c:v>0</c:v>
                </c:pt>
                <c:pt idx="3">
                  <c:v>534</c:v>
                </c:pt>
                <c:pt idx="4">
                  <c:v>0</c:v>
                </c:pt>
                <c:pt idx="5">
                  <c:v>0</c:v>
                </c:pt>
                <c:pt idx="6">
                  <c:v>0</c:v>
                </c:pt>
                <c:pt idx="7">
                  <c:v>0</c:v>
                </c:pt>
                <c:pt idx="8">
                  <c:v>397</c:v>
                </c:pt>
                <c:pt idx="9">
                  <c:v>0</c:v>
                </c:pt>
                <c:pt idx="10">
                  <c:v>315</c:v>
                </c:pt>
                <c:pt idx="11">
                  <c:v>0</c:v>
                </c:pt>
                <c:pt idx="12">
                  <c:v>376</c:v>
                </c:pt>
                <c:pt idx="13">
                  <c:v>0</c:v>
                </c:pt>
                <c:pt idx="14">
                  <c:v>0</c:v>
                </c:pt>
                <c:pt idx="15">
                  <c:v>666</c:v>
                </c:pt>
                <c:pt idx="16">
                  <c:v>0</c:v>
                </c:pt>
                <c:pt idx="17">
                  <c:v>433</c:v>
                </c:pt>
                <c:pt idx="18">
                  <c:v>939</c:v>
                </c:pt>
                <c:pt idx="19">
                  <c:v>96</c:v>
                </c:pt>
                <c:pt idx="20">
                  <c:v>0</c:v>
                </c:pt>
                <c:pt idx="21">
                  <c:v>0</c:v>
                </c:pt>
                <c:pt idx="22">
                  <c:v>363</c:v>
                </c:pt>
                <c:pt idx="23">
                  <c:v>686</c:v>
                </c:pt>
                <c:pt idx="24">
                  <c:v>143</c:v>
                </c:pt>
                <c:pt idx="25">
                  <c:v>0</c:v>
                </c:pt>
                <c:pt idx="26">
                  <c:v>0</c:v>
                </c:pt>
                <c:pt idx="27">
                  <c:v>0</c:v>
                </c:pt>
                <c:pt idx="28">
                  <c:v>0</c:v>
                </c:pt>
                <c:pt idx="29">
                  <c:v>282</c:v>
                </c:pt>
              </c:numCache>
            </c:numRef>
          </c:val>
          <c:smooth val="0"/>
          <c:extLst>
            <c:ext xmlns:c16="http://schemas.microsoft.com/office/drawing/2014/chart" uri="{C3380CC4-5D6E-409C-BE32-E72D297353CC}">
              <c16:uniqueId val="{00000000-6903-49F4-AC27-4C79BC7B5F99}"/>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c:v>
                </c:pt>
                <c:pt idx="1">
                  <c:v>0</c:v>
                </c:pt>
                <c:pt idx="2">
                  <c:v>0</c:v>
                </c:pt>
                <c:pt idx="3">
                  <c:v>148</c:v>
                </c:pt>
                <c:pt idx="4">
                  <c:v>0</c:v>
                </c:pt>
                <c:pt idx="5">
                  <c:v>0</c:v>
                </c:pt>
                <c:pt idx="6">
                  <c:v>0</c:v>
                </c:pt>
                <c:pt idx="7">
                  <c:v>0</c:v>
                </c:pt>
                <c:pt idx="8">
                  <c:v>0</c:v>
                </c:pt>
                <c:pt idx="9">
                  <c:v>0</c:v>
                </c:pt>
                <c:pt idx="10">
                  <c:v>48</c:v>
                </c:pt>
                <c:pt idx="11">
                  <c:v>0</c:v>
                </c:pt>
                <c:pt idx="12">
                  <c:v>0</c:v>
                </c:pt>
                <c:pt idx="13">
                  <c:v>0</c:v>
                </c:pt>
                <c:pt idx="14">
                  <c:v>0</c:v>
                </c:pt>
                <c:pt idx="15">
                  <c:v>0</c:v>
                </c:pt>
                <c:pt idx="16">
                  <c:v>0</c:v>
                </c:pt>
                <c:pt idx="17">
                  <c:v>92</c:v>
                </c:pt>
                <c:pt idx="18">
                  <c:v>0</c:v>
                </c:pt>
                <c:pt idx="19">
                  <c:v>0</c:v>
                </c:pt>
                <c:pt idx="20">
                  <c:v>0</c:v>
                </c:pt>
                <c:pt idx="21">
                  <c:v>0</c:v>
                </c:pt>
                <c:pt idx="22">
                  <c:v>0</c:v>
                </c:pt>
                <c:pt idx="23">
                  <c:v>0</c:v>
                </c:pt>
                <c:pt idx="24">
                  <c:v>46</c:v>
                </c:pt>
                <c:pt idx="25">
                  <c:v>0</c:v>
                </c:pt>
                <c:pt idx="26">
                  <c:v>47</c:v>
                </c:pt>
                <c:pt idx="27">
                  <c:v>0</c:v>
                </c:pt>
                <c:pt idx="28">
                  <c:v>0</c:v>
                </c:pt>
                <c:pt idx="29">
                  <c:v>0</c:v>
                </c:pt>
              </c:numCache>
            </c:numRef>
          </c:val>
          <c:smooth val="0"/>
          <c:extLst>
            <c:ext xmlns:c16="http://schemas.microsoft.com/office/drawing/2014/chart" uri="{C3380CC4-5D6E-409C-BE32-E72D297353CC}">
              <c16:uniqueId val="{00000001-6903-49F4-AC27-4C79BC7B5F99}"/>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0</c:v>
                </c:pt>
                <c:pt idx="1">
                  <c:v>143</c:v>
                </c:pt>
                <c:pt idx="2">
                  <c:v>0</c:v>
                </c:pt>
                <c:pt idx="3">
                  <c:v>109</c:v>
                </c:pt>
                <c:pt idx="4">
                  <c:v>0</c:v>
                </c:pt>
                <c:pt idx="5">
                  <c:v>0</c:v>
                </c:pt>
                <c:pt idx="6">
                  <c:v>0</c:v>
                </c:pt>
                <c:pt idx="7">
                  <c:v>240</c:v>
                </c:pt>
                <c:pt idx="8">
                  <c:v>281</c:v>
                </c:pt>
                <c:pt idx="9">
                  <c:v>0</c:v>
                </c:pt>
                <c:pt idx="10">
                  <c:v>0</c:v>
                </c:pt>
                <c:pt idx="11">
                  <c:v>189</c:v>
                </c:pt>
                <c:pt idx="12">
                  <c:v>301</c:v>
                </c:pt>
                <c:pt idx="13">
                  <c:v>0</c:v>
                </c:pt>
                <c:pt idx="14">
                  <c:v>0</c:v>
                </c:pt>
                <c:pt idx="15">
                  <c:v>108</c:v>
                </c:pt>
                <c:pt idx="16">
                  <c:v>2</c:v>
                </c:pt>
                <c:pt idx="17">
                  <c:v>0</c:v>
                </c:pt>
                <c:pt idx="18">
                  <c:v>334</c:v>
                </c:pt>
                <c:pt idx="19">
                  <c:v>202</c:v>
                </c:pt>
                <c:pt idx="20">
                  <c:v>0</c:v>
                </c:pt>
                <c:pt idx="21">
                  <c:v>247</c:v>
                </c:pt>
                <c:pt idx="22">
                  <c:v>0</c:v>
                </c:pt>
                <c:pt idx="23">
                  <c:v>146</c:v>
                </c:pt>
                <c:pt idx="24">
                  <c:v>229</c:v>
                </c:pt>
                <c:pt idx="25">
                  <c:v>0</c:v>
                </c:pt>
                <c:pt idx="26">
                  <c:v>310</c:v>
                </c:pt>
                <c:pt idx="27">
                  <c:v>0</c:v>
                </c:pt>
                <c:pt idx="28">
                  <c:v>0</c:v>
                </c:pt>
                <c:pt idx="29">
                  <c:v>329</c:v>
                </c:pt>
              </c:numCache>
            </c:numRef>
          </c:val>
          <c:smooth val="0"/>
          <c:extLst>
            <c:ext xmlns:c16="http://schemas.microsoft.com/office/drawing/2014/chart" uri="{C3380CC4-5D6E-409C-BE32-E72D297353CC}">
              <c16:uniqueId val="{00000002-6903-49F4-AC27-4C79BC7B5F99}"/>
            </c:ext>
          </c:extLst>
        </c:ser>
        <c:dLbls>
          <c:showLegendKey val="0"/>
          <c:showVal val="0"/>
          <c:showCatName val="0"/>
          <c:showSerName val="0"/>
          <c:showPercent val="0"/>
          <c:showBubbleSize val="0"/>
        </c:dLbls>
        <c:smooth val="0"/>
        <c:axId val="400840872"/>
        <c:axId val="400839560"/>
      </c:lineChart>
      <c:dateAx>
        <c:axId val="400840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39560"/>
        <c:crosses val="autoZero"/>
        <c:auto val="1"/>
        <c:lblOffset val="100"/>
        <c:baseTimeUnit val="days"/>
      </c:dateAx>
      <c:valAx>
        <c:axId val="40083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5939</c:v>
                </c:pt>
                <c:pt idx="1">
                  <c:v>377</c:v>
                </c:pt>
                <c:pt idx="2">
                  <c:v>3128</c:v>
                </c:pt>
              </c:numCache>
            </c:numRef>
          </c:val>
          <c:extLst>
            <c:ext xmlns:c16="http://schemas.microsoft.com/office/drawing/2014/chart" uri="{C3380CC4-5D6E-409C-BE32-E72D297353CC}">
              <c16:uniqueId val="{00000000-D385-46DD-8E88-C2B3A5EB56B2}"/>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Hilti Group</c:v>
                </c:pt>
                <c:pt idx="1">
                  <c:v>Bosch Power Tools</c:v>
                </c:pt>
                <c:pt idx="2">
                  <c:v>Stanley Black &amp; Decker, Inc.</c:v>
                </c:pt>
              </c:strCache>
            </c:strRef>
          </c:cat>
          <c:val>
            <c:numRef>
              <c:f>Sheet1!$C$2:$C$4</c:f>
              <c:numCache>
                <c:formatCode>General</c:formatCode>
                <c:ptCount val="3"/>
                <c:pt idx="0">
                  <c:v>69</c:v>
                </c:pt>
                <c:pt idx="1">
                  <c:v>4</c:v>
                </c:pt>
                <c:pt idx="2">
                  <c:v>42</c:v>
                </c:pt>
              </c:numCache>
            </c:numRef>
          </c:val>
          <c:extLst>
            <c:ext xmlns:c16="http://schemas.microsoft.com/office/drawing/2014/chart" uri="{C3380CC4-5D6E-409C-BE32-E72D297353CC}">
              <c16:uniqueId val="{00000001-D385-46DD-8E88-C2B3A5EB56B2}"/>
            </c:ext>
          </c:extLst>
        </c:ser>
        <c:dLbls>
          <c:showLegendKey val="0"/>
          <c:showVal val="0"/>
          <c:showCatName val="0"/>
          <c:showSerName val="0"/>
          <c:showPercent val="0"/>
          <c:showBubbleSize val="0"/>
        </c:dLbls>
        <c:gapWidth val="150"/>
        <c:overlap val="100"/>
        <c:axId val="400847432"/>
        <c:axId val="400847760"/>
      </c:barChart>
      <c:catAx>
        <c:axId val="40084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7760"/>
        <c:crosses val="autoZero"/>
        <c:auto val="1"/>
        <c:lblAlgn val="ctr"/>
        <c:lblOffset val="100"/>
        <c:noMultiLvlLbl val="0"/>
      </c:catAx>
      <c:valAx>
        <c:axId val="400847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4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0.26333514455508999</c:v>
                </c:pt>
                <c:pt idx="2">
                  <c:v>0.18293374755358</c:v>
                </c:pt>
                <c:pt idx="3">
                  <c:v>0</c:v>
                </c:pt>
              </c:numCache>
            </c:numRef>
          </c:val>
          <c:extLst>
            <c:ext xmlns:c16="http://schemas.microsoft.com/office/drawing/2014/chart" uri="{C3380CC4-5D6E-409C-BE32-E72D297353CC}">
              <c16:uniqueId val="{00000000-B57C-48C3-B7F1-2EE002121E0A}"/>
            </c:ext>
          </c:extLst>
        </c:ser>
        <c:ser>
          <c:idx val="1"/>
          <c:order val="1"/>
          <c:tx>
            <c:strRef>
              <c:f>Sheet1!$C$1</c:f>
              <c:strCache>
                <c:ptCount val="1"/>
                <c:pt idx="0">
                  <c:v>Bosch Power Tools</c:v>
                </c:pt>
              </c:strCache>
            </c:strRef>
          </c:tx>
          <c:spPr>
            <a:solidFill>
              <a:schemeClr val="accent2"/>
            </a:solidFill>
            <a:ln>
              <a:noFill/>
            </a:ln>
            <a:effectLst/>
          </c:spPr>
          <c:invertIfNegative val="0"/>
          <c:cat>
            <c:strRef>
              <c:f>Sheet1!$A$2:$A$5</c:f>
              <c:strCache>
                <c:ptCount val="4"/>
                <c:pt idx="0">
                  <c:v>Status</c:v>
                </c:pt>
                <c:pt idx="1">
                  <c:v>Photo</c:v>
                </c:pt>
                <c:pt idx="2">
                  <c:v>Link</c:v>
                </c:pt>
                <c:pt idx="3">
                  <c:v>Misc</c:v>
                </c:pt>
              </c:strCache>
            </c:strRef>
          </c:cat>
          <c:val>
            <c:numRef>
              <c:f>Sheet1!$C$2:$C$5</c:f>
              <c:numCache>
                <c:formatCode>General</c:formatCode>
                <c:ptCount val="4"/>
                <c:pt idx="0">
                  <c:v>0</c:v>
                </c:pt>
                <c:pt idx="1">
                  <c:v>1.003680864286</c:v>
                </c:pt>
                <c:pt idx="2">
                  <c:v>1.1856952871065001</c:v>
                </c:pt>
                <c:pt idx="3">
                  <c:v>0</c:v>
                </c:pt>
              </c:numCache>
            </c:numRef>
          </c:val>
          <c:extLst>
            <c:ext xmlns:c16="http://schemas.microsoft.com/office/drawing/2014/chart" uri="{C3380CC4-5D6E-409C-BE32-E72D297353CC}">
              <c16:uniqueId val="{00000001-B57C-48C3-B7F1-2EE002121E0A}"/>
            </c:ext>
          </c:extLst>
        </c:ser>
        <c:ser>
          <c:idx val="2"/>
          <c:order val="2"/>
          <c:tx>
            <c:strRef>
              <c:f>Sheet1!$D$1</c:f>
              <c:strCache>
                <c:ptCount val="1"/>
                <c:pt idx="0">
                  <c:v>Stanley Black &amp; Decker, Inc.</c:v>
                </c:pt>
              </c:strCache>
            </c:strRef>
          </c:tx>
          <c:spPr>
            <a:solidFill>
              <a:schemeClr val="accent3"/>
            </a:solidFill>
            <a:ln>
              <a:noFill/>
            </a:ln>
            <a:effectLst/>
          </c:spPr>
          <c:invertIfNegative val="0"/>
          <c:cat>
            <c:strRef>
              <c:f>Sheet1!$A$2:$A$5</c:f>
              <c:strCache>
                <c:ptCount val="4"/>
                <c:pt idx="0">
                  <c:v>Status</c:v>
                </c:pt>
                <c:pt idx="1">
                  <c:v>Photo</c:v>
                </c:pt>
                <c:pt idx="2">
                  <c:v>Link</c:v>
                </c:pt>
                <c:pt idx="3">
                  <c:v>Misc</c:v>
                </c:pt>
              </c:strCache>
            </c:strRef>
          </c:cat>
          <c:val>
            <c:numRef>
              <c:f>Sheet1!$D$2:$D$5</c:f>
              <c:numCache>
                <c:formatCode>General</c:formatCode>
                <c:ptCount val="4"/>
                <c:pt idx="0">
                  <c:v>0</c:v>
                </c:pt>
                <c:pt idx="1">
                  <c:v>0.15369842400791001</c:v>
                </c:pt>
                <c:pt idx="2">
                  <c:v>2.4368353963035001E-2</c:v>
                </c:pt>
                <c:pt idx="3">
                  <c:v>0</c:v>
                </c:pt>
              </c:numCache>
            </c:numRef>
          </c:val>
          <c:extLst>
            <c:ext xmlns:c16="http://schemas.microsoft.com/office/drawing/2014/chart" uri="{C3380CC4-5D6E-409C-BE32-E72D297353CC}">
              <c16:uniqueId val="{00000002-B57C-48C3-B7F1-2EE002121E0A}"/>
            </c:ext>
          </c:extLst>
        </c:ser>
        <c:dLbls>
          <c:showLegendKey val="0"/>
          <c:showVal val="0"/>
          <c:showCatName val="0"/>
          <c:showSerName val="0"/>
          <c:showPercent val="0"/>
          <c:showBubbleSize val="0"/>
        </c:dLbls>
        <c:gapWidth val="219"/>
        <c:overlap val="-27"/>
        <c:axId val="400819552"/>
        <c:axId val="400826112"/>
      </c:barChart>
      <c:catAx>
        <c:axId val="40081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26112"/>
        <c:crosses val="autoZero"/>
        <c:auto val="1"/>
        <c:lblAlgn val="ctr"/>
        <c:lblOffset val="100"/>
        <c:noMultiLvlLbl val="0"/>
      </c:catAx>
      <c:valAx>
        <c:axId val="40082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19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0.30997447269048001</c:v>
                </c:pt>
                <c:pt idx="9">
                  <c:v>0</c:v>
                </c:pt>
                <c:pt idx="10">
                  <c:v>0</c:v>
                </c:pt>
                <c:pt idx="11">
                  <c:v>0</c:v>
                </c:pt>
                <c:pt idx="12">
                  <c:v>0</c:v>
                </c:pt>
                <c:pt idx="13">
                  <c:v>0.26644864540566998</c:v>
                </c:pt>
                <c:pt idx="14">
                  <c:v>5.6465938099214998E-2</c:v>
                </c:pt>
                <c:pt idx="15">
                  <c:v>0</c:v>
                </c:pt>
                <c:pt idx="16">
                  <c:v>0.23645111579045999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00E-4FE2-BF43-FE6EB3C19234}"/>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0.70185699663694001</c:v>
                </c:pt>
                <c:pt idx="10">
                  <c:v>1.3939659794317001</c:v>
                </c:pt>
                <c:pt idx="11">
                  <c:v>0</c:v>
                </c:pt>
                <c:pt idx="12">
                  <c:v>0.68723497587367</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00E-4FE2-BF43-FE6EB3C19234}"/>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0.15704031355716</c:v>
                </c:pt>
                <c:pt idx="1">
                  <c:v>0</c:v>
                </c:pt>
                <c:pt idx="2">
                  <c:v>0</c:v>
                </c:pt>
                <c:pt idx="3">
                  <c:v>0</c:v>
                </c:pt>
                <c:pt idx="4">
                  <c:v>0</c:v>
                </c:pt>
                <c:pt idx="5">
                  <c:v>0</c:v>
                </c:pt>
                <c:pt idx="6">
                  <c:v>0</c:v>
                </c:pt>
                <c:pt idx="7">
                  <c:v>0</c:v>
                </c:pt>
                <c:pt idx="8">
                  <c:v>0</c:v>
                </c:pt>
                <c:pt idx="9">
                  <c:v>0</c:v>
                </c:pt>
                <c:pt idx="10">
                  <c:v>0</c:v>
                </c:pt>
                <c:pt idx="11">
                  <c:v>0</c:v>
                </c:pt>
                <c:pt idx="12">
                  <c:v>0</c:v>
                </c:pt>
                <c:pt idx="13">
                  <c:v>0</c:v>
                </c:pt>
                <c:pt idx="14">
                  <c:v>9.5532857413939007E-2</c:v>
                </c:pt>
                <c:pt idx="15">
                  <c:v>0</c:v>
                </c:pt>
                <c:pt idx="16">
                  <c:v>0.14264495148108999</c:v>
                </c:pt>
                <c:pt idx="17">
                  <c:v>0.17372584687261</c:v>
                </c:pt>
                <c:pt idx="18">
                  <c:v>0</c:v>
                </c:pt>
                <c:pt idx="19">
                  <c:v>0.11149862262558</c:v>
                </c:pt>
                <c:pt idx="20">
                  <c:v>0.12628658548555</c:v>
                </c:pt>
                <c:pt idx="21">
                  <c:v>0</c:v>
                </c:pt>
                <c:pt idx="22">
                  <c:v>0</c:v>
                </c:pt>
                <c:pt idx="23">
                  <c:v>0</c:v>
                </c:pt>
              </c:numCache>
            </c:numRef>
          </c:val>
          <c:smooth val="0"/>
          <c:extLst>
            <c:ext xmlns:c16="http://schemas.microsoft.com/office/drawing/2014/chart" uri="{C3380CC4-5D6E-409C-BE32-E72D297353CC}">
              <c16:uniqueId val="{00000002-600E-4FE2-BF43-FE6EB3C19234}"/>
            </c:ext>
          </c:extLst>
        </c:ser>
        <c:dLbls>
          <c:showLegendKey val="0"/>
          <c:showVal val="0"/>
          <c:showCatName val="0"/>
          <c:showSerName val="0"/>
          <c:showPercent val="0"/>
          <c:showBubbleSize val="0"/>
        </c:dLbls>
        <c:smooth val="0"/>
        <c:axId val="400837264"/>
        <c:axId val="400838248"/>
      </c:lineChart>
      <c:catAx>
        <c:axId val="40083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38248"/>
        <c:crosses val="autoZero"/>
        <c:auto val="1"/>
        <c:lblAlgn val="ctr"/>
        <c:lblOffset val="100"/>
        <c:noMultiLvlLbl val="0"/>
      </c:catAx>
      <c:valAx>
        <c:axId val="40083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3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3.4632448215532997E-2</c:v>
                </c:pt>
                <c:pt idx="1">
                  <c:v>6.1481158710925E-2</c:v>
                </c:pt>
                <c:pt idx="2">
                  <c:v>7.9936051159072999E-2</c:v>
                </c:pt>
                <c:pt idx="3">
                  <c:v>0.20325687854655999</c:v>
                </c:pt>
                <c:pt idx="4">
                  <c:v>0.21533647811835999</c:v>
                </c:pt>
                <c:pt idx="5">
                  <c:v>0.14839349205501001</c:v>
                </c:pt>
                <c:pt idx="6">
                  <c:v>0.11557541740507001</c:v>
                </c:pt>
                <c:pt idx="7">
                  <c:v>0.10419380046887</c:v>
                </c:pt>
                <c:pt idx="8">
                  <c:v>0.12714971731364999</c:v>
                </c:pt>
                <c:pt idx="9">
                  <c:v>0.12462567997779</c:v>
                </c:pt>
                <c:pt idx="10">
                  <c:v>0.13980816196509999</c:v>
                </c:pt>
                <c:pt idx="11">
                  <c:v>0.11663868516391</c:v>
                </c:pt>
                <c:pt idx="12">
                  <c:v>9.5320470953733999E-2</c:v>
                </c:pt>
                <c:pt idx="13">
                  <c:v>9.4641859918290994E-2</c:v>
                </c:pt>
                <c:pt idx="14">
                  <c:v>9.0441401019521001E-2</c:v>
                </c:pt>
                <c:pt idx="15">
                  <c:v>8.9186176142697998E-2</c:v>
                </c:pt>
                <c:pt idx="16">
                  <c:v>7.7382138795417998E-2</c:v>
                </c:pt>
                <c:pt idx="17">
                  <c:v>9.8410206544278997E-2</c:v>
                </c:pt>
                <c:pt idx="18">
                  <c:v>0.11586943036715</c:v>
                </c:pt>
                <c:pt idx="19">
                  <c:v>6.6050970306288995E-2</c:v>
                </c:pt>
                <c:pt idx="20">
                  <c:v>6.8928051964741999E-2</c:v>
                </c:pt>
                <c:pt idx="21">
                  <c:v>7.6469111732462999E-2</c:v>
                </c:pt>
                <c:pt idx="22">
                  <c:v>8.6326571085264994E-2</c:v>
                </c:pt>
                <c:pt idx="23">
                  <c:v>9.7907803485052E-2</c:v>
                </c:pt>
                <c:pt idx="24">
                  <c:v>0.10538082651172</c:v>
                </c:pt>
                <c:pt idx="25">
                  <c:v>8.0842624419125E-2</c:v>
                </c:pt>
                <c:pt idx="26">
                  <c:v>8.0777321912156003E-2</c:v>
                </c:pt>
                <c:pt idx="27">
                  <c:v>6.9098869449589997E-2</c:v>
                </c:pt>
                <c:pt idx="28">
                  <c:v>5.3384086900009002E-2</c:v>
                </c:pt>
                <c:pt idx="29">
                  <c:v>6.0315030041524997E-2</c:v>
                </c:pt>
              </c:numCache>
            </c:numRef>
          </c:val>
          <c:smooth val="0"/>
          <c:extLst>
            <c:ext xmlns:c16="http://schemas.microsoft.com/office/drawing/2014/chart" uri="{C3380CC4-5D6E-409C-BE32-E72D297353CC}">
              <c16:uniqueId val="{00000000-522B-4064-9E97-1197546C9F34}"/>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0.17937219730942</c:v>
                </c:pt>
                <c:pt idx="1">
                  <c:v>0.28349746344374999</c:v>
                </c:pt>
                <c:pt idx="2">
                  <c:v>0.17854485939591999</c:v>
                </c:pt>
                <c:pt idx="3">
                  <c:v>0.25248774691816001</c:v>
                </c:pt>
                <c:pt idx="4">
                  <c:v>0.16296296296296001</c:v>
                </c:pt>
                <c:pt idx="5">
                  <c:v>7.3953557166099998E-2</c:v>
                </c:pt>
                <c:pt idx="6">
                  <c:v>0.22169671888855999</c:v>
                </c:pt>
                <c:pt idx="7">
                  <c:v>0.17696504940273999</c:v>
                </c:pt>
                <c:pt idx="8">
                  <c:v>0.11776829088768</c:v>
                </c:pt>
                <c:pt idx="9">
                  <c:v>0.16174092045287</c:v>
                </c:pt>
                <c:pt idx="10">
                  <c:v>0.20551967116853001</c:v>
                </c:pt>
                <c:pt idx="11">
                  <c:v>0.13184881336068</c:v>
                </c:pt>
                <c:pt idx="12">
                  <c:v>0.20482809070958</c:v>
                </c:pt>
                <c:pt idx="13">
                  <c:v>0.14600671630895001</c:v>
                </c:pt>
                <c:pt idx="14">
                  <c:v>8.7476308499780997E-2</c:v>
                </c:pt>
                <c:pt idx="15">
                  <c:v>0.16023306627822001</c:v>
                </c:pt>
                <c:pt idx="16">
                  <c:v>0.14543339150668999</c:v>
                </c:pt>
                <c:pt idx="17">
                  <c:v>0.20331106593087001</c:v>
                </c:pt>
                <c:pt idx="18">
                  <c:v>0.30434782608695998</c:v>
                </c:pt>
                <c:pt idx="19">
                  <c:v>5.7795116312672E-2</c:v>
                </c:pt>
                <c:pt idx="20">
                  <c:v>5.7761732851985999E-2</c:v>
                </c:pt>
                <c:pt idx="21">
                  <c:v>4.3296290951074998E-2</c:v>
                </c:pt>
                <c:pt idx="22">
                  <c:v>0.11540680900173</c:v>
                </c:pt>
                <c:pt idx="23">
                  <c:v>0.11527377521614</c:v>
                </c:pt>
                <c:pt idx="24">
                  <c:v>0.11514104778353</c:v>
                </c:pt>
                <c:pt idx="25">
                  <c:v>0.12938470385279</c:v>
                </c:pt>
                <c:pt idx="26">
                  <c:v>0.1148600143575</c:v>
                </c:pt>
                <c:pt idx="27">
                  <c:v>7.1705148429657001E-2</c:v>
                </c:pt>
                <c:pt idx="28">
                  <c:v>1.433075379765E-2</c:v>
                </c:pt>
                <c:pt idx="29">
                  <c:v>0.10030090270812</c:v>
                </c:pt>
              </c:numCache>
            </c:numRef>
          </c:val>
          <c:smooth val="0"/>
          <c:extLst>
            <c:ext xmlns:c16="http://schemas.microsoft.com/office/drawing/2014/chart" uri="{C3380CC4-5D6E-409C-BE32-E72D297353CC}">
              <c16:uniqueId val="{00000001-522B-4064-9E97-1197546C9F34}"/>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3.5655096367802001E-2</c:v>
                </c:pt>
                <c:pt idx="1">
                  <c:v>5.5443714728886997E-2</c:v>
                </c:pt>
                <c:pt idx="2">
                  <c:v>7.3224310471075998E-2</c:v>
                </c:pt>
                <c:pt idx="3">
                  <c:v>7.7125906394199001E-2</c:v>
                </c:pt>
                <c:pt idx="4">
                  <c:v>8.3653345804487994E-2</c:v>
                </c:pt>
                <c:pt idx="5">
                  <c:v>6.4497446427631E-2</c:v>
                </c:pt>
                <c:pt idx="6">
                  <c:v>4.5382197024506001E-2</c:v>
                </c:pt>
                <c:pt idx="7">
                  <c:v>2.5639171394574001E-2</c:v>
                </c:pt>
                <c:pt idx="8">
                  <c:v>4.2063752875451998E-2</c:v>
                </c:pt>
                <c:pt idx="9">
                  <c:v>5.2557583402314999E-2</c:v>
                </c:pt>
                <c:pt idx="10">
                  <c:v>7.4198589570173001E-2</c:v>
                </c:pt>
                <c:pt idx="11">
                  <c:v>7.9392678813965001E-2</c:v>
                </c:pt>
                <c:pt idx="12">
                  <c:v>6.2283646281338999E-2</c:v>
                </c:pt>
                <c:pt idx="13">
                  <c:v>4.1933391428552999E-2</c:v>
                </c:pt>
                <c:pt idx="14">
                  <c:v>3.5366468658104E-2</c:v>
                </c:pt>
                <c:pt idx="15">
                  <c:v>3.6663371327934E-2</c:v>
                </c:pt>
                <c:pt idx="16">
                  <c:v>6.3482921785113999E-2</c:v>
                </c:pt>
                <c:pt idx="17">
                  <c:v>6.2134550734496002E-2</c:v>
                </c:pt>
                <c:pt idx="18">
                  <c:v>0.10915817477074</c:v>
                </c:pt>
                <c:pt idx="19">
                  <c:v>8.6839562276372004E-2</c:v>
                </c:pt>
                <c:pt idx="20">
                  <c:v>4.1098839447058E-2</c:v>
                </c:pt>
                <c:pt idx="21">
                  <c:v>3.3908915436381998E-2</c:v>
                </c:pt>
                <c:pt idx="22">
                  <c:v>4.6283017391985003E-2</c:v>
                </c:pt>
                <c:pt idx="23">
                  <c:v>9.6432643753054006E-2</c:v>
                </c:pt>
                <c:pt idx="24">
                  <c:v>8.0717080124720994E-2</c:v>
                </c:pt>
                <c:pt idx="25">
                  <c:v>7.4798207444698006E-2</c:v>
                </c:pt>
                <c:pt idx="26">
                  <c:v>6.6293171803304005E-2</c:v>
                </c:pt>
                <c:pt idx="27">
                  <c:v>6.6249253072147005E-2</c:v>
                </c:pt>
                <c:pt idx="28">
                  <c:v>2.7910116443602001E-2</c:v>
                </c:pt>
                <c:pt idx="29">
                  <c:v>4.5422395836713002E-2</c:v>
                </c:pt>
              </c:numCache>
            </c:numRef>
          </c:val>
          <c:smooth val="0"/>
          <c:extLst>
            <c:ext xmlns:c16="http://schemas.microsoft.com/office/drawing/2014/chart" uri="{C3380CC4-5D6E-409C-BE32-E72D297353CC}">
              <c16:uniqueId val="{00000002-522B-4064-9E97-1197546C9F34}"/>
            </c:ext>
          </c:extLst>
        </c:ser>
        <c:dLbls>
          <c:showLegendKey val="0"/>
          <c:showVal val="0"/>
          <c:showCatName val="0"/>
          <c:showSerName val="0"/>
          <c:showPercent val="0"/>
          <c:showBubbleSize val="0"/>
        </c:dLbls>
        <c:smooth val="0"/>
        <c:axId val="346809200"/>
        <c:axId val="346805592"/>
      </c:lineChart>
      <c:dateAx>
        <c:axId val="34680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05592"/>
        <c:crosses val="autoZero"/>
        <c:auto val="1"/>
        <c:lblOffset val="100"/>
        <c:baseTimeUnit val="days"/>
      </c:dateAx>
      <c:valAx>
        <c:axId val="34680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0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58</c:v>
                </c:pt>
                <c:pt idx="1">
                  <c:v>103</c:v>
                </c:pt>
                <c:pt idx="2">
                  <c:v>134</c:v>
                </c:pt>
                <c:pt idx="3">
                  <c:v>341</c:v>
                </c:pt>
                <c:pt idx="4">
                  <c:v>362</c:v>
                </c:pt>
                <c:pt idx="5">
                  <c:v>250</c:v>
                </c:pt>
                <c:pt idx="6">
                  <c:v>195</c:v>
                </c:pt>
                <c:pt idx="7">
                  <c:v>176</c:v>
                </c:pt>
                <c:pt idx="8">
                  <c:v>215</c:v>
                </c:pt>
                <c:pt idx="9">
                  <c:v>211</c:v>
                </c:pt>
                <c:pt idx="10">
                  <c:v>237</c:v>
                </c:pt>
                <c:pt idx="11">
                  <c:v>198</c:v>
                </c:pt>
                <c:pt idx="12">
                  <c:v>162</c:v>
                </c:pt>
                <c:pt idx="13">
                  <c:v>161</c:v>
                </c:pt>
                <c:pt idx="14">
                  <c:v>154</c:v>
                </c:pt>
                <c:pt idx="15">
                  <c:v>152</c:v>
                </c:pt>
                <c:pt idx="16">
                  <c:v>132</c:v>
                </c:pt>
                <c:pt idx="17">
                  <c:v>168</c:v>
                </c:pt>
                <c:pt idx="18">
                  <c:v>198</c:v>
                </c:pt>
                <c:pt idx="19">
                  <c:v>113</c:v>
                </c:pt>
                <c:pt idx="20">
                  <c:v>118</c:v>
                </c:pt>
                <c:pt idx="21">
                  <c:v>131</c:v>
                </c:pt>
                <c:pt idx="22">
                  <c:v>148</c:v>
                </c:pt>
                <c:pt idx="23">
                  <c:v>168</c:v>
                </c:pt>
                <c:pt idx="24">
                  <c:v>181</c:v>
                </c:pt>
                <c:pt idx="25">
                  <c:v>139</c:v>
                </c:pt>
                <c:pt idx="26">
                  <c:v>139</c:v>
                </c:pt>
                <c:pt idx="27">
                  <c:v>119</c:v>
                </c:pt>
                <c:pt idx="28">
                  <c:v>92</c:v>
                </c:pt>
                <c:pt idx="29">
                  <c:v>104</c:v>
                </c:pt>
              </c:numCache>
            </c:numRef>
          </c:val>
          <c:smooth val="0"/>
          <c:extLst>
            <c:ext xmlns:c16="http://schemas.microsoft.com/office/drawing/2014/chart" uri="{C3380CC4-5D6E-409C-BE32-E72D297353CC}">
              <c16:uniqueId val="{00000000-A70D-42B7-9916-6F7429507C6B}"/>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Sheet1!$C$2:$C$31</c:f>
              <c:numCache>
                <c:formatCode>General</c:formatCode>
                <c:ptCount val="30"/>
                <c:pt idx="0">
                  <c:v>12</c:v>
                </c:pt>
                <c:pt idx="1">
                  <c:v>19</c:v>
                </c:pt>
                <c:pt idx="2">
                  <c:v>12</c:v>
                </c:pt>
                <c:pt idx="3">
                  <c:v>17</c:v>
                </c:pt>
                <c:pt idx="4">
                  <c:v>11</c:v>
                </c:pt>
                <c:pt idx="5">
                  <c:v>5</c:v>
                </c:pt>
                <c:pt idx="6">
                  <c:v>15</c:v>
                </c:pt>
                <c:pt idx="7">
                  <c:v>12</c:v>
                </c:pt>
                <c:pt idx="8">
                  <c:v>8</c:v>
                </c:pt>
                <c:pt idx="9">
                  <c:v>11</c:v>
                </c:pt>
                <c:pt idx="10">
                  <c:v>14</c:v>
                </c:pt>
                <c:pt idx="11">
                  <c:v>9</c:v>
                </c:pt>
                <c:pt idx="12">
                  <c:v>14</c:v>
                </c:pt>
                <c:pt idx="13">
                  <c:v>10</c:v>
                </c:pt>
                <c:pt idx="14">
                  <c:v>6</c:v>
                </c:pt>
                <c:pt idx="15">
                  <c:v>11</c:v>
                </c:pt>
                <c:pt idx="16">
                  <c:v>10</c:v>
                </c:pt>
                <c:pt idx="17">
                  <c:v>14</c:v>
                </c:pt>
                <c:pt idx="18">
                  <c:v>21</c:v>
                </c:pt>
                <c:pt idx="19">
                  <c:v>4</c:v>
                </c:pt>
                <c:pt idx="20">
                  <c:v>4</c:v>
                </c:pt>
                <c:pt idx="21">
                  <c:v>3</c:v>
                </c:pt>
                <c:pt idx="22">
                  <c:v>8</c:v>
                </c:pt>
                <c:pt idx="23">
                  <c:v>8</c:v>
                </c:pt>
                <c:pt idx="24">
                  <c:v>8</c:v>
                </c:pt>
                <c:pt idx="25">
                  <c:v>9</c:v>
                </c:pt>
                <c:pt idx="26">
                  <c:v>8</c:v>
                </c:pt>
                <c:pt idx="27">
                  <c:v>5</c:v>
                </c:pt>
                <c:pt idx="28">
                  <c:v>1</c:v>
                </c:pt>
                <c:pt idx="29">
                  <c:v>7</c:v>
                </c:pt>
              </c:numCache>
            </c:numRef>
          </c:val>
          <c:smooth val="0"/>
          <c:extLst>
            <c:ext xmlns:c16="http://schemas.microsoft.com/office/drawing/2014/chart" uri="{C3380CC4-5D6E-409C-BE32-E72D297353CC}">
              <c16:uniqueId val="{00000001-A70D-42B7-9916-6F7429507C6B}"/>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Sheet1!$D$2:$D$31</c:f>
              <c:numCache>
                <c:formatCode>General</c:formatCode>
                <c:ptCount val="30"/>
                <c:pt idx="0">
                  <c:v>54</c:v>
                </c:pt>
                <c:pt idx="1">
                  <c:v>84</c:v>
                </c:pt>
                <c:pt idx="2">
                  <c:v>111</c:v>
                </c:pt>
                <c:pt idx="3">
                  <c:v>117</c:v>
                </c:pt>
                <c:pt idx="4">
                  <c:v>127</c:v>
                </c:pt>
                <c:pt idx="5">
                  <c:v>98</c:v>
                </c:pt>
                <c:pt idx="6">
                  <c:v>69</c:v>
                </c:pt>
                <c:pt idx="7">
                  <c:v>39</c:v>
                </c:pt>
                <c:pt idx="8">
                  <c:v>64</c:v>
                </c:pt>
                <c:pt idx="9">
                  <c:v>80</c:v>
                </c:pt>
                <c:pt idx="10">
                  <c:v>113</c:v>
                </c:pt>
                <c:pt idx="11">
                  <c:v>121</c:v>
                </c:pt>
                <c:pt idx="12">
                  <c:v>95</c:v>
                </c:pt>
                <c:pt idx="13">
                  <c:v>64</c:v>
                </c:pt>
                <c:pt idx="14">
                  <c:v>54</c:v>
                </c:pt>
                <c:pt idx="15">
                  <c:v>56</c:v>
                </c:pt>
                <c:pt idx="16">
                  <c:v>97</c:v>
                </c:pt>
                <c:pt idx="17">
                  <c:v>95</c:v>
                </c:pt>
                <c:pt idx="18">
                  <c:v>167</c:v>
                </c:pt>
                <c:pt idx="19">
                  <c:v>133</c:v>
                </c:pt>
                <c:pt idx="20">
                  <c:v>63</c:v>
                </c:pt>
                <c:pt idx="21">
                  <c:v>52</c:v>
                </c:pt>
                <c:pt idx="22">
                  <c:v>71</c:v>
                </c:pt>
                <c:pt idx="23">
                  <c:v>148</c:v>
                </c:pt>
                <c:pt idx="24">
                  <c:v>124</c:v>
                </c:pt>
                <c:pt idx="25">
                  <c:v>115</c:v>
                </c:pt>
                <c:pt idx="26">
                  <c:v>102</c:v>
                </c:pt>
                <c:pt idx="27">
                  <c:v>102</c:v>
                </c:pt>
                <c:pt idx="28">
                  <c:v>43</c:v>
                </c:pt>
                <c:pt idx="29">
                  <c:v>70</c:v>
                </c:pt>
              </c:numCache>
            </c:numRef>
          </c:val>
          <c:smooth val="0"/>
          <c:extLst>
            <c:ext xmlns:c16="http://schemas.microsoft.com/office/drawing/2014/chart" uri="{C3380CC4-5D6E-409C-BE32-E72D297353CC}">
              <c16:uniqueId val="{00000002-A70D-42B7-9916-6F7429507C6B}"/>
            </c:ext>
          </c:extLst>
        </c:ser>
        <c:dLbls>
          <c:showLegendKey val="0"/>
          <c:showVal val="0"/>
          <c:showCatName val="0"/>
          <c:showSerName val="0"/>
          <c:showPercent val="0"/>
          <c:showBubbleSize val="0"/>
        </c:dLbls>
        <c:smooth val="0"/>
        <c:axId val="346810512"/>
        <c:axId val="346807888"/>
      </c:lineChart>
      <c:dateAx>
        <c:axId val="346810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07888"/>
        <c:crosses val="autoZero"/>
        <c:auto val="1"/>
        <c:lblOffset val="100"/>
        <c:baseTimeUnit val="days"/>
      </c:dateAx>
      <c:valAx>
        <c:axId val="34680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81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172532</c:v>
                </c:pt>
                <c:pt idx="1">
                  <c:v>6986</c:v>
                </c:pt>
                <c:pt idx="2">
                  <c:v>154179</c:v>
                </c:pt>
              </c:numCache>
            </c:numRef>
          </c:val>
          <c:extLst>
            <c:ext xmlns:c16="http://schemas.microsoft.com/office/drawing/2014/chart" uri="{C3380CC4-5D6E-409C-BE32-E72D297353CC}">
              <c16:uniqueId val="{00000000-66AA-47A9-B856-E4BCF9C9167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87.5</c:v>
                </c:pt>
                <c:pt idx="2">
                  <c:v>100</c:v>
                </c:pt>
                <c:pt idx="3">
                  <c:v>22.652799999999999</c:v>
                </c:pt>
                <c:pt idx="4">
                  <c:v>68.273799999999994</c:v>
                </c:pt>
              </c:numCache>
            </c:numRef>
          </c:val>
          <c:extLst>
            <c:ext xmlns:c16="http://schemas.microsoft.com/office/drawing/2014/chart" uri="{C3380CC4-5D6E-409C-BE32-E72D297353CC}">
              <c16:uniqueId val="{00000000-97ED-4FA2-BE33-2F768BA00FAD}"/>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4.0491000000000001</c:v>
                </c:pt>
                <c:pt idx="1">
                  <c:v>31.25</c:v>
                </c:pt>
                <c:pt idx="2">
                  <c:v>6.3414999999999999</c:v>
                </c:pt>
                <c:pt idx="3">
                  <c:v>100</c:v>
                </c:pt>
                <c:pt idx="4">
                  <c:v>100</c:v>
                </c:pt>
              </c:numCache>
            </c:numRef>
          </c:val>
          <c:extLst>
            <c:ext xmlns:c16="http://schemas.microsoft.com/office/drawing/2014/chart" uri="{C3380CC4-5D6E-409C-BE32-E72D297353CC}">
              <c16:uniqueId val="{00000001-97ED-4FA2-BE33-2F768BA00FAD}"/>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89.3626</c:v>
                </c:pt>
                <c:pt idx="1">
                  <c:v>100</c:v>
                </c:pt>
                <c:pt idx="2">
                  <c:v>52.762999999999998</c:v>
                </c:pt>
                <c:pt idx="3">
                  <c:v>11.634499999999999</c:v>
                </c:pt>
                <c:pt idx="4">
                  <c:v>40.710500000000003</c:v>
                </c:pt>
              </c:numCache>
            </c:numRef>
          </c:val>
          <c:extLst>
            <c:ext xmlns:c16="http://schemas.microsoft.com/office/drawing/2014/chart" uri="{C3380CC4-5D6E-409C-BE32-E72D297353CC}">
              <c16:uniqueId val="{00000002-97ED-4FA2-BE33-2F768BA00FAD}"/>
            </c:ext>
          </c:extLst>
        </c:ser>
        <c:dLbls>
          <c:showLegendKey val="0"/>
          <c:showVal val="0"/>
          <c:showCatName val="0"/>
          <c:showSerName val="0"/>
          <c:showPercent val="0"/>
          <c:showBubbleSize val="0"/>
        </c:dLbls>
        <c:axId val="394689936"/>
        <c:axId val="394690264"/>
      </c:radarChart>
      <c:catAx>
        <c:axId val="39468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90264"/>
        <c:crosses val="autoZero"/>
        <c:auto val="1"/>
        <c:lblAlgn val="ctr"/>
        <c:lblOffset val="100"/>
        <c:noMultiLvlLbl val="0"/>
      </c:catAx>
      <c:valAx>
        <c:axId val="394690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8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B6F05-893A-47EC-9524-6C8EFEA4365D}"/>
              </a:ext>
            </a:extLst>
          </p:cNvPr>
          <p:cNvSpPr>
            <a:spLocks noGrp="1"/>
          </p:cNvSpPr>
          <p:nvPr>
            <p:ph type="ctrTitle"/>
          </p:nvPr>
        </p:nvSpPr>
        <p:spPr/>
        <p:txBody>
          <a:bodyPr/>
          <a:lstStyle/>
          <a:p>
            <a:r>
              <a:rPr lang="en-US"/>
              <a:t>Content Benchmark and Optimization</a:t>
            </a:r>
          </a:p>
        </p:txBody>
      </p:sp>
      <p:sp>
        <p:nvSpPr>
          <p:cNvPr id="3" name="Subtitle 2">
            <a:extLst>
              <a:ext uri="{FF2B5EF4-FFF2-40B4-BE49-F238E27FC236}">
                <a16:creationId xmlns:a16="http://schemas.microsoft.com/office/drawing/2014/main" id="{B2E971B9-D450-43A8-A7F1-A310EC452FA1}"/>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1336137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D1781-A94B-44A2-AD4B-0554A6A6AFBB}"/>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990F1BC7-E343-4E81-B96C-5E05E59C90C6}"/>
              </a:ext>
            </a:extLst>
          </p:cNvPr>
          <p:cNvGraphicFramePr>
            <a:graphicFrameLocks noGrp="1"/>
          </p:cNvGraphicFramePr>
          <p:nvPr>
            <p:ph type="tbl" sz="quarter" idx="13"/>
            <p:extLst>
              <p:ext uri="{D42A27DB-BD31-4B8C-83A1-F6EECF244321}">
                <p14:modId xmlns:p14="http://schemas.microsoft.com/office/powerpoint/2010/main" val="3280158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5954386"/>
                    </a:ext>
                  </a:extLst>
                </a:gridCol>
                <a:gridCol w="1069848">
                  <a:extLst>
                    <a:ext uri="{9D8B030D-6E8A-4147-A177-3AD203B41FA5}">
                      <a16:colId xmlns:a16="http://schemas.microsoft.com/office/drawing/2014/main" val="2244794859"/>
                    </a:ext>
                  </a:extLst>
                </a:gridCol>
                <a:gridCol w="1069848">
                  <a:extLst>
                    <a:ext uri="{9D8B030D-6E8A-4147-A177-3AD203B41FA5}">
                      <a16:colId xmlns:a16="http://schemas.microsoft.com/office/drawing/2014/main" val="2058647602"/>
                    </a:ext>
                  </a:extLst>
                </a:gridCol>
                <a:gridCol w="1069848">
                  <a:extLst>
                    <a:ext uri="{9D8B030D-6E8A-4147-A177-3AD203B41FA5}">
                      <a16:colId xmlns:a16="http://schemas.microsoft.com/office/drawing/2014/main" val="257438311"/>
                    </a:ext>
                  </a:extLst>
                </a:gridCol>
                <a:gridCol w="1069848">
                  <a:extLst>
                    <a:ext uri="{9D8B030D-6E8A-4147-A177-3AD203B41FA5}">
                      <a16:colId xmlns:a16="http://schemas.microsoft.com/office/drawing/2014/main" val="3092105724"/>
                    </a:ext>
                  </a:extLst>
                </a:gridCol>
                <a:gridCol w="1069848">
                  <a:extLst>
                    <a:ext uri="{9D8B030D-6E8A-4147-A177-3AD203B41FA5}">
                      <a16:colId xmlns:a16="http://schemas.microsoft.com/office/drawing/2014/main" val="1361799104"/>
                    </a:ext>
                  </a:extLst>
                </a:gridCol>
                <a:gridCol w="1069848">
                  <a:extLst>
                    <a:ext uri="{9D8B030D-6E8A-4147-A177-3AD203B41FA5}">
                      <a16:colId xmlns:a16="http://schemas.microsoft.com/office/drawing/2014/main" val="12259906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27134054"/>
                  </a:ext>
                </a:extLst>
              </a:tr>
              <a:tr h="370840">
                <a:tc>
                  <a:txBody>
                    <a:bodyPr/>
                    <a:lstStyle/>
                    <a:p>
                      <a:r>
                        <a:rPr lang="en-US" sz="1000"/>
                        <a:t>Hilti Group</a:t>
                      </a:r>
                    </a:p>
                  </a:txBody>
                  <a:tcPr/>
                </a:tc>
                <a:tc>
                  <a:txBody>
                    <a:bodyPr/>
                    <a:lstStyle/>
                    <a:p>
                      <a:r>
                        <a:rPr lang="en-US" sz="1000"/>
                        <a:t>172532</a:t>
                      </a:r>
                    </a:p>
                  </a:txBody>
                  <a:tcPr/>
                </a:tc>
                <a:tc>
                  <a:txBody>
                    <a:bodyPr/>
                    <a:lstStyle/>
                    <a:p>
                      <a:r>
                        <a:rPr lang="en-US" sz="1000"/>
                        <a:t>5059</a:t>
                      </a:r>
                    </a:p>
                  </a:txBody>
                  <a:tcPr/>
                </a:tc>
                <a:tc>
                  <a:txBody>
                    <a:bodyPr/>
                    <a:lstStyle/>
                    <a:p>
                      <a:r>
                        <a:rPr lang="en-US" sz="1000"/>
                        <a:t>14</a:t>
                      </a:r>
                    </a:p>
                  </a:txBody>
                  <a:tcPr/>
                </a:tc>
                <a:tc>
                  <a:txBody>
                    <a:bodyPr/>
                    <a:lstStyle/>
                    <a:p>
                      <a:r>
                        <a:rPr lang="en-US" sz="1000"/>
                        <a:t>5939</a:t>
                      </a:r>
                    </a:p>
                  </a:txBody>
                  <a:tcPr/>
                </a:tc>
                <a:tc>
                  <a:txBody>
                    <a:bodyPr/>
                    <a:lstStyle/>
                    <a:p>
                      <a:r>
                        <a:rPr lang="en-US" sz="1000"/>
                        <a:t>69</a:t>
                      </a:r>
                    </a:p>
                  </a:txBody>
                  <a:tcPr/>
                </a:tc>
                <a:tc>
                  <a:txBody>
                    <a:bodyPr/>
                    <a:lstStyle/>
                    <a:p>
                      <a:r>
                        <a:rPr lang="en-US" sz="1000"/>
                        <a:t>0.2524 %</a:t>
                      </a:r>
                    </a:p>
                  </a:txBody>
                  <a:tcPr/>
                </a:tc>
                <a:extLst>
                  <a:ext uri="{0D108BD9-81ED-4DB2-BD59-A6C34878D82A}">
                    <a16:rowId xmlns:a16="http://schemas.microsoft.com/office/drawing/2014/main" val="3766208168"/>
                  </a:ext>
                </a:extLst>
              </a:tr>
              <a:tr h="370840">
                <a:tc>
                  <a:txBody>
                    <a:bodyPr/>
                    <a:lstStyle/>
                    <a:p>
                      <a:r>
                        <a:rPr lang="en-US" sz="1000"/>
                        <a:t>Stanley Black &amp; Decker, Inc.</a:t>
                      </a:r>
                    </a:p>
                  </a:txBody>
                  <a:tcPr/>
                </a:tc>
                <a:tc>
                  <a:txBody>
                    <a:bodyPr/>
                    <a:lstStyle/>
                    <a:p>
                      <a:r>
                        <a:rPr lang="en-US" sz="1000"/>
                        <a:t>154179</a:t>
                      </a:r>
                    </a:p>
                  </a:txBody>
                  <a:tcPr/>
                </a:tc>
                <a:tc>
                  <a:txBody>
                    <a:bodyPr/>
                    <a:lstStyle/>
                    <a:p>
                      <a:r>
                        <a:rPr lang="en-US" sz="1000"/>
                        <a:t>2728</a:t>
                      </a:r>
                    </a:p>
                  </a:txBody>
                  <a:tcPr/>
                </a:tc>
                <a:tc>
                  <a:txBody>
                    <a:bodyPr/>
                    <a:lstStyle/>
                    <a:p>
                      <a:r>
                        <a:rPr lang="en-US" sz="1000"/>
                        <a:t>16</a:t>
                      </a:r>
                    </a:p>
                  </a:txBody>
                  <a:tcPr/>
                </a:tc>
                <a:tc>
                  <a:txBody>
                    <a:bodyPr/>
                    <a:lstStyle/>
                    <a:p>
                      <a:r>
                        <a:rPr lang="en-US" sz="1000"/>
                        <a:t>3128</a:t>
                      </a:r>
                    </a:p>
                  </a:txBody>
                  <a:tcPr/>
                </a:tc>
                <a:tc>
                  <a:txBody>
                    <a:bodyPr/>
                    <a:lstStyle/>
                    <a:p>
                      <a:r>
                        <a:rPr lang="en-US" sz="1000"/>
                        <a:t>42</a:t>
                      </a:r>
                    </a:p>
                  </a:txBody>
                  <a:tcPr/>
                </a:tc>
                <a:tc>
                  <a:txBody>
                    <a:bodyPr/>
                    <a:lstStyle/>
                    <a:p>
                      <a:r>
                        <a:rPr lang="en-US" sz="1000"/>
                        <a:t>0.1297 %</a:t>
                      </a:r>
                    </a:p>
                  </a:txBody>
                  <a:tcPr/>
                </a:tc>
                <a:extLst>
                  <a:ext uri="{0D108BD9-81ED-4DB2-BD59-A6C34878D82A}">
                    <a16:rowId xmlns:a16="http://schemas.microsoft.com/office/drawing/2014/main" val="2981378309"/>
                  </a:ext>
                </a:extLst>
              </a:tr>
              <a:tr h="370840">
                <a:tc>
                  <a:txBody>
                    <a:bodyPr/>
                    <a:lstStyle/>
                    <a:p>
                      <a:r>
                        <a:rPr lang="en-US" sz="1000"/>
                        <a:t>Bosch Power Tools</a:t>
                      </a:r>
                    </a:p>
                  </a:txBody>
                  <a:tcPr/>
                </a:tc>
                <a:tc>
                  <a:txBody>
                    <a:bodyPr/>
                    <a:lstStyle/>
                    <a:p>
                      <a:r>
                        <a:rPr lang="en-US" sz="1000"/>
                        <a:t>6986</a:t>
                      </a:r>
                    </a:p>
                  </a:txBody>
                  <a:tcPr/>
                </a:tc>
                <a:tc>
                  <a:txBody>
                    <a:bodyPr/>
                    <a:lstStyle/>
                    <a:p>
                      <a:r>
                        <a:rPr lang="en-US" sz="1000"/>
                        <a:t>296</a:t>
                      </a:r>
                    </a:p>
                  </a:txBody>
                  <a:tcPr/>
                </a:tc>
                <a:tc>
                  <a:txBody>
                    <a:bodyPr/>
                    <a:lstStyle/>
                    <a:p>
                      <a:r>
                        <a:rPr lang="en-US" sz="1000"/>
                        <a:t>5</a:t>
                      </a:r>
                    </a:p>
                  </a:txBody>
                  <a:tcPr/>
                </a:tc>
                <a:tc>
                  <a:txBody>
                    <a:bodyPr/>
                    <a:lstStyle/>
                    <a:p>
                      <a:r>
                        <a:rPr lang="en-US" sz="1000"/>
                        <a:t>377</a:t>
                      </a:r>
                    </a:p>
                  </a:txBody>
                  <a:tcPr/>
                </a:tc>
                <a:tc>
                  <a:txBody>
                    <a:bodyPr/>
                    <a:lstStyle/>
                    <a:p>
                      <a:r>
                        <a:rPr lang="en-US" sz="1000"/>
                        <a:t>4</a:t>
                      </a:r>
                    </a:p>
                  </a:txBody>
                  <a:tcPr/>
                </a:tc>
                <a:tc>
                  <a:txBody>
                    <a:bodyPr/>
                    <a:lstStyle/>
                    <a:p>
                      <a:r>
                        <a:rPr lang="en-US" sz="1000"/>
                        <a:t>1.1144 %</a:t>
                      </a:r>
                    </a:p>
                  </a:txBody>
                  <a:tcPr/>
                </a:tc>
                <a:extLst>
                  <a:ext uri="{0D108BD9-81ED-4DB2-BD59-A6C34878D82A}">
                    <a16:rowId xmlns:a16="http://schemas.microsoft.com/office/drawing/2014/main" val="951223857"/>
                  </a:ext>
                </a:extLst>
              </a:tr>
            </a:tbl>
          </a:graphicData>
        </a:graphic>
      </p:graphicFrame>
      <p:sp>
        <p:nvSpPr>
          <p:cNvPr id="4" name="Text Placeholder 3">
            <a:extLst>
              <a:ext uri="{FF2B5EF4-FFF2-40B4-BE49-F238E27FC236}">
                <a16:creationId xmlns:a16="http://schemas.microsoft.com/office/drawing/2014/main" id="{21DEAF40-C96C-4003-B316-B8BFC4580FF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8263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6F772-7257-49CE-B234-A872E2200948}"/>
              </a:ext>
            </a:extLst>
          </p:cNvPr>
          <p:cNvSpPr>
            <a:spLocks noGrp="1"/>
          </p:cNvSpPr>
          <p:nvPr>
            <p:ph type="title"/>
          </p:nvPr>
        </p:nvSpPr>
        <p:spPr/>
        <p:txBody>
          <a:bodyPr/>
          <a:lstStyle/>
          <a:p>
            <a:r>
              <a:rPr lang="en-US"/>
              <a:t>LinkedIn Updates Table | Corporate - 1 of 8</a:t>
            </a:r>
          </a:p>
        </p:txBody>
      </p:sp>
      <p:graphicFrame>
        <p:nvGraphicFramePr>
          <p:cNvPr id="5" name="Table Placeholder 4">
            <a:extLst>
              <a:ext uri="{FF2B5EF4-FFF2-40B4-BE49-F238E27FC236}">
                <a16:creationId xmlns:a16="http://schemas.microsoft.com/office/drawing/2014/main" id="{E88219D7-EA87-4BF3-96CB-8162142C5CBF}"/>
              </a:ext>
            </a:extLst>
          </p:cNvPr>
          <p:cNvGraphicFramePr>
            <a:graphicFrameLocks noGrp="1"/>
          </p:cNvGraphicFramePr>
          <p:nvPr>
            <p:ph type="tbl" sz="quarter" idx="13"/>
            <p:extLst>
              <p:ext uri="{D42A27DB-BD31-4B8C-83A1-F6EECF244321}">
                <p14:modId xmlns:p14="http://schemas.microsoft.com/office/powerpoint/2010/main" val="3658961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16806650"/>
                    </a:ext>
                  </a:extLst>
                </a:gridCol>
                <a:gridCol w="987552">
                  <a:extLst>
                    <a:ext uri="{9D8B030D-6E8A-4147-A177-3AD203B41FA5}">
                      <a16:colId xmlns:a16="http://schemas.microsoft.com/office/drawing/2014/main" val="2228499177"/>
                    </a:ext>
                  </a:extLst>
                </a:gridCol>
                <a:gridCol w="987552">
                  <a:extLst>
                    <a:ext uri="{9D8B030D-6E8A-4147-A177-3AD203B41FA5}">
                      <a16:colId xmlns:a16="http://schemas.microsoft.com/office/drawing/2014/main" val="4185698928"/>
                    </a:ext>
                  </a:extLst>
                </a:gridCol>
                <a:gridCol w="987552">
                  <a:extLst>
                    <a:ext uri="{9D8B030D-6E8A-4147-A177-3AD203B41FA5}">
                      <a16:colId xmlns:a16="http://schemas.microsoft.com/office/drawing/2014/main" val="2468768014"/>
                    </a:ext>
                  </a:extLst>
                </a:gridCol>
                <a:gridCol w="987552">
                  <a:extLst>
                    <a:ext uri="{9D8B030D-6E8A-4147-A177-3AD203B41FA5}">
                      <a16:colId xmlns:a16="http://schemas.microsoft.com/office/drawing/2014/main" val="3118943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289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- 2018-04-30 17:00:11 </a:t>
                      </a:r>
                      <a:r>
                        <a:rPr kumimoji="0" lang="en-US" sz="1000" b="0" i="0" u="none" strike="noStrike" kern="1200" cap="none" spc="0" normalizeH="0" baseline="0" noProof="0">
                          <a:ln>
                            <a:noFill/>
                          </a:ln>
                          <a:solidFill>
                            <a:prstClr val="black"/>
                          </a:solidFill>
                          <a:effectLst/>
                          <a:uLnTx/>
                          <a:uFillTx/>
                          <a:latin typeface="+mn-lt"/>
                          <a:ea typeface="+mn-ea"/>
                          <a:cs typeface="+mn-cs"/>
                        </a:rPr>
                        <a:t>
  The Stanley Black &amp; Decker Leadership Development Program (SLP) exposes high-potential, early-career employees to challenging learning and development experiences. More than 150 participants joined together last week from around the globe for an intensive digital excellence training session, with workshops focused on digital solutions to business issues, customer experience, big data and connected technology. 
Discover more about our SLP program here &gt; http://bit.ly/2ymnFUZ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206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- 2018-04-30 13:00:49 </a:t>
                      </a:r>
                      <a:r>
                        <a:rPr kumimoji="0" lang="en-US" sz="1000" b="0" i="0" u="none" strike="noStrike" kern="1200" cap="none" spc="0" normalizeH="0" baseline="0" noProof="0">
                          <a:ln>
                            <a:noFill/>
                          </a:ln>
                          <a:solidFill>
                            <a:prstClr val="black"/>
                          </a:solidFill>
                          <a:effectLst/>
                          <a:uLnTx/>
                          <a:uFillTx/>
                          <a:latin typeface="+mn-lt"/>
                          <a:ea typeface="+mn-ea"/>
                          <a:cs typeface="+mn-cs"/>
                        </a:rPr>
                        <a:t>
  The Hilti team on a visit to its second home: The huge London Bridge Station construction site. 🚇🇬🇧 Learn more on http://hilti.link/2B5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815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- 2018-04-27 20:45:11 </a:t>
                      </a:r>
                      <a:r>
                        <a:rPr kumimoji="0" lang="en-US" sz="1000" b="0" i="0" u="none" strike="noStrike" kern="1200" cap="none" spc="0" normalizeH="0" baseline="0" noProof="0">
                          <a:ln>
                            <a:noFill/>
                          </a:ln>
                          <a:solidFill>
                            <a:prstClr val="black"/>
                          </a:solidFill>
                          <a:effectLst/>
                          <a:uLnTx/>
                          <a:uFillTx/>
                          <a:latin typeface="+mn-lt"/>
                          <a:ea typeface="+mn-ea"/>
                          <a:cs typeface="+mn-cs"/>
                        </a:rPr>
                        <a:t>
  With our shared passion for breakthrough innovation and sustainability, we are proud to announce that our STANLEY brand has become Official Partner of the DS Virgin Racing Formula E Team. We are excited to work together to break boundaries and power innovation for positive environmental change. 
Discover more about our partnership with DS Virgin Racing and the future of mobility at:   
http://bit.ly/2r3rAkg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0418796"/>
                  </a:ext>
                </a:extLst>
              </a:tr>
            </a:tbl>
          </a:graphicData>
        </a:graphic>
      </p:graphicFrame>
      <p:sp>
        <p:nvSpPr>
          <p:cNvPr id="4" name="Text Placeholder 3">
            <a:extLst>
              <a:ext uri="{FF2B5EF4-FFF2-40B4-BE49-F238E27FC236}">
                <a16:creationId xmlns:a16="http://schemas.microsoft.com/office/drawing/2014/main" id="{B13EB1AB-EF9B-4AAC-9F78-9DE6FBA0FFB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7388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D6081-E41C-4938-906E-ECAC368856E2}"/>
              </a:ext>
            </a:extLst>
          </p:cNvPr>
          <p:cNvSpPr>
            <a:spLocks noGrp="1"/>
          </p:cNvSpPr>
          <p:nvPr>
            <p:ph type="title"/>
          </p:nvPr>
        </p:nvSpPr>
        <p:spPr/>
        <p:txBody>
          <a:bodyPr/>
          <a:lstStyle/>
          <a:p>
            <a:r>
              <a:rPr lang="en-US"/>
              <a:t>LinkedIn Updates Table | Corporate - 2 of 8</a:t>
            </a:r>
          </a:p>
        </p:txBody>
      </p:sp>
      <p:graphicFrame>
        <p:nvGraphicFramePr>
          <p:cNvPr id="5" name="Table Placeholder 4">
            <a:extLst>
              <a:ext uri="{FF2B5EF4-FFF2-40B4-BE49-F238E27FC236}">
                <a16:creationId xmlns:a16="http://schemas.microsoft.com/office/drawing/2014/main" id="{730A9F83-A8D7-49BD-9F76-B79997C1C7DB}"/>
              </a:ext>
            </a:extLst>
          </p:cNvPr>
          <p:cNvGraphicFramePr>
            <a:graphicFrameLocks noGrp="1"/>
          </p:cNvGraphicFramePr>
          <p:nvPr>
            <p:ph type="tbl" sz="quarter" idx="13"/>
            <p:extLst>
              <p:ext uri="{D42A27DB-BD31-4B8C-83A1-F6EECF244321}">
                <p14:modId xmlns:p14="http://schemas.microsoft.com/office/powerpoint/2010/main" val="3138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81230714"/>
                    </a:ext>
                  </a:extLst>
                </a:gridCol>
                <a:gridCol w="987552">
                  <a:extLst>
                    <a:ext uri="{9D8B030D-6E8A-4147-A177-3AD203B41FA5}">
                      <a16:colId xmlns:a16="http://schemas.microsoft.com/office/drawing/2014/main" val="2827336195"/>
                    </a:ext>
                  </a:extLst>
                </a:gridCol>
                <a:gridCol w="987552">
                  <a:extLst>
                    <a:ext uri="{9D8B030D-6E8A-4147-A177-3AD203B41FA5}">
                      <a16:colId xmlns:a16="http://schemas.microsoft.com/office/drawing/2014/main" val="443716294"/>
                    </a:ext>
                  </a:extLst>
                </a:gridCol>
                <a:gridCol w="987552">
                  <a:extLst>
                    <a:ext uri="{9D8B030D-6E8A-4147-A177-3AD203B41FA5}">
                      <a16:colId xmlns:a16="http://schemas.microsoft.com/office/drawing/2014/main" val="2889975521"/>
                    </a:ext>
                  </a:extLst>
                </a:gridCol>
                <a:gridCol w="987552">
                  <a:extLst>
                    <a:ext uri="{9D8B030D-6E8A-4147-A177-3AD203B41FA5}">
                      <a16:colId xmlns:a16="http://schemas.microsoft.com/office/drawing/2014/main" val="195642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9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Power Tools - 2018-04-27 12:56:36 </a:t>
                      </a:r>
                      <a:r>
                        <a:rPr kumimoji="0" lang="de-DE" sz="1000" b="0" i="0" u="none" strike="noStrike" kern="1200" cap="none" spc="0" normalizeH="0" baseline="0" noProof="0">
                          <a:ln>
                            <a:noFill/>
                          </a:ln>
                          <a:solidFill>
                            <a:prstClr val="black"/>
                          </a:solidFill>
                          <a:effectLst/>
                          <a:uLnTx/>
                          <a:uFillTx/>
                          <a:latin typeface="+mn-lt"/>
                          <a:ea typeface="+mn-ea"/>
                          <a:cs typeface="+mn-cs"/>
                        </a:rPr>
                        <a:t>
  Gratulation – unsere #builtwithbosch Kampagne hat gleich zwei Mal den Internationalen Deutschen PR-Preis gewonnen. Mit der Aktion ermöglicht Bosch Power Tools Handwerkern aus ganz Europa regelmäßig die neuesten Bosch Profi-Elektrowerkzeuge zu testen – teilweise sogar exklusiv zum Marktstart. Anschließend veröffentlichen die Tester ihre Ergebnisse und Meinungen zu der Anwendung der Werkzeuge und haben die Möglichkeit, sich mit Kollegen europaweit auszutauschen. #builtwithBosch bietet somit eine Plattform für den Dialog zwischen Profi-Handwerkern auf Augenhöhe. Mit dem Preis zeichnet die Deutsche Public Relations Gesellschaft e.V. jährlich die besten Kommunikationsprojekte und ihre Macher aus. Ausgezeichnet wurde die digitale #builtwithbosch Kommunikationskampagne, die von der Jeschenko MedienAgentur entwickelt und realisiert wurde, in den Kategorien „Medienarbeit und Influencer Relations“ sowie „Technologie und Innovation“. Mehr dazu finden Sie hier auf Seite 25: https://bit.ly/2JwUOik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996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- 2018-04-25 20:30:10 </a:t>
                      </a:r>
                      <a:r>
                        <a:rPr kumimoji="0" lang="en-US" sz="1000" b="0" i="0" u="none" strike="noStrike" kern="1200" cap="none" spc="0" normalizeH="0" baseline="0" noProof="0">
                          <a:ln>
                            <a:noFill/>
                          </a:ln>
                          <a:solidFill>
                            <a:prstClr val="black"/>
                          </a:solidFill>
                          <a:effectLst/>
                          <a:uLnTx/>
                          <a:uFillTx/>
                          <a:latin typeface="+mn-lt"/>
                          <a:ea typeface="+mn-ea"/>
                          <a:cs typeface="+mn-cs"/>
                        </a:rPr>
                        <a:t>
  It's Earth Week! We’ve partnered with Call2Recycle to help recycle used batteries and keep them out of landfills. Find your local battery recycling center and do something great for the environment &gt; http://bit.ly/2yN4J0s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225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- 2018-04-25 13:00:43 </a:t>
                      </a:r>
                      <a:r>
                        <a:rPr kumimoji="0" lang="en-US" sz="1000" b="0" i="0" u="none" strike="noStrike" kern="1200" cap="none" spc="0" normalizeH="0" baseline="0" noProof="0">
                          <a:ln>
                            <a:noFill/>
                          </a:ln>
                          <a:solidFill>
                            <a:prstClr val="black"/>
                          </a:solidFill>
                          <a:effectLst/>
                          <a:uLnTx/>
                          <a:uFillTx/>
                          <a:latin typeface="+mn-lt"/>
                          <a:ea typeface="+mn-ea"/>
                          <a:cs typeface="+mn-cs"/>
                        </a:rPr>
                        <a:t>
  When there's a question… Who you gonna call? ☎ Our experts. 🙌 Learn more on http://hilti.link/call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2193610"/>
                  </a:ext>
                </a:extLst>
              </a:tr>
            </a:tbl>
          </a:graphicData>
        </a:graphic>
      </p:graphicFrame>
      <p:sp>
        <p:nvSpPr>
          <p:cNvPr id="4" name="Text Placeholder 3">
            <a:extLst>
              <a:ext uri="{FF2B5EF4-FFF2-40B4-BE49-F238E27FC236}">
                <a16:creationId xmlns:a16="http://schemas.microsoft.com/office/drawing/2014/main" id="{E1EC8232-847D-452F-B9F4-AFF0174A51A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29674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FBA27-9DA5-4928-A0A7-22EC0EA2311C}"/>
              </a:ext>
            </a:extLst>
          </p:cNvPr>
          <p:cNvSpPr>
            <a:spLocks noGrp="1"/>
          </p:cNvSpPr>
          <p:nvPr>
            <p:ph type="title"/>
          </p:nvPr>
        </p:nvSpPr>
        <p:spPr/>
        <p:txBody>
          <a:bodyPr/>
          <a:lstStyle/>
          <a:p>
            <a:r>
              <a:rPr lang="en-US"/>
              <a:t>LinkedIn Updates Table | Corporate - 3 of 8</a:t>
            </a:r>
          </a:p>
        </p:txBody>
      </p:sp>
      <p:graphicFrame>
        <p:nvGraphicFramePr>
          <p:cNvPr id="5" name="Table Placeholder 4">
            <a:extLst>
              <a:ext uri="{FF2B5EF4-FFF2-40B4-BE49-F238E27FC236}">
                <a16:creationId xmlns:a16="http://schemas.microsoft.com/office/drawing/2014/main" id="{776AC67A-648C-4513-A05D-93EFB13A9695}"/>
              </a:ext>
            </a:extLst>
          </p:cNvPr>
          <p:cNvGraphicFramePr>
            <a:graphicFrameLocks noGrp="1"/>
          </p:cNvGraphicFramePr>
          <p:nvPr>
            <p:ph type="tbl" sz="quarter" idx="13"/>
            <p:extLst>
              <p:ext uri="{D42A27DB-BD31-4B8C-83A1-F6EECF244321}">
                <p14:modId xmlns:p14="http://schemas.microsoft.com/office/powerpoint/2010/main" val="4244972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82424636"/>
                    </a:ext>
                  </a:extLst>
                </a:gridCol>
                <a:gridCol w="987552">
                  <a:extLst>
                    <a:ext uri="{9D8B030D-6E8A-4147-A177-3AD203B41FA5}">
                      <a16:colId xmlns:a16="http://schemas.microsoft.com/office/drawing/2014/main" val="1579302757"/>
                    </a:ext>
                  </a:extLst>
                </a:gridCol>
                <a:gridCol w="987552">
                  <a:extLst>
                    <a:ext uri="{9D8B030D-6E8A-4147-A177-3AD203B41FA5}">
                      <a16:colId xmlns:a16="http://schemas.microsoft.com/office/drawing/2014/main" val="1255265820"/>
                    </a:ext>
                  </a:extLst>
                </a:gridCol>
                <a:gridCol w="987552">
                  <a:extLst>
                    <a:ext uri="{9D8B030D-6E8A-4147-A177-3AD203B41FA5}">
                      <a16:colId xmlns:a16="http://schemas.microsoft.com/office/drawing/2014/main" val="368078923"/>
                    </a:ext>
                  </a:extLst>
                </a:gridCol>
                <a:gridCol w="987552">
                  <a:extLst>
                    <a:ext uri="{9D8B030D-6E8A-4147-A177-3AD203B41FA5}">
                      <a16:colId xmlns:a16="http://schemas.microsoft.com/office/drawing/2014/main" val="1377963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274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- 2018-04-25 10:23:00 </a:t>
                      </a:r>
                      <a:r>
                        <a:rPr kumimoji="0" lang="en-US" sz="1000" b="0" i="0" u="none" strike="noStrike" kern="1200" cap="none" spc="0" normalizeH="0" baseline="0" noProof="0">
                          <a:ln>
                            <a:noFill/>
                          </a:ln>
                          <a:solidFill>
                            <a:prstClr val="black"/>
                          </a:solidFill>
                          <a:effectLst/>
                          <a:uLnTx/>
                          <a:uFillTx/>
                          <a:latin typeface="+mn-lt"/>
                          <a:ea typeface="+mn-ea"/>
                          <a:cs typeface="+mn-cs"/>
                        </a:rPr>
                        <a:t>
  The painting company Kauderer from Bad Cannstatt in Germany can look back upon 130 years of corporate history. With the intelligent inventory management system TrackMyTools from Bosch Power Tools, the company is now ideally equipped for the future, as well. Steffen Kauderer, long-time managing director and owner of the firm, has connected his entire inventory to the system – form cordless drill/drivers to stirrers and even ladders. When these tools or other items are needed, Kauderer uses the app and can see where the objects are currently located. In this way, TrackMyTools makes day-to-day work more efficient for the painting company. By sharing his personal experience, Steffen Kauderer has also contributed to the further development of the system. Bosch has optimized and extended the functions of the hardware and software based on user feedback such as that from Kauderer: “The operation is now simpler and the overview is better.” Learn more: https://bit.ly/2trJMHT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4668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- 2018-04-24 14:48:11 </a:t>
                      </a:r>
                      <a:r>
                        <a:rPr kumimoji="0" lang="en-US" sz="1000" b="0" i="0" u="none" strike="noStrike" kern="1200" cap="none" spc="0" normalizeH="0" baseline="0" noProof="0">
                          <a:ln>
                            <a:noFill/>
                          </a:ln>
                          <a:solidFill>
                            <a:prstClr val="black"/>
                          </a:solidFill>
                          <a:effectLst/>
                          <a:uLnTx/>
                          <a:uFillTx/>
                          <a:latin typeface="+mn-lt"/>
                          <a:ea typeface="+mn-ea"/>
                          <a:cs typeface="+mn-cs"/>
                        </a:rPr>
                        <a:t>
  In India, millions of people depend on agriculture for their livelihood. Today, we'd like to recognize our caring and innovative employees who are playing a part in developing sustainable water pumps and irrigation systems to help rural farmers’ crops flourish, and make a difference now, and in the future. Find out more: http://bit.ly/2IHVrGl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0973641"/>
                  </a:ext>
                </a:extLst>
              </a:tr>
            </a:tbl>
          </a:graphicData>
        </a:graphic>
      </p:graphicFrame>
      <p:sp>
        <p:nvSpPr>
          <p:cNvPr id="4" name="Text Placeholder 3">
            <a:extLst>
              <a:ext uri="{FF2B5EF4-FFF2-40B4-BE49-F238E27FC236}">
                <a16:creationId xmlns:a16="http://schemas.microsoft.com/office/drawing/2014/main" id="{D9997CEE-E9F0-45E0-8FBF-1394F92CF41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0488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CAC63-9B1A-4E6C-9B32-644449E81C39}"/>
              </a:ext>
            </a:extLst>
          </p:cNvPr>
          <p:cNvSpPr>
            <a:spLocks noGrp="1"/>
          </p:cNvSpPr>
          <p:nvPr>
            <p:ph type="title"/>
          </p:nvPr>
        </p:nvSpPr>
        <p:spPr/>
        <p:txBody>
          <a:bodyPr/>
          <a:lstStyle/>
          <a:p>
            <a:r>
              <a:rPr lang="en-US"/>
              <a:t>LinkedIn Updates Table | Corporate - 4 of 8</a:t>
            </a:r>
          </a:p>
        </p:txBody>
      </p:sp>
      <p:graphicFrame>
        <p:nvGraphicFramePr>
          <p:cNvPr id="5" name="Table Placeholder 4">
            <a:extLst>
              <a:ext uri="{FF2B5EF4-FFF2-40B4-BE49-F238E27FC236}">
                <a16:creationId xmlns:a16="http://schemas.microsoft.com/office/drawing/2014/main" id="{D0C2E0F3-8B94-4E1B-89AC-8DF2A17DBABF}"/>
              </a:ext>
            </a:extLst>
          </p:cNvPr>
          <p:cNvGraphicFramePr>
            <a:graphicFrameLocks noGrp="1"/>
          </p:cNvGraphicFramePr>
          <p:nvPr>
            <p:ph type="tbl" sz="quarter" idx="13"/>
            <p:extLst>
              <p:ext uri="{D42A27DB-BD31-4B8C-83A1-F6EECF244321}">
                <p14:modId xmlns:p14="http://schemas.microsoft.com/office/powerpoint/2010/main" val="3273872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7317855"/>
                    </a:ext>
                  </a:extLst>
                </a:gridCol>
                <a:gridCol w="987552">
                  <a:extLst>
                    <a:ext uri="{9D8B030D-6E8A-4147-A177-3AD203B41FA5}">
                      <a16:colId xmlns:a16="http://schemas.microsoft.com/office/drawing/2014/main" val="2816659689"/>
                    </a:ext>
                  </a:extLst>
                </a:gridCol>
                <a:gridCol w="987552">
                  <a:extLst>
                    <a:ext uri="{9D8B030D-6E8A-4147-A177-3AD203B41FA5}">
                      <a16:colId xmlns:a16="http://schemas.microsoft.com/office/drawing/2014/main" val="1976238176"/>
                    </a:ext>
                  </a:extLst>
                </a:gridCol>
                <a:gridCol w="987552">
                  <a:extLst>
                    <a:ext uri="{9D8B030D-6E8A-4147-A177-3AD203B41FA5}">
                      <a16:colId xmlns:a16="http://schemas.microsoft.com/office/drawing/2014/main" val="2913496834"/>
                    </a:ext>
                  </a:extLst>
                </a:gridCol>
                <a:gridCol w="987552">
                  <a:extLst>
                    <a:ext uri="{9D8B030D-6E8A-4147-A177-3AD203B41FA5}">
                      <a16:colId xmlns:a16="http://schemas.microsoft.com/office/drawing/2014/main" val="3332210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647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- 2018-04-24 13:00:21 </a:t>
                      </a:r>
                      <a:r>
                        <a:rPr kumimoji="0" lang="en-US" sz="1000" b="0" i="0" u="none" strike="noStrike" kern="1200" cap="none" spc="0" normalizeH="0" baseline="0" noProof="0">
                          <a:ln>
                            <a:noFill/>
                          </a:ln>
                          <a:solidFill>
                            <a:prstClr val="black"/>
                          </a:solidFill>
                          <a:effectLst/>
                          <a:uLnTx/>
                          <a:uFillTx/>
                          <a:latin typeface="+mn-lt"/>
                          <a:ea typeface="+mn-ea"/>
                          <a:cs typeface="+mn-cs"/>
                        </a:rPr>
                        <a:t>
  Teamwork! One of our key core values. We like to work hard and play hard - here you see our team running the Dirt Run event in Bregenzerwald, Vorarlberg.  🏃‍♀️🏃‍♂️ Want to join our great team? Visit www.careers.hilti.com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392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- 2018-04-23 13:00:18 </a:t>
                      </a:r>
                      <a:r>
                        <a:rPr kumimoji="0" lang="en-US" sz="1000" b="0" i="0" u="none" strike="noStrike" kern="1200" cap="none" spc="0" normalizeH="0" baseline="0" noProof="0">
                          <a:ln>
                            <a:noFill/>
                          </a:ln>
                          <a:solidFill>
                            <a:prstClr val="black"/>
                          </a:solidFill>
                          <a:effectLst/>
                          <a:uLnTx/>
                          <a:uFillTx/>
                          <a:latin typeface="+mn-lt"/>
                          <a:ea typeface="+mn-ea"/>
                          <a:cs typeface="+mn-cs"/>
                        </a:rPr>
                        <a:t>
  It's a huge number: In 2017, team members spent 32,000 working days on corporate culture workshops. 📆🇨🇿 Find out more about learning with head and hands on http://hilti.link/Kkl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580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- 2018-04-22 16:30:10 </a:t>
                      </a:r>
                      <a:r>
                        <a:rPr kumimoji="0" lang="en-US" sz="1000" b="0" i="0" u="none" strike="noStrike" kern="1200" cap="none" spc="0" normalizeH="0" baseline="0" noProof="0">
                          <a:ln>
                            <a:noFill/>
                          </a:ln>
                          <a:solidFill>
                            <a:prstClr val="black"/>
                          </a:solidFill>
                          <a:effectLst/>
                          <a:uLnTx/>
                          <a:uFillTx/>
                          <a:latin typeface="+mn-lt"/>
                          <a:ea typeface="+mn-ea"/>
                          <a:cs typeface="+mn-cs"/>
                        </a:rPr>
                        <a:t>
  We’re committed to making a positive difference in everything we do, and the environment is a top priority on our list. Through our global ECOSMART™ initiative, we’re making a promise to achieve our 2030 Sustainable Development Goals, and acting fast to change our systems and processes to reduce our impact on the planet. Discover more about our sustainability plans: http://bit.ly/2HqFpPr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226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- 2018-04-20 17:00:12 </a:t>
                      </a:r>
                      <a:r>
                        <a:rPr kumimoji="0" lang="en-US" sz="1000" b="0" i="0" u="none" strike="noStrike" kern="1200" cap="none" spc="0" normalizeH="0" baseline="0" noProof="0">
                          <a:ln>
                            <a:noFill/>
                          </a:ln>
                          <a:solidFill>
                            <a:prstClr val="black"/>
                          </a:solidFill>
                          <a:effectLst/>
                          <a:uLnTx/>
                          <a:uFillTx/>
                          <a:latin typeface="+mn-lt"/>
                          <a:ea typeface="+mn-ea"/>
                          <a:cs typeface="+mn-cs"/>
                        </a:rPr>
                        <a:t>
  Anticipation is building for the STANLEY Performance in Action Invitational, this weekend in Billings, MT. As the Official Tools and Security of the PBR, backed by STANLEY Tools and STANLEY Security, we’re excited to see who will be raising the bar to become event Champion this year!
Discover more about our growing portfolio of brand partners: http://bit.ly/2pZS9Ht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4198435"/>
                  </a:ext>
                </a:extLst>
              </a:tr>
            </a:tbl>
          </a:graphicData>
        </a:graphic>
      </p:graphicFrame>
      <p:sp>
        <p:nvSpPr>
          <p:cNvPr id="4" name="Text Placeholder 3">
            <a:extLst>
              <a:ext uri="{FF2B5EF4-FFF2-40B4-BE49-F238E27FC236}">
                <a16:creationId xmlns:a16="http://schemas.microsoft.com/office/drawing/2014/main" id="{1B02E16F-F719-4F0A-89DD-F1A017F2B8E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55680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FE927-6E3E-4D11-B2F7-298435F02970}"/>
              </a:ext>
            </a:extLst>
          </p:cNvPr>
          <p:cNvSpPr>
            <a:spLocks noGrp="1"/>
          </p:cNvSpPr>
          <p:nvPr>
            <p:ph type="title"/>
          </p:nvPr>
        </p:nvSpPr>
        <p:spPr/>
        <p:txBody>
          <a:bodyPr/>
          <a:lstStyle/>
          <a:p>
            <a:r>
              <a:rPr lang="en-US"/>
              <a:t>LinkedIn Updates Table | Corporate - 5 of 8</a:t>
            </a:r>
          </a:p>
        </p:txBody>
      </p:sp>
      <p:graphicFrame>
        <p:nvGraphicFramePr>
          <p:cNvPr id="5" name="Table Placeholder 4">
            <a:extLst>
              <a:ext uri="{FF2B5EF4-FFF2-40B4-BE49-F238E27FC236}">
                <a16:creationId xmlns:a16="http://schemas.microsoft.com/office/drawing/2014/main" id="{4FCA14C5-F7B7-4A73-A0F6-5BBC2DB4E04A}"/>
              </a:ext>
            </a:extLst>
          </p:cNvPr>
          <p:cNvGraphicFramePr>
            <a:graphicFrameLocks noGrp="1"/>
          </p:cNvGraphicFramePr>
          <p:nvPr>
            <p:ph type="tbl" sz="quarter" idx="13"/>
            <p:extLst>
              <p:ext uri="{D42A27DB-BD31-4B8C-83A1-F6EECF244321}">
                <p14:modId xmlns:p14="http://schemas.microsoft.com/office/powerpoint/2010/main" val="2421861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31917548"/>
                    </a:ext>
                  </a:extLst>
                </a:gridCol>
                <a:gridCol w="987552">
                  <a:extLst>
                    <a:ext uri="{9D8B030D-6E8A-4147-A177-3AD203B41FA5}">
                      <a16:colId xmlns:a16="http://schemas.microsoft.com/office/drawing/2014/main" val="1182830938"/>
                    </a:ext>
                  </a:extLst>
                </a:gridCol>
                <a:gridCol w="987552">
                  <a:extLst>
                    <a:ext uri="{9D8B030D-6E8A-4147-A177-3AD203B41FA5}">
                      <a16:colId xmlns:a16="http://schemas.microsoft.com/office/drawing/2014/main" val="20466543"/>
                    </a:ext>
                  </a:extLst>
                </a:gridCol>
                <a:gridCol w="987552">
                  <a:extLst>
                    <a:ext uri="{9D8B030D-6E8A-4147-A177-3AD203B41FA5}">
                      <a16:colId xmlns:a16="http://schemas.microsoft.com/office/drawing/2014/main" val="3059492052"/>
                    </a:ext>
                  </a:extLst>
                </a:gridCol>
                <a:gridCol w="987552">
                  <a:extLst>
                    <a:ext uri="{9D8B030D-6E8A-4147-A177-3AD203B41FA5}">
                      <a16:colId xmlns:a16="http://schemas.microsoft.com/office/drawing/2014/main" val="61197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019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- 2018-04-20 14:00:13 </a:t>
                      </a:r>
                      <a:r>
                        <a:rPr kumimoji="0" lang="en-US" sz="1000" b="0" i="0" u="none" strike="noStrike" kern="1200" cap="none" spc="0" normalizeH="0" baseline="0" noProof="0">
                          <a:ln>
                            <a:noFill/>
                          </a:ln>
                          <a:solidFill>
                            <a:prstClr val="black"/>
                          </a:solidFill>
                          <a:effectLst/>
                          <a:uLnTx/>
                          <a:uFillTx/>
                          <a:latin typeface="+mn-lt"/>
                          <a:ea typeface="+mn-ea"/>
                          <a:cs typeface="+mn-cs"/>
                        </a:rPr>
                        <a:t>
  Are you looking to develop your career within a global innovative, forward-thinking organization? We have an exciting opportunity for a Software Product Manager to join our team. For more information and to apply please click the link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948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- 2018-04-19 19:00:13 </a:t>
                      </a:r>
                      <a:r>
                        <a:rPr kumimoji="0" lang="en-US" sz="1000" b="0" i="0" u="none" strike="noStrike" kern="1200" cap="none" spc="0" normalizeH="0" baseline="0" noProof="0">
                          <a:ln>
                            <a:noFill/>
                          </a:ln>
                          <a:solidFill>
                            <a:prstClr val="black"/>
                          </a:solidFill>
                          <a:effectLst/>
                          <a:uLnTx/>
                          <a:uFillTx/>
                          <a:latin typeface="+mn-lt"/>
                          <a:ea typeface="+mn-ea"/>
                          <a:cs typeface="+mn-cs"/>
                        </a:rPr>
                        <a:t>
  The STANLEY Security Futures Innovation Factory was created to research disruptive business models and develop advanced technical innovations such as additive manufacturing and AI solutions. Discover how this pioneering initiative helps to deliver and commercialize breakthrough technologies: http://bit.ly/2v0F9Fp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945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- 2018-04-19 13:00:19 </a:t>
                      </a:r>
                      <a:r>
                        <a:rPr kumimoji="0" lang="en-US" sz="1000" b="0" i="0" u="none" strike="noStrike" kern="1200" cap="none" spc="0" normalizeH="0" baseline="0" noProof="0">
                          <a:ln>
                            <a:noFill/>
                          </a:ln>
                          <a:solidFill>
                            <a:prstClr val="black"/>
                          </a:solidFill>
                          <a:effectLst/>
                          <a:uLnTx/>
                          <a:uFillTx/>
                          <a:latin typeface="+mn-lt"/>
                          <a:ea typeface="+mn-ea"/>
                          <a:cs typeface="+mn-cs"/>
                        </a:rPr>
                        <a:t>
  What do Hilti Germany, Morocco, Ireland, Czech Republic, Japan, Great Britain, Sweden and Qatar all have in common? They have all just won the Great Place to Work award for 2018! 🏆😊 To join our award-winning team please visit www.careers.hilti.com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70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- 2018-04-18 19:00:05 </a:t>
                      </a:r>
                      <a:r>
                        <a:rPr kumimoji="0" lang="en-US" sz="1000" b="0" i="0" u="none" strike="noStrike" kern="1200" cap="none" spc="0" normalizeH="0" baseline="0" noProof="0">
                          <a:ln>
                            <a:noFill/>
                          </a:ln>
                          <a:solidFill>
                            <a:prstClr val="black"/>
                          </a:solidFill>
                          <a:effectLst/>
                          <a:uLnTx/>
                          <a:uFillTx/>
                          <a:latin typeface="+mn-lt"/>
                          <a:ea typeface="+mn-ea"/>
                          <a:cs typeface="+mn-cs"/>
                        </a:rPr>
                        <a:t>
  Shooting for the stars! In collaboration with the Maryland Delaware Rocket Association, we helped to successfully launch the world’s largest scale model rocket, achieving a Guinness World Record this week. The 64.75’ replica of the 1961 Mercury-Redstone rocket, which took the first astronauts to the moon, was created at our Towson-based Makerspace – an environment that inspires and empowers our employees to bring new innovations to life. Congratulations to the team! Discover more:  http://bit.ly/2HLBaQ8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40566719"/>
                  </a:ext>
                </a:extLst>
              </a:tr>
            </a:tbl>
          </a:graphicData>
        </a:graphic>
      </p:graphicFrame>
      <p:sp>
        <p:nvSpPr>
          <p:cNvPr id="4" name="Text Placeholder 3">
            <a:extLst>
              <a:ext uri="{FF2B5EF4-FFF2-40B4-BE49-F238E27FC236}">
                <a16:creationId xmlns:a16="http://schemas.microsoft.com/office/drawing/2014/main" id="{4660724D-48E1-4DD3-B365-C81E1B3835E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72604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BA47E-F348-48CC-8476-055E3D872558}"/>
              </a:ext>
            </a:extLst>
          </p:cNvPr>
          <p:cNvSpPr>
            <a:spLocks noGrp="1"/>
          </p:cNvSpPr>
          <p:nvPr>
            <p:ph type="title"/>
          </p:nvPr>
        </p:nvSpPr>
        <p:spPr/>
        <p:txBody>
          <a:bodyPr/>
          <a:lstStyle/>
          <a:p>
            <a:r>
              <a:rPr lang="en-US"/>
              <a:t>LinkedIn Updates Table | Corporate - 6 of 8</a:t>
            </a:r>
          </a:p>
        </p:txBody>
      </p:sp>
      <p:graphicFrame>
        <p:nvGraphicFramePr>
          <p:cNvPr id="5" name="Table Placeholder 4">
            <a:extLst>
              <a:ext uri="{FF2B5EF4-FFF2-40B4-BE49-F238E27FC236}">
                <a16:creationId xmlns:a16="http://schemas.microsoft.com/office/drawing/2014/main" id="{D75E6C51-C692-44A8-AE18-929EB2AE7245}"/>
              </a:ext>
            </a:extLst>
          </p:cNvPr>
          <p:cNvGraphicFramePr>
            <a:graphicFrameLocks noGrp="1"/>
          </p:cNvGraphicFramePr>
          <p:nvPr>
            <p:ph type="tbl" sz="quarter" idx="13"/>
            <p:extLst>
              <p:ext uri="{D42A27DB-BD31-4B8C-83A1-F6EECF244321}">
                <p14:modId xmlns:p14="http://schemas.microsoft.com/office/powerpoint/2010/main" val="2704875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24531716"/>
                    </a:ext>
                  </a:extLst>
                </a:gridCol>
                <a:gridCol w="987552">
                  <a:extLst>
                    <a:ext uri="{9D8B030D-6E8A-4147-A177-3AD203B41FA5}">
                      <a16:colId xmlns:a16="http://schemas.microsoft.com/office/drawing/2014/main" val="2099694195"/>
                    </a:ext>
                  </a:extLst>
                </a:gridCol>
                <a:gridCol w="987552">
                  <a:extLst>
                    <a:ext uri="{9D8B030D-6E8A-4147-A177-3AD203B41FA5}">
                      <a16:colId xmlns:a16="http://schemas.microsoft.com/office/drawing/2014/main" val="3873572501"/>
                    </a:ext>
                  </a:extLst>
                </a:gridCol>
                <a:gridCol w="987552">
                  <a:extLst>
                    <a:ext uri="{9D8B030D-6E8A-4147-A177-3AD203B41FA5}">
                      <a16:colId xmlns:a16="http://schemas.microsoft.com/office/drawing/2014/main" val="2403212377"/>
                    </a:ext>
                  </a:extLst>
                </a:gridCol>
                <a:gridCol w="987552">
                  <a:extLst>
                    <a:ext uri="{9D8B030D-6E8A-4147-A177-3AD203B41FA5}">
                      <a16:colId xmlns:a16="http://schemas.microsoft.com/office/drawing/2014/main" val="5060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590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- 2018-04-18 13:00:47 </a:t>
                      </a:r>
                      <a:r>
                        <a:rPr kumimoji="0" lang="en-US" sz="1000" b="0" i="0" u="none" strike="noStrike" kern="1200" cap="none" spc="0" normalizeH="0" baseline="0" noProof="0">
                          <a:ln>
                            <a:noFill/>
                          </a:ln>
                          <a:solidFill>
                            <a:prstClr val="black"/>
                          </a:solidFill>
                          <a:effectLst/>
                          <a:uLnTx/>
                          <a:uFillTx/>
                          <a:latin typeface="+mn-lt"/>
                          <a:ea typeface="+mn-ea"/>
                          <a:cs typeface="+mn-cs"/>
                        </a:rPr>
                        <a:t>
  It's a given that Hilti's employees in Ho Chi Minh City would use scooters to move through the city, considering that there are eight million inhabitants and an equal number of scooters. 🛵🇻🇳 Learn more about the red riders on http://hilti.link/Kcf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940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- 2018-04-18 10:16:40 </a:t>
                      </a:r>
                      <a:r>
                        <a:rPr kumimoji="0" lang="en-US" sz="1000" b="0" i="0" u="none" strike="noStrike" kern="1200" cap="none" spc="0" normalizeH="0" baseline="0" noProof="0">
                          <a:ln>
                            <a:noFill/>
                          </a:ln>
                          <a:solidFill>
                            <a:prstClr val="black"/>
                          </a:solidFill>
                          <a:effectLst/>
                          <a:uLnTx/>
                          <a:uFillTx/>
                          <a:latin typeface="+mn-lt"/>
                          <a:ea typeface="+mn-ea"/>
                          <a:cs typeface="+mn-cs"/>
                        </a:rPr>
                        <a:t>
  Alexandra Zoia, Marketing Manager:
I am a millennial and believe that diversity is an important factor for evaluating companies or job opportunities. When I moved from Bosch Romania to Bosch Power Tools Germany, I definitely took this aspect into consideration. Now I can conclude that my relocation was a great decision. Here, I have met colleagues from all over the world and thanks to them I can still practice my foreign languages. But not only that: The diversity of fellow employees fosters creativity and innovation in the workplace. Within the Marketing Support department, our eLearning topic is thus constantly developing and improving in order to offer a great training experience to our users.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782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- 2018-04-17 20:00:03 </a:t>
                      </a:r>
                      <a:r>
                        <a:rPr kumimoji="0" lang="en-US" sz="1000" b="0" i="0" u="none" strike="noStrike" kern="1200" cap="none" spc="0" normalizeH="0" baseline="0" noProof="0">
                          <a:ln>
                            <a:noFill/>
                          </a:ln>
                          <a:solidFill>
                            <a:prstClr val="black"/>
                          </a:solidFill>
                          <a:effectLst/>
                          <a:uLnTx/>
                          <a:uFillTx/>
                          <a:latin typeface="+mn-lt"/>
                          <a:ea typeface="+mn-ea"/>
                          <a:cs typeface="+mn-cs"/>
                        </a:rPr>
                        <a:t>
  For the makers, creators and protectors, we celebrate 175 years of those who make the world. Times change, our purpose hasn't. See more &gt; http://bit.ly/2J4PemS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16000591"/>
                  </a:ext>
                </a:extLst>
              </a:tr>
            </a:tbl>
          </a:graphicData>
        </a:graphic>
      </p:graphicFrame>
      <p:sp>
        <p:nvSpPr>
          <p:cNvPr id="4" name="Text Placeholder 3">
            <a:extLst>
              <a:ext uri="{FF2B5EF4-FFF2-40B4-BE49-F238E27FC236}">
                <a16:creationId xmlns:a16="http://schemas.microsoft.com/office/drawing/2014/main" id="{35755345-4653-48DB-9487-19D279D70DE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7924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64431-05DB-4240-A7B4-5572B6D82989}"/>
              </a:ext>
            </a:extLst>
          </p:cNvPr>
          <p:cNvSpPr>
            <a:spLocks noGrp="1"/>
          </p:cNvSpPr>
          <p:nvPr>
            <p:ph type="title"/>
          </p:nvPr>
        </p:nvSpPr>
        <p:spPr/>
        <p:txBody>
          <a:bodyPr/>
          <a:lstStyle/>
          <a:p>
            <a:r>
              <a:rPr lang="en-US"/>
              <a:t>LinkedIn Updates Table | Corporate - 7 of 8</a:t>
            </a:r>
          </a:p>
        </p:txBody>
      </p:sp>
      <p:graphicFrame>
        <p:nvGraphicFramePr>
          <p:cNvPr id="5" name="Table Placeholder 4">
            <a:extLst>
              <a:ext uri="{FF2B5EF4-FFF2-40B4-BE49-F238E27FC236}">
                <a16:creationId xmlns:a16="http://schemas.microsoft.com/office/drawing/2014/main" id="{F532BC40-5122-4BDC-A84A-83E30B8A1735}"/>
              </a:ext>
            </a:extLst>
          </p:cNvPr>
          <p:cNvGraphicFramePr>
            <a:graphicFrameLocks noGrp="1"/>
          </p:cNvGraphicFramePr>
          <p:nvPr>
            <p:ph type="tbl" sz="quarter" idx="13"/>
            <p:extLst>
              <p:ext uri="{D42A27DB-BD31-4B8C-83A1-F6EECF244321}">
                <p14:modId xmlns:p14="http://schemas.microsoft.com/office/powerpoint/2010/main" val="4133441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77829008"/>
                    </a:ext>
                  </a:extLst>
                </a:gridCol>
                <a:gridCol w="987552">
                  <a:extLst>
                    <a:ext uri="{9D8B030D-6E8A-4147-A177-3AD203B41FA5}">
                      <a16:colId xmlns:a16="http://schemas.microsoft.com/office/drawing/2014/main" val="574647437"/>
                    </a:ext>
                  </a:extLst>
                </a:gridCol>
                <a:gridCol w="987552">
                  <a:extLst>
                    <a:ext uri="{9D8B030D-6E8A-4147-A177-3AD203B41FA5}">
                      <a16:colId xmlns:a16="http://schemas.microsoft.com/office/drawing/2014/main" val="1082971166"/>
                    </a:ext>
                  </a:extLst>
                </a:gridCol>
                <a:gridCol w="987552">
                  <a:extLst>
                    <a:ext uri="{9D8B030D-6E8A-4147-A177-3AD203B41FA5}">
                      <a16:colId xmlns:a16="http://schemas.microsoft.com/office/drawing/2014/main" val="4140673951"/>
                    </a:ext>
                  </a:extLst>
                </a:gridCol>
                <a:gridCol w="987552">
                  <a:extLst>
                    <a:ext uri="{9D8B030D-6E8A-4147-A177-3AD203B41FA5}">
                      <a16:colId xmlns:a16="http://schemas.microsoft.com/office/drawing/2014/main" val="10176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87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- 2018-04-16 19:00:13 </a:t>
                      </a:r>
                      <a:r>
                        <a:rPr kumimoji="0" lang="en-US" sz="1000" b="0" i="0" u="none" strike="noStrike" kern="1200" cap="none" spc="0" normalizeH="0" baseline="0" noProof="0">
                          <a:ln>
                            <a:noFill/>
                          </a:ln>
                          <a:solidFill>
                            <a:prstClr val="black"/>
                          </a:solidFill>
                          <a:effectLst/>
                          <a:uLnTx/>
                          <a:uFillTx/>
                          <a:latin typeface="+mn-lt"/>
                          <a:ea typeface="+mn-ea"/>
                          <a:cs typeface="+mn-cs"/>
                        </a:rPr>
                        <a:t>
  We are celebrating World Creativity &amp; Innovation Week! Through our creative partnerships, education programs and by supporting non-profit makerspaces, our ambition is to bring innovation to life and inspire new ideas to build a better world. Discover how Stanley Black &amp; Decker is championing the Maker Movement: http://bit.ly/2HaWyQG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65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- 2018-04-16 13:00:23 </a:t>
                      </a:r>
                      <a:r>
                        <a:rPr kumimoji="0" lang="en-US" sz="1000" b="0" i="0" u="none" strike="noStrike" kern="1200" cap="none" spc="0" normalizeH="0" baseline="0" noProof="0">
                          <a:ln>
                            <a:noFill/>
                          </a:ln>
                          <a:solidFill>
                            <a:prstClr val="black"/>
                          </a:solidFill>
                          <a:effectLst/>
                          <a:uLnTx/>
                          <a:uFillTx/>
                          <a:latin typeface="+mn-lt"/>
                          <a:ea typeface="+mn-ea"/>
                          <a:cs typeface="+mn-cs"/>
                        </a:rPr>
                        <a:t>
  Passing the 5 billion Swiss franc mark in sales is an emotional number for us. Employees around the world celebrated this milestone, including at Hilti Saudi Arabia. 🎊🇸🇦 Learn more on  http://hilti.link/KnD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970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- 2018-04-13 19:00:12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announce that Stanley Black &amp; Decker Plant Manager, Sherry Lee, was honored with a STEP Ahead Award by the Manufacturing Institute for her achievements and leadership in manufacturing. We're so honored to have employees like Sherry who inspire us with their outstanding contributions to the industry!
Discover more about the awards at http://bit.ly/2qiT7On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063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- 2018-04-13 13:00:40 </a:t>
                      </a:r>
                      <a:r>
                        <a:rPr kumimoji="0" lang="en-US" sz="1000" b="0" i="0" u="none" strike="noStrike" kern="1200" cap="none" spc="0" normalizeH="0" baseline="0" noProof="0">
                          <a:ln>
                            <a:noFill/>
                          </a:ln>
                          <a:solidFill>
                            <a:prstClr val="black"/>
                          </a:solidFill>
                          <a:effectLst/>
                          <a:uLnTx/>
                          <a:uFillTx/>
                          <a:latin typeface="+mn-lt"/>
                          <a:ea typeface="+mn-ea"/>
                          <a:cs typeface="+mn-cs"/>
                        </a:rPr>
                        <a:t>
  Hilti on a grand stage: Take a guess where a cordless impact wrench is being used. 😉 Learn more on http://hilti.link/KzT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2701008"/>
                  </a:ext>
                </a:extLst>
              </a:tr>
            </a:tbl>
          </a:graphicData>
        </a:graphic>
      </p:graphicFrame>
      <p:sp>
        <p:nvSpPr>
          <p:cNvPr id="4" name="Text Placeholder 3">
            <a:extLst>
              <a:ext uri="{FF2B5EF4-FFF2-40B4-BE49-F238E27FC236}">
                <a16:creationId xmlns:a16="http://schemas.microsoft.com/office/drawing/2014/main" id="{AD4C6973-3DC5-466F-8D3C-A85EF45FA49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01370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92A9B-5DDF-40A4-A646-A68CEEAA280A}"/>
              </a:ext>
            </a:extLst>
          </p:cNvPr>
          <p:cNvSpPr>
            <a:spLocks noGrp="1"/>
          </p:cNvSpPr>
          <p:nvPr>
            <p:ph type="title"/>
          </p:nvPr>
        </p:nvSpPr>
        <p:spPr/>
        <p:txBody>
          <a:bodyPr/>
          <a:lstStyle/>
          <a:p>
            <a:r>
              <a:rPr lang="en-US"/>
              <a:t>LinkedIn Updates Table | Corporate - 8 of 8</a:t>
            </a:r>
          </a:p>
        </p:txBody>
      </p:sp>
      <p:graphicFrame>
        <p:nvGraphicFramePr>
          <p:cNvPr id="5" name="Table Placeholder 4">
            <a:extLst>
              <a:ext uri="{FF2B5EF4-FFF2-40B4-BE49-F238E27FC236}">
                <a16:creationId xmlns:a16="http://schemas.microsoft.com/office/drawing/2014/main" id="{D92FB2C3-728A-4BB1-AC2E-76C030FF42BD}"/>
              </a:ext>
            </a:extLst>
          </p:cNvPr>
          <p:cNvGraphicFramePr>
            <a:graphicFrameLocks noGrp="1"/>
          </p:cNvGraphicFramePr>
          <p:nvPr>
            <p:ph type="tbl" sz="quarter" idx="13"/>
            <p:extLst>
              <p:ext uri="{D42A27DB-BD31-4B8C-83A1-F6EECF244321}">
                <p14:modId xmlns:p14="http://schemas.microsoft.com/office/powerpoint/2010/main" val="1850970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85812362"/>
                    </a:ext>
                  </a:extLst>
                </a:gridCol>
                <a:gridCol w="987552">
                  <a:extLst>
                    <a:ext uri="{9D8B030D-6E8A-4147-A177-3AD203B41FA5}">
                      <a16:colId xmlns:a16="http://schemas.microsoft.com/office/drawing/2014/main" val="185979702"/>
                    </a:ext>
                  </a:extLst>
                </a:gridCol>
                <a:gridCol w="987552">
                  <a:extLst>
                    <a:ext uri="{9D8B030D-6E8A-4147-A177-3AD203B41FA5}">
                      <a16:colId xmlns:a16="http://schemas.microsoft.com/office/drawing/2014/main" val="1800855345"/>
                    </a:ext>
                  </a:extLst>
                </a:gridCol>
                <a:gridCol w="987552">
                  <a:extLst>
                    <a:ext uri="{9D8B030D-6E8A-4147-A177-3AD203B41FA5}">
                      <a16:colId xmlns:a16="http://schemas.microsoft.com/office/drawing/2014/main" val="4054879420"/>
                    </a:ext>
                  </a:extLst>
                </a:gridCol>
                <a:gridCol w="987552">
                  <a:extLst>
                    <a:ext uri="{9D8B030D-6E8A-4147-A177-3AD203B41FA5}">
                      <a16:colId xmlns:a16="http://schemas.microsoft.com/office/drawing/2014/main" val="39036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162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- 2018-04-13 08:51:05 </a:t>
                      </a:r>
                      <a:r>
                        <a:rPr kumimoji="0" lang="en-US" sz="1000" b="0" i="0" u="none" strike="noStrike" kern="1200" cap="none" spc="0" normalizeH="0" baseline="0" noProof="0">
                          <a:ln>
                            <a:noFill/>
                          </a:ln>
                          <a:solidFill>
                            <a:prstClr val="black"/>
                          </a:solidFill>
                          <a:effectLst/>
                          <a:uLnTx/>
                          <a:uFillTx/>
                          <a:latin typeface="+mn-lt"/>
                          <a:ea typeface="+mn-ea"/>
                          <a:cs typeface="+mn-cs"/>
                        </a:rPr>
                        <a:t>
  "His election as Honorary Chairman is not merely a sign of high esteem and an acknowledgement of his tremendous achievements for the company," explained Chairman Heinrich Fischer. Learn more on: http://hilti.link/Honorary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62195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- 2018-04-12 16:50:08 </a:t>
                      </a:r>
                      <a:r>
                        <a:rPr kumimoji="0" lang="en-US" sz="1000" b="0" i="0" u="none" strike="noStrike" kern="1200" cap="none" spc="0" normalizeH="0" baseline="0" noProof="0">
                          <a:ln>
                            <a:noFill/>
                          </a:ln>
                          <a:solidFill>
                            <a:prstClr val="black"/>
                          </a:solidFill>
                          <a:effectLst/>
                          <a:uLnTx/>
                          <a:uFillTx/>
                          <a:latin typeface="+mn-lt"/>
                          <a:ea typeface="+mn-ea"/>
                          <a:cs typeface="+mn-cs"/>
                        </a:rPr>
                        <a:t>
  We’re helping to inspire young women to pursue careers in #STEM! In Spennymoor, UK, we held our first STEMFest event with Greenlight for Girls, with a focus on engineering and advanced manufacturing. Students took part in interactive workshops to learn the impacts of STEM in our world, encouraging future generations to enter this crucial field of work.  Learn more: http://bit.ly/2nheFXh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5331877"/>
                  </a:ext>
                </a:extLst>
              </a:tr>
            </a:tbl>
          </a:graphicData>
        </a:graphic>
      </p:graphicFrame>
      <p:sp>
        <p:nvSpPr>
          <p:cNvPr id="4" name="Text Placeholder 3">
            <a:extLst>
              <a:ext uri="{FF2B5EF4-FFF2-40B4-BE49-F238E27FC236}">
                <a16:creationId xmlns:a16="http://schemas.microsoft.com/office/drawing/2014/main" id="{7A9960C2-008A-46E4-873F-737291207D7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5380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E477-8A2D-4608-AD7B-357E103B73F5}"/>
              </a:ext>
            </a:extLst>
          </p:cNvPr>
          <p:cNvSpPr>
            <a:spLocks noGrp="1"/>
          </p:cNvSpPr>
          <p:nvPr>
            <p:ph type="title"/>
          </p:nvPr>
        </p:nvSpPr>
        <p:spPr/>
        <p:txBody>
          <a:bodyPr/>
          <a:lstStyle/>
          <a:p>
            <a:r>
              <a:rPr lang="en-US"/>
              <a:t>LinkedIn Updates | Corporate</a:t>
            </a:r>
          </a:p>
        </p:txBody>
      </p:sp>
      <p:graphicFrame>
        <p:nvGraphicFramePr>
          <p:cNvPr id="6" name="Chart Placeholder 5">
            <a:extLst>
              <a:ext uri="{FF2B5EF4-FFF2-40B4-BE49-F238E27FC236}">
                <a16:creationId xmlns:a16="http://schemas.microsoft.com/office/drawing/2014/main" id="{F7BB71DD-EDA9-4C14-945A-23237F7019F6}"/>
              </a:ext>
            </a:extLst>
          </p:cNvPr>
          <p:cNvGraphicFramePr>
            <a:graphicFrameLocks noGrp="1"/>
          </p:cNvGraphicFramePr>
          <p:nvPr>
            <p:ph type="chart" sz="quarter" idx="13"/>
            <p:extLst>
              <p:ext uri="{D42A27DB-BD31-4B8C-83A1-F6EECF244321}">
                <p14:modId xmlns:p14="http://schemas.microsoft.com/office/powerpoint/2010/main" val="3786695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93A64-1BCC-4A1E-BBFE-43D4DAD4931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20CBD5D-67DF-45CC-94E4-694727594D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771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0DA7-18C0-483B-A8EA-49166DB1E5C1}"/>
              </a:ext>
            </a:extLst>
          </p:cNvPr>
          <p:cNvSpPr>
            <a:spLocks noGrp="1"/>
          </p:cNvSpPr>
          <p:nvPr>
            <p:ph type="title"/>
          </p:nvPr>
        </p:nvSpPr>
        <p:spPr/>
        <p:txBody>
          <a:bodyPr/>
          <a:lstStyle/>
          <a:p>
            <a:r>
              <a:rPr lang="en-US"/>
              <a:t>LinkedIn Updates Type Distribution | Corporate</a:t>
            </a:r>
          </a:p>
        </p:txBody>
      </p:sp>
      <p:graphicFrame>
        <p:nvGraphicFramePr>
          <p:cNvPr id="6" name="Chart Placeholder 5">
            <a:extLst>
              <a:ext uri="{FF2B5EF4-FFF2-40B4-BE49-F238E27FC236}">
                <a16:creationId xmlns:a16="http://schemas.microsoft.com/office/drawing/2014/main" id="{38951A26-3379-46B5-98EC-AEE52BFA5A36}"/>
              </a:ext>
            </a:extLst>
          </p:cNvPr>
          <p:cNvGraphicFramePr>
            <a:graphicFrameLocks noGrp="1"/>
          </p:cNvGraphicFramePr>
          <p:nvPr>
            <p:ph type="chart" sz="quarter" idx="13"/>
            <p:extLst>
              <p:ext uri="{D42A27DB-BD31-4B8C-83A1-F6EECF244321}">
                <p14:modId xmlns:p14="http://schemas.microsoft.com/office/powerpoint/2010/main" val="3607673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E9D00-113F-4FC9-875D-FF35A7A1892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0C436F3-4CEC-4D38-831C-CC938CCBAA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8364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B202-B958-405E-A612-F8332C89BEAF}"/>
              </a:ext>
            </a:extLst>
          </p:cNvPr>
          <p:cNvSpPr>
            <a:spLocks noGrp="1"/>
          </p:cNvSpPr>
          <p:nvPr>
            <p:ph type="title"/>
          </p:nvPr>
        </p:nvSpPr>
        <p:spPr/>
        <p:txBody>
          <a:bodyPr/>
          <a:lstStyle/>
          <a:p>
            <a:r>
              <a:rPr lang="en-US"/>
              <a:t>LinkedIn Interaction Rate | Corporate</a:t>
            </a:r>
          </a:p>
        </p:txBody>
      </p:sp>
      <p:graphicFrame>
        <p:nvGraphicFramePr>
          <p:cNvPr id="6" name="Chart Placeholder 5">
            <a:extLst>
              <a:ext uri="{FF2B5EF4-FFF2-40B4-BE49-F238E27FC236}">
                <a16:creationId xmlns:a16="http://schemas.microsoft.com/office/drawing/2014/main" id="{B2F951E5-D6AD-4F9E-881E-9F258811DCFC}"/>
              </a:ext>
            </a:extLst>
          </p:cNvPr>
          <p:cNvGraphicFramePr>
            <a:graphicFrameLocks noGrp="1"/>
          </p:cNvGraphicFramePr>
          <p:nvPr>
            <p:ph type="chart" sz="quarter" idx="13"/>
            <p:extLst>
              <p:ext uri="{D42A27DB-BD31-4B8C-83A1-F6EECF244321}">
                <p14:modId xmlns:p14="http://schemas.microsoft.com/office/powerpoint/2010/main" val="1118383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C2C23-0DB1-414F-8CDC-52F3B1BAEB7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448F893-E724-4618-B85E-90CC4609E7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509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DD83-568C-40B4-AFD2-B143071A1AE3}"/>
              </a:ext>
            </a:extLst>
          </p:cNvPr>
          <p:cNvSpPr>
            <a:spLocks noGrp="1"/>
          </p:cNvSpPr>
          <p:nvPr>
            <p:ph type="title"/>
          </p:nvPr>
        </p:nvSpPr>
        <p:spPr/>
        <p:txBody>
          <a:bodyPr/>
          <a:lstStyle/>
          <a:p>
            <a:r>
              <a:rPr lang="en-US"/>
              <a:t>LinkedIn Average Interactions Per Update | Corporate</a:t>
            </a:r>
          </a:p>
        </p:txBody>
      </p:sp>
      <p:graphicFrame>
        <p:nvGraphicFramePr>
          <p:cNvPr id="6" name="Chart Placeholder 5">
            <a:extLst>
              <a:ext uri="{FF2B5EF4-FFF2-40B4-BE49-F238E27FC236}">
                <a16:creationId xmlns:a16="http://schemas.microsoft.com/office/drawing/2014/main" id="{4838CEA2-A67A-4E5D-A938-1220F96B04D8}"/>
              </a:ext>
            </a:extLst>
          </p:cNvPr>
          <p:cNvGraphicFramePr>
            <a:graphicFrameLocks noGrp="1"/>
          </p:cNvGraphicFramePr>
          <p:nvPr>
            <p:ph type="chart" sz="quarter" idx="13"/>
            <p:extLst>
              <p:ext uri="{D42A27DB-BD31-4B8C-83A1-F6EECF244321}">
                <p14:modId xmlns:p14="http://schemas.microsoft.com/office/powerpoint/2010/main" val="4036948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85A29-E696-4F0B-9D2A-4528061662C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99E4313-F60C-42A4-96AE-E55F2A58F6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7822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114ED-EF3D-41BE-B61A-FBBE011F0FF0}"/>
              </a:ext>
            </a:extLst>
          </p:cNvPr>
          <p:cNvSpPr>
            <a:spLocks noGrp="1"/>
          </p:cNvSpPr>
          <p:nvPr>
            <p:ph type="title"/>
          </p:nvPr>
        </p:nvSpPr>
        <p:spPr/>
        <p:txBody>
          <a:bodyPr/>
          <a:lstStyle/>
          <a:p>
            <a:r>
              <a:rPr lang="en-US"/>
              <a:t>LinkedIn Interactions Distribution | Corporate</a:t>
            </a:r>
          </a:p>
        </p:txBody>
      </p:sp>
      <p:graphicFrame>
        <p:nvGraphicFramePr>
          <p:cNvPr id="6" name="Chart Placeholder 5">
            <a:extLst>
              <a:ext uri="{FF2B5EF4-FFF2-40B4-BE49-F238E27FC236}">
                <a16:creationId xmlns:a16="http://schemas.microsoft.com/office/drawing/2014/main" id="{435DE7C1-6FCF-4F13-8895-F216771FBF27}"/>
              </a:ext>
            </a:extLst>
          </p:cNvPr>
          <p:cNvGraphicFramePr>
            <a:graphicFrameLocks noGrp="1"/>
          </p:cNvGraphicFramePr>
          <p:nvPr>
            <p:ph type="chart" sz="quarter" idx="13"/>
            <p:extLst>
              <p:ext uri="{D42A27DB-BD31-4B8C-83A1-F6EECF244321}">
                <p14:modId xmlns:p14="http://schemas.microsoft.com/office/powerpoint/2010/main" val="2807660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4B633-97B0-4E83-AF9B-536FB02B8CB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2134734-6893-45A6-8BA6-EE14C9137E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7366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38F38-9AF3-4F77-AD2E-C5C76A49A08B}"/>
              </a:ext>
            </a:extLst>
          </p:cNvPr>
          <p:cNvSpPr>
            <a:spLocks noGrp="1"/>
          </p:cNvSpPr>
          <p:nvPr>
            <p:ph type="title"/>
          </p:nvPr>
        </p:nvSpPr>
        <p:spPr/>
        <p:txBody>
          <a:bodyPr/>
          <a:lstStyle/>
          <a:p>
            <a:r>
              <a:rPr lang="en-US"/>
              <a:t>LinkedIn Interaction Rate By Update Type | Corporate</a:t>
            </a:r>
          </a:p>
        </p:txBody>
      </p:sp>
      <p:graphicFrame>
        <p:nvGraphicFramePr>
          <p:cNvPr id="6" name="Chart Placeholder 5">
            <a:extLst>
              <a:ext uri="{FF2B5EF4-FFF2-40B4-BE49-F238E27FC236}">
                <a16:creationId xmlns:a16="http://schemas.microsoft.com/office/drawing/2014/main" id="{B5EF46C1-8CB6-4B85-B88D-A84E1D7E42E8}"/>
              </a:ext>
            </a:extLst>
          </p:cNvPr>
          <p:cNvGraphicFramePr>
            <a:graphicFrameLocks noGrp="1"/>
          </p:cNvGraphicFramePr>
          <p:nvPr>
            <p:ph type="chart" sz="quarter" idx="13"/>
            <p:extLst>
              <p:ext uri="{D42A27DB-BD31-4B8C-83A1-F6EECF244321}">
                <p14:modId xmlns:p14="http://schemas.microsoft.com/office/powerpoint/2010/main" val="1555159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58AAF-5B0A-481D-9977-25A2A468627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495164D-5F95-4CE6-8D93-E9A6607CA1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1054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E0B8-4058-4209-A9DB-52E4C4FF9DE2}"/>
              </a:ext>
            </a:extLst>
          </p:cNvPr>
          <p:cNvSpPr>
            <a:spLocks noGrp="1"/>
          </p:cNvSpPr>
          <p:nvPr>
            <p:ph type="title"/>
          </p:nvPr>
        </p:nvSpPr>
        <p:spPr/>
        <p:txBody>
          <a:bodyPr/>
          <a:lstStyle/>
          <a:p>
            <a:r>
              <a:rPr lang="en-US"/>
              <a:t>LinkedIn Interaction Rate By Hour | Corporate</a:t>
            </a:r>
          </a:p>
        </p:txBody>
      </p:sp>
      <p:graphicFrame>
        <p:nvGraphicFramePr>
          <p:cNvPr id="6" name="Chart Placeholder 5">
            <a:extLst>
              <a:ext uri="{FF2B5EF4-FFF2-40B4-BE49-F238E27FC236}">
                <a16:creationId xmlns:a16="http://schemas.microsoft.com/office/drawing/2014/main" id="{79BC9C41-F621-4B04-9E5B-0AE64E986828}"/>
              </a:ext>
            </a:extLst>
          </p:cNvPr>
          <p:cNvGraphicFramePr>
            <a:graphicFrameLocks noGrp="1"/>
          </p:cNvGraphicFramePr>
          <p:nvPr>
            <p:ph type="chart" sz="quarter" idx="13"/>
            <p:extLst>
              <p:ext uri="{D42A27DB-BD31-4B8C-83A1-F6EECF244321}">
                <p14:modId xmlns:p14="http://schemas.microsoft.com/office/powerpoint/2010/main" val="1988646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2F67C5-A62F-43D9-939A-FEAB2B65D3C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094562D-CDE3-4965-BC5A-372711203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537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3D70-2556-4669-B253-23B726C2EA42}"/>
              </a:ext>
            </a:extLst>
          </p:cNvPr>
          <p:cNvSpPr>
            <a:spLocks noGrp="1"/>
          </p:cNvSpPr>
          <p:nvPr>
            <p:ph type="title"/>
          </p:nvPr>
        </p:nvSpPr>
        <p:spPr/>
        <p:txBody>
          <a:bodyPr/>
          <a:lstStyle/>
          <a:p>
            <a:r>
              <a:rPr lang="en-US"/>
              <a:t>LinkedIn Followers Change Rate | Corporate</a:t>
            </a:r>
          </a:p>
        </p:txBody>
      </p:sp>
      <p:graphicFrame>
        <p:nvGraphicFramePr>
          <p:cNvPr id="6" name="Chart Placeholder 5">
            <a:extLst>
              <a:ext uri="{FF2B5EF4-FFF2-40B4-BE49-F238E27FC236}">
                <a16:creationId xmlns:a16="http://schemas.microsoft.com/office/drawing/2014/main" id="{FF761CDD-8F7B-4227-A64D-B6A079370D10}"/>
              </a:ext>
            </a:extLst>
          </p:cNvPr>
          <p:cNvGraphicFramePr>
            <a:graphicFrameLocks noGrp="1"/>
          </p:cNvGraphicFramePr>
          <p:nvPr>
            <p:ph type="chart" sz="quarter" idx="13"/>
            <p:extLst>
              <p:ext uri="{D42A27DB-BD31-4B8C-83A1-F6EECF244321}">
                <p14:modId xmlns:p14="http://schemas.microsoft.com/office/powerpoint/2010/main" val="2628589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08196C-2C69-4AA9-B168-1500F158426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6D309A1-088F-4466-92BC-08E7A01529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6963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00572-D9AD-41BA-B3E5-5DC02F4C5D84}"/>
              </a:ext>
            </a:extLst>
          </p:cNvPr>
          <p:cNvSpPr>
            <a:spLocks noGrp="1"/>
          </p:cNvSpPr>
          <p:nvPr>
            <p:ph type="title"/>
          </p:nvPr>
        </p:nvSpPr>
        <p:spPr/>
        <p:txBody>
          <a:bodyPr/>
          <a:lstStyle/>
          <a:p>
            <a:r>
              <a:rPr lang="en-US"/>
              <a:t>LinkedIn Followers Change | Corporate</a:t>
            </a:r>
          </a:p>
        </p:txBody>
      </p:sp>
      <p:graphicFrame>
        <p:nvGraphicFramePr>
          <p:cNvPr id="6" name="Chart Placeholder 5">
            <a:extLst>
              <a:ext uri="{FF2B5EF4-FFF2-40B4-BE49-F238E27FC236}">
                <a16:creationId xmlns:a16="http://schemas.microsoft.com/office/drawing/2014/main" id="{C52FFC03-2CE0-4096-9F98-EA406D335C69}"/>
              </a:ext>
            </a:extLst>
          </p:cNvPr>
          <p:cNvGraphicFramePr>
            <a:graphicFrameLocks noGrp="1"/>
          </p:cNvGraphicFramePr>
          <p:nvPr>
            <p:ph type="chart" sz="quarter" idx="13"/>
            <p:extLst>
              <p:ext uri="{D42A27DB-BD31-4B8C-83A1-F6EECF244321}">
                <p14:modId xmlns:p14="http://schemas.microsoft.com/office/powerpoint/2010/main" val="2039894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71DE67-B100-4E93-BF6D-AEF51D0EBE0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751446A-A6FC-44B5-A502-5F2AC94EF8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3526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BAF45-4EB0-4C36-A1D7-52E90891B07A}"/>
              </a:ext>
            </a:extLst>
          </p:cNvPr>
          <p:cNvSpPr>
            <a:spLocks noGrp="1"/>
          </p:cNvSpPr>
          <p:nvPr>
            <p:ph type="title"/>
          </p:nvPr>
        </p:nvSpPr>
        <p:spPr/>
        <p:txBody>
          <a:bodyPr/>
          <a:lstStyle/>
          <a:p>
            <a:r>
              <a:rPr lang="en-US"/>
              <a:t>LinkedIn Follower Distribution | Corporate</a:t>
            </a:r>
          </a:p>
        </p:txBody>
      </p:sp>
      <p:graphicFrame>
        <p:nvGraphicFramePr>
          <p:cNvPr id="6" name="Chart Placeholder 5">
            <a:extLst>
              <a:ext uri="{FF2B5EF4-FFF2-40B4-BE49-F238E27FC236}">
                <a16:creationId xmlns:a16="http://schemas.microsoft.com/office/drawing/2014/main" id="{6C8C8603-0120-4790-867E-A4CE935432BB}"/>
              </a:ext>
            </a:extLst>
          </p:cNvPr>
          <p:cNvGraphicFramePr>
            <a:graphicFrameLocks noGrp="1"/>
          </p:cNvGraphicFramePr>
          <p:nvPr>
            <p:ph type="chart" sz="quarter" idx="13"/>
            <p:extLst>
              <p:ext uri="{D42A27DB-BD31-4B8C-83A1-F6EECF244321}">
                <p14:modId xmlns:p14="http://schemas.microsoft.com/office/powerpoint/2010/main" val="3316980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B78381-1106-4DC0-B511-01521D4144B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6E41109-22FD-4C1C-BD8F-5A885838B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9443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1F1DC-597A-4542-82CE-D57DD3017DDC}"/>
              </a:ext>
            </a:extLst>
          </p:cNvPr>
          <p:cNvSpPr>
            <a:spLocks noGrp="1"/>
          </p:cNvSpPr>
          <p:nvPr>
            <p:ph type="title"/>
          </p:nvPr>
        </p:nvSpPr>
        <p:spPr/>
        <p:txBody>
          <a:bodyPr/>
          <a:lstStyle/>
          <a:p>
            <a:r>
              <a:rPr lang="en-US"/>
              <a:t>LinkedIn Hashtag Detection | Corporate</a:t>
            </a:r>
          </a:p>
        </p:txBody>
      </p:sp>
      <p:graphicFrame>
        <p:nvGraphicFramePr>
          <p:cNvPr id="5" name="Table Placeholder 4">
            <a:extLst>
              <a:ext uri="{FF2B5EF4-FFF2-40B4-BE49-F238E27FC236}">
                <a16:creationId xmlns:a16="http://schemas.microsoft.com/office/drawing/2014/main" id="{2E4AB1B9-608B-43A5-BE50-14A2E3D7C45F}"/>
              </a:ext>
            </a:extLst>
          </p:cNvPr>
          <p:cNvGraphicFramePr>
            <a:graphicFrameLocks noGrp="1"/>
          </p:cNvGraphicFramePr>
          <p:nvPr>
            <p:ph type="tbl" sz="quarter" idx="13"/>
            <p:extLst>
              <p:ext uri="{D42A27DB-BD31-4B8C-83A1-F6EECF244321}">
                <p14:modId xmlns:p14="http://schemas.microsoft.com/office/powerpoint/2010/main" val="2875496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19294569"/>
                    </a:ext>
                  </a:extLst>
                </a:gridCol>
                <a:gridCol w="1481328">
                  <a:extLst>
                    <a:ext uri="{9D8B030D-6E8A-4147-A177-3AD203B41FA5}">
                      <a16:colId xmlns:a16="http://schemas.microsoft.com/office/drawing/2014/main" val="3887488408"/>
                    </a:ext>
                  </a:extLst>
                </a:gridCol>
                <a:gridCol w="1481328">
                  <a:extLst>
                    <a:ext uri="{9D8B030D-6E8A-4147-A177-3AD203B41FA5}">
                      <a16:colId xmlns:a16="http://schemas.microsoft.com/office/drawing/2014/main" val="405267935"/>
                    </a:ext>
                  </a:extLst>
                </a:gridCol>
                <a:gridCol w="1481328">
                  <a:extLst>
                    <a:ext uri="{9D8B030D-6E8A-4147-A177-3AD203B41FA5}">
                      <a16:colId xmlns:a16="http://schemas.microsoft.com/office/drawing/2014/main" val="3271835619"/>
                    </a:ext>
                  </a:extLst>
                </a:gridCol>
                <a:gridCol w="1481328">
                  <a:extLst>
                    <a:ext uri="{9D8B030D-6E8A-4147-A177-3AD203B41FA5}">
                      <a16:colId xmlns:a16="http://schemas.microsoft.com/office/drawing/2014/main" val="439443847"/>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Likes per Update</a:t>
                      </a:r>
                    </a:p>
                  </a:txBody>
                  <a:tcPr/>
                </a:tc>
                <a:tc>
                  <a:txBody>
                    <a:bodyPr/>
                    <a:lstStyle/>
                    <a:p>
                      <a:r>
                        <a:rPr lang="en-US" sz="1000"/>
                        <a:t>Comments per Update</a:t>
                      </a:r>
                    </a:p>
                  </a:txBody>
                  <a:tcPr/>
                </a:tc>
                <a:tc>
                  <a:txBody>
                    <a:bodyPr/>
                    <a:lstStyle/>
                    <a:p>
                      <a:r>
                        <a:rPr lang="en-US" sz="1000"/>
                        <a:t>Total Interactions per Update</a:t>
                      </a:r>
                    </a:p>
                  </a:txBody>
                  <a:tcPr/>
                </a:tc>
                <a:extLst>
                  <a:ext uri="{0D108BD9-81ED-4DB2-BD59-A6C34878D82A}">
                    <a16:rowId xmlns:a16="http://schemas.microsoft.com/office/drawing/2014/main" val="2637424447"/>
                  </a:ext>
                </a:extLst>
              </a:tr>
              <a:tr h="370840">
                <a:tc>
                  <a:txBody>
                    <a:bodyPr/>
                    <a:lstStyle/>
                    <a:p>
                      <a:r>
                        <a:rPr lang="en-US" sz="1000"/>
                        <a:t>#builtwithbosch</a:t>
                      </a:r>
                    </a:p>
                  </a:txBody>
                  <a:tcPr/>
                </a:tc>
                <a:tc>
                  <a:txBody>
                    <a:bodyPr/>
                    <a:lstStyle/>
                    <a:p>
                      <a:r>
                        <a:rPr lang="en-US" sz="1000"/>
                        <a:t>2</a:t>
                      </a:r>
                    </a:p>
                  </a:txBody>
                  <a:tcPr/>
                </a:tc>
                <a:tc>
                  <a:txBody>
                    <a:bodyPr/>
                    <a:lstStyle/>
                    <a:p>
                      <a:r>
                        <a:rPr lang="en-US" sz="1000"/>
                        <a:t>47</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105997687"/>
                  </a:ext>
                </a:extLst>
              </a:tr>
              <a:tr h="370840">
                <a:tc>
                  <a:txBody>
                    <a:bodyPr/>
                    <a:lstStyle/>
                    <a:p>
                      <a:r>
                        <a:rPr lang="en-US" sz="1000"/>
                        <a:t>#builtwithBosch</a:t>
                      </a:r>
                    </a:p>
                  </a:txBody>
                  <a:tcPr/>
                </a:tc>
                <a:tc>
                  <a:txBody>
                    <a:bodyPr/>
                    <a:lstStyle/>
                    <a:p>
                      <a:r>
                        <a:rPr lang="en-US" sz="1000"/>
                        <a:t>1</a:t>
                      </a:r>
                    </a:p>
                  </a:txBody>
                  <a:tcPr/>
                </a:tc>
                <a:tc>
                  <a:txBody>
                    <a:bodyPr/>
                    <a:lstStyle/>
                    <a:p>
                      <a:r>
                        <a:rPr lang="en-US" sz="1000"/>
                        <a:t>47</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2044952137"/>
                  </a:ext>
                </a:extLst>
              </a:tr>
              <a:tr h="370840">
                <a:tc>
                  <a:txBody>
                    <a:bodyPr/>
                    <a:lstStyle/>
                    <a:p>
                      <a:r>
                        <a:rPr lang="en-US" sz="1000"/>
                        <a:t>#STEM</a:t>
                      </a:r>
                    </a:p>
                  </a:txBody>
                  <a:tcPr/>
                </a:tc>
                <a:tc>
                  <a:txBody>
                    <a:bodyPr/>
                    <a:lstStyle/>
                    <a:p>
                      <a:r>
                        <a:rPr lang="en-US" sz="1000"/>
                        <a:t>1</a:t>
                      </a:r>
                    </a:p>
                  </a:txBody>
                  <a:tcPr/>
                </a:tc>
                <a:tc>
                  <a:txBody>
                    <a:bodyPr/>
                    <a:lstStyle/>
                    <a:p>
                      <a:r>
                        <a:rPr lang="en-US" sz="1000"/>
                        <a:t>183</a:t>
                      </a:r>
                    </a:p>
                  </a:txBody>
                  <a:tcPr/>
                </a:tc>
                <a:tc>
                  <a:txBody>
                    <a:bodyPr/>
                    <a:lstStyle/>
                    <a:p>
                      <a:r>
                        <a:rPr lang="en-US" sz="1000"/>
                        <a:t>6</a:t>
                      </a:r>
                    </a:p>
                  </a:txBody>
                  <a:tcPr/>
                </a:tc>
                <a:tc>
                  <a:txBody>
                    <a:bodyPr/>
                    <a:lstStyle/>
                    <a:p>
                      <a:r>
                        <a:rPr lang="en-US" sz="1000"/>
                        <a:t>189</a:t>
                      </a:r>
                    </a:p>
                  </a:txBody>
                  <a:tcPr/>
                </a:tc>
                <a:extLst>
                  <a:ext uri="{0D108BD9-81ED-4DB2-BD59-A6C34878D82A}">
                    <a16:rowId xmlns:a16="http://schemas.microsoft.com/office/drawing/2014/main" val="3549925996"/>
                  </a:ext>
                </a:extLst>
              </a:tr>
            </a:tbl>
          </a:graphicData>
        </a:graphic>
      </p:graphicFrame>
      <p:sp>
        <p:nvSpPr>
          <p:cNvPr id="4" name="Text Placeholder 3">
            <a:extLst>
              <a:ext uri="{FF2B5EF4-FFF2-40B4-BE49-F238E27FC236}">
                <a16:creationId xmlns:a16="http://schemas.microsoft.com/office/drawing/2014/main" id="{F849DDCF-7ADF-49B8-BDC7-6B1EBB98555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92393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B4EF1-7371-4FA1-9C5A-644E798F6D9C}"/>
              </a:ext>
            </a:extLst>
          </p:cNvPr>
          <p:cNvSpPr>
            <a:spLocks noGrp="1"/>
          </p:cNvSpPr>
          <p:nvPr>
            <p:ph type="title"/>
          </p:nvPr>
        </p:nvSpPr>
        <p:spPr/>
        <p:txBody>
          <a:bodyPr/>
          <a:lstStyle/>
          <a:p>
            <a:r>
              <a:rPr lang="en-US"/>
              <a:t>LinkedIn Key Metrics Radar | Corporate</a:t>
            </a:r>
          </a:p>
        </p:txBody>
      </p:sp>
      <p:graphicFrame>
        <p:nvGraphicFramePr>
          <p:cNvPr id="6" name="Chart Placeholder 5">
            <a:extLst>
              <a:ext uri="{FF2B5EF4-FFF2-40B4-BE49-F238E27FC236}">
                <a16:creationId xmlns:a16="http://schemas.microsoft.com/office/drawing/2014/main" id="{71C93214-8FDC-4361-B291-A5C7468D3B27}"/>
              </a:ext>
            </a:extLst>
          </p:cNvPr>
          <p:cNvGraphicFramePr>
            <a:graphicFrameLocks noGrp="1"/>
          </p:cNvGraphicFramePr>
          <p:nvPr>
            <p:ph type="chart" sz="quarter" idx="13"/>
            <p:extLst>
              <p:ext uri="{D42A27DB-BD31-4B8C-83A1-F6EECF244321}">
                <p14:modId xmlns:p14="http://schemas.microsoft.com/office/powerpoint/2010/main" val="865444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95B978-F4F9-416E-ADDA-35707C36C9A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DE71E13-EC2A-453A-91D6-C882DA7081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0881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709</Words>
  <Application>Microsoft Office PowerPoint</Application>
  <PresentationFormat>On-screen Show (4:3)</PresentationFormat>
  <Paragraphs>268</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Content Benchmark and Optimization</vt:lpstr>
      <vt:lpstr>LinkedIn Key Metrics Table | Corporate</vt:lpstr>
      <vt:lpstr>LinkedIn Updates Table | Corporate - 1 of 8</vt:lpstr>
      <vt:lpstr>LinkedIn Updates Table | Corporate - 2 of 8</vt:lpstr>
      <vt:lpstr>LinkedIn Updates Table | Corporate - 3 of 8</vt:lpstr>
      <vt:lpstr>LinkedIn Updates Table | Corporate - 4 of 8</vt:lpstr>
      <vt:lpstr>LinkedIn Updates Table | Corporate - 5 of 8</vt:lpstr>
      <vt:lpstr>LinkedIn Updates Table | Corporate - 6 of 8</vt:lpstr>
      <vt:lpstr>LinkedIn Updates Table | Corporate - 7 of 8</vt:lpstr>
      <vt:lpstr>LinkedIn Updates Table | Corporate - 8 of 8</vt:lpstr>
      <vt:lpstr>LinkedIn Updates | Corporate</vt:lpstr>
      <vt:lpstr>LinkedIn Updates Type Distribution | Corporate</vt:lpstr>
      <vt:lpstr>LinkedIn Interaction Rate | Corporate</vt:lpstr>
      <vt:lpstr>LinkedIn Average Interactions Per Update | Corporate</vt:lpstr>
      <vt:lpstr>LinkedIn Interactions Distribution | Corporate</vt:lpstr>
      <vt:lpstr>LinkedIn Interaction Rate By Update Type | Corporate</vt:lpstr>
      <vt:lpstr>LinkedIn Interaction Rate By Hour | Corporate</vt:lpstr>
      <vt:lpstr>LinkedIn Followers Change Rate | Corporate</vt:lpstr>
      <vt:lpstr>LinkedIn Followers Change | Corporate</vt:lpstr>
      <vt:lpstr>LinkedIn Follower Distribution | Corporate</vt:lpstr>
      <vt:lpstr>LinkedIn Hashtag Detection | Corporate</vt:lpstr>
      <vt:lpstr>LinkedIn Key Metrics Radar | Corporate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Benchmark and Optimization</dc:title>
  <dc:creator>Administrator</dc:creator>
  <cp:lastModifiedBy>Administrator</cp:lastModifiedBy>
  <cp:revision>1</cp:revision>
  <dcterms:created xsi:type="dcterms:W3CDTF">2018-06-12T11:27:14Z</dcterms:created>
  <dcterms:modified xsi:type="dcterms:W3CDTF">2018-06-12T11:27:47Z</dcterms:modified>
</cp:coreProperties>
</file>