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LEROY MERLIN</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400273</c:v>
                </c:pt>
                <c:pt idx="1">
                  <c:v>400324</c:v>
                </c:pt>
                <c:pt idx="2">
                  <c:v>400403</c:v>
                </c:pt>
                <c:pt idx="3">
                  <c:v>400454</c:v>
                </c:pt>
                <c:pt idx="4">
                  <c:v>400519</c:v>
                </c:pt>
                <c:pt idx="5">
                  <c:v>400568</c:v>
                </c:pt>
                <c:pt idx="6">
                  <c:v>400623</c:v>
                </c:pt>
                <c:pt idx="7">
                  <c:v>400677</c:v>
                </c:pt>
                <c:pt idx="8">
                  <c:v>400797</c:v>
                </c:pt>
                <c:pt idx="9">
                  <c:v>400810</c:v>
                </c:pt>
                <c:pt idx="10">
                  <c:v>400834</c:v>
                </c:pt>
                <c:pt idx="11">
                  <c:v>400885</c:v>
                </c:pt>
                <c:pt idx="12">
                  <c:v>400946</c:v>
                </c:pt>
                <c:pt idx="13">
                  <c:v>401000</c:v>
                </c:pt>
                <c:pt idx="14">
                  <c:v>401054</c:v>
                </c:pt>
                <c:pt idx="15">
                  <c:v>401102</c:v>
                </c:pt>
                <c:pt idx="16">
                  <c:v>401131</c:v>
                </c:pt>
                <c:pt idx="17">
                  <c:v>401180</c:v>
                </c:pt>
                <c:pt idx="18">
                  <c:v>401223</c:v>
                </c:pt>
                <c:pt idx="19">
                  <c:v>401256</c:v>
                </c:pt>
                <c:pt idx="20">
                  <c:v>401299</c:v>
                </c:pt>
                <c:pt idx="21">
                  <c:v>401326</c:v>
                </c:pt>
                <c:pt idx="22">
                  <c:v>401354</c:v>
                </c:pt>
                <c:pt idx="23">
                  <c:v>401364</c:v>
                </c:pt>
                <c:pt idx="24">
                  <c:v>401399</c:v>
                </c:pt>
                <c:pt idx="25">
                  <c:v>401432</c:v>
                </c:pt>
                <c:pt idx="26">
                  <c:v>401454</c:v>
                </c:pt>
                <c:pt idx="27">
                  <c:v>401484</c:v>
                </c:pt>
                <c:pt idx="28">
                  <c:v>401518</c:v>
                </c:pt>
                <c:pt idx="29">
                  <c:v>401598</c:v>
                </c:pt>
                <c:pt idx="30">
                  <c:v>401643</c:v>
                </c:pt>
              </c:numCache>
            </c:numRef>
          </c:val>
          <c:smooth val="0"/>
          <c:extLst>
            <c:ext xmlns:c16="http://schemas.microsoft.com/office/drawing/2014/chart" uri="{C3380CC4-5D6E-409C-BE32-E72D297353CC}">
              <c16:uniqueId val="{00000000-9575-4CF1-9726-0AA43820823D}"/>
            </c:ext>
          </c:extLst>
        </c:ser>
        <c:ser>
          <c:idx val="1"/>
          <c:order val="1"/>
          <c:tx>
            <c:strRef>
              <c:f>Sheet1!$C$1</c:f>
              <c:strCache>
                <c:ptCount val="1"/>
                <c:pt idx="0">
                  <c:v>Castorama</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366118</c:v>
                </c:pt>
                <c:pt idx="1">
                  <c:v>366123</c:v>
                </c:pt>
                <c:pt idx="2">
                  <c:v>366100</c:v>
                </c:pt>
                <c:pt idx="3">
                  <c:v>366135</c:v>
                </c:pt>
                <c:pt idx="4">
                  <c:v>366258</c:v>
                </c:pt>
                <c:pt idx="5">
                  <c:v>366444</c:v>
                </c:pt>
                <c:pt idx="6">
                  <c:v>366541</c:v>
                </c:pt>
                <c:pt idx="7">
                  <c:v>366653</c:v>
                </c:pt>
                <c:pt idx="8">
                  <c:v>366685</c:v>
                </c:pt>
                <c:pt idx="9">
                  <c:v>366765</c:v>
                </c:pt>
                <c:pt idx="10">
                  <c:v>366806</c:v>
                </c:pt>
                <c:pt idx="11">
                  <c:v>366867</c:v>
                </c:pt>
                <c:pt idx="12">
                  <c:v>366977</c:v>
                </c:pt>
                <c:pt idx="13">
                  <c:v>367038</c:v>
                </c:pt>
                <c:pt idx="14">
                  <c:v>367198</c:v>
                </c:pt>
                <c:pt idx="15">
                  <c:v>367492</c:v>
                </c:pt>
                <c:pt idx="16">
                  <c:v>367745</c:v>
                </c:pt>
                <c:pt idx="17">
                  <c:v>368019</c:v>
                </c:pt>
                <c:pt idx="18">
                  <c:v>368022</c:v>
                </c:pt>
                <c:pt idx="19">
                  <c:v>368011</c:v>
                </c:pt>
                <c:pt idx="20">
                  <c:v>367998</c:v>
                </c:pt>
                <c:pt idx="21">
                  <c:v>367981</c:v>
                </c:pt>
                <c:pt idx="22">
                  <c:v>367962</c:v>
                </c:pt>
                <c:pt idx="23">
                  <c:v>367911</c:v>
                </c:pt>
                <c:pt idx="24">
                  <c:v>367893</c:v>
                </c:pt>
                <c:pt idx="25">
                  <c:v>367881</c:v>
                </c:pt>
                <c:pt idx="26">
                  <c:v>368123</c:v>
                </c:pt>
                <c:pt idx="27">
                  <c:v>368307</c:v>
                </c:pt>
                <c:pt idx="28">
                  <c:v>368620</c:v>
                </c:pt>
                <c:pt idx="29">
                  <c:v>368936</c:v>
                </c:pt>
                <c:pt idx="30">
                  <c:v>369176</c:v>
                </c:pt>
              </c:numCache>
            </c:numRef>
          </c:val>
          <c:smooth val="0"/>
          <c:extLst>
            <c:ext xmlns:c16="http://schemas.microsoft.com/office/drawing/2014/chart" uri="{C3380CC4-5D6E-409C-BE32-E72D297353CC}">
              <c16:uniqueId val="{00000001-9575-4CF1-9726-0AA43820823D}"/>
            </c:ext>
          </c:extLst>
        </c:ser>
        <c:ser>
          <c:idx val="2"/>
          <c:order val="2"/>
          <c:tx>
            <c:strRef>
              <c:f>Sheet1!$D$1</c:f>
              <c:strCache>
                <c:ptCount val="1"/>
                <c:pt idx="0">
                  <c:v>botanic®</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148804</c:v>
                </c:pt>
                <c:pt idx="1">
                  <c:v>148866</c:v>
                </c:pt>
                <c:pt idx="2">
                  <c:v>148917</c:v>
                </c:pt>
                <c:pt idx="3">
                  <c:v>148977</c:v>
                </c:pt>
                <c:pt idx="4">
                  <c:v>149009</c:v>
                </c:pt>
                <c:pt idx="5">
                  <c:v>149031</c:v>
                </c:pt>
                <c:pt idx="6">
                  <c:v>149049</c:v>
                </c:pt>
                <c:pt idx="7">
                  <c:v>149106</c:v>
                </c:pt>
                <c:pt idx="8">
                  <c:v>149142</c:v>
                </c:pt>
                <c:pt idx="9">
                  <c:v>149189</c:v>
                </c:pt>
                <c:pt idx="10">
                  <c:v>149231</c:v>
                </c:pt>
                <c:pt idx="11">
                  <c:v>149290</c:v>
                </c:pt>
                <c:pt idx="12">
                  <c:v>149340</c:v>
                </c:pt>
                <c:pt idx="13">
                  <c:v>149393</c:v>
                </c:pt>
                <c:pt idx="14">
                  <c:v>149417</c:v>
                </c:pt>
                <c:pt idx="15">
                  <c:v>149462</c:v>
                </c:pt>
                <c:pt idx="16">
                  <c:v>149491</c:v>
                </c:pt>
                <c:pt idx="17">
                  <c:v>149602</c:v>
                </c:pt>
                <c:pt idx="18">
                  <c:v>149626</c:v>
                </c:pt>
                <c:pt idx="19">
                  <c:v>149647</c:v>
                </c:pt>
                <c:pt idx="20">
                  <c:v>149664</c:v>
                </c:pt>
                <c:pt idx="21">
                  <c:v>149694</c:v>
                </c:pt>
                <c:pt idx="22">
                  <c:v>149769</c:v>
                </c:pt>
                <c:pt idx="23">
                  <c:v>149824</c:v>
                </c:pt>
                <c:pt idx="24">
                  <c:v>149839</c:v>
                </c:pt>
                <c:pt idx="25">
                  <c:v>149876</c:v>
                </c:pt>
                <c:pt idx="26">
                  <c:v>149886</c:v>
                </c:pt>
                <c:pt idx="27">
                  <c:v>149878</c:v>
                </c:pt>
                <c:pt idx="28">
                  <c:v>149890</c:v>
                </c:pt>
                <c:pt idx="29">
                  <c:v>149914</c:v>
                </c:pt>
                <c:pt idx="30">
                  <c:v>149923</c:v>
                </c:pt>
              </c:numCache>
            </c:numRef>
          </c:val>
          <c:smooth val="0"/>
          <c:extLst>
            <c:ext xmlns:c16="http://schemas.microsoft.com/office/drawing/2014/chart" uri="{C3380CC4-5D6E-409C-BE32-E72D297353CC}">
              <c16:uniqueId val="{00000002-9575-4CF1-9726-0AA43820823D}"/>
            </c:ext>
          </c:extLst>
        </c:ser>
        <c:ser>
          <c:idx val="3"/>
          <c:order val="3"/>
          <c:tx>
            <c:strRef>
              <c:f>Sheet1!$E$1</c:f>
              <c:strCache>
                <c:ptCount val="1"/>
                <c:pt idx="0">
                  <c:v>Bosch Bricolage &amp; Jardinage France</c:v>
                </c:pt>
              </c:strCache>
            </c:strRef>
          </c:tx>
          <c:spPr>
            <a:ln w="28575" cap="rnd">
              <a:solidFill>
                <a:schemeClr val="accent4"/>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Sheet1!$E$2:$E$32</c:f>
              <c:numCache>
                <c:formatCode>General</c:formatCode>
                <c:ptCount val="31"/>
                <c:pt idx="0">
                  <c:v>258486</c:v>
                </c:pt>
                <c:pt idx="1">
                  <c:v>258475</c:v>
                </c:pt>
                <c:pt idx="2">
                  <c:v>258480</c:v>
                </c:pt>
                <c:pt idx="3">
                  <c:v>258497</c:v>
                </c:pt>
                <c:pt idx="4">
                  <c:v>258587</c:v>
                </c:pt>
                <c:pt idx="5">
                  <c:v>258620</c:v>
                </c:pt>
                <c:pt idx="6">
                  <c:v>258638</c:v>
                </c:pt>
                <c:pt idx="7">
                  <c:v>258627</c:v>
                </c:pt>
                <c:pt idx="8">
                  <c:v>258606</c:v>
                </c:pt>
                <c:pt idx="9">
                  <c:v>258603</c:v>
                </c:pt>
                <c:pt idx="10">
                  <c:v>258579</c:v>
                </c:pt>
                <c:pt idx="11">
                  <c:v>258554</c:v>
                </c:pt>
                <c:pt idx="12">
                  <c:v>258533</c:v>
                </c:pt>
                <c:pt idx="13">
                  <c:v>258508</c:v>
                </c:pt>
                <c:pt idx="14">
                  <c:v>258492</c:v>
                </c:pt>
                <c:pt idx="15">
                  <c:v>258476</c:v>
                </c:pt>
                <c:pt idx="16">
                  <c:v>258452</c:v>
                </c:pt>
                <c:pt idx="17">
                  <c:v>258434</c:v>
                </c:pt>
                <c:pt idx="18">
                  <c:v>258415</c:v>
                </c:pt>
                <c:pt idx="19">
                  <c:v>258395</c:v>
                </c:pt>
                <c:pt idx="20">
                  <c:v>258374</c:v>
                </c:pt>
                <c:pt idx="21">
                  <c:v>258360</c:v>
                </c:pt>
                <c:pt idx="22">
                  <c:v>258347</c:v>
                </c:pt>
                <c:pt idx="23">
                  <c:v>258347</c:v>
                </c:pt>
                <c:pt idx="24">
                  <c:v>258347</c:v>
                </c:pt>
                <c:pt idx="25">
                  <c:v>258361</c:v>
                </c:pt>
                <c:pt idx="26">
                  <c:v>258354</c:v>
                </c:pt>
                <c:pt idx="27">
                  <c:v>258341</c:v>
                </c:pt>
                <c:pt idx="28">
                  <c:v>258321</c:v>
                </c:pt>
                <c:pt idx="29">
                  <c:v>258304</c:v>
                </c:pt>
                <c:pt idx="30">
                  <c:v>258287</c:v>
                </c:pt>
              </c:numCache>
            </c:numRef>
          </c:val>
          <c:smooth val="0"/>
          <c:extLst>
            <c:ext xmlns:c16="http://schemas.microsoft.com/office/drawing/2014/chart" uri="{C3380CC4-5D6E-409C-BE32-E72D297353CC}">
              <c16:uniqueId val="{00000003-9575-4CF1-9726-0AA43820823D}"/>
            </c:ext>
          </c:extLst>
        </c:ser>
        <c:ser>
          <c:idx val="4"/>
          <c:order val="4"/>
          <c:tx>
            <c:strRef>
              <c:f>Sheet1!$F$1</c:f>
              <c:strCache>
                <c:ptCount val="1"/>
                <c:pt idx="0">
                  <c:v>Mr.Bricolage</c:v>
                </c:pt>
              </c:strCache>
            </c:strRef>
          </c:tx>
          <c:spPr>
            <a:ln w="28575" cap="rnd">
              <a:solidFill>
                <a:schemeClr val="accent5"/>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Sheet1!$F$2:$F$32</c:f>
              <c:numCache>
                <c:formatCode>General</c:formatCode>
                <c:ptCount val="31"/>
                <c:pt idx="0">
                  <c:v>141611</c:v>
                </c:pt>
                <c:pt idx="1">
                  <c:v>141618</c:v>
                </c:pt>
                <c:pt idx="2">
                  <c:v>141714</c:v>
                </c:pt>
                <c:pt idx="3">
                  <c:v>141821</c:v>
                </c:pt>
                <c:pt idx="4">
                  <c:v>142147</c:v>
                </c:pt>
                <c:pt idx="5">
                  <c:v>142478</c:v>
                </c:pt>
                <c:pt idx="6">
                  <c:v>142806</c:v>
                </c:pt>
                <c:pt idx="7">
                  <c:v>143169</c:v>
                </c:pt>
                <c:pt idx="8">
                  <c:v>143537</c:v>
                </c:pt>
                <c:pt idx="9">
                  <c:v>143908</c:v>
                </c:pt>
                <c:pt idx="10">
                  <c:v>144261</c:v>
                </c:pt>
                <c:pt idx="11">
                  <c:v>144640</c:v>
                </c:pt>
                <c:pt idx="12">
                  <c:v>144989</c:v>
                </c:pt>
                <c:pt idx="13">
                  <c:v>145098</c:v>
                </c:pt>
                <c:pt idx="14">
                  <c:v>145129</c:v>
                </c:pt>
                <c:pt idx="15">
                  <c:v>145160</c:v>
                </c:pt>
                <c:pt idx="16">
                  <c:v>145195</c:v>
                </c:pt>
                <c:pt idx="17">
                  <c:v>145215</c:v>
                </c:pt>
                <c:pt idx="18">
                  <c:v>145270</c:v>
                </c:pt>
                <c:pt idx="19">
                  <c:v>145332</c:v>
                </c:pt>
                <c:pt idx="20">
                  <c:v>145365</c:v>
                </c:pt>
                <c:pt idx="21">
                  <c:v>145414</c:v>
                </c:pt>
                <c:pt idx="22">
                  <c:v>145445</c:v>
                </c:pt>
                <c:pt idx="23">
                  <c:v>145478</c:v>
                </c:pt>
                <c:pt idx="24">
                  <c:v>145525</c:v>
                </c:pt>
                <c:pt idx="25">
                  <c:v>145567</c:v>
                </c:pt>
                <c:pt idx="26">
                  <c:v>145627</c:v>
                </c:pt>
                <c:pt idx="27">
                  <c:v>145701</c:v>
                </c:pt>
                <c:pt idx="28">
                  <c:v>145747</c:v>
                </c:pt>
                <c:pt idx="29">
                  <c:v>145784</c:v>
                </c:pt>
                <c:pt idx="30">
                  <c:v>145816</c:v>
                </c:pt>
              </c:numCache>
            </c:numRef>
          </c:val>
          <c:smooth val="0"/>
          <c:extLst>
            <c:ext xmlns:c16="http://schemas.microsoft.com/office/drawing/2014/chart" uri="{C3380CC4-5D6E-409C-BE32-E72D297353CC}">
              <c16:uniqueId val="{00000004-9575-4CF1-9726-0AA43820823D}"/>
            </c:ext>
          </c:extLst>
        </c:ser>
        <c:ser>
          <c:idx val="5"/>
          <c:order val="5"/>
          <c:tx>
            <c:strRef>
              <c:f>Sheet1!$G$1</c:f>
              <c:strCache>
                <c:ptCount val="1"/>
                <c:pt idx="0">
                  <c:v>STIHL</c:v>
                </c:pt>
              </c:strCache>
            </c:strRef>
          </c:tx>
          <c:spPr>
            <a:ln w="28575" cap="rnd">
              <a:solidFill>
                <a:schemeClr val="accent6"/>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Sheet1!$G$2:$G$32</c:f>
              <c:numCache>
                <c:formatCode>General</c:formatCode>
                <c:ptCount val="31"/>
                <c:pt idx="0">
                  <c:v>2413258</c:v>
                </c:pt>
                <c:pt idx="1">
                  <c:v>2414654</c:v>
                </c:pt>
                <c:pt idx="2">
                  <c:v>2415836</c:v>
                </c:pt>
                <c:pt idx="3">
                  <c:v>2417364</c:v>
                </c:pt>
                <c:pt idx="4">
                  <c:v>2419022</c:v>
                </c:pt>
                <c:pt idx="5">
                  <c:v>2420699</c:v>
                </c:pt>
                <c:pt idx="6">
                  <c:v>2422222</c:v>
                </c:pt>
                <c:pt idx="7">
                  <c:v>2424026</c:v>
                </c:pt>
                <c:pt idx="8">
                  <c:v>2425578</c:v>
                </c:pt>
                <c:pt idx="9">
                  <c:v>2427110</c:v>
                </c:pt>
                <c:pt idx="10">
                  <c:v>2428586</c:v>
                </c:pt>
                <c:pt idx="11">
                  <c:v>2430201</c:v>
                </c:pt>
                <c:pt idx="12">
                  <c:v>2431678</c:v>
                </c:pt>
                <c:pt idx="13">
                  <c:v>2433135</c:v>
                </c:pt>
                <c:pt idx="14">
                  <c:v>2434745</c:v>
                </c:pt>
                <c:pt idx="15">
                  <c:v>2436395</c:v>
                </c:pt>
                <c:pt idx="16">
                  <c:v>2438088</c:v>
                </c:pt>
                <c:pt idx="17">
                  <c:v>2439792</c:v>
                </c:pt>
                <c:pt idx="18">
                  <c:v>2441502</c:v>
                </c:pt>
                <c:pt idx="19">
                  <c:v>2443095</c:v>
                </c:pt>
                <c:pt idx="20">
                  <c:v>2444692</c:v>
                </c:pt>
                <c:pt idx="21">
                  <c:v>2446229</c:v>
                </c:pt>
                <c:pt idx="22">
                  <c:v>2447607</c:v>
                </c:pt>
                <c:pt idx="23">
                  <c:v>2449140</c:v>
                </c:pt>
                <c:pt idx="24">
                  <c:v>2449958</c:v>
                </c:pt>
                <c:pt idx="25">
                  <c:v>2452171</c:v>
                </c:pt>
                <c:pt idx="26">
                  <c:v>2453531</c:v>
                </c:pt>
                <c:pt idx="27">
                  <c:v>2454780</c:v>
                </c:pt>
                <c:pt idx="28">
                  <c:v>2456281</c:v>
                </c:pt>
                <c:pt idx="29">
                  <c:v>2457607</c:v>
                </c:pt>
                <c:pt idx="30">
                  <c:v>2458686</c:v>
                </c:pt>
              </c:numCache>
            </c:numRef>
          </c:val>
          <c:smooth val="0"/>
          <c:extLst>
            <c:ext xmlns:c16="http://schemas.microsoft.com/office/drawing/2014/chart" uri="{C3380CC4-5D6E-409C-BE32-E72D297353CC}">
              <c16:uniqueId val="{00000005-9575-4CF1-9726-0AA43820823D}"/>
            </c:ext>
          </c:extLst>
        </c:ser>
        <c:ser>
          <c:idx val="6"/>
          <c:order val="6"/>
          <c:tx>
            <c:strRef>
              <c:f>Sheet1!$H$1</c:f>
              <c:strCache>
                <c:ptCount val="1"/>
                <c:pt idx="0">
                  <c:v>Ryobi France</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Sheet1!$H$2:$H$32</c:f>
              <c:numCache>
                <c:formatCode>General</c:formatCode>
                <c:ptCount val="31"/>
                <c:pt idx="0">
                  <c:v>15414</c:v>
                </c:pt>
                <c:pt idx="1">
                  <c:v>15411</c:v>
                </c:pt>
                <c:pt idx="2">
                  <c:v>15413</c:v>
                </c:pt>
                <c:pt idx="3">
                  <c:v>15413</c:v>
                </c:pt>
                <c:pt idx="4">
                  <c:v>15410</c:v>
                </c:pt>
                <c:pt idx="5">
                  <c:v>15406</c:v>
                </c:pt>
                <c:pt idx="6">
                  <c:v>15405</c:v>
                </c:pt>
                <c:pt idx="7">
                  <c:v>15405</c:v>
                </c:pt>
                <c:pt idx="8">
                  <c:v>15407</c:v>
                </c:pt>
                <c:pt idx="9">
                  <c:v>15407</c:v>
                </c:pt>
                <c:pt idx="10">
                  <c:v>15415</c:v>
                </c:pt>
                <c:pt idx="11">
                  <c:v>15419</c:v>
                </c:pt>
                <c:pt idx="12">
                  <c:v>15425</c:v>
                </c:pt>
                <c:pt idx="13">
                  <c:v>15426</c:v>
                </c:pt>
                <c:pt idx="14">
                  <c:v>15441</c:v>
                </c:pt>
                <c:pt idx="15">
                  <c:v>15451</c:v>
                </c:pt>
                <c:pt idx="16">
                  <c:v>15453</c:v>
                </c:pt>
                <c:pt idx="17">
                  <c:v>15456</c:v>
                </c:pt>
                <c:pt idx="18">
                  <c:v>15462</c:v>
                </c:pt>
                <c:pt idx="19">
                  <c:v>15464</c:v>
                </c:pt>
                <c:pt idx="20">
                  <c:v>15465</c:v>
                </c:pt>
                <c:pt idx="21">
                  <c:v>15468</c:v>
                </c:pt>
                <c:pt idx="22">
                  <c:v>15478</c:v>
                </c:pt>
                <c:pt idx="23">
                  <c:v>15479</c:v>
                </c:pt>
                <c:pt idx="24">
                  <c:v>15485</c:v>
                </c:pt>
                <c:pt idx="25">
                  <c:v>15489</c:v>
                </c:pt>
                <c:pt idx="26">
                  <c:v>15483</c:v>
                </c:pt>
                <c:pt idx="27">
                  <c:v>15484</c:v>
                </c:pt>
                <c:pt idx="28">
                  <c:v>15489</c:v>
                </c:pt>
                <c:pt idx="29">
                  <c:v>15491</c:v>
                </c:pt>
                <c:pt idx="30">
                  <c:v>15490</c:v>
                </c:pt>
              </c:numCache>
            </c:numRef>
          </c:val>
          <c:smooth val="0"/>
          <c:extLst>
            <c:ext xmlns:c16="http://schemas.microsoft.com/office/drawing/2014/chart" uri="{C3380CC4-5D6E-409C-BE32-E72D297353CC}">
              <c16:uniqueId val="{00000006-9575-4CF1-9726-0AA43820823D}"/>
            </c:ext>
          </c:extLst>
        </c:ser>
        <c:ser>
          <c:idx val="7"/>
          <c:order val="7"/>
          <c:tx>
            <c:strRef>
              <c:f>Sheet1!$I$1</c:f>
              <c:strCache>
                <c:ptCount val="1"/>
                <c:pt idx="0">
                  <c:v>AEG Powertools France</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Sheet1!$I$2:$I$32</c:f>
              <c:numCache>
                <c:formatCode>General</c:formatCode>
                <c:ptCount val="31"/>
                <c:pt idx="0">
                  <c:v>3193</c:v>
                </c:pt>
                <c:pt idx="1">
                  <c:v>3193</c:v>
                </c:pt>
                <c:pt idx="2">
                  <c:v>3192</c:v>
                </c:pt>
                <c:pt idx="3">
                  <c:v>3190</c:v>
                </c:pt>
                <c:pt idx="4">
                  <c:v>3190</c:v>
                </c:pt>
                <c:pt idx="5">
                  <c:v>3189</c:v>
                </c:pt>
                <c:pt idx="6">
                  <c:v>3188</c:v>
                </c:pt>
                <c:pt idx="7">
                  <c:v>3189</c:v>
                </c:pt>
                <c:pt idx="8">
                  <c:v>3192</c:v>
                </c:pt>
                <c:pt idx="9">
                  <c:v>3195</c:v>
                </c:pt>
                <c:pt idx="10">
                  <c:v>3194</c:v>
                </c:pt>
                <c:pt idx="11">
                  <c:v>3197</c:v>
                </c:pt>
                <c:pt idx="12">
                  <c:v>3199</c:v>
                </c:pt>
                <c:pt idx="13">
                  <c:v>3201</c:v>
                </c:pt>
                <c:pt idx="14">
                  <c:v>3199</c:v>
                </c:pt>
                <c:pt idx="15">
                  <c:v>3202</c:v>
                </c:pt>
                <c:pt idx="16">
                  <c:v>3203</c:v>
                </c:pt>
                <c:pt idx="17">
                  <c:v>3203</c:v>
                </c:pt>
                <c:pt idx="18">
                  <c:v>3208</c:v>
                </c:pt>
                <c:pt idx="19">
                  <c:v>3210</c:v>
                </c:pt>
                <c:pt idx="20">
                  <c:v>3211</c:v>
                </c:pt>
                <c:pt idx="21">
                  <c:v>3213</c:v>
                </c:pt>
                <c:pt idx="22">
                  <c:v>3214</c:v>
                </c:pt>
                <c:pt idx="23">
                  <c:v>3214</c:v>
                </c:pt>
                <c:pt idx="24">
                  <c:v>3214</c:v>
                </c:pt>
                <c:pt idx="25">
                  <c:v>3213</c:v>
                </c:pt>
                <c:pt idx="26">
                  <c:v>3211</c:v>
                </c:pt>
                <c:pt idx="27">
                  <c:v>3212</c:v>
                </c:pt>
                <c:pt idx="28">
                  <c:v>3213</c:v>
                </c:pt>
                <c:pt idx="29">
                  <c:v>3212</c:v>
                </c:pt>
                <c:pt idx="30">
                  <c:v>3214</c:v>
                </c:pt>
              </c:numCache>
            </c:numRef>
          </c:val>
          <c:smooth val="0"/>
          <c:extLst>
            <c:ext xmlns:c16="http://schemas.microsoft.com/office/drawing/2014/chart" uri="{C3380CC4-5D6E-409C-BE32-E72D297353CC}">
              <c16:uniqueId val="{00000007-9575-4CF1-9726-0AA43820823D}"/>
            </c:ext>
          </c:extLst>
        </c:ser>
        <c:ser>
          <c:idx val="8"/>
          <c:order val="8"/>
          <c:tx>
            <c:strRef>
              <c:f>Sheet1!$J$1</c:f>
              <c:strCache>
                <c:ptCount val="1"/>
                <c:pt idx="0">
                  <c:v>BLACK+DECKER France</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Sheet1!$J$2:$J$32</c:f>
              <c:numCache>
                <c:formatCode>General</c:formatCode>
                <c:ptCount val="31"/>
                <c:pt idx="0">
                  <c:v>1106141</c:v>
                </c:pt>
                <c:pt idx="1">
                  <c:v>1106260</c:v>
                </c:pt>
                <c:pt idx="2">
                  <c:v>1106473</c:v>
                </c:pt>
                <c:pt idx="3">
                  <c:v>1107300</c:v>
                </c:pt>
                <c:pt idx="4">
                  <c:v>1108802</c:v>
                </c:pt>
                <c:pt idx="5">
                  <c:v>1109814</c:v>
                </c:pt>
                <c:pt idx="6">
                  <c:v>1111609</c:v>
                </c:pt>
                <c:pt idx="7">
                  <c:v>1113540</c:v>
                </c:pt>
                <c:pt idx="8">
                  <c:v>1114045</c:v>
                </c:pt>
                <c:pt idx="9">
                  <c:v>1114813</c:v>
                </c:pt>
                <c:pt idx="10">
                  <c:v>1115389</c:v>
                </c:pt>
                <c:pt idx="11">
                  <c:v>1116414</c:v>
                </c:pt>
                <c:pt idx="12">
                  <c:v>1117401</c:v>
                </c:pt>
                <c:pt idx="13">
                  <c:v>1117936</c:v>
                </c:pt>
                <c:pt idx="14">
                  <c:v>1118367</c:v>
                </c:pt>
                <c:pt idx="15">
                  <c:v>1118880</c:v>
                </c:pt>
                <c:pt idx="16">
                  <c:v>1119334</c:v>
                </c:pt>
                <c:pt idx="17">
                  <c:v>1119717</c:v>
                </c:pt>
                <c:pt idx="18">
                  <c:v>1119907</c:v>
                </c:pt>
                <c:pt idx="19">
                  <c:v>1119928</c:v>
                </c:pt>
                <c:pt idx="20">
                  <c:v>1119939</c:v>
                </c:pt>
                <c:pt idx="21">
                  <c:v>1120010</c:v>
                </c:pt>
                <c:pt idx="22">
                  <c:v>1120262</c:v>
                </c:pt>
                <c:pt idx="23">
                  <c:v>1120557</c:v>
                </c:pt>
                <c:pt idx="24">
                  <c:v>1121090</c:v>
                </c:pt>
                <c:pt idx="25">
                  <c:v>1121628</c:v>
                </c:pt>
                <c:pt idx="26">
                  <c:v>1122114</c:v>
                </c:pt>
                <c:pt idx="27">
                  <c:v>1122650</c:v>
                </c:pt>
                <c:pt idx="28">
                  <c:v>1123198</c:v>
                </c:pt>
                <c:pt idx="29">
                  <c:v>1123759</c:v>
                </c:pt>
                <c:pt idx="30">
                  <c:v>1124156</c:v>
                </c:pt>
              </c:numCache>
            </c:numRef>
          </c:val>
          <c:smooth val="0"/>
          <c:extLst>
            <c:ext xmlns:c16="http://schemas.microsoft.com/office/drawing/2014/chart" uri="{C3380CC4-5D6E-409C-BE32-E72D297353CC}">
              <c16:uniqueId val="{00000008-9575-4CF1-9726-0AA43820823D}"/>
            </c:ext>
          </c:extLst>
        </c:ser>
        <c:dLbls>
          <c:showLegendKey val="0"/>
          <c:showVal val="0"/>
          <c:showCatName val="0"/>
          <c:showSerName val="0"/>
          <c:showPercent val="0"/>
          <c:showBubbleSize val="0"/>
        </c:dLbls>
        <c:smooth val="0"/>
        <c:axId val="351320128"/>
        <c:axId val="351323408"/>
      </c:lineChart>
      <c:dateAx>
        <c:axId val="35132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23408"/>
        <c:crosses val="autoZero"/>
        <c:auto val="1"/>
        <c:lblOffset val="100"/>
        <c:baseTimeUnit val="days"/>
      </c:dateAx>
      <c:valAx>
        <c:axId val="35132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2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2549</c:v>
                </c:pt>
                <c:pt idx="1">
                  <c:v>110799</c:v>
                </c:pt>
                <c:pt idx="2">
                  <c:v>160083</c:v>
                </c:pt>
                <c:pt idx="3">
                  <c:v>468845</c:v>
                </c:pt>
                <c:pt idx="4">
                  <c:v>117809</c:v>
                </c:pt>
                <c:pt idx="5">
                  <c:v>151928</c:v>
                </c:pt>
                <c:pt idx="6">
                  <c:v>32664</c:v>
                </c:pt>
                <c:pt idx="7">
                  <c:v>413</c:v>
                </c:pt>
                <c:pt idx="8">
                  <c:v>135697</c:v>
                </c:pt>
                <c:pt idx="9">
                  <c:v>71642</c:v>
                </c:pt>
                <c:pt idx="10">
                  <c:v>7588</c:v>
                </c:pt>
                <c:pt idx="11">
                  <c:v>3601</c:v>
                </c:pt>
                <c:pt idx="12">
                  <c:v>2152</c:v>
                </c:pt>
                <c:pt idx="13">
                  <c:v>5822</c:v>
                </c:pt>
                <c:pt idx="14">
                  <c:v>740</c:v>
                </c:pt>
                <c:pt idx="15">
                  <c:v>6983</c:v>
                </c:pt>
                <c:pt idx="16">
                  <c:v>1964</c:v>
                </c:pt>
                <c:pt idx="17">
                  <c:v>8127</c:v>
                </c:pt>
                <c:pt idx="18">
                  <c:v>2634</c:v>
                </c:pt>
                <c:pt idx="19">
                  <c:v>1140</c:v>
                </c:pt>
                <c:pt idx="20">
                  <c:v>915</c:v>
                </c:pt>
                <c:pt idx="21">
                  <c:v>218</c:v>
                </c:pt>
                <c:pt idx="22">
                  <c:v>57780</c:v>
                </c:pt>
                <c:pt idx="23">
                  <c:v>64176</c:v>
                </c:pt>
                <c:pt idx="24">
                  <c:v>62966</c:v>
                </c:pt>
                <c:pt idx="25">
                  <c:v>62349</c:v>
                </c:pt>
                <c:pt idx="26">
                  <c:v>4551</c:v>
                </c:pt>
                <c:pt idx="27">
                  <c:v>1351</c:v>
                </c:pt>
                <c:pt idx="28">
                  <c:v>389</c:v>
                </c:pt>
                <c:pt idx="29">
                  <c:v>151</c:v>
                </c:pt>
                <c:pt idx="30">
                  <c:v>10155</c:v>
                </c:pt>
              </c:numCache>
            </c:numRef>
          </c:val>
          <c:smooth val="0"/>
          <c:extLst>
            <c:ext xmlns:c16="http://schemas.microsoft.com/office/drawing/2014/chart" uri="{C3380CC4-5D6E-409C-BE32-E72D297353CC}">
              <c16:uniqueId val="{00000000-9EF3-4704-9EFB-088FE3FFA157}"/>
            </c:ext>
          </c:extLst>
        </c:ser>
        <c:dLbls>
          <c:showLegendKey val="0"/>
          <c:showVal val="0"/>
          <c:showCatName val="0"/>
          <c:showSerName val="0"/>
          <c:showPercent val="0"/>
          <c:showBubbleSize val="0"/>
        </c:dLbls>
        <c:smooth val="0"/>
        <c:axId val="214860704"/>
        <c:axId val="214859720"/>
      </c:lineChart>
      <c:dateAx>
        <c:axId val="214860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859720"/>
        <c:crosses val="autoZero"/>
        <c:auto val="1"/>
        <c:lblOffset val="100"/>
        <c:baseTimeUnit val="days"/>
      </c:dateAx>
      <c:valAx>
        <c:axId val="21485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86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3124</c:v>
                </c:pt>
                <c:pt idx="1">
                  <c:v>126457</c:v>
                </c:pt>
                <c:pt idx="2">
                  <c:v>171441</c:v>
                </c:pt>
                <c:pt idx="3">
                  <c:v>570361</c:v>
                </c:pt>
                <c:pt idx="4">
                  <c:v>130161</c:v>
                </c:pt>
                <c:pt idx="5">
                  <c:v>169874</c:v>
                </c:pt>
                <c:pt idx="6">
                  <c:v>34494</c:v>
                </c:pt>
                <c:pt idx="7">
                  <c:v>677</c:v>
                </c:pt>
                <c:pt idx="8">
                  <c:v>157283</c:v>
                </c:pt>
                <c:pt idx="9">
                  <c:v>76866</c:v>
                </c:pt>
                <c:pt idx="10">
                  <c:v>10779</c:v>
                </c:pt>
                <c:pt idx="11">
                  <c:v>4945</c:v>
                </c:pt>
                <c:pt idx="12">
                  <c:v>2834</c:v>
                </c:pt>
                <c:pt idx="13">
                  <c:v>8367</c:v>
                </c:pt>
                <c:pt idx="14">
                  <c:v>974</c:v>
                </c:pt>
                <c:pt idx="15">
                  <c:v>9426</c:v>
                </c:pt>
                <c:pt idx="16">
                  <c:v>2536</c:v>
                </c:pt>
                <c:pt idx="17">
                  <c:v>17636</c:v>
                </c:pt>
                <c:pt idx="18">
                  <c:v>4651</c:v>
                </c:pt>
                <c:pt idx="19">
                  <c:v>2107</c:v>
                </c:pt>
                <c:pt idx="20">
                  <c:v>1434</c:v>
                </c:pt>
                <c:pt idx="21">
                  <c:v>416</c:v>
                </c:pt>
                <c:pt idx="22">
                  <c:v>71368</c:v>
                </c:pt>
                <c:pt idx="23">
                  <c:v>81110</c:v>
                </c:pt>
                <c:pt idx="24">
                  <c:v>85289</c:v>
                </c:pt>
                <c:pt idx="25">
                  <c:v>69862</c:v>
                </c:pt>
                <c:pt idx="26">
                  <c:v>6441</c:v>
                </c:pt>
                <c:pt idx="27">
                  <c:v>2192</c:v>
                </c:pt>
                <c:pt idx="28">
                  <c:v>1060</c:v>
                </c:pt>
                <c:pt idx="29">
                  <c:v>460</c:v>
                </c:pt>
                <c:pt idx="30">
                  <c:v>14375</c:v>
                </c:pt>
              </c:numCache>
            </c:numRef>
          </c:val>
          <c:smooth val="0"/>
          <c:extLst>
            <c:ext xmlns:c16="http://schemas.microsoft.com/office/drawing/2014/chart" uri="{C3380CC4-5D6E-409C-BE32-E72D297353CC}">
              <c16:uniqueId val="{00000000-0AAD-4181-9D0D-4C657266E468}"/>
            </c:ext>
          </c:extLst>
        </c:ser>
        <c:dLbls>
          <c:showLegendKey val="0"/>
          <c:showVal val="0"/>
          <c:showCatName val="0"/>
          <c:showSerName val="0"/>
          <c:showPercent val="0"/>
          <c:showBubbleSize val="0"/>
        </c:dLbls>
        <c:smooth val="0"/>
        <c:axId val="214866608"/>
        <c:axId val="214875136"/>
      </c:lineChart>
      <c:dateAx>
        <c:axId val="214866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875136"/>
        <c:crosses val="autoZero"/>
        <c:auto val="1"/>
        <c:lblOffset val="100"/>
        <c:baseTimeUnit val="days"/>
      </c:dateAx>
      <c:valAx>
        <c:axId val="21487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86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LEROY MERLIN</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c:v>
                </c:pt>
                <c:pt idx="1">
                  <c:v>7</c:v>
                </c:pt>
                <c:pt idx="2">
                  <c:v>3</c:v>
                </c:pt>
                <c:pt idx="3">
                  <c:v>4</c:v>
                </c:pt>
                <c:pt idx="4">
                  <c:v>2</c:v>
                </c:pt>
                <c:pt idx="5">
                  <c:v>0</c:v>
                </c:pt>
                <c:pt idx="6">
                  <c:v>3</c:v>
                </c:pt>
                <c:pt idx="7">
                  <c:v>0</c:v>
                </c:pt>
                <c:pt idx="8">
                  <c:v>2</c:v>
                </c:pt>
                <c:pt idx="9">
                  <c:v>1</c:v>
                </c:pt>
                <c:pt idx="10">
                  <c:v>1</c:v>
                </c:pt>
                <c:pt idx="11">
                  <c:v>0</c:v>
                </c:pt>
                <c:pt idx="12">
                  <c:v>1</c:v>
                </c:pt>
                <c:pt idx="13">
                  <c:v>0</c:v>
                </c:pt>
                <c:pt idx="14">
                  <c:v>4</c:v>
                </c:pt>
                <c:pt idx="15">
                  <c:v>0</c:v>
                </c:pt>
                <c:pt idx="16">
                  <c:v>1</c:v>
                </c:pt>
                <c:pt idx="17">
                  <c:v>5</c:v>
                </c:pt>
                <c:pt idx="18">
                  <c:v>2</c:v>
                </c:pt>
                <c:pt idx="19">
                  <c:v>0</c:v>
                </c:pt>
                <c:pt idx="20">
                  <c:v>2</c:v>
                </c:pt>
                <c:pt idx="21">
                  <c:v>3</c:v>
                </c:pt>
                <c:pt idx="22">
                  <c:v>1</c:v>
                </c:pt>
                <c:pt idx="23">
                  <c:v>2</c:v>
                </c:pt>
                <c:pt idx="24">
                  <c:v>3</c:v>
                </c:pt>
                <c:pt idx="25">
                  <c:v>3</c:v>
                </c:pt>
                <c:pt idx="26">
                  <c:v>0</c:v>
                </c:pt>
                <c:pt idx="27">
                  <c:v>4</c:v>
                </c:pt>
                <c:pt idx="28">
                  <c:v>2</c:v>
                </c:pt>
                <c:pt idx="29">
                  <c:v>4</c:v>
                </c:pt>
                <c:pt idx="30">
                  <c:v>4</c:v>
                </c:pt>
              </c:numCache>
            </c:numRef>
          </c:val>
          <c:smooth val="0"/>
          <c:extLst>
            <c:ext xmlns:c16="http://schemas.microsoft.com/office/drawing/2014/chart" uri="{C3380CC4-5D6E-409C-BE32-E72D297353CC}">
              <c16:uniqueId val="{00000000-6F7B-45D1-B907-D37050C655FE}"/>
            </c:ext>
          </c:extLst>
        </c:ser>
        <c:ser>
          <c:idx val="1"/>
          <c:order val="1"/>
          <c:tx>
            <c:strRef>
              <c:f>Sheet1!$C$1</c:f>
              <c:strCache>
                <c:ptCount val="1"/>
                <c:pt idx="0">
                  <c:v>Castorama</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3</c:v>
                </c:pt>
                <c:pt idx="1">
                  <c:v>1</c:v>
                </c:pt>
                <c:pt idx="2">
                  <c:v>2</c:v>
                </c:pt>
                <c:pt idx="3">
                  <c:v>1</c:v>
                </c:pt>
                <c:pt idx="4">
                  <c:v>2</c:v>
                </c:pt>
                <c:pt idx="5">
                  <c:v>0</c:v>
                </c:pt>
                <c:pt idx="6">
                  <c:v>1</c:v>
                </c:pt>
                <c:pt idx="7">
                  <c:v>0</c:v>
                </c:pt>
                <c:pt idx="8">
                  <c:v>4</c:v>
                </c:pt>
                <c:pt idx="9">
                  <c:v>1</c:v>
                </c:pt>
                <c:pt idx="10">
                  <c:v>1</c:v>
                </c:pt>
                <c:pt idx="11">
                  <c:v>2</c:v>
                </c:pt>
                <c:pt idx="12">
                  <c:v>3</c:v>
                </c:pt>
                <c:pt idx="13">
                  <c:v>1</c:v>
                </c:pt>
                <c:pt idx="14">
                  <c:v>1</c:v>
                </c:pt>
                <c:pt idx="15">
                  <c:v>2</c:v>
                </c:pt>
                <c:pt idx="16">
                  <c:v>1</c:v>
                </c:pt>
                <c:pt idx="17">
                  <c:v>2</c:v>
                </c:pt>
                <c:pt idx="18">
                  <c:v>1</c:v>
                </c:pt>
                <c:pt idx="19">
                  <c:v>1</c:v>
                </c:pt>
                <c:pt idx="20">
                  <c:v>1</c:v>
                </c:pt>
                <c:pt idx="21">
                  <c:v>2</c:v>
                </c:pt>
                <c:pt idx="22">
                  <c:v>2</c:v>
                </c:pt>
                <c:pt idx="23">
                  <c:v>1</c:v>
                </c:pt>
                <c:pt idx="24">
                  <c:v>0</c:v>
                </c:pt>
                <c:pt idx="25">
                  <c:v>2</c:v>
                </c:pt>
                <c:pt idx="26">
                  <c:v>0</c:v>
                </c:pt>
                <c:pt idx="27">
                  <c:v>1</c:v>
                </c:pt>
                <c:pt idx="28">
                  <c:v>2</c:v>
                </c:pt>
                <c:pt idx="29">
                  <c:v>5</c:v>
                </c:pt>
                <c:pt idx="30">
                  <c:v>3</c:v>
                </c:pt>
              </c:numCache>
            </c:numRef>
          </c:val>
          <c:smooth val="0"/>
          <c:extLst>
            <c:ext xmlns:c16="http://schemas.microsoft.com/office/drawing/2014/chart" uri="{C3380CC4-5D6E-409C-BE32-E72D297353CC}">
              <c16:uniqueId val="{00000001-6F7B-45D1-B907-D37050C655FE}"/>
            </c:ext>
          </c:extLst>
        </c:ser>
        <c:ser>
          <c:idx val="2"/>
          <c:order val="2"/>
          <c:tx>
            <c:strRef>
              <c:f>Sheet1!$D$1</c:f>
              <c:strCache>
                <c:ptCount val="1"/>
                <c:pt idx="0">
                  <c:v>botanic®</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1</c:v>
                </c:pt>
                <c:pt idx="10">
                  <c:v>1</c:v>
                </c:pt>
                <c:pt idx="11">
                  <c:v>1</c:v>
                </c:pt>
                <c:pt idx="12">
                  <c:v>0</c:v>
                </c:pt>
                <c:pt idx="13">
                  <c:v>0</c:v>
                </c:pt>
                <c:pt idx="14">
                  <c:v>0</c:v>
                </c:pt>
                <c:pt idx="15">
                  <c:v>0</c:v>
                </c:pt>
                <c:pt idx="16">
                  <c:v>0</c:v>
                </c:pt>
                <c:pt idx="17">
                  <c:v>1</c:v>
                </c:pt>
                <c:pt idx="18">
                  <c:v>0</c:v>
                </c:pt>
                <c:pt idx="19">
                  <c:v>0</c:v>
                </c:pt>
                <c:pt idx="20">
                  <c:v>0</c:v>
                </c:pt>
                <c:pt idx="21">
                  <c:v>0</c:v>
                </c:pt>
                <c:pt idx="22">
                  <c:v>1</c:v>
                </c:pt>
                <c:pt idx="23">
                  <c:v>0</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2-6F7B-45D1-B907-D37050C655FE}"/>
            </c:ext>
          </c:extLst>
        </c:ser>
        <c:ser>
          <c:idx val="3"/>
          <c:order val="3"/>
          <c:tx>
            <c:strRef>
              <c:f>Sheet1!$E$1</c:f>
              <c:strCache>
                <c:ptCount val="1"/>
                <c:pt idx="0">
                  <c:v>Bosch Bricolage &amp; Jardinage France</c:v>
                </c:pt>
              </c:strCache>
            </c:strRef>
          </c:tx>
          <c:spPr>
            <a:ln w="28575" cap="rnd">
              <a:solidFill>
                <a:schemeClr val="accent4"/>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Sheet1!$E$2:$E$32</c:f>
              <c:numCache>
                <c:formatCode>General</c:formatCode>
                <c:ptCount val="31"/>
                <c:pt idx="0">
                  <c:v>0</c:v>
                </c:pt>
                <c:pt idx="1">
                  <c:v>1</c:v>
                </c:pt>
                <c:pt idx="2">
                  <c:v>1</c:v>
                </c:pt>
                <c:pt idx="3">
                  <c:v>1</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6F7B-45D1-B907-D37050C655FE}"/>
            </c:ext>
          </c:extLst>
        </c:ser>
        <c:ser>
          <c:idx val="4"/>
          <c:order val="4"/>
          <c:tx>
            <c:strRef>
              <c:f>Sheet1!$F$1</c:f>
              <c:strCache>
                <c:ptCount val="1"/>
                <c:pt idx="0">
                  <c:v>Mr.Bricolage</c:v>
                </c:pt>
              </c:strCache>
            </c:strRef>
          </c:tx>
          <c:spPr>
            <a:ln w="28575" cap="rnd">
              <a:solidFill>
                <a:schemeClr val="accent5"/>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Sheet1!$F$2:$F$32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1</c:v>
                </c:pt>
                <c:pt idx="25">
                  <c:v>0</c:v>
                </c:pt>
                <c:pt idx="26">
                  <c:v>0</c:v>
                </c:pt>
                <c:pt idx="27">
                  <c:v>1</c:v>
                </c:pt>
                <c:pt idx="28">
                  <c:v>0</c:v>
                </c:pt>
                <c:pt idx="29">
                  <c:v>1</c:v>
                </c:pt>
                <c:pt idx="30">
                  <c:v>1</c:v>
                </c:pt>
              </c:numCache>
            </c:numRef>
          </c:val>
          <c:smooth val="0"/>
          <c:extLst>
            <c:ext xmlns:c16="http://schemas.microsoft.com/office/drawing/2014/chart" uri="{C3380CC4-5D6E-409C-BE32-E72D297353CC}">
              <c16:uniqueId val="{00000004-6F7B-45D1-B907-D37050C655FE}"/>
            </c:ext>
          </c:extLst>
        </c:ser>
        <c:ser>
          <c:idx val="5"/>
          <c:order val="5"/>
          <c:tx>
            <c:strRef>
              <c:f>Sheet1!$G$1</c:f>
              <c:strCache>
                <c:ptCount val="1"/>
                <c:pt idx="0">
                  <c:v>STIHL</c:v>
                </c:pt>
              </c:strCache>
            </c:strRef>
          </c:tx>
          <c:spPr>
            <a:ln w="28575" cap="rnd">
              <a:solidFill>
                <a:schemeClr val="accent6"/>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Sheet1!$G$2:$G$32</c:f>
              <c:numCache>
                <c:formatCode>General</c:formatCode>
                <c:ptCount val="31"/>
                <c:pt idx="0">
                  <c:v>0</c:v>
                </c:pt>
                <c:pt idx="1">
                  <c:v>0</c:v>
                </c:pt>
                <c:pt idx="2">
                  <c:v>2</c:v>
                </c:pt>
                <c:pt idx="3">
                  <c:v>0</c:v>
                </c:pt>
                <c:pt idx="4">
                  <c:v>1</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5-6F7B-45D1-B907-D37050C655FE}"/>
            </c:ext>
          </c:extLst>
        </c:ser>
        <c:ser>
          <c:idx val="6"/>
          <c:order val="6"/>
          <c:tx>
            <c:strRef>
              <c:f>Sheet1!$H$1</c:f>
              <c:strCache>
                <c:ptCount val="1"/>
                <c:pt idx="0">
                  <c:v>Ryobi France</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Sheet1!$H$2:$H$32</c:f>
              <c:numCache>
                <c:formatCode>General</c:formatCode>
                <c:ptCount val="31"/>
                <c:pt idx="0">
                  <c:v>0</c:v>
                </c:pt>
                <c:pt idx="1">
                  <c:v>0</c:v>
                </c:pt>
                <c:pt idx="2">
                  <c:v>1</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6F7B-45D1-B907-D37050C655FE}"/>
            </c:ext>
          </c:extLst>
        </c:ser>
        <c:ser>
          <c:idx val="7"/>
          <c:order val="7"/>
          <c:tx>
            <c:strRef>
              <c:f>Sheet1!$I$1</c:f>
              <c:strCache>
                <c:ptCount val="1"/>
                <c:pt idx="0">
                  <c:v>AEG Powertools France</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Sheet1!$I$2:$I$32</c:f>
              <c:numCache>
                <c:formatCode>General</c:formatCode>
                <c:ptCount val="31"/>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6F7B-45D1-B907-D37050C655FE}"/>
            </c:ext>
          </c:extLst>
        </c:ser>
        <c:ser>
          <c:idx val="8"/>
          <c:order val="8"/>
          <c:tx>
            <c:strRef>
              <c:f>Sheet1!$J$1</c:f>
              <c:strCache>
                <c:ptCount val="1"/>
                <c:pt idx="0">
                  <c:v>BLACK+DECKER France</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Sheet1!$J$2:$J$32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1</c:v>
                </c:pt>
                <c:pt idx="17">
                  <c:v>0</c:v>
                </c:pt>
                <c:pt idx="18">
                  <c:v>0</c:v>
                </c:pt>
                <c:pt idx="19">
                  <c:v>0</c:v>
                </c:pt>
                <c:pt idx="20">
                  <c:v>0</c:v>
                </c:pt>
                <c:pt idx="21">
                  <c:v>1</c:v>
                </c:pt>
                <c:pt idx="22">
                  <c:v>0</c:v>
                </c:pt>
                <c:pt idx="23">
                  <c:v>1</c:v>
                </c:pt>
                <c:pt idx="24">
                  <c:v>0</c:v>
                </c:pt>
                <c:pt idx="25">
                  <c:v>1</c:v>
                </c:pt>
                <c:pt idx="26">
                  <c:v>0</c:v>
                </c:pt>
                <c:pt idx="27">
                  <c:v>0</c:v>
                </c:pt>
                <c:pt idx="28">
                  <c:v>0</c:v>
                </c:pt>
                <c:pt idx="29">
                  <c:v>0</c:v>
                </c:pt>
                <c:pt idx="30">
                  <c:v>2</c:v>
                </c:pt>
              </c:numCache>
            </c:numRef>
          </c:val>
          <c:smooth val="0"/>
          <c:extLst>
            <c:ext xmlns:c16="http://schemas.microsoft.com/office/drawing/2014/chart" uri="{C3380CC4-5D6E-409C-BE32-E72D297353CC}">
              <c16:uniqueId val="{00000008-6F7B-45D1-B907-D37050C655FE}"/>
            </c:ext>
          </c:extLst>
        </c:ser>
        <c:dLbls>
          <c:showLegendKey val="0"/>
          <c:showVal val="0"/>
          <c:showCatName val="0"/>
          <c:showSerName val="0"/>
          <c:showPercent val="0"/>
          <c:showBubbleSize val="0"/>
        </c:dLbls>
        <c:smooth val="0"/>
        <c:axId val="214883664"/>
        <c:axId val="214876448"/>
      </c:lineChart>
      <c:dateAx>
        <c:axId val="214883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876448"/>
        <c:crosses val="autoZero"/>
        <c:auto val="1"/>
        <c:lblOffset val="100"/>
        <c:baseTimeUnit val="days"/>
      </c:dateAx>
      <c:valAx>
        <c:axId val="21487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88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LEROY MERLIN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2</c:v>
                </c:pt>
                <c:pt idx="2">
                  <c:v>5</c:v>
                </c:pt>
                <c:pt idx="3">
                  <c:v>9</c:v>
                </c:pt>
                <c:pt idx="4">
                  <c:v>6</c:v>
                </c:pt>
              </c:numCache>
            </c:numRef>
          </c:val>
          <c:extLst>
            <c:ext xmlns:c16="http://schemas.microsoft.com/office/drawing/2014/chart" uri="{C3380CC4-5D6E-409C-BE32-E72D297353CC}">
              <c16:uniqueId val="{00000000-FE7F-4679-997B-7E3F7B720921}"/>
            </c:ext>
          </c:extLst>
        </c:ser>
        <c:ser>
          <c:idx val="1"/>
          <c:order val="1"/>
          <c:tx>
            <c:strRef>
              <c:f>Sheet1!$C$1</c:f>
              <c:strCache>
                <c:ptCount val="1"/>
                <c:pt idx="0">
                  <c:v>Castorama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3</c:v>
                </c:pt>
                <c:pt idx="1">
                  <c:v>1</c:v>
                </c:pt>
                <c:pt idx="2">
                  <c:v>4</c:v>
                </c:pt>
                <c:pt idx="3">
                  <c:v>3</c:v>
                </c:pt>
                <c:pt idx="4">
                  <c:v>2</c:v>
                </c:pt>
              </c:numCache>
            </c:numRef>
          </c:val>
          <c:extLst>
            <c:ext xmlns:c16="http://schemas.microsoft.com/office/drawing/2014/chart" uri="{C3380CC4-5D6E-409C-BE32-E72D297353CC}">
              <c16:uniqueId val="{00000001-FE7F-4679-997B-7E3F7B720921}"/>
            </c:ext>
          </c:extLst>
        </c:ser>
        <c:ser>
          <c:idx val="2"/>
          <c:order val="2"/>
          <c:tx>
            <c:strRef>
              <c:f>Sheet1!$D$1</c:f>
              <c:strCache>
                <c:ptCount val="1"/>
                <c:pt idx="0">
                  <c:v>botanic®</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FE7F-4679-997B-7E3F7B720921}"/>
            </c:ext>
          </c:extLst>
        </c:ser>
        <c:ser>
          <c:idx val="3"/>
          <c:order val="3"/>
          <c:tx>
            <c:strRef>
              <c:f>Sheet1!$E$1</c:f>
              <c:strCache>
                <c:ptCount val="1"/>
                <c:pt idx="0">
                  <c:v>Bosch Bricolage &amp; Jardinage France</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3-FE7F-4679-997B-7E3F7B720921}"/>
            </c:ext>
          </c:extLst>
        </c:ser>
        <c:ser>
          <c:idx val="4"/>
          <c:order val="4"/>
          <c:tx>
            <c:strRef>
              <c:f>Sheet1!$F$1</c:f>
              <c:strCache>
                <c:ptCount val="1"/>
                <c:pt idx="0">
                  <c:v>Mr.Bricolage</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4-FE7F-4679-997B-7E3F7B720921}"/>
            </c:ext>
          </c:extLst>
        </c:ser>
        <c:ser>
          <c:idx val="5"/>
          <c:order val="5"/>
          <c:tx>
            <c:strRef>
              <c:f>Sheet1!$G$1</c:f>
              <c:strCache>
                <c:ptCount val="1"/>
                <c:pt idx="0">
                  <c:v>STIHL</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5-FE7F-4679-997B-7E3F7B720921}"/>
            </c:ext>
          </c:extLst>
        </c:ser>
        <c:ser>
          <c:idx val="6"/>
          <c:order val="6"/>
          <c:tx>
            <c:strRef>
              <c:f>Sheet1!$H$1</c:f>
              <c:strCache>
                <c:ptCount val="1"/>
                <c:pt idx="0">
                  <c:v>Ryobi France</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6-FE7F-4679-997B-7E3F7B720921}"/>
            </c:ext>
          </c:extLst>
        </c:ser>
        <c:ser>
          <c:idx val="7"/>
          <c:order val="7"/>
          <c:tx>
            <c:strRef>
              <c:f>Sheet1!$I$1</c:f>
              <c:strCache>
                <c:ptCount val="1"/>
                <c:pt idx="0">
                  <c:v>AEG Powertools France</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FE7F-4679-997B-7E3F7B720921}"/>
            </c:ext>
          </c:extLst>
        </c:ser>
        <c:ser>
          <c:idx val="8"/>
          <c:order val="8"/>
          <c:tx>
            <c:strRef>
              <c:f>Sheet1!$J$1</c:f>
              <c:strCache>
                <c:ptCount val="1"/>
                <c:pt idx="0">
                  <c:v>BLACK+DECKER France</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2</c:v>
                </c:pt>
                <c:pt idx="2">
                  <c:v>0</c:v>
                </c:pt>
                <c:pt idx="3">
                  <c:v>0</c:v>
                </c:pt>
                <c:pt idx="4">
                  <c:v>0</c:v>
                </c:pt>
              </c:numCache>
            </c:numRef>
          </c:val>
          <c:extLst>
            <c:ext xmlns:c16="http://schemas.microsoft.com/office/drawing/2014/chart" uri="{C3380CC4-5D6E-409C-BE32-E72D297353CC}">
              <c16:uniqueId val="{00000008-FE7F-4679-997B-7E3F7B720921}"/>
            </c:ext>
          </c:extLst>
        </c:ser>
        <c:dLbls>
          <c:showLegendKey val="0"/>
          <c:showVal val="0"/>
          <c:showCatName val="0"/>
          <c:showSerName val="0"/>
          <c:showPercent val="0"/>
          <c:showBubbleSize val="0"/>
        </c:dLbls>
        <c:gapWidth val="219"/>
        <c:overlap val="-27"/>
        <c:axId val="214882024"/>
        <c:axId val="214880384"/>
      </c:barChart>
      <c:catAx>
        <c:axId val="214882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880384"/>
        <c:crosses val="autoZero"/>
        <c:auto val="1"/>
        <c:lblAlgn val="ctr"/>
        <c:lblOffset val="100"/>
        <c:noMultiLvlLbl val="0"/>
      </c:catAx>
      <c:valAx>
        <c:axId val="21488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88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4506</c:v>
                </c:pt>
                <c:pt idx="1">
                  <c:v>26691</c:v>
                </c:pt>
                <c:pt idx="2">
                  <c:v>8715</c:v>
                </c:pt>
                <c:pt idx="3">
                  <c:v>1443</c:v>
                </c:pt>
                <c:pt idx="4">
                  <c:v>1889</c:v>
                </c:pt>
                <c:pt idx="5">
                  <c:v>9015</c:v>
                </c:pt>
                <c:pt idx="6">
                  <c:v>220</c:v>
                </c:pt>
                <c:pt idx="7">
                  <c:v>152</c:v>
                </c:pt>
                <c:pt idx="8">
                  <c:v>1366</c:v>
                </c:pt>
              </c:numCache>
            </c:numRef>
          </c:val>
          <c:extLst>
            <c:ext xmlns:c16="http://schemas.microsoft.com/office/drawing/2014/chart" uri="{C3380CC4-5D6E-409C-BE32-E72D297353CC}">
              <c16:uniqueId val="{00000000-0AA1-481C-A647-429B2118968F}"/>
            </c:ext>
          </c:extLst>
        </c:ser>
        <c:ser>
          <c:idx val="1"/>
          <c:order val="1"/>
          <c:tx>
            <c:strRef>
              <c:f>Sheet1!$C$1</c:f>
              <c:strCache>
                <c:ptCount val="1"/>
                <c:pt idx="0">
                  <c:v>Love</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157</c:v>
                </c:pt>
                <c:pt idx="1">
                  <c:v>2914</c:v>
                </c:pt>
                <c:pt idx="2">
                  <c:v>709</c:v>
                </c:pt>
                <c:pt idx="3">
                  <c:v>79</c:v>
                </c:pt>
                <c:pt idx="4">
                  <c:v>78</c:v>
                </c:pt>
                <c:pt idx="5">
                  <c:v>423</c:v>
                </c:pt>
                <c:pt idx="6">
                  <c:v>12</c:v>
                </c:pt>
                <c:pt idx="7">
                  <c:v>8</c:v>
                </c:pt>
                <c:pt idx="8">
                  <c:v>56</c:v>
                </c:pt>
              </c:numCache>
            </c:numRef>
          </c:val>
          <c:extLst>
            <c:ext xmlns:c16="http://schemas.microsoft.com/office/drawing/2014/chart" uri="{C3380CC4-5D6E-409C-BE32-E72D297353CC}">
              <c16:uniqueId val="{00000001-0AA1-481C-A647-429B2118968F}"/>
            </c:ext>
          </c:extLst>
        </c:ser>
        <c:ser>
          <c:idx val="2"/>
          <c:order val="2"/>
          <c:tx>
            <c:strRef>
              <c:f>Sheet1!$D$1</c:f>
              <c:strCache>
                <c:ptCount val="1"/>
                <c:pt idx="0">
                  <c:v>Haha</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4</c:v>
                </c:pt>
                <c:pt idx="1">
                  <c:v>90</c:v>
                </c:pt>
                <c:pt idx="2">
                  <c:v>46</c:v>
                </c:pt>
                <c:pt idx="3">
                  <c:v>16</c:v>
                </c:pt>
                <c:pt idx="4">
                  <c:v>306</c:v>
                </c:pt>
                <c:pt idx="5">
                  <c:v>674</c:v>
                </c:pt>
                <c:pt idx="6">
                  <c:v>1</c:v>
                </c:pt>
                <c:pt idx="7">
                  <c:v>0</c:v>
                </c:pt>
                <c:pt idx="8">
                  <c:v>5</c:v>
                </c:pt>
              </c:numCache>
            </c:numRef>
          </c:val>
          <c:extLst>
            <c:ext xmlns:c16="http://schemas.microsoft.com/office/drawing/2014/chart" uri="{C3380CC4-5D6E-409C-BE32-E72D297353CC}">
              <c16:uniqueId val="{00000002-0AA1-481C-A647-429B2118968F}"/>
            </c:ext>
          </c:extLst>
        </c:ser>
        <c:ser>
          <c:idx val="3"/>
          <c:order val="3"/>
          <c:tx>
            <c:strRef>
              <c:f>Sheet1!$E$1</c:f>
              <c:strCache>
                <c:ptCount val="1"/>
                <c:pt idx="0">
                  <c:v>Wow</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62</c:v>
                </c:pt>
                <c:pt idx="1">
                  <c:v>561</c:v>
                </c:pt>
                <c:pt idx="2">
                  <c:v>58</c:v>
                </c:pt>
                <c:pt idx="3">
                  <c:v>19</c:v>
                </c:pt>
                <c:pt idx="4">
                  <c:v>27</c:v>
                </c:pt>
                <c:pt idx="5">
                  <c:v>272</c:v>
                </c:pt>
                <c:pt idx="6">
                  <c:v>5</c:v>
                </c:pt>
                <c:pt idx="7">
                  <c:v>0</c:v>
                </c:pt>
                <c:pt idx="8">
                  <c:v>16</c:v>
                </c:pt>
              </c:numCache>
            </c:numRef>
          </c:val>
          <c:extLst>
            <c:ext xmlns:c16="http://schemas.microsoft.com/office/drawing/2014/chart" uri="{C3380CC4-5D6E-409C-BE32-E72D297353CC}">
              <c16:uniqueId val="{00000003-0AA1-481C-A647-429B2118968F}"/>
            </c:ext>
          </c:extLst>
        </c:ser>
        <c:ser>
          <c:idx val="4"/>
          <c:order val="4"/>
          <c:tx>
            <c:strRef>
              <c:f>Sheet1!$F$1</c:f>
              <c:strCache>
                <c:ptCount val="1"/>
                <c:pt idx="0">
                  <c:v>Sad</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2</c:v>
                </c:pt>
                <c:pt idx="1">
                  <c:v>13</c:v>
                </c:pt>
                <c:pt idx="2">
                  <c:v>3</c:v>
                </c:pt>
                <c:pt idx="3">
                  <c:v>1</c:v>
                </c:pt>
                <c:pt idx="4">
                  <c:v>1</c:v>
                </c:pt>
                <c:pt idx="5">
                  <c:v>5</c:v>
                </c:pt>
                <c:pt idx="6">
                  <c:v>0</c:v>
                </c:pt>
                <c:pt idx="7">
                  <c:v>0</c:v>
                </c:pt>
                <c:pt idx="8">
                  <c:v>0</c:v>
                </c:pt>
              </c:numCache>
            </c:numRef>
          </c:val>
          <c:extLst>
            <c:ext xmlns:c16="http://schemas.microsoft.com/office/drawing/2014/chart" uri="{C3380CC4-5D6E-409C-BE32-E72D297353CC}">
              <c16:uniqueId val="{00000004-0AA1-481C-A647-429B2118968F}"/>
            </c:ext>
          </c:extLst>
        </c:ser>
        <c:ser>
          <c:idx val="5"/>
          <c:order val="5"/>
          <c:tx>
            <c:strRef>
              <c:f>Sheet1!$G$1</c:f>
              <c:strCache>
                <c:ptCount val="1"/>
                <c:pt idx="0">
                  <c:v>Angry</c:v>
                </c:pt>
              </c:strCache>
            </c:strRef>
          </c:tx>
          <c:spPr>
            <a:solidFill>
              <a:schemeClr val="accent6"/>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Sheet1!$G$2:$G$10</c:f>
              <c:numCache>
                <c:formatCode>General</c:formatCode>
                <c:ptCount val="9"/>
                <c:pt idx="0">
                  <c:v>8</c:v>
                </c:pt>
                <c:pt idx="1">
                  <c:v>33</c:v>
                </c:pt>
                <c:pt idx="2">
                  <c:v>9</c:v>
                </c:pt>
                <c:pt idx="3">
                  <c:v>6</c:v>
                </c:pt>
                <c:pt idx="4">
                  <c:v>7</c:v>
                </c:pt>
                <c:pt idx="5">
                  <c:v>4</c:v>
                </c:pt>
                <c:pt idx="6">
                  <c:v>0</c:v>
                </c:pt>
                <c:pt idx="7">
                  <c:v>0</c:v>
                </c:pt>
                <c:pt idx="8">
                  <c:v>0</c:v>
                </c:pt>
              </c:numCache>
            </c:numRef>
          </c:val>
          <c:extLst>
            <c:ext xmlns:c16="http://schemas.microsoft.com/office/drawing/2014/chart" uri="{C3380CC4-5D6E-409C-BE32-E72D297353CC}">
              <c16:uniqueId val="{00000005-0AA1-481C-A647-429B2118968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Sheet1!$H$2:$H$10</c:f>
              <c:numCache>
                <c:formatCode>General</c:formatCode>
                <c:ptCount val="9"/>
                <c:pt idx="0">
                  <c:v>416</c:v>
                </c:pt>
                <c:pt idx="1">
                  <c:v>3578</c:v>
                </c:pt>
                <c:pt idx="2">
                  <c:v>2959</c:v>
                </c:pt>
                <c:pt idx="3">
                  <c:v>143</c:v>
                </c:pt>
                <c:pt idx="4">
                  <c:v>511</c:v>
                </c:pt>
                <c:pt idx="5">
                  <c:v>2161</c:v>
                </c:pt>
                <c:pt idx="6">
                  <c:v>29</c:v>
                </c:pt>
                <c:pt idx="7">
                  <c:v>4</c:v>
                </c:pt>
                <c:pt idx="8">
                  <c:v>1582</c:v>
                </c:pt>
              </c:numCache>
            </c:numRef>
          </c:val>
          <c:extLst>
            <c:ext xmlns:c16="http://schemas.microsoft.com/office/drawing/2014/chart" uri="{C3380CC4-5D6E-409C-BE32-E72D297353CC}">
              <c16:uniqueId val="{00000006-0AA1-481C-A647-429B2118968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Sheet1!$I$2:$I$10</c:f>
              <c:numCache>
                <c:formatCode>General</c:formatCode>
                <c:ptCount val="9"/>
                <c:pt idx="0">
                  <c:v>470</c:v>
                </c:pt>
                <c:pt idx="1">
                  <c:v>16382</c:v>
                </c:pt>
                <c:pt idx="2">
                  <c:v>1411</c:v>
                </c:pt>
                <c:pt idx="3">
                  <c:v>233</c:v>
                </c:pt>
                <c:pt idx="4">
                  <c:v>561</c:v>
                </c:pt>
                <c:pt idx="5">
                  <c:v>2585</c:v>
                </c:pt>
                <c:pt idx="6">
                  <c:v>33</c:v>
                </c:pt>
                <c:pt idx="7">
                  <c:v>31</c:v>
                </c:pt>
                <c:pt idx="8">
                  <c:v>340</c:v>
                </c:pt>
              </c:numCache>
            </c:numRef>
          </c:val>
          <c:extLst>
            <c:ext xmlns:c16="http://schemas.microsoft.com/office/drawing/2014/chart" uri="{C3380CC4-5D6E-409C-BE32-E72D297353CC}">
              <c16:uniqueId val="{00000007-0AA1-481C-A647-429B2118968F}"/>
            </c:ext>
          </c:extLst>
        </c:ser>
        <c:dLbls>
          <c:showLegendKey val="0"/>
          <c:showVal val="0"/>
          <c:showCatName val="0"/>
          <c:showSerName val="0"/>
          <c:showPercent val="0"/>
          <c:showBubbleSize val="0"/>
        </c:dLbls>
        <c:gapWidth val="150"/>
        <c:overlap val="100"/>
        <c:axId val="541851008"/>
        <c:axId val="541857896"/>
      </c:barChart>
      <c:catAx>
        <c:axId val="54185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857896"/>
        <c:crosses val="autoZero"/>
        <c:auto val="1"/>
        <c:lblAlgn val="ctr"/>
        <c:lblOffset val="100"/>
        <c:noMultiLvlLbl val="0"/>
      </c:catAx>
      <c:valAx>
        <c:axId val="541857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85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7</c:v>
                </c:pt>
                <c:pt idx="1">
                  <c:v>0</c:v>
                </c:pt>
                <c:pt idx="2">
                  <c:v>6</c:v>
                </c:pt>
                <c:pt idx="3">
                  <c:v>2</c:v>
                </c:pt>
                <c:pt idx="4">
                  <c:v>1</c:v>
                </c:pt>
                <c:pt idx="5">
                  <c:v>0</c:v>
                </c:pt>
                <c:pt idx="6">
                  <c:v>0</c:v>
                </c:pt>
                <c:pt idx="7">
                  <c:v>0</c:v>
                </c:pt>
                <c:pt idx="8">
                  <c:v>0</c:v>
                </c:pt>
              </c:numCache>
            </c:numRef>
          </c:val>
          <c:extLst>
            <c:ext xmlns:c16="http://schemas.microsoft.com/office/drawing/2014/chart" uri="{C3380CC4-5D6E-409C-BE32-E72D297353CC}">
              <c16:uniqueId val="{00000000-80CE-48D7-88B8-5F5CC1203015}"/>
            </c:ext>
          </c:extLst>
        </c:ser>
        <c:ser>
          <c:idx val="1"/>
          <c:order val="1"/>
          <c:tx>
            <c:strRef>
              <c:f>Sheet1!$C$1</c:f>
              <c:strCache>
                <c:ptCount val="1"/>
                <c:pt idx="0">
                  <c:v>Photo</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10</c:v>
                </c:pt>
                <c:pt idx="1">
                  <c:v>7</c:v>
                </c:pt>
                <c:pt idx="2">
                  <c:v>10</c:v>
                </c:pt>
                <c:pt idx="3">
                  <c:v>6</c:v>
                </c:pt>
                <c:pt idx="4">
                  <c:v>11</c:v>
                </c:pt>
                <c:pt idx="5">
                  <c:v>14</c:v>
                </c:pt>
                <c:pt idx="6">
                  <c:v>11</c:v>
                </c:pt>
                <c:pt idx="7">
                  <c:v>7</c:v>
                </c:pt>
                <c:pt idx="8">
                  <c:v>2</c:v>
                </c:pt>
              </c:numCache>
            </c:numRef>
          </c:val>
          <c:extLst>
            <c:ext xmlns:c16="http://schemas.microsoft.com/office/drawing/2014/chart" uri="{C3380CC4-5D6E-409C-BE32-E72D297353CC}">
              <c16:uniqueId val="{00000001-80CE-48D7-88B8-5F5CC1203015}"/>
            </c:ext>
          </c:extLst>
        </c:ser>
        <c:ser>
          <c:idx val="2"/>
          <c:order val="2"/>
          <c:tx>
            <c:strRef>
              <c:f>Sheet1!$D$1</c:f>
              <c:strCache>
                <c:ptCount val="1"/>
                <c:pt idx="0">
                  <c:v>Video</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21</c:v>
                </c:pt>
                <c:pt idx="1">
                  <c:v>10</c:v>
                </c:pt>
                <c:pt idx="2">
                  <c:v>9</c:v>
                </c:pt>
                <c:pt idx="3">
                  <c:v>5</c:v>
                </c:pt>
                <c:pt idx="4">
                  <c:v>4</c:v>
                </c:pt>
                <c:pt idx="5">
                  <c:v>6</c:v>
                </c:pt>
                <c:pt idx="6">
                  <c:v>0</c:v>
                </c:pt>
                <c:pt idx="7">
                  <c:v>5</c:v>
                </c:pt>
                <c:pt idx="8">
                  <c:v>14</c:v>
                </c:pt>
              </c:numCache>
            </c:numRef>
          </c:val>
          <c:extLst>
            <c:ext xmlns:c16="http://schemas.microsoft.com/office/drawing/2014/chart" uri="{C3380CC4-5D6E-409C-BE32-E72D297353CC}">
              <c16:uniqueId val="{00000002-80CE-48D7-88B8-5F5CC1203015}"/>
            </c:ext>
          </c:extLst>
        </c:ser>
        <c:ser>
          <c:idx val="3"/>
          <c:order val="3"/>
          <c:tx>
            <c:strRef>
              <c:f>Sheet1!$E$1</c:f>
              <c:strCache>
                <c:ptCount val="1"/>
                <c:pt idx="0">
                  <c:v>Status</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0</c:v>
                </c:pt>
                <c:pt idx="1">
                  <c:v>0</c:v>
                </c:pt>
                <c:pt idx="2">
                  <c:v>0</c:v>
                </c:pt>
                <c:pt idx="3">
                  <c:v>0</c:v>
                </c:pt>
                <c:pt idx="4">
                  <c:v>1</c:v>
                </c:pt>
                <c:pt idx="5">
                  <c:v>0</c:v>
                </c:pt>
                <c:pt idx="6">
                  <c:v>0</c:v>
                </c:pt>
                <c:pt idx="7">
                  <c:v>0</c:v>
                </c:pt>
                <c:pt idx="8">
                  <c:v>0</c:v>
                </c:pt>
              </c:numCache>
            </c:numRef>
          </c:val>
          <c:extLst>
            <c:ext xmlns:c16="http://schemas.microsoft.com/office/drawing/2014/chart" uri="{C3380CC4-5D6E-409C-BE32-E72D297353CC}">
              <c16:uniqueId val="{00000003-80CE-48D7-88B8-5F5CC1203015}"/>
            </c:ext>
          </c:extLst>
        </c:ser>
        <c:ser>
          <c:idx val="4"/>
          <c:order val="4"/>
          <c:tx>
            <c:strRef>
              <c:f>Sheet1!$F$1</c:f>
              <c:strCache>
                <c:ptCount val="1"/>
                <c:pt idx="0">
                  <c:v>Live Video</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0</c:v>
                </c:pt>
                <c:pt idx="1">
                  <c:v>0</c:v>
                </c:pt>
                <c:pt idx="2">
                  <c:v>0</c:v>
                </c:pt>
                <c:pt idx="3">
                  <c:v>0</c:v>
                </c:pt>
                <c:pt idx="4">
                  <c:v>0</c:v>
                </c:pt>
                <c:pt idx="5">
                  <c:v>1</c:v>
                </c:pt>
                <c:pt idx="6">
                  <c:v>0</c:v>
                </c:pt>
                <c:pt idx="7">
                  <c:v>0</c:v>
                </c:pt>
                <c:pt idx="8">
                  <c:v>0</c:v>
                </c:pt>
              </c:numCache>
            </c:numRef>
          </c:val>
          <c:extLst>
            <c:ext xmlns:c16="http://schemas.microsoft.com/office/drawing/2014/chart" uri="{C3380CC4-5D6E-409C-BE32-E72D297353CC}">
              <c16:uniqueId val="{00000004-80CE-48D7-88B8-5F5CC1203015}"/>
            </c:ext>
          </c:extLst>
        </c:ser>
        <c:ser>
          <c:idx val="5"/>
          <c:order val="5"/>
          <c:tx>
            <c:strRef>
              <c:f>Sheet1!$G$1</c:f>
              <c:strCache>
                <c:ptCount val="1"/>
                <c:pt idx="0">
                  <c:v>YouTube Video</c:v>
                </c:pt>
              </c:strCache>
            </c:strRef>
          </c:tx>
          <c:spPr>
            <a:solidFill>
              <a:schemeClr val="accent6"/>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Sheet1!$G$2:$G$10</c:f>
              <c:numCache>
                <c:formatCode>General</c:formatCode>
                <c:ptCount val="9"/>
                <c:pt idx="0">
                  <c:v>0</c:v>
                </c:pt>
                <c:pt idx="1">
                  <c:v>0</c:v>
                </c:pt>
                <c:pt idx="2">
                  <c:v>0</c:v>
                </c:pt>
                <c:pt idx="3">
                  <c:v>0</c:v>
                </c:pt>
                <c:pt idx="4">
                  <c:v>0</c:v>
                </c:pt>
                <c:pt idx="5">
                  <c:v>0</c:v>
                </c:pt>
                <c:pt idx="6">
                  <c:v>2</c:v>
                </c:pt>
                <c:pt idx="7">
                  <c:v>0</c:v>
                </c:pt>
                <c:pt idx="8">
                  <c:v>0</c:v>
                </c:pt>
              </c:numCache>
            </c:numRef>
          </c:val>
          <c:extLst>
            <c:ext xmlns:c16="http://schemas.microsoft.com/office/drawing/2014/chart" uri="{C3380CC4-5D6E-409C-BE32-E72D297353CC}">
              <c16:uniqueId val="{00000005-80CE-48D7-88B8-5F5CC1203015}"/>
            </c:ext>
          </c:extLst>
        </c:ser>
        <c:dLbls>
          <c:showLegendKey val="0"/>
          <c:showVal val="0"/>
          <c:showCatName val="0"/>
          <c:showSerName val="0"/>
          <c:showPercent val="0"/>
          <c:showBubbleSize val="0"/>
        </c:dLbls>
        <c:gapWidth val="150"/>
        <c:overlap val="100"/>
        <c:axId val="541858224"/>
        <c:axId val="541849696"/>
      </c:barChart>
      <c:catAx>
        <c:axId val="54185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849696"/>
        <c:crosses val="autoZero"/>
        <c:auto val="1"/>
        <c:lblAlgn val="ctr"/>
        <c:lblOffset val="100"/>
        <c:noMultiLvlLbl val="0"/>
      </c:catAx>
      <c:valAx>
        <c:axId val="541849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85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2CEC-D3B0-4B85-AD01-667FA7865631}"/>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707DEA78-9AB1-494F-A1AC-C0397297B48C}"/>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3159330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B78BC-6A59-4B21-9152-B06C805F069F}"/>
              </a:ext>
            </a:extLst>
          </p:cNvPr>
          <p:cNvSpPr>
            <a:spLocks noGrp="1"/>
          </p:cNvSpPr>
          <p:nvPr>
            <p:ph type="title"/>
          </p:nvPr>
        </p:nvSpPr>
        <p:spPr/>
        <p:txBody>
          <a:bodyPr/>
          <a:lstStyle/>
          <a:p>
            <a:r>
              <a:rPr lang="en-US"/>
              <a:t>Facebook Key Metrics Table | HG-France</a:t>
            </a:r>
          </a:p>
        </p:txBody>
      </p:sp>
      <p:graphicFrame>
        <p:nvGraphicFramePr>
          <p:cNvPr id="5" name="Table Placeholder 4">
            <a:extLst>
              <a:ext uri="{FF2B5EF4-FFF2-40B4-BE49-F238E27FC236}">
                <a16:creationId xmlns:a16="http://schemas.microsoft.com/office/drawing/2014/main" id="{E6DC530E-B07D-4161-9E12-658F0866BEC7}"/>
              </a:ext>
            </a:extLst>
          </p:cNvPr>
          <p:cNvGraphicFramePr>
            <a:graphicFrameLocks noGrp="1"/>
          </p:cNvGraphicFramePr>
          <p:nvPr>
            <p:ph type="tbl" sz="quarter" idx="13"/>
            <p:extLst>
              <p:ext uri="{D42A27DB-BD31-4B8C-83A1-F6EECF244321}">
                <p14:modId xmlns:p14="http://schemas.microsoft.com/office/powerpoint/2010/main" val="2303010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152871969"/>
                    </a:ext>
                  </a:extLst>
                </a:gridCol>
                <a:gridCol w="263347">
                  <a:extLst>
                    <a:ext uri="{9D8B030D-6E8A-4147-A177-3AD203B41FA5}">
                      <a16:colId xmlns:a16="http://schemas.microsoft.com/office/drawing/2014/main" val="50237676"/>
                    </a:ext>
                  </a:extLst>
                </a:gridCol>
                <a:gridCol w="263347">
                  <a:extLst>
                    <a:ext uri="{9D8B030D-6E8A-4147-A177-3AD203B41FA5}">
                      <a16:colId xmlns:a16="http://schemas.microsoft.com/office/drawing/2014/main" val="2832033996"/>
                    </a:ext>
                  </a:extLst>
                </a:gridCol>
                <a:gridCol w="263347">
                  <a:extLst>
                    <a:ext uri="{9D8B030D-6E8A-4147-A177-3AD203B41FA5}">
                      <a16:colId xmlns:a16="http://schemas.microsoft.com/office/drawing/2014/main" val="2925231692"/>
                    </a:ext>
                  </a:extLst>
                </a:gridCol>
                <a:gridCol w="263347">
                  <a:extLst>
                    <a:ext uri="{9D8B030D-6E8A-4147-A177-3AD203B41FA5}">
                      <a16:colId xmlns:a16="http://schemas.microsoft.com/office/drawing/2014/main" val="460199501"/>
                    </a:ext>
                  </a:extLst>
                </a:gridCol>
                <a:gridCol w="263347">
                  <a:extLst>
                    <a:ext uri="{9D8B030D-6E8A-4147-A177-3AD203B41FA5}">
                      <a16:colId xmlns:a16="http://schemas.microsoft.com/office/drawing/2014/main" val="4033969786"/>
                    </a:ext>
                  </a:extLst>
                </a:gridCol>
                <a:gridCol w="263347">
                  <a:extLst>
                    <a:ext uri="{9D8B030D-6E8A-4147-A177-3AD203B41FA5}">
                      <a16:colId xmlns:a16="http://schemas.microsoft.com/office/drawing/2014/main" val="1077636830"/>
                    </a:ext>
                  </a:extLst>
                </a:gridCol>
                <a:gridCol w="263347">
                  <a:extLst>
                    <a:ext uri="{9D8B030D-6E8A-4147-A177-3AD203B41FA5}">
                      <a16:colId xmlns:a16="http://schemas.microsoft.com/office/drawing/2014/main" val="742179158"/>
                    </a:ext>
                  </a:extLst>
                </a:gridCol>
                <a:gridCol w="263347">
                  <a:extLst>
                    <a:ext uri="{9D8B030D-6E8A-4147-A177-3AD203B41FA5}">
                      <a16:colId xmlns:a16="http://schemas.microsoft.com/office/drawing/2014/main" val="679452830"/>
                    </a:ext>
                  </a:extLst>
                </a:gridCol>
                <a:gridCol w="263347">
                  <a:extLst>
                    <a:ext uri="{9D8B030D-6E8A-4147-A177-3AD203B41FA5}">
                      <a16:colId xmlns:a16="http://schemas.microsoft.com/office/drawing/2014/main" val="3909115990"/>
                    </a:ext>
                  </a:extLst>
                </a:gridCol>
                <a:gridCol w="263347">
                  <a:extLst>
                    <a:ext uri="{9D8B030D-6E8A-4147-A177-3AD203B41FA5}">
                      <a16:colId xmlns:a16="http://schemas.microsoft.com/office/drawing/2014/main" val="3729022948"/>
                    </a:ext>
                  </a:extLst>
                </a:gridCol>
                <a:gridCol w="263347">
                  <a:extLst>
                    <a:ext uri="{9D8B030D-6E8A-4147-A177-3AD203B41FA5}">
                      <a16:colId xmlns:a16="http://schemas.microsoft.com/office/drawing/2014/main" val="3568239906"/>
                    </a:ext>
                  </a:extLst>
                </a:gridCol>
                <a:gridCol w="263347">
                  <a:extLst>
                    <a:ext uri="{9D8B030D-6E8A-4147-A177-3AD203B41FA5}">
                      <a16:colId xmlns:a16="http://schemas.microsoft.com/office/drawing/2014/main" val="3359518910"/>
                    </a:ext>
                  </a:extLst>
                </a:gridCol>
                <a:gridCol w="263347">
                  <a:extLst>
                    <a:ext uri="{9D8B030D-6E8A-4147-A177-3AD203B41FA5}">
                      <a16:colId xmlns:a16="http://schemas.microsoft.com/office/drawing/2014/main" val="1544770490"/>
                    </a:ext>
                  </a:extLst>
                </a:gridCol>
                <a:gridCol w="263347">
                  <a:extLst>
                    <a:ext uri="{9D8B030D-6E8A-4147-A177-3AD203B41FA5}">
                      <a16:colId xmlns:a16="http://schemas.microsoft.com/office/drawing/2014/main" val="3389996018"/>
                    </a:ext>
                  </a:extLst>
                </a:gridCol>
                <a:gridCol w="263347">
                  <a:extLst>
                    <a:ext uri="{9D8B030D-6E8A-4147-A177-3AD203B41FA5}">
                      <a16:colId xmlns:a16="http://schemas.microsoft.com/office/drawing/2014/main" val="362143806"/>
                    </a:ext>
                  </a:extLst>
                </a:gridCol>
                <a:gridCol w="263347">
                  <a:extLst>
                    <a:ext uri="{9D8B030D-6E8A-4147-A177-3AD203B41FA5}">
                      <a16:colId xmlns:a16="http://schemas.microsoft.com/office/drawing/2014/main" val="4212351405"/>
                    </a:ext>
                  </a:extLst>
                </a:gridCol>
                <a:gridCol w="263347">
                  <a:extLst>
                    <a:ext uri="{9D8B030D-6E8A-4147-A177-3AD203B41FA5}">
                      <a16:colId xmlns:a16="http://schemas.microsoft.com/office/drawing/2014/main" val="2631282311"/>
                    </a:ext>
                  </a:extLst>
                </a:gridCol>
                <a:gridCol w="263347">
                  <a:extLst>
                    <a:ext uri="{9D8B030D-6E8A-4147-A177-3AD203B41FA5}">
                      <a16:colId xmlns:a16="http://schemas.microsoft.com/office/drawing/2014/main" val="117775626"/>
                    </a:ext>
                  </a:extLst>
                </a:gridCol>
                <a:gridCol w="263347">
                  <a:extLst>
                    <a:ext uri="{9D8B030D-6E8A-4147-A177-3AD203B41FA5}">
                      <a16:colId xmlns:a16="http://schemas.microsoft.com/office/drawing/2014/main" val="3406119473"/>
                    </a:ext>
                  </a:extLst>
                </a:gridCol>
                <a:gridCol w="263347">
                  <a:extLst>
                    <a:ext uri="{9D8B030D-6E8A-4147-A177-3AD203B41FA5}">
                      <a16:colId xmlns:a16="http://schemas.microsoft.com/office/drawing/2014/main" val="1488044719"/>
                    </a:ext>
                  </a:extLst>
                </a:gridCol>
                <a:gridCol w="263347">
                  <a:extLst>
                    <a:ext uri="{9D8B030D-6E8A-4147-A177-3AD203B41FA5}">
                      <a16:colId xmlns:a16="http://schemas.microsoft.com/office/drawing/2014/main" val="1994916528"/>
                    </a:ext>
                  </a:extLst>
                </a:gridCol>
                <a:gridCol w="263347">
                  <a:extLst>
                    <a:ext uri="{9D8B030D-6E8A-4147-A177-3AD203B41FA5}">
                      <a16:colId xmlns:a16="http://schemas.microsoft.com/office/drawing/2014/main" val="1564546858"/>
                    </a:ext>
                  </a:extLst>
                </a:gridCol>
                <a:gridCol w="263347">
                  <a:extLst>
                    <a:ext uri="{9D8B030D-6E8A-4147-A177-3AD203B41FA5}">
                      <a16:colId xmlns:a16="http://schemas.microsoft.com/office/drawing/2014/main" val="3669267253"/>
                    </a:ext>
                  </a:extLst>
                </a:gridCol>
                <a:gridCol w="263347">
                  <a:extLst>
                    <a:ext uri="{9D8B030D-6E8A-4147-A177-3AD203B41FA5}">
                      <a16:colId xmlns:a16="http://schemas.microsoft.com/office/drawing/2014/main" val="4043547685"/>
                    </a:ext>
                  </a:extLst>
                </a:gridCol>
                <a:gridCol w="263347">
                  <a:extLst>
                    <a:ext uri="{9D8B030D-6E8A-4147-A177-3AD203B41FA5}">
                      <a16:colId xmlns:a16="http://schemas.microsoft.com/office/drawing/2014/main" val="1143260114"/>
                    </a:ext>
                  </a:extLst>
                </a:gridCol>
                <a:gridCol w="263347">
                  <a:extLst>
                    <a:ext uri="{9D8B030D-6E8A-4147-A177-3AD203B41FA5}">
                      <a16:colId xmlns:a16="http://schemas.microsoft.com/office/drawing/2014/main" val="3726160310"/>
                    </a:ext>
                  </a:extLst>
                </a:gridCol>
                <a:gridCol w="263347">
                  <a:extLst>
                    <a:ext uri="{9D8B030D-6E8A-4147-A177-3AD203B41FA5}">
                      <a16:colId xmlns:a16="http://schemas.microsoft.com/office/drawing/2014/main" val="523256122"/>
                    </a:ext>
                  </a:extLst>
                </a:gridCol>
                <a:gridCol w="263347">
                  <a:extLst>
                    <a:ext uri="{9D8B030D-6E8A-4147-A177-3AD203B41FA5}">
                      <a16:colId xmlns:a16="http://schemas.microsoft.com/office/drawing/2014/main" val="4198350180"/>
                    </a:ext>
                  </a:extLst>
                </a:gridCol>
                <a:gridCol w="263347">
                  <a:extLst>
                    <a:ext uri="{9D8B030D-6E8A-4147-A177-3AD203B41FA5}">
                      <a16:colId xmlns:a16="http://schemas.microsoft.com/office/drawing/2014/main" val="1444514173"/>
                    </a:ext>
                  </a:extLst>
                </a:gridCol>
                <a:gridCol w="263347">
                  <a:extLst>
                    <a:ext uri="{9D8B030D-6E8A-4147-A177-3AD203B41FA5}">
                      <a16:colId xmlns:a16="http://schemas.microsoft.com/office/drawing/2014/main" val="12385916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1566874488"/>
                  </a:ext>
                </a:extLst>
              </a:tr>
              <a:tr h="370840">
                <a:tc>
                  <a:txBody>
                    <a:bodyPr/>
                    <a:lstStyle/>
                    <a:p>
                      <a:r>
                        <a:rPr lang="en-US" sz="1000"/>
                        <a:t>Bosch Bricolage &amp; Jardinage France</a:t>
                      </a:r>
                    </a:p>
                  </a:txBody>
                  <a:tcPr/>
                </a:tc>
                <a:tc>
                  <a:txBody>
                    <a:bodyPr/>
                    <a:lstStyle/>
                    <a:p>
                      <a:r>
                        <a:rPr lang="en-US" sz="1000"/>
                        <a:t>258248</a:t>
                      </a:r>
                    </a:p>
                  </a:txBody>
                  <a:tcPr/>
                </a:tc>
                <a:tc>
                  <a:txBody>
                    <a:bodyPr/>
                    <a:lstStyle/>
                    <a:p>
                      <a:r>
                        <a:rPr lang="en-US" sz="1000"/>
                        <a:t>-185</a:t>
                      </a:r>
                    </a:p>
                  </a:txBody>
                  <a:tcPr/>
                </a:tc>
                <a:tc>
                  <a:txBody>
                    <a:bodyPr/>
                    <a:lstStyle/>
                    <a:p>
                      <a:r>
                        <a:rPr lang="en-US" sz="1000"/>
                        <a:t>741</a:t>
                      </a:r>
                    </a:p>
                  </a:txBody>
                  <a:tcPr/>
                </a:tc>
                <a:tc>
                  <a:txBody>
                    <a:bodyPr/>
                    <a:lstStyle/>
                    <a:p>
                      <a:r>
                        <a:rPr lang="en-US" sz="1000"/>
                        <a:t>629</a:t>
                      </a:r>
                    </a:p>
                  </a:txBody>
                  <a:tcPr/>
                </a:tc>
                <a:tc>
                  <a:txBody>
                    <a:bodyPr/>
                    <a:lstStyle/>
                    <a:p>
                      <a:r>
                        <a:rPr lang="en-US" sz="1000"/>
                        <a:t>185476.09677419</a:t>
                      </a:r>
                    </a:p>
                  </a:txBody>
                  <a:tcPr/>
                </a:tc>
                <a:tc>
                  <a:txBody>
                    <a:bodyPr/>
                    <a:lstStyle/>
                    <a:p>
                      <a:r>
                        <a:rPr lang="en-US" sz="1000"/>
                        <a:t>1839000</a:t>
                      </a:r>
                    </a:p>
                  </a:txBody>
                  <a:tcPr/>
                </a:tc>
                <a:tc>
                  <a:txBody>
                    <a:bodyPr/>
                    <a:lstStyle/>
                    <a:p>
                      <a:r>
                        <a:rPr lang="en-US" sz="1000"/>
                        <a:t>1652364</a:t>
                      </a:r>
                    </a:p>
                  </a:txBody>
                  <a:tcPr/>
                </a:tc>
                <a:tc>
                  <a:txBody>
                    <a:bodyPr/>
                    <a:lstStyle/>
                    <a:p>
                      <a:r>
                        <a:rPr lang="en-US" sz="1000"/>
                        <a:t>186636</a:t>
                      </a:r>
                    </a:p>
                  </a:txBody>
                  <a:tcPr/>
                </a:tc>
                <a:tc>
                  <a:txBody>
                    <a:bodyPr/>
                    <a:lstStyle/>
                    <a:p>
                      <a:r>
                        <a:rPr lang="en-US" sz="1000"/>
                        <a:t>0.95 %</a:t>
                      </a:r>
                    </a:p>
                  </a:txBody>
                  <a:tcPr/>
                </a:tc>
                <a:tc>
                  <a:txBody>
                    <a:bodyPr/>
                    <a:lstStyle/>
                    <a:p>
                      <a:r>
                        <a:rPr lang="en-US" sz="1000"/>
                        <a:t>286199</a:t>
                      </a:r>
                    </a:p>
                  </a:txBody>
                  <a:tcPr/>
                </a:tc>
                <a:tc>
                  <a:txBody>
                    <a:bodyPr/>
                    <a:lstStyle/>
                    <a:p>
                      <a:r>
                        <a:rPr lang="en-US" sz="1000"/>
                        <a:t>82032</a:t>
                      </a:r>
                    </a:p>
                  </a:txBody>
                  <a:tcPr/>
                </a:tc>
                <a:tc>
                  <a:txBody>
                    <a:bodyPr/>
                    <a:lstStyle/>
                    <a:p>
                      <a:r>
                        <a:rPr lang="en-US" sz="1000"/>
                        <a:t>14</a:t>
                      </a:r>
                    </a:p>
                  </a:txBody>
                  <a:tcPr/>
                </a:tc>
                <a:tc>
                  <a:txBody>
                    <a:bodyPr/>
                    <a:lstStyle/>
                    <a:p>
                      <a:r>
                        <a:rPr lang="en-US" sz="1000"/>
                        <a:t>27</a:t>
                      </a:r>
                    </a:p>
                  </a:txBody>
                  <a:tcPr/>
                </a:tc>
                <a:tc>
                  <a:txBody>
                    <a:bodyPr/>
                    <a:lstStyle/>
                    <a:p>
                      <a:r>
                        <a:rPr lang="en-US" sz="1000"/>
                        <a:t>37777</a:t>
                      </a:r>
                    </a:p>
                  </a:txBody>
                  <a:tcPr/>
                </a:tc>
                <a:tc>
                  <a:txBody>
                    <a:bodyPr/>
                    <a:lstStyle/>
                    <a:p>
                      <a:r>
                        <a:rPr lang="en-US" sz="1000"/>
                        <a:t>2783</a:t>
                      </a:r>
                    </a:p>
                  </a:txBody>
                  <a:tcPr/>
                </a:tc>
                <a:tc>
                  <a:txBody>
                    <a:bodyPr/>
                    <a:lstStyle/>
                    <a:p>
                      <a:r>
                        <a:rPr lang="en-US" sz="1000"/>
                        <a:t>13602</a:t>
                      </a:r>
                    </a:p>
                  </a:txBody>
                  <a:tcPr/>
                </a:tc>
                <a:tc>
                  <a:txBody>
                    <a:bodyPr/>
                    <a:lstStyle/>
                    <a:p>
                      <a:r>
                        <a:rPr lang="en-US" sz="1000"/>
                        <a:t>16922</a:t>
                      </a:r>
                    </a:p>
                  </a:txBody>
                  <a:tcPr/>
                </a:tc>
                <a:tc>
                  <a:txBody>
                    <a:bodyPr/>
                    <a:lstStyle/>
                    <a:p>
                      <a:r>
                        <a:rPr lang="en-US" sz="1000"/>
                        <a:t>4171</a:t>
                      </a:r>
                    </a:p>
                  </a:txBody>
                  <a:tcPr/>
                </a:tc>
                <a:tc>
                  <a:txBody>
                    <a:bodyPr/>
                    <a:lstStyle/>
                    <a:p>
                      <a:r>
                        <a:rPr lang="en-US" sz="1000"/>
                        <a:t>0</a:t>
                      </a:r>
                    </a:p>
                  </a:txBody>
                  <a:tcPr/>
                </a:tc>
                <a:tc>
                  <a:txBody>
                    <a:bodyPr/>
                    <a:lstStyle/>
                    <a:p>
                      <a:r>
                        <a:rPr lang="en-US" sz="1000"/>
                        <a:t>2793</a:t>
                      </a:r>
                    </a:p>
                  </a:txBody>
                  <a:tcPr/>
                </a:tc>
                <a:tc>
                  <a:txBody>
                    <a:bodyPr/>
                    <a:lstStyle/>
                    <a:p>
                      <a:r>
                        <a:rPr lang="en-US" sz="1000"/>
                        <a:t>2171</a:t>
                      </a:r>
                    </a:p>
                  </a:txBody>
                  <a:tcPr/>
                </a:tc>
                <a:tc>
                  <a:txBody>
                    <a:bodyPr/>
                    <a:lstStyle/>
                    <a:p>
                      <a:r>
                        <a:rPr lang="en-US" sz="1000"/>
                        <a:t>294</a:t>
                      </a:r>
                    </a:p>
                  </a:txBody>
                  <a:tcPr/>
                </a:tc>
                <a:tc>
                  <a:txBody>
                    <a:bodyPr/>
                    <a:lstStyle/>
                    <a:p>
                      <a:r>
                        <a:rPr lang="en-US" sz="1000"/>
                        <a:t>328</a:t>
                      </a:r>
                    </a:p>
                  </a:txBody>
                  <a:tcPr/>
                </a:tc>
                <a:tc>
                  <a:txBody>
                    <a:bodyPr/>
                    <a:lstStyle/>
                    <a:p>
                      <a:r>
                        <a:rPr lang="en-US" sz="1000"/>
                        <a:t>0</a:t>
                      </a:r>
                    </a:p>
                  </a:txBody>
                  <a:tcPr/>
                </a:tc>
                <a:tc>
                  <a:txBody>
                    <a:bodyPr/>
                    <a:lstStyle/>
                    <a:p>
                      <a:r>
                        <a:rPr lang="en-US" sz="1000"/>
                        <a:t>0</a:t>
                      </a:r>
                    </a:p>
                  </a:txBody>
                  <a:tcPr/>
                </a:tc>
                <a:tc>
                  <a:txBody>
                    <a:bodyPr/>
                    <a:lstStyle/>
                    <a:p>
                      <a:r>
                        <a:rPr lang="en-US" sz="1000"/>
                        <a:t>235</a:t>
                      </a:r>
                    </a:p>
                  </a:txBody>
                  <a:tcPr/>
                </a:tc>
                <a:tc>
                  <a:txBody>
                    <a:bodyPr/>
                    <a:lstStyle/>
                    <a:p>
                      <a:r>
                        <a:rPr lang="en-US" sz="1000"/>
                        <a:t>188</a:t>
                      </a:r>
                    </a:p>
                  </a:txBody>
                  <a:tcPr/>
                </a:tc>
                <a:tc>
                  <a:txBody>
                    <a:bodyPr/>
                    <a:lstStyle/>
                    <a:p>
                      <a:r>
                        <a:rPr lang="en-US" sz="1000"/>
                        <a:t>38</a:t>
                      </a:r>
                    </a:p>
                  </a:txBody>
                  <a:tcPr/>
                </a:tc>
                <a:tc>
                  <a:txBody>
                    <a:bodyPr/>
                    <a:lstStyle/>
                    <a:p>
                      <a:r>
                        <a:rPr lang="en-US" sz="1000"/>
                        <a:t>0</a:t>
                      </a:r>
                    </a:p>
                  </a:txBody>
                  <a:tcPr/>
                </a:tc>
                <a:tc>
                  <a:txBody>
                    <a:bodyPr/>
                    <a:lstStyle/>
                    <a:p>
                      <a:r>
                        <a:rPr lang="en-US" sz="1000"/>
                        <a:t>9</a:t>
                      </a:r>
                    </a:p>
                  </a:txBody>
                  <a:tcPr/>
                </a:tc>
                <a:extLst>
                  <a:ext uri="{0D108BD9-81ED-4DB2-BD59-A6C34878D82A}">
                    <a16:rowId xmlns:a16="http://schemas.microsoft.com/office/drawing/2014/main" val="2199617435"/>
                  </a:ext>
                </a:extLst>
              </a:tr>
            </a:tbl>
          </a:graphicData>
        </a:graphic>
      </p:graphicFrame>
      <p:sp>
        <p:nvSpPr>
          <p:cNvPr id="4" name="Text Placeholder 3">
            <a:extLst>
              <a:ext uri="{FF2B5EF4-FFF2-40B4-BE49-F238E27FC236}">
                <a16:creationId xmlns:a16="http://schemas.microsoft.com/office/drawing/2014/main" id="{1ADF2EEE-EF4C-4D40-9B14-F1ED96CCCC9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32769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1090-4326-4DC7-9CFC-F8BCEC13A71A}"/>
              </a:ext>
            </a:extLst>
          </p:cNvPr>
          <p:cNvSpPr>
            <a:spLocks noGrp="1"/>
          </p:cNvSpPr>
          <p:nvPr>
            <p:ph type="title"/>
          </p:nvPr>
        </p:nvSpPr>
        <p:spPr/>
        <p:txBody>
          <a:bodyPr/>
          <a:lstStyle/>
          <a:p>
            <a:r>
              <a:rPr lang="en-US"/>
              <a:t>Facebook Key Metrics by Month | HG-France</a:t>
            </a:r>
          </a:p>
        </p:txBody>
      </p:sp>
      <p:graphicFrame>
        <p:nvGraphicFramePr>
          <p:cNvPr id="5" name="Table Placeholder 4">
            <a:extLst>
              <a:ext uri="{FF2B5EF4-FFF2-40B4-BE49-F238E27FC236}">
                <a16:creationId xmlns:a16="http://schemas.microsoft.com/office/drawing/2014/main" id="{84B31D1E-7D95-4748-8BD6-E060C85A311F}"/>
              </a:ext>
            </a:extLst>
          </p:cNvPr>
          <p:cNvGraphicFramePr>
            <a:graphicFrameLocks noGrp="1"/>
          </p:cNvGraphicFramePr>
          <p:nvPr>
            <p:ph type="tbl" sz="quarter" idx="13"/>
            <p:extLst>
              <p:ext uri="{D42A27DB-BD31-4B8C-83A1-F6EECF244321}">
                <p14:modId xmlns:p14="http://schemas.microsoft.com/office/powerpoint/2010/main" val="1332833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1176873234"/>
                    </a:ext>
                  </a:extLst>
                </a:gridCol>
                <a:gridCol w="946404">
                  <a:extLst>
                    <a:ext uri="{9D8B030D-6E8A-4147-A177-3AD203B41FA5}">
                      <a16:colId xmlns:a16="http://schemas.microsoft.com/office/drawing/2014/main" val="69480405"/>
                    </a:ext>
                  </a:extLst>
                </a:gridCol>
                <a:gridCol w="576072">
                  <a:extLst>
                    <a:ext uri="{9D8B030D-6E8A-4147-A177-3AD203B41FA5}">
                      <a16:colId xmlns:a16="http://schemas.microsoft.com/office/drawing/2014/main" val="232837892"/>
                    </a:ext>
                  </a:extLst>
                </a:gridCol>
                <a:gridCol w="576072">
                  <a:extLst>
                    <a:ext uri="{9D8B030D-6E8A-4147-A177-3AD203B41FA5}">
                      <a16:colId xmlns:a16="http://schemas.microsoft.com/office/drawing/2014/main" val="1595792904"/>
                    </a:ext>
                  </a:extLst>
                </a:gridCol>
                <a:gridCol w="576072">
                  <a:extLst>
                    <a:ext uri="{9D8B030D-6E8A-4147-A177-3AD203B41FA5}">
                      <a16:colId xmlns:a16="http://schemas.microsoft.com/office/drawing/2014/main" val="2066178388"/>
                    </a:ext>
                  </a:extLst>
                </a:gridCol>
                <a:gridCol w="576072">
                  <a:extLst>
                    <a:ext uri="{9D8B030D-6E8A-4147-A177-3AD203B41FA5}">
                      <a16:colId xmlns:a16="http://schemas.microsoft.com/office/drawing/2014/main" val="4204295582"/>
                    </a:ext>
                  </a:extLst>
                </a:gridCol>
                <a:gridCol w="576072">
                  <a:extLst>
                    <a:ext uri="{9D8B030D-6E8A-4147-A177-3AD203B41FA5}">
                      <a16:colId xmlns:a16="http://schemas.microsoft.com/office/drawing/2014/main" val="3310998863"/>
                    </a:ext>
                  </a:extLst>
                </a:gridCol>
                <a:gridCol w="576072">
                  <a:extLst>
                    <a:ext uri="{9D8B030D-6E8A-4147-A177-3AD203B41FA5}">
                      <a16:colId xmlns:a16="http://schemas.microsoft.com/office/drawing/2014/main" val="333596409"/>
                    </a:ext>
                  </a:extLst>
                </a:gridCol>
                <a:gridCol w="576072">
                  <a:extLst>
                    <a:ext uri="{9D8B030D-6E8A-4147-A177-3AD203B41FA5}">
                      <a16:colId xmlns:a16="http://schemas.microsoft.com/office/drawing/2014/main" val="630827512"/>
                    </a:ext>
                  </a:extLst>
                </a:gridCol>
                <a:gridCol w="576072">
                  <a:extLst>
                    <a:ext uri="{9D8B030D-6E8A-4147-A177-3AD203B41FA5}">
                      <a16:colId xmlns:a16="http://schemas.microsoft.com/office/drawing/2014/main" val="4255640232"/>
                    </a:ext>
                  </a:extLst>
                </a:gridCol>
                <a:gridCol w="576072">
                  <a:extLst>
                    <a:ext uri="{9D8B030D-6E8A-4147-A177-3AD203B41FA5}">
                      <a16:colId xmlns:a16="http://schemas.microsoft.com/office/drawing/2014/main" val="2927075663"/>
                    </a:ext>
                  </a:extLst>
                </a:gridCol>
                <a:gridCol w="576072">
                  <a:extLst>
                    <a:ext uri="{9D8B030D-6E8A-4147-A177-3AD203B41FA5}">
                      <a16:colId xmlns:a16="http://schemas.microsoft.com/office/drawing/2014/main" val="3168776341"/>
                    </a:ext>
                  </a:extLst>
                </a:gridCol>
                <a:gridCol w="576072">
                  <a:extLst>
                    <a:ext uri="{9D8B030D-6E8A-4147-A177-3AD203B41FA5}">
                      <a16:colId xmlns:a16="http://schemas.microsoft.com/office/drawing/2014/main" val="1747959782"/>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2725441825"/>
                  </a:ext>
                </a:extLst>
              </a:tr>
              <a:tr h="370840">
                <a:tc>
                  <a:txBody>
                    <a:bodyPr/>
                    <a:lstStyle/>
                    <a:p>
                      <a:r>
                        <a:rPr lang="en-US" sz="1000"/>
                        <a:t>Bosch Bricolage &amp; Jardinage France</a:t>
                      </a:r>
                    </a:p>
                  </a:txBody>
                  <a:tcPr/>
                </a:tc>
                <a:tc>
                  <a:txBody>
                    <a:bodyPr/>
                    <a:lstStyle/>
                    <a:p>
                      <a:r>
                        <a:rPr lang="en-US" sz="1000"/>
                        <a:t>2018 - 05</a:t>
                      </a:r>
                    </a:p>
                  </a:txBody>
                  <a:tcPr/>
                </a:tc>
                <a:tc>
                  <a:txBody>
                    <a:bodyPr/>
                    <a:lstStyle/>
                    <a:p>
                      <a:r>
                        <a:rPr lang="en-US" sz="1000"/>
                        <a:t>907811</a:t>
                      </a:r>
                    </a:p>
                  </a:txBody>
                  <a:tcPr/>
                </a:tc>
                <a:tc>
                  <a:txBody>
                    <a:bodyPr/>
                    <a:lstStyle/>
                    <a:p>
                      <a:r>
                        <a:rPr lang="en-US" sz="1000"/>
                        <a:t>893679</a:t>
                      </a:r>
                    </a:p>
                  </a:txBody>
                  <a:tcPr/>
                </a:tc>
                <a:tc>
                  <a:txBody>
                    <a:bodyPr/>
                    <a:lstStyle/>
                    <a:p>
                      <a:r>
                        <a:rPr lang="en-US" sz="1000"/>
                        <a:t>41140</a:t>
                      </a:r>
                    </a:p>
                  </a:txBody>
                  <a:tcPr/>
                </a:tc>
                <a:tc>
                  <a:txBody>
                    <a:bodyPr/>
                    <a:lstStyle/>
                    <a:p>
                      <a:r>
                        <a:rPr lang="en-US" sz="1000"/>
                        <a:t>4.5 %</a:t>
                      </a:r>
                    </a:p>
                  </a:txBody>
                  <a:tcPr/>
                </a:tc>
                <a:tc>
                  <a:txBody>
                    <a:bodyPr/>
                    <a:lstStyle/>
                    <a:p>
                      <a:r>
                        <a:rPr lang="en-US" sz="1000"/>
                        <a:t>907811</a:t>
                      </a:r>
                    </a:p>
                  </a:txBody>
                  <a:tcPr/>
                </a:tc>
                <a:tc>
                  <a:txBody>
                    <a:bodyPr/>
                    <a:lstStyle/>
                    <a:p>
                      <a:r>
                        <a:rPr lang="en-US" sz="1000"/>
                        <a:t>893679</a:t>
                      </a:r>
                    </a:p>
                  </a:txBody>
                  <a:tcPr/>
                </a:tc>
                <a:tc>
                  <a:txBody>
                    <a:bodyPr/>
                    <a:lstStyle/>
                    <a:p>
                      <a:r>
                        <a:rPr lang="en-US" sz="1000"/>
                        <a:t>14132</a:t>
                      </a:r>
                    </a:p>
                  </a:txBody>
                  <a:tcPr/>
                </a:tc>
                <a:tc>
                  <a:txBody>
                    <a:bodyPr/>
                    <a:lstStyle/>
                    <a:p>
                      <a:r>
                        <a:rPr lang="en-US" sz="1000"/>
                        <a:t>1.6 %</a:t>
                      </a:r>
                    </a:p>
                  </a:txBody>
                  <a:tcPr/>
                </a:tc>
                <a:tc>
                  <a:txBody>
                    <a:bodyPr/>
                    <a:lstStyle/>
                    <a:p>
                      <a:r>
                        <a:rPr lang="en-US" sz="1000"/>
                        <a:t>27234</a:t>
                      </a:r>
                    </a:p>
                  </a:txBody>
                  <a:tcPr/>
                </a:tc>
                <a:tc>
                  <a:txBody>
                    <a:bodyPr/>
                    <a:lstStyle/>
                    <a:p>
                      <a:r>
                        <a:rPr lang="en-US" sz="1000"/>
                        <a:t>29097</a:t>
                      </a:r>
                    </a:p>
                  </a:txBody>
                  <a:tcPr/>
                </a:tc>
                <a:tc>
                  <a:txBody>
                    <a:bodyPr/>
                    <a:lstStyle/>
                    <a:p>
                      <a:r>
                        <a:rPr lang="en-US" sz="1000"/>
                        <a:t>3.2052 %</a:t>
                      </a:r>
                    </a:p>
                  </a:txBody>
                  <a:tcPr/>
                </a:tc>
                <a:extLst>
                  <a:ext uri="{0D108BD9-81ED-4DB2-BD59-A6C34878D82A}">
                    <a16:rowId xmlns:a16="http://schemas.microsoft.com/office/drawing/2014/main" val="2340207924"/>
                  </a:ext>
                </a:extLst>
              </a:tr>
            </a:tbl>
          </a:graphicData>
        </a:graphic>
      </p:graphicFrame>
      <p:sp>
        <p:nvSpPr>
          <p:cNvPr id="4" name="Text Placeholder 3">
            <a:extLst>
              <a:ext uri="{FF2B5EF4-FFF2-40B4-BE49-F238E27FC236}">
                <a16:creationId xmlns:a16="http://schemas.microsoft.com/office/drawing/2014/main" id="{B278521B-F3C0-4533-9362-DE7F4C73103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87777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18600-C0F8-4770-80BC-F02461B3E779}"/>
              </a:ext>
            </a:extLst>
          </p:cNvPr>
          <p:cNvSpPr>
            <a:spLocks noGrp="1"/>
          </p:cNvSpPr>
          <p:nvPr>
            <p:ph type="title"/>
          </p:nvPr>
        </p:nvSpPr>
        <p:spPr/>
        <p:txBody>
          <a:bodyPr/>
          <a:lstStyle/>
          <a:p>
            <a:r>
              <a:rPr lang="en-US"/>
              <a:t>Facebook Fans Total | HG-France</a:t>
            </a:r>
          </a:p>
        </p:txBody>
      </p:sp>
      <p:graphicFrame>
        <p:nvGraphicFramePr>
          <p:cNvPr id="6" name="Chart Placeholder 5">
            <a:extLst>
              <a:ext uri="{FF2B5EF4-FFF2-40B4-BE49-F238E27FC236}">
                <a16:creationId xmlns:a16="http://schemas.microsoft.com/office/drawing/2014/main" id="{9A84593E-2376-4976-8708-C6E51D4F7F22}"/>
              </a:ext>
            </a:extLst>
          </p:cNvPr>
          <p:cNvGraphicFramePr>
            <a:graphicFrameLocks noGrp="1"/>
          </p:cNvGraphicFramePr>
          <p:nvPr>
            <p:ph type="chart" sz="quarter" idx="13"/>
            <p:extLst>
              <p:ext uri="{D42A27DB-BD31-4B8C-83A1-F6EECF244321}">
                <p14:modId xmlns:p14="http://schemas.microsoft.com/office/powerpoint/2010/main" val="2478077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46F8AE-4B43-403E-A84A-8C11FC23940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340D5D3-6E8A-466A-A558-C9B4DB0090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579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AC65D-7F4D-4A12-BBC2-E937BF8F1442}"/>
              </a:ext>
            </a:extLst>
          </p:cNvPr>
          <p:cNvSpPr>
            <a:spLocks noGrp="1"/>
          </p:cNvSpPr>
          <p:nvPr>
            <p:ph type="title"/>
          </p:nvPr>
        </p:nvSpPr>
        <p:spPr/>
        <p:txBody>
          <a:bodyPr/>
          <a:lstStyle/>
          <a:p>
            <a:r>
              <a:rPr lang="en-US"/>
              <a:t>Facebook Own Posts Table | HG-France - 1 of 14</a:t>
            </a:r>
          </a:p>
        </p:txBody>
      </p:sp>
      <p:graphicFrame>
        <p:nvGraphicFramePr>
          <p:cNvPr id="5" name="Table Placeholder 4">
            <a:extLst>
              <a:ext uri="{FF2B5EF4-FFF2-40B4-BE49-F238E27FC236}">
                <a16:creationId xmlns:a16="http://schemas.microsoft.com/office/drawing/2014/main" id="{211D4635-9CAA-4EAC-8C0F-D15082D65B74}"/>
              </a:ext>
            </a:extLst>
          </p:cNvPr>
          <p:cNvGraphicFramePr>
            <a:graphicFrameLocks noGrp="1"/>
          </p:cNvGraphicFramePr>
          <p:nvPr>
            <p:ph type="tbl" sz="quarter" idx="13"/>
            <p:extLst>
              <p:ext uri="{D42A27DB-BD31-4B8C-83A1-F6EECF244321}">
                <p14:modId xmlns:p14="http://schemas.microsoft.com/office/powerpoint/2010/main" val="243476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73576418"/>
                    </a:ext>
                  </a:extLst>
                </a:gridCol>
                <a:gridCol w="246888">
                  <a:extLst>
                    <a:ext uri="{9D8B030D-6E8A-4147-A177-3AD203B41FA5}">
                      <a16:colId xmlns:a16="http://schemas.microsoft.com/office/drawing/2014/main" val="1149803267"/>
                    </a:ext>
                  </a:extLst>
                </a:gridCol>
                <a:gridCol w="246888">
                  <a:extLst>
                    <a:ext uri="{9D8B030D-6E8A-4147-A177-3AD203B41FA5}">
                      <a16:colId xmlns:a16="http://schemas.microsoft.com/office/drawing/2014/main" val="2772673383"/>
                    </a:ext>
                  </a:extLst>
                </a:gridCol>
                <a:gridCol w="246888">
                  <a:extLst>
                    <a:ext uri="{9D8B030D-6E8A-4147-A177-3AD203B41FA5}">
                      <a16:colId xmlns:a16="http://schemas.microsoft.com/office/drawing/2014/main" val="567992682"/>
                    </a:ext>
                  </a:extLst>
                </a:gridCol>
                <a:gridCol w="246888">
                  <a:extLst>
                    <a:ext uri="{9D8B030D-6E8A-4147-A177-3AD203B41FA5}">
                      <a16:colId xmlns:a16="http://schemas.microsoft.com/office/drawing/2014/main" val="2374907186"/>
                    </a:ext>
                  </a:extLst>
                </a:gridCol>
                <a:gridCol w="246888">
                  <a:extLst>
                    <a:ext uri="{9D8B030D-6E8A-4147-A177-3AD203B41FA5}">
                      <a16:colId xmlns:a16="http://schemas.microsoft.com/office/drawing/2014/main" val="3475656947"/>
                    </a:ext>
                  </a:extLst>
                </a:gridCol>
                <a:gridCol w="246888">
                  <a:extLst>
                    <a:ext uri="{9D8B030D-6E8A-4147-A177-3AD203B41FA5}">
                      <a16:colId xmlns:a16="http://schemas.microsoft.com/office/drawing/2014/main" val="1717890347"/>
                    </a:ext>
                  </a:extLst>
                </a:gridCol>
                <a:gridCol w="246888">
                  <a:extLst>
                    <a:ext uri="{9D8B030D-6E8A-4147-A177-3AD203B41FA5}">
                      <a16:colId xmlns:a16="http://schemas.microsoft.com/office/drawing/2014/main" val="1619376724"/>
                    </a:ext>
                  </a:extLst>
                </a:gridCol>
                <a:gridCol w="246888">
                  <a:extLst>
                    <a:ext uri="{9D8B030D-6E8A-4147-A177-3AD203B41FA5}">
                      <a16:colId xmlns:a16="http://schemas.microsoft.com/office/drawing/2014/main" val="388076274"/>
                    </a:ext>
                  </a:extLst>
                </a:gridCol>
                <a:gridCol w="246888">
                  <a:extLst>
                    <a:ext uri="{9D8B030D-6E8A-4147-A177-3AD203B41FA5}">
                      <a16:colId xmlns:a16="http://schemas.microsoft.com/office/drawing/2014/main" val="3092637648"/>
                    </a:ext>
                  </a:extLst>
                </a:gridCol>
                <a:gridCol w="246888">
                  <a:extLst>
                    <a:ext uri="{9D8B030D-6E8A-4147-A177-3AD203B41FA5}">
                      <a16:colId xmlns:a16="http://schemas.microsoft.com/office/drawing/2014/main" val="2480149772"/>
                    </a:ext>
                  </a:extLst>
                </a:gridCol>
                <a:gridCol w="246888">
                  <a:extLst>
                    <a:ext uri="{9D8B030D-6E8A-4147-A177-3AD203B41FA5}">
                      <a16:colId xmlns:a16="http://schemas.microsoft.com/office/drawing/2014/main" val="3170438011"/>
                    </a:ext>
                  </a:extLst>
                </a:gridCol>
                <a:gridCol w="246888">
                  <a:extLst>
                    <a:ext uri="{9D8B030D-6E8A-4147-A177-3AD203B41FA5}">
                      <a16:colId xmlns:a16="http://schemas.microsoft.com/office/drawing/2014/main" val="1201521537"/>
                    </a:ext>
                  </a:extLst>
                </a:gridCol>
                <a:gridCol w="246888">
                  <a:extLst>
                    <a:ext uri="{9D8B030D-6E8A-4147-A177-3AD203B41FA5}">
                      <a16:colId xmlns:a16="http://schemas.microsoft.com/office/drawing/2014/main" val="3772402665"/>
                    </a:ext>
                  </a:extLst>
                </a:gridCol>
                <a:gridCol w="246888">
                  <a:extLst>
                    <a:ext uri="{9D8B030D-6E8A-4147-A177-3AD203B41FA5}">
                      <a16:colId xmlns:a16="http://schemas.microsoft.com/office/drawing/2014/main" val="2661870545"/>
                    </a:ext>
                  </a:extLst>
                </a:gridCol>
                <a:gridCol w="246888">
                  <a:extLst>
                    <a:ext uri="{9D8B030D-6E8A-4147-A177-3AD203B41FA5}">
                      <a16:colId xmlns:a16="http://schemas.microsoft.com/office/drawing/2014/main" val="3982440948"/>
                    </a:ext>
                  </a:extLst>
                </a:gridCol>
                <a:gridCol w="246888">
                  <a:extLst>
                    <a:ext uri="{9D8B030D-6E8A-4147-A177-3AD203B41FA5}">
                      <a16:colId xmlns:a16="http://schemas.microsoft.com/office/drawing/2014/main" val="531030312"/>
                    </a:ext>
                  </a:extLst>
                </a:gridCol>
                <a:gridCol w="246888">
                  <a:extLst>
                    <a:ext uri="{9D8B030D-6E8A-4147-A177-3AD203B41FA5}">
                      <a16:colId xmlns:a16="http://schemas.microsoft.com/office/drawing/2014/main" val="3808706686"/>
                    </a:ext>
                  </a:extLst>
                </a:gridCol>
                <a:gridCol w="246888">
                  <a:extLst>
                    <a:ext uri="{9D8B030D-6E8A-4147-A177-3AD203B41FA5}">
                      <a16:colId xmlns:a16="http://schemas.microsoft.com/office/drawing/2014/main" val="942018263"/>
                    </a:ext>
                  </a:extLst>
                </a:gridCol>
                <a:gridCol w="246888">
                  <a:extLst>
                    <a:ext uri="{9D8B030D-6E8A-4147-A177-3AD203B41FA5}">
                      <a16:colId xmlns:a16="http://schemas.microsoft.com/office/drawing/2014/main" val="2690948908"/>
                    </a:ext>
                  </a:extLst>
                </a:gridCol>
                <a:gridCol w="246888">
                  <a:extLst>
                    <a:ext uri="{9D8B030D-6E8A-4147-A177-3AD203B41FA5}">
                      <a16:colId xmlns:a16="http://schemas.microsoft.com/office/drawing/2014/main" val="2553520474"/>
                    </a:ext>
                  </a:extLst>
                </a:gridCol>
                <a:gridCol w="246888">
                  <a:extLst>
                    <a:ext uri="{9D8B030D-6E8A-4147-A177-3AD203B41FA5}">
                      <a16:colId xmlns:a16="http://schemas.microsoft.com/office/drawing/2014/main" val="660130357"/>
                    </a:ext>
                  </a:extLst>
                </a:gridCol>
                <a:gridCol w="246888">
                  <a:extLst>
                    <a:ext uri="{9D8B030D-6E8A-4147-A177-3AD203B41FA5}">
                      <a16:colId xmlns:a16="http://schemas.microsoft.com/office/drawing/2014/main" val="4218917314"/>
                    </a:ext>
                  </a:extLst>
                </a:gridCol>
                <a:gridCol w="246888">
                  <a:extLst>
                    <a:ext uri="{9D8B030D-6E8A-4147-A177-3AD203B41FA5}">
                      <a16:colId xmlns:a16="http://schemas.microsoft.com/office/drawing/2014/main" val="3279770175"/>
                    </a:ext>
                  </a:extLst>
                </a:gridCol>
                <a:gridCol w="246888">
                  <a:extLst>
                    <a:ext uri="{9D8B030D-6E8A-4147-A177-3AD203B41FA5}">
                      <a16:colId xmlns:a16="http://schemas.microsoft.com/office/drawing/2014/main" val="595027570"/>
                    </a:ext>
                  </a:extLst>
                </a:gridCol>
                <a:gridCol w="246888">
                  <a:extLst>
                    <a:ext uri="{9D8B030D-6E8A-4147-A177-3AD203B41FA5}">
                      <a16:colId xmlns:a16="http://schemas.microsoft.com/office/drawing/2014/main" val="3090246692"/>
                    </a:ext>
                  </a:extLst>
                </a:gridCol>
                <a:gridCol w="246888">
                  <a:extLst>
                    <a:ext uri="{9D8B030D-6E8A-4147-A177-3AD203B41FA5}">
                      <a16:colId xmlns:a16="http://schemas.microsoft.com/office/drawing/2014/main" val="1862961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63244385"/>
                  </a:ext>
                </a:extLst>
              </a:tr>
            </a:tbl>
          </a:graphicData>
        </a:graphic>
      </p:graphicFrame>
      <p:sp>
        <p:nvSpPr>
          <p:cNvPr id="4" name="Text Placeholder 3">
            <a:extLst>
              <a:ext uri="{FF2B5EF4-FFF2-40B4-BE49-F238E27FC236}">
                <a16:creationId xmlns:a16="http://schemas.microsoft.com/office/drawing/2014/main" id="{3976988B-D169-4344-A0E8-7F3B1D8F843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60339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019CD-1317-432E-8D40-66351C29CEDC}"/>
              </a:ext>
            </a:extLst>
          </p:cNvPr>
          <p:cNvSpPr>
            <a:spLocks noGrp="1"/>
          </p:cNvSpPr>
          <p:nvPr>
            <p:ph type="title"/>
          </p:nvPr>
        </p:nvSpPr>
        <p:spPr/>
        <p:txBody>
          <a:bodyPr/>
          <a:lstStyle/>
          <a:p>
            <a:r>
              <a:rPr lang="en-US"/>
              <a:t>Facebook Own Posts Table | HG-France - 2 of 14</a:t>
            </a:r>
          </a:p>
        </p:txBody>
      </p:sp>
      <p:graphicFrame>
        <p:nvGraphicFramePr>
          <p:cNvPr id="5" name="Table Placeholder 4">
            <a:extLst>
              <a:ext uri="{FF2B5EF4-FFF2-40B4-BE49-F238E27FC236}">
                <a16:creationId xmlns:a16="http://schemas.microsoft.com/office/drawing/2014/main" id="{61FE3CD9-49A8-4846-A185-0A374C489288}"/>
              </a:ext>
            </a:extLst>
          </p:cNvPr>
          <p:cNvGraphicFramePr>
            <a:graphicFrameLocks noGrp="1"/>
          </p:cNvGraphicFramePr>
          <p:nvPr>
            <p:ph type="tbl" sz="quarter" idx="13"/>
            <p:extLst>
              <p:ext uri="{D42A27DB-BD31-4B8C-83A1-F6EECF244321}">
                <p14:modId xmlns:p14="http://schemas.microsoft.com/office/powerpoint/2010/main" val="3846147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12777787"/>
                    </a:ext>
                  </a:extLst>
                </a:gridCol>
                <a:gridCol w="246888">
                  <a:extLst>
                    <a:ext uri="{9D8B030D-6E8A-4147-A177-3AD203B41FA5}">
                      <a16:colId xmlns:a16="http://schemas.microsoft.com/office/drawing/2014/main" val="2655987737"/>
                    </a:ext>
                  </a:extLst>
                </a:gridCol>
                <a:gridCol w="246888">
                  <a:extLst>
                    <a:ext uri="{9D8B030D-6E8A-4147-A177-3AD203B41FA5}">
                      <a16:colId xmlns:a16="http://schemas.microsoft.com/office/drawing/2014/main" val="1383253387"/>
                    </a:ext>
                  </a:extLst>
                </a:gridCol>
                <a:gridCol w="246888">
                  <a:extLst>
                    <a:ext uri="{9D8B030D-6E8A-4147-A177-3AD203B41FA5}">
                      <a16:colId xmlns:a16="http://schemas.microsoft.com/office/drawing/2014/main" val="39922400"/>
                    </a:ext>
                  </a:extLst>
                </a:gridCol>
                <a:gridCol w="246888">
                  <a:extLst>
                    <a:ext uri="{9D8B030D-6E8A-4147-A177-3AD203B41FA5}">
                      <a16:colId xmlns:a16="http://schemas.microsoft.com/office/drawing/2014/main" val="2107573411"/>
                    </a:ext>
                  </a:extLst>
                </a:gridCol>
                <a:gridCol w="246888">
                  <a:extLst>
                    <a:ext uri="{9D8B030D-6E8A-4147-A177-3AD203B41FA5}">
                      <a16:colId xmlns:a16="http://schemas.microsoft.com/office/drawing/2014/main" val="4182913585"/>
                    </a:ext>
                  </a:extLst>
                </a:gridCol>
                <a:gridCol w="246888">
                  <a:extLst>
                    <a:ext uri="{9D8B030D-6E8A-4147-A177-3AD203B41FA5}">
                      <a16:colId xmlns:a16="http://schemas.microsoft.com/office/drawing/2014/main" val="2826882272"/>
                    </a:ext>
                  </a:extLst>
                </a:gridCol>
                <a:gridCol w="246888">
                  <a:extLst>
                    <a:ext uri="{9D8B030D-6E8A-4147-A177-3AD203B41FA5}">
                      <a16:colId xmlns:a16="http://schemas.microsoft.com/office/drawing/2014/main" val="567849588"/>
                    </a:ext>
                  </a:extLst>
                </a:gridCol>
                <a:gridCol w="246888">
                  <a:extLst>
                    <a:ext uri="{9D8B030D-6E8A-4147-A177-3AD203B41FA5}">
                      <a16:colId xmlns:a16="http://schemas.microsoft.com/office/drawing/2014/main" val="3191409353"/>
                    </a:ext>
                  </a:extLst>
                </a:gridCol>
                <a:gridCol w="246888">
                  <a:extLst>
                    <a:ext uri="{9D8B030D-6E8A-4147-A177-3AD203B41FA5}">
                      <a16:colId xmlns:a16="http://schemas.microsoft.com/office/drawing/2014/main" val="2943785136"/>
                    </a:ext>
                  </a:extLst>
                </a:gridCol>
                <a:gridCol w="246888">
                  <a:extLst>
                    <a:ext uri="{9D8B030D-6E8A-4147-A177-3AD203B41FA5}">
                      <a16:colId xmlns:a16="http://schemas.microsoft.com/office/drawing/2014/main" val="879646389"/>
                    </a:ext>
                  </a:extLst>
                </a:gridCol>
                <a:gridCol w="246888">
                  <a:extLst>
                    <a:ext uri="{9D8B030D-6E8A-4147-A177-3AD203B41FA5}">
                      <a16:colId xmlns:a16="http://schemas.microsoft.com/office/drawing/2014/main" val="2895701805"/>
                    </a:ext>
                  </a:extLst>
                </a:gridCol>
                <a:gridCol w="246888">
                  <a:extLst>
                    <a:ext uri="{9D8B030D-6E8A-4147-A177-3AD203B41FA5}">
                      <a16:colId xmlns:a16="http://schemas.microsoft.com/office/drawing/2014/main" val="3880206647"/>
                    </a:ext>
                  </a:extLst>
                </a:gridCol>
                <a:gridCol w="246888">
                  <a:extLst>
                    <a:ext uri="{9D8B030D-6E8A-4147-A177-3AD203B41FA5}">
                      <a16:colId xmlns:a16="http://schemas.microsoft.com/office/drawing/2014/main" val="3813513764"/>
                    </a:ext>
                  </a:extLst>
                </a:gridCol>
                <a:gridCol w="246888">
                  <a:extLst>
                    <a:ext uri="{9D8B030D-6E8A-4147-A177-3AD203B41FA5}">
                      <a16:colId xmlns:a16="http://schemas.microsoft.com/office/drawing/2014/main" val="2577754853"/>
                    </a:ext>
                  </a:extLst>
                </a:gridCol>
                <a:gridCol w="246888">
                  <a:extLst>
                    <a:ext uri="{9D8B030D-6E8A-4147-A177-3AD203B41FA5}">
                      <a16:colId xmlns:a16="http://schemas.microsoft.com/office/drawing/2014/main" val="1337278672"/>
                    </a:ext>
                  </a:extLst>
                </a:gridCol>
                <a:gridCol w="246888">
                  <a:extLst>
                    <a:ext uri="{9D8B030D-6E8A-4147-A177-3AD203B41FA5}">
                      <a16:colId xmlns:a16="http://schemas.microsoft.com/office/drawing/2014/main" val="2116506861"/>
                    </a:ext>
                  </a:extLst>
                </a:gridCol>
                <a:gridCol w="246888">
                  <a:extLst>
                    <a:ext uri="{9D8B030D-6E8A-4147-A177-3AD203B41FA5}">
                      <a16:colId xmlns:a16="http://schemas.microsoft.com/office/drawing/2014/main" val="690685226"/>
                    </a:ext>
                  </a:extLst>
                </a:gridCol>
                <a:gridCol w="246888">
                  <a:extLst>
                    <a:ext uri="{9D8B030D-6E8A-4147-A177-3AD203B41FA5}">
                      <a16:colId xmlns:a16="http://schemas.microsoft.com/office/drawing/2014/main" val="909800826"/>
                    </a:ext>
                  </a:extLst>
                </a:gridCol>
                <a:gridCol w="246888">
                  <a:extLst>
                    <a:ext uri="{9D8B030D-6E8A-4147-A177-3AD203B41FA5}">
                      <a16:colId xmlns:a16="http://schemas.microsoft.com/office/drawing/2014/main" val="978394643"/>
                    </a:ext>
                  </a:extLst>
                </a:gridCol>
                <a:gridCol w="246888">
                  <a:extLst>
                    <a:ext uri="{9D8B030D-6E8A-4147-A177-3AD203B41FA5}">
                      <a16:colId xmlns:a16="http://schemas.microsoft.com/office/drawing/2014/main" val="845071260"/>
                    </a:ext>
                  </a:extLst>
                </a:gridCol>
                <a:gridCol w="246888">
                  <a:extLst>
                    <a:ext uri="{9D8B030D-6E8A-4147-A177-3AD203B41FA5}">
                      <a16:colId xmlns:a16="http://schemas.microsoft.com/office/drawing/2014/main" val="3129389247"/>
                    </a:ext>
                  </a:extLst>
                </a:gridCol>
                <a:gridCol w="246888">
                  <a:extLst>
                    <a:ext uri="{9D8B030D-6E8A-4147-A177-3AD203B41FA5}">
                      <a16:colId xmlns:a16="http://schemas.microsoft.com/office/drawing/2014/main" val="2826841055"/>
                    </a:ext>
                  </a:extLst>
                </a:gridCol>
                <a:gridCol w="246888">
                  <a:extLst>
                    <a:ext uri="{9D8B030D-6E8A-4147-A177-3AD203B41FA5}">
                      <a16:colId xmlns:a16="http://schemas.microsoft.com/office/drawing/2014/main" val="2350597632"/>
                    </a:ext>
                  </a:extLst>
                </a:gridCol>
                <a:gridCol w="246888">
                  <a:extLst>
                    <a:ext uri="{9D8B030D-6E8A-4147-A177-3AD203B41FA5}">
                      <a16:colId xmlns:a16="http://schemas.microsoft.com/office/drawing/2014/main" val="4054074925"/>
                    </a:ext>
                  </a:extLst>
                </a:gridCol>
                <a:gridCol w="246888">
                  <a:extLst>
                    <a:ext uri="{9D8B030D-6E8A-4147-A177-3AD203B41FA5}">
                      <a16:colId xmlns:a16="http://schemas.microsoft.com/office/drawing/2014/main" val="3758868339"/>
                    </a:ext>
                  </a:extLst>
                </a:gridCol>
                <a:gridCol w="246888">
                  <a:extLst>
                    <a:ext uri="{9D8B030D-6E8A-4147-A177-3AD203B41FA5}">
                      <a16:colId xmlns:a16="http://schemas.microsoft.com/office/drawing/2014/main" val="3007095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3640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- 2018-05-31 11:35:48 </a:t>
                      </a:r>
                      <a:r>
                        <a:rPr kumimoji="0" lang="en-US" sz="1000" b="0" i="0" u="none" strike="noStrike" kern="1200" cap="none" spc="0" normalizeH="0" baseline="0" noProof="0">
                          <a:ln>
                            <a:noFill/>
                          </a:ln>
                          <a:solidFill>
                            <a:prstClr val="black"/>
                          </a:solidFill>
                          <a:effectLst/>
                          <a:uLnTx/>
                          <a:uFillTx/>
                          <a:latin typeface="+mn-lt"/>
                          <a:ea typeface="+mn-ea"/>
                          <a:cs typeface="+mn-cs"/>
                        </a:rPr>
                        <a:t> 
 ‪Découvrez notre stand, nos nouveautés et nos ateliers au salon Jardins, jardin aux Tuileries - stand B60 allée du Sanglier. #jardin #bosch #jardinage #DIY #plantes ‬#jardinjardin2018 #jardindestuileries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47994464"/>
                  </a:ext>
                </a:extLst>
              </a:tr>
            </a:tbl>
          </a:graphicData>
        </a:graphic>
      </p:graphicFrame>
      <p:sp>
        <p:nvSpPr>
          <p:cNvPr id="4" name="Text Placeholder 3">
            <a:extLst>
              <a:ext uri="{FF2B5EF4-FFF2-40B4-BE49-F238E27FC236}">
                <a16:creationId xmlns:a16="http://schemas.microsoft.com/office/drawing/2014/main" id="{E6C3769C-811A-474D-A6B7-B61057CC932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87873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05BF-86A6-47A1-B3FD-19D76BBF63DA}"/>
              </a:ext>
            </a:extLst>
          </p:cNvPr>
          <p:cNvSpPr>
            <a:spLocks noGrp="1"/>
          </p:cNvSpPr>
          <p:nvPr>
            <p:ph type="title"/>
          </p:nvPr>
        </p:nvSpPr>
        <p:spPr/>
        <p:txBody>
          <a:bodyPr/>
          <a:lstStyle/>
          <a:p>
            <a:r>
              <a:rPr lang="en-US"/>
              <a:t>Facebook Own Posts Table | HG-France - 3 of 14</a:t>
            </a:r>
          </a:p>
        </p:txBody>
      </p:sp>
      <p:graphicFrame>
        <p:nvGraphicFramePr>
          <p:cNvPr id="5" name="Table Placeholder 4">
            <a:extLst>
              <a:ext uri="{FF2B5EF4-FFF2-40B4-BE49-F238E27FC236}">
                <a16:creationId xmlns:a16="http://schemas.microsoft.com/office/drawing/2014/main" id="{35449283-051B-4A2C-B0F6-7B9DD303AE65}"/>
              </a:ext>
            </a:extLst>
          </p:cNvPr>
          <p:cNvGraphicFramePr>
            <a:graphicFrameLocks noGrp="1"/>
          </p:cNvGraphicFramePr>
          <p:nvPr>
            <p:ph type="tbl" sz="quarter" idx="13"/>
            <p:extLst>
              <p:ext uri="{D42A27DB-BD31-4B8C-83A1-F6EECF244321}">
                <p14:modId xmlns:p14="http://schemas.microsoft.com/office/powerpoint/2010/main" val="1706823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86544437"/>
                    </a:ext>
                  </a:extLst>
                </a:gridCol>
                <a:gridCol w="246888">
                  <a:extLst>
                    <a:ext uri="{9D8B030D-6E8A-4147-A177-3AD203B41FA5}">
                      <a16:colId xmlns:a16="http://schemas.microsoft.com/office/drawing/2014/main" val="1089386014"/>
                    </a:ext>
                  </a:extLst>
                </a:gridCol>
                <a:gridCol w="246888">
                  <a:extLst>
                    <a:ext uri="{9D8B030D-6E8A-4147-A177-3AD203B41FA5}">
                      <a16:colId xmlns:a16="http://schemas.microsoft.com/office/drawing/2014/main" val="2111034992"/>
                    </a:ext>
                  </a:extLst>
                </a:gridCol>
                <a:gridCol w="246888">
                  <a:extLst>
                    <a:ext uri="{9D8B030D-6E8A-4147-A177-3AD203B41FA5}">
                      <a16:colId xmlns:a16="http://schemas.microsoft.com/office/drawing/2014/main" val="1694236456"/>
                    </a:ext>
                  </a:extLst>
                </a:gridCol>
                <a:gridCol w="246888">
                  <a:extLst>
                    <a:ext uri="{9D8B030D-6E8A-4147-A177-3AD203B41FA5}">
                      <a16:colId xmlns:a16="http://schemas.microsoft.com/office/drawing/2014/main" val="3794787131"/>
                    </a:ext>
                  </a:extLst>
                </a:gridCol>
                <a:gridCol w="246888">
                  <a:extLst>
                    <a:ext uri="{9D8B030D-6E8A-4147-A177-3AD203B41FA5}">
                      <a16:colId xmlns:a16="http://schemas.microsoft.com/office/drawing/2014/main" val="2220829840"/>
                    </a:ext>
                  </a:extLst>
                </a:gridCol>
                <a:gridCol w="246888">
                  <a:extLst>
                    <a:ext uri="{9D8B030D-6E8A-4147-A177-3AD203B41FA5}">
                      <a16:colId xmlns:a16="http://schemas.microsoft.com/office/drawing/2014/main" val="2230230363"/>
                    </a:ext>
                  </a:extLst>
                </a:gridCol>
                <a:gridCol w="246888">
                  <a:extLst>
                    <a:ext uri="{9D8B030D-6E8A-4147-A177-3AD203B41FA5}">
                      <a16:colId xmlns:a16="http://schemas.microsoft.com/office/drawing/2014/main" val="2308294523"/>
                    </a:ext>
                  </a:extLst>
                </a:gridCol>
                <a:gridCol w="246888">
                  <a:extLst>
                    <a:ext uri="{9D8B030D-6E8A-4147-A177-3AD203B41FA5}">
                      <a16:colId xmlns:a16="http://schemas.microsoft.com/office/drawing/2014/main" val="671608044"/>
                    </a:ext>
                  </a:extLst>
                </a:gridCol>
                <a:gridCol w="246888">
                  <a:extLst>
                    <a:ext uri="{9D8B030D-6E8A-4147-A177-3AD203B41FA5}">
                      <a16:colId xmlns:a16="http://schemas.microsoft.com/office/drawing/2014/main" val="1251598197"/>
                    </a:ext>
                  </a:extLst>
                </a:gridCol>
                <a:gridCol w="246888">
                  <a:extLst>
                    <a:ext uri="{9D8B030D-6E8A-4147-A177-3AD203B41FA5}">
                      <a16:colId xmlns:a16="http://schemas.microsoft.com/office/drawing/2014/main" val="1963936199"/>
                    </a:ext>
                  </a:extLst>
                </a:gridCol>
                <a:gridCol w="246888">
                  <a:extLst>
                    <a:ext uri="{9D8B030D-6E8A-4147-A177-3AD203B41FA5}">
                      <a16:colId xmlns:a16="http://schemas.microsoft.com/office/drawing/2014/main" val="2222980908"/>
                    </a:ext>
                  </a:extLst>
                </a:gridCol>
                <a:gridCol w="246888">
                  <a:extLst>
                    <a:ext uri="{9D8B030D-6E8A-4147-A177-3AD203B41FA5}">
                      <a16:colId xmlns:a16="http://schemas.microsoft.com/office/drawing/2014/main" val="2394991159"/>
                    </a:ext>
                  </a:extLst>
                </a:gridCol>
                <a:gridCol w="246888">
                  <a:extLst>
                    <a:ext uri="{9D8B030D-6E8A-4147-A177-3AD203B41FA5}">
                      <a16:colId xmlns:a16="http://schemas.microsoft.com/office/drawing/2014/main" val="1666623387"/>
                    </a:ext>
                  </a:extLst>
                </a:gridCol>
                <a:gridCol w="246888">
                  <a:extLst>
                    <a:ext uri="{9D8B030D-6E8A-4147-A177-3AD203B41FA5}">
                      <a16:colId xmlns:a16="http://schemas.microsoft.com/office/drawing/2014/main" val="3475758208"/>
                    </a:ext>
                  </a:extLst>
                </a:gridCol>
                <a:gridCol w="246888">
                  <a:extLst>
                    <a:ext uri="{9D8B030D-6E8A-4147-A177-3AD203B41FA5}">
                      <a16:colId xmlns:a16="http://schemas.microsoft.com/office/drawing/2014/main" val="928938337"/>
                    </a:ext>
                  </a:extLst>
                </a:gridCol>
                <a:gridCol w="246888">
                  <a:extLst>
                    <a:ext uri="{9D8B030D-6E8A-4147-A177-3AD203B41FA5}">
                      <a16:colId xmlns:a16="http://schemas.microsoft.com/office/drawing/2014/main" val="1782566304"/>
                    </a:ext>
                  </a:extLst>
                </a:gridCol>
                <a:gridCol w="246888">
                  <a:extLst>
                    <a:ext uri="{9D8B030D-6E8A-4147-A177-3AD203B41FA5}">
                      <a16:colId xmlns:a16="http://schemas.microsoft.com/office/drawing/2014/main" val="1046900501"/>
                    </a:ext>
                  </a:extLst>
                </a:gridCol>
                <a:gridCol w="246888">
                  <a:extLst>
                    <a:ext uri="{9D8B030D-6E8A-4147-A177-3AD203B41FA5}">
                      <a16:colId xmlns:a16="http://schemas.microsoft.com/office/drawing/2014/main" val="1994857283"/>
                    </a:ext>
                  </a:extLst>
                </a:gridCol>
                <a:gridCol w="246888">
                  <a:extLst>
                    <a:ext uri="{9D8B030D-6E8A-4147-A177-3AD203B41FA5}">
                      <a16:colId xmlns:a16="http://schemas.microsoft.com/office/drawing/2014/main" val="23406137"/>
                    </a:ext>
                  </a:extLst>
                </a:gridCol>
                <a:gridCol w="246888">
                  <a:extLst>
                    <a:ext uri="{9D8B030D-6E8A-4147-A177-3AD203B41FA5}">
                      <a16:colId xmlns:a16="http://schemas.microsoft.com/office/drawing/2014/main" val="353274765"/>
                    </a:ext>
                  </a:extLst>
                </a:gridCol>
                <a:gridCol w="246888">
                  <a:extLst>
                    <a:ext uri="{9D8B030D-6E8A-4147-A177-3AD203B41FA5}">
                      <a16:colId xmlns:a16="http://schemas.microsoft.com/office/drawing/2014/main" val="808464993"/>
                    </a:ext>
                  </a:extLst>
                </a:gridCol>
                <a:gridCol w="246888">
                  <a:extLst>
                    <a:ext uri="{9D8B030D-6E8A-4147-A177-3AD203B41FA5}">
                      <a16:colId xmlns:a16="http://schemas.microsoft.com/office/drawing/2014/main" val="1334112653"/>
                    </a:ext>
                  </a:extLst>
                </a:gridCol>
                <a:gridCol w="246888">
                  <a:extLst>
                    <a:ext uri="{9D8B030D-6E8A-4147-A177-3AD203B41FA5}">
                      <a16:colId xmlns:a16="http://schemas.microsoft.com/office/drawing/2014/main" val="4075536237"/>
                    </a:ext>
                  </a:extLst>
                </a:gridCol>
                <a:gridCol w="246888">
                  <a:extLst>
                    <a:ext uri="{9D8B030D-6E8A-4147-A177-3AD203B41FA5}">
                      <a16:colId xmlns:a16="http://schemas.microsoft.com/office/drawing/2014/main" val="1774753427"/>
                    </a:ext>
                  </a:extLst>
                </a:gridCol>
                <a:gridCol w="246888">
                  <a:extLst>
                    <a:ext uri="{9D8B030D-6E8A-4147-A177-3AD203B41FA5}">
                      <a16:colId xmlns:a16="http://schemas.microsoft.com/office/drawing/2014/main" val="495100143"/>
                    </a:ext>
                  </a:extLst>
                </a:gridCol>
                <a:gridCol w="246888">
                  <a:extLst>
                    <a:ext uri="{9D8B030D-6E8A-4147-A177-3AD203B41FA5}">
                      <a16:colId xmlns:a16="http://schemas.microsoft.com/office/drawing/2014/main" val="84696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63746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- 2018-05-25 17:24:54 </a:t>
                      </a:r>
                      <a:r>
                        <a:rPr kumimoji="0" lang="fr-FR" sz="1000" b="0" i="0" u="none" strike="noStrike" kern="1200" cap="none" spc="0" normalizeH="0" baseline="0" noProof="0">
                          <a:ln>
                            <a:noFill/>
                          </a:ln>
                          <a:solidFill>
                            <a:prstClr val="black"/>
                          </a:solidFill>
                          <a:effectLst/>
                          <a:uLnTx/>
                          <a:uFillTx/>
                          <a:latin typeface="+mn-lt"/>
                          <a:ea typeface="+mn-ea"/>
                          <a:cs typeface="+mn-cs"/>
                        </a:rPr>
                        <a:t> 
 Au  TechShop Paris/Ivry avec les Makers du Technistub qui préparent le Robot Fight au Vivatech Paris. Allez admirer le résultat demain après-midi au salon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36860256"/>
                  </a:ext>
                </a:extLst>
              </a:tr>
            </a:tbl>
          </a:graphicData>
        </a:graphic>
      </p:graphicFrame>
      <p:sp>
        <p:nvSpPr>
          <p:cNvPr id="4" name="Text Placeholder 3">
            <a:extLst>
              <a:ext uri="{FF2B5EF4-FFF2-40B4-BE49-F238E27FC236}">
                <a16:creationId xmlns:a16="http://schemas.microsoft.com/office/drawing/2014/main" id="{F0C37D62-F428-42B4-B9ED-C480419B4B7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82236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5BDCC-B516-414F-A327-BF45311E2AF4}"/>
              </a:ext>
            </a:extLst>
          </p:cNvPr>
          <p:cNvSpPr>
            <a:spLocks noGrp="1"/>
          </p:cNvSpPr>
          <p:nvPr>
            <p:ph type="title"/>
          </p:nvPr>
        </p:nvSpPr>
        <p:spPr/>
        <p:txBody>
          <a:bodyPr/>
          <a:lstStyle/>
          <a:p>
            <a:r>
              <a:rPr lang="en-US"/>
              <a:t>Facebook Own Posts Table | HG-France - 4 of 14</a:t>
            </a:r>
          </a:p>
        </p:txBody>
      </p:sp>
      <p:graphicFrame>
        <p:nvGraphicFramePr>
          <p:cNvPr id="5" name="Table Placeholder 4">
            <a:extLst>
              <a:ext uri="{FF2B5EF4-FFF2-40B4-BE49-F238E27FC236}">
                <a16:creationId xmlns:a16="http://schemas.microsoft.com/office/drawing/2014/main" id="{B3E16723-0B7D-4AAE-8EF1-FBA7C6E2CCA6}"/>
              </a:ext>
            </a:extLst>
          </p:cNvPr>
          <p:cNvGraphicFramePr>
            <a:graphicFrameLocks noGrp="1"/>
          </p:cNvGraphicFramePr>
          <p:nvPr>
            <p:ph type="tbl" sz="quarter" idx="13"/>
            <p:extLst>
              <p:ext uri="{D42A27DB-BD31-4B8C-83A1-F6EECF244321}">
                <p14:modId xmlns:p14="http://schemas.microsoft.com/office/powerpoint/2010/main" val="1852484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80853500"/>
                    </a:ext>
                  </a:extLst>
                </a:gridCol>
                <a:gridCol w="246888">
                  <a:extLst>
                    <a:ext uri="{9D8B030D-6E8A-4147-A177-3AD203B41FA5}">
                      <a16:colId xmlns:a16="http://schemas.microsoft.com/office/drawing/2014/main" val="2978116448"/>
                    </a:ext>
                  </a:extLst>
                </a:gridCol>
                <a:gridCol w="246888">
                  <a:extLst>
                    <a:ext uri="{9D8B030D-6E8A-4147-A177-3AD203B41FA5}">
                      <a16:colId xmlns:a16="http://schemas.microsoft.com/office/drawing/2014/main" val="1906409545"/>
                    </a:ext>
                  </a:extLst>
                </a:gridCol>
                <a:gridCol w="246888">
                  <a:extLst>
                    <a:ext uri="{9D8B030D-6E8A-4147-A177-3AD203B41FA5}">
                      <a16:colId xmlns:a16="http://schemas.microsoft.com/office/drawing/2014/main" val="3427029404"/>
                    </a:ext>
                  </a:extLst>
                </a:gridCol>
                <a:gridCol w="246888">
                  <a:extLst>
                    <a:ext uri="{9D8B030D-6E8A-4147-A177-3AD203B41FA5}">
                      <a16:colId xmlns:a16="http://schemas.microsoft.com/office/drawing/2014/main" val="1262221490"/>
                    </a:ext>
                  </a:extLst>
                </a:gridCol>
                <a:gridCol w="246888">
                  <a:extLst>
                    <a:ext uri="{9D8B030D-6E8A-4147-A177-3AD203B41FA5}">
                      <a16:colId xmlns:a16="http://schemas.microsoft.com/office/drawing/2014/main" val="3179184943"/>
                    </a:ext>
                  </a:extLst>
                </a:gridCol>
                <a:gridCol w="246888">
                  <a:extLst>
                    <a:ext uri="{9D8B030D-6E8A-4147-A177-3AD203B41FA5}">
                      <a16:colId xmlns:a16="http://schemas.microsoft.com/office/drawing/2014/main" val="4251908422"/>
                    </a:ext>
                  </a:extLst>
                </a:gridCol>
                <a:gridCol w="246888">
                  <a:extLst>
                    <a:ext uri="{9D8B030D-6E8A-4147-A177-3AD203B41FA5}">
                      <a16:colId xmlns:a16="http://schemas.microsoft.com/office/drawing/2014/main" val="3643530918"/>
                    </a:ext>
                  </a:extLst>
                </a:gridCol>
                <a:gridCol w="246888">
                  <a:extLst>
                    <a:ext uri="{9D8B030D-6E8A-4147-A177-3AD203B41FA5}">
                      <a16:colId xmlns:a16="http://schemas.microsoft.com/office/drawing/2014/main" val="3608624663"/>
                    </a:ext>
                  </a:extLst>
                </a:gridCol>
                <a:gridCol w="246888">
                  <a:extLst>
                    <a:ext uri="{9D8B030D-6E8A-4147-A177-3AD203B41FA5}">
                      <a16:colId xmlns:a16="http://schemas.microsoft.com/office/drawing/2014/main" val="676382231"/>
                    </a:ext>
                  </a:extLst>
                </a:gridCol>
                <a:gridCol w="246888">
                  <a:extLst>
                    <a:ext uri="{9D8B030D-6E8A-4147-A177-3AD203B41FA5}">
                      <a16:colId xmlns:a16="http://schemas.microsoft.com/office/drawing/2014/main" val="4167755590"/>
                    </a:ext>
                  </a:extLst>
                </a:gridCol>
                <a:gridCol w="246888">
                  <a:extLst>
                    <a:ext uri="{9D8B030D-6E8A-4147-A177-3AD203B41FA5}">
                      <a16:colId xmlns:a16="http://schemas.microsoft.com/office/drawing/2014/main" val="326574289"/>
                    </a:ext>
                  </a:extLst>
                </a:gridCol>
                <a:gridCol w="246888">
                  <a:extLst>
                    <a:ext uri="{9D8B030D-6E8A-4147-A177-3AD203B41FA5}">
                      <a16:colId xmlns:a16="http://schemas.microsoft.com/office/drawing/2014/main" val="175576146"/>
                    </a:ext>
                  </a:extLst>
                </a:gridCol>
                <a:gridCol w="246888">
                  <a:extLst>
                    <a:ext uri="{9D8B030D-6E8A-4147-A177-3AD203B41FA5}">
                      <a16:colId xmlns:a16="http://schemas.microsoft.com/office/drawing/2014/main" val="1849165672"/>
                    </a:ext>
                  </a:extLst>
                </a:gridCol>
                <a:gridCol w="246888">
                  <a:extLst>
                    <a:ext uri="{9D8B030D-6E8A-4147-A177-3AD203B41FA5}">
                      <a16:colId xmlns:a16="http://schemas.microsoft.com/office/drawing/2014/main" val="2222116449"/>
                    </a:ext>
                  </a:extLst>
                </a:gridCol>
                <a:gridCol w="246888">
                  <a:extLst>
                    <a:ext uri="{9D8B030D-6E8A-4147-A177-3AD203B41FA5}">
                      <a16:colId xmlns:a16="http://schemas.microsoft.com/office/drawing/2014/main" val="3424044778"/>
                    </a:ext>
                  </a:extLst>
                </a:gridCol>
                <a:gridCol w="246888">
                  <a:extLst>
                    <a:ext uri="{9D8B030D-6E8A-4147-A177-3AD203B41FA5}">
                      <a16:colId xmlns:a16="http://schemas.microsoft.com/office/drawing/2014/main" val="3560007198"/>
                    </a:ext>
                  </a:extLst>
                </a:gridCol>
                <a:gridCol w="246888">
                  <a:extLst>
                    <a:ext uri="{9D8B030D-6E8A-4147-A177-3AD203B41FA5}">
                      <a16:colId xmlns:a16="http://schemas.microsoft.com/office/drawing/2014/main" val="609036463"/>
                    </a:ext>
                  </a:extLst>
                </a:gridCol>
                <a:gridCol w="246888">
                  <a:extLst>
                    <a:ext uri="{9D8B030D-6E8A-4147-A177-3AD203B41FA5}">
                      <a16:colId xmlns:a16="http://schemas.microsoft.com/office/drawing/2014/main" val="1291497948"/>
                    </a:ext>
                  </a:extLst>
                </a:gridCol>
                <a:gridCol w="246888">
                  <a:extLst>
                    <a:ext uri="{9D8B030D-6E8A-4147-A177-3AD203B41FA5}">
                      <a16:colId xmlns:a16="http://schemas.microsoft.com/office/drawing/2014/main" val="1113874658"/>
                    </a:ext>
                  </a:extLst>
                </a:gridCol>
                <a:gridCol w="246888">
                  <a:extLst>
                    <a:ext uri="{9D8B030D-6E8A-4147-A177-3AD203B41FA5}">
                      <a16:colId xmlns:a16="http://schemas.microsoft.com/office/drawing/2014/main" val="2058254742"/>
                    </a:ext>
                  </a:extLst>
                </a:gridCol>
                <a:gridCol w="246888">
                  <a:extLst>
                    <a:ext uri="{9D8B030D-6E8A-4147-A177-3AD203B41FA5}">
                      <a16:colId xmlns:a16="http://schemas.microsoft.com/office/drawing/2014/main" val="490156248"/>
                    </a:ext>
                  </a:extLst>
                </a:gridCol>
                <a:gridCol w="246888">
                  <a:extLst>
                    <a:ext uri="{9D8B030D-6E8A-4147-A177-3AD203B41FA5}">
                      <a16:colId xmlns:a16="http://schemas.microsoft.com/office/drawing/2014/main" val="2186844411"/>
                    </a:ext>
                  </a:extLst>
                </a:gridCol>
                <a:gridCol w="246888">
                  <a:extLst>
                    <a:ext uri="{9D8B030D-6E8A-4147-A177-3AD203B41FA5}">
                      <a16:colId xmlns:a16="http://schemas.microsoft.com/office/drawing/2014/main" val="3044328987"/>
                    </a:ext>
                  </a:extLst>
                </a:gridCol>
                <a:gridCol w="246888">
                  <a:extLst>
                    <a:ext uri="{9D8B030D-6E8A-4147-A177-3AD203B41FA5}">
                      <a16:colId xmlns:a16="http://schemas.microsoft.com/office/drawing/2014/main" val="4234532747"/>
                    </a:ext>
                  </a:extLst>
                </a:gridCol>
                <a:gridCol w="246888">
                  <a:extLst>
                    <a:ext uri="{9D8B030D-6E8A-4147-A177-3AD203B41FA5}">
                      <a16:colId xmlns:a16="http://schemas.microsoft.com/office/drawing/2014/main" val="1321632164"/>
                    </a:ext>
                  </a:extLst>
                </a:gridCol>
                <a:gridCol w="246888">
                  <a:extLst>
                    <a:ext uri="{9D8B030D-6E8A-4147-A177-3AD203B41FA5}">
                      <a16:colId xmlns:a16="http://schemas.microsoft.com/office/drawing/2014/main" val="1135267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75916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- 2018-05-25 11:00:00 </a:t>
                      </a:r>
                      <a:r>
                        <a:rPr kumimoji="0" lang="fr-FR" sz="1000" b="0" i="0" u="none" strike="noStrike" kern="1200" cap="none" spc="0" normalizeH="0" baseline="0" noProof="0">
                          <a:ln>
                            <a:noFill/>
                          </a:ln>
                          <a:solidFill>
                            <a:prstClr val="black"/>
                          </a:solidFill>
                          <a:effectLst/>
                          <a:uLnTx/>
                          <a:uFillTx/>
                          <a:latin typeface="+mn-lt"/>
                          <a:ea typeface="+mn-ea"/>
                          <a:cs typeface="+mn-cs"/>
                        </a:rPr>
                        <a:t> 
 Réalisez simplement un porte miroir pour éviter que votre miroir ne tombe à chaque fois dans la salle de bain !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2021132"/>
                  </a:ext>
                </a:extLst>
              </a:tr>
            </a:tbl>
          </a:graphicData>
        </a:graphic>
      </p:graphicFrame>
      <p:sp>
        <p:nvSpPr>
          <p:cNvPr id="4" name="Text Placeholder 3">
            <a:extLst>
              <a:ext uri="{FF2B5EF4-FFF2-40B4-BE49-F238E27FC236}">
                <a16:creationId xmlns:a16="http://schemas.microsoft.com/office/drawing/2014/main" id="{AE0F0B86-BA87-4C09-ACE9-573E9EC8736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85433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AD71-0473-4337-8511-FCB7702EE03E}"/>
              </a:ext>
            </a:extLst>
          </p:cNvPr>
          <p:cNvSpPr>
            <a:spLocks noGrp="1"/>
          </p:cNvSpPr>
          <p:nvPr>
            <p:ph type="title"/>
          </p:nvPr>
        </p:nvSpPr>
        <p:spPr/>
        <p:txBody>
          <a:bodyPr/>
          <a:lstStyle/>
          <a:p>
            <a:r>
              <a:rPr lang="en-US"/>
              <a:t>Facebook Own Posts Table | HG-France - 5 of 14</a:t>
            </a:r>
          </a:p>
        </p:txBody>
      </p:sp>
      <p:graphicFrame>
        <p:nvGraphicFramePr>
          <p:cNvPr id="5" name="Table Placeholder 4">
            <a:extLst>
              <a:ext uri="{FF2B5EF4-FFF2-40B4-BE49-F238E27FC236}">
                <a16:creationId xmlns:a16="http://schemas.microsoft.com/office/drawing/2014/main" id="{B26E2472-2093-4809-974A-448D5076F9F9}"/>
              </a:ext>
            </a:extLst>
          </p:cNvPr>
          <p:cNvGraphicFramePr>
            <a:graphicFrameLocks noGrp="1"/>
          </p:cNvGraphicFramePr>
          <p:nvPr>
            <p:ph type="tbl" sz="quarter" idx="13"/>
            <p:extLst>
              <p:ext uri="{D42A27DB-BD31-4B8C-83A1-F6EECF244321}">
                <p14:modId xmlns:p14="http://schemas.microsoft.com/office/powerpoint/2010/main" val="1342172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86984630"/>
                    </a:ext>
                  </a:extLst>
                </a:gridCol>
                <a:gridCol w="246888">
                  <a:extLst>
                    <a:ext uri="{9D8B030D-6E8A-4147-A177-3AD203B41FA5}">
                      <a16:colId xmlns:a16="http://schemas.microsoft.com/office/drawing/2014/main" val="70062078"/>
                    </a:ext>
                  </a:extLst>
                </a:gridCol>
                <a:gridCol w="246888">
                  <a:extLst>
                    <a:ext uri="{9D8B030D-6E8A-4147-A177-3AD203B41FA5}">
                      <a16:colId xmlns:a16="http://schemas.microsoft.com/office/drawing/2014/main" val="932053451"/>
                    </a:ext>
                  </a:extLst>
                </a:gridCol>
                <a:gridCol w="246888">
                  <a:extLst>
                    <a:ext uri="{9D8B030D-6E8A-4147-A177-3AD203B41FA5}">
                      <a16:colId xmlns:a16="http://schemas.microsoft.com/office/drawing/2014/main" val="2666187389"/>
                    </a:ext>
                  </a:extLst>
                </a:gridCol>
                <a:gridCol w="246888">
                  <a:extLst>
                    <a:ext uri="{9D8B030D-6E8A-4147-A177-3AD203B41FA5}">
                      <a16:colId xmlns:a16="http://schemas.microsoft.com/office/drawing/2014/main" val="2668545104"/>
                    </a:ext>
                  </a:extLst>
                </a:gridCol>
                <a:gridCol w="246888">
                  <a:extLst>
                    <a:ext uri="{9D8B030D-6E8A-4147-A177-3AD203B41FA5}">
                      <a16:colId xmlns:a16="http://schemas.microsoft.com/office/drawing/2014/main" val="357105702"/>
                    </a:ext>
                  </a:extLst>
                </a:gridCol>
                <a:gridCol w="246888">
                  <a:extLst>
                    <a:ext uri="{9D8B030D-6E8A-4147-A177-3AD203B41FA5}">
                      <a16:colId xmlns:a16="http://schemas.microsoft.com/office/drawing/2014/main" val="1837020681"/>
                    </a:ext>
                  </a:extLst>
                </a:gridCol>
                <a:gridCol w="246888">
                  <a:extLst>
                    <a:ext uri="{9D8B030D-6E8A-4147-A177-3AD203B41FA5}">
                      <a16:colId xmlns:a16="http://schemas.microsoft.com/office/drawing/2014/main" val="1197902345"/>
                    </a:ext>
                  </a:extLst>
                </a:gridCol>
                <a:gridCol w="246888">
                  <a:extLst>
                    <a:ext uri="{9D8B030D-6E8A-4147-A177-3AD203B41FA5}">
                      <a16:colId xmlns:a16="http://schemas.microsoft.com/office/drawing/2014/main" val="2409407662"/>
                    </a:ext>
                  </a:extLst>
                </a:gridCol>
                <a:gridCol w="246888">
                  <a:extLst>
                    <a:ext uri="{9D8B030D-6E8A-4147-A177-3AD203B41FA5}">
                      <a16:colId xmlns:a16="http://schemas.microsoft.com/office/drawing/2014/main" val="4158175444"/>
                    </a:ext>
                  </a:extLst>
                </a:gridCol>
                <a:gridCol w="246888">
                  <a:extLst>
                    <a:ext uri="{9D8B030D-6E8A-4147-A177-3AD203B41FA5}">
                      <a16:colId xmlns:a16="http://schemas.microsoft.com/office/drawing/2014/main" val="1794413850"/>
                    </a:ext>
                  </a:extLst>
                </a:gridCol>
                <a:gridCol w="246888">
                  <a:extLst>
                    <a:ext uri="{9D8B030D-6E8A-4147-A177-3AD203B41FA5}">
                      <a16:colId xmlns:a16="http://schemas.microsoft.com/office/drawing/2014/main" val="979037942"/>
                    </a:ext>
                  </a:extLst>
                </a:gridCol>
                <a:gridCol w="246888">
                  <a:extLst>
                    <a:ext uri="{9D8B030D-6E8A-4147-A177-3AD203B41FA5}">
                      <a16:colId xmlns:a16="http://schemas.microsoft.com/office/drawing/2014/main" val="650095907"/>
                    </a:ext>
                  </a:extLst>
                </a:gridCol>
                <a:gridCol w="246888">
                  <a:extLst>
                    <a:ext uri="{9D8B030D-6E8A-4147-A177-3AD203B41FA5}">
                      <a16:colId xmlns:a16="http://schemas.microsoft.com/office/drawing/2014/main" val="1096439933"/>
                    </a:ext>
                  </a:extLst>
                </a:gridCol>
                <a:gridCol w="246888">
                  <a:extLst>
                    <a:ext uri="{9D8B030D-6E8A-4147-A177-3AD203B41FA5}">
                      <a16:colId xmlns:a16="http://schemas.microsoft.com/office/drawing/2014/main" val="441078045"/>
                    </a:ext>
                  </a:extLst>
                </a:gridCol>
                <a:gridCol w="246888">
                  <a:extLst>
                    <a:ext uri="{9D8B030D-6E8A-4147-A177-3AD203B41FA5}">
                      <a16:colId xmlns:a16="http://schemas.microsoft.com/office/drawing/2014/main" val="600944068"/>
                    </a:ext>
                  </a:extLst>
                </a:gridCol>
                <a:gridCol w="246888">
                  <a:extLst>
                    <a:ext uri="{9D8B030D-6E8A-4147-A177-3AD203B41FA5}">
                      <a16:colId xmlns:a16="http://schemas.microsoft.com/office/drawing/2014/main" val="2740328242"/>
                    </a:ext>
                  </a:extLst>
                </a:gridCol>
                <a:gridCol w="246888">
                  <a:extLst>
                    <a:ext uri="{9D8B030D-6E8A-4147-A177-3AD203B41FA5}">
                      <a16:colId xmlns:a16="http://schemas.microsoft.com/office/drawing/2014/main" val="3780183164"/>
                    </a:ext>
                  </a:extLst>
                </a:gridCol>
                <a:gridCol w="246888">
                  <a:extLst>
                    <a:ext uri="{9D8B030D-6E8A-4147-A177-3AD203B41FA5}">
                      <a16:colId xmlns:a16="http://schemas.microsoft.com/office/drawing/2014/main" val="2778070505"/>
                    </a:ext>
                  </a:extLst>
                </a:gridCol>
                <a:gridCol w="246888">
                  <a:extLst>
                    <a:ext uri="{9D8B030D-6E8A-4147-A177-3AD203B41FA5}">
                      <a16:colId xmlns:a16="http://schemas.microsoft.com/office/drawing/2014/main" val="1645777310"/>
                    </a:ext>
                  </a:extLst>
                </a:gridCol>
                <a:gridCol w="246888">
                  <a:extLst>
                    <a:ext uri="{9D8B030D-6E8A-4147-A177-3AD203B41FA5}">
                      <a16:colId xmlns:a16="http://schemas.microsoft.com/office/drawing/2014/main" val="1367483341"/>
                    </a:ext>
                  </a:extLst>
                </a:gridCol>
                <a:gridCol w="246888">
                  <a:extLst>
                    <a:ext uri="{9D8B030D-6E8A-4147-A177-3AD203B41FA5}">
                      <a16:colId xmlns:a16="http://schemas.microsoft.com/office/drawing/2014/main" val="409326302"/>
                    </a:ext>
                  </a:extLst>
                </a:gridCol>
                <a:gridCol w="246888">
                  <a:extLst>
                    <a:ext uri="{9D8B030D-6E8A-4147-A177-3AD203B41FA5}">
                      <a16:colId xmlns:a16="http://schemas.microsoft.com/office/drawing/2014/main" val="3246692520"/>
                    </a:ext>
                  </a:extLst>
                </a:gridCol>
                <a:gridCol w="246888">
                  <a:extLst>
                    <a:ext uri="{9D8B030D-6E8A-4147-A177-3AD203B41FA5}">
                      <a16:colId xmlns:a16="http://schemas.microsoft.com/office/drawing/2014/main" val="2709350658"/>
                    </a:ext>
                  </a:extLst>
                </a:gridCol>
                <a:gridCol w="246888">
                  <a:extLst>
                    <a:ext uri="{9D8B030D-6E8A-4147-A177-3AD203B41FA5}">
                      <a16:colId xmlns:a16="http://schemas.microsoft.com/office/drawing/2014/main" val="1230015076"/>
                    </a:ext>
                  </a:extLst>
                </a:gridCol>
                <a:gridCol w="246888">
                  <a:extLst>
                    <a:ext uri="{9D8B030D-6E8A-4147-A177-3AD203B41FA5}">
                      <a16:colId xmlns:a16="http://schemas.microsoft.com/office/drawing/2014/main" val="1028142131"/>
                    </a:ext>
                  </a:extLst>
                </a:gridCol>
                <a:gridCol w="246888">
                  <a:extLst>
                    <a:ext uri="{9D8B030D-6E8A-4147-A177-3AD203B41FA5}">
                      <a16:colId xmlns:a16="http://schemas.microsoft.com/office/drawing/2014/main" val="2088947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3287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- 2018-05-24 18:00:00 </a:t>
                      </a:r>
                      <a:r>
                        <a:rPr kumimoji="0" lang="fr-FR" sz="1000" b="0" i="0" u="none" strike="noStrike" kern="1200" cap="none" spc="0" normalizeH="0" baseline="0" noProof="0">
                          <a:ln>
                            <a:noFill/>
                          </a:ln>
                          <a:solidFill>
                            <a:prstClr val="black"/>
                          </a:solidFill>
                          <a:effectLst/>
                          <a:uLnTx/>
                          <a:uFillTx/>
                          <a:latin typeface="+mn-lt"/>
                          <a:ea typeface="+mn-ea"/>
                          <a:cs typeface="+mn-cs"/>
                        </a:rPr>
                        <a:t> 
 Obtenez enfin des surfaces impeccables avec le nouveau GlassVAC, le seul nettoyeur de vitres avec :
- la technologie innovante des essuie-glaces Bosch,
- une utilisation 360° pour nettoyer les vitres, les miroirs, les cabines de douche, les voitures ou sur le sol.
Plus d’infos : http://bit.ly/GlassVac
#HomeMadeByYou #Bosch #GlassVac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24926336"/>
                  </a:ext>
                </a:extLst>
              </a:tr>
            </a:tbl>
          </a:graphicData>
        </a:graphic>
      </p:graphicFrame>
      <p:sp>
        <p:nvSpPr>
          <p:cNvPr id="4" name="Text Placeholder 3">
            <a:extLst>
              <a:ext uri="{FF2B5EF4-FFF2-40B4-BE49-F238E27FC236}">
                <a16:creationId xmlns:a16="http://schemas.microsoft.com/office/drawing/2014/main" id="{E8A016CB-3A44-4B04-B4C0-7CFB75AB934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77276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18100-E4C5-4597-8A72-5A41F8EF9811}"/>
              </a:ext>
            </a:extLst>
          </p:cNvPr>
          <p:cNvSpPr>
            <a:spLocks noGrp="1"/>
          </p:cNvSpPr>
          <p:nvPr>
            <p:ph type="title"/>
          </p:nvPr>
        </p:nvSpPr>
        <p:spPr/>
        <p:txBody>
          <a:bodyPr/>
          <a:lstStyle/>
          <a:p>
            <a:r>
              <a:rPr lang="en-US"/>
              <a:t>Facebook Own Posts Table | HG-France - 6 of 14</a:t>
            </a:r>
          </a:p>
        </p:txBody>
      </p:sp>
      <p:graphicFrame>
        <p:nvGraphicFramePr>
          <p:cNvPr id="5" name="Table Placeholder 4">
            <a:extLst>
              <a:ext uri="{FF2B5EF4-FFF2-40B4-BE49-F238E27FC236}">
                <a16:creationId xmlns:a16="http://schemas.microsoft.com/office/drawing/2014/main" id="{2529BB87-75A5-48C0-A4E1-496DE7DE0FB8}"/>
              </a:ext>
            </a:extLst>
          </p:cNvPr>
          <p:cNvGraphicFramePr>
            <a:graphicFrameLocks noGrp="1"/>
          </p:cNvGraphicFramePr>
          <p:nvPr>
            <p:ph type="tbl" sz="quarter" idx="13"/>
            <p:extLst>
              <p:ext uri="{D42A27DB-BD31-4B8C-83A1-F6EECF244321}">
                <p14:modId xmlns:p14="http://schemas.microsoft.com/office/powerpoint/2010/main" val="4160352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14360326"/>
                    </a:ext>
                  </a:extLst>
                </a:gridCol>
                <a:gridCol w="246888">
                  <a:extLst>
                    <a:ext uri="{9D8B030D-6E8A-4147-A177-3AD203B41FA5}">
                      <a16:colId xmlns:a16="http://schemas.microsoft.com/office/drawing/2014/main" val="2296032814"/>
                    </a:ext>
                  </a:extLst>
                </a:gridCol>
                <a:gridCol w="246888">
                  <a:extLst>
                    <a:ext uri="{9D8B030D-6E8A-4147-A177-3AD203B41FA5}">
                      <a16:colId xmlns:a16="http://schemas.microsoft.com/office/drawing/2014/main" val="612542047"/>
                    </a:ext>
                  </a:extLst>
                </a:gridCol>
                <a:gridCol w="246888">
                  <a:extLst>
                    <a:ext uri="{9D8B030D-6E8A-4147-A177-3AD203B41FA5}">
                      <a16:colId xmlns:a16="http://schemas.microsoft.com/office/drawing/2014/main" val="2513247241"/>
                    </a:ext>
                  </a:extLst>
                </a:gridCol>
                <a:gridCol w="246888">
                  <a:extLst>
                    <a:ext uri="{9D8B030D-6E8A-4147-A177-3AD203B41FA5}">
                      <a16:colId xmlns:a16="http://schemas.microsoft.com/office/drawing/2014/main" val="2418929098"/>
                    </a:ext>
                  </a:extLst>
                </a:gridCol>
                <a:gridCol w="246888">
                  <a:extLst>
                    <a:ext uri="{9D8B030D-6E8A-4147-A177-3AD203B41FA5}">
                      <a16:colId xmlns:a16="http://schemas.microsoft.com/office/drawing/2014/main" val="2556420151"/>
                    </a:ext>
                  </a:extLst>
                </a:gridCol>
                <a:gridCol w="246888">
                  <a:extLst>
                    <a:ext uri="{9D8B030D-6E8A-4147-A177-3AD203B41FA5}">
                      <a16:colId xmlns:a16="http://schemas.microsoft.com/office/drawing/2014/main" val="728464184"/>
                    </a:ext>
                  </a:extLst>
                </a:gridCol>
                <a:gridCol w="246888">
                  <a:extLst>
                    <a:ext uri="{9D8B030D-6E8A-4147-A177-3AD203B41FA5}">
                      <a16:colId xmlns:a16="http://schemas.microsoft.com/office/drawing/2014/main" val="2520840220"/>
                    </a:ext>
                  </a:extLst>
                </a:gridCol>
                <a:gridCol w="246888">
                  <a:extLst>
                    <a:ext uri="{9D8B030D-6E8A-4147-A177-3AD203B41FA5}">
                      <a16:colId xmlns:a16="http://schemas.microsoft.com/office/drawing/2014/main" val="629007834"/>
                    </a:ext>
                  </a:extLst>
                </a:gridCol>
                <a:gridCol w="246888">
                  <a:extLst>
                    <a:ext uri="{9D8B030D-6E8A-4147-A177-3AD203B41FA5}">
                      <a16:colId xmlns:a16="http://schemas.microsoft.com/office/drawing/2014/main" val="2779250378"/>
                    </a:ext>
                  </a:extLst>
                </a:gridCol>
                <a:gridCol w="246888">
                  <a:extLst>
                    <a:ext uri="{9D8B030D-6E8A-4147-A177-3AD203B41FA5}">
                      <a16:colId xmlns:a16="http://schemas.microsoft.com/office/drawing/2014/main" val="116057429"/>
                    </a:ext>
                  </a:extLst>
                </a:gridCol>
                <a:gridCol w="246888">
                  <a:extLst>
                    <a:ext uri="{9D8B030D-6E8A-4147-A177-3AD203B41FA5}">
                      <a16:colId xmlns:a16="http://schemas.microsoft.com/office/drawing/2014/main" val="3777243764"/>
                    </a:ext>
                  </a:extLst>
                </a:gridCol>
                <a:gridCol w="246888">
                  <a:extLst>
                    <a:ext uri="{9D8B030D-6E8A-4147-A177-3AD203B41FA5}">
                      <a16:colId xmlns:a16="http://schemas.microsoft.com/office/drawing/2014/main" val="3532299589"/>
                    </a:ext>
                  </a:extLst>
                </a:gridCol>
                <a:gridCol w="246888">
                  <a:extLst>
                    <a:ext uri="{9D8B030D-6E8A-4147-A177-3AD203B41FA5}">
                      <a16:colId xmlns:a16="http://schemas.microsoft.com/office/drawing/2014/main" val="1709270707"/>
                    </a:ext>
                  </a:extLst>
                </a:gridCol>
                <a:gridCol w="246888">
                  <a:extLst>
                    <a:ext uri="{9D8B030D-6E8A-4147-A177-3AD203B41FA5}">
                      <a16:colId xmlns:a16="http://schemas.microsoft.com/office/drawing/2014/main" val="1967408263"/>
                    </a:ext>
                  </a:extLst>
                </a:gridCol>
                <a:gridCol w="246888">
                  <a:extLst>
                    <a:ext uri="{9D8B030D-6E8A-4147-A177-3AD203B41FA5}">
                      <a16:colId xmlns:a16="http://schemas.microsoft.com/office/drawing/2014/main" val="3523318553"/>
                    </a:ext>
                  </a:extLst>
                </a:gridCol>
                <a:gridCol w="246888">
                  <a:extLst>
                    <a:ext uri="{9D8B030D-6E8A-4147-A177-3AD203B41FA5}">
                      <a16:colId xmlns:a16="http://schemas.microsoft.com/office/drawing/2014/main" val="793928861"/>
                    </a:ext>
                  </a:extLst>
                </a:gridCol>
                <a:gridCol w="246888">
                  <a:extLst>
                    <a:ext uri="{9D8B030D-6E8A-4147-A177-3AD203B41FA5}">
                      <a16:colId xmlns:a16="http://schemas.microsoft.com/office/drawing/2014/main" val="2207816778"/>
                    </a:ext>
                  </a:extLst>
                </a:gridCol>
                <a:gridCol w="246888">
                  <a:extLst>
                    <a:ext uri="{9D8B030D-6E8A-4147-A177-3AD203B41FA5}">
                      <a16:colId xmlns:a16="http://schemas.microsoft.com/office/drawing/2014/main" val="907822361"/>
                    </a:ext>
                  </a:extLst>
                </a:gridCol>
                <a:gridCol w="246888">
                  <a:extLst>
                    <a:ext uri="{9D8B030D-6E8A-4147-A177-3AD203B41FA5}">
                      <a16:colId xmlns:a16="http://schemas.microsoft.com/office/drawing/2014/main" val="2389727409"/>
                    </a:ext>
                  </a:extLst>
                </a:gridCol>
                <a:gridCol w="246888">
                  <a:extLst>
                    <a:ext uri="{9D8B030D-6E8A-4147-A177-3AD203B41FA5}">
                      <a16:colId xmlns:a16="http://schemas.microsoft.com/office/drawing/2014/main" val="3317828247"/>
                    </a:ext>
                  </a:extLst>
                </a:gridCol>
                <a:gridCol w="246888">
                  <a:extLst>
                    <a:ext uri="{9D8B030D-6E8A-4147-A177-3AD203B41FA5}">
                      <a16:colId xmlns:a16="http://schemas.microsoft.com/office/drawing/2014/main" val="2398905692"/>
                    </a:ext>
                  </a:extLst>
                </a:gridCol>
                <a:gridCol w="246888">
                  <a:extLst>
                    <a:ext uri="{9D8B030D-6E8A-4147-A177-3AD203B41FA5}">
                      <a16:colId xmlns:a16="http://schemas.microsoft.com/office/drawing/2014/main" val="3563463434"/>
                    </a:ext>
                  </a:extLst>
                </a:gridCol>
                <a:gridCol w="246888">
                  <a:extLst>
                    <a:ext uri="{9D8B030D-6E8A-4147-A177-3AD203B41FA5}">
                      <a16:colId xmlns:a16="http://schemas.microsoft.com/office/drawing/2014/main" val="3250430833"/>
                    </a:ext>
                  </a:extLst>
                </a:gridCol>
                <a:gridCol w="246888">
                  <a:extLst>
                    <a:ext uri="{9D8B030D-6E8A-4147-A177-3AD203B41FA5}">
                      <a16:colId xmlns:a16="http://schemas.microsoft.com/office/drawing/2014/main" val="2818357283"/>
                    </a:ext>
                  </a:extLst>
                </a:gridCol>
                <a:gridCol w="246888">
                  <a:extLst>
                    <a:ext uri="{9D8B030D-6E8A-4147-A177-3AD203B41FA5}">
                      <a16:colId xmlns:a16="http://schemas.microsoft.com/office/drawing/2014/main" val="1640168072"/>
                    </a:ext>
                  </a:extLst>
                </a:gridCol>
                <a:gridCol w="246888">
                  <a:extLst>
                    <a:ext uri="{9D8B030D-6E8A-4147-A177-3AD203B41FA5}">
                      <a16:colId xmlns:a16="http://schemas.microsoft.com/office/drawing/2014/main" val="2138127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22903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- 2018-05-23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l'AdvancedGrind 18, notre nouvelle meuleuse angulaire sans-fil. Particulièrement maniable, elle vous accompagne dans de nombreux projets : http://bit.ly/AdvancedGrind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27070230"/>
                  </a:ext>
                </a:extLst>
              </a:tr>
            </a:tbl>
          </a:graphicData>
        </a:graphic>
      </p:graphicFrame>
      <p:sp>
        <p:nvSpPr>
          <p:cNvPr id="4" name="Text Placeholder 3">
            <a:extLst>
              <a:ext uri="{FF2B5EF4-FFF2-40B4-BE49-F238E27FC236}">
                <a16:creationId xmlns:a16="http://schemas.microsoft.com/office/drawing/2014/main" id="{C1E0BEEC-6F60-422E-AFED-28CE33BB62F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00199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B3979-FD30-4B28-9E54-5A5A27F1E3AF}"/>
              </a:ext>
            </a:extLst>
          </p:cNvPr>
          <p:cNvSpPr>
            <a:spLocks noGrp="1"/>
          </p:cNvSpPr>
          <p:nvPr>
            <p:ph type="title"/>
          </p:nvPr>
        </p:nvSpPr>
        <p:spPr/>
        <p:txBody>
          <a:bodyPr/>
          <a:lstStyle/>
          <a:p>
            <a:r>
              <a:rPr lang="en-US"/>
              <a:t>Facebook Own Posts Table | HG-France - 7 of 14</a:t>
            </a:r>
          </a:p>
        </p:txBody>
      </p:sp>
      <p:graphicFrame>
        <p:nvGraphicFramePr>
          <p:cNvPr id="5" name="Table Placeholder 4">
            <a:extLst>
              <a:ext uri="{FF2B5EF4-FFF2-40B4-BE49-F238E27FC236}">
                <a16:creationId xmlns:a16="http://schemas.microsoft.com/office/drawing/2014/main" id="{67E355C9-EA88-466A-81D5-2998EEEFC7AE}"/>
              </a:ext>
            </a:extLst>
          </p:cNvPr>
          <p:cNvGraphicFramePr>
            <a:graphicFrameLocks noGrp="1"/>
          </p:cNvGraphicFramePr>
          <p:nvPr>
            <p:ph type="tbl" sz="quarter" idx="13"/>
            <p:extLst>
              <p:ext uri="{D42A27DB-BD31-4B8C-83A1-F6EECF244321}">
                <p14:modId xmlns:p14="http://schemas.microsoft.com/office/powerpoint/2010/main" val="255387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09798756"/>
                    </a:ext>
                  </a:extLst>
                </a:gridCol>
                <a:gridCol w="246888">
                  <a:extLst>
                    <a:ext uri="{9D8B030D-6E8A-4147-A177-3AD203B41FA5}">
                      <a16:colId xmlns:a16="http://schemas.microsoft.com/office/drawing/2014/main" val="1429833251"/>
                    </a:ext>
                  </a:extLst>
                </a:gridCol>
                <a:gridCol w="246888">
                  <a:extLst>
                    <a:ext uri="{9D8B030D-6E8A-4147-A177-3AD203B41FA5}">
                      <a16:colId xmlns:a16="http://schemas.microsoft.com/office/drawing/2014/main" val="1625362404"/>
                    </a:ext>
                  </a:extLst>
                </a:gridCol>
                <a:gridCol w="246888">
                  <a:extLst>
                    <a:ext uri="{9D8B030D-6E8A-4147-A177-3AD203B41FA5}">
                      <a16:colId xmlns:a16="http://schemas.microsoft.com/office/drawing/2014/main" val="3521464692"/>
                    </a:ext>
                  </a:extLst>
                </a:gridCol>
                <a:gridCol w="246888">
                  <a:extLst>
                    <a:ext uri="{9D8B030D-6E8A-4147-A177-3AD203B41FA5}">
                      <a16:colId xmlns:a16="http://schemas.microsoft.com/office/drawing/2014/main" val="2570666067"/>
                    </a:ext>
                  </a:extLst>
                </a:gridCol>
                <a:gridCol w="246888">
                  <a:extLst>
                    <a:ext uri="{9D8B030D-6E8A-4147-A177-3AD203B41FA5}">
                      <a16:colId xmlns:a16="http://schemas.microsoft.com/office/drawing/2014/main" val="192240888"/>
                    </a:ext>
                  </a:extLst>
                </a:gridCol>
                <a:gridCol w="246888">
                  <a:extLst>
                    <a:ext uri="{9D8B030D-6E8A-4147-A177-3AD203B41FA5}">
                      <a16:colId xmlns:a16="http://schemas.microsoft.com/office/drawing/2014/main" val="2483147897"/>
                    </a:ext>
                  </a:extLst>
                </a:gridCol>
                <a:gridCol w="246888">
                  <a:extLst>
                    <a:ext uri="{9D8B030D-6E8A-4147-A177-3AD203B41FA5}">
                      <a16:colId xmlns:a16="http://schemas.microsoft.com/office/drawing/2014/main" val="69744535"/>
                    </a:ext>
                  </a:extLst>
                </a:gridCol>
                <a:gridCol w="246888">
                  <a:extLst>
                    <a:ext uri="{9D8B030D-6E8A-4147-A177-3AD203B41FA5}">
                      <a16:colId xmlns:a16="http://schemas.microsoft.com/office/drawing/2014/main" val="324119951"/>
                    </a:ext>
                  </a:extLst>
                </a:gridCol>
                <a:gridCol w="246888">
                  <a:extLst>
                    <a:ext uri="{9D8B030D-6E8A-4147-A177-3AD203B41FA5}">
                      <a16:colId xmlns:a16="http://schemas.microsoft.com/office/drawing/2014/main" val="2700001154"/>
                    </a:ext>
                  </a:extLst>
                </a:gridCol>
                <a:gridCol w="246888">
                  <a:extLst>
                    <a:ext uri="{9D8B030D-6E8A-4147-A177-3AD203B41FA5}">
                      <a16:colId xmlns:a16="http://schemas.microsoft.com/office/drawing/2014/main" val="3275744521"/>
                    </a:ext>
                  </a:extLst>
                </a:gridCol>
                <a:gridCol w="246888">
                  <a:extLst>
                    <a:ext uri="{9D8B030D-6E8A-4147-A177-3AD203B41FA5}">
                      <a16:colId xmlns:a16="http://schemas.microsoft.com/office/drawing/2014/main" val="2660273276"/>
                    </a:ext>
                  </a:extLst>
                </a:gridCol>
                <a:gridCol w="246888">
                  <a:extLst>
                    <a:ext uri="{9D8B030D-6E8A-4147-A177-3AD203B41FA5}">
                      <a16:colId xmlns:a16="http://schemas.microsoft.com/office/drawing/2014/main" val="3914559173"/>
                    </a:ext>
                  </a:extLst>
                </a:gridCol>
                <a:gridCol w="246888">
                  <a:extLst>
                    <a:ext uri="{9D8B030D-6E8A-4147-A177-3AD203B41FA5}">
                      <a16:colId xmlns:a16="http://schemas.microsoft.com/office/drawing/2014/main" val="241745654"/>
                    </a:ext>
                  </a:extLst>
                </a:gridCol>
                <a:gridCol w="246888">
                  <a:extLst>
                    <a:ext uri="{9D8B030D-6E8A-4147-A177-3AD203B41FA5}">
                      <a16:colId xmlns:a16="http://schemas.microsoft.com/office/drawing/2014/main" val="2758317445"/>
                    </a:ext>
                  </a:extLst>
                </a:gridCol>
                <a:gridCol w="246888">
                  <a:extLst>
                    <a:ext uri="{9D8B030D-6E8A-4147-A177-3AD203B41FA5}">
                      <a16:colId xmlns:a16="http://schemas.microsoft.com/office/drawing/2014/main" val="4190979698"/>
                    </a:ext>
                  </a:extLst>
                </a:gridCol>
                <a:gridCol w="246888">
                  <a:extLst>
                    <a:ext uri="{9D8B030D-6E8A-4147-A177-3AD203B41FA5}">
                      <a16:colId xmlns:a16="http://schemas.microsoft.com/office/drawing/2014/main" val="4183804135"/>
                    </a:ext>
                  </a:extLst>
                </a:gridCol>
                <a:gridCol w="246888">
                  <a:extLst>
                    <a:ext uri="{9D8B030D-6E8A-4147-A177-3AD203B41FA5}">
                      <a16:colId xmlns:a16="http://schemas.microsoft.com/office/drawing/2014/main" val="3094021095"/>
                    </a:ext>
                  </a:extLst>
                </a:gridCol>
                <a:gridCol w="246888">
                  <a:extLst>
                    <a:ext uri="{9D8B030D-6E8A-4147-A177-3AD203B41FA5}">
                      <a16:colId xmlns:a16="http://schemas.microsoft.com/office/drawing/2014/main" val="3384260801"/>
                    </a:ext>
                  </a:extLst>
                </a:gridCol>
                <a:gridCol w="246888">
                  <a:extLst>
                    <a:ext uri="{9D8B030D-6E8A-4147-A177-3AD203B41FA5}">
                      <a16:colId xmlns:a16="http://schemas.microsoft.com/office/drawing/2014/main" val="1383522910"/>
                    </a:ext>
                  </a:extLst>
                </a:gridCol>
                <a:gridCol w="246888">
                  <a:extLst>
                    <a:ext uri="{9D8B030D-6E8A-4147-A177-3AD203B41FA5}">
                      <a16:colId xmlns:a16="http://schemas.microsoft.com/office/drawing/2014/main" val="2742815906"/>
                    </a:ext>
                  </a:extLst>
                </a:gridCol>
                <a:gridCol w="246888">
                  <a:extLst>
                    <a:ext uri="{9D8B030D-6E8A-4147-A177-3AD203B41FA5}">
                      <a16:colId xmlns:a16="http://schemas.microsoft.com/office/drawing/2014/main" val="1693357569"/>
                    </a:ext>
                  </a:extLst>
                </a:gridCol>
                <a:gridCol w="246888">
                  <a:extLst>
                    <a:ext uri="{9D8B030D-6E8A-4147-A177-3AD203B41FA5}">
                      <a16:colId xmlns:a16="http://schemas.microsoft.com/office/drawing/2014/main" val="2459891022"/>
                    </a:ext>
                  </a:extLst>
                </a:gridCol>
                <a:gridCol w="246888">
                  <a:extLst>
                    <a:ext uri="{9D8B030D-6E8A-4147-A177-3AD203B41FA5}">
                      <a16:colId xmlns:a16="http://schemas.microsoft.com/office/drawing/2014/main" val="3092730121"/>
                    </a:ext>
                  </a:extLst>
                </a:gridCol>
                <a:gridCol w="246888">
                  <a:extLst>
                    <a:ext uri="{9D8B030D-6E8A-4147-A177-3AD203B41FA5}">
                      <a16:colId xmlns:a16="http://schemas.microsoft.com/office/drawing/2014/main" val="3587789519"/>
                    </a:ext>
                  </a:extLst>
                </a:gridCol>
                <a:gridCol w="246888">
                  <a:extLst>
                    <a:ext uri="{9D8B030D-6E8A-4147-A177-3AD203B41FA5}">
                      <a16:colId xmlns:a16="http://schemas.microsoft.com/office/drawing/2014/main" val="2805902141"/>
                    </a:ext>
                  </a:extLst>
                </a:gridCol>
                <a:gridCol w="246888">
                  <a:extLst>
                    <a:ext uri="{9D8B030D-6E8A-4147-A177-3AD203B41FA5}">
                      <a16:colId xmlns:a16="http://schemas.microsoft.com/office/drawing/2014/main" val="929271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71720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- 2018-05-18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notre nouveau nettoyeur haute pression, l’EasyAquatak 100 avec le pistolet 360° - pour un nettoyage rapide et sans effort ! #nettoyeur #HomeMadeByYou
Pour en savoir plus : http://bit.ly/EasyAquatak_100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36417738"/>
                  </a:ext>
                </a:extLst>
              </a:tr>
            </a:tbl>
          </a:graphicData>
        </a:graphic>
      </p:graphicFrame>
      <p:sp>
        <p:nvSpPr>
          <p:cNvPr id="4" name="Text Placeholder 3">
            <a:extLst>
              <a:ext uri="{FF2B5EF4-FFF2-40B4-BE49-F238E27FC236}">
                <a16:creationId xmlns:a16="http://schemas.microsoft.com/office/drawing/2014/main" id="{27A6C331-FE6E-4657-8790-D59FEB00196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68313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7DE8-32AF-40BB-BCE4-1D968EF40B0E}"/>
              </a:ext>
            </a:extLst>
          </p:cNvPr>
          <p:cNvSpPr>
            <a:spLocks noGrp="1"/>
          </p:cNvSpPr>
          <p:nvPr>
            <p:ph type="title"/>
          </p:nvPr>
        </p:nvSpPr>
        <p:spPr/>
        <p:txBody>
          <a:bodyPr/>
          <a:lstStyle/>
          <a:p>
            <a:r>
              <a:rPr lang="en-US"/>
              <a:t>Facebook Own Posts Table | HG-France - 8 of 14</a:t>
            </a:r>
          </a:p>
        </p:txBody>
      </p:sp>
      <p:graphicFrame>
        <p:nvGraphicFramePr>
          <p:cNvPr id="5" name="Table Placeholder 4">
            <a:extLst>
              <a:ext uri="{FF2B5EF4-FFF2-40B4-BE49-F238E27FC236}">
                <a16:creationId xmlns:a16="http://schemas.microsoft.com/office/drawing/2014/main" id="{51C11B62-5753-49BB-A9A7-DBCA86AA0B4D}"/>
              </a:ext>
            </a:extLst>
          </p:cNvPr>
          <p:cNvGraphicFramePr>
            <a:graphicFrameLocks noGrp="1"/>
          </p:cNvGraphicFramePr>
          <p:nvPr>
            <p:ph type="tbl" sz="quarter" idx="13"/>
            <p:extLst>
              <p:ext uri="{D42A27DB-BD31-4B8C-83A1-F6EECF244321}">
                <p14:modId xmlns:p14="http://schemas.microsoft.com/office/powerpoint/2010/main" val="191442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6714804"/>
                    </a:ext>
                  </a:extLst>
                </a:gridCol>
                <a:gridCol w="246888">
                  <a:extLst>
                    <a:ext uri="{9D8B030D-6E8A-4147-A177-3AD203B41FA5}">
                      <a16:colId xmlns:a16="http://schemas.microsoft.com/office/drawing/2014/main" val="3799315946"/>
                    </a:ext>
                  </a:extLst>
                </a:gridCol>
                <a:gridCol w="246888">
                  <a:extLst>
                    <a:ext uri="{9D8B030D-6E8A-4147-A177-3AD203B41FA5}">
                      <a16:colId xmlns:a16="http://schemas.microsoft.com/office/drawing/2014/main" val="2270175686"/>
                    </a:ext>
                  </a:extLst>
                </a:gridCol>
                <a:gridCol w="246888">
                  <a:extLst>
                    <a:ext uri="{9D8B030D-6E8A-4147-A177-3AD203B41FA5}">
                      <a16:colId xmlns:a16="http://schemas.microsoft.com/office/drawing/2014/main" val="3097818000"/>
                    </a:ext>
                  </a:extLst>
                </a:gridCol>
                <a:gridCol w="246888">
                  <a:extLst>
                    <a:ext uri="{9D8B030D-6E8A-4147-A177-3AD203B41FA5}">
                      <a16:colId xmlns:a16="http://schemas.microsoft.com/office/drawing/2014/main" val="869321443"/>
                    </a:ext>
                  </a:extLst>
                </a:gridCol>
                <a:gridCol w="246888">
                  <a:extLst>
                    <a:ext uri="{9D8B030D-6E8A-4147-A177-3AD203B41FA5}">
                      <a16:colId xmlns:a16="http://schemas.microsoft.com/office/drawing/2014/main" val="2342891748"/>
                    </a:ext>
                  </a:extLst>
                </a:gridCol>
                <a:gridCol w="246888">
                  <a:extLst>
                    <a:ext uri="{9D8B030D-6E8A-4147-A177-3AD203B41FA5}">
                      <a16:colId xmlns:a16="http://schemas.microsoft.com/office/drawing/2014/main" val="2571814605"/>
                    </a:ext>
                  </a:extLst>
                </a:gridCol>
                <a:gridCol w="246888">
                  <a:extLst>
                    <a:ext uri="{9D8B030D-6E8A-4147-A177-3AD203B41FA5}">
                      <a16:colId xmlns:a16="http://schemas.microsoft.com/office/drawing/2014/main" val="3311176905"/>
                    </a:ext>
                  </a:extLst>
                </a:gridCol>
                <a:gridCol w="246888">
                  <a:extLst>
                    <a:ext uri="{9D8B030D-6E8A-4147-A177-3AD203B41FA5}">
                      <a16:colId xmlns:a16="http://schemas.microsoft.com/office/drawing/2014/main" val="3491118601"/>
                    </a:ext>
                  </a:extLst>
                </a:gridCol>
                <a:gridCol w="246888">
                  <a:extLst>
                    <a:ext uri="{9D8B030D-6E8A-4147-A177-3AD203B41FA5}">
                      <a16:colId xmlns:a16="http://schemas.microsoft.com/office/drawing/2014/main" val="1003130381"/>
                    </a:ext>
                  </a:extLst>
                </a:gridCol>
                <a:gridCol w="246888">
                  <a:extLst>
                    <a:ext uri="{9D8B030D-6E8A-4147-A177-3AD203B41FA5}">
                      <a16:colId xmlns:a16="http://schemas.microsoft.com/office/drawing/2014/main" val="2834693549"/>
                    </a:ext>
                  </a:extLst>
                </a:gridCol>
                <a:gridCol w="246888">
                  <a:extLst>
                    <a:ext uri="{9D8B030D-6E8A-4147-A177-3AD203B41FA5}">
                      <a16:colId xmlns:a16="http://schemas.microsoft.com/office/drawing/2014/main" val="3110768199"/>
                    </a:ext>
                  </a:extLst>
                </a:gridCol>
                <a:gridCol w="246888">
                  <a:extLst>
                    <a:ext uri="{9D8B030D-6E8A-4147-A177-3AD203B41FA5}">
                      <a16:colId xmlns:a16="http://schemas.microsoft.com/office/drawing/2014/main" val="15669555"/>
                    </a:ext>
                  </a:extLst>
                </a:gridCol>
                <a:gridCol w="246888">
                  <a:extLst>
                    <a:ext uri="{9D8B030D-6E8A-4147-A177-3AD203B41FA5}">
                      <a16:colId xmlns:a16="http://schemas.microsoft.com/office/drawing/2014/main" val="2756545918"/>
                    </a:ext>
                  </a:extLst>
                </a:gridCol>
                <a:gridCol w="246888">
                  <a:extLst>
                    <a:ext uri="{9D8B030D-6E8A-4147-A177-3AD203B41FA5}">
                      <a16:colId xmlns:a16="http://schemas.microsoft.com/office/drawing/2014/main" val="1527191380"/>
                    </a:ext>
                  </a:extLst>
                </a:gridCol>
                <a:gridCol w="246888">
                  <a:extLst>
                    <a:ext uri="{9D8B030D-6E8A-4147-A177-3AD203B41FA5}">
                      <a16:colId xmlns:a16="http://schemas.microsoft.com/office/drawing/2014/main" val="2027235569"/>
                    </a:ext>
                  </a:extLst>
                </a:gridCol>
                <a:gridCol w="246888">
                  <a:extLst>
                    <a:ext uri="{9D8B030D-6E8A-4147-A177-3AD203B41FA5}">
                      <a16:colId xmlns:a16="http://schemas.microsoft.com/office/drawing/2014/main" val="3329910005"/>
                    </a:ext>
                  </a:extLst>
                </a:gridCol>
                <a:gridCol w="246888">
                  <a:extLst>
                    <a:ext uri="{9D8B030D-6E8A-4147-A177-3AD203B41FA5}">
                      <a16:colId xmlns:a16="http://schemas.microsoft.com/office/drawing/2014/main" val="3640140463"/>
                    </a:ext>
                  </a:extLst>
                </a:gridCol>
                <a:gridCol w="246888">
                  <a:extLst>
                    <a:ext uri="{9D8B030D-6E8A-4147-A177-3AD203B41FA5}">
                      <a16:colId xmlns:a16="http://schemas.microsoft.com/office/drawing/2014/main" val="1646529391"/>
                    </a:ext>
                  </a:extLst>
                </a:gridCol>
                <a:gridCol w="246888">
                  <a:extLst>
                    <a:ext uri="{9D8B030D-6E8A-4147-A177-3AD203B41FA5}">
                      <a16:colId xmlns:a16="http://schemas.microsoft.com/office/drawing/2014/main" val="2009324532"/>
                    </a:ext>
                  </a:extLst>
                </a:gridCol>
                <a:gridCol w="246888">
                  <a:extLst>
                    <a:ext uri="{9D8B030D-6E8A-4147-A177-3AD203B41FA5}">
                      <a16:colId xmlns:a16="http://schemas.microsoft.com/office/drawing/2014/main" val="876851710"/>
                    </a:ext>
                  </a:extLst>
                </a:gridCol>
                <a:gridCol w="246888">
                  <a:extLst>
                    <a:ext uri="{9D8B030D-6E8A-4147-A177-3AD203B41FA5}">
                      <a16:colId xmlns:a16="http://schemas.microsoft.com/office/drawing/2014/main" val="3237411715"/>
                    </a:ext>
                  </a:extLst>
                </a:gridCol>
                <a:gridCol w="246888">
                  <a:extLst>
                    <a:ext uri="{9D8B030D-6E8A-4147-A177-3AD203B41FA5}">
                      <a16:colId xmlns:a16="http://schemas.microsoft.com/office/drawing/2014/main" val="2437866476"/>
                    </a:ext>
                  </a:extLst>
                </a:gridCol>
                <a:gridCol w="246888">
                  <a:extLst>
                    <a:ext uri="{9D8B030D-6E8A-4147-A177-3AD203B41FA5}">
                      <a16:colId xmlns:a16="http://schemas.microsoft.com/office/drawing/2014/main" val="1421967313"/>
                    </a:ext>
                  </a:extLst>
                </a:gridCol>
                <a:gridCol w="246888">
                  <a:extLst>
                    <a:ext uri="{9D8B030D-6E8A-4147-A177-3AD203B41FA5}">
                      <a16:colId xmlns:a16="http://schemas.microsoft.com/office/drawing/2014/main" val="4044709154"/>
                    </a:ext>
                  </a:extLst>
                </a:gridCol>
                <a:gridCol w="246888">
                  <a:extLst>
                    <a:ext uri="{9D8B030D-6E8A-4147-A177-3AD203B41FA5}">
                      <a16:colId xmlns:a16="http://schemas.microsoft.com/office/drawing/2014/main" val="1158624557"/>
                    </a:ext>
                  </a:extLst>
                </a:gridCol>
                <a:gridCol w="246888">
                  <a:extLst>
                    <a:ext uri="{9D8B030D-6E8A-4147-A177-3AD203B41FA5}">
                      <a16:colId xmlns:a16="http://schemas.microsoft.com/office/drawing/2014/main" val="1941186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46982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- 2018-05-16 11:00:01 </a:t>
                      </a:r>
                      <a:r>
                        <a:rPr kumimoji="0" lang="fr-FR" sz="1000" b="0" i="0" u="none" strike="noStrike" kern="1200" cap="none" spc="0" normalizeH="0" baseline="0" noProof="0">
                          <a:ln>
                            <a:noFill/>
                          </a:ln>
                          <a:solidFill>
                            <a:prstClr val="black"/>
                          </a:solidFill>
                          <a:effectLst/>
                          <a:uLnTx/>
                          <a:uFillTx/>
                          <a:latin typeface="+mn-lt"/>
                          <a:ea typeface="+mn-ea"/>
                          <a:cs typeface="+mn-cs"/>
                        </a:rPr>
                        <a:t> 
 Et pourquoi ne pas fabriquer une jardinière pour vos plantes ? Retrouvez le tutoriel détaillé sur notre magazine en ligne All about DIY : 
http://bit.ly/Tuto_Jardinière #HomeMadeByYou #jardin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90334158"/>
                  </a:ext>
                </a:extLst>
              </a:tr>
            </a:tbl>
          </a:graphicData>
        </a:graphic>
      </p:graphicFrame>
      <p:sp>
        <p:nvSpPr>
          <p:cNvPr id="4" name="Text Placeholder 3">
            <a:extLst>
              <a:ext uri="{FF2B5EF4-FFF2-40B4-BE49-F238E27FC236}">
                <a16:creationId xmlns:a16="http://schemas.microsoft.com/office/drawing/2014/main" id="{CCFE7150-06F5-4397-95B4-F972B79D098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02045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48528-5082-491B-906B-E10FBA40DB59}"/>
              </a:ext>
            </a:extLst>
          </p:cNvPr>
          <p:cNvSpPr>
            <a:spLocks noGrp="1"/>
          </p:cNvSpPr>
          <p:nvPr>
            <p:ph type="title"/>
          </p:nvPr>
        </p:nvSpPr>
        <p:spPr/>
        <p:txBody>
          <a:bodyPr/>
          <a:lstStyle/>
          <a:p>
            <a:r>
              <a:rPr lang="en-US"/>
              <a:t>Facebook Own Posts Table | HG-France - 9 of 14</a:t>
            </a:r>
          </a:p>
        </p:txBody>
      </p:sp>
      <p:graphicFrame>
        <p:nvGraphicFramePr>
          <p:cNvPr id="5" name="Table Placeholder 4">
            <a:extLst>
              <a:ext uri="{FF2B5EF4-FFF2-40B4-BE49-F238E27FC236}">
                <a16:creationId xmlns:a16="http://schemas.microsoft.com/office/drawing/2014/main" id="{EF10BDB7-2163-41D3-BE7E-C7282DD2AC78}"/>
              </a:ext>
            </a:extLst>
          </p:cNvPr>
          <p:cNvGraphicFramePr>
            <a:graphicFrameLocks noGrp="1"/>
          </p:cNvGraphicFramePr>
          <p:nvPr>
            <p:ph type="tbl" sz="quarter" idx="13"/>
            <p:extLst>
              <p:ext uri="{D42A27DB-BD31-4B8C-83A1-F6EECF244321}">
                <p14:modId xmlns:p14="http://schemas.microsoft.com/office/powerpoint/2010/main" val="560384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42034525"/>
                    </a:ext>
                  </a:extLst>
                </a:gridCol>
                <a:gridCol w="246888">
                  <a:extLst>
                    <a:ext uri="{9D8B030D-6E8A-4147-A177-3AD203B41FA5}">
                      <a16:colId xmlns:a16="http://schemas.microsoft.com/office/drawing/2014/main" val="3342425724"/>
                    </a:ext>
                  </a:extLst>
                </a:gridCol>
                <a:gridCol w="246888">
                  <a:extLst>
                    <a:ext uri="{9D8B030D-6E8A-4147-A177-3AD203B41FA5}">
                      <a16:colId xmlns:a16="http://schemas.microsoft.com/office/drawing/2014/main" val="3157198052"/>
                    </a:ext>
                  </a:extLst>
                </a:gridCol>
                <a:gridCol w="246888">
                  <a:extLst>
                    <a:ext uri="{9D8B030D-6E8A-4147-A177-3AD203B41FA5}">
                      <a16:colId xmlns:a16="http://schemas.microsoft.com/office/drawing/2014/main" val="1869618397"/>
                    </a:ext>
                  </a:extLst>
                </a:gridCol>
                <a:gridCol w="246888">
                  <a:extLst>
                    <a:ext uri="{9D8B030D-6E8A-4147-A177-3AD203B41FA5}">
                      <a16:colId xmlns:a16="http://schemas.microsoft.com/office/drawing/2014/main" val="1652013977"/>
                    </a:ext>
                  </a:extLst>
                </a:gridCol>
                <a:gridCol w="246888">
                  <a:extLst>
                    <a:ext uri="{9D8B030D-6E8A-4147-A177-3AD203B41FA5}">
                      <a16:colId xmlns:a16="http://schemas.microsoft.com/office/drawing/2014/main" val="120102078"/>
                    </a:ext>
                  </a:extLst>
                </a:gridCol>
                <a:gridCol w="246888">
                  <a:extLst>
                    <a:ext uri="{9D8B030D-6E8A-4147-A177-3AD203B41FA5}">
                      <a16:colId xmlns:a16="http://schemas.microsoft.com/office/drawing/2014/main" val="2831005474"/>
                    </a:ext>
                  </a:extLst>
                </a:gridCol>
                <a:gridCol w="246888">
                  <a:extLst>
                    <a:ext uri="{9D8B030D-6E8A-4147-A177-3AD203B41FA5}">
                      <a16:colId xmlns:a16="http://schemas.microsoft.com/office/drawing/2014/main" val="668687246"/>
                    </a:ext>
                  </a:extLst>
                </a:gridCol>
                <a:gridCol w="246888">
                  <a:extLst>
                    <a:ext uri="{9D8B030D-6E8A-4147-A177-3AD203B41FA5}">
                      <a16:colId xmlns:a16="http://schemas.microsoft.com/office/drawing/2014/main" val="684898337"/>
                    </a:ext>
                  </a:extLst>
                </a:gridCol>
                <a:gridCol w="246888">
                  <a:extLst>
                    <a:ext uri="{9D8B030D-6E8A-4147-A177-3AD203B41FA5}">
                      <a16:colId xmlns:a16="http://schemas.microsoft.com/office/drawing/2014/main" val="4240018681"/>
                    </a:ext>
                  </a:extLst>
                </a:gridCol>
                <a:gridCol w="246888">
                  <a:extLst>
                    <a:ext uri="{9D8B030D-6E8A-4147-A177-3AD203B41FA5}">
                      <a16:colId xmlns:a16="http://schemas.microsoft.com/office/drawing/2014/main" val="2632745736"/>
                    </a:ext>
                  </a:extLst>
                </a:gridCol>
                <a:gridCol w="246888">
                  <a:extLst>
                    <a:ext uri="{9D8B030D-6E8A-4147-A177-3AD203B41FA5}">
                      <a16:colId xmlns:a16="http://schemas.microsoft.com/office/drawing/2014/main" val="1622840734"/>
                    </a:ext>
                  </a:extLst>
                </a:gridCol>
                <a:gridCol w="246888">
                  <a:extLst>
                    <a:ext uri="{9D8B030D-6E8A-4147-A177-3AD203B41FA5}">
                      <a16:colId xmlns:a16="http://schemas.microsoft.com/office/drawing/2014/main" val="3241029980"/>
                    </a:ext>
                  </a:extLst>
                </a:gridCol>
                <a:gridCol w="246888">
                  <a:extLst>
                    <a:ext uri="{9D8B030D-6E8A-4147-A177-3AD203B41FA5}">
                      <a16:colId xmlns:a16="http://schemas.microsoft.com/office/drawing/2014/main" val="3450437978"/>
                    </a:ext>
                  </a:extLst>
                </a:gridCol>
                <a:gridCol w="246888">
                  <a:extLst>
                    <a:ext uri="{9D8B030D-6E8A-4147-A177-3AD203B41FA5}">
                      <a16:colId xmlns:a16="http://schemas.microsoft.com/office/drawing/2014/main" val="665421143"/>
                    </a:ext>
                  </a:extLst>
                </a:gridCol>
                <a:gridCol w="246888">
                  <a:extLst>
                    <a:ext uri="{9D8B030D-6E8A-4147-A177-3AD203B41FA5}">
                      <a16:colId xmlns:a16="http://schemas.microsoft.com/office/drawing/2014/main" val="3556317125"/>
                    </a:ext>
                  </a:extLst>
                </a:gridCol>
                <a:gridCol w="246888">
                  <a:extLst>
                    <a:ext uri="{9D8B030D-6E8A-4147-A177-3AD203B41FA5}">
                      <a16:colId xmlns:a16="http://schemas.microsoft.com/office/drawing/2014/main" val="2847808101"/>
                    </a:ext>
                  </a:extLst>
                </a:gridCol>
                <a:gridCol w="246888">
                  <a:extLst>
                    <a:ext uri="{9D8B030D-6E8A-4147-A177-3AD203B41FA5}">
                      <a16:colId xmlns:a16="http://schemas.microsoft.com/office/drawing/2014/main" val="133930715"/>
                    </a:ext>
                  </a:extLst>
                </a:gridCol>
                <a:gridCol w="246888">
                  <a:extLst>
                    <a:ext uri="{9D8B030D-6E8A-4147-A177-3AD203B41FA5}">
                      <a16:colId xmlns:a16="http://schemas.microsoft.com/office/drawing/2014/main" val="1591192250"/>
                    </a:ext>
                  </a:extLst>
                </a:gridCol>
                <a:gridCol w="246888">
                  <a:extLst>
                    <a:ext uri="{9D8B030D-6E8A-4147-A177-3AD203B41FA5}">
                      <a16:colId xmlns:a16="http://schemas.microsoft.com/office/drawing/2014/main" val="603662256"/>
                    </a:ext>
                  </a:extLst>
                </a:gridCol>
                <a:gridCol w="246888">
                  <a:extLst>
                    <a:ext uri="{9D8B030D-6E8A-4147-A177-3AD203B41FA5}">
                      <a16:colId xmlns:a16="http://schemas.microsoft.com/office/drawing/2014/main" val="3251658290"/>
                    </a:ext>
                  </a:extLst>
                </a:gridCol>
                <a:gridCol w="246888">
                  <a:extLst>
                    <a:ext uri="{9D8B030D-6E8A-4147-A177-3AD203B41FA5}">
                      <a16:colId xmlns:a16="http://schemas.microsoft.com/office/drawing/2014/main" val="3824526774"/>
                    </a:ext>
                  </a:extLst>
                </a:gridCol>
                <a:gridCol w="246888">
                  <a:extLst>
                    <a:ext uri="{9D8B030D-6E8A-4147-A177-3AD203B41FA5}">
                      <a16:colId xmlns:a16="http://schemas.microsoft.com/office/drawing/2014/main" val="1885001062"/>
                    </a:ext>
                  </a:extLst>
                </a:gridCol>
                <a:gridCol w="246888">
                  <a:extLst>
                    <a:ext uri="{9D8B030D-6E8A-4147-A177-3AD203B41FA5}">
                      <a16:colId xmlns:a16="http://schemas.microsoft.com/office/drawing/2014/main" val="3306138143"/>
                    </a:ext>
                  </a:extLst>
                </a:gridCol>
                <a:gridCol w="246888">
                  <a:extLst>
                    <a:ext uri="{9D8B030D-6E8A-4147-A177-3AD203B41FA5}">
                      <a16:colId xmlns:a16="http://schemas.microsoft.com/office/drawing/2014/main" val="786525142"/>
                    </a:ext>
                  </a:extLst>
                </a:gridCol>
                <a:gridCol w="246888">
                  <a:extLst>
                    <a:ext uri="{9D8B030D-6E8A-4147-A177-3AD203B41FA5}">
                      <a16:colId xmlns:a16="http://schemas.microsoft.com/office/drawing/2014/main" val="3455574515"/>
                    </a:ext>
                  </a:extLst>
                </a:gridCol>
                <a:gridCol w="246888">
                  <a:extLst>
                    <a:ext uri="{9D8B030D-6E8A-4147-A177-3AD203B41FA5}">
                      <a16:colId xmlns:a16="http://schemas.microsoft.com/office/drawing/2014/main" val="4123249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3904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- 2018-05-14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 All about DIY - comment créer une suspension originale pour vos plantes vertes : https://www.allaboutdiy.com/fr/fr/projets/fabrication-suspension-plantes.htm
#HomeMadeByYou #AaDIY #plantesvertes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73381172"/>
                  </a:ext>
                </a:extLst>
              </a:tr>
            </a:tbl>
          </a:graphicData>
        </a:graphic>
      </p:graphicFrame>
      <p:sp>
        <p:nvSpPr>
          <p:cNvPr id="4" name="Text Placeholder 3">
            <a:extLst>
              <a:ext uri="{FF2B5EF4-FFF2-40B4-BE49-F238E27FC236}">
                <a16:creationId xmlns:a16="http://schemas.microsoft.com/office/drawing/2014/main" id="{6887BFF2-F51F-4D45-987C-D669C0B94B2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21256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0AC64-045B-4B9D-B1E9-F63AB89152C9}"/>
              </a:ext>
            </a:extLst>
          </p:cNvPr>
          <p:cNvSpPr>
            <a:spLocks noGrp="1"/>
          </p:cNvSpPr>
          <p:nvPr>
            <p:ph type="title"/>
          </p:nvPr>
        </p:nvSpPr>
        <p:spPr/>
        <p:txBody>
          <a:bodyPr/>
          <a:lstStyle/>
          <a:p>
            <a:r>
              <a:rPr lang="en-US"/>
              <a:t>Facebook Own Posts Table | HG-France - 10 of 14</a:t>
            </a:r>
          </a:p>
        </p:txBody>
      </p:sp>
      <p:graphicFrame>
        <p:nvGraphicFramePr>
          <p:cNvPr id="5" name="Table Placeholder 4">
            <a:extLst>
              <a:ext uri="{FF2B5EF4-FFF2-40B4-BE49-F238E27FC236}">
                <a16:creationId xmlns:a16="http://schemas.microsoft.com/office/drawing/2014/main" id="{43FCEF87-FA0A-42D8-B322-6031C9396C44}"/>
              </a:ext>
            </a:extLst>
          </p:cNvPr>
          <p:cNvGraphicFramePr>
            <a:graphicFrameLocks noGrp="1"/>
          </p:cNvGraphicFramePr>
          <p:nvPr>
            <p:ph type="tbl" sz="quarter" idx="13"/>
            <p:extLst>
              <p:ext uri="{D42A27DB-BD31-4B8C-83A1-F6EECF244321}">
                <p14:modId xmlns:p14="http://schemas.microsoft.com/office/powerpoint/2010/main" val="2831444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57986005"/>
                    </a:ext>
                  </a:extLst>
                </a:gridCol>
                <a:gridCol w="246888">
                  <a:extLst>
                    <a:ext uri="{9D8B030D-6E8A-4147-A177-3AD203B41FA5}">
                      <a16:colId xmlns:a16="http://schemas.microsoft.com/office/drawing/2014/main" val="2151024908"/>
                    </a:ext>
                  </a:extLst>
                </a:gridCol>
                <a:gridCol w="246888">
                  <a:extLst>
                    <a:ext uri="{9D8B030D-6E8A-4147-A177-3AD203B41FA5}">
                      <a16:colId xmlns:a16="http://schemas.microsoft.com/office/drawing/2014/main" val="1980014580"/>
                    </a:ext>
                  </a:extLst>
                </a:gridCol>
                <a:gridCol w="246888">
                  <a:extLst>
                    <a:ext uri="{9D8B030D-6E8A-4147-A177-3AD203B41FA5}">
                      <a16:colId xmlns:a16="http://schemas.microsoft.com/office/drawing/2014/main" val="2878231877"/>
                    </a:ext>
                  </a:extLst>
                </a:gridCol>
                <a:gridCol w="246888">
                  <a:extLst>
                    <a:ext uri="{9D8B030D-6E8A-4147-A177-3AD203B41FA5}">
                      <a16:colId xmlns:a16="http://schemas.microsoft.com/office/drawing/2014/main" val="2250123378"/>
                    </a:ext>
                  </a:extLst>
                </a:gridCol>
                <a:gridCol w="246888">
                  <a:extLst>
                    <a:ext uri="{9D8B030D-6E8A-4147-A177-3AD203B41FA5}">
                      <a16:colId xmlns:a16="http://schemas.microsoft.com/office/drawing/2014/main" val="644932594"/>
                    </a:ext>
                  </a:extLst>
                </a:gridCol>
                <a:gridCol w="246888">
                  <a:extLst>
                    <a:ext uri="{9D8B030D-6E8A-4147-A177-3AD203B41FA5}">
                      <a16:colId xmlns:a16="http://schemas.microsoft.com/office/drawing/2014/main" val="3419773613"/>
                    </a:ext>
                  </a:extLst>
                </a:gridCol>
                <a:gridCol w="246888">
                  <a:extLst>
                    <a:ext uri="{9D8B030D-6E8A-4147-A177-3AD203B41FA5}">
                      <a16:colId xmlns:a16="http://schemas.microsoft.com/office/drawing/2014/main" val="2356473683"/>
                    </a:ext>
                  </a:extLst>
                </a:gridCol>
                <a:gridCol w="246888">
                  <a:extLst>
                    <a:ext uri="{9D8B030D-6E8A-4147-A177-3AD203B41FA5}">
                      <a16:colId xmlns:a16="http://schemas.microsoft.com/office/drawing/2014/main" val="739288927"/>
                    </a:ext>
                  </a:extLst>
                </a:gridCol>
                <a:gridCol w="246888">
                  <a:extLst>
                    <a:ext uri="{9D8B030D-6E8A-4147-A177-3AD203B41FA5}">
                      <a16:colId xmlns:a16="http://schemas.microsoft.com/office/drawing/2014/main" val="3030335805"/>
                    </a:ext>
                  </a:extLst>
                </a:gridCol>
                <a:gridCol w="246888">
                  <a:extLst>
                    <a:ext uri="{9D8B030D-6E8A-4147-A177-3AD203B41FA5}">
                      <a16:colId xmlns:a16="http://schemas.microsoft.com/office/drawing/2014/main" val="3252859472"/>
                    </a:ext>
                  </a:extLst>
                </a:gridCol>
                <a:gridCol w="246888">
                  <a:extLst>
                    <a:ext uri="{9D8B030D-6E8A-4147-A177-3AD203B41FA5}">
                      <a16:colId xmlns:a16="http://schemas.microsoft.com/office/drawing/2014/main" val="3288444505"/>
                    </a:ext>
                  </a:extLst>
                </a:gridCol>
                <a:gridCol w="246888">
                  <a:extLst>
                    <a:ext uri="{9D8B030D-6E8A-4147-A177-3AD203B41FA5}">
                      <a16:colId xmlns:a16="http://schemas.microsoft.com/office/drawing/2014/main" val="2076850021"/>
                    </a:ext>
                  </a:extLst>
                </a:gridCol>
                <a:gridCol w="246888">
                  <a:extLst>
                    <a:ext uri="{9D8B030D-6E8A-4147-A177-3AD203B41FA5}">
                      <a16:colId xmlns:a16="http://schemas.microsoft.com/office/drawing/2014/main" val="3964063274"/>
                    </a:ext>
                  </a:extLst>
                </a:gridCol>
                <a:gridCol w="246888">
                  <a:extLst>
                    <a:ext uri="{9D8B030D-6E8A-4147-A177-3AD203B41FA5}">
                      <a16:colId xmlns:a16="http://schemas.microsoft.com/office/drawing/2014/main" val="47183475"/>
                    </a:ext>
                  </a:extLst>
                </a:gridCol>
                <a:gridCol w="246888">
                  <a:extLst>
                    <a:ext uri="{9D8B030D-6E8A-4147-A177-3AD203B41FA5}">
                      <a16:colId xmlns:a16="http://schemas.microsoft.com/office/drawing/2014/main" val="1975588704"/>
                    </a:ext>
                  </a:extLst>
                </a:gridCol>
                <a:gridCol w="246888">
                  <a:extLst>
                    <a:ext uri="{9D8B030D-6E8A-4147-A177-3AD203B41FA5}">
                      <a16:colId xmlns:a16="http://schemas.microsoft.com/office/drawing/2014/main" val="441214341"/>
                    </a:ext>
                  </a:extLst>
                </a:gridCol>
                <a:gridCol w="246888">
                  <a:extLst>
                    <a:ext uri="{9D8B030D-6E8A-4147-A177-3AD203B41FA5}">
                      <a16:colId xmlns:a16="http://schemas.microsoft.com/office/drawing/2014/main" val="2682306399"/>
                    </a:ext>
                  </a:extLst>
                </a:gridCol>
                <a:gridCol w="246888">
                  <a:extLst>
                    <a:ext uri="{9D8B030D-6E8A-4147-A177-3AD203B41FA5}">
                      <a16:colId xmlns:a16="http://schemas.microsoft.com/office/drawing/2014/main" val="4272570643"/>
                    </a:ext>
                  </a:extLst>
                </a:gridCol>
                <a:gridCol w="246888">
                  <a:extLst>
                    <a:ext uri="{9D8B030D-6E8A-4147-A177-3AD203B41FA5}">
                      <a16:colId xmlns:a16="http://schemas.microsoft.com/office/drawing/2014/main" val="326158707"/>
                    </a:ext>
                  </a:extLst>
                </a:gridCol>
                <a:gridCol w="246888">
                  <a:extLst>
                    <a:ext uri="{9D8B030D-6E8A-4147-A177-3AD203B41FA5}">
                      <a16:colId xmlns:a16="http://schemas.microsoft.com/office/drawing/2014/main" val="1566476959"/>
                    </a:ext>
                  </a:extLst>
                </a:gridCol>
                <a:gridCol w="246888">
                  <a:extLst>
                    <a:ext uri="{9D8B030D-6E8A-4147-A177-3AD203B41FA5}">
                      <a16:colId xmlns:a16="http://schemas.microsoft.com/office/drawing/2014/main" val="4087717757"/>
                    </a:ext>
                  </a:extLst>
                </a:gridCol>
                <a:gridCol w="246888">
                  <a:extLst>
                    <a:ext uri="{9D8B030D-6E8A-4147-A177-3AD203B41FA5}">
                      <a16:colId xmlns:a16="http://schemas.microsoft.com/office/drawing/2014/main" val="1275567277"/>
                    </a:ext>
                  </a:extLst>
                </a:gridCol>
                <a:gridCol w="246888">
                  <a:extLst>
                    <a:ext uri="{9D8B030D-6E8A-4147-A177-3AD203B41FA5}">
                      <a16:colId xmlns:a16="http://schemas.microsoft.com/office/drawing/2014/main" val="1694884302"/>
                    </a:ext>
                  </a:extLst>
                </a:gridCol>
                <a:gridCol w="246888">
                  <a:extLst>
                    <a:ext uri="{9D8B030D-6E8A-4147-A177-3AD203B41FA5}">
                      <a16:colId xmlns:a16="http://schemas.microsoft.com/office/drawing/2014/main" val="497013068"/>
                    </a:ext>
                  </a:extLst>
                </a:gridCol>
                <a:gridCol w="246888">
                  <a:extLst>
                    <a:ext uri="{9D8B030D-6E8A-4147-A177-3AD203B41FA5}">
                      <a16:colId xmlns:a16="http://schemas.microsoft.com/office/drawing/2014/main" val="3656817699"/>
                    </a:ext>
                  </a:extLst>
                </a:gridCol>
                <a:gridCol w="246888">
                  <a:extLst>
                    <a:ext uri="{9D8B030D-6E8A-4147-A177-3AD203B41FA5}">
                      <a16:colId xmlns:a16="http://schemas.microsoft.com/office/drawing/2014/main" val="26360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73777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- 2018-05-11 11:00:00 </a:t>
                      </a:r>
                      <a:r>
                        <a:rPr kumimoji="0" lang="fr-FR" sz="1000" b="0" i="0" u="none" strike="noStrike" kern="1200" cap="none" spc="0" normalizeH="0" baseline="0" noProof="0">
                          <a:ln>
                            <a:noFill/>
                          </a:ln>
                          <a:solidFill>
                            <a:prstClr val="black"/>
                          </a:solidFill>
                          <a:effectLst/>
                          <a:uLnTx/>
                          <a:uFillTx/>
                          <a:latin typeface="+mn-lt"/>
                          <a:ea typeface="+mn-ea"/>
                          <a:cs typeface="+mn-cs"/>
                        </a:rPr>
                        <a:t> 
 Voici une lampe facile à réaliser pour apporter une touche d'originalité à votre intérieur. #HomeMadeByYou #bricolage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91182384"/>
                  </a:ext>
                </a:extLst>
              </a:tr>
            </a:tbl>
          </a:graphicData>
        </a:graphic>
      </p:graphicFrame>
      <p:sp>
        <p:nvSpPr>
          <p:cNvPr id="4" name="Text Placeholder 3">
            <a:extLst>
              <a:ext uri="{FF2B5EF4-FFF2-40B4-BE49-F238E27FC236}">
                <a16:creationId xmlns:a16="http://schemas.microsoft.com/office/drawing/2014/main" id="{C6649899-8C8E-4904-9C0C-C08888C42C0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33954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A2505-35B1-442F-B244-8BC50DA70CE3}"/>
              </a:ext>
            </a:extLst>
          </p:cNvPr>
          <p:cNvSpPr>
            <a:spLocks noGrp="1"/>
          </p:cNvSpPr>
          <p:nvPr>
            <p:ph type="title"/>
          </p:nvPr>
        </p:nvSpPr>
        <p:spPr/>
        <p:txBody>
          <a:bodyPr/>
          <a:lstStyle/>
          <a:p>
            <a:r>
              <a:rPr lang="en-US"/>
              <a:t>Facebook Own Posts Table | HG-France - 11 of 14</a:t>
            </a:r>
          </a:p>
        </p:txBody>
      </p:sp>
      <p:graphicFrame>
        <p:nvGraphicFramePr>
          <p:cNvPr id="5" name="Table Placeholder 4">
            <a:extLst>
              <a:ext uri="{FF2B5EF4-FFF2-40B4-BE49-F238E27FC236}">
                <a16:creationId xmlns:a16="http://schemas.microsoft.com/office/drawing/2014/main" id="{5516E0C1-52DF-4D46-AAB5-6046B0175AC1}"/>
              </a:ext>
            </a:extLst>
          </p:cNvPr>
          <p:cNvGraphicFramePr>
            <a:graphicFrameLocks noGrp="1"/>
          </p:cNvGraphicFramePr>
          <p:nvPr>
            <p:ph type="tbl" sz="quarter" idx="13"/>
            <p:extLst>
              <p:ext uri="{D42A27DB-BD31-4B8C-83A1-F6EECF244321}">
                <p14:modId xmlns:p14="http://schemas.microsoft.com/office/powerpoint/2010/main" val="379104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87855208"/>
                    </a:ext>
                  </a:extLst>
                </a:gridCol>
                <a:gridCol w="246888">
                  <a:extLst>
                    <a:ext uri="{9D8B030D-6E8A-4147-A177-3AD203B41FA5}">
                      <a16:colId xmlns:a16="http://schemas.microsoft.com/office/drawing/2014/main" val="3129946187"/>
                    </a:ext>
                  </a:extLst>
                </a:gridCol>
                <a:gridCol w="246888">
                  <a:extLst>
                    <a:ext uri="{9D8B030D-6E8A-4147-A177-3AD203B41FA5}">
                      <a16:colId xmlns:a16="http://schemas.microsoft.com/office/drawing/2014/main" val="3294315340"/>
                    </a:ext>
                  </a:extLst>
                </a:gridCol>
                <a:gridCol w="246888">
                  <a:extLst>
                    <a:ext uri="{9D8B030D-6E8A-4147-A177-3AD203B41FA5}">
                      <a16:colId xmlns:a16="http://schemas.microsoft.com/office/drawing/2014/main" val="1987045930"/>
                    </a:ext>
                  </a:extLst>
                </a:gridCol>
                <a:gridCol w="246888">
                  <a:extLst>
                    <a:ext uri="{9D8B030D-6E8A-4147-A177-3AD203B41FA5}">
                      <a16:colId xmlns:a16="http://schemas.microsoft.com/office/drawing/2014/main" val="3094670997"/>
                    </a:ext>
                  </a:extLst>
                </a:gridCol>
                <a:gridCol w="246888">
                  <a:extLst>
                    <a:ext uri="{9D8B030D-6E8A-4147-A177-3AD203B41FA5}">
                      <a16:colId xmlns:a16="http://schemas.microsoft.com/office/drawing/2014/main" val="1453684646"/>
                    </a:ext>
                  </a:extLst>
                </a:gridCol>
                <a:gridCol w="246888">
                  <a:extLst>
                    <a:ext uri="{9D8B030D-6E8A-4147-A177-3AD203B41FA5}">
                      <a16:colId xmlns:a16="http://schemas.microsoft.com/office/drawing/2014/main" val="1222587118"/>
                    </a:ext>
                  </a:extLst>
                </a:gridCol>
                <a:gridCol w="246888">
                  <a:extLst>
                    <a:ext uri="{9D8B030D-6E8A-4147-A177-3AD203B41FA5}">
                      <a16:colId xmlns:a16="http://schemas.microsoft.com/office/drawing/2014/main" val="839642536"/>
                    </a:ext>
                  </a:extLst>
                </a:gridCol>
                <a:gridCol w="246888">
                  <a:extLst>
                    <a:ext uri="{9D8B030D-6E8A-4147-A177-3AD203B41FA5}">
                      <a16:colId xmlns:a16="http://schemas.microsoft.com/office/drawing/2014/main" val="2592451586"/>
                    </a:ext>
                  </a:extLst>
                </a:gridCol>
                <a:gridCol w="246888">
                  <a:extLst>
                    <a:ext uri="{9D8B030D-6E8A-4147-A177-3AD203B41FA5}">
                      <a16:colId xmlns:a16="http://schemas.microsoft.com/office/drawing/2014/main" val="3229322844"/>
                    </a:ext>
                  </a:extLst>
                </a:gridCol>
                <a:gridCol w="246888">
                  <a:extLst>
                    <a:ext uri="{9D8B030D-6E8A-4147-A177-3AD203B41FA5}">
                      <a16:colId xmlns:a16="http://schemas.microsoft.com/office/drawing/2014/main" val="1668753887"/>
                    </a:ext>
                  </a:extLst>
                </a:gridCol>
                <a:gridCol w="246888">
                  <a:extLst>
                    <a:ext uri="{9D8B030D-6E8A-4147-A177-3AD203B41FA5}">
                      <a16:colId xmlns:a16="http://schemas.microsoft.com/office/drawing/2014/main" val="2450724412"/>
                    </a:ext>
                  </a:extLst>
                </a:gridCol>
                <a:gridCol w="246888">
                  <a:extLst>
                    <a:ext uri="{9D8B030D-6E8A-4147-A177-3AD203B41FA5}">
                      <a16:colId xmlns:a16="http://schemas.microsoft.com/office/drawing/2014/main" val="3707870255"/>
                    </a:ext>
                  </a:extLst>
                </a:gridCol>
                <a:gridCol w="246888">
                  <a:extLst>
                    <a:ext uri="{9D8B030D-6E8A-4147-A177-3AD203B41FA5}">
                      <a16:colId xmlns:a16="http://schemas.microsoft.com/office/drawing/2014/main" val="2995351278"/>
                    </a:ext>
                  </a:extLst>
                </a:gridCol>
                <a:gridCol w="246888">
                  <a:extLst>
                    <a:ext uri="{9D8B030D-6E8A-4147-A177-3AD203B41FA5}">
                      <a16:colId xmlns:a16="http://schemas.microsoft.com/office/drawing/2014/main" val="2730199219"/>
                    </a:ext>
                  </a:extLst>
                </a:gridCol>
                <a:gridCol w="246888">
                  <a:extLst>
                    <a:ext uri="{9D8B030D-6E8A-4147-A177-3AD203B41FA5}">
                      <a16:colId xmlns:a16="http://schemas.microsoft.com/office/drawing/2014/main" val="3909998013"/>
                    </a:ext>
                  </a:extLst>
                </a:gridCol>
                <a:gridCol w="246888">
                  <a:extLst>
                    <a:ext uri="{9D8B030D-6E8A-4147-A177-3AD203B41FA5}">
                      <a16:colId xmlns:a16="http://schemas.microsoft.com/office/drawing/2014/main" val="4257592178"/>
                    </a:ext>
                  </a:extLst>
                </a:gridCol>
                <a:gridCol w="246888">
                  <a:extLst>
                    <a:ext uri="{9D8B030D-6E8A-4147-A177-3AD203B41FA5}">
                      <a16:colId xmlns:a16="http://schemas.microsoft.com/office/drawing/2014/main" val="1638403696"/>
                    </a:ext>
                  </a:extLst>
                </a:gridCol>
                <a:gridCol w="246888">
                  <a:extLst>
                    <a:ext uri="{9D8B030D-6E8A-4147-A177-3AD203B41FA5}">
                      <a16:colId xmlns:a16="http://schemas.microsoft.com/office/drawing/2014/main" val="2965191625"/>
                    </a:ext>
                  </a:extLst>
                </a:gridCol>
                <a:gridCol w="246888">
                  <a:extLst>
                    <a:ext uri="{9D8B030D-6E8A-4147-A177-3AD203B41FA5}">
                      <a16:colId xmlns:a16="http://schemas.microsoft.com/office/drawing/2014/main" val="1510847088"/>
                    </a:ext>
                  </a:extLst>
                </a:gridCol>
                <a:gridCol w="246888">
                  <a:extLst>
                    <a:ext uri="{9D8B030D-6E8A-4147-A177-3AD203B41FA5}">
                      <a16:colId xmlns:a16="http://schemas.microsoft.com/office/drawing/2014/main" val="2016045687"/>
                    </a:ext>
                  </a:extLst>
                </a:gridCol>
                <a:gridCol w="246888">
                  <a:extLst>
                    <a:ext uri="{9D8B030D-6E8A-4147-A177-3AD203B41FA5}">
                      <a16:colId xmlns:a16="http://schemas.microsoft.com/office/drawing/2014/main" val="2487426854"/>
                    </a:ext>
                  </a:extLst>
                </a:gridCol>
                <a:gridCol w="246888">
                  <a:extLst>
                    <a:ext uri="{9D8B030D-6E8A-4147-A177-3AD203B41FA5}">
                      <a16:colId xmlns:a16="http://schemas.microsoft.com/office/drawing/2014/main" val="4039635074"/>
                    </a:ext>
                  </a:extLst>
                </a:gridCol>
                <a:gridCol w="246888">
                  <a:extLst>
                    <a:ext uri="{9D8B030D-6E8A-4147-A177-3AD203B41FA5}">
                      <a16:colId xmlns:a16="http://schemas.microsoft.com/office/drawing/2014/main" val="3473968049"/>
                    </a:ext>
                  </a:extLst>
                </a:gridCol>
                <a:gridCol w="246888">
                  <a:extLst>
                    <a:ext uri="{9D8B030D-6E8A-4147-A177-3AD203B41FA5}">
                      <a16:colId xmlns:a16="http://schemas.microsoft.com/office/drawing/2014/main" val="3692715301"/>
                    </a:ext>
                  </a:extLst>
                </a:gridCol>
                <a:gridCol w="246888">
                  <a:extLst>
                    <a:ext uri="{9D8B030D-6E8A-4147-A177-3AD203B41FA5}">
                      <a16:colId xmlns:a16="http://schemas.microsoft.com/office/drawing/2014/main" val="1178159076"/>
                    </a:ext>
                  </a:extLst>
                </a:gridCol>
                <a:gridCol w="246888">
                  <a:extLst>
                    <a:ext uri="{9D8B030D-6E8A-4147-A177-3AD203B41FA5}">
                      <a16:colId xmlns:a16="http://schemas.microsoft.com/office/drawing/2014/main" val="3553277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8158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- 2018-05-09 11:00:00 </a:t>
                      </a:r>
                      <a:r>
                        <a:rPr kumimoji="0" lang="fr-FR" sz="1000" b="0" i="0" u="none" strike="noStrike" kern="1200" cap="none" spc="0" normalizeH="0" baseline="0" noProof="0">
                          <a:ln>
                            <a:noFill/>
                          </a:ln>
                          <a:solidFill>
                            <a:prstClr val="black"/>
                          </a:solidFill>
                          <a:effectLst/>
                          <a:uLnTx/>
                          <a:uFillTx/>
                          <a:latin typeface="+mn-lt"/>
                          <a:ea typeface="+mn-ea"/>
                          <a:cs typeface="+mn-cs"/>
                        </a:rPr>
                        <a:t> 
 Depuis 15 ans, elle est le compagnon idéal de tous vos projets... La visseuse polyvalente sans fil IXO revient cette année dans une édition limitée - toute de noir et or vêtue. 
Retrouvez son histoire ici : http://bit.ly/IXO_Anniversaire #IXO #anniversaire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25386955"/>
                  </a:ext>
                </a:extLst>
              </a:tr>
            </a:tbl>
          </a:graphicData>
        </a:graphic>
      </p:graphicFrame>
      <p:sp>
        <p:nvSpPr>
          <p:cNvPr id="4" name="Text Placeholder 3">
            <a:extLst>
              <a:ext uri="{FF2B5EF4-FFF2-40B4-BE49-F238E27FC236}">
                <a16:creationId xmlns:a16="http://schemas.microsoft.com/office/drawing/2014/main" id="{B7F0CD63-D2EB-4CAB-8A30-4ECFB3CE3C7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15474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E9FF-8C19-4A8D-A34F-F52F4E48B177}"/>
              </a:ext>
            </a:extLst>
          </p:cNvPr>
          <p:cNvSpPr>
            <a:spLocks noGrp="1"/>
          </p:cNvSpPr>
          <p:nvPr>
            <p:ph type="title"/>
          </p:nvPr>
        </p:nvSpPr>
        <p:spPr/>
        <p:txBody>
          <a:bodyPr/>
          <a:lstStyle/>
          <a:p>
            <a:r>
              <a:rPr lang="en-US"/>
              <a:t>Facebook Own Posts Table | HG-France - 12 of 14</a:t>
            </a:r>
          </a:p>
        </p:txBody>
      </p:sp>
      <p:graphicFrame>
        <p:nvGraphicFramePr>
          <p:cNvPr id="5" name="Table Placeholder 4">
            <a:extLst>
              <a:ext uri="{FF2B5EF4-FFF2-40B4-BE49-F238E27FC236}">
                <a16:creationId xmlns:a16="http://schemas.microsoft.com/office/drawing/2014/main" id="{37FFB779-BB46-4D8B-9EFF-DC3940372BB7}"/>
              </a:ext>
            </a:extLst>
          </p:cNvPr>
          <p:cNvGraphicFramePr>
            <a:graphicFrameLocks noGrp="1"/>
          </p:cNvGraphicFramePr>
          <p:nvPr>
            <p:ph type="tbl" sz="quarter" idx="13"/>
            <p:extLst>
              <p:ext uri="{D42A27DB-BD31-4B8C-83A1-F6EECF244321}">
                <p14:modId xmlns:p14="http://schemas.microsoft.com/office/powerpoint/2010/main" val="3426717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30265577"/>
                    </a:ext>
                  </a:extLst>
                </a:gridCol>
                <a:gridCol w="246888">
                  <a:extLst>
                    <a:ext uri="{9D8B030D-6E8A-4147-A177-3AD203B41FA5}">
                      <a16:colId xmlns:a16="http://schemas.microsoft.com/office/drawing/2014/main" val="1956635896"/>
                    </a:ext>
                  </a:extLst>
                </a:gridCol>
                <a:gridCol w="246888">
                  <a:extLst>
                    <a:ext uri="{9D8B030D-6E8A-4147-A177-3AD203B41FA5}">
                      <a16:colId xmlns:a16="http://schemas.microsoft.com/office/drawing/2014/main" val="3828896159"/>
                    </a:ext>
                  </a:extLst>
                </a:gridCol>
                <a:gridCol w="246888">
                  <a:extLst>
                    <a:ext uri="{9D8B030D-6E8A-4147-A177-3AD203B41FA5}">
                      <a16:colId xmlns:a16="http://schemas.microsoft.com/office/drawing/2014/main" val="549397972"/>
                    </a:ext>
                  </a:extLst>
                </a:gridCol>
                <a:gridCol w="246888">
                  <a:extLst>
                    <a:ext uri="{9D8B030D-6E8A-4147-A177-3AD203B41FA5}">
                      <a16:colId xmlns:a16="http://schemas.microsoft.com/office/drawing/2014/main" val="498322996"/>
                    </a:ext>
                  </a:extLst>
                </a:gridCol>
                <a:gridCol w="246888">
                  <a:extLst>
                    <a:ext uri="{9D8B030D-6E8A-4147-A177-3AD203B41FA5}">
                      <a16:colId xmlns:a16="http://schemas.microsoft.com/office/drawing/2014/main" val="500336790"/>
                    </a:ext>
                  </a:extLst>
                </a:gridCol>
                <a:gridCol w="246888">
                  <a:extLst>
                    <a:ext uri="{9D8B030D-6E8A-4147-A177-3AD203B41FA5}">
                      <a16:colId xmlns:a16="http://schemas.microsoft.com/office/drawing/2014/main" val="960618085"/>
                    </a:ext>
                  </a:extLst>
                </a:gridCol>
                <a:gridCol w="246888">
                  <a:extLst>
                    <a:ext uri="{9D8B030D-6E8A-4147-A177-3AD203B41FA5}">
                      <a16:colId xmlns:a16="http://schemas.microsoft.com/office/drawing/2014/main" val="1361066928"/>
                    </a:ext>
                  </a:extLst>
                </a:gridCol>
                <a:gridCol w="246888">
                  <a:extLst>
                    <a:ext uri="{9D8B030D-6E8A-4147-A177-3AD203B41FA5}">
                      <a16:colId xmlns:a16="http://schemas.microsoft.com/office/drawing/2014/main" val="2919627571"/>
                    </a:ext>
                  </a:extLst>
                </a:gridCol>
                <a:gridCol w="246888">
                  <a:extLst>
                    <a:ext uri="{9D8B030D-6E8A-4147-A177-3AD203B41FA5}">
                      <a16:colId xmlns:a16="http://schemas.microsoft.com/office/drawing/2014/main" val="101921419"/>
                    </a:ext>
                  </a:extLst>
                </a:gridCol>
                <a:gridCol w="246888">
                  <a:extLst>
                    <a:ext uri="{9D8B030D-6E8A-4147-A177-3AD203B41FA5}">
                      <a16:colId xmlns:a16="http://schemas.microsoft.com/office/drawing/2014/main" val="1552571273"/>
                    </a:ext>
                  </a:extLst>
                </a:gridCol>
                <a:gridCol w="246888">
                  <a:extLst>
                    <a:ext uri="{9D8B030D-6E8A-4147-A177-3AD203B41FA5}">
                      <a16:colId xmlns:a16="http://schemas.microsoft.com/office/drawing/2014/main" val="1110585128"/>
                    </a:ext>
                  </a:extLst>
                </a:gridCol>
                <a:gridCol w="246888">
                  <a:extLst>
                    <a:ext uri="{9D8B030D-6E8A-4147-A177-3AD203B41FA5}">
                      <a16:colId xmlns:a16="http://schemas.microsoft.com/office/drawing/2014/main" val="3447594453"/>
                    </a:ext>
                  </a:extLst>
                </a:gridCol>
                <a:gridCol w="246888">
                  <a:extLst>
                    <a:ext uri="{9D8B030D-6E8A-4147-A177-3AD203B41FA5}">
                      <a16:colId xmlns:a16="http://schemas.microsoft.com/office/drawing/2014/main" val="1021835501"/>
                    </a:ext>
                  </a:extLst>
                </a:gridCol>
                <a:gridCol w="246888">
                  <a:extLst>
                    <a:ext uri="{9D8B030D-6E8A-4147-A177-3AD203B41FA5}">
                      <a16:colId xmlns:a16="http://schemas.microsoft.com/office/drawing/2014/main" val="2660435105"/>
                    </a:ext>
                  </a:extLst>
                </a:gridCol>
                <a:gridCol w="246888">
                  <a:extLst>
                    <a:ext uri="{9D8B030D-6E8A-4147-A177-3AD203B41FA5}">
                      <a16:colId xmlns:a16="http://schemas.microsoft.com/office/drawing/2014/main" val="2289827667"/>
                    </a:ext>
                  </a:extLst>
                </a:gridCol>
                <a:gridCol w="246888">
                  <a:extLst>
                    <a:ext uri="{9D8B030D-6E8A-4147-A177-3AD203B41FA5}">
                      <a16:colId xmlns:a16="http://schemas.microsoft.com/office/drawing/2014/main" val="1744676141"/>
                    </a:ext>
                  </a:extLst>
                </a:gridCol>
                <a:gridCol w="246888">
                  <a:extLst>
                    <a:ext uri="{9D8B030D-6E8A-4147-A177-3AD203B41FA5}">
                      <a16:colId xmlns:a16="http://schemas.microsoft.com/office/drawing/2014/main" val="1336294433"/>
                    </a:ext>
                  </a:extLst>
                </a:gridCol>
                <a:gridCol w="246888">
                  <a:extLst>
                    <a:ext uri="{9D8B030D-6E8A-4147-A177-3AD203B41FA5}">
                      <a16:colId xmlns:a16="http://schemas.microsoft.com/office/drawing/2014/main" val="2346176851"/>
                    </a:ext>
                  </a:extLst>
                </a:gridCol>
                <a:gridCol w="246888">
                  <a:extLst>
                    <a:ext uri="{9D8B030D-6E8A-4147-A177-3AD203B41FA5}">
                      <a16:colId xmlns:a16="http://schemas.microsoft.com/office/drawing/2014/main" val="303443888"/>
                    </a:ext>
                  </a:extLst>
                </a:gridCol>
                <a:gridCol w="246888">
                  <a:extLst>
                    <a:ext uri="{9D8B030D-6E8A-4147-A177-3AD203B41FA5}">
                      <a16:colId xmlns:a16="http://schemas.microsoft.com/office/drawing/2014/main" val="595861839"/>
                    </a:ext>
                  </a:extLst>
                </a:gridCol>
                <a:gridCol w="246888">
                  <a:extLst>
                    <a:ext uri="{9D8B030D-6E8A-4147-A177-3AD203B41FA5}">
                      <a16:colId xmlns:a16="http://schemas.microsoft.com/office/drawing/2014/main" val="2260973255"/>
                    </a:ext>
                  </a:extLst>
                </a:gridCol>
                <a:gridCol w="246888">
                  <a:extLst>
                    <a:ext uri="{9D8B030D-6E8A-4147-A177-3AD203B41FA5}">
                      <a16:colId xmlns:a16="http://schemas.microsoft.com/office/drawing/2014/main" val="3886095142"/>
                    </a:ext>
                  </a:extLst>
                </a:gridCol>
                <a:gridCol w="246888">
                  <a:extLst>
                    <a:ext uri="{9D8B030D-6E8A-4147-A177-3AD203B41FA5}">
                      <a16:colId xmlns:a16="http://schemas.microsoft.com/office/drawing/2014/main" val="3814859951"/>
                    </a:ext>
                  </a:extLst>
                </a:gridCol>
                <a:gridCol w="246888">
                  <a:extLst>
                    <a:ext uri="{9D8B030D-6E8A-4147-A177-3AD203B41FA5}">
                      <a16:colId xmlns:a16="http://schemas.microsoft.com/office/drawing/2014/main" val="4210440483"/>
                    </a:ext>
                  </a:extLst>
                </a:gridCol>
                <a:gridCol w="246888">
                  <a:extLst>
                    <a:ext uri="{9D8B030D-6E8A-4147-A177-3AD203B41FA5}">
                      <a16:colId xmlns:a16="http://schemas.microsoft.com/office/drawing/2014/main" val="2315650839"/>
                    </a:ext>
                  </a:extLst>
                </a:gridCol>
                <a:gridCol w="246888">
                  <a:extLst>
                    <a:ext uri="{9D8B030D-6E8A-4147-A177-3AD203B41FA5}">
                      <a16:colId xmlns:a16="http://schemas.microsoft.com/office/drawing/2014/main" val="3484445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5563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- 2018-05-04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 All about DIY - comment fabriquer votre propre commode vintage : https://www.allaboutdiy.com/fr/fr/projets/commande-vintage-diy.htm
#HomeMadeByYou #AaDIY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36501913"/>
                  </a:ext>
                </a:extLst>
              </a:tr>
            </a:tbl>
          </a:graphicData>
        </a:graphic>
      </p:graphicFrame>
      <p:sp>
        <p:nvSpPr>
          <p:cNvPr id="4" name="Text Placeholder 3">
            <a:extLst>
              <a:ext uri="{FF2B5EF4-FFF2-40B4-BE49-F238E27FC236}">
                <a16:creationId xmlns:a16="http://schemas.microsoft.com/office/drawing/2014/main" id="{E10435F6-B769-4ECD-BA89-CEBEB8CCE8A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51062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0FA1C-FEF2-4DAF-9B8A-F8C332786FB5}"/>
              </a:ext>
            </a:extLst>
          </p:cNvPr>
          <p:cNvSpPr>
            <a:spLocks noGrp="1"/>
          </p:cNvSpPr>
          <p:nvPr>
            <p:ph type="title"/>
          </p:nvPr>
        </p:nvSpPr>
        <p:spPr/>
        <p:txBody>
          <a:bodyPr/>
          <a:lstStyle/>
          <a:p>
            <a:r>
              <a:rPr lang="en-US"/>
              <a:t>Facebook Own Posts Table | HG-France - 13 of 14</a:t>
            </a:r>
          </a:p>
        </p:txBody>
      </p:sp>
      <p:graphicFrame>
        <p:nvGraphicFramePr>
          <p:cNvPr id="5" name="Table Placeholder 4">
            <a:extLst>
              <a:ext uri="{FF2B5EF4-FFF2-40B4-BE49-F238E27FC236}">
                <a16:creationId xmlns:a16="http://schemas.microsoft.com/office/drawing/2014/main" id="{9C3B9DD6-C1F9-408F-A7BA-309DC7ED5FA6}"/>
              </a:ext>
            </a:extLst>
          </p:cNvPr>
          <p:cNvGraphicFramePr>
            <a:graphicFrameLocks noGrp="1"/>
          </p:cNvGraphicFramePr>
          <p:nvPr>
            <p:ph type="tbl" sz="quarter" idx="13"/>
            <p:extLst>
              <p:ext uri="{D42A27DB-BD31-4B8C-83A1-F6EECF244321}">
                <p14:modId xmlns:p14="http://schemas.microsoft.com/office/powerpoint/2010/main" val="2428949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89188854"/>
                    </a:ext>
                  </a:extLst>
                </a:gridCol>
                <a:gridCol w="246888">
                  <a:extLst>
                    <a:ext uri="{9D8B030D-6E8A-4147-A177-3AD203B41FA5}">
                      <a16:colId xmlns:a16="http://schemas.microsoft.com/office/drawing/2014/main" val="2915899584"/>
                    </a:ext>
                  </a:extLst>
                </a:gridCol>
                <a:gridCol w="246888">
                  <a:extLst>
                    <a:ext uri="{9D8B030D-6E8A-4147-A177-3AD203B41FA5}">
                      <a16:colId xmlns:a16="http://schemas.microsoft.com/office/drawing/2014/main" val="628460616"/>
                    </a:ext>
                  </a:extLst>
                </a:gridCol>
                <a:gridCol w="246888">
                  <a:extLst>
                    <a:ext uri="{9D8B030D-6E8A-4147-A177-3AD203B41FA5}">
                      <a16:colId xmlns:a16="http://schemas.microsoft.com/office/drawing/2014/main" val="3237445923"/>
                    </a:ext>
                  </a:extLst>
                </a:gridCol>
                <a:gridCol w="246888">
                  <a:extLst>
                    <a:ext uri="{9D8B030D-6E8A-4147-A177-3AD203B41FA5}">
                      <a16:colId xmlns:a16="http://schemas.microsoft.com/office/drawing/2014/main" val="2105188419"/>
                    </a:ext>
                  </a:extLst>
                </a:gridCol>
                <a:gridCol w="246888">
                  <a:extLst>
                    <a:ext uri="{9D8B030D-6E8A-4147-A177-3AD203B41FA5}">
                      <a16:colId xmlns:a16="http://schemas.microsoft.com/office/drawing/2014/main" val="3745230118"/>
                    </a:ext>
                  </a:extLst>
                </a:gridCol>
                <a:gridCol w="246888">
                  <a:extLst>
                    <a:ext uri="{9D8B030D-6E8A-4147-A177-3AD203B41FA5}">
                      <a16:colId xmlns:a16="http://schemas.microsoft.com/office/drawing/2014/main" val="3932377748"/>
                    </a:ext>
                  </a:extLst>
                </a:gridCol>
                <a:gridCol w="246888">
                  <a:extLst>
                    <a:ext uri="{9D8B030D-6E8A-4147-A177-3AD203B41FA5}">
                      <a16:colId xmlns:a16="http://schemas.microsoft.com/office/drawing/2014/main" val="3966273570"/>
                    </a:ext>
                  </a:extLst>
                </a:gridCol>
                <a:gridCol w="246888">
                  <a:extLst>
                    <a:ext uri="{9D8B030D-6E8A-4147-A177-3AD203B41FA5}">
                      <a16:colId xmlns:a16="http://schemas.microsoft.com/office/drawing/2014/main" val="657725918"/>
                    </a:ext>
                  </a:extLst>
                </a:gridCol>
                <a:gridCol w="246888">
                  <a:extLst>
                    <a:ext uri="{9D8B030D-6E8A-4147-A177-3AD203B41FA5}">
                      <a16:colId xmlns:a16="http://schemas.microsoft.com/office/drawing/2014/main" val="844398259"/>
                    </a:ext>
                  </a:extLst>
                </a:gridCol>
                <a:gridCol w="246888">
                  <a:extLst>
                    <a:ext uri="{9D8B030D-6E8A-4147-A177-3AD203B41FA5}">
                      <a16:colId xmlns:a16="http://schemas.microsoft.com/office/drawing/2014/main" val="3155158865"/>
                    </a:ext>
                  </a:extLst>
                </a:gridCol>
                <a:gridCol w="246888">
                  <a:extLst>
                    <a:ext uri="{9D8B030D-6E8A-4147-A177-3AD203B41FA5}">
                      <a16:colId xmlns:a16="http://schemas.microsoft.com/office/drawing/2014/main" val="2666937135"/>
                    </a:ext>
                  </a:extLst>
                </a:gridCol>
                <a:gridCol w="246888">
                  <a:extLst>
                    <a:ext uri="{9D8B030D-6E8A-4147-A177-3AD203B41FA5}">
                      <a16:colId xmlns:a16="http://schemas.microsoft.com/office/drawing/2014/main" val="1975771145"/>
                    </a:ext>
                  </a:extLst>
                </a:gridCol>
                <a:gridCol w="246888">
                  <a:extLst>
                    <a:ext uri="{9D8B030D-6E8A-4147-A177-3AD203B41FA5}">
                      <a16:colId xmlns:a16="http://schemas.microsoft.com/office/drawing/2014/main" val="339833120"/>
                    </a:ext>
                  </a:extLst>
                </a:gridCol>
                <a:gridCol w="246888">
                  <a:extLst>
                    <a:ext uri="{9D8B030D-6E8A-4147-A177-3AD203B41FA5}">
                      <a16:colId xmlns:a16="http://schemas.microsoft.com/office/drawing/2014/main" val="2986229846"/>
                    </a:ext>
                  </a:extLst>
                </a:gridCol>
                <a:gridCol w="246888">
                  <a:extLst>
                    <a:ext uri="{9D8B030D-6E8A-4147-A177-3AD203B41FA5}">
                      <a16:colId xmlns:a16="http://schemas.microsoft.com/office/drawing/2014/main" val="2128985254"/>
                    </a:ext>
                  </a:extLst>
                </a:gridCol>
                <a:gridCol w="246888">
                  <a:extLst>
                    <a:ext uri="{9D8B030D-6E8A-4147-A177-3AD203B41FA5}">
                      <a16:colId xmlns:a16="http://schemas.microsoft.com/office/drawing/2014/main" val="3986385500"/>
                    </a:ext>
                  </a:extLst>
                </a:gridCol>
                <a:gridCol w="246888">
                  <a:extLst>
                    <a:ext uri="{9D8B030D-6E8A-4147-A177-3AD203B41FA5}">
                      <a16:colId xmlns:a16="http://schemas.microsoft.com/office/drawing/2014/main" val="4256078324"/>
                    </a:ext>
                  </a:extLst>
                </a:gridCol>
                <a:gridCol w="246888">
                  <a:extLst>
                    <a:ext uri="{9D8B030D-6E8A-4147-A177-3AD203B41FA5}">
                      <a16:colId xmlns:a16="http://schemas.microsoft.com/office/drawing/2014/main" val="696022053"/>
                    </a:ext>
                  </a:extLst>
                </a:gridCol>
                <a:gridCol w="246888">
                  <a:extLst>
                    <a:ext uri="{9D8B030D-6E8A-4147-A177-3AD203B41FA5}">
                      <a16:colId xmlns:a16="http://schemas.microsoft.com/office/drawing/2014/main" val="1123156067"/>
                    </a:ext>
                  </a:extLst>
                </a:gridCol>
                <a:gridCol w="246888">
                  <a:extLst>
                    <a:ext uri="{9D8B030D-6E8A-4147-A177-3AD203B41FA5}">
                      <a16:colId xmlns:a16="http://schemas.microsoft.com/office/drawing/2014/main" val="4027494432"/>
                    </a:ext>
                  </a:extLst>
                </a:gridCol>
                <a:gridCol w="246888">
                  <a:extLst>
                    <a:ext uri="{9D8B030D-6E8A-4147-A177-3AD203B41FA5}">
                      <a16:colId xmlns:a16="http://schemas.microsoft.com/office/drawing/2014/main" val="4235417683"/>
                    </a:ext>
                  </a:extLst>
                </a:gridCol>
                <a:gridCol w="246888">
                  <a:extLst>
                    <a:ext uri="{9D8B030D-6E8A-4147-A177-3AD203B41FA5}">
                      <a16:colId xmlns:a16="http://schemas.microsoft.com/office/drawing/2014/main" val="506554933"/>
                    </a:ext>
                  </a:extLst>
                </a:gridCol>
                <a:gridCol w="246888">
                  <a:extLst>
                    <a:ext uri="{9D8B030D-6E8A-4147-A177-3AD203B41FA5}">
                      <a16:colId xmlns:a16="http://schemas.microsoft.com/office/drawing/2014/main" val="621804183"/>
                    </a:ext>
                  </a:extLst>
                </a:gridCol>
                <a:gridCol w="246888">
                  <a:extLst>
                    <a:ext uri="{9D8B030D-6E8A-4147-A177-3AD203B41FA5}">
                      <a16:colId xmlns:a16="http://schemas.microsoft.com/office/drawing/2014/main" val="3459672658"/>
                    </a:ext>
                  </a:extLst>
                </a:gridCol>
                <a:gridCol w="246888">
                  <a:extLst>
                    <a:ext uri="{9D8B030D-6E8A-4147-A177-3AD203B41FA5}">
                      <a16:colId xmlns:a16="http://schemas.microsoft.com/office/drawing/2014/main" val="3970649700"/>
                    </a:ext>
                  </a:extLst>
                </a:gridCol>
                <a:gridCol w="246888">
                  <a:extLst>
                    <a:ext uri="{9D8B030D-6E8A-4147-A177-3AD203B41FA5}">
                      <a16:colId xmlns:a16="http://schemas.microsoft.com/office/drawing/2014/main" val="2149520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94175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- 2018-05-03 18:00:02 </a:t>
                      </a:r>
                      <a:r>
                        <a:rPr kumimoji="0" lang="fr-FR" sz="1000" b="0" i="0" u="none" strike="noStrike" kern="1200" cap="none" spc="0" normalizeH="0" baseline="0" noProof="0">
                          <a:ln>
                            <a:noFill/>
                          </a:ln>
                          <a:solidFill>
                            <a:prstClr val="black"/>
                          </a:solidFill>
                          <a:effectLst/>
                          <a:uLnTx/>
                          <a:uFillTx/>
                          <a:latin typeface="+mn-lt"/>
                          <a:ea typeface="+mn-ea"/>
                          <a:cs typeface="+mn-cs"/>
                        </a:rPr>
                        <a:t> 
 Avez-vous prévu de vous rendre à la Foire de Paris ? N'hésitez pas à découvrir nos nouveautés et nos ateliers de bricolage au stand J025 - allée J - pavillon 7.2 ! 
#HomeMadeByYou Foire de Paris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70652878"/>
                  </a:ext>
                </a:extLst>
              </a:tr>
            </a:tbl>
          </a:graphicData>
        </a:graphic>
      </p:graphicFrame>
      <p:sp>
        <p:nvSpPr>
          <p:cNvPr id="4" name="Text Placeholder 3">
            <a:extLst>
              <a:ext uri="{FF2B5EF4-FFF2-40B4-BE49-F238E27FC236}">
                <a16:creationId xmlns:a16="http://schemas.microsoft.com/office/drawing/2014/main" id="{26B33030-B6C3-4A00-B8D6-4146ED51C4A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95475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371F9-6CA8-4C56-B16A-5F348768536A}"/>
              </a:ext>
            </a:extLst>
          </p:cNvPr>
          <p:cNvSpPr>
            <a:spLocks noGrp="1"/>
          </p:cNvSpPr>
          <p:nvPr>
            <p:ph type="title"/>
          </p:nvPr>
        </p:nvSpPr>
        <p:spPr/>
        <p:txBody>
          <a:bodyPr/>
          <a:lstStyle/>
          <a:p>
            <a:r>
              <a:rPr lang="en-US"/>
              <a:t>Facebook Own Posts Table | HG-France - 14 of 14</a:t>
            </a:r>
          </a:p>
        </p:txBody>
      </p:sp>
      <p:graphicFrame>
        <p:nvGraphicFramePr>
          <p:cNvPr id="5" name="Table Placeholder 4">
            <a:extLst>
              <a:ext uri="{FF2B5EF4-FFF2-40B4-BE49-F238E27FC236}">
                <a16:creationId xmlns:a16="http://schemas.microsoft.com/office/drawing/2014/main" id="{2A954FE1-F2A6-454B-A3F1-36B179131D1C}"/>
              </a:ext>
            </a:extLst>
          </p:cNvPr>
          <p:cNvGraphicFramePr>
            <a:graphicFrameLocks noGrp="1"/>
          </p:cNvGraphicFramePr>
          <p:nvPr>
            <p:ph type="tbl" sz="quarter" idx="13"/>
            <p:extLst>
              <p:ext uri="{D42A27DB-BD31-4B8C-83A1-F6EECF244321}">
                <p14:modId xmlns:p14="http://schemas.microsoft.com/office/powerpoint/2010/main" val="1011182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45229627"/>
                    </a:ext>
                  </a:extLst>
                </a:gridCol>
                <a:gridCol w="246888">
                  <a:extLst>
                    <a:ext uri="{9D8B030D-6E8A-4147-A177-3AD203B41FA5}">
                      <a16:colId xmlns:a16="http://schemas.microsoft.com/office/drawing/2014/main" val="3171241439"/>
                    </a:ext>
                  </a:extLst>
                </a:gridCol>
                <a:gridCol w="246888">
                  <a:extLst>
                    <a:ext uri="{9D8B030D-6E8A-4147-A177-3AD203B41FA5}">
                      <a16:colId xmlns:a16="http://schemas.microsoft.com/office/drawing/2014/main" val="473718046"/>
                    </a:ext>
                  </a:extLst>
                </a:gridCol>
                <a:gridCol w="246888">
                  <a:extLst>
                    <a:ext uri="{9D8B030D-6E8A-4147-A177-3AD203B41FA5}">
                      <a16:colId xmlns:a16="http://schemas.microsoft.com/office/drawing/2014/main" val="435006842"/>
                    </a:ext>
                  </a:extLst>
                </a:gridCol>
                <a:gridCol w="246888">
                  <a:extLst>
                    <a:ext uri="{9D8B030D-6E8A-4147-A177-3AD203B41FA5}">
                      <a16:colId xmlns:a16="http://schemas.microsoft.com/office/drawing/2014/main" val="3431783225"/>
                    </a:ext>
                  </a:extLst>
                </a:gridCol>
                <a:gridCol w="246888">
                  <a:extLst>
                    <a:ext uri="{9D8B030D-6E8A-4147-A177-3AD203B41FA5}">
                      <a16:colId xmlns:a16="http://schemas.microsoft.com/office/drawing/2014/main" val="394414414"/>
                    </a:ext>
                  </a:extLst>
                </a:gridCol>
                <a:gridCol w="246888">
                  <a:extLst>
                    <a:ext uri="{9D8B030D-6E8A-4147-A177-3AD203B41FA5}">
                      <a16:colId xmlns:a16="http://schemas.microsoft.com/office/drawing/2014/main" val="443627792"/>
                    </a:ext>
                  </a:extLst>
                </a:gridCol>
                <a:gridCol w="246888">
                  <a:extLst>
                    <a:ext uri="{9D8B030D-6E8A-4147-A177-3AD203B41FA5}">
                      <a16:colId xmlns:a16="http://schemas.microsoft.com/office/drawing/2014/main" val="2001070694"/>
                    </a:ext>
                  </a:extLst>
                </a:gridCol>
                <a:gridCol w="246888">
                  <a:extLst>
                    <a:ext uri="{9D8B030D-6E8A-4147-A177-3AD203B41FA5}">
                      <a16:colId xmlns:a16="http://schemas.microsoft.com/office/drawing/2014/main" val="2001634098"/>
                    </a:ext>
                  </a:extLst>
                </a:gridCol>
                <a:gridCol w="246888">
                  <a:extLst>
                    <a:ext uri="{9D8B030D-6E8A-4147-A177-3AD203B41FA5}">
                      <a16:colId xmlns:a16="http://schemas.microsoft.com/office/drawing/2014/main" val="1589883887"/>
                    </a:ext>
                  </a:extLst>
                </a:gridCol>
                <a:gridCol w="246888">
                  <a:extLst>
                    <a:ext uri="{9D8B030D-6E8A-4147-A177-3AD203B41FA5}">
                      <a16:colId xmlns:a16="http://schemas.microsoft.com/office/drawing/2014/main" val="90313143"/>
                    </a:ext>
                  </a:extLst>
                </a:gridCol>
                <a:gridCol w="246888">
                  <a:extLst>
                    <a:ext uri="{9D8B030D-6E8A-4147-A177-3AD203B41FA5}">
                      <a16:colId xmlns:a16="http://schemas.microsoft.com/office/drawing/2014/main" val="3368553664"/>
                    </a:ext>
                  </a:extLst>
                </a:gridCol>
                <a:gridCol w="246888">
                  <a:extLst>
                    <a:ext uri="{9D8B030D-6E8A-4147-A177-3AD203B41FA5}">
                      <a16:colId xmlns:a16="http://schemas.microsoft.com/office/drawing/2014/main" val="118838524"/>
                    </a:ext>
                  </a:extLst>
                </a:gridCol>
                <a:gridCol w="246888">
                  <a:extLst>
                    <a:ext uri="{9D8B030D-6E8A-4147-A177-3AD203B41FA5}">
                      <a16:colId xmlns:a16="http://schemas.microsoft.com/office/drawing/2014/main" val="1131342617"/>
                    </a:ext>
                  </a:extLst>
                </a:gridCol>
                <a:gridCol w="246888">
                  <a:extLst>
                    <a:ext uri="{9D8B030D-6E8A-4147-A177-3AD203B41FA5}">
                      <a16:colId xmlns:a16="http://schemas.microsoft.com/office/drawing/2014/main" val="1684009629"/>
                    </a:ext>
                  </a:extLst>
                </a:gridCol>
                <a:gridCol w="246888">
                  <a:extLst>
                    <a:ext uri="{9D8B030D-6E8A-4147-A177-3AD203B41FA5}">
                      <a16:colId xmlns:a16="http://schemas.microsoft.com/office/drawing/2014/main" val="4202543097"/>
                    </a:ext>
                  </a:extLst>
                </a:gridCol>
                <a:gridCol w="246888">
                  <a:extLst>
                    <a:ext uri="{9D8B030D-6E8A-4147-A177-3AD203B41FA5}">
                      <a16:colId xmlns:a16="http://schemas.microsoft.com/office/drawing/2014/main" val="1104626266"/>
                    </a:ext>
                  </a:extLst>
                </a:gridCol>
                <a:gridCol w="246888">
                  <a:extLst>
                    <a:ext uri="{9D8B030D-6E8A-4147-A177-3AD203B41FA5}">
                      <a16:colId xmlns:a16="http://schemas.microsoft.com/office/drawing/2014/main" val="1496361233"/>
                    </a:ext>
                  </a:extLst>
                </a:gridCol>
                <a:gridCol w="246888">
                  <a:extLst>
                    <a:ext uri="{9D8B030D-6E8A-4147-A177-3AD203B41FA5}">
                      <a16:colId xmlns:a16="http://schemas.microsoft.com/office/drawing/2014/main" val="4254876659"/>
                    </a:ext>
                  </a:extLst>
                </a:gridCol>
                <a:gridCol w="246888">
                  <a:extLst>
                    <a:ext uri="{9D8B030D-6E8A-4147-A177-3AD203B41FA5}">
                      <a16:colId xmlns:a16="http://schemas.microsoft.com/office/drawing/2014/main" val="4045132645"/>
                    </a:ext>
                  </a:extLst>
                </a:gridCol>
                <a:gridCol w="246888">
                  <a:extLst>
                    <a:ext uri="{9D8B030D-6E8A-4147-A177-3AD203B41FA5}">
                      <a16:colId xmlns:a16="http://schemas.microsoft.com/office/drawing/2014/main" val="3543153134"/>
                    </a:ext>
                  </a:extLst>
                </a:gridCol>
                <a:gridCol w="246888">
                  <a:extLst>
                    <a:ext uri="{9D8B030D-6E8A-4147-A177-3AD203B41FA5}">
                      <a16:colId xmlns:a16="http://schemas.microsoft.com/office/drawing/2014/main" val="783079637"/>
                    </a:ext>
                  </a:extLst>
                </a:gridCol>
                <a:gridCol w="246888">
                  <a:extLst>
                    <a:ext uri="{9D8B030D-6E8A-4147-A177-3AD203B41FA5}">
                      <a16:colId xmlns:a16="http://schemas.microsoft.com/office/drawing/2014/main" val="3392341092"/>
                    </a:ext>
                  </a:extLst>
                </a:gridCol>
                <a:gridCol w="246888">
                  <a:extLst>
                    <a:ext uri="{9D8B030D-6E8A-4147-A177-3AD203B41FA5}">
                      <a16:colId xmlns:a16="http://schemas.microsoft.com/office/drawing/2014/main" val="202134763"/>
                    </a:ext>
                  </a:extLst>
                </a:gridCol>
                <a:gridCol w="246888">
                  <a:extLst>
                    <a:ext uri="{9D8B030D-6E8A-4147-A177-3AD203B41FA5}">
                      <a16:colId xmlns:a16="http://schemas.microsoft.com/office/drawing/2014/main" val="807014793"/>
                    </a:ext>
                  </a:extLst>
                </a:gridCol>
                <a:gridCol w="246888">
                  <a:extLst>
                    <a:ext uri="{9D8B030D-6E8A-4147-A177-3AD203B41FA5}">
                      <a16:colId xmlns:a16="http://schemas.microsoft.com/office/drawing/2014/main" val="633553752"/>
                    </a:ext>
                  </a:extLst>
                </a:gridCol>
                <a:gridCol w="246888">
                  <a:extLst>
                    <a:ext uri="{9D8B030D-6E8A-4147-A177-3AD203B41FA5}">
                      <a16:colId xmlns:a16="http://schemas.microsoft.com/office/drawing/2014/main" val="3043917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8583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- 2018-05-02 11:00:00 </a:t>
                      </a:r>
                      <a:r>
                        <a:rPr kumimoji="0" lang="fr-FR" sz="1000" b="0" i="0" u="none" strike="noStrike" kern="1200" cap="none" spc="0" normalizeH="0" baseline="0" noProof="0">
                          <a:ln>
                            <a:noFill/>
                          </a:ln>
                          <a:solidFill>
                            <a:prstClr val="black"/>
                          </a:solidFill>
                          <a:effectLst/>
                          <a:uLnTx/>
                          <a:uFillTx/>
                          <a:latin typeface="+mn-lt"/>
                          <a:ea typeface="+mn-ea"/>
                          <a:cs typeface="+mn-cs"/>
                        </a:rPr>
                        <a:t> 
 Grâce à la fonction ProSilence des nouvelles tondeuses AdvancedRotak, le niveau sonore est réduit jusqu’à 75 %. 
Profitez également de 50€ ou de 80€ remboursés pour l'achat de l'une d'entre elles jusqu'au 31.05.2018. Conditions et infos sur : http://bit.ly/ODR_Tondeuses 
#HomeMadeByYou #tondeuses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64517730"/>
                  </a:ext>
                </a:extLst>
              </a:tr>
            </a:tbl>
          </a:graphicData>
        </a:graphic>
      </p:graphicFrame>
      <p:sp>
        <p:nvSpPr>
          <p:cNvPr id="4" name="Text Placeholder 3">
            <a:extLst>
              <a:ext uri="{FF2B5EF4-FFF2-40B4-BE49-F238E27FC236}">
                <a16:creationId xmlns:a16="http://schemas.microsoft.com/office/drawing/2014/main" id="{CE906962-4534-4958-A7A8-AAB37E24EED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93838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CCB2A-5178-447B-A243-BEEBA15A564C}"/>
              </a:ext>
            </a:extLst>
          </p:cNvPr>
          <p:cNvSpPr>
            <a:spLocks noGrp="1"/>
          </p:cNvSpPr>
          <p:nvPr>
            <p:ph type="title"/>
          </p:nvPr>
        </p:nvSpPr>
        <p:spPr/>
        <p:txBody>
          <a:bodyPr/>
          <a:lstStyle/>
          <a:p>
            <a:r>
              <a:rPr lang="en-US"/>
              <a:t>Facebook Reach | HG-France</a:t>
            </a:r>
          </a:p>
        </p:txBody>
      </p:sp>
      <p:graphicFrame>
        <p:nvGraphicFramePr>
          <p:cNvPr id="6" name="Chart Placeholder 5">
            <a:extLst>
              <a:ext uri="{FF2B5EF4-FFF2-40B4-BE49-F238E27FC236}">
                <a16:creationId xmlns:a16="http://schemas.microsoft.com/office/drawing/2014/main" id="{95B885E6-D050-47F7-956A-DA6956ADC3D6}"/>
              </a:ext>
            </a:extLst>
          </p:cNvPr>
          <p:cNvGraphicFramePr>
            <a:graphicFrameLocks noGrp="1"/>
          </p:cNvGraphicFramePr>
          <p:nvPr>
            <p:ph type="chart" sz="quarter" idx="13"/>
            <p:extLst>
              <p:ext uri="{D42A27DB-BD31-4B8C-83A1-F6EECF244321}">
                <p14:modId xmlns:p14="http://schemas.microsoft.com/office/powerpoint/2010/main" val="1470647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90CA71-EC31-4865-89D1-EADC42723DA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2E77C81-67E5-4323-B4C4-6F89F00769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3787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DCF29-12F1-43CD-BECB-B8EFB084DC99}"/>
              </a:ext>
            </a:extLst>
          </p:cNvPr>
          <p:cNvSpPr>
            <a:spLocks noGrp="1"/>
          </p:cNvSpPr>
          <p:nvPr>
            <p:ph type="title"/>
          </p:nvPr>
        </p:nvSpPr>
        <p:spPr/>
        <p:txBody>
          <a:bodyPr/>
          <a:lstStyle/>
          <a:p>
            <a:r>
              <a:rPr lang="en-US"/>
              <a:t>Facebook Page Post Reach Table | HG-France</a:t>
            </a:r>
          </a:p>
        </p:txBody>
      </p:sp>
      <p:graphicFrame>
        <p:nvGraphicFramePr>
          <p:cNvPr id="5" name="Table Placeholder 4">
            <a:extLst>
              <a:ext uri="{FF2B5EF4-FFF2-40B4-BE49-F238E27FC236}">
                <a16:creationId xmlns:a16="http://schemas.microsoft.com/office/drawing/2014/main" id="{748D7F53-1DF2-4C81-B7E2-DA7F160EB9E8}"/>
              </a:ext>
            </a:extLst>
          </p:cNvPr>
          <p:cNvGraphicFramePr>
            <a:graphicFrameLocks noGrp="1"/>
          </p:cNvGraphicFramePr>
          <p:nvPr>
            <p:ph type="tbl" sz="quarter" idx="13"/>
            <p:extLst>
              <p:ext uri="{D42A27DB-BD31-4B8C-83A1-F6EECF244321}">
                <p14:modId xmlns:p14="http://schemas.microsoft.com/office/powerpoint/2010/main" val="897632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6447771"/>
                    </a:ext>
                  </a:extLst>
                </a:gridCol>
                <a:gridCol w="1645920">
                  <a:extLst>
                    <a:ext uri="{9D8B030D-6E8A-4147-A177-3AD203B41FA5}">
                      <a16:colId xmlns:a16="http://schemas.microsoft.com/office/drawing/2014/main" val="3566384451"/>
                    </a:ext>
                  </a:extLst>
                </a:gridCol>
                <a:gridCol w="1645920">
                  <a:extLst>
                    <a:ext uri="{9D8B030D-6E8A-4147-A177-3AD203B41FA5}">
                      <a16:colId xmlns:a16="http://schemas.microsoft.com/office/drawing/2014/main" val="3514327104"/>
                    </a:ext>
                  </a:extLst>
                </a:gridCol>
                <a:gridCol w="1645920">
                  <a:extLst>
                    <a:ext uri="{9D8B030D-6E8A-4147-A177-3AD203B41FA5}">
                      <a16:colId xmlns:a16="http://schemas.microsoft.com/office/drawing/2014/main" val="2173034230"/>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1865957182"/>
                  </a:ext>
                </a:extLst>
              </a:tr>
              <a:tr h="370840">
                <a:tc>
                  <a:txBody>
                    <a:bodyPr/>
                    <a:lstStyle/>
                    <a:p>
                      <a:r>
                        <a:rPr lang="en-US" sz="1000"/>
                        <a:t>Bosch Bricolage &amp; Jardinage France</a:t>
                      </a:r>
                    </a:p>
                  </a:txBody>
                  <a:tcPr/>
                </a:tc>
                <a:tc>
                  <a:txBody>
                    <a:bodyPr/>
                    <a:lstStyle/>
                    <a:p>
                      <a:r>
                        <a:rPr lang="en-US" sz="1000"/>
                        <a:t>10142</a:t>
                      </a:r>
                    </a:p>
                  </a:txBody>
                  <a:tcPr/>
                </a:tc>
                <a:tc>
                  <a:txBody>
                    <a:bodyPr/>
                    <a:lstStyle/>
                    <a:p>
                      <a:r>
                        <a:rPr lang="en-US" sz="1000"/>
                        <a:t>117833</a:t>
                      </a:r>
                    </a:p>
                  </a:txBody>
                  <a:tcPr/>
                </a:tc>
                <a:tc>
                  <a:txBody>
                    <a:bodyPr/>
                    <a:lstStyle/>
                    <a:p>
                      <a:r>
                        <a:rPr lang="en-US" sz="1000"/>
                        <a:t>907811</a:t>
                      </a:r>
                    </a:p>
                  </a:txBody>
                  <a:tcPr/>
                </a:tc>
                <a:extLst>
                  <a:ext uri="{0D108BD9-81ED-4DB2-BD59-A6C34878D82A}">
                    <a16:rowId xmlns:a16="http://schemas.microsoft.com/office/drawing/2014/main" val="1502483695"/>
                  </a:ext>
                </a:extLst>
              </a:tr>
            </a:tbl>
          </a:graphicData>
        </a:graphic>
      </p:graphicFrame>
      <p:sp>
        <p:nvSpPr>
          <p:cNvPr id="4" name="Text Placeholder 3">
            <a:extLst>
              <a:ext uri="{FF2B5EF4-FFF2-40B4-BE49-F238E27FC236}">
                <a16:creationId xmlns:a16="http://schemas.microsoft.com/office/drawing/2014/main" id="{8409F29A-3F76-4D15-9509-EAF6CD5C9F0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40681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22EB2-655E-4F74-B7E6-F293D9EA8254}"/>
              </a:ext>
            </a:extLst>
          </p:cNvPr>
          <p:cNvSpPr>
            <a:spLocks noGrp="1"/>
          </p:cNvSpPr>
          <p:nvPr>
            <p:ph type="title"/>
          </p:nvPr>
        </p:nvSpPr>
        <p:spPr/>
        <p:txBody>
          <a:bodyPr/>
          <a:lstStyle/>
          <a:p>
            <a:r>
              <a:rPr lang="en-US"/>
              <a:t>Facebook Impressions | HG-France</a:t>
            </a:r>
          </a:p>
        </p:txBody>
      </p:sp>
      <p:graphicFrame>
        <p:nvGraphicFramePr>
          <p:cNvPr id="6" name="Chart Placeholder 5">
            <a:extLst>
              <a:ext uri="{FF2B5EF4-FFF2-40B4-BE49-F238E27FC236}">
                <a16:creationId xmlns:a16="http://schemas.microsoft.com/office/drawing/2014/main" id="{3C419F76-0196-4C88-A17A-F5CE7ADE9F93}"/>
              </a:ext>
            </a:extLst>
          </p:cNvPr>
          <p:cNvGraphicFramePr>
            <a:graphicFrameLocks noGrp="1"/>
          </p:cNvGraphicFramePr>
          <p:nvPr>
            <p:ph type="chart" sz="quarter" idx="13"/>
            <p:extLst>
              <p:ext uri="{D42A27DB-BD31-4B8C-83A1-F6EECF244321}">
                <p14:modId xmlns:p14="http://schemas.microsoft.com/office/powerpoint/2010/main" val="974541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3962AE-E366-47D5-ADA5-9536FE82C63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300A3E4-3548-4E6F-A21B-B71B24CCF2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949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C17D5-E5E8-40DC-A38F-C5124809D41C}"/>
              </a:ext>
            </a:extLst>
          </p:cNvPr>
          <p:cNvSpPr>
            <a:spLocks noGrp="1"/>
          </p:cNvSpPr>
          <p:nvPr>
            <p:ph type="title"/>
          </p:nvPr>
        </p:nvSpPr>
        <p:spPr/>
        <p:txBody>
          <a:bodyPr/>
          <a:lstStyle/>
          <a:p>
            <a:r>
              <a:rPr lang="en-US"/>
              <a:t>Facebook User Posts | HG-France</a:t>
            </a:r>
          </a:p>
        </p:txBody>
      </p:sp>
      <p:graphicFrame>
        <p:nvGraphicFramePr>
          <p:cNvPr id="6" name="Chart Placeholder 5">
            <a:extLst>
              <a:ext uri="{FF2B5EF4-FFF2-40B4-BE49-F238E27FC236}">
                <a16:creationId xmlns:a16="http://schemas.microsoft.com/office/drawing/2014/main" id="{7285ED71-4023-4351-AC32-B004C009F99D}"/>
              </a:ext>
            </a:extLst>
          </p:cNvPr>
          <p:cNvGraphicFramePr>
            <a:graphicFrameLocks noGrp="1"/>
          </p:cNvGraphicFramePr>
          <p:nvPr>
            <p:ph type="chart" sz="quarter" idx="13"/>
            <p:extLst>
              <p:ext uri="{D42A27DB-BD31-4B8C-83A1-F6EECF244321}">
                <p14:modId xmlns:p14="http://schemas.microsoft.com/office/powerpoint/2010/main" val="1422257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63EAC2-0D8D-4086-93A6-2FAE0276D0C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6D719FB-CEAF-405D-B65B-4165CD0300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2748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9126F-76B7-4D2C-BE2B-63C77142ED17}"/>
              </a:ext>
            </a:extLst>
          </p:cNvPr>
          <p:cNvSpPr>
            <a:spLocks noGrp="1"/>
          </p:cNvSpPr>
          <p:nvPr>
            <p:ph type="title"/>
          </p:nvPr>
        </p:nvSpPr>
        <p:spPr/>
        <p:txBody>
          <a:bodyPr/>
          <a:lstStyle/>
          <a:p>
            <a:r>
              <a:rPr lang="en-US"/>
              <a:t>Facebook Response Times | HG-France</a:t>
            </a:r>
          </a:p>
        </p:txBody>
      </p:sp>
      <p:graphicFrame>
        <p:nvGraphicFramePr>
          <p:cNvPr id="6" name="Chart Placeholder 5">
            <a:extLst>
              <a:ext uri="{FF2B5EF4-FFF2-40B4-BE49-F238E27FC236}">
                <a16:creationId xmlns:a16="http://schemas.microsoft.com/office/drawing/2014/main" id="{7CFE4ED2-C31F-41A9-891A-73386AC3EA7E}"/>
              </a:ext>
            </a:extLst>
          </p:cNvPr>
          <p:cNvGraphicFramePr>
            <a:graphicFrameLocks noGrp="1"/>
          </p:cNvGraphicFramePr>
          <p:nvPr>
            <p:ph type="chart" sz="quarter" idx="13"/>
            <p:extLst>
              <p:ext uri="{D42A27DB-BD31-4B8C-83A1-F6EECF244321}">
                <p14:modId xmlns:p14="http://schemas.microsoft.com/office/powerpoint/2010/main" val="1944816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AEEDE1-51E7-46D6-9A55-E8DC0176EEC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4C39C2D-9118-42B6-A21A-7CFE053C50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7630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275A0-2C3A-42C4-B587-570FC5DCA15D}"/>
              </a:ext>
            </a:extLst>
          </p:cNvPr>
          <p:cNvSpPr>
            <a:spLocks noGrp="1"/>
          </p:cNvSpPr>
          <p:nvPr>
            <p:ph type="title"/>
          </p:nvPr>
        </p:nvSpPr>
        <p:spPr/>
        <p:txBody>
          <a:bodyPr/>
          <a:lstStyle/>
          <a:p>
            <a:r>
              <a:rPr lang="en-US"/>
              <a:t>Key Metrics Table (Competitors) | HG-France - 1 of 5</a:t>
            </a:r>
          </a:p>
        </p:txBody>
      </p:sp>
      <p:graphicFrame>
        <p:nvGraphicFramePr>
          <p:cNvPr id="5" name="Table Placeholder 4">
            <a:extLst>
              <a:ext uri="{FF2B5EF4-FFF2-40B4-BE49-F238E27FC236}">
                <a16:creationId xmlns:a16="http://schemas.microsoft.com/office/drawing/2014/main" id="{53791895-A229-42A4-860B-4B3F7DCA0971}"/>
              </a:ext>
            </a:extLst>
          </p:cNvPr>
          <p:cNvGraphicFramePr>
            <a:graphicFrameLocks noGrp="1"/>
          </p:cNvGraphicFramePr>
          <p:nvPr>
            <p:ph type="tbl" sz="quarter" idx="13"/>
            <p:extLst>
              <p:ext uri="{D42A27DB-BD31-4B8C-83A1-F6EECF244321}">
                <p14:modId xmlns:p14="http://schemas.microsoft.com/office/powerpoint/2010/main" val="1310020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864149044"/>
                    </a:ext>
                  </a:extLst>
                </a:gridCol>
                <a:gridCol w="304495">
                  <a:extLst>
                    <a:ext uri="{9D8B030D-6E8A-4147-A177-3AD203B41FA5}">
                      <a16:colId xmlns:a16="http://schemas.microsoft.com/office/drawing/2014/main" val="4232100568"/>
                    </a:ext>
                  </a:extLst>
                </a:gridCol>
                <a:gridCol w="304495">
                  <a:extLst>
                    <a:ext uri="{9D8B030D-6E8A-4147-A177-3AD203B41FA5}">
                      <a16:colId xmlns:a16="http://schemas.microsoft.com/office/drawing/2014/main" val="2284268847"/>
                    </a:ext>
                  </a:extLst>
                </a:gridCol>
                <a:gridCol w="304495">
                  <a:extLst>
                    <a:ext uri="{9D8B030D-6E8A-4147-A177-3AD203B41FA5}">
                      <a16:colId xmlns:a16="http://schemas.microsoft.com/office/drawing/2014/main" val="3052015992"/>
                    </a:ext>
                  </a:extLst>
                </a:gridCol>
                <a:gridCol w="304495">
                  <a:extLst>
                    <a:ext uri="{9D8B030D-6E8A-4147-A177-3AD203B41FA5}">
                      <a16:colId xmlns:a16="http://schemas.microsoft.com/office/drawing/2014/main" val="1827861791"/>
                    </a:ext>
                  </a:extLst>
                </a:gridCol>
                <a:gridCol w="304495">
                  <a:extLst>
                    <a:ext uri="{9D8B030D-6E8A-4147-A177-3AD203B41FA5}">
                      <a16:colId xmlns:a16="http://schemas.microsoft.com/office/drawing/2014/main" val="760408072"/>
                    </a:ext>
                  </a:extLst>
                </a:gridCol>
                <a:gridCol w="304495">
                  <a:extLst>
                    <a:ext uri="{9D8B030D-6E8A-4147-A177-3AD203B41FA5}">
                      <a16:colId xmlns:a16="http://schemas.microsoft.com/office/drawing/2014/main" val="1883372931"/>
                    </a:ext>
                  </a:extLst>
                </a:gridCol>
                <a:gridCol w="304495">
                  <a:extLst>
                    <a:ext uri="{9D8B030D-6E8A-4147-A177-3AD203B41FA5}">
                      <a16:colId xmlns:a16="http://schemas.microsoft.com/office/drawing/2014/main" val="3287608424"/>
                    </a:ext>
                  </a:extLst>
                </a:gridCol>
                <a:gridCol w="304495">
                  <a:extLst>
                    <a:ext uri="{9D8B030D-6E8A-4147-A177-3AD203B41FA5}">
                      <a16:colId xmlns:a16="http://schemas.microsoft.com/office/drawing/2014/main" val="2232093356"/>
                    </a:ext>
                  </a:extLst>
                </a:gridCol>
                <a:gridCol w="304495">
                  <a:extLst>
                    <a:ext uri="{9D8B030D-6E8A-4147-A177-3AD203B41FA5}">
                      <a16:colId xmlns:a16="http://schemas.microsoft.com/office/drawing/2014/main" val="3716447682"/>
                    </a:ext>
                  </a:extLst>
                </a:gridCol>
                <a:gridCol w="304495">
                  <a:extLst>
                    <a:ext uri="{9D8B030D-6E8A-4147-A177-3AD203B41FA5}">
                      <a16:colId xmlns:a16="http://schemas.microsoft.com/office/drawing/2014/main" val="2906561922"/>
                    </a:ext>
                  </a:extLst>
                </a:gridCol>
                <a:gridCol w="304495">
                  <a:extLst>
                    <a:ext uri="{9D8B030D-6E8A-4147-A177-3AD203B41FA5}">
                      <a16:colId xmlns:a16="http://schemas.microsoft.com/office/drawing/2014/main" val="85615580"/>
                    </a:ext>
                  </a:extLst>
                </a:gridCol>
                <a:gridCol w="304495">
                  <a:extLst>
                    <a:ext uri="{9D8B030D-6E8A-4147-A177-3AD203B41FA5}">
                      <a16:colId xmlns:a16="http://schemas.microsoft.com/office/drawing/2014/main" val="4255170942"/>
                    </a:ext>
                  </a:extLst>
                </a:gridCol>
                <a:gridCol w="304495">
                  <a:extLst>
                    <a:ext uri="{9D8B030D-6E8A-4147-A177-3AD203B41FA5}">
                      <a16:colId xmlns:a16="http://schemas.microsoft.com/office/drawing/2014/main" val="3445783394"/>
                    </a:ext>
                  </a:extLst>
                </a:gridCol>
                <a:gridCol w="304495">
                  <a:extLst>
                    <a:ext uri="{9D8B030D-6E8A-4147-A177-3AD203B41FA5}">
                      <a16:colId xmlns:a16="http://schemas.microsoft.com/office/drawing/2014/main" val="286935126"/>
                    </a:ext>
                  </a:extLst>
                </a:gridCol>
                <a:gridCol w="304495">
                  <a:extLst>
                    <a:ext uri="{9D8B030D-6E8A-4147-A177-3AD203B41FA5}">
                      <a16:colId xmlns:a16="http://schemas.microsoft.com/office/drawing/2014/main" val="1926582291"/>
                    </a:ext>
                  </a:extLst>
                </a:gridCol>
                <a:gridCol w="304495">
                  <a:extLst>
                    <a:ext uri="{9D8B030D-6E8A-4147-A177-3AD203B41FA5}">
                      <a16:colId xmlns:a16="http://schemas.microsoft.com/office/drawing/2014/main" val="1664888741"/>
                    </a:ext>
                  </a:extLst>
                </a:gridCol>
                <a:gridCol w="304495">
                  <a:extLst>
                    <a:ext uri="{9D8B030D-6E8A-4147-A177-3AD203B41FA5}">
                      <a16:colId xmlns:a16="http://schemas.microsoft.com/office/drawing/2014/main" val="2884923741"/>
                    </a:ext>
                  </a:extLst>
                </a:gridCol>
                <a:gridCol w="304495">
                  <a:extLst>
                    <a:ext uri="{9D8B030D-6E8A-4147-A177-3AD203B41FA5}">
                      <a16:colId xmlns:a16="http://schemas.microsoft.com/office/drawing/2014/main" val="1004525699"/>
                    </a:ext>
                  </a:extLst>
                </a:gridCol>
                <a:gridCol w="304495">
                  <a:extLst>
                    <a:ext uri="{9D8B030D-6E8A-4147-A177-3AD203B41FA5}">
                      <a16:colId xmlns:a16="http://schemas.microsoft.com/office/drawing/2014/main" val="2483605303"/>
                    </a:ext>
                  </a:extLst>
                </a:gridCol>
                <a:gridCol w="304495">
                  <a:extLst>
                    <a:ext uri="{9D8B030D-6E8A-4147-A177-3AD203B41FA5}">
                      <a16:colId xmlns:a16="http://schemas.microsoft.com/office/drawing/2014/main" val="3428744337"/>
                    </a:ext>
                  </a:extLst>
                </a:gridCol>
                <a:gridCol w="304495">
                  <a:extLst>
                    <a:ext uri="{9D8B030D-6E8A-4147-A177-3AD203B41FA5}">
                      <a16:colId xmlns:a16="http://schemas.microsoft.com/office/drawing/2014/main" val="3991306510"/>
                    </a:ext>
                  </a:extLst>
                </a:gridCol>
                <a:gridCol w="304495">
                  <a:extLst>
                    <a:ext uri="{9D8B030D-6E8A-4147-A177-3AD203B41FA5}">
                      <a16:colId xmlns:a16="http://schemas.microsoft.com/office/drawing/2014/main" val="2397026314"/>
                    </a:ext>
                  </a:extLst>
                </a:gridCol>
                <a:gridCol w="304495">
                  <a:extLst>
                    <a:ext uri="{9D8B030D-6E8A-4147-A177-3AD203B41FA5}">
                      <a16:colId xmlns:a16="http://schemas.microsoft.com/office/drawing/2014/main" val="3379497481"/>
                    </a:ext>
                  </a:extLst>
                </a:gridCol>
                <a:gridCol w="304495">
                  <a:extLst>
                    <a:ext uri="{9D8B030D-6E8A-4147-A177-3AD203B41FA5}">
                      <a16:colId xmlns:a16="http://schemas.microsoft.com/office/drawing/2014/main" val="118440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789831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LEROY MERLIN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72.7 %</a:t>
                      </a:r>
                    </a:p>
                  </a:txBody>
                  <a:tcPr/>
                </a:tc>
                <a:extLst>
                  <a:ext uri="{0D108BD9-81ED-4DB2-BD59-A6C34878D82A}">
                    <a16:rowId xmlns:a16="http://schemas.microsoft.com/office/drawing/2014/main" val="2286313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Castorama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84.6 %</a:t>
                      </a:r>
                    </a:p>
                  </a:txBody>
                  <a:tcPr/>
                </a:tc>
                <a:extLst>
                  <a:ext uri="{0D108BD9-81ED-4DB2-BD59-A6C34878D82A}">
                    <a16:rowId xmlns:a16="http://schemas.microsoft.com/office/drawing/2014/main" val="2797302120"/>
                  </a:ext>
                </a:extLst>
              </a:tr>
            </a:tbl>
          </a:graphicData>
        </a:graphic>
      </p:graphicFrame>
      <p:sp>
        <p:nvSpPr>
          <p:cNvPr id="4" name="Text Placeholder 3">
            <a:extLst>
              <a:ext uri="{FF2B5EF4-FFF2-40B4-BE49-F238E27FC236}">
                <a16:creationId xmlns:a16="http://schemas.microsoft.com/office/drawing/2014/main" id="{1EFB5CC7-4AA9-4C7B-87CE-4369A184494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48882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40315-200A-43E5-BF40-D1D78A7F82E0}"/>
              </a:ext>
            </a:extLst>
          </p:cNvPr>
          <p:cNvSpPr>
            <a:spLocks noGrp="1"/>
          </p:cNvSpPr>
          <p:nvPr>
            <p:ph type="title"/>
          </p:nvPr>
        </p:nvSpPr>
        <p:spPr/>
        <p:txBody>
          <a:bodyPr/>
          <a:lstStyle/>
          <a:p>
            <a:r>
              <a:rPr lang="en-US"/>
              <a:t>Key Metrics Table (Competitors) | HG-France - 2 of 5</a:t>
            </a:r>
          </a:p>
        </p:txBody>
      </p:sp>
      <p:graphicFrame>
        <p:nvGraphicFramePr>
          <p:cNvPr id="5" name="Table Placeholder 4">
            <a:extLst>
              <a:ext uri="{FF2B5EF4-FFF2-40B4-BE49-F238E27FC236}">
                <a16:creationId xmlns:a16="http://schemas.microsoft.com/office/drawing/2014/main" id="{FB4DB22D-BDB2-4CB0-96FD-5970FFECD7D1}"/>
              </a:ext>
            </a:extLst>
          </p:cNvPr>
          <p:cNvGraphicFramePr>
            <a:graphicFrameLocks noGrp="1"/>
          </p:cNvGraphicFramePr>
          <p:nvPr>
            <p:ph type="tbl" sz="quarter" idx="13"/>
            <p:extLst>
              <p:ext uri="{D42A27DB-BD31-4B8C-83A1-F6EECF244321}">
                <p14:modId xmlns:p14="http://schemas.microsoft.com/office/powerpoint/2010/main" val="1665916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343928381"/>
                    </a:ext>
                  </a:extLst>
                </a:gridCol>
                <a:gridCol w="304495">
                  <a:extLst>
                    <a:ext uri="{9D8B030D-6E8A-4147-A177-3AD203B41FA5}">
                      <a16:colId xmlns:a16="http://schemas.microsoft.com/office/drawing/2014/main" val="646363179"/>
                    </a:ext>
                  </a:extLst>
                </a:gridCol>
                <a:gridCol w="304495">
                  <a:extLst>
                    <a:ext uri="{9D8B030D-6E8A-4147-A177-3AD203B41FA5}">
                      <a16:colId xmlns:a16="http://schemas.microsoft.com/office/drawing/2014/main" val="676747146"/>
                    </a:ext>
                  </a:extLst>
                </a:gridCol>
                <a:gridCol w="304495">
                  <a:extLst>
                    <a:ext uri="{9D8B030D-6E8A-4147-A177-3AD203B41FA5}">
                      <a16:colId xmlns:a16="http://schemas.microsoft.com/office/drawing/2014/main" val="986286650"/>
                    </a:ext>
                  </a:extLst>
                </a:gridCol>
                <a:gridCol w="304495">
                  <a:extLst>
                    <a:ext uri="{9D8B030D-6E8A-4147-A177-3AD203B41FA5}">
                      <a16:colId xmlns:a16="http://schemas.microsoft.com/office/drawing/2014/main" val="1903241212"/>
                    </a:ext>
                  </a:extLst>
                </a:gridCol>
                <a:gridCol w="304495">
                  <a:extLst>
                    <a:ext uri="{9D8B030D-6E8A-4147-A177-3AD203B41FA5}">
                      <a16:colId xmlns:a16="http://schemas.microsoft.com/office/drawing/2014/main" val="2395737653"/>
                    </a:ext>
                  </a:extLst>
                </a:gridCol>
                <a:gridCol w="304495">
                  <a:extLst>
                    <a:ext uri="{9D8B030D-6E8A-4147-A177-3AD203B41FA5}">
                      <a16:colId xmlns:a16="http://schemas.microsoft.com/office/drawing/2014/main" val="863094252"/>
                    </a:ext>
                  </a:extLst>
                </a:gridCol>
                <a:gridCol w="304495">
                  <a:extLst>
                    <a:ext uri="{9D8B030D-6E8A-4147-A177-3AD203B41FA5}">
                      <a16:colId xmlns:a16="http://schemas.microsoft.com/office/drawing/2014/main" val="145591577"/>
                    </a:ext>
                  </a:extLst>
                </a:gridCol>
                <a:gridCol w="304495">
                  <a:extLst>
                    <a:ext uri="{9D8B030D-6E8A-4147-A177-3AD203B41FA5}">
                      <a16:colId xmlns:a16="http://schemas.microsoft.com/office/drawing/2014/main" val="3457563215"/>
                    </a:ext>
                  </a:extLst>
                </a:gridCol>
                <a:gridCol w="304495">
                  <a:extLst>
                    <a:ext uri="{9D8B030D-6E8A-4147-A177-3AD203B41FA5}">
                      <a16:colId xmlns:a16="http://schemas.microsoft.com/office/drawing/2014/main" val="1552596009"/>
                    </a:ext>
                  </a:extLst>
                </a:gridCol>
                <a:gridCol w="304495">
                  <a:extLst>
                    <a:ext uri="{9D8B030D-6E8A-4147-A177-3AD203B41FA5}">
                      <a16:colId xmlns:a16="http://schemas.microsoft.com/office/drawing/2014/main" val="1228904517"/>
                    </a:ext>
                  </a:extLst>
                </a:gridCol>
                <a:gridCol w="304495">
                  <a:extLst>
                    <a:ext uri="{9D8B030D-6E8A-4147-A177-3AD203B41FA5}">
                      <a16:colId xmlns:a16="http://schemas.microsoft.com/office/drawing/2014/main" val="3546076719"/>
                    </a:ext>
                  </a:extLst>
                </a:gridCol>
                <a:gridCol w="304495">
                  <a:extLst>
                    <a:ext uri="{9D8B030D-6E8A-4147-A177-3AD203B41FA5}">
                      <a16:colId xmlns:a16="http://schemas.microsoft.com/office/drawing/2014/main" val="2365265899"/>
                    </a:ext>
                  </a:extLst>
                </a:gridCol>
                <a:gridCol w="304495">
                  <a:extLst>
                    <a:ext uri="{9D8B030D-6E8A-4147-A177-3AD203B41FA5}">
                      <a16:colId xmlns:a16="http://schemas.microsoft.com/office/drawing/2014/main" val="3757483224"/>
                    </a:ext>
                  </a:extLst>
                </a:gridCol>
                <a:gridCol w="304495">
                  <a:extLst>
                    <a:ext uri="{9D8B030D-6E8A-4147-A177-3AD203B41FA5}">
                      <a16:colId xmlns:a16="http://schemas.microsoft.com/office/drawing/2014/main" val="2574980489"/>
                    </a:ext>
                  </a:extLst>
                </a:gridCol>
                <a:gridCol w="304495">
                  <a:extLst>
                    <a:ext uri="{9D8B030D-6E8A-4147-A177-3AD203B41FA5}">
                      <a16:colId xmlns:a16="http://schemas.microsoft.com/office/drawing/2014/main" val="4293907433"/>
                    </a:ext>
                  </a:extLst>
                </a:gridCol>
                <a:gridCol w="304495">
                  <a:extLst>
                    <a:ext uri="{9D8B030D-6E8A-4147-A177-3AD203B41FA5}">
                      <a16:colId xmlns:a16="http://schemas.microsoft.com/office/drawing/2014/main" val="2255035208"/>
                    </a:ext>
                  </a:extLst>
                </a:gridCol>
                <a:gridCol w="304495">
                  <a:extLst>
                    <a:ext uri="{9D8B030D-6E8A-4147-A177-3AD203B41FA5}">
                      <a16:colId xmlns:a16="http://schemas.microsoft.com/office/drawing/2014/main" val="4035529637"/>
                    </a:ext>
                  </a:extLst>
                </a:gridCol>
                <a:gridCol w="304495">
                  <a:extLst>
                    <a:ext uri="{9D8B030D-6E8A-4147-A177-3AD203B41FA5}">
                      <a16:colId xmlns:a16="http://schemas.microsoft.com/office/drawing/2014/main" val="107533305"/>
                    </a:ext>
                  </a:extLst>
                </a:gridCol>
                <a:gridCol w="304495">
                  <a:extLst>
                    <a:ext uri="{9D8B030D-6E8A-4147-A177-3AD203B41FA5}">
                      <a16:colId xmlns:a16="http://schemas.microsoft.com/office/drawing/2014/main" val="2140427485"/>
                    </a:ext>
                  </a:extLst>
                </a:gridCol>
                <a:gridCol w="304495">
                  <a:extLst>
                    <a:ext uri="{9D8B030D-6E8A-4147-A177-3AD203B41FA5}">
                      <a16:colId xmlns:a16="http://schemas.microsoft.com/office/drawing/2014/main" val="3144695929"/>
                    </a:ext>
                  </a:extLst>
                </a:gridCol>
                <a:gridCol w="304495">
                  <a:extLst>
                    <a:ext uri="{9D8B030D-6E8A-4147-A177-3AD203B41FA5}">
                      <a16:colId xmlns:a16="http://schemas.microsoft.com/office/drawing/2014/main" val="3619836266"/>
                    </a:ext>
                  </a:extLst>
                </a:gridCol>
                <a:gridCol w="304495">
                  <a:extLst>
                    <a:ext uri="{9D8B030D-6E8A-4147-A177-3AD203B41FA5}">
                      <a16:colId xmlns:a16="http://schemas.microsoft.com/office/drawing/2014/main" val="688163589"/>
                    </a:ext>
                  </a:extLst>
                </a:gridCol>
                <a:gridCol w="304495">
                  <a:extLst>
                    <a:ext uri="{9D8B030D-6E8A-4147-A177-3AD203B41FA5}">
                      <a16:colId xmlns:a16="http://schemas.microsoft.com/office/drawing/2014/main" val="2812035141"/>
                    </a:ext>
                  </a:extLst>
                </a:gridCol>
                <a:gridCol w="304495">
                  <a:extLst>
                    <a:ext uri="{9D8B030D-6E8A-4147-A177-3AD203B41FA5}">
                      <a16:colId xmlns:a16="http://schemas.microsoft.com/office/drawing/2014/main" val="3812329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52576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0547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125807984"/>
                  </a:ext>
                </a:extLst>
              </a:tr>
            </a:tbl>
          </a:graphicData>
        </a:graphic>
      </p:graphicFrame>
      <p:sp>
        <p:nvSpPr>
          <p:cNvPr id="4" name="Text Placeholder 3">
            <a:extLst>
              <a:ext uri="{FF2B5EF4-FFF2-40B4-BE49-F238E27FC236}">
                <a16:creationId xmlns:a16="http://schemas.microsoft.com/office/drawing/2014/main" id="{3135A629-36A9-4703-A6A4-DAAB97545AF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34808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0B2D-983F-4F4C-8FEB-BF8E37DC83F8}"/>
              </a:ext>
            </a:extLst>
          </p:cNvPr>
          <p:cNvSpPr>
            <a:spLocks noGrp="1"/>
          </p:cNvSpPr>
          <p:nvPr>
            <p:ph type="title"/>
          </p:nvPr>
        </p:nvSpPr>
        <p:spPr/>
        <p:txBody>
          <a:bodyPr/>
          <a:lstStyle/>
          <a:p>
            <a:r>
              <a:rPr lang="en-US"/>
              <a:t>Key Metrics Table (Competitors) | HG-France - 3 of 5</a:t>
            </a:r>
          </a:p>
        </p:txBody>
      </p:sp>
      <p:graphicFrame>
        <p:nvGraphicFramePr>
          <p:cNvPr id="5" name="Table Placeholder 4">
            <a:extLst>
              <a:ext uri="{FF2B5EF4-FFF2-40B4-BE49-F238E27FC236}">
                <a16:creationId xmlns:a16="http://schemas.microsoft.com/office/drawing/2014/main" id="{F5E6B3AE-670F-4BC7-8024-94941732FD4F}"/>
              </a:ext>
            </a:extLst>
          </p:cNvPr>
          <p:cNvGraphicFramePr>
            <a:graphicFrameLocks noGrp="1"/>
          </p:cNvGraphicFramePr>
          <p:nvPr>
            <p:ph type="tbl" sz="quarter" idx="13"/>
            <p:extLst>
              <p:ext uri="{D42A27DB-BD31-4B8C-83A1-F6EECF244321}">
                <p14:modId xmlns:p14="http://schemas.microsoft.com/office/powerpoint/2010/main" val="3346196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741347864"/>
                    </a:ext>
                  </a:extLst>
                </a:gridCol>
                <a:gridCol w="304495">
                  <a:extLst>
                    <a:ext uri="{9D8B030D-6E8A-4147-A177-3AD203B41FA5}">
                      <a16:colId xmlns:a16="http://schemas.microsoft.com/office/drawing/2014/main" val="406809565"/>
                    </a:ext>
                  </a:extLst>
                </a:gridCol>
                <a:gridCol w="304495">
                  <a:extLst>
                    <a:ext uri="{9D8B030D-6E8A-4147-A177-3AD203B41FA5}">
                      <a16:colId xmlns:a16="http://schemas.microsoft.com/office/drawing/2014/main" val="1472332478"/>
                    </a:ext>
                  </a:extLst>
                </a:gridCol>
                <a:gridCol w="304495">
                  <a:extLst>
                    <a:ext uri="{9D8B030D-6E8A-4147-A177-3AD203B41FA5}">
                      <a16:colId xmlns:a16="http://schemas.microsoft.com/office/drawing/2014/main" val="3909196551"/>
                    </a:ext>
                  </a:extLst>
                </a:gridCol>
                <a:gridCol w="304495">
                  <a:extLst>
                    <a:ext uri="{9D8B030D-6E8A-4147-A177-3AD203B41FA5}">
                      <a16:colId xmlns:a16="http://schemas.microsoft.com/office/drawing/2014/main" val="1093661303"/>
                    </a:ext>
                  </a:extLst>
                </a:gridCol>
                <a:gridCol w="304495">
                  <a:extLst>
                    <a:ext uri="{9D8B030D-6E8A-4147-A177-3AD203B41FA5}">
                      <a16:colId xmlns:a16="http://schemas.microsoft.com/office/drawing/2014/main" val="2424437820"/>
                    </a:ext>
                  </a:extLst>
                </a:gridCol>
                <a:gridCol w="304495">
                  <a:extLst>
                    <a:ext uri="{9D8B030D-6E8A-4147-A177-3AD203B41FA5}">
                      <a16:colId xmlns:a16="http://schemas.microsoft.com/office/drawing/2014/main" val="146908897"/>
                    </a:ext>
                  </a:extLst>
                </a:gridCol>
                <a:gridCol w="304495">
                  <a:extLst>
                    <a:ext uri="{9D8B030D-6E8A-4147-A177-3AD203B41FA5}">
                      <a16:colId xmlns:a16="http://schemas.microsoft.com/office/drawing/2014/main" val="2348430075"/>
                    </a:ext>
                  </a:extLst>
                </a:gridCol>
                <a:gridCol w="304495">
                  <a:extLst>
                    <a:ext uri="{9D8B030D-6E8A-4147-A177-3AD203B41FA5}">
                      <a16:colId xmlns:a16="http://schemas.microsoft.com/office/drawing/2014/main" val="664706998"/>
                    </a:ext>
                  </a:extLst>
                </a:gridCol>
                <a:gridCol w="304495">
                  <a:extLst>
                    <a:ext uri="{9D8B030D-6E8A-4147-A177-3AD203B41FA5}">
                      <a16:colId xmlns:a16="http://schemas.microsoft.com/office/drawing/2014/main" val="464188030"/>
                    </a:ext>
                  </a:extLst>
                </a:gridCol>
                <a:gridCol w="304495">
                  <a:extLst>
                    <a:ext uri="{9D8B030D-6E8A-4147-A177-3AD203B41FA5}">
                      <a16:colId xmlns:a16="http://schemas.microsoft.com/office/drawing/2014/main" val="989443067"/>
                    </a:ext>
                  </a:extLst>
                </a:gridCol>
                <a:gridCol w="304495">
                  <a:extLst>
                    <a:ext uri="{9D8B030D-6E8A-4147-A177-3AD203B41FA5}">
                      <a16:colId xmlns:a16="http://schemas.microsoft.com/office/drawing/2014/main" val="626418361"/>
                    </a:ext>
                  </a:extLst>
                </a:gridCol>
                <a:gridCol w="304495">
                  <a:extLst>
                    <a:ext uri="{9D8B030D-6E8A-4147-A177-3AD203B41FA5}">
                      <a16:colId xmlns:a16="http://schemas.microsoft.com/office/drawing/2014/main" val="3746398185"/>
                    </a:ext>
                  </a:extLst>
                </a:gridCol>
                <a:gridCol w="304495">
                  <a:extLst>
                    <a:ext uri="{9D8B030D-6E8A-4147-A177-3AD203B41FA5}">
                      <a16:colId xmlns:a16="http://schemas.microsoft.com/office/drawing/2014/main" val="2078551651"/>
                    </a:ext>
                  </a:extLst>
                </a:gridCol>
                <a:gridCol w="304495">
                  <a:extLst>
                    <a:ext uri="{9D8B030D-6E8A-4147-A177-3AD203B41FA5}">
                      <a16:colId xmlns:a16="http://schemas.microsoft.com/office/drawing/2014/main" val="758021431"/>
                    </a:ext>
                  </a:extLst>
                </a:gridCol>
                <a:gridCol w="304495">
                  <a:extLst>
                    <a:ext uri="{9D8B030D-6E8A-4147-A177-3AD203B41FA5}">
                      <a16:colId xmlns:a16="http://schemas.microsoft.com/office/drawing/2014/main" val="2245811731"/>
                    </a:ext>
                  </a:extLst>
                </a:gridCol>
                <a:gridCol w="304495">
                  <a:extLst>
                    <a:ext uri="{9D8B030D-6E8A-4147-A177-3AD203B41FA5}">
                      <a16:colId xmlns:a16="http://schemas.microsoft.com/office/drawing/2014/main" val="3853417940"/>
                    </a:ext>
                  </a:extLst>
                </a:gridCol>
                <a:gridCol w="304495">
                  <a:extLst>
                    <a:ext uri="{9D8B030D-6E8A-4147-A177-3AD203B41FA5}">
                      <a16:colId xmlns:a16="http://schemas.microsoft.com/office/drawing/2014/main" val="2593585737"/>
                    </a:ext>
                  </a:extLst>
                </a:gridCol>
                <a:gridCol w="304495">
                  <a:extLst>
                    <a:ext uri="{9D8B030D-6E8A-4147-A177-3AD203B41FA5}">
                      <a16:colId xmlns:a16="http://schemas.microsoft.com/office/drawing/2014/main" val="2831143023"/>
                    </a:ext>
                  </a:extLst>
                </a:gridCol>
                <a:gridCol w="304495">
                  <a:extLst>
                    <a:ext uri="{9D8B030D-6E8A-4147-A177-3AD203B41FA5}">
                      <a16:colId xmlns:a16="http://schemas.microsoft.com/office/drawing/2014/main" val="387728141"/>
                    </a:ext>
                  </a:extLst>
                </a:gridCol>
                <a:gridCol w="304495">
                  <a:extLst>
                    <a:ext uri="{9D8B030D-6E8A-4147-A177-3AD203B41FA5}">
                      <a16:colId xmlns:a16="http://schemas.microsoft.com/office/drawing/2014/main" val="3978350628"/>
                    </a:ext>
                  </a:extLst>
                </a:gridCol>
                <a:gridCol w="304495">
                  <a:extLst>
                    <a:ext uri="{9D8B030D-6E8A-4147-A177-3AD203B41FA5}">
                      <a16:colId xmlns:a16="http://schemas.microsoft.com/office/drawing/2014/main" val="3542621332"/>
                    </a:ext>
                  </a:extLst>
                </a:gridCol>
                <a:gridCol w="304495">
                  <a:extLst>
                    <a:ext uri="{9D8B030D-6E8A-4147-A177-3AD203B41FA5}">
                      <a16:colId xmlns:a16="http://schemas.microsoft.com/office/drawing/2014/main" val="675071110"/>
                    </a:ext>
                  </a:extLst>
                </a:gridCol>
                <a:gridCol w="304495">
                  <a:extLst>
                    <a:ext uri="{9D8B030D-6E8A-4147-A177-3AD203B41FA5}">
                      <a16:colId xmlns:a16="http://schemas.microsoft.com/office/drawing/2014/main" val="887322430"/>
                    </a:ext>
                  </a:extLst>
                </a:gridCol>
                <a:gridCol w="304495">
                  <a:extLst>
                    <a:ext uri="{9D8B030D-6E8A-4147-A177-3AD203B41FA5}">
                      <a16:colId xmlns:a16="http://schemas.microsoft.com/office/drawing/2014/main" val="384340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45361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Mr.Bricolage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227274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STIHL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95147385"/>
                  </a:ext>
                </a:extLst>
              </a:tr>
            </a:tbl>
          </a:graphicData>
        </a:graphic>
      </p:graphicFrame>
      <p:sp>
        <p:nvSpPr>
          <p:cNvPr id="4" name="Text Placeholder 3">
            <a:extLst>
              <a:ext uri="{FF2B5EF4-FFF2-40B4-BE49-F238E27FC236}">
                <a16:creationId xmlns:a16="http://schemas.microsoft.com/office/drawing/2014/main" id="{6C6D2D00-0CBF-4CA1-AA97-2FCB6974D25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56781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AB3AF-16F0-451D-AE89-D79C6AF28AB7}"/>
              </a:ext>
            </a:extLst>
          </p:cNvPr>
          <p:cNvSpPr>
            <a:spLocks noGrp="1"/>
          </p:cNvSpPr>
          <p:nvPr>
            <p:ph type="title"/>
          </p:nvPr>
        </p:nvSpPr>
        <p:spPr/>
        <p:txBody>
          <a:bodyPr/>
          <a:lstStyle/>
          <a:p>
            <a:r>
              <a:rPr lang="en-US"/>
              <a:t>Key Metrics Table (Competitors) | HG-France - 4 of 5</a:t>
            </a:r>
          </a:p>
        </p:txBody>
      </p:sp>
      <p:graphicFrame>
        <p:nvGraphicFramePr>
          <p:cNvPr id="5" name="Table Placeholder 4">
            <a:extLst>
              <a:ext uri="{FF2B5EF4-FFF2-40B4-BE49-F238E27FC236}">
                <a16:creationId xmlns:a16="http://schemas.microsoft.com/office/drawing/2014/main" id="{A262203D-C848-4B89-996B-CE39B8C4D600}"/>
              </a:ext>
            </a:extLst>
          </p:cNvPr>
          <p:cNvGraphicFramePr>
            <a:graphicFrameLocks noGrp="1"/>
          </p:cNvGraphicFramePr>
          <p:nvPr>
            <p:ph type="tbl" sz="quarter" idx="13"/>
            <p:extLst>
              <p:ext uri="{D42A27DB-BD31-4B8C-83A1-F6EECF244321}">
                <p14:modId xmlns:p14="http://schemas.microsoft.com/office/powerpoint/2010/main" val="2944361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58008456"/>
                    </a:ext>
                  </a:extLst>
                </a:gridCol>
                <a:gridCol w="304495">
                  <a:extLst>
                    <a:ext uri="{9D8B030D-6E8A-4147-A177-3AD203B41FA5}">
                      <a16:colId xmlns:a16="http://schemas.microsoft.com/office/drawing/2014/main" val="2295861206"/>
                    </a:ext>
                  </a:extLst>
                </a:gridCol>
                <a:gridCol w="304495">
                  <a:extLst>
                    <a:ext uri="{9D8B030D-6E8A-4147-A177-3AD203B41FA5}">
                      <a16:colId xmlns:a16="http://schemas.microsoft.com/office/drawing/2014/main" val="3206336337"/>
                    </a:ext>
                  </a:extLst>
                </a:gridCol>
                <a:gridCol w="304495">
                  <a:extLst>
                    <a:ext uri="{9D8B030D-6E8A-4147-A177-3AD203B41FA5}">
                      <a16:colId xmlns:a16="http://schemas.microsoft.com/office/drawing/2014/main" val="3906746224"/>
                    </a:ext>
                  </a:extLst>
                </a:gridCol>
                <a:gridCol w="304495">
                  <a:extLst>
                    <a:ext uri="{9D8B030D-6E8A-4147-A177-3AD203B41FA5}">
                      <a16:colId xmlns:a16="http://schemas.microsoft.com/office/drawing/2014/main" val="269112047"/>
                    </a:ext>
                  </a:extLst>
                </a:gridCol>
                <a:gridCol w="304495">
                  <a:extLst>
                    <a:ext uri="{9D8B030D-6E8A-4147-A177-3AD203B41FA5}">
                      <a16:colId xmlns:a16="http://schemas.microsoft.com/office/drawing/2014/main" val="330206651"/>
                    </a:ext>
                  </a:extLst>
                </a:gridCol>
                <a:gridCol w="304495">
                  <a:extLst>
                    <a:ext uri="{9D8B030D-6E8A-4147-A177-3AD203B41FA5}">
                      <a16:colId xmlns:a16="http://schemas.microsoft.com/office/drawing/2014/main" val="3968595547"/>
                    </a:ext>
                  </a:extLst>
                </a:gridCol>
                <a:gridCol w="304495">
                  <a:extLst>
                    <a:ext uri="{9D8B030D-6E8A-4147-A177-3AD203B41FA5}">
                      <a16:colId xmlns:a16="http://schemas.microsoft.com/office/drawing/2014/main" val="1304831047"/>
                    </a:ext>
                  </a:extLst>
                </a:gridCol>
                <a:gridCol w="304495">
                  <a:extLst>
                    <a:ext uri="{9D8B030D-6E8A-4147-A177-3AD203B41FA5}">
                      <a16:colId xmlns:a16="http://schemas.microsoft.com/office/drawing/2014/main" val="1653934881"/>
                    </a:ext>
                  </a:extLst>
                </a:gridCol>
                <a:gridCol w="304495">
                  <a:extLst>
                    <a:ext uri="{9D8B030D-6E8A-4147-A177-3AD203B41FA5}">
                      <a16:colId xmlns:a16="http://schemas.microsoft.com/office/drawing/2014/main" val="822735155"/>
                    </a:ext>
                  </a:extLst>
                </a:gridCol>
                <a:gridCol w="304495">
                  <a:extLst>
                    <a:ext uri="{9D8B030D-6E8A-4147-A177-3AD203B41FA5}">
                      <a16:colId xmlns:a16="http://schemas.microsoft.com/office/drawing/2014/main" val="1225741851"/>
                    </a:ext>
                  </a:extLst>
                </a:gridCol>
                <a:gridCol w="304495">
                  <a:extLst>
                    <a:ext uri="{9D8B030D-6E8A-4147-A177-3AD203B41FA5}">
                      <a16:colId xmlns:a16="http://schemas.microsoft.com/office/drawing/2014/main" val="4073093615"/>
                    </a:ext>
                  </a:extLst>
                </a:gridCol>
                <a:gridCol w="304495">
                  <a:extLst>
                    <a:ext uri="{9D8B030D-6E8A-4147-A177-3AD203B41FA5}">
                      <a16:colId xmlns:a16="http://schemas.microsoft.com/office/drawing/2014/main" val="3322173039"/>
                    </a:ext>
                  </a:extLst>
                </a:gridCol>
                <a:gridCol w="304495">
                  <a:extLst>
                    <a:ext uri="{9D8B030D-6E8A-4147-A177-3AD203B41FA5}">
                      <a16:colId xmlns:a16="http://schemas.microsoft.com/office/drawing/2014/main" val="2660646219"/>
                    </a:ext>
                  </a:extLst>
                </a:gridCol>
                <a:gridCol w="304495">
                  <a:extLst>
                    <a:ext uri="{9D8B030D-6E8A-4147-A177-3AD203B41FA5}">
                      <a16:colId xmlns:a16="http://schemas.microsoft.com/office/drawing/2014/main" val="439099058"/>
                    </a:ext>
                  </a:extLst>
                </a:gridCol>
                <a:gridCol w="304495">
                  <a:extLst>
                    <a:ext uri="{9D8B030D-6E8A-4147-A177-3AD203B41FA5}">
                      <a16:colId xmlns:a16="http://schemas.microsoft.com/office/drawing/2014/main" val="3243833912"/>
                    </a:ext>
                  </a:extLst>
                </a:gridCol>
                <a:gridCol w="304495">
                  <a:extLst>
                    <a:ext uri="{9D8B030D-6E8A-4147-A177-3AD203B41FA5}">
                      <a16:colId xmlns:a16="http://schemas.microsoft.com/office/drawing/2014/main" val="1803020447"/>
                    </a:ext>
                  </a:extLst>
                </a:gridCol>
                <a:gridCol w="304495">
                  <a:extLst>
                    <a:ext uri="{9D8B030D-6E8A-4147-A177-3AD203B41FA5}">
                      <a16:colId xmlns:a16="http://schemas.microsoft.com/office/drawing/2014/main" val="4157311546"/>
                    </a:ext>
                  </a:extLst>
                </a:gridCol>
                <a:gridCol w="304495">
                  <a:extLst>
                    <a:ext uri="{9D8B030D-6E8A-4147-A177-3AD203B41FA5}">
                      <a16:colId xmlns:a16="http://schemas.microsoft.com/office/drawing/2014/main" val="686657111"/>
                    </a:ext>
                  </a:extLst>
                </a:gridCol>
                <a:gridCol w="304495">
                  <a:extLst>
                    <a:ext uri="{9D8B030D-6E8A-4147-A177-3AD203B41FA5}">
                      <a16:colId xmlns:a16="http://schemas.microsoft.com/office/drawing/2014/main" val="1043670852"/>
                    </a:ext>
                  </a:extLst>
                </a:gridCol>
                <a:gridCol w="304495">
                  <a:extLst>
                    <a:ext uri="{9D8B030D-6E8A-4147-A177-3AD203B41FA5}">
                      <a16:colId xmlns:a16="http://schemas.microsoft.com/office/drawing/2014/main" val="3714323700"/>
                    </a:ext>
                  </a:extLst>
                </a:gridCol>
                <a:gridCol w="304495">
                  <a:extLst>
                    <a:ext uri="{9D8B030D-6E8A-4147-A177-3AD203B41FA5}">
                      <a16:colId xmlns:a16="http://schemas.microsoft.com/office/drawing/2014/main" val="3418612723"/>
                    </a:ext>
                  </a:extLst>
                </a:gridCol>
                <a:gridCol w="304495">
                  <a:extLst>
                    <a:ext uri="{9D8B030D-6E8A-4147-A177-3AD203B41FA5}">
                      <a16:colId xmlns:a16="http://schemas.microsoft.com/office/drawing/2014/main" val="3997008620"/>
                    </a:ext>
                  </a:extLst>
                </a:gridCol>
                <a:gridCol w="304495">
                  <a:extLst>
                    <a:ext uri="{9D8B030D-6E8A-4147-A177-3AD203B41FA5}">
                      <a16:colId xmlns:a16="http://schemas.microsoft.com/office/drawing/2014/main" val="1361521949"/>
                    </a:ext>
                  </a:extLst>
                </a:gridCol>
                <a:gridCol w="304495">
                  <a:extLst>
                    <a:ext uri="{9D8B030D-6E8A-4147-A177-3AD203B41FA5}">
                      <a16:colId xmlns:a16="http://schemas.microsoft.com/office/drawing/2014/main" val="3719165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49333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Ryobi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85626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AEG Powertools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10333974"/>
                  </a:ext>
                </a:extLst>
              </a:tr>
            </a:tbl>
          </a:graphicData>
        </a:graphic>
      </p:graphicFrame>
      <p:sp>
        <p:nvSpPr>
          <p:cNvPr id="4" name="Text Placeholder 3">
            <a:extLst>
              <a:ext uri="{FF2B5EF4-FFF2-40B4-BE49-F238E27FC236}">
                <a16:creationId xmlns:a16="http://schemas.microsoft.com/office/drawing/2014/main" id="{D1EB8E23-A9E0-48C0-8182-E6DA3BC210B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52247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3A69-A41D-4BF6-A8FD-A79ECEF3B336}"/>
              </a:ext>
            </a:extLst>
          </p:cNvPr>
          <p:cNvSpPr>
            <a:spLocks noGrp="1"/>
          </p:cNvSpPr>
          <p:nvPr>
            <p:ph type="title"/>
          </p:nvPr>
        </p:nvSpPr>
        <p:spPr/>
        <p:txBody>
          <a:bodyPr/>
          <a:lstStyle/>
          <a:p>
            <a:r>
              <a:rPr lang="en-US"/>
              <a:t>Key Metrics Table (Competitors) | HG-France - 5 of 5</a:t>
            </a:r>
          </a:p>
        </p:txBody>
      </p:sp>
      <p:graphicFrame>
        <p:nvGraphicFramePr>
          <p:cNvPr id="5" name="Table Placeholder 4">
            <a:extLst>
              <a:ext uri="{FF2B5EF4-FFF2-40B4-BE49-F238E27FC236}">
                <a16:creationId xmlns:a16="http://schemas.microsoft.com/office/drawing/2014/main" id="{E87F1CF0-8F8A-4A36-BE34-4383D41192F5}"/>
              </a:ext>
            </a:extLst>
          </p:cNvPr>
          <p:cNvGraphicFramePr>
            <a:graphicFrameLocks noGrp="1"/>
          </p:cNvGraphicFramePr>
          <p:nvPr>
            <p:ph type="tbl" sz="quarter" idx="13"/>
            <p:extLst>
              <p:ext uri="{D42A27DB-BD31-4B8C-83A1-F6EECF244321}">
                <p14:modId xmlns:p14="http://schemas.microsoft.com/office/powerpoint/2010/main" val="1404727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668392545"/>
                    </a:ext>
                  </a:extLst>
                </a:gridCol>
                <a:gridCol w="304495">
                  <a:extLst>
                    <a:ext uri="{9D8B030D-6E8A-4147-A177-3AD203B41FA5}">
                      <a16:colId xmlns:a16="http://schemas.microsoft.com/office/drawing/2014/main" val="405014022"/>
                    </a:ext>
                  </a:extLst>
                </a:gridCol>
                <a:gridCol w="304495">
                  <a:extLst>
                    <a:ext uri="{9D8B030D-6E8A-4147-A177-3AD203B41FA5}">
                      <a16:colId xmlns:a16="http://schemas.microsoft.com/office/drawing/2014/main" val="201530816"/>
                    </a:ext>
                  </a:extLst>
                </a:gridCol>
                <a:gridCol w="304495">
                  <a:extLst>
                    <a:ext uri="{9D8B030D-6E8A-4147-A177-3AD203B41FA5}">
                      <a16:colId xmlns:a16="http://schemas.microsoft.com/office/drawing/2014/main" val="159485200"/>
                    </a:ext>
                  </a:extLst>
                </a:gridCol>
                <a:gridCol w="304495">
                  <a:extLst>
                    <a:ext uri="{9D8B030D-6E8A-4147-A177-3AD203B41FA5}">
                      <a16:colId xmlns:a16="http://schemas.microsoft.com/office/drawing/2014/main" val="2033557531"/>
                    </a:ext>
                  </a:extLst>
                </a:gridCol>
                <a:gridCol w="304495">
                  <a:extLst>
                    <a:ext uri="{9D8B030D-6E8A-4147-A177-3AD203B41FA5}">
                      <a16:colId xmlns:a16="http://schemas.microsoft.com/office/drawing/2014/main" val="2986740259"/>
                    </a:ext>
                  </a:extLst>
                </a:gridCol>
                <a:gridCol w="304495">
                  <a:extLst>
                    <a:ext uri="{9D8B030D-6E8A-4147-A177-3AD203B41FA5}">
                      <a16:colId xmlns:a16="http://schemas.microsoft.com/office/drawing/2014/main" val="2991477336"/>
                    </a:ext>
                  </a:extLst>
                </a:gridCol>
                <a:gridCol w="304495">
                  <a:extLst>
                    <a:ext uri="{9D8B030D-6E8A-4147-A177-3AD203B41FA5}">
                      <a16:colId xmlns:a16="http://schemas.microsoft.com/office/drawing/2014/main" val="3111170825"/>
                    </a:ext>
                  </a:extLst>
                </a:gridCol>
                <a:gridCol w="304495">
                  <a:extLst>
                    <a:ext uri="{9D8B030D-6E8A-4147-A177-3AD203B41FA5}">
                      <a16:colId xmlns:a16="http://schemas.microsoft.com/office/drawing/2014/main" val="4092375859"/>
                    </a:ext>
                  </a:extLst>
                </a:gridCol>
                <a:gridCol w="304495">
                  <a:extLst>
                    <a:ext uri="{9D8B030D-6E8A-4147-A177-3AD203B41FA5}">
                      <a16:colId xmlns:a16="http://schemas.microsoft.com/office/drawing/2014/main" val="1534578109"/>
                    </a:ext>
                  </a:extLst>
                </a:gridCol>
                <a:gridCol w="304495">
                  <a:extLst>
                    <a:ext uri="{9D8B030D-6E8A-4147-A177-3AD203B41FA5}">
                      <a16:colId xmlns:a16="http://schemas.microsoft.com/office/drawing/2014/main" val="2791827669"/>
                    </a:ext>
                  </a:extLst>
                </a:gridCol>
                <a:gridCol w="304495">
                  <a:extLst>
                    <a:ext uri="{9D8B030D-6E8A-4147-A177-3AD203B41FA5}">
                      <a16:colId xmlns:a16="http://schemas.microsoft.com/office/drawing/2014/main" val="1515027621"/>
                    </a:ext>
                  </a:extLst>
                </a:gridCol>
                <a:gridCol w="304495">
                  <a:extLst>
                    <a:ext uri="{9D8B030D-6E8A-4147-A177-3AD203B41FA5}">
                      <a16:colId xmlns:a16="http://schemas.microsoft.com/office/drawing/2014/main" val="694678986"/>
                    </a:ext>
                  </a:extLst>
                </a:gridCol>
                <a:gridCol w="304495">
                  <a:extLst>
                    <a:ext uri="{9D8B030D-6E8A-4147-A177-3AD203B41FA5}">
                      <a16:colId xmlns:a16="http://schemas.microsoft.com/office/drawing/2014/main" val="2713960269"/>
                    </a:ext>
                  </a:extLst>
                </a:gridCol>
                <a:gridCol w="304495">
                  <a:extLst>
                    <a:ext uri="{9D8B030D-6E8A-4147-A177-3AD203B41FA5}">
                      <a16:colId xmlns:a16="http://schemas.microsoft.com/office/drawing/2014/main" val="2605022928"/>
                    </a:ext>
                  </a:extLst>
                </a:gridCol>
                <a:gridCol w="304495">
                  <a:extLst>
                    <a:ext uri="{9D8B030D-6E8A-4147-A177-3AD203B41FA5}">
                      <a16:colId xmlns:a16="http://schemas.microsoft.com/office/drawing/2014/main" val="2004461527"/>
                    </a:ext>
                  </a:extLst>
                </a:gridCol>
                <a:gridCol w="304495">
                  <a:extLst>
                    <a:ext uri="{9D8B030D-6E8A-4147-A177-3AD203B41FA5}">
                      <a16:colId xmlns:a16="http://schemas.microsoft.com/office/drawing/2014/main" val="1886124734"/>
                    </a:ext>
                  </a:extLst>
                </a:gridCol>
                <a:gridCol w="304495">
                  <a:extLst>
                    <a:ext uri="{9D8B030D-6E8A-4147-A177-3AD203B41FA5}">
                      <a16:colId xmlns:a16="http://schemas.microsoft.com/office/drawing/2014/main" val="3933324265"/>
                    </a:ext>
                  </a:extLst>
                </a:gridCol>
                <a:gridCol w="304495">
                  <a:extLst>
                    <a:ext uri="{9D8B030D-6E8A-4147-A177-3AD203B41FA5}">
                      <a16:colId xmlns:a16="http://schemas.microsoft.com/office/drawing/2014/main" val="1911653044"/>
                    </a:ext>
                  </a:extLst>
                </a:gridCol>
                <a:gridCol w="304495">
                  <a:extLst>
                    <a:ext uri="{9D8B030D-6E8A-4147-A177-3AD203B41FA5}">
                      <a16:colId xmlns:a16="http://schemas.microsoft.com/office/drawing/2014/main" val="216002262"/>
                    </a:ext>
                  </a:extLst>
                </a:gridCol>
                <a:gridCol w="304495">
                  <a:extLst>
                    <a:ext uri="{9D8B030D-6E8A-4147-A177-3AD203B41FA5}">
                      <a16:colId xmlns:a16="http://schemas.microsoft.com/office/drawing/2014/main" val="2694837293"/>
                    </a:ext>
                  </a:extLst>
                </a:gridCol>
                <a:gridCol w="304495">
                  <a:extLst>
                    <a:ext uri="{9D8B030D-6E8A-4147-A177-3AD203B41FA5}">
                      <a16:colId xmlns:a16="http://schemas.microsoft.com/office/drawing/2014/main" val="2948297106"/>
                    </a:ext>
                  </a:extLst>
                </a:gridCol>
                <a:gridCol w="304495">
                  <a:extLst>
                    <a:ext uri="{9D8B030D-6E8A-4147-A177-3AD203B41FA5}">
                      <a16:colId xmlns:a16="http://schemas.microsoft.com/office/drawing/2014/main" val="1783662278"/>
                    </a:ext>
                  </a:extLst>
                </a:gridCol>
                <a:gridCol w="304495">
                  <a:extLst>
                    <a:ext uri="{9D8B030D-6E8A-4147-A177-3AD203B41FA5}">
                      <a16:colId xmlns:a16="http://schemas.microsoft.com/office/drawing/2014/main" val="153985166"/>
                    </a:ext>
                  </a:extLst>
                </a:gridCol>
                <a:gridCol w="304495">
                  <a:extLst>
                    <a:ext uri="{9D8B030D-6E8A-4147-A177-3AD203B41FA5}">
                      <a16:colId xmlns:a16="http://schemas.microsoft.com/office/drawing/2014/main" val="2830195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62502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BLACK+DECKER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868575202"/>
                  </a:ext>
                </a:extLst>
              </a:tr>
            </a:tbl>
          </a:graphicData>
        </a:graphic>
      </p:graphicFrame>
      <p:sp>
        <p:nvSpPr>
          <p:cNvPr id="4" name="Text Placeholder 3">
            <a:extLst>
              <a:ext uri="{FF2B5EF4-FFF2-40B4-BE49-F238E27FC236}">
                <a16:creationId xmlns:a16="http://schemas.microsoft.com/office/drawing/2014/main" id="{D3D2D314-A83E-49D2-A984-AF2D2FA2EBC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98905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29A79-D261-4AA6-B40A-8595C83BCCD1}"/>
              </a:ext>
            </a:extLst>
          </p:cNvPr>
          <p:cNvSpPr>
            <a:spLocks noGrp="1"/>
          </p:cNvSpPr>
          <p:nvPr>
            <p:ph type="title"/>
          </p:nvPr>
        </p:nvSpPr>
        <p:spPr/>
        <p:txBody>
          <a:bodyPr/>
          <a:lstStyle/>
          <a:p>
            <a:r>
              <a:rPr lang="en-US"/>
              <a:t>Interactions Distribution (Competitors) | HG-France</a:t>
            </a:r>
          </a:p>
        </p:txBody>
      </p:sp>
      <p:graphicFrame>
        <p:nvGraphicFramePr>
          <p:cNvPr id="6" name="Chart Placeholder 5">
            <a:extLst>
              <a:ext uri="{FF2B5EF4-FFF2-40B4-BE49-F238E27FC236}">
                <a16:creationId xmlns:a16="http://schemas.microsoft.com/office/drawing/2014/main" id="{00930C43-2566-4CA7-8302-4961DF47C1AD}"/>
              </a:ext>
            </a:extLst>
          </p:cNvPr>
          <p:cNvGraphicFramePr>
            <a:graphicFrameLocks noGrp="1"/>
          </p:cNvGraphicFramePr>
          <p:nvPr>
            <p:ph type="chart" sz="quarter" idx="13"/>
            <p:extLst>
              <p:ext uri="{D42A27DB-BD31-4B8C-83A1-F6EECF244321}">
                <p14:modId xmlns:p14="http://schemas.microsoft.com/office/powerpoint/2010/main" val="1271914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9B2CA2-135F-46EB-9B10-8F249C32622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670D969-4656-4ADC-AC27-6E7AB91CB3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8421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B2565-AF4D-497F-8051-D687F19DFD0F}"/>
              </a:ext>
            </a:extLst>
          </p:cNvPr>
          <p:cNvSpPr>
            <a:spLocks noGrp="1"/>
          </p:cNvSpPr>
          <p:nvPr>
            <p:ph type="title"/>
          </p:nvPr>
        </p:nvSpPr>
        <p:spPr/>
        <p:txBody>
          <a:bodyPr/>
          <a:lstStyle/>
          <a:p>
            <a:r>
              <a:rPr lang="en-US"/>
              <a:t>Post Type Distribution Per Profile (Competitors)  | HG-France</a:t>
            </a:r>
          </a:p>
        </p:txBody>
      </p:sp>
      <p:graphicFrame>
        <p:nvGraphicFramePr>
          <p:cNvPr id="6" name="Chart Placeholder 5">
            <a:extLst>
              <a:ext uri="{FF2B5EF4-FFF2-40B4-BE49-F238E27FC236}">
                <a16:creationId xmlns:a16="http://schemas.microsoft.com/office/drawing/2014/main" id="{3B2B94D5-87AE-4241-A260-4AC926C9DF5A}"/>
              </a:ext>
            </a:extLst>
          </p:cNvPr>
          <p:cNvGraphicFramePr>
            <a:graphicFrameLocks noGrp="1"/>
          </p:cNvGraphicFramePr>
          <p:nvPr>
            <p:ph type="chart" sz="quarter" idx="13"/>
            <p:extLst>
              <p:ext uri="{D42A27DB-BD31-4B8C-83A1-F6EECF244321}">
                <p14:modId xmlns:p14="http://schemas.microsoft.com/office/powerpoint/2010/main" val="2561288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56C251-337A-4CE7-8B7E-05D1723E176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90A827C-45CC-436B-91C8-C3F2C4ED84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2600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78A32-5985-4FE3-8F45-1563E58ADD30}"/>
              </a:ext>
            </a:extLst>
          </p:cNvPr>
          <p:cNvSpPr>
            <a:spLocks noGrp="1"/>
          </p:cNvSpPr>
          <p:nvPr>
            <p:ph type="title"/>
          </p:nvPr>
        </p:nvSpPr>
        <p:spPr/>
        <p:txBody>
          <a:bodyPr/>
          <a:lstStyle/>
          <a:p>
            <a:r>
              <a:rPr lang="en-US"/>
              <a:t>User Posts Table (Competitors) | HG-France - 1 of 11</a:t>
            </a:r>
          </a:p>
        </p:txBody>
      </p:sp>
      <p:graphicFrame>
        <p:nvGraphicFramePr>
          <p:cNvPr id="5" name="Table Placeholder 4">
            <a:extLst>
              <a:ext uri="{FF2B5EF4-FFF2-40B4-BE49-F238E27FC236}">
                <a16:creationId xmlns:a16="http://schemas.microsoft.com/office/drawing/2014/main" id="{43D733D2-B112-4BB4-B124-F7CE686500E6}"/>
              </a:ext>
            </a:extLst>
          </p:cNvPr>
          <p:cNvGraphicFramePr>
            <a:graphicFrameLocks noGrp="1"/>
          </p:cNvGraphicFramePr>
          <p:nvPr>
            <p:ph type="tbl" sz="quarter" idx="13"/>
            <p:extLst>
              <p:ext uri="{D42A27DB-BD31-4B8C-83A1-F6EECF244321}">
                <p14:modId xmlns:p14="http://schemas.microsoft.com/office/powerpoint/2010/main" val="195727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8137552"/>
                    </a:ext>
                  </a:extLst>
                </a:gridCol>
                <a:gridCol w="822960">
                  <a:extLst>
                    <a:ext uri="{9D8B030D-6E8A-4147-A177-3AD203B41FA5}">
                      <a16:colId xmlns:a16="http://schemas.microsoft.com/office/drawing/2014/main" val="1710478760"/>
                    </a:ext>
                  </a:extLst>
                </a:gridCol>
                <a:gridCol w="822960">
                  <a:extLst>
                    <a:ext uri="{9D8B030D-6E8A-4147-A177-3AD203B41FA5}">
                      <a16:colId xmlns:a16="http://schemas.microsoft.com/office/drawing/2014/main" val="205402797"/>
                    </a:ext>
                  </a:extLst>
                </a:gridCol>
                <a:gridCol w="822960">
                  <a:extLst>
                    <a:ext uri="{9D8B030D-6E8A-4147-A177-3AD203B41FA5}">
                      <a16:colId xmlns:a16="http://schemas.microsoft.com/office/drawing/2014/main" val="2467396450"/>
                    </a:ext>
                  </a:extLst>
                </a:gridCol>
                <a:gridCol w="822960">
                  <a:extLst>
                    <a:ext uri="{9D8B030D-6E8A-4147-A177-3AD203B41FA5}">
                      <a16:colId xmlns:a16="http://schemas.microsoft.com/office/drawing/2014/main" val="4079928358"/>
                    </a:ext>
                  </a:extLst>
                </a:gridCol>
                <a:gridCol w="822960">
                  <a:extLst>
                    <a:ext uri="{9D8B030D-6E8A-4147-A177-3AD203B41FA5}">
                      <a16:colId xmlns:a16="http://schemas.microsoft.com/office/drawing/2014/main" val="2960760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4027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BLACK+DECKER France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- 2018-05-31 22:34:54 </a:t>
                      </a:r>
                      <a:r>
                        <a:rPr kumimoji="0" lang="en-US" sz="1000" b="0" i="0" u="none" strike="noStrike" kern="1200" cap="none" spc="0" normalizeH="0" baseline="0" noProof="0">
                          <a:ln>
                            <a:noFill/>
                          </a:ln>
                          <a:solidFill>
                            <a:prstClr val="black"/>
                          </a:solidFill>
                          <a:effectLst/>
                          <a:uLnTx/>
                          <a:uFillTx/>
                          <a:latin typeface="+mn-lt"/>
                          <a:ea typeface="+mn-ea"/>
                          <a:cs typeface="+mn-cs"/>
                        </a:rPr>
                        <a:t>
 la nuit porte conseil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0056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22:33:03 </a:t>
                      </a:r>
                      <a:r>
                        <a:rPr kumimoji="0" lang="fr-FR" sz="1000" b="0" i="0" u="none" strike="noStrike" kern="1200" cap="none" spc="0" normalizeH="0" baseline="0" noProof="0">
                          <a:ln>
                            <a:noFill/>
                          </a:ln>
                          <a:solidFill>
                            <a:prstClr val="black"/>
                          </a:solidFill>
                          <a:effectLst/>
                          <a:uLnTx/>
                          <a:uFillTx/>
                          <a:latin typeface="+mn-lt"/>
                          <a:ea typeface="+mn-ea"/>
                          <a:cs typeface="+mn-cs"/>
                        </a:rPr>
                        <a:t>
 Pour acheter ou commander pour  tout va bien ,mais pour faire une modification de carte rien ne fonctionne bizarre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08:48:38</a:t>
                      </a:r>
                    </a:p>
                  </a:txBody>
                  <a:tcPr/>
                </a:tc>
                <a:extLst>
                  <a:ext uri="{0D108BD9-81ED-4DB2-BD59-A6C34878D82A}">
                    <a16:rowId xmlns:a16="http://schemas.microsoft.com/office/drawing/2014/main" val="59746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16:26:16 </a:t>
                      </a:r>
                      <a:r>
                        <a:rPr kumimoji="0" lang="fr-FR" sz="1000" b="0" i="0" u="none" strike="noStrike" kern="1200" cap="none" spc="0" normalizeH="0" baseline="0" noProof="0">
                          <a:ln>
                            <a:noFill/>
                          </a:ln>
                          <a:solidFill>
                            <a:prstClr val="black"/>
                          </a:solidFill>
                          <a:effectLst/>
                          <a:uLnTx/>
                          <a:uFillTx/>
                          <a:latin typeface="+mn-lt"/>
                          <a:ea typeface="+mn-ea"/>
                          <a:cs typeface="+mn-cs"/>
                        </a:rPr>
                        <a:t>
 28 mars 2018 0020032262 Commande
En cours de préparation 238,00 €
Bonjour, j'attend ce remboursement de la commande que je n'ai pas pris. Je me suis rendu au magasin de Pierrelaye pour annuler la commande et on ma dit d'attendre un chèque par retour de courrier. N° de carte 9130000300008793069.
Merci de votre retour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05/31/2018 16:49:00</a:t>
                      </a:r>
                    </a:p>
                  </a:txBody>
                  <a:tcPr/>
                </a:tc>
                <a:extLst>
                  <a:ext uri="{0D108BD9-81ED-4DB2-BD59-A6C34878D82A}">
                    <a16:rowId xmlns:a16="http://schemas.microsoft.com/office/drawing/2014/main" val="47378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15:39:17 </a:t>
                      </a:r>
                      <a:r>
                        <a:rPr kumimoji="0" lang="fr-FR" sz="1000" b="0" i="0" u="none" strike="noStrike" kern="1200" cap="none" spc="0" normalizeH="0" baseline="0" noProof="0">
                          <a:ln>
                            <a:noFill/>
                          </a:ln>
                          <a:solidFill>
                            <a:prstClr val="black"/>
                          </a:solidFill>
                          <a:effectLst/>
                          <a:uLnTx/>
                          <a:uFillTx/>
                          <a:latin typeface="+mn-lt"/>
                          <a:ea typeface="+mn-ea"/>
                          <a:cs typeface="+mn-cs"/>
                        </a:rPr>
                        <a:t>
 Très déçu par Leroy merlin, après l'achat d'un poêle a bois Aduro la vermiculite s'est cassé, il faut savoir que leroy merlin n'assure pas le SAV des produits qu'ils vendent et me renvoi vers le fabriquant. Le fabriquant refuse la prise en charge, Pour un produit à 1570€ c'est pour la pomme du client. Pas très pro leroy merlin.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10:44:42</a:t>
                      </a:r>
                    </a:p>
                  </a:txBody>
                  <a:tcPr/>
                </a:tc>
                <a:extLst>
                  <a:ext uri="{0D108BD9-81ED-4DB2-BD59-A6C34878D82A}">
                    <a16:rowId xmlns:a16="http://schemas.microsoft.com/office/drawing/2014/main" val="2821863997"/>
                  </a:ext>
                </a:extLst>
              </a:tr>
            </a:tbl>
          </a:graphicData>
        </a:graphic>
      </p:graphicFrame>
      <p:sp>
        <p:nvSpPr>
          <p:cNvPr id="4" name="Text Placeholder 3">
            <a:extLst>
              <a:ext uri="{FF2B5EF4-FFF2-40B4-BE49-F238E27FC236}">
                <a16:creationId xmlns:a16="http://schemas.microsoft.com/office/drawing/2014/main" id="{C7585F7D-6FFA-406D-8D6E-DA186710F86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37893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1052C-E2A4-4C57-B482-8FDBBA63F3B7}"/>
              </a:ext>
            </a:extLst>
          </p:cNvPr>
          <p:cNvSpPr>
            <a:spLocks noGrp="1"/>
          </p:cNvSpPr>
          <p:nvPr>
            <p:ph type="title"/>
          </p:nvPr>
        </p:nvSpPr>
        <p:spPr/>
        <p:txBody>
          <a:bodyPr/>
          <a:lstStyle/>
          <a:p>
            <a:r>
              <a:rPr lang="en-US"/>
              <a:t>User Posts Table (Competitors) | HG-France - 2 of 11</a:t>
            </a:r>
          </a:p>
        </p:txBody>
      </p:sp>
      <p:graphicFrame>
        <p:nvGraphicFramePr>
          <p:cNvPr id="5" name="Table Placeholder 4">
            <a:extLst>
              <a:ext uri="{FF2B5EF4-FFF2-40B4-BE49-F238E27FC236}">
                <a16:creationId xmlns:a16="http://schemas.microsoft.com/office/drawing/2014/main" id="{10A3B580-B181-4413-AB74-85FC8BCFFB78}"/>
              </a:ext>
            </a:extLst>
          </p:cNvPr>
          <p:cNvGraphicFramePr>
            <a:graphicFrameLocks noGrp="1"/>
          </p:cNvGraphicFramePr>
          <p:nvPr>
            <p:ph type="tbl" sz="quarter" idx="13"/>
            <p:extLst>
              <p:ext uri="{D42A27DB-BD31-4B8C-83A1-F6EECF244321}">
                <p14:modId xmlns:p14="http://schemas.microsoft.com/office/powerpoint/2010/main" val="1318146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39709090"/>
                    </a:ext>
                  </a:extLst>
                </a:gridCol>
                <a:gridCol w="822960">
                  <a:extLst>
                    <a:ext uri="{9D8B030D-6E8A-4147-A177-3AD203B41FA5}">
                      <a16:colId xmlns:a16="http://schemas.microsoft.com/office/drawing/2014/main" val="3768122965"/>
                    </a:ext>
                  </a:extLst>
                </a:gridCol>
                <a:gridCol w="822960">
                  <a:extLst>
                    <a:ext uri="{9D8B030D-6E8A-4147-A177-3AD203B41FA5}">
                      <a16:colId xmlns:a16="http://schemas.microsoft.com/office/drawing/2014/main" val="971335226"/>
                    </a:ext>
                  </a:extLst>
                </a:gridCol>
                <a:gridCol w="822960">
                  <a:extLst>
                    <a:ext uri="{9D8B030D-6E8A-4147-A177-3AD203B41FA5}">
                      <a16:colId xmlns:a16="http://schemas.microsoft.com/office/drawing/2014/main" val="3502598908"/>
                    </a:ext>
                  </a:extLst>
                </a:gridCol>
                <a:gridCol w="822960">
                  <a:extLst>
                    <a:ext uri="{9D8B030D-6E8A-4147-A177-3AD203B41FA5}">
                      <a16:colId xmlns:a16="http://schemas.microsoft.com/office/drawing/2014/main" val="4271093844"/>
                    </a:ext>
                  </a:extLst>
                </a:gridCol>
                <a:gridCol w="822960">
                  <a:extLst>
                    <a:ext uri="{9D8B030D-6E8A-4147-A177-3AD203B41FA5}">
                      <a16:colId xmlns:a16="http://schemas.microsoft.com/office/drawing/2014/main" val="428592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8450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15:26:16 </a:t>
                      </a:r>
                      <a:r>
                        <a:rPr kumimoji="0" lang="fr-FR" sz="1000" b="0" i="0" u="none" strike="noStrike" kern="1200" cap="none" spc="0" normalizeH="0" baseline="0" noProof="0">
                          <a:ln>
                            <a:noFill/>
                          </a:ln>
                          <a:solidFill>
                            <a:prstClr val="black"/>
                          </a:solidFill>
                          <a:effectLst/>
                          <a:uLnTx/>
                          <a:uFillTx/>
                          <a:latin typeface="+mn-lt"/>
                          <a:ea typeface="+mn-ea"/>
                          <a:cs typeface="+mn-cs"/>
                        </a:rPr>
                        <a:t>
 Castorama, le film!!! 2 portes de douches commandées fin mars pour rénover ma salle de bain. Délais de livraison annoncés pour mi avril, puis rien... contact avec le service client qui me promet une livraison à partir du 23 mai...aucune nouvelle donc je re-contacte le service client qui m'annonce une rupture total de stock... Non mais c'est un film là... C'est vraiment pas sérieux. c'est quoi ce respect du client... à part dire, on vous rembourse... tu parles... facile, on vous promet la livraison gratuite, on vous mène en bateau et 2 mois après...'bah on ne peut pas vous livrer, on vous propose un remboursement'.... Là c'est du gros foutage de gu...........BRAVO CASTO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8431776"/>
                  </a:ext>
                </a:extLst>
              </a:tr>
            </a:tbl>
          </a:graphicData>
        </a:graphic>
      </p:graphicFrame>
      <p:sp>
        <p:nvSpPr>
          <p:cNvPr id="4" name="Text Placeholder 3">
            <a:extLst>
              <a:ext uri="{FF2B5EF4-FFF2-40B4-BE49-F238E27FC236}">
                <a16:creationId xmlns:a16="http://schemas.microsoft.com/office/drawing/2014/main" id="{E3A10E14-96AB-48A8-818D-E1C1167E279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56795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9BDF-403D-448C-8AFA-0D258DE19E3E}"/>
              </a:ext>
            </a:extLst>
          </p:cNvPr>
          <p:cNvSpPr>
            <a:spLocks noGrp="1"/>
          </p:cNvSpPr>
          <p:nvPr>
            <p:ph type="title"/>
          </p:nvPr>
        </p:nvSpPr>
        <p:spPr/>
        <p:txBody>
          <a:bodyPr/>
          <a:lstStyle/>
          <a:p>
            <a:r>
              <a:rPr lang="en-US"/>
              <a:t>User Posts Table (Competitors) | HG-France - 3 of 11</a:t>
            </a:r>
          </a:p>
        </p:txBody>
      </p:sp>
      <p:graphicFrame>
        <p:nvGraphicFramePr>
          <p:cNvPr id="5" name="Table Placeholder 4">
            <a:extLst>
              <a:ext uri="{FF2B5EF4-FFF2-40B4-BE49-F238E27FC236}">
                <a16:creationId xmlns:a16="http://schemas.microsoft.com/office/drawing/2014/main" id="{89EE8966-7330-4D8F-B4C2-527ED8C737D9}"/>
              </a:ext>
            </a:extLst>
          </p:cNvPr>
          <p:cNvGraphicFramePr>
            <a:graphicFrameLocks noGrp="1"/>
          </p:cNvGraphicFramePr>
          <p:nvPr>
            <p:ph type="tbl" sz="quarter" idx="13"/>
            <p:extLst>
              <p:ext uri="{D42A27DB-BD31-4B8C-83A1-F6EECF244321}">
                <p14:modId xmlns:p14="http://schemas.microsoft.com/office/powerpoint/2010/main" val="3886420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93749625"/>
                    </a:ext>
                  </a:extLst>
                </a:gridCol>
                <a:gridCol w="822960">
                  <a:extLst>
                    <a:ext uri="{9D8B030D-6E8A-4147-A177-3AD203B41FA5}">
                      <a16:colId xmlns:a16="http://schemas.microsoft.com/office/drawing/2014/main" val="1753951792"/>
                    </a:ext>
                  </a:extLst>
                </a:gridCol>
                <a:gridCol w="822960">
                  <a:extLst>
                    <a:ext uri="{9D8B030D-6E8A-4147-A177-3AD203B41FA5}">
                      <a16:colId xmlns:a16="http://schemas.microsoft.com/office/drawing/2014/main" val="3793604696"/>
                    </a:ext>
                  </a:extLst>
                </a:gridCol>
                <a:gridCol w="822960">
                  <a:extLst>
                    <a:ext uri="{9D8B030D-6E8A-4147-A177-3AD203B41FA5}">
                      <a16:colId xmlns:a16="http://schemas.microsoft.com/office/drawing/2014/main" val="2301929962"/>
                    </a:ext>
                  </a:extLst>
                </a:gridCol>
                <a:gridCol w="822960">
                  <a:extLst>
                    <a:ext uri="{9D8B030D-6E8A-4147-A177-3AD203B41FA5}">
                      <a16:colId xmlns:a16="http://schemas.microsoft.com/office/drawing/2014/main" val="2746250950"/>
                    </a:ext>
                  </a:extLst>
                </a:gridCol>
                <a:gridCol w="822960">
                  <a:extLst>
                    <a:ext uri="{9D8B030D-6E8A-4147-A177-3AD203B41FA5}">
                      <a16:colId xmlns:a16="http://schemas.microsoft.com/office/drawing/2014/main" val="3143730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529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14:53:50 </a:t>
                      </a:r>
                      <a:r>
                        <a:rPr kumimoji="0" lang="fr-FR" sz="1000" b="0" i="0" u="none" strike="noStrike" kern="1200" cap="none" spc="0" normalizeH="0" baseline="0" noProof="0">
                          <a:ln>
                            <a:noFill/>
                          </a:ln>
                          <a:solidFill>
                            <a:prstClr val="black"/>
                          </a:solidFill>
                          <a:effectLst/>
                          <a:uLnTx/>
                          <a:uFillTx/>
                          <a:latin typeface="+mn-lt"/>
                          <a:ea typeface="+mn-ea"/>
                          <a:cs typeface="+mn-cs"/>
                        </a:rPr>
                        <a:t>
 Bonjour l’équipe de Black &amp; Decker. 
Votre service client est vraiment au top à part avoir l’impression d’être pris pour des andouilles où se trouve le sérieux de votre marque ? 
Nous avons acheté un aspirateur robot (rva425b) sur vente privée en mars, celui-ci renvoyé 1 mois plus tard chez Servitech (à nos frais bien sûr) car défectueux. On en a reçu un tout beau tout neuf, youpi, mise en marche il y a 8j et depuis 3 jours le voyant ne cesse de clignoter et ne se lance pas automatiquement à l’heure programmée !
Avez vous une solution de dépannage svp ? A part me dire de le renvoyer une nouvelle fois à nos frais car il fallait directement acheter en magasin ? Ou alors vos aspirateurs sont tous défectueux ? 
En attendant je vous fais part de ma grande déception pour votre marque et regrette profondément mon achat. 
Cordialement.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05/31/2018 20:49:16</a:t>
                      </a:r>
                    </a:p>
                  </a:txBody>
                  <a:tcPr/>
                </a:tc>
                <a:extLst>
                  <a:ext uri="{0D108BD9-81ED-4DB2-BD59-A6C34878D82A}">
                    <a16:rowId xmlns:a16="http://schemas.microsoft.com/office/drawing/2014/main" val="4208113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14:43:54 </a:t>
                      </a:r>
                      <a:r>
                        <a:rPr kumimoji="0" lang="fr-FR" sz="1000" b="0" i="0" u="none" strike="noStrike" kern="1200" cap="none" spc="0" normalizeH="0" baseline="0" noProof="0">
                          <a:ln>
                            <a:noFill/>
                          </a:ln>
                          <a:solidFill>
                            <a:prstClr val="black"/>
                          </a:solidFill>
                          <a:effectLst/>
                          <a:uLnTx/>
                          <a:uFillTx/>
                          <a:latin typeface="+mn-lt"/>
                          <a:ea typeface="+mn-ea"/>
                          <a:cs typeface="+mn-cs"/>
                        </a:rPr>
                        <a:t>
 OUI avoir un projet avec Leroy merlin c'est toute une aventure ....une commande passée le 23 avril enfin livrée le 31 mai .....un carton qui arrive totalement défoncé....un livreur pressé qui me menace parce que je decide de contrôler la commande  avant de signer ....c'est l'aventure ....à l'ère du numérique et des livraisons en 48 heures sur Amazon avec des emballages super ...que penser ....c'est affligeant.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2676791"/>
                  </a:ext>
                </a:extLst>
              </a:tr>
            </a:tbl>
          </a:graphicData>
        </a:graphic>
      </p:graphicFrame>
      <p:sp>
        <p:nvSpPr>
          <p:cNvPr id="4" name="Text Placeholder 3">
            <a:extLst>
              <a:ext uri="{FF2B5EF4-FFF2-40B4-BE49-F238E27FC236}">
                <a16:creationId xmlns:a16="http://schemas.microsoft.com/office/drawing/2014/main" id="{D89FBE82-2CD0-4CC3-B5B1-F83E6B000E1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717221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0DB69-B4A7-405E-BCE9-88755841A742}"/>
              </a:ext>
            </a:extLst>
          </p:cNvPr>
          <p:cNvSpPr>
            <a:spLocks noGrp="1"/>
          </p:cNvSpPr>
          <p:nvPr>
            <p:ph type="title"/>
          </p:nvPr>
        </p:nvSpPr>
        <p:spPr/>
        <p:txBody>
          <a:bodyPr/>
          <a:lstStyle/>
          <a:p>
            <a:r>
              <a:rPr lang="en-US"/>
              <a:t>User Posts Table (Competitors) | HG-France - 4 of 11</a:t>
            </a:r>
          </a:p>
        </p:txBody>
      </p:sp>
      <p:graphicFrame>
        <p:nvGraphicFramePr>
          <p:cNvPr id="5" name="Table Placeholder 4">
            <a:extLst>
              <a:ext uri="{FF2B5EF4-FFF2-40B4-BE49-F238E27FC236}">
                <a16:creationId xmlns:a16="http://schemas.microsoft.com/office/drawing/2014/main" id="{0FCB6823-5F5F-48C0-8AE9-0F28670CED6C}"/>
              </a:ext>
            </a:extLst>
          </p:cNvPr>
          <p:cNvGraphicFramePr>
            <a:graphicFrameLocks noGrp="1"/>
          </p:cNvGraphicFramePr>
          <p:nvPr>
            <p:ph type="tbl" sz="quarter" idx="13"/>
            <p:extLst>
              <p:ext uri="{D42A27DB-BD31-4B8C-83A1-F6EECF244321}">
                <p14:modId xmlns:p14="http://schemas.microsoft.com/office/powerpoint/2010/main" val="42439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54089125"/>
                    </a:ext>
                  </a:extLst>
                </a:gridCol>
                <a:gridCol w="822960">
                  <a:extLst>
                    <a:ext uri="{9D8B030D-6E8A-4147-A177-3AD203B41FA5}">
                      <a16:colId xmlns:a16="http://schemas.microsoft.com/office/drawing/2014/main" val="471533274"/>
                    </a:ext>
                  </a:extLst>
                </a:gridCol>
                <a:gridCol w="822960">
                  <a:extLst>
                    <a:ext uri="{9D8B030D-6E8A-4147-A177-3AD203B41FA5}">
                      <a16:colId xmlns:a16="http://schemas.microsoft.com/office/drawing/2014/main" val="4205392658"/>
                    </a:ext>
                  </a:extLst>
                </a:gridCol>
                <a:gridCol w="822960">
                  <a:extLst>
                    <a:ext uri="{9D8B030D-6E8A-4147-A177-3AD203B41FA5}">
                      <a16:colId xmlns:a16="http://schemas.microsoft.com/office/drawing/2014/main" val="49425241"/>
                    </a:ext>
                  </a:extLst>
                </a:gridCol>
                <a:gridCol w="822960">
                  <a:extLst>
                    <a:ext uri="{9D8B030D-6E8A-4147-A177-3AD203B41FA5}">
                      <a16:colId xmlns:a16="http://schemas.microsoft.com/office/drawing/2014/main" val="141577063"/>
                    </a:ext>
                  </a:extLst>
                </a:gridCol>
                <a:gridCol w="822960">
                  <a:extLst>
                    <a:ext uri="{9D8B030D-6E8A-4147-A177-3AD203B41FA5}">
                      <a16:colId xmlns:a16="http://schemas.microsoft.com/office/drawing/2014/main" val="1723879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83198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10:14:32 </a:t>
                      </a:r>
                      <a:r>
                        <a:rPr kumimoji="0" lang="fr-FR" sz="1000" b="0" i="0" u="none" strike="noStrike" kern="1200" cap="none" spc="0" normalizeH="0" baseline="0" noProof="0">
                          <a:ln>
                            <a:noFill/>
                          </a:ln>
                          <a:solidFill>
                            <a:prstClr val="black"/>
                          </a:solidFill>
                          <a:effectLst/>
                          <a:uLnTx/>
                          <a:uFillTx/>
                          <a:latin typeface="+mn-lt"/>
                          <a:ea typeface="+mn-ea"/>
                          <a:cs typeface="+mn-cs"/>
                        </a:rPr>
                        <a:t>
 Bonjour Leroy Merlin, j'ai passé une commande en ligne, il y a eu un Bug et vous m'avez facturé 700€ ! Impossible de joindre votre service client (ça fait a peu près 25 minutes que je suis en attente) Pouvez vous SVP faire votre job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6592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09:11:50 </a:t>
                      </a:r>
                      <a:r>
                        <a:rPr kumimoji="0" lang="fr-FR" sz="1000" b="0" i="0" u="none" strike="noStrike" kern="1200" cap="none" spc="0" normalizeH="0" baseline="0" noProof="0">
                          <a:ln>
                            <a:noFill/>
                          </a:ln>
                          <a:solidFill>
                            <a:prstClr val="black"/>
                          </a:solidFill>
                          <a:effectLst/>
                          <a:uLnTx/>
                          <a:uFillTx/>
                          <a:latin typeface="+mn-lt"/>
                          <a:ea typeface="+mn-ea"/>
                          <a:cs typeface="+mn-cs"/>
                        </a:rPr>
                        <a:t>
 Meuble sous-vasque l.120 x H.32 x P.48 cm, Neo frame Ref 72910061 ce produit a été livré endommagé le 25 et déclaré à vos services le même jour. je n'ai toujours pas de réponse d'un responsable Leroy Merlin pour savoir quand une nouvelle livraison aura lieu. j'ai déjà contacté les services à 3 reprises et personne ne rappelle. y aurai -t-il quelqu'un pour s'occuper de cette affaire, sachant que je suis en attente de 2 autres produits. je suis nouveau client sur La Rochelle et c'est inamissible qu'un service client vous ignore! Merci de votre réactivité cordialement Patrice Hof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2105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07:11:07 </a:t>
                      </a:r>
                      <a:r>
                        <a:rPr kumimoji="0" lang="fr-FR" sz="1000" b="0" i="0" u="none" strike="noStrike" kern="1200" cap="none" spc="0" normalizeH="0" baseline="0" noProof="0">
                          <a:ln>
                            <a:noFill/>
                          </a:ln>
                          <a:solidFill>
                            <a:prstClr val="black"/>
                          </a:solidFill>
                          <a:effectLst/>
                          <a:uLnTx/>
                          <a:uFillTx/>
                          <a:latin typeface="+mn-lt"/>
                          <a:ea typeface="+mn-ea"/>
                          <a:cs typeface="+mn-cs"/>
                        </a:rPr>
                        <a:t>
 bonjour, j'ai bien reçu le top bag que je n'avais pas eu et j'ai eu la surprise de recevoir en plus un livre de recettes sur le barbecue au gaz, merci beaucoup je suis ravie, il a fallu que j'attende mais ça en valait le coup ! merci à toute l'équipe de Monsieur Bricolage et surtout "faites le vous même mais pas tout seul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11:40:05</a:t>
                      </a:r>
                    </a:p>
                  </a:txBody>
                  <a:tcPr/>
                </a:tc>
                <a:extLst>
                  <a:ext uri="{0D108BD9-81ED-4DB2-BD59-A6C34878D82A}">
                    <a16:rowId xmlns:a16="http://schemas.microsoft.com/office/drawing/2014/main" val="1165358689"/>
                  </a:ext>
                </a:extLst>
              </a:tr>
            </a:tbl>
          </a:graphicData>
        </a:graphic>
      </p:graphicFrame>
      <p:sp>
        <p:nvSpPr>
          <p:cNvPr id="4" name="Text Placeholder 3">
            <a:extLst>
              <a:ext uri="{FF2B5EF4-FFF2-40B4-BE49-F238E27FC236}">
                <a16:creationId xmlns:a16="http://schemas.microsoft.com/office/drawing/2014/main" id="{14B43E1F-6314-4F4C-9769-7162FD24C93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83537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88700-815A-4967-B4A2-18B93548EEA7}"/>
              </a:ext>
            </a:extLst>
          </p:cNvPr>
          <p:cNvSpPr>
            <a:spLocks noGrp="1"/>
          </p:cNvSpPr>
          <p:nvPr>
            <p:ph type="title"/>
          </p:nvPr>
        </p:nvSpPr>
        <p:spPr/>
        <p:txBody>
          <a:bodyPr/>
          <a:lstStyle/>
          <a:p>
            <a:r>
              <a:rPr lang="en-US"/>
              <a:t>User Posts Table (Competitors) | HG-France - 5 of 11</a:t>
            </a:r>
          </a:p>
        </p:txBody>
      </p:sp>
      <p:graphicFrame>
        <p:nvGraphicFramePr>
          <p:cNvPr id="5" name="Table Placeholder 4">
            <a:extLst>
              <a:ext uri="{FF2B5EF4-FFF2-40B4-BE49-F238E27FC236}">
                <a16:creationId xmlns:a16="http://schemas.microsoft.com/office/drawing/2014/main" id="{51B6EBCC-EA0B-4FF5-9F36-A9F0CE39062B}"/>
              </a:ext>
            </a:extLst>
          </p:cNvPr>
          <p:cNvGraphicFramePr>
            <a:graphicFrameLocks noGrp="1"/>
          </p:cNvGraphicFramePr>
          <p:nvPr>
            <p:ph type="tbl" sz="quarter" idx="13"/>
            <p:extLst>
              <p:ext uri="{D42A27DB-BD31-4B8C-83A1-F6EECF244321}">
                <p14:modId xmlns:p14="http://schemas.microsoft.com/office/powerpoint/2010/main" val="2067143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34025910"/>
                    </a:ext>
                  </a:extLst>
                </a:gridCol>
                <a:gridCol w="822960">
                  <a:extLst>
                    <a:ext uri="{9D8B030D-6E8A-4147-A177-3AD203B41FA5}">
                      <a16:colId xmlns:a16="http://schemas.microsoft.com/office/drawing/2014/main" val="4177454348"/>
                    </a:ext>
                  </a:extLst>
                </a:gridCol>
                <a:gridCol w="822960">
                  <a:extLst>
                    <a:ext uri="{9D8B030D-6E8A-4147-A177-3AD203B41FA5}">
                      <a16:colId xmlns:a16="http://schemas.microsoft.com/office/drawing/2014/main" val="2225792037"/>
                    </a:ext>
                  </a:extLst>
                </a:gridCol>
                <a:gridCol w="822960">
                  <a:extLst>
                    <a:ext uri="{9D8B030D-6E8A-4147-A177-3AD203B41FA5}">
                      <a16:colId xmlns:a16="http://schemas.microsoft.com/office/drawing/2014/main" val="2627066716"/>
                    </a:ext>
                  </a:extLst>
                </a:gridCol>
                <a:gridCol w="822960">
                  <a:extLst>
                    <a:ext uri="{9D8B030D-6E8A-4147-A177-3AD203B41FA5}">
                      <a16:colId xmlns:a16="http://schemas.microsoft.com/office/drawing/2014/main" val="692236924"/>
                    </a:ext>
                  </a:extLst>
                </a:gridCol>
                <a:gridCol w="822960">
                  <a:extLst>
                    <a:ext uri="{9D8B030D-6E8A-4147-A177-3AD203B41FA5}">
                      <a16:colId xmlns:a16="http://schemas.microsoft.com/office/drawing/2014/main" val="2503890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16732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- 2018-05-30 23:51:20 </a:t>
                      </a:r>
                      <a:r>
                        <a:rPr kumimoji="0" lang="fr-FR" sz="1000" b="0" i="0" u="none" strike="noStrike" kern="1200" cap="none" spc="0" normalizeH="0" baseline="0" noProof="0">
                          <a:ln>
                            <a:noFill/>
                          </a:ln>
                          <a:solidFill>
                            <a:prstClr val="black"/>
                          </a:solidFill>
                          <a:effectLst/>
                          <a:uLnTx/>
                          <a:uFillTx/>
                          <a:latin typeface="+mn-lt"/>
                          <a:ea typeface="+mn-ea"/>
                          <a:cs typeface="+mn-cs"/>
                        </a:rPr>
                        <a:t>
 Vendredi 25 mai, samedi 26 mai, lundi 28 mai : il y avait une offre de 15 € de remise pour 100 € d'achat
Et on est allé faire un tour au Castorama Vendenheim lundi fin d'après-midi le temps que le vendeur du rayon parabole et récepteur de télévision nous explique ce qu'il fallait acheter un, on est arrivé à la caisse peu avant la fermeture. Il y avait encore quelques clients qui circulaient dans le magasin , Mais la caissière a refusé de nous faire une carte de fidélité pour percevoir c'est 15 €, Trop pressé de finir, et pas envie de se faire chié…
On était tout de même à deux à avoir chacun pour plus 100 €
Donc moi 15 € dans l'œuf, Et mon ami qui avait aussi pour 100 €, également 15 € dans le fion!
"Ce qui fait 30 € de remise non appliquée"
La direction de Castorama Vendenheim, devrait se poser la question et sur leurs personnels qui sont à la caisse
En tout cas, écœurée du comportement de la caissière, j'ai laissé tout sur place 
Je ne crache pas sur 30 €, et je trouve inadmissibl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05/31/2018 09:45:49</a:t>
                      </a:r>
                    </a:p>
                  </a:txBody>
                  <a:tcPr/>
                </a:tc>
                <a:extLst>
                  <a:ext uri="{0D108BD9-81ED-4DB2-BD59-A6C34878D82A}">
                    <a16:rowId xmlns:a16="http://schemas.microsoft.com/office/drawing/2014/main" val="240738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- 2018-05-30 17:20:32 </a:t>
                      </a:r>
                      <a:r>
                        <a:rPr kumimoji="0" lang="fr-FR" sz="1000" b="0" i="0" u="none" strike="noStrike" kern="1200" cap="none" spc="0" normalizeH="0" baseline="0" noProof="0">
                          <a:ln>
                            <a:noFill/>
                          </a:ln>
                          <a:solidFill>
                            <a:prstClr val="black"/>
                          </a:solidFill>
                          <a:effectLst/>
                          <a:uLnTx/>
                          <a:uFillTx/>
                          <a:latin typeface="+mn-lt"/>
                          <a:ea typeface="+mn-ea"/>
                          <a:cs typeface="+mn-cs"/>
                        </a:rPr>
                        <a:t>
 Bonjour, je suis à la recherche de la colonne de salle de bain Noé 
Si un Castorama en possède une en stock faites moi signe 😉
Merci d’avance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7252242"/>
                  </a:ext>
                </a:extLst>
              </a:tr>
            </a:tbl>
          </a:graphicData>
        </a:graphic>
      </p:graphicFrame>
      <p:sp>
        <p:nvSpPr>
          <p:cNvPr id="4" name="Text Placeholder 3">
            <a:extLst>
              <a:ext uri="{FF2B5EF4-FFF2-40B4-BE49-F238E27FC236}">
                <a16:creationId xmlns:a16="http://schemas.microsoft.com/office/drawing/2014/main" id="{432544C8-7AE0-44E1-AD31-603F2A132C8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45078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99BC7-2690-4C7B-A7AB-5C7D1115AF34}"/>
              </a:ext>
            </a:extLst>
          </p:cNvPr>
          <p:cNvSpPr>
            <a:spLocks noGrp="1"/>
          </p:cNvSpPr>
          <p:nvPr>
            <p:ph type="title"/>
          </p:nvPr>
        </p:nvSpPr>
        <p:spPr/>
        <p:txBody>
          <a:bodyPr/>
          <a:lstStyle/>
          <a:p>
            <a:r>
              <a:rPr lang="en-US"/>
              <a:t>User Posts Table (Competitors) | HG-France - 6 of 11</a:t>
            </a:r>
          </a:p>
        </p:txBody>
      </p:sp>
      <p:graphicFrame>
        <p:nvGraphicFramePr>
          <p:cNvPr id="5" name="Table Placeholder 4">
            <a:extLst>
              <a:ext uri="{FF2B5EF4-FFF2-40B4-BE49-F238E27FC236}">
                <a16:creationId xmlns:a16="http://schemas.microsoft.com/office/drawing/2014/main" id="{1EAF1F94-82C5-419F-898A-7B36D13A39E7}"/>
              </a:ext>
            </a:extLst>
          </p:cNvPr>
          <p:cNvGraphicFramePr>
            <a:graphicFrameLocks noGrp="1"/>
          </p:cNvGraphicFramePr>
          <p:nvPr>
            <p:ph type="tbl" sz="quarter" idx="13"/>
            <p:extLst>
              <p:ext uri="{D42A27DB-BD31-4B8C-83A1-F6EECF244321}">
                <p14:modId xmlns:p14="http://schemas.microsoft.com/office/powerpoint/2010/main" val="1900947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47531589"/>
                    </a:ext>
                  </a:extLst>
                </a:gridCol>
                <a:gridCol w="822960">
                  <a:extLst>
                    <a:ext uri="{9D8B030D-6E8A-4147-A177-3AD203B41FA5}">
                      <a16:colId xmlns:a16="http://schemas.microsoft.com/office/drawing/2014/main" val="3684444716"/>
                    </a:ext>
                  </a:extLst>
                </a:gridCol>
                <a:gridCol w="822960">
                  <a:extLst>
                    <a:ext uri="{9D8B030D-6E8A-4147-A177-3AD203B41FA5}">
                      <a16:colId xmlns:a16="http://schemas.microsoft.com/office/drawing/2014/main" val="2273306275"/>
                    </a:ext>
                  </a:extLst>
                </a:gridCol>
                <a:gridCol w="822960">
                  <a:extLst>
                    <a:ext uri="{9D8B030D-6E8A-4147-A177-3AD203B41FA5}">
                      <a16:colId xmlns:a16="http://schemas.microsoft.com/office/drawing/2014/main" val="3299184981"/>
                    </a:ext>
                  </a:extLst>
                </a:gridCol>
                <a:gridCol w="822960">
                  <a:extLst>
                    <a:ext uri="{9D8B030D-6E8A-4147-A177-3AD203B41FA5}">
                      <a16:colId xmlns:a16="http://schemas.microsoft.com/office/drawing/2014/main" val="1441929969"/>
                    </a:ext>
                  </a:extLst>
                </a:gridCol>
                <a:gridCol w="822960">
                  <a:extLst>
                    <a:ext uri="{9D8B030D-6E8A-4147-A177-3AD203B41FA5}">
                      <a16:colId xmlns:a16="http://schemas.microsoft.com/office/drawing/2014/main" val="18333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54647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- 2018-05-30 16:38:42 </a:t>
                      </a:r>
                      <a:r>
                        <a:rPr kumimoji="0" lang="fr-FR" sz="1000" b="0" i="0" u="none" strike="noStrike" kern="1200" cap="none" spc="0" normalizeH="0" baseline="0" noProof="0">
                          <a:ln>
                            <a:noFill/>
                          </a:ln>
                          <a:solidFill>
                            <a:prstClr val="black"/>
                          </a:solidFill>
                          <a:effectLst/>
                          <a:uLnTx/>
                          <a:uFillTx/>
                          <a:latin typeface="+mn-lt"/>
                          <a:ea typeface="+mn-ea"/>
                          <a:cs typeface="+mn-cs"/>
                        </a:rPr>
                        <a:t>
 Bonjour, je suis à la recherche de la colonne de salle de bain Noé 
Si un Castorama en possède une en stock faites moi signe 😉
Merci d’avance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229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- 2018-05-30 14:53:26 </a:t>
                      </a:r>
                      <a:r>
                        <a:rPr kumimoji="0" lang="fr-FR" sz="1000" b="0" i="0" u="none" strike="noStrike" kern="1200" cap="none" spc="0" normalizeH="0" baseline="0" noProof="0">
                          <a:ln>
                            <a:noFill/>
                          </a:ln>
                          <a:solidFill>
                            <a:prstClr val="black"/>
                          </a:solidFill>
                          <a:effectLst/>
                          <a:uLnTx/>
                          <a:uFillTx/>
                          <a:latin typeface="+mn-lt"/>
                          <a:ea typeface="+mn-ea"/>
                          <a:cs typeface="+mn-cs"/>
                        </a:rPr>
                        <a:t>
 Bonjour Leroy Merlin,
Après être passé dans votre magasin de la sentinelle pour acheter une climatisation mobile, je choisi un model étiqueté à 219€ sauf qu'il s'avère que ce n'est pas le bon prix. En accord avec l'article L113-3 du Code de la consommation, je demande alors à ce que l'on me vende ce model au prix affiché.
Le vendeur me répond "Je ne suis pas le responsable du secteur, je vous rappel a son retour".
J'ai accepté cet arrangement mais bien entendu je n'ai pas été rappelé ...
On se demande quel considération vous avez pour le client sans compter l'irrespect de la lois ...
Cordialement.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05/31/2018 13:18:07</a:t>
                      </a:r>
                    </a:p>
                  </a:txBody>
                  <a:tcPr/>
                </a:tc>
                <a:extLst>
                  <a:ext uri="{0D108BD9-81ED-4DB2-BD59-A6C34878D82A}">
                    <a16:rowId xmlns:a16="http://schemas.microsoft.com/office/drawing/2014/main" val="1551771129"/>
                  </a:ext>
                </a:extLst>
              </a:tr>
            </a:tbl>
          </a:graphicData>
        </a:graphic>
      </p:graphicFrame>
      <p:sp>
        <p:nvSpPr>
          <p:cNvPr id="4" name="Text Placeholder 3">
            <a:extLst>
              <a:ext uri="{FF2B5EF4-FFF2-40B4-BE49-F238E27FC236}">
                <a16:creationId xmlns:a16="http://schemas.microsoft.com/office/drawing/2014/main" id="{A2FCB38B-D2BE-4250-A782-E57C4C4BF0C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94608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034E1-036D-47FC-8B14-36E531F14AA1}"/>
              </a:ext>
            </a:extLst>
          </p:cNvPr>
          <p:cNvSpPr>
            <a:spLocks noGrp="1"/>
          </p:cNvSpPr>
          <p:nvPr>
            <p:ph type="title"/>
          </p:nvPr>
        </p:nvSpPr>
        <p:spPr/>
        <p:txBody>
          <a:bodyPr/>
          <a:lstStyle/>
          <a:p>
            <a:r>
              <a:rPr lang="en-US"/>
              <a:t>User Posts Table (Competitors) | HG-France - 7 of 11</a:t>
            </a:r>
          </a:p>
        </p:txBody>
      </p:sp>
      <p:graphicFrame>
        <p:nvGraphicFramePr>
          <p:cNvPr id="5" name="Table Placeholder 4">
            <a:extLst>
              <a:ext uri="{FF2B5EF4-FFF2-40B4-BE49-F238E27FC236}">
                <a16:creationId xmlns:a16="http://schemas.microsoft.com/office/drawing/2014/main" id="{1DDD258A-219B-4005-96BC-CAB685535C1D}"/>
              </a:ext>
            </a:extLst>
          </p:cNvPr>
          <p:cNvGraphicFramePr>
            <a:graphicFrameLocks noGrp="1"/>
          </p:cNvGraphicFramePr>
          <p:nvPr>
            <p:ph type="tbl" sz="quarter" idx="13"/>
            <p:extLst>
              <p:ext uri="{D42A27DB-BD31-4B8C-83A1-F6EECF244321}">
                <p14:modId xmlns:p14="http://schemas.microsoft.com/office/powerpoint/2010/main" val="1505365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3758101"/>
                    </a:ext>
                  </a:extLst>
                </a:gridCol>
                <a:gridCol w="822960">
                  <a:extLst>
                    <a:ext uri="{9D8B030D-6E8A-4147-A177-3AD203B41FA5}">
                      <a16:colId xmlns:a16="http://schemas.microsoft.com/office/drawing/2014/main" val="1859950381"/>
                    </a:ext>
                  </a:extLst>
                </a:gridCol>
                <a:gridCol w="822960">
                  <a:extLst>
                    <a:ext uri="{9D8B030D-6E8A-4147-A177-3AD203B41FA5}">
                      <a16:colId xmlns:a16="http://schemas.microsoft.com/office/drawing/2014/main" val="2290768946"/>
                    </a:ext>
                  </a:extLst>
                </a:gridCol>
                <a:gridCol w="822960">
                  <a:extLst>
                    <a:ext uri="{9D8B030D-6E8A-4147-A177-3AD203B41FA5}">
                      <a16:colId xmlns:a16="http://schemas.microsoft.com/office/drawing/2014/main" val="2293337881"/>
                    </a:ext>
                  </a:extLst>
                </a:gridCol>
                <a:gridCol w="822960">
                  <a:extLst>
                    <a:ext uri="{9D8B030D-6E8A-4147-A177-3AD203B41FA5}">
                      <a16:colId xmlns:a16="http://schemas.microsoft.com/office/drawing/2014/main" val="1768425552"/>
                    </a:ext>
                  </a:extLst>
                </a:gridCol>
                <a:gridCol w="822960">
                  <a:extLst>
                    <a:ext uri="{9D8B030D-6E8A-4147-A177-3AD203B41FA5}">
                      <a16:colId xmlns:a16="http://schemas.microsoft.com/office/drawing/2014/main" val="1286885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87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- 2018-05-30 13:53:06 </a:t>
                      </a:r>
                      <a:r>
                        <a:rPr kumimoji="0" lang="fr-FR" sz="1000" b="0" i="0" u="none" strike="noStrike" kern="1200" cap="none" spc="0" normalizeH="0" baseline="0" noProof="0">
                          <a:ln>
                            <a:noFill/>
                          </a:ln>
                          <a:solidFill>
                            <a:prstClr val="black"/>
                          </a:solidFill>
                          <a:effectLst/>
                          <a:uLnTx/>
                          <a:uFillTx/>
                          <a:latin typeface="+mn-lt"/>
                          <a:ea typeface="+mn-ea"/>
                          <a:cs typeface="+mn-cs"/>
                        </a:rPr>
                        <a:t>
 Je repose un commentaire qui s'effacera et restera sans réponse bien sûr!  j’espère qu’enfin quelqu’un va prendre en considération ma demande. J'ai passé une  commande le 15 février ! ! ! Elle porte le numéro 886286, l'article aété  reçu  déffectueux , depuis j'attends toujours qu'on vienne le reprendre et je ne peux pas me déplacer! DEPUIS 3 MOIS donc !!! aucun retour et aucun remboursement de votre part, ce n'est pas correct de se faire une trésorerie sur le dos des clients , que dois je faire? 
Je compte sur vous pour faire le nécessaire rapidement, dans le cas contraire je me verrais en droit de publier sur les réseaux sociaux  le rapport desastreux sur votre SAV , que j'ai pu constater depuis 3 mois donc 
Cordialement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13:15:38</a:t>
                      </a:r>
                    </a:p>
                  </a:txBody>
                  <a:tcPr/>
                </a:tc>
                <a:extLst>
                  <a:ext uri="{0D108BD9-81ED-4DB2-BD59-A6C34878D82A}">
                    <a16:rowId xmlns:a16="http://schemas.microsoft.com/office/drawing/2014/main" val="1487066464"/>
                  </a:ext>
                </a:extLst>
              </a:tr>
            </a:tbl>
          </a:graphicData>
        </a:graphic>
      </p:graphicFrame>
      <p:sp>
        <p:nvSpPr>
          <p:cNvPr id="4" name="Text Placeholder 3">
            <a:extLst>
              <a:ext uri="{FF2B5EF4-FFF2-40B4-BE49-F238E27FC236}">
                <a16:creationId xmlns:a16="http://schemas.microsoft.com/office/drawing/2014/main" id="{6E5E3D72-31AE-41F4-94F7-50038C5D3B6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03713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67DCA-27FF-4773-A2F1-B75968A20704}"/>
              </a:ext>
            </a:extLst>
          </p:cNvPr>
          <p:cNvSpPr>
            <a:spLocks noGrp="1"/>
          </p:cNvSpPr>
          <p:nvPr>
            <p:ph type="title"/>
          </p:nvPr>
        </p:nvSpPr>
        <p:spPr/>
        <p:txBody>
          <a:bodyPr/>
          <a:lstStyle/>
          <a:p>
            <a:r>
              <a:rPr lang="en-US"/>
              <a:t>User Posts Table (Competitors) | HG-France - 8 of 11</a:t>
            </a:r>
          </a:p>
        </p:txBody>
      </p:sp>
      <p:graphicFrame>
        <p:nvGraphicFramePr>
          <p:cNvPr id="5" name="Table Placeholder 4">
            <a:extLst>
              <a:ext uri="{FF2B5EF4-FFF2-40B4-BE49-F238E27FC236}">
                <a16:creationId xmlns:a16="http://schemas.microsoft.com/office/drawing/2014/main" id="{87FD277E-8144-4C4F-8F9F-B3212CC9672B}"/>
              </a:ext>
            </a:extLst>
          </p:cNvPr>
          <p:cNvGraphicFramePr>
            <a:graphicFrameLocks noGrp="1"/>
          </p:cNvGraphicFramePr>
          <p:nvPr>
            <p:ph type="tbl" sz="quarter" idx="13"/>
            <p:extLst>
              <p:ext uri="{D42A27DB-BD31-4B8C-83A1-F6EECF244321}">
                <p14:modId xmlns:p14="http://schemas.microsoft.com/office/powerpoint/2010/main" val="3646572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52723931"/>
                    </a:ext>
                  </a:extLst>
                </a:gridCol>
                <a:gridCol w="822960">
                  <a:extLst>
                    <a:ext uri="{9D8B030D-6E8A-4147-A177-3AD203B41FA5}">
                      <a16:colId xmlns:a16="http://schemas.microsoft.com/office/drawing/2014/main" val="2761190134"/>
                    </a:ext>
                  </a:extLst>
                </a:gridCol>
                <a:gridCol w="822960">
                  <a:extLst>
                    <a:ext uri="{9D8B030D-6E8A-4147-A177-3AD203B41FA5}">
                      <a16:colId xmlns:a16="http://schemas.microsoft.com/office/drawing/2014/main" val="2825220655"/>
                    </a:ext>
                  </a:extLst>
                </a:gridCol>
                <a:gridCol w="822960">
                  <a:extLst>
                    <a:ext uri="{9D8B030D-6E8A-4147-A177-3AD203B41FA5}">
                      <a16:colId xmlns:a16="http://schemas.microsoft.com/office/drawing/2014/main" val="2961459797"/>
                    </a:ext>
                  </a:extLst>
                </a:gridCol>
                <a:gridCol w="822960">
                  <a:extLst>
                    <a:ext uri="{9D8B030D-6E8A-4147-A177-3AD203B41FA5}">
                      <a16:colId xmlns:a16="http://schemas.microsoft.com/office/drawing/2014/main" val="80457085"/>
                    </a:ext>
                  </a:extLst>
                </a:gridCol>
                <a:gridCol w="822960">
                  <a:extLst>
                    <a:ext uri="{9D8B030D-6E8A-4147-A177-3AD203B41FA5}">
                      <a16:colId xmlns:a16="http://schemas.microsoft.com/office/drawing/2014/main" val="1749307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9962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- 2018-05-30 11:46:37 </a:t>
                      </a:r>
                      <a:r>
                        <a:rPr kumimoji="0" lang="fr-FR" sz="1000" b="0" i="0" u="none" strike="noStrike" kern="1200" cap="none" spc="0" normalizeH="0" baseline="0" noProof="0">
                          <a:ln>
                            <a:noFill/>
                          </a:ln>
                          <a:solidFill>
                            <a:prstClr val="black"/>
                          </a:solidFill>
                          <a:effectLst/>
                          <a:uLnTx/>
                          <a:uFillTx/>
                          <a:latin typeface="+mn-lt"/>
                          <a:ea typeface="+mn-ea"/>
                          <a:cs typeface="+mn-cs"/>
                        </a:rPr>
                        <a:t>
 Bonjour.
J'ai aménagé dans résidence privé toute neuve
"Les Jardins De maltes" Avenue de la Concorde réalisé Par Kaufman and broad a vigneux et je suis allé ce matin faire des achats pour ma salle de bain.
J'ai déposé mon sac a dos à l’accueil afin d'obtenir un numéro pour recuperer mon sac.  
Je demande conseille aux vendeurs très gentils puis j’achète mes articles puis je passe à la caisse et paye par Carte visa.
Je récupère mes affaires par un vigile avec mon numéro
ensuite un autre vigile arrive et me demande tout les deux d'aller au poste de sécurité. 
Je sors mon ticket de caisse et mes articles correspondants aux numéros de chaque articles soit 7 au total.
Ensuite ils ne trouvent rien à redire et sentant un malaise de leurs parts ils me demandent de vider mes poches avec instance et impolitesse!Sans respect de leurs part!
Je vide mes poches et ils me demandent demande de tout vider hors je leurs montre que j'ai rien volé que je ne suis pas un voleur et de plus votre boutique 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13:28:44</a:t>
                      </a:r>
                    </a:p>
                  </a:txBody>
                  <a:tcPr/>
                </a:tc>
                <a:extLst>
                  <a:ext uri="{0D108BD9-81ED-4DB2-BD59-A6C34878D82A}">
                    <a16:rowId xmlns:a16="http://schemas.microsoft.com/office/drawing/2014/main" val="644650690"/>
                  </a:ext>
                </a:extLst>
              </a:tr>
            </a:tbl>
          </a:graphicData>
        </a:graphic>
      </p:graphicFrame>
      <p:sp>
        <p:nvSpPr>
          <p:cNvPr id="4" name="Text Placeholder 3">
            <a:extLst>
              <a:ext uri="{FF2B5EF4-FFF2-40B4-BE49-F238E27FC236}">
                <a16:creationId xmlns:a16="http://schemas.microsoft.com/office/drawing/2014/main" id="{ECD8D33C-5A66-4DEE-B607-76792AA67E5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62205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2C9FB-EDA6-4A0E-A6F7-0DFBF67C8540}"/>
              </a:ext>
            </a:extLst>
          </p:cNvPr>
          <p:cNvSpPr>
            <a:spLocks noGrp="1"/>
          </p:cNvSpPr>
          <p:nvPr>
            <p:ph type="title"/>
          </p:nvPr>
        </p:nvSpPr>
        <p:spPr/>
        <p:txBody>
          <a:bodyPr/>
          <a:lstStyle/>
          <a:p>
            <a:r>
              <a:rPr lang="en-US"/>
              <a:t>User Posts Table (Competitors) | HG-France - 9 of 11</a:t>
            </a:r>
          </a:p>
        </p:txBody>
      </p:sp>
      <p:graphicFrame>
        <p:nvGraphicFramePr>
          <p:cNvPr id="5" name="Table Placeholder 4">
            <a:extLst>
              <a:ext uri="{FF2B5EF4-FFF2-40B4-BE49-F238E27FC236}">
                <a16:creationId xmlns:a16="http://schemas.microsoft.com/office/drawing/2014/main" id="{FA2DC079-C326-43F3-8E48-FA05424719F2}"/>
              </a:ext>
            </a:extLst>
          </p:cNvPr>
          <p:cNvGraphicFramePr>
            <a:graphicFrameLocks noGrp="1"/>
          </p:cNvGraphicFramePr>
          <p:nvPr>
            <p:ph type="tbl" sz="quarter" idx="13"/>
            <p:extLst>
              <p:ext uri="{D42A27DB-BD31-4B8C-83A1-F6EECF244321}">
                <p14:modId xmlns:p14="http://schemas.microsoft.com/office/powerpoint/2010/main" val="3840846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85307550"/>
                    </a:ext>
                  </a:extLst>
                </a:gridCol>
                <a:gridCol w="822960">
                  <a:extLst>
                    <a:ext uri="{9D8B030D-6E8A-4147-A177-3AD203B41FA5}">
                      <a16:colId xmlns:a16="http://schemas.microsoft.com/office/drawing/2014/main" val="227879360"/>
                    </a:ext>
                  </a:extLst>
                </a:gridCol>
                <a:gridCol w="822960">
                  <a:extLst>
                    <a:ext uri="{9D8B030D-6E8A-4147-A177-3AD203B41FA5}">
                      <a16:colId xmlns:a16="http://schemas.microsoft.com/office/drawing/2014/main" val="4035721145"/>
                    </a:ext>
                  </a:extLst>
                </a:gridCol>
                <a:gridCol w="822960">
                  <a:extLst>
                    <a:ext uri="{9D8B030D-6E8A-4147-A177-3AD203B41FA5}">
                      <a16:colId xmlns:a16="http://schemas.microsoft.com/office/drawing/2014/main" val="3215423013"/>
                    </a:ext>
                  </a:extLst>
                </a:gridCol>
                <a:gridCol w="822960">
                  <a:extLst>
                    <a:ext uri="{9D8B030D-6E8A-4147-A177-3AD203B41FA5}">
                      <a16:colId xmlns:a16="http://schemas.microsoft.com/office/drawing/2014/main" val="948254014"/>
                    </a:ext>
                  </a:extLst>
                </a:gridCol>
                <a:gridCol w="822960">
                  <a:extLst>
                    <a:ext uri="{9D8B030D-6E8A-4147-A177-3AD203B41FA5}">
                      <a16:colId xmlns:a16="http://schemas.microsoft.com/office/drawing/2014/main" val="212099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0017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- 2018-05-30 10:48:39 </a:t>
                      </a:r>
                      <a:r>
                        <a:rPr kumimoji="0" lang="fr-FR" sz="1000" b="0" i="0" u="none" strike="noStrike" kern="1200" cap="none" spc="0" normalizeH="0" baseline="0" noProof="0">
                          <a:ln>
                            <a:noFill/>
                          </a:ln>
                          <a:solidFill>
                            <a:prstClr val="black"/>
                          </a:solidFill>
                          <a:effectLst/>
                          <a:uLnTx/>
                          <a:uFillTx/>
                          <a:latin typeface="+mn-lt"/>
                          <a:ea typeface="+mn-ea"/>
                          <a:cs typeface="+mn-cs"/>
                        </a:rPr>
                        <a:t>
 Impossible d'accéder au site web et consulter les articles! Pourquoi? Ben avant faut mettre son code postale "pour trouver son magasin" mais bordel si je cherche un magasin je saurai trouver!!! Marre d'être forcer de donner la moitié de nos données personnelles pour des petites enquêtes marketing et stat à la con. Next step âge, sexe, taille de la maison, position favorite, dernier repas ect???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12:13:47</a:t>
                      </a:r>
                    </a:p>
                  </a:txBody>
                  <a:tcPr/>
                </a:tc>
                <a:extLst>
                  <a:ext uri="{0D108BD9-81ED-4DB2-BD59-A6C34878D82A}">
                    <a16:rowId xmlns:a16="http://schemas.microsoft.com/office/drawing/2014/main" val="980904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- 2018-05-30 09:55:33 </a:t>
                      </a:r>
                      <a:r>
                        <a:rPr kumimoji="0" lang="fr-FR" sz="1000" b="0" i="0" u="none" strike="noStrike" kern="1200" cap="none" spc="0" normalizeH="0" baseline="0" noProof="0">
                          <a:ln>
                            <a:noFill/>
                          </a:ln>
                          <a:solidFill>
                            <a:prstClr val="black"/>
                          </a:solidFill>
                          <a:effectLst/>
                          <a:uLnTx/>
                          <a:uFillTx/>
                          <a:latin typeface="+mn-lt"/>
                          <a:ea typeface="+mn-ea"/>
                          <a:cs typeface="+mn-cs"/>
                        </a:rPr>
                        <a:t>
 Bonjour Casto ! J’ai une demande un peu particulière à vous faire... Hier, j’ai fait des achats au magasin de Bourgoin Jallieu (38300). Et j’ai entendu une chanson qui m’a beaucoup plus, mais entre le bruit et le choix des articles que j’etais venue chercher, ben je n’ai pas retenu grand chose des paroles et malgré mes longues recherches sur le net depuis, je ne trouve pas... Je ne pense pas que mon magasin soit branché sur une fréquence radio mais je pense plutôt qu’il s’agit de la diffusion d’une playlist. Est-ce exact ? Y’a t-il un moyen de retrouvé ce titre entendu ? Merci d’avance pour votre réponse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16:59:00</a:t>
                      </a:r>
                    </a:p>
                  </a:txBody>
                  <a:tcPr/>
                </a:tc>
                <a:extLst>
                  <a:ext uri="{0D108BD9-81ED-4DB2-BD59-A6C34878D82A}">
                    <a16:rowId xmlns:a16="http://schemas.microsoft.com/office/drawing/2014/main" val="642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LEROY MERLIN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- 2018-05-30 09:55:20 </a:t>
                      </a:r>
                      <a:r>
                        <a:rPr kumimoji="0" lang="en-US" sz="1000" b="0" i="0" u="none" strike="noStrike" kern="1200" cap="none" spc="0" normalizeH="0" baseline="0" noProof="0">
                          <a:ln>
                            <a:noFill/>
                          </a:ln>
                          <a:solidFill>
                            <a:prstClr val="black"/>
                          </a:solidFill>
                          <a:effectLst/>
                          <a:uLnTx/>
                          <a:uFillTx/>
                          <a:latin typeface="+mn-lt"/>
                          <a:ea typeface="+mn-ea"/>
                          <a:cs typeface="+mn-cs"/>
                        </a:rPr>
                        <a:t>
 https://forum.quechoisir.org/leroy-merlin-arnaque-t146485.html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9638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LEROY MERLIN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- 2018-05-30 09:54:46 </a:t>
                      </a:r>
                      <a:r>
                        <a:rPr kumimoji="0" lang="en-US" sz="1000" b="0" i="0" u="none" strike="noStrike" kern="1200" cap="none" spc="0" normalizeH="0" baseline="0" noProof="0">
                          <a:ln>
                            <a:noFill/>
                          </a:ln>
                          <a:solidFill>
                            <a:prstClr val="black"/>
                          </a:solidFill>
                          <a:effectLst/>
                          <a:uLnTx/>
                          <a:uFillTx/>
                          <a:latin typeface="+mn-lt"/>
                          <a:ea typeface="+mn-ea"/>
                          <a:cs typeface="+mn-cs"/>
                        </a:rPr>
                        <a:t>
 https://forum.quechoisir.org/leroy-merlin-arnaque-t146485.html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4931317"/>
                  </a:ext>
                </a:extLst>
              </a:tr>
            </a:tbl>
          </a:graphicData>
        </a:graphic>
      </p:graphicFrame>
      <p:sp>
        <p:nvSpPr>
          <p:cNvPr id="4" name="Text Placeholder 3">
            <a:extLst>
              <a:ext uri="{FF2B5EF4-FFF2-40B4-BE49-F238E27FC236}">
                <a16:creationId xmlns:a16="http://schemas.microsoft.com/office/drawing/2014/main" id="{8A750610-4186-42B5-833F-CA7DCDD3221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040769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5A4BD-1BAA-4EBE-9233-EEC4A08CABAE}"/>
              </a:ext>
            </a:extLst>
          </p:cNvPr>
          <p:cNvSpPr>
            <a:spLocks noGrp="1"/>
          </p:cNvSpPr>
          <p:nvPr>
            <p:ph type="title"/>
          </p:nvPr>
        </p:nvSpPr>
        <p:spPr/>
        <p:txBody>
          <a:bodyPr/>
          <a:lstStyle/>
          <a:p>
            <a:r>
              <a:rPr lang="en-US"/>
              <a:t>User Posts Table (Competitors) | HG-France - 10 of 11</a:t>
            </a:r>
          </a:p>
        </p:txBody>
      </p:sp>
      <p:graphicFrame>
        <p:nvGraphicFramePr>
          <p:cNvPr id="5" name="Table Placeholder 4">
            <a:extLst>
              <a:ext uri="{FF2B5EF4-FFF2-40B4-BE49-F238E27FC236}">
                <a16:creationId xmlns:a16="http://schemas.microsoft.com/office/drawing/2014/main" id="{8B729E58-DB38-4458-9D39-5EC743A01328}"/>
              </a:ext>
            </a:extLst>
          </p:cNvPr>
          <p:cNvGraphicFramePr>
            <a:graphicFrameLocks noGrp="1"/>
          </p:cNvGraphicFramePr>
          <p:nvPr>
            <p:ph type="tbl" sz="quarter" idx="13"/>
            <p:extLst>
              <p:ext uri="{D42A27DB-BD31-4B8C-83A1-F6EECF244321}">
                <p14:modId xmlns:p14="http://schemas.microsoft.com/office/powerpoint/2010/main" val="1036030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94497438"/>
                    </a:ext>
                  </a:extLst>
                </a:gridCol>
                <a:gridCol w="822960">
                  <a:extLst>
                    <a:ext uri="{9D8B030D-6E8A-4147-A177-3AD203B41FA5}">
                      <a16:colId xmlns:a16="http://schemas.microsoft.com/office/drawing/2014/main" val="181471646"/>
                    </a:ext>
                  </a:extLst>
                </a:gridCol>
                <a:gridCol w="822960">
                  <a:extLst>
                    <a:ext uri="{9D8B030D-6E8A-4147-A177-3AD203B41FA5}">
                      <a16:colId xmlns:a16="http://schemas.microsoft.com/office/drawing/2014/main" val="1954299017"/>
                    </a:ext>
                  </a:extLst>
                </a:gridCol>
                <a:gridCol w="822960">
                  <a:extLst>
                    <a:ext uri="{9D8B030D-6E8A-4147-A177-3AD203B41FA5}">
                      <a16:colId xmlns:a16="http://schemas.microsoft.com/office/drawing/2014/main" val="2875191168"/>
                    </a:ext>
                  </a:extLst>
                </a:gridCol>
                <a:gridCol w="822960">
                  <a:extLst>
                    <a:ext uri="{9D8B030D-6E8A-4147-A177-3AD203B41FA5}">
                      <a16:colId xmlns:a16="http://schemas.microsoft.com/office/drawing/2014/main" val="1162527256"/>
                    </a:ext>
                  </a:extLst>
                </a:gridCol>
                <a:gridCol w="822960">
                  <a:extLst>
                    <a:ext uri="{9D8B030D-6E8A-4147-A177-3AD203B41FA5}">
                      <a16:colId xmlns:a16="http://schemas.microsoft.com/office/drawing/2014/main" val="3152278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759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- 2018-05-29 23:26:54 </a:t>
                      </a:r>
                      <a:r>
                        <a:rPr kumimoji="0" lang="fr-FR" sz="1000" b="0" i="0" u="none" strike="noStrike" kern="1200" cap="none" spc="0" normalizeH="0" baseline="0" noProof="0">
                          <a:ln>
                            <a:noFill/>
                          </a:ln>
                          <a:solidFill>
                            <a:prstClr val="black"/>
                          </a:solidFill>
                          <a:effectLst/>
                          <a:uLnTx/>
                          <a:uFillTx/>
                          <a:latin typeface="+mn-lt"/>
                          <a:ea typeface="+mn-ea"/>
                          <a:cs typeface="+mn-cs"/>
                        </a:rPr>
                        <a:t>
 je voudrais prendre votre invitation sur facebook et maissage sil vous plais merci et bonne soir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241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Castorama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- 2018-05-29 20:04:16 </a:t>
                      </a:r>
                      <a:r>
                        <a:rPr kumimoji="0" lang="en-US" sz="1000" b="0" i="0" u="none" strike="noStrike" kern="1200" cap="none" spc="0" normalizeH="0" baseline="0" noProof="0">
                          <a:ln>
                            <a:noFill/>
                          </a:ln>
                          <a:solidFill>
                            <a:prstClr val="black"/>
                          </a:solidFill>
                          <a:effectLst/>
                          <a:uLnTx/>
                          <a:uFillTx/>
                          <a:latin typeface="+mn-lt"/>
                          <a:ea typeface="+mn-ea"/>
                          <a:cs typeface="+mn-cs"/>
                        </a:rPr>
                        <a:t>
 recu aujourd hui merci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10:55:41</a:t>
                      </a:r>
                    </a:p>
                  </a:txBody>
                  <a:tcPr/>
                </a:tc>
                <a:extLst>
                  <a:ext uri="{0D108BD9-81ED-4DB2-BD59-A6C34878D82A}">
                    <a16:rowId xmlns:a16="http://schemas.microsoft.com/office/drawing/2014/main" val="58347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- 2018-05-29 14:44:00 </a:t>
                      </a:r>
                      <a:r>
                        <a:rPr kumimoji="0" lang="fr-FR" sz="1000" b="0" i="0" u="none" strike="noStrike" kern="1200" cap="none" spc="0" normalizeH="0" baseline="0" noProof="0">
                          <a:ln>
                            <a:noFill/>
                          </a:ln>
                          <a:solidFill>
                            <a:prstClr val="black"/>
                          </a:solidFill>
                          <a:effectLst/>
                          <a:uLnTx/>
                          <a:uFillTx/>
                          <a:latin typeface="+mn-lt"/>
                          <a:ea typeface="+mn-ea"/>
                          <a:cs typeface="+mn-cs"/>
                        </a:rPr>
                        <a:t>
 bonjour, j'ai passé une commande dans le magasin de tourcoing/roncq, j'ai payé un acompte, on m'annonce que ma commande est disponible mais je ne peux pas sélectionner le magasin pour prendre rdv afin de la retirer (celui ci n'apparaît pas dans la liste) pouvez-vous m'aider svp?
j'ai tenté de vous contacter via le site mais votre service client est indisponible.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13:22:44</a:t>
                      </a:r>
                    </a:p>
                  </a:txBody>
                  <a:tcPr/>
                </a:tc>
                <a:extLst>
                  <a:ext uri="{0D108BD9-81ED-4DB2-BD59-A6C34878D82A}">
                    <a16:rowId xmlns:a16="http://schemas.microsoft.com/office/drawing/2014/main" val="101624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- 2018-05-29 09:32:19 </a:t>
                      </a:r>
                      <a:r>
                        <a:rPr kumimoji="0" lang="fr-FR" sz="1000" b="0" i="0" u="none" strike="noStrike" kern="1200" cap="none" spc="0" normalizeH="0" baseline="0" noProof="0">
                          <a:ln>
                            <a:noFill/>
                          </a:ln>
                          <a:solidFill>
                            <a:prstClr val="black"/>
                          </a:solidFill>
                          <a:effectLst/>
                          <a:uLnTx/>
                          <a:uFillTx/>
                          <a:latin typeface="+mn-lt"/>
                          <a:ea typeface="+mn-ea"/>
                          <a:cs typeface="+mn-cs"/>
                        </a:rPr>
                        <a:t>
 Bonjour, je tiens à partager mon expérience avec le site internet de Leroy Merlin pour avertir les internautes. Le suivi commandes, retours, remboursement est pitoyable. Attente au téléphone, rien a redire sur les employés qui font leur travail mais c'est vraiment la marque (au dessus) qui se moque du client, les avis sont plus que parlant :
https://fr.trustpilot.com/review/www.leroymerlin.fr
FUYER CE SITE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6080801"/>
                  </a:ext>
                </a:extLst>
              </a:tr>
            </a:tbl>
          </a:graphicData>
        </a:graphic>
      </p:graphicFrame>
      <p:sp>
        <p:nvSpPr>
          <p:cNvPr id="4" name="Text Placeholder 3">
            <a:extLst>
              <a:ext uri="{FF2B5EF4-FFF2-40B4-BE49-F238E27FC236}">
                <a16:creationId xmlns:a16="http://schemas.microsoft.com/office/drawing/2014/main" id="{A5A463C6-F642-4ED7-8F9A-0E4C43FC851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503310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3C0B5-DD78-46CA-9241-6C0DB56A93B6}"/>
              </a:ext>
            </a:extLst>
          </p:cNvPr>
          <p:cNvSpPr>
            <a:spLocks noGrp="1"/>
          </p:cNvSpPr>
          <p:nvPr>
            <p:ph type="title"/>
          </p:nvPr>
        </p:nvSpPr>
        <p:spPr/>
        <p:txBody>
          <a:bodyPr/>
          <a:lstStyle/>
          <a:p>
            <a:r>
              <a:rPr lang="en-US"/>
              <a:t>User Posts Table (Competitors) | HG-France - 11 of 11</a:t>
            </a:r>
          </a:p>
        </p:txBody>
      </p:sp>
      <p:graphicFrame>
        <p:nvGraphicFramePr>
          <p:cNvPr id="5" name="Table Placeholder 4">
            <a:extLst>
              <a:ext uri="{FF2B5EF4-FFF2-40B4-BE49-F238E27FC236}">
                <a16:creationId xmlns:a16="http://schemas.microsoft.com/office/drawing/2014/main" id="{694D177E-BACE-41AA-B0EC-CA45836BD02D}"/>
              </a:ext>
            </a:extLst>
          </p:cNvPr>
          <p:cNvGraphicFramePr>
            <a:graphicFrameLocks noGrp="1"/>
          </p:cNvGraphicFramePr>
          <p:nvPr>
            <p:ph type="tbl" sz="quarter" idx="13"/>
            <p:extLst>
              <p:ext uri="{D42A27DB-BD31-4B8C-83A1-F6EECF244321}">
                <p14:modId xmlns:p14="http://schemas.microsoft.com/office/powerpoint/2010/main" val="3271168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33686064"/>
                    </a:ext>
                  </a:extLst>
                </a:gridCol>
                <a:gridCol w="822960">
                  <a:extLst>
                    <a:ext uri="{9D8B030D-6E8A-4147-A177-3AD203B41FA5}">
                      <a16:colId xmlns:a16="http://schemas.microsoft.com/office/drawing/2014/main" val="2466822507"/>
                    </a:ext>
                  </a:extLst>
                </a:gridCol>
                <a:gridCol w="822960">
                  <a:extLst>
                    <a:ext uri="{9D8B030D-6E8A-4147-A177-3AD203B41FA5}">
                      <a16:colId xmlns:a16="http://schemas.microsoft.com/office/drawing/2014/main" val="590469540"/>
                    </a:ext>
                  </a:extLst>
                </a:gridCol>
                <a:gridCol w="822960">
                  <a:extLst>
                    <a:ext uri="{9D8B030D-6E8A-4147-A177-3AD203B41FA5}">
                      <a16:colId xmlns:a16="http://schemas.microsoft.com/office/drawing/2014/main" val="2231818872"/>
                    </a:ext>
                  </a:extLst>
                </a:gridCol>
                <a:gridCol w="822960">
                  <a:extLst>
                    <a:ext uri="{9D8B030D-6E8A-4147-A177-3AD203B41FA5}">
                      <a16:colId xmlns:a16="http://schemas.microsoft.com/office/drawing/2014/main" val="309740439"/>
                    </a:ext>
                  </a:extLst>
                </a:gridCol>
                <a:gridCol w="822960">
                  <a:extLst>
                    <a:ext uri="{9D8B030D-6E8A-4147-A177-3AD203B41FA5}">
                      <a16:colId xmlns:a16="http://schemas.microsoft.com/office/drawing/2014/main" val="960024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7696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- 2018-05-29 09:26:32 </a:t>
                      </a:r>
                      <a:r>
                        <a:rPr kumimoji="0" lang="fr-FR" sz="1000" b="0" i="0" u="none" strike="noStrike" kern="1200" cap="none" spc="0" normalizeH="0" baseline="0" noProof="0">
                          <a:ln>
                            <a:noFill/>
                          </a:ln>
                          <a:solidFill>
                            <a:prstClr val="black"/>
                          </a:solidFill>
                          <a:effectLst/>
                          <a:uLnTx/>
                          <a:uFillTx/>
                          <a:latin typeface="+mn-lt"/>
                          <a:ea typeface="+mn-ea"/>
                          <a:cs typeface="+mn-cs"/>
                        </a:rPr>
                        <a:t>
 service castorama egal désastre ! vous commandez , vous payez , et ... vous n'êtes jamais livré ! ! ! on vous donne une date de livraison, déali = une journée complète, et ni on vous livre, ni on vous appelle, RIEN !  ! !ça c'est du service casto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09:41:46</a:t>
                      </a:r>
                    </a:p>
                  </a:txBody>
                  <a:tcPr/>
                </a:tc>
                <a:extLst>
                  <a:ext uri="{0D108BD9-81ED-4DB2-BD59-A6C34878D82A}">
                    <a16:rowId xmlns:a16="http://schemas.microsoft.com/office/drawing/2014/main" val="553760342"/>
                  </a:ext>
                </a:extLst>
              </a:tr>
            </a:tbl>
          </a:graphicData>
        </a:graphic>
      </p:graphicFrame>
      <p:sp>
        <p:nvSpPr>
          <p:cNvPr id="4" name="Text Placeholder 3">
            <a:extLst>
              <a:ext uri="{FF2B5EF4-FFF2-40B4-BE49-F238E27FC236}">
                <a16:creationId xmlns:a16="http://schemas.microsoft.com/office/drawing/2014/main" id="{1E5134D0-20A0-42B0-8B33-508FD3F9DD8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73789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29AD2-5122-4A58-8B88-22073B4B679D}"/>
              </a:ext>
            </a:extLst>
          </p:cNvPr>
          <p:cNvSpPr>
            <a:spLocks noGrp="1"/>
          </p:cNvSpPr>
          <p:nvPr>
            <p:ph type="title"/>
          </p:nvPr>
        </p:nvSpPr>
        <p:spPr/>
        <p:txBody>
          <a:bodyPr/>
          <a:lstStyle/>
          <a:p>
            <a:r>
              <a:rPr lang="en-US"/>
              <a:t>Competitor Posts | HG-France - 1 of 12</a:t>
            </a:r>
          </a:p>
        </p:txBody>
      </p:sp>
      <p:graphicFrame>
        <p:nvGraphicFramePr>
          <p:cNvPr id="5" name="Table Placeholder 4">
            <a:extLst>
              <a:ext uri="{FF2B5EF4-FFF2-40B4-BE49-F238E27FC236}">
                <a16:creationId xmlns:a16="http://schemas.microsoft.com/office/drawing/2014/main" id="{CC6FF9DB-3E9E-44CB-899F-F2FA46877FF1}"/>
              </a:ext>
            </a:extLst>
          </p:cNvPr>
          <p:cNvGraphicFramePr>
            <a:graphicFrameLocks noGrp="1"/>
          </p:cNvGraphicFramePr>
          <p:nvPr>
            <p:ph type="tbl" sz="quarter" idx="13"/>
            <p:extLst>
              <p:ext uri="{D42A27DB-BD31-4B8C-83A1-F6EECF244321}">
                <p14:modId xmlns:p14="http://schemas.microsoft.com/office/powerpoint/2010/main" val="4269167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70194128"/>
                    </a:ext>
                  </a:extLst>
                </a:gridCol>
                <a:gridCol w="370332">
                  <a:extLst>
                    <a:ext uri="{9D8B030D-6E8A-4147-A177-3AD203B41FA5}">
                      <a16:colId xmlns:a16="http://schemas.microsoft.com/office/drawing/2014/main" val="1340100507"/>
                    </a:ext>
                  </a:extLst>
                </a:gridCol>
                <a:gridCol w="370332">
                  <a:extLst>
                    <a:ext uri="{9D8B030D-6E8A-4147-A177-3AD203B41FA5}">
                      <a16:colId xmlns:a16="http://schemas.microsoft.com/office/drawing/2014/main" val="300175625"/>
                    </a:ext>
                  </a:extLst>
                </a:gridCol>
                <a:gridCol w="370332">
                  <a:extLst>
                    <a:ext uri="{9D8B030D-6E8A-4147-A177-3AD203B41FA5}">
                      <a16:colId xmlns:a16="http://schemas.microsoft.com/office/drawing/2014/main" val="2772302845"/>
                    </a:ext>
                  </a:extLst>
                </a:gridCol>
                <a:gridCol w="329184">
                  <a:extLst>
                    <a:ext uri="{9D8B030D-6E8A-4147-A177-3AD203B41FA5}">
                      <a16:colId xmlns:a16="http://schemas.microsoft.com/office/drawing/2014/main" val="552417799"/>
                    </a:ext>
                  </a:extLst>
                </a:gridCol>
                <a:gridCol w="329184">
                  <a:extLst>
                    <a:ext uri="{9D8B030D-6E8A-4147-A177-3AD203B41FA5}">
                      <a16:colId xmlns:a16="http://schemas.microsoft.com/office/drawing/2014/main" val="391442376"/>
                    </a:ext>
                  </a:extLst>
                </a:gridCol>
                <a:gridCol w="329184">
                  <a:extLst>
                    <a:ext uri="{9D8B030D-6E8A-4147-A177-3AD203B41FA5}">
                      <a16:colId xmlns:a16="http://schemas.microsoft.com/office/drawing/2014/main" val="552268294"/>
                    </a:ext>
                  </a:extLst>
                </a:gridCol>
                <a:gridCol w="329184">
                  <a:extLst>
                    <a:ext uri="{9D8B030D-6E8A-4147-A177-3AD203B41FA5}">
                      <a16:colId xmlns:a16="http://schemas.microsoft.com/office/drawing/2014/main" val="1465278"/>
                    </a:ext>
                  </a:extLst>
                </a:gridCol>
                <a:gridCol w="329184">
                  <a:extLst>
                    <a:ext uri="{9D8B030D-6E8A-4147-A177-3AD203B41FA5}">
                      <a16:colId xmlns:a16="http://schemas.microsoft.com/office/drawing/2014/main" val="251136912"/>
                    </a:ext>
                  </a:extLst>
                </a:gridCol>
                <a:gridCol w="329184">
                  <a:extLst>
                    <a:ext uri="{9D8B030D-6E8A-4147-A177-3AD203B41FA5}">
                      <a16:colId xmlns:a16="http://schemas.microsoft.com/office/drawing/2014/main" val="383263628"/>
                    </a:ext>
                  </a:extLst>
                </a:gridCol>
                <a:gridCol w="329184">
                  <a:extLst>
                    <a:ext uri="{9D8B030D-6E8A-4147-A177-3AD203B41FA5}">
                      <a16:colId xmlns:a16="http://schemas.microsoft.com/office/drawing/2014/main" val="1931509400"/>
                    </a:ext>
                  </a:extLst>
                </a:gridCol>
                <a:gridCol w="329184">
                  <a:extLst>
                    <a:ext uri="{9D8B030D-6E8A-4147-A177-3AD203B41FA5}">
                      <a16:colId xmlns:a16="http://schemas.microsoft.com/office/drawing/2014/main" val="3555030856"/>
                    </a:ext>
                  </a:extLst>
                </a:gridCol>
                <a:gridCol w="329184">
                  <a:extLst>
                    <a:ext uri="{9D8B030D-6E8A-4147-A177-3AD203B41FA5}">
                      <a16:colId xmlns:a16="http://schemas.microsoft.com/office/drawing/2014/main" val="3484850722"/>
                    </a:ext>
                  </a:extLst>
                </a:gridCol>
                <a:gridCol w="370332">
                  <a:extLst>
                    <a:ext uri="{9D8B030D-6E8A-4147-A177-3AD203B41FA5}">
                      <a16:colId xmlns:a16="http://schemas.microsoft.com/office/drawing/2014/main" val="1619348678"/>
                    </a:ext>
                  </a:extLst>
                </a:gridCol>
                <a:gridCol w="370332">
                  <a:extLst>
                    <a:ext uri="{9D8B030D-6E8A-4147-A177-3AD203B41FA5}">
                      <a16:colId xmlns:a16="http://schemas.microsoft.com/office/drawing/2014/main" val="1389337341"/>
                    </a:ext>
                  </a:extLst>
                </a:gridCol>
                <a:gridCol w="329184">
                  <a:extLst>
                    <a:ext uri="{9D8B030D-6E8A-4147-A177-3AD203B41FA5}">
                      <a16:colId xmlns:a16="http://schemas.microsoft.com/office/drawing/2014/main" val="1361056290"/>
                    </a:ext>
                  </a:extLst>
                </a:gridCol>
                <a:gridCol w="329184">
                  <a:extLst>
                    <a:ext uri="{9D8B030D-6E8A-4147-A177-3AD203B41FA5}">
                      <a16:colId xmlns:a16="http://schemas.microsoft.com/office/drawing/2014/main" val="3289345959"/>
                    </a:ext>
                  </a:extLst>
                </a:gridCol>
                <a:gridCol w="370332">
                  <a:extLst>
                    <a:ext uri="{9D8B030D-6E8A-4147-A177-3AD203B41FA5}">
                      <a16:colId xmlns:a16="http://schemas.microsoft.com/office/drawing/2014/main" val="3331622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368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BLACK+DECKER France - 2018-05-31 16:27:27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228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- 2018-05-31 16:00:01 </a:t>
                      </a:r>
                      <a:r>
                        <a:rPr kumimoji="0" lang="fr-FR" sz="1000" b="0" i="0" u="none" strike="noStrike" kern="1200" cap="none" spc="0" normalizeH="0" baseline="0" noProof="0">
                          <a:ln>
                            <a:noFill/>
                          </a:ln>
                          <a:solidFill>
                            <a:prstClr val="black"/>
                          </a:solidFill>
                          <a:effectLst/>
                          <a:uLnTx/>
                          <a:uFillTx/>
                          <a:latin typeface="+mn-lt"/>
                          <a:ea typeface="+mn-ea"/>
                          <a:cs typeface="+mn-cs"/>
                        </a:rPr>
                        <a:t> 
 [JEU CONCOURS] 
On vous sent d'humeur joueuse aujourd'hui. Ça tombe bien, on a une petite devinette pour vous !
Donnez la bonne réponse en commentaire et tentez de gagner une batterie de secours STIHL pour votre smartphone.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64792122"/>
                  </a:ext>
                </a:extLst>
              </a:tr>
            </a:tbl>
          </a:graphicData>
        </a:graphic>
      </p:graphicFrame>
      <p:sp>
        <p:nvSpPr>
          <p:cNvPr id="4" name="Text Placeholder 3">
            <a:extLst>
              <a:ext uri="{FF2B5EF4-FFF2-40B4-BE49-F238E27FC236}">
                <a16:creationId xmlns:a16="http://schemas.microsoft.com/office/drawing/2014/main" id="{F6A365D8-DBA6-4B60-B614-034775D0D3C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084297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876FB-1A03-4271-BECA-F468066915F7}"/>
              </a:ext>
            </a:extLst>
          </p:cNvPr>
          <p:cNvSpPr>
            <a:spLocks noGrp="1"/>
          </p:cNvSpPr>
          <p:nvPr>
            <p:ph type="title"/>
          </p:nvPr>
        </p:nvSpPr>
        <p:spPr/>
        <p:txBody>
          <a:bodyPr/>
          <a:lstStyle/>
          <a:p>
            <a:r>
              <a:rPr lang="en-US"/>
              <a:t>Competitor Posts | HG-France - 2 of 12</a:t>
            </a:r>
          </a:p>
        </p:txBody>
      </p:sp>
      <p:graphicFrame>
        <p:nvGraphicFramePr>
          <p:cNvPr id="5" name="Table Placeholder 4">
            <a:extLst>
              <a:ext uri="{FF2B5EF4-FFF2-40B4-BE49-F238E27FC236}">
                <a16:creationId xmlns:a16="http://schemas.microsoft.com/office/drawing/2014/main" id="{E9658B0C-1683-4717-B932-D5E569C9CA76}"/>
              </a:ext>
            </a:extLst>
          </p:cNvPr>
          <p:cNvGraphicFramePr>
            <a:graphicFrameLocks noGrp="1"/>
          </p:cNvGraphicFramePr>
          <p:nvPr>
            <p:ph type="tbl" sz="quarter" idx="13"/>
            <p:extLst>
              <p:ext uri="{D42A27DB-BD31-4B8C-83A1-F6EECF244321}">
                <p14:modId xmlns:p14="http://schemas.microsoft.com/office/powerpoint/2010/main" val="3629104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69623493"/>
                    </a:ext>
                  </a:extLst>
                </a:gridCol>
                <a:gridCol w="370332">
                  <a:extLst>
                    <a:ext uri="{9D8B030D-6E8A-4147-A177-3AD203B41FA5}">
                      <a16:colId xmlns:a16="http://schemas.microsoft.com/office/drawing/2014/main" val="759434622"/>
                    </a:ext>
                  </a:extLst>
                </a:gridCol>
                <a:gridCol w="370332">
                  <a:extLst>
                    <a:ext uri="{9D8B030D-6E8A-4147-A177-3AD203B41FA5}">
                      <a16:colId xmlns:a16="http://schemas.microsoft.com/office/drawing/2014/main" val="4136591564"/>
                    </a:ext>
                  </a:extLst>
                </a:gridCol>
                <a:gridCol w="370332">
                  <a:extLst>
                    <a:ext uri="{9D8B030D-6E8A-4147-A177-3AD203B41FA5}">
                      <a16:colId xmlns:a16="http://schemas.microsoft.com/office/drawing/2014/main" val="2470587395"/>
                    </a:ext>
                  </a:extLst>
                </a:gridCol>
                <a:gridCol w="329184">
                  <a:extLst>
                    <a:ext uri="{9D8B030D-6E8A-4147-A177-3AD203B41FA5}">
                      <a16:colId xmlns:a16="http://schemas.microsoft.com/office/drawing/2014/main" val="3712939094"/>
                    </a:ext>
                  </a:extLst>
                </a:gridCol>
                <a:gridCol w="329184">
                  <a:extLst>
                    <a:ext uri="{9D8B030D-6E8A-4147-A177-3AD203B41FA5}">
                      <a16:colId xmlns:a16="http://schemas.microsoft.com/office/drawing/2014/main" val="1031203293"/>
                    </a:ext>
                  </a:extLst>
                </a:gridCol>
                <a:gridCol w="329184">
                  <a:extLst>
                    <a:ext uri="{9D8B030D-6E8A-4147-A177-3AD203B41FA5}">
                      <a16:colId xmlns:a16="http://schemas.microsoft.com/office/drawing/2014/main" val="4230352185"/>
                    </a:ext>
                  </a:extLst>
                </a:gridCol>
                <a:gridCol w="329184">
                  <a:extLst>
                    <a:ext uri="{9D8B030D-6E8A-4147-A177-3AD203B41FA5}">
                      <a16:colId xmlns:a16="http://schemas.microsoft.com/office/drawing/2014/main" val="1066337628"/>
                    </a:ext>
                  </a:extLst>
                </a:gridCol>
                <a:gridCol w="329184">
                  <a:extLst>
                    <a:ext uri="{9D8B030D-6E8A-4147-A177-3AD203B41FA5}">
                      <a16:colId xmlns:a16="http://schemas.microsoft.com/office/drawing/2014/main" val="1892320946"/>
                    </a:ext>
                  </a:extLst>
                </a:gridCol>
                <a:gridCol w="329184">
                  <a:extLst>
                    <a:ext uri="{9D8B030D-6E8A-4147-A177-3AD203B41FA5}">
                      <a16:colId xmlns:a16="http://schemas.microsoft.com/office/drawing/2014/main" val="3236091773"/>
                    </a:ext>
                  </a:extLst>
                </a:gridCol>
                <a:gridCol w="329184">
                  <a:extLst>
                    <a:ext uri="{9D8B030D-6E8A-4147-A177-3AD203B41FA5}">
                      <a16:colId xmlns:a16="http://schemas.microsoft.com/office/drawing/2014/main" val="714106842"/>
                    </a:ext>
                  </a:extLst>
                </a:gridCol>
                <a:gridCol w="329184">
                  <a:extLst>
                    <a:ext uri="{9D8B030D-6E8A-4147-A177-3AD203B41FA5}">
                      <a16:colId xmlns:a16="http://schemas.microsoft.com/office/drawing/2014/main" val="4041436102"/>
                    </a:ext>
                  </a:extLst>
                </a:gridCol>
                <a:gridCol w="329184">
                  <a:extLst>
                    <a:ext uri="{9D8B030D-6E8A-4147-A177-3AD203B41FA5}">
                      <a16:colId xmlns:a16="http://schemas.microsoft.com/office/drawing/2014/main" val="1411525098"/>
                    </a:ext>
                  </a:extLst>
                </a:gridCol>
                <a:gridCol w="370332">
                  <a:extLst>
                    <a:ext uri="{9D8B030D-6E8A-4147-A177-3AD203B41FA5}">
                      <a16:colId xmlns:a16="http://schemas.microsoft.com/office/drawing/2014/main" val="955142876"/>
                    </a:ext>
                  </a:extLst>
                </a:gridCol>
                <a:gridCol w="370332">
                  <a:extLst>
                    <a:ext uri="{9D8B030D-6E8A-4147-A177-3AD203B41FA5}">
                      <a16:colId xmlns:a16="http://schemas.microsoft.com/office/drawing/2014/main" val="2127524730"/>
                    </a:ext>
                  </a:extLst>
                </a:gridCol>
                <a:gridCol w="329184">
                  <a:extLst>
                    <a:ext uri="{9D8B030D-6E8A-4147-A177-3AD203B41FA5}">
                      <a16:colId xmlns:a16="http://schemas.microsoft.com/office/drawing/2014/main" val="2309480770"/>
                    </a:ext>
                  </a:extLst>
                </a:gridCol>
                <a:gridCol w="329184">
                  <a:extLst>
                    <a:ext uri="{9D8B030D-6E8A-4147-A177-3AD203B41FA5}">
                      <a16:colId xmlns:a16="http://schemas.microsoft.com/office/drawing/2014/main" val="2049167889"/>
                    </a:ext>
                  </a:extLst>
                </a:gridCol>
                <a:gridCol w="370332">
                  <a:extLst>
                    <a:ext uri="{9D8B030D-6E8A-4147-A177-3AD203B41FA5}">
                      <a16:colId xmlns:a16="http://schemas.microsoft.com/office/drawing/2014/main" val="815487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951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BLACK+DECKER France - 2018-05-31 13:49:55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0004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- 2018-05-31 12:38:00 </a:t>
                      </a:r>
                      <a:r>
                        <a:rPr kumimoji="0" lang="fr-FR" sz="1000" b="0" i="0" u="none" strike="noStrike" kern="1200" cap="none" spc="0" normalizeH="0" baseline="0" noProof="0">
                          <a:ln>
                            <a:noFill/>
                          </a:ln>
                          <a:solidFill>
                            <a:prstClr val="black"/>
                          </a:solidFill>
                          <a:effectLst/>
                          <a:uLnTx/>
                          <a:uFillTx/>
                          <a:latin typeface="+mn-lt"/>
                          <a:ea typeface="+mn-ea"/>
                          <a:cs typeface="+mn-cs"/>
                        </a:rPr>
                        <a:t> 
 [#EntreVoisins] 🛠️ Créer une table avec des sangles, il fallait y penser ! 
✍️💡 Notre déco-bricoleur  Antoine Laymond  vous livre toutes les étapes pour la fabriquer  vous-même , regardez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7883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- 2018-05-31 11:56:23 </a:t>
                      </a:r>
                      <a:r>
                        <a:rPr kumimoji="0" lang="fr-FR" sz="1000" b="0" i="0" u="none" strike="noStrike" kern="1200" cap="none" spc="0" normalizeH="0" baseline="0" noProof="0">
                          <a:ln>
                            <a:noFill/>
                          </a:ln>
                          <a:solidFill>
                            <a:prstClr val="black"/>
                          </a:solidFill>
                          <a:effectLst/>
                          <a:uLnTx/>
                          <a:uFillTx/>
                          <a:latin typeface="+mn-lt"/>
                          <a:ea typeface="+mn-ea"/>
                          <a:cs typeface="+mn-cs"/>
                        </a:rPr>
                        <a:t> 
 Un super projet réalisé par Les Trucs de Jérôme avec des outils AEG PRO18V.
#AEG #diy #bricolage #artisan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8723485"/>
                  </a:ext>
                </a:extLst>
              </a:tr>
            </a:tbl>
          </a:graphicData>
        </a:graphic>
      </p:graphicFrame>
      <p:sp>
        <p:nvSpPr>
          <p:cNvPr id="4" name="Text Placeholder 3">
            <a:extLst>
              <a:ext uri="{FF2B5EF4-FFF2-40B4-BE49-F238E27FC236}">
                <a16:creationId xmlns:a16="http://schemas.microsoft.com/office/drawing/2014/main" id="{979F2C83-D583-4C7F-8027-C194984881D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834208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0C2FF-E58C-4C88-8183-63A9AA26082F}"/>
              </a:ext>
            </a:extLst>
          </p:cNvPr>
          <p:cNvSpPr>
            <a:spLocks noGrp="1"/>
          </p:cNvSpPr>
          <p:nvPr>
            <p:ph type="title"/>
          </p:nvPr>
        </p:nvSpPr>
        <p:spPr/>
        <p:txBody>
          <a:bodyPr/>
          <a:lstStyle/>
          <a:p>
            <a:r>
              <a:rPr lang="en-US"/>
              <a:t>Competitor Posts | HG-France - 3 of 12</a:t>
            </a:r>
          </a:p>
        </p:txBody>
      </p:sp>
      <p:graphicFrame>
        <p:nvGraphicFramePr>
          <p:cNvPr id="5" name="Table Placeholder 4">
            <a:extLst>
              <a:ext uri="{FF2B5EF4-FFF2-40B4-BE49-F238E27FC236}">
                <a16:creationId xmlns:a16="http://schemas.microsoft.com/office/drawing/2014/main" id="{56F8ED06-2199-4F8D-B90B-81C240F5310D}"/>
              </a:ext>
            </a:extLst>
          </p:cNvPr>
          <p:cNvGraphicFramePr>
            <a:graphicFrameLocks noGrp="1"/>
          </p:cNvGraphicFramePr>
          <p:nvPr>
            <p:ph type="tbl" sz="quarter" idx="13"/>
            <p:extLst>
              <p:ext uri="{D42A27DB-BD31-4B8C-83A1-F6EECF244321}">
                <p14:modId xmlns:p14="http://schemas.microsoft.com/office/powerpoint/2010/main" val="1355998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63967617"/>
                    </a:ext>
                  </a:extLst>
                </a:gridCol>
                <a:gridCol w="370332">
                  <a:extLst>
                    <a:ext uri="{9D8B030D-6E8A-4147-A177-3AD203B41FA5}">
                      <a16:colId xmlns:a16="http://schemas.microsoft.com/office/drawing/2014/main" val="121815908"/>
                    </a:ext>
                  </a:extLst>
                </a:gridCol>
                <a:gridCol w="370332">
                  <a:extLst>
                    <a:ext uri="{9D8B030D-6E8A-4147-A177-3AD203B41FA5}">
                      <a16:colId xmlns:a16="http://schemas.microsoft.com/office/drawing/2014/main" val="315765999"/>
                    </a:ext>
                  </a:extLst>
                </a:gridCol>
                <a:gridCol w="370332">
                  <a:extLst>
                    <a:ext uri="{9D8B030D-6E8A-4147-A177-3AD203B41FA5}">
                      <a16:colId xmlns:a16="http://schemas.microsoft.com/office/drawing/2014/main" val="1456741689"/>
                    </a:ext>
                  </a:extLst>
                </a:gridCol>
                <a:gridCol w="329184">
                  <a:extLst>
                    <a:ext uri="{9D8B030D-6E8A-4147-A177-3AD203B41FA5}">
                      <a16:colId xmlns:a16="http://schemas.microsoft.com/office/drawing/2014/main" val="2751221626"/>
                    </a:ext>
                  </a:extLst>
                </a:gridCol>
                <a:gridCol w="329184">
                  <a:extLst>
                    <a:ext uri="{9D8B030D-6E8A-4147-A177-3AD203B41FA5}">
                      <a16:colId xmlns:a16="http://schemas.microsoft.com/office/drawing/2014/main" val="2031043057"/>
                    </a:ext>
                  </a:extLst>
                </a:gridCol>
                <a:gridCol w="329184">
                  <a:extLst>
                    <a:ext uri="{9D8B030D-6E8A-4147-A177-3AD203B41FA5}">
                      <a16:colId xmlns:a16="http://schemas.microsoft.com/office/drawing/2014/main" val="3364150890"/>
                    </a:ext>
                  </a:extLst>
                </a:gridCol>
                <a:gridCol w="329184">
                  <a:extLst>
                    <a:ext uri="{9D8B030D-6E8A-4147-A177-3AD203B41FA5}">
                      <a16:colId xmlns:a16="http://schemas.microsoft.com/office/drawing/2014/main" val="2977874729"/>
                    </a:ext>
                  </a:extLst>
                </a:gridCol>
                <a:gridCol w="329184">
                  <a:extLst>
                    <a:ext uri="{9D8B030D-6E8A-4147-A177-3AD203B41FA5}">
                      <a16:colId xmlns:a16="http://schemas.microsoft.com/office/drawing/2014/main" val="2984385153"/>
                    </a:ext>
                  </a:extLst>
                </a:gridCol>
                <a:gridCol w="329184">
                  <a:extLst>
                    <a:ext uri="{9D8B030D-6E8A-4147-A177-3AD203B41FA5}">
                      <a16:colId xmlns:a16="http://schemas.microsoft.com/office/drawing/2014/main" val="2471111524"/>
                    </a:ext>
                  </a:extLst>
                </a:gridCol>
                <a:gridCol w="329184">
                  <a:extLst>
                    <a:ext uri="{9D8B030D-6E8A-4147-A177-3AD203B41FA5}">
                      <a16:colId xmlns:a16="http://schemas.microsoft.com/office/drawing/2014/main" val="1823421590"/>
                    </a:ext>
                  </a:extLst>
                </a:gridCol>
                <a:gridCol w="329184">
                  <a:extLst>
                    <a:ext uri="{9D8B030D-6E8A-4147-A177-3AD203B41FA5}">
                      <a16:colId xmlns:a16="http://schemas.microsoft.com/office/drawing/2014/main" val="1492568596"/>
                    </a:ext>
                  </a:extLst>
                </a:gridCol>
                <a:gridCol w="329184">
                  <a:extLst>
                    <a:ext uri="{9D8B030D-6E8A-4147-A177-3AD203B41FA5}">
                      <a16:colId xmlns:a16="http://schemas.microsoft.com/office/drawing/2014/main" val="3162591018"/>
                    </a:ext>
                  </a:extLst>
                </a:gridCol>
                <a:gridCol w="370332">
                  <a:extLst>
                    <a:ext uri="{9D8B030D-6E8A-4147-A177-3AD203B41FA5}">
                      <a16:colId xmlns:a16="http://schemas.microsoft.com/office/drawing/2014/main" val="3557509037"/>
                    </a:ext>
                  </a:extLst>
                </a:gridCol>
                <a:gridCol w="370332">
                  <a:extLst>
                    <a:ext uri="{9D8B030D-6E8A-4147-A177-3AD203B41FA5}">
                      <a16:colId xmlns:a16="http://schemas.microsoft.com/office/drawing/2014/main" val="3997437645"/>
                    </a:ext>
                  </a:extLst>
                </a:gridCol>
                <a:gridCol w="329184">
                  <a:extLst>
                    <a:ext uri="{9D8B030D-6E8A-4147-A177-3AD203B41FA5}">
                      <a16:colId xmlns:a16="http://schemas.microsoft.com/office/drawing/2014/main" val="1703767623"/>
                    </a:ext>
                  </a:extLst>
                </a:gridCol>
                <a:gridCol w="329184">
                  <a:extLst>
                    <a:ext uri="{9D8B030D-6E8A-4147-A177-3AD203B41FA5}">
                      <a16:colId xmlns:a16="http://schemas.microsoft.com/office/drawing/2014/main" val="3809855"/>
                    </a:ext>
                  </a:extLst>
                </a:gridCol>
                <a:gridCol w="370332">
                  <a:extLst>
                    <a:ext uri="{9D8B030D-6E8A-4147-A177-3AD203B41FA5}">
                      <a16:colId xmlns:a16="http://schemas.microsoft.com/office/drawing/2014/main" val="2887373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299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- 2018-05-31 11:35:48 </a:t>
                      </a:r>
                      <a:r>
                        <a:rPr kumimoji="0" lang="en-US" sz="1000" b="0" i="0" u="none" strike="noStrike" kern="1200" cap="none" spc="0" normalizeH="0" baseline="0" noProof="0">
                          <a:ln>
                            <a:noFill/>
                          </a:ln>
                          <a:solidFill>
                            <a:prstClr val="black"/>
                          </a:solidFill>
                          <a:effectLst/>
                          <a:uLnTx/>
                          <a:uFillTx/>
                          <a:latin typeface="+mn-lt"/>
                          <a:ea typeface="+mn-ea"/>
                          <a:cs typeface="+mn-cs"/>
                        </a:rPr>
                        <a:t> 
 ‪Découvrez notre stand, nos nouveautés et nos ateliers au salon Jardins, jardin aux Tuileries - stand B60 allée du Sanglier. #jardin #bosch #jardinage #DIY #plantes ‬#jardinjardin2018 #jardindestuileries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2617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- 2018-05-30 18:48:30 </a:t>
                      </a:r>
                      <a:r>
                        <a:rPr kumimoji="0" lang="fr-FR" sz="1000" b="0" i="0" u="none" strike="noStrike" kern="1200" cap="none" spc="0" normalizeH="0" baseline="0" noProof="0">
                          <a:ln>
                            <a:noFill/>
                          </a:ln>
                          <a:solidFill>
                            <a:prstClr val="black"/>
                          </a:solidFill>
                          <a:effectLst/>
                          <a:uLnTx/>
                          <a:uFillTx/>
                          <a:latin typeface="+mn-lt"/>
                          <a:ea typeface="+mn-ea"/>
                          <a:cs typeface="+mn-cs"/>
                        </a:rPr>
                        <a:t> 
 Le soleil un peu, mais pas trop ! Pour vous offrir des petites parenthèses de fraîcheur, optez pour un parasol ! Droit ou déporté, découvrez toutes nos solutions pour une oasis d’ombre … sur-mesure ! 🙌
&gt; goo.gl/k1bTL2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2283971"/>
                  </a:ext>
                </a:extLst>
              </a:tr>
            </a:tbl>
          </a:graphicData>
        </a:graphic>
      </p:graphicFrame>
      <p:sp>
        <p:nvSpPr>
          <p:cNvPr id="4" name="Text Placeholder 3">
            <a:extLst>
              <a:ext uri="{FF2B5EF4-FFF2-40B4-BE49-F238E27FC236}">
                <a16:creationId xmlns:a16="http://schemas.microsoft.com/office/drawing/2014/main" id="{17C1267F-1D1B-4115-A599-1A2A041D4C6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533919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DE529-C1D8-416E-8A77-4D4AF49ECE18}"/>
              </a:ext>
            </a:extLst>
          </p:cNvPr>
          <p:cNvSpPr>
            <a:spLocks noGrp="1"/>
          </p:cNvSpPr>
          <p:nvPr>
            <p:ph type="title"/>
          </p:nvPr>
        </p:nvSpPr>
        <p:spPr/>
        <p:txBody>
          <a:bodyPr/>
          <a:lstStyle/>
          <a:p>
            <a:r>
              <a:rPr lang="en-US"/>
              <a:t>Competitor Posts | HG-France - 4 of 12</a:t>
            </a:r>
          </a:p>
        </p:txBody>
      </p:sp>
      <p:graphicFrame>
        <p:nvGraphicFramePr>
          <p:cNvPr id="5" name="Table Placeholder 4">
            <a:extLst>
              <a:ext uri="{FF2B5EF4-FFF2-40B4-BE49-F238E27FC236}">
                <a16:creationId xmlns:a16="http://schemas.microsoft.com/office/drawing/2014/main" id="{A29482D7-E1EF-46F0-99CF-0AFFF872D15F}"/>
              </a:ext>
            </a:extLst>
          </p:cNvPr>
          <p:cNvGraphicFramePr>
            <a:graphicFrameLocks noGrp="1"/>
          </p:cNvGraphicFramePr>
          <p:nvPr>
            <p:ph type="tbl" sz="quarter" idx="13"/>
            <p:extLst>
              <p:ext uri="{D42A27DB-BD31-4B8C-83A1-F6EECF244321}">
                <p14:modId xmlns:p14="http://schemas.microsoft.com/office/powerpoint/2010/main" val="2168016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9329494"/>
                    </a:ext>
                  </a:extLst>
                </a:gridCol>
                <a:gridCol w="370332">
                  <a:extLst>
                    <a:ext uri="{9D8B030D-6E8A-4147-A177-3AD203B41FA5}">
                      <a16:colId xmlns:a16="http://schemas.microsoft.com/office/drawing/2014/main" val="3139846160"/>
                    </a:ext>
                  </a:extLst>
                </a:gridCol>
                <a:gridCol w="370332">
                  <a:extLst>
                    <a:ext uri="{9D8B030D-6E8A-4147-A177-3AD203B41FA5}">
                      <a16:colId xmlns:a16="http://schemas.microsoft.com/office/drawing/2014/main" val="784575634"/>
                    </a:ext>
                  </a:extLst>
                </a:gridCol>
                <a:gridCol w="370332">
                  <a:extLst>
                    <a:ext uri="{9D8B030D-6E8A-4147-A177-3AD203B41FA5}">
                      <a16:colId xmlns:a16="http://schemas.microsoft.com/office/drawing/2014/main" val="4106786259"/>
                    </a:ext>
                  </a:extLst>
                </a:gridCol>
                <a:gridCol w="329184">
                  <a:extLst>
                    <a:ext uri="{9D8B030D-6E8A-4147-A177-3AD203B41FA5}">
                      <a16:colId xmlns:a16="http://schemas.microsoft.com/office/drawing/2014/main" val="3906370840"/>
                    </a:ext>
                  </a:extLst>
                </a:gridCol>
                <a:gridCol w="329184">
                  <a:extLst>
                    <a:ext uri="{9D8B030D-6E8A-4147-A177-3AD203B41FA5}">
                      <a16:colId xmlns:a16="http://schemas.microsoft.com/office/drawing/2014/main" val="3715690195"/>
                    </a:ext>
                  </a:extLst>
                </a:gridCol>
                <a:gridCol w="329184">
                  <a:extLst>
                    <a:ext uri="{9D8B030D-6E8A-4147-A177-3AD203B41FA5}">
                      <a16:colId xmlns:a16="http://schemas.microsoft.com/office/drawing/2014/main" val="1812518709"/>
                    </a:ext>
                  </a:extLst>
                </a:gridCol>
                <a:gridCol w="329184">
                  <a:extLst>
                    <a:ext uri="{9D8B030D-6E8A-4147-A177-3AD203B41FA5}">
                      <a16:colId xmlns:a16="http://schemas.microsoft.com/office/drawing/2014/main" val="2753195844"/>
                    </a:ext>
                  </a:extLst>
                </a:gridCol>
                <a:gridCol w="329184">
                  <a:extLst>
                    <a:ext uri="{9D8B030D-6E8A-4147-A177-3AD203B41FA5}">
                      <a16:colId xmlns:a16="http://schemas.microsoft.com/office/drawing/2014/main" val="1713507731"/>
                    </a:ext>
                  </a:extLst>
                </a:gridCol>
                <a:gridCol w="329184">
                  <a:extLst>
                    <a:ext uri="{9D8B030D-6E8A-4147-A177-3AD203B41FA5}">
                      <a16:colId xmlns:a16="http://schemas.microsoft.com/office/drawing/2014/main" val="4102292883"/>
                    </a:ext>
                  </a:extLst>
                </a:gridCol>
                <a:gridCol w="329184">
                  <a:extLst>
                    <a:ext uri="{9D8B030D-6E8A-4147-A177-3AD203B41FA5}">
                      <a16:colId xmlns:a16="http://schemas.microsoft.com/office/drawing/2014/main" val="798461715"/>
                    </a:ext>
                  </a:extLst>
                </a:gridCol>
                <a:gridCol w="329184">
                  <a:extLst>
                    <a:ext uri="{9D8B030D-6E8A-4147-A177-3AD203B41FA5}">
                      <a16:colId xmlns:a16="http://schemas.microsoft.com/office/drawing/2014/main" val="1763127071"/>
                    </a:ext>
                  </a:extLst>
                </a:gridCol>
                <a:gridCol w="329184">
                  <a:extLst>
                    <a:ext uri="{9D8B030D-6E8A-4147-A177-3AD203B41FA5}">
                      <a16:colId xmlns:a16="http://schemas.microsoft.com/office/drawing/2014/main" val="2251969669"/>
                    </a:ext>
                  </a:extLst>
                </a:gridCol>
                <a:gridCol w="370332">
                  <a:extLst>
                    <a:ext uri="{9D8B030D-6E8A-4147-A177-3AD203B41FA5}">
                      <a16:colId xmlns:a16="http://schemas.microsoft.com/office/drawing/2014/main" val="587273890"/>
                    </a:ext>
                  </a:extLst>
                </a:gridCol>
                <a:gridCol w="370332">
                  <a:extLst>
                    <a:ext uri="{9D8B030D-6E8A-4147-A177-3AD203B41FA5}">
                      <a16:colId xmlns:a16="http://schemas.microsoft.com/office/drawing/2014/main" val="4028000367"/>
                    </a:ext>
                  </a:extLst>
                </a:gridCol>
                <a:gridCol w="329184">
                  <a:extLst>
                    <a:ext uri="{9D8B030D-6E8A-4147-A177-3AD203B41FA5}">
                      <a16:colId xmlns:a16="http://schemas.microsoft.com/office/drawing/2014/main" val="3214505592"/>
                    </a:ext>
                  </a:extLst>
                </a:gridCol>
                <a:gridCol w="329184">
                  <a:extLst>
                    <a:ext uri="{9D8B030D-6E8A-4147-A177-3AD203B41FA5}">
                      <a16:colId xmlns:a16="http://schemas.microsoft.com/office/drawing/2014/main" val="4117106748"/>
                    </a:ext>
                  </a:extLst>
                </a:gridCol>
                <a:gridCol w="370332">
                  <a:extLst>
                    <a:ext uri="{9D8B030D-6E8A-4147-A177-3AD203B41FA5}">
                      <a16:colId xmlns:a16="http://schemas.microsoft.com/office/drawing/2014/main" val="1548474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278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- 2018-05-30 18:00:01 </a:t>
                      </a:r>
                      <a:r>
                        <a:rPr kumimoji="0" lang="fr-FR" sz="1000" b="0" i="0" u="none" strike="noStrike" kern="1200" cap="none" spc="0" normalizeH="0" baseline="0" noProof="0">
                          <a:ln>
                            <a:noFill/>
                          </a:ln>
                          <a:solidFill>
                            <a:prstClr val="black"/>
                          </a:solidFill>
                          <a:effectLst/>
                          <a:uLnTx/>
                          <a:uFillTx/>
                          <a:latin typeface="+mn-lt"/>
                          <a:ea typeface="+mn-ea"/>
                          <a:cs typeface="+mn-cs"/>
                        </a:rPr>
                        <a:t> 
 Les chines et patines de Ketty a réalisé ce projet d'armoire à pharmacie avec un outil multifonction 18V ONE+ RMT1801M 
( http://bit.ly/RMT1801M ) et un aspirateur 18 ONE+ CHV182M ( http://bit.ly/RYOBICHV182M ).
#ryobi #bricolage #relooking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8882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- 2018-05-30 17:35:54 </a:t>
                      </a:r>
                      <a:r>
                        <a:rPr kumimoji="0" lang="fr-FR" sz="1000" b="0" i="0" u="none" strike="noStrike" kern="1200" cap="none" spc="0" normalizeH="0" baseline="0" noProof="0">
                          <a:ln>
                            <a:noFill/>
                          </a:ln>
                          <a:solidFill>
                            <a:prstClr val="black"/>
                          </a:solidFill>
                          <a:effectLst/>
                          <a:uLnTx/>
                          <a:uFillTx/>
                          <a:latin typeface="+mn-lt"/>
                          <a:ea typeface="+mn-ea"/>
                          <a:cs typeface="+mn-cs"/>
                        </a:rPr>
                        <a:t> 
 [SPÉCIAL PRO] 
Découvrez notre concept unique : le taille-haies à batterie HSA 94 avec sac à dos, alternative ultra-légère à la batterie dorsale. En plus, jusqu'au 31 juillet, on vous offre la pochette et le sac à dos.
En savoir plus sur les conditions de l'offre 👉 https://loom.ly/PBS_R_Q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35585811"/>
                  </a:ext>
                </a:extLst>
              </a:tr>
            </a:tbl>
          </a:graphicData>
        </a:graphic>
      </p:graphicFrame>
      <p:sp>
        <p:nvSpPr>
          <p:cNvPr id="4" name="Text Placeholder 3">
            <a:extLst>
              <a:ext uri="{FF2B5EF4-FFF2-40B4-BE49-F238E27FC236}">
                <a16:creationId xmlns:a16="http://schemas.microsoft.com/office/drawing/2014/main" id="{57A8CA40-6CCF-4012-8343-A1A9BFCD562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045720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0F2A-DF4D-4EAC-B8EC-357C0319BABD}"/>
              </a:ext>
            </a:extLst>
          </p:cNvPr>
          <p:cNvSpPr>
            <a:spLocks noGrp="1"/>
          </p:cNvSpPr>
          <p:nvPr>
            <p:ph type="title"/>
          </p:nvPr>
        </p:nvSpPr>
        <p:spPr/>
        <p:txBody>
          <a:bodyPr/>
          <a:lstStyle/>
          <a:p>
            <a:r>
              <a:rPr lang="en-US"/>
              <a:t>Competitor Posts | HG-France - 5 of 12</a:t>
            </a:r>
          </a:p>
        </p:txBody>
      </p:sp>
      <p:graphicFrame>
        <p:nvGraphicFramePr>
          <p:cNvPr id="5" name="Table Placeholder 4">
            <a:extLst>
              <a:ext uri="{FF2B5EF4-FFF2-40B4-BE49-F238E27FC236}">
                <a16:creationId xmlns:a16="http://schemas.microsoft.com/office/drawing/2014/main" id="{85598E08-2800-495E-94E9-E248224FAA21}"/>
              </a:ext>
            </a:extLst>
          </p:cNvPr>
          <p:cNvGraphicFramePr>
            <a:graphicFrameLocks noGrp="1"/>
          </p:cNvGraphicFramePr>
          <p:nvPr>
            <p:ph type="tbl" sz="quarter" idx="13"/>
            <p:extLst>
              <p:ext uri="{D42A27DB-BD31-4B8C-83A1-F6EECF244321}">
                <p14:modId xmlns:p14="http://schemas.microsoft.com/office/powerpoint/2010/main" val="3812840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00668876"/>
                    </a:ext>
                  </a:extLst>
                </a:gridCol>
                <a:gridCol w="370332">
                  <a:extLst>
                    <a:ext uri="{9D8B030D-6E8A-4147-A177-3AD203B41FA5}">
                      <a16:colId xmlns:a16="http://schemas.microsoft.com/office/drawing/2014/main" val="184560040"/>
                    </a:ext>
                  </a:extLst>
                </a:gridCol>
                <a:gridCol w="370332">
                  <a:extLst>
                    <a:ext uri="{9D8B030D-6E8A-4147-A177-3AD203B41FA5}">
                      <a16:colId xmlns:a16="http://schemas.microsoft.com/office/drawing/2014/main" val="4257104609"/>
                    </a:ext>
                  </a:extLst>
                </a:gridCol>
                <a:gridCol w="370332">
                  <a:extLst>
                    <a:ext uri="{9D8B030D-6E8A-4147-A177-3AD203B41FA5}">
                      <a16:colId xmlns:a16="http://schemas.microsoft.com/office/drawing/2014/main" val="2914579441"/>
                    </a:ext>
                  </a:extLst>
                </a:gridCol>
                <a:gridCol w="329184">
                  <a:extLst>
                    <a:ext uri="{9D8B030D-6E8A-4147-A177-3AD203B41FA5}">
                      <a16:colId xmlns:a16="http://schemas.microsoft.com/office/drawing/2014/main" val="1223105284"/>
                    </a:ext>
                  </a:extLst>
                </a:gridCol>
                <a:gridCol w="329184">
                  <a:extLst>
                    <a:ext uri="{9D8B030D-6E8A-4147-A177-3AD203B41FA5}">
                      <a16:colId xmlns:a16="http://schemas.microsoft.com/office/drawing/2014/main" val="254797404"/>
                    </a:ext>
                  </a:extLst>
                </a:gridCol>
                <a:gridCol w="329184">
                  <a:extLst>
                    <a:ext uri="{9D8B030D-6E8A-4147-A177-3AD203B41FA5}">
                      <a16:colId xmlns:a16="http://schemas.microsoft.com/office/drawing/2014/main" val="1495184806"/>
                    </a:ext>
                  </a:extLst>
                </a:gridCol>
                <a:gridCol w="329184">
                  <a:extLst>
                    <a:ext uri="{9D8B030D-6E8A-4147-A177-3AD203B41FA5}">
                      <a16:colId xmlns:a16="http://schemas.microsoft.com/office/drawing/2014/main" val="3742045450"/>
                    </a:ext>
                  </a:extLst>
                </a:gridCol>
                <a:gridCol w="329184">
                  <a:extLst>
                    <a:ext uri="{9D8B030D-6E8A-4147-A177-3AD203B41FA5}">
                      <a16:colId xmlns:a16="http://schemas.microsoft.com/office/drawing/2014/main" val="504993012"/>
                    </a:ext>
                  </a:extLst>
                </a:gridCol>
                <a:gridCol w="329184">
                  <a:extLst>
                    <a:ext uri="{9D8B030D-6E8A-4147-A177-3AD203B41FA5}">
                      <a16:colId xmlns:a16="http://schemas.microsoft.com/office/drawing/2014/main" val="3486385270"/>
                    </a:ext>
                  </a:extLst>
                </a:gridCol>
                <a:gridCol w="329184">
                  <a:extLst>
                    <a:ext uri="{9D8B030D-6E8A-4147-A177-3AD203B41FA5}">
                      <a16:colId xmlns:a16="http://schemas.microsoft.com/office/drawing/2014/main" val="3253026863"/>
                    </a:ext>
                  </a:extLst>
                </a:gridCol>
                <a:gridCol w="329184">
                  <a:extLst>
                    <a:ext uri="{9D8B030D-6E8A-4147-A177-3AD203B41FA5}">
                      <a16:colId xmlns:a16="http://schemas.microsoft.com/office/drawing/2014/main" val="3264336716"/>
                    </a:ext>
                  </a:extLst>
                </a:gridCol>
                <a:gridCol w="329184">
                  <a:extLst>
                    <a:ext uri="{9D8B030D-6E8A-4147-A177-3AD203B41FA5}">
                      <a16:colId xmlns:a16="http://schemas.microsoft.com/office/drawing/2014/main" val="3380987639"/>
                    </a:ext>
                  </a:extLst>
                </a:gridCol>
                <a:gridCol w="370332">
                  <a:extLst>
                    <a:ext uri="{9D8B030D-6E8A-4147-A177-3AD203B41FA5}">
                      <a16:colId xmlns:a16="http://schemas.microsoft.com/office/drawing/2014/main" val="2853648000"/>
                    </a:ext>
                  </a:extLst>
                </a:gridCol>
                <a:gridCol w="370332">
                  <a:extLst>
                    <a:ext uri="{9D8B030D-6E8A-4147-A177-3AD203B41FA5}">
                      <a16:colId xmlns:a16="http://schemas.microsoft.com/office/drawing/2014/main" val="4239410062"/>
                    </a:ext>
                  </a:extLst>
                </a:gridCol>
                <a:gridCol w="329184">
                  <a:extLst>
                    <a:ext uri="{9D8B030D-6E8A-4147-A177-3AD203B41FA5}">
                      <a16:colId xmlns:a16="http://schemas.microsoft.com/office/drawing/2014/main" val="894804996"/>
                    </a:ext>
                  </a:extLst>
                </a:gridCol>
                <a:gridCol w="329184">
                  <a:extLst>
                    <a:ext uri="{9D8B030D-6E8A-4147-A177-3AD203B41FA5}">
                      <a16:colId xmlns:a16="http://schemas.microsoft.com/office/drawing/2014/main" val="2283939197"/>
                    </a:ext>
                  </a:extLst>
                </a:gridCol>
                <a:gridCol w="370332">
                  <a:extLst>
                    <a:ext uri="{9D8B030D-6E8A-4147-A177-3AD203B41FA5}">
                      <a16:colId xmlns:a16="http://schemas.microsoft.com/office/drawing/2014/main" val="500326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8323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- 2018-05-30 12:06:15 </a:t>
                      </a:r>
                      <a:r>
                        <a:rPr kumimoji="0" lang="fr-FR" sz="1000" b="0" i="0" u="none" strike="noStrike" kern="1200" cap="none" spc="0" normalizeH="0" baseline="0" noProof="0">
                          <a:ln>
                            <a:noFill/>
                          </a:ln>
                          <a:solidFill>
                            <a:prstClr val="black"/>
                          </a:solidFill>
                          <a:effectLst/>
                          <a:uLnTx/>
                          <a:uFillTx/>
                          <a:latin typeface="+mn-lt"/>
                          <a:ea typeface="+mn-ea"/>
                          <a:cs typeface="+mn-cs"/>
                        </a:rPr>
                        <a:t> 
 🎾 Jeu, set et match ! On vous a déniché de super idées pour recycler de vieilles balles de tennis et d’anciennes raquettes ! ;)
© http://bit.ly/2LHOTZI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989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- 2018-05-30 11:08:37 </a:t>
                      </a:r>
                      <a:r>
                        <a:rPr kumimoji="0" lang="fr-FR" sz="1000" b="0" i="0" u="none" strike="noStrike" kern="1200" cap="none" spc="0" normalizeH="0" baseline="0" noProof="0">
                          <a:ln>
                            <a:noFill/>
                          </a:ln>
                          <a:solidFill>
                            <a:prstClr val="black"/>
                          </a:solidFill>
                          <a:effectLst/>
                          <a:uLnTx/>
                          <a:uFillTx/>
                          <a:latin typeface="+mn-lt"/>
                          <a:ea typeface="+mn-ea"/>
                          <a:cs typeface="+mn-cs"/>
                        </a:rPr>
                        <a:t> 
 Quel est votre fruit préféré et de quelle façon aimez-vous le savourer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9211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- 2018-05-29 16:00:01 </a:t>
                      </a:r>
                      <a:r>
                        <a:rPr kumimoji="0" lang="fr-FR" sz="1000" b="0" i="0" u="none" strike="noStrike" kern="1200" cap="none" spc="0" normalizeH="0" baseline="0" noProof="0">
                          <a:ln>
                            <a:noFill/>
                          </a:ln>
                          <a:solidFill>
                            <a:prstClr val="black"/>
                          </a:solidFill>
                          <a:effectLst/>
                          <a:uLnTx/>
                          <a:uFillTx/>
                          <a:latin typeface="+mn-lt"/>
                          <a:ea typeface="+mn-ea"/>
                          <a:cs typeface="+mn-cs"/>
                        </a:rPr>
                        <a:t> 
 [QUIZ] Réputée pour ses propriétés pharmaceutiques depuis l'Antiquité, l'écorce du saule a donné naissance à quelque chose que l'on utilise très souvent. Qu'est-ce que c'est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52683692"/>
                  </a:ext>
                </a:extLst>
              </a:tr>
            </a:tbl>
          </a:graphicData>
        </a:graphic>
      </p:graphicFrame>
      <p:sp>
        <p:nvSpPr>
          <p:cNvPr id="4" name="Text Placeholder 3">
            <a:extLst>
              <a:ext uri="{FF2B5EF4-FFF2-40B4-BE49-F238E27FC236}">
                <a16:creationId xmlns:a16="http://schemas.microsoft.com/office/drawing/2014/main" id="{46A95744-9093-4AD2-B421-4ECA2D0B54F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467254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28FC7-03BE-4563-AADB-C6E08F1AC896}"/>
              </a:ext>
            </a:extLst>
          </p:cNvPr>
          <p:cNvSpPr>
            <a:spLocks noGrp="1"/>
          </p:cNvSpPr>
          <p:nvPr>
            <p:ph type="title"/>
          </p:nvPr>
        </p:nvSpPr>
        <p:spPr/>
        <p:txBody>
          <a:bodyPr/>
          <a:lstStyle/>
          <a:p>
            <a:r>
              <a:rPr lang="en-US"/>
              <a:t>Competitor Posts | HG-France - 6 of 12</a:t>
            </a:r>
          </a:p>
        </p:txBody>
      </p:sp>
      <p:graphicFrame>
        <p:nvGraphicFramePr>
          <p:cNvPr id="5" name="Table Placeholder 4">
            <a:extLst>
              <a:ext uri="{FF2B5EF4-FFF2-40B4-BE49-F238E27FC236}">
                <a16:creationId xmlns:a16="http://schemas.microsoft.com/office/drawing/2014/main" id="{C0BAA4A2-2DBC-47CA-8D3E-9046E9440807}"/>
              </a:ext>
            </a:extLst>
          </p:cNvPr>
          <p:cNvGraphicFramePr>
            <a:graphicFrameLocks noGrp="1"/>
          </p:cNvGraphicFramePr>
          <p:nvPr>
            <p:ph type="tbl" sz="quarter" idx="13"/>
            <p:extLst>
              <p:ext uri="{D42A27DB-BD31-4B8C-83A1-F6EECF244321}">
                <p14:modId xmlns:p14="http://schemas.microsoft.com/office/powerpoint/2010/main" val="3714855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71617881"/>
                    </a:ext>
                  </a:extLst>
                </a:gridCol>
                <a:gridCol w="370332">
                  <a:extLst>
                    <a:ext uri="{9D8B030D-6E8A-4147-A177-3AD203B41FA5}">
                      <a16:colId xmlns:a16="http://schemas.microsoft.com/office/drawing/2014/main" val="3588305383"/>
                    </a:ext>
                  </a:extLst>
                </a:gridCol>
                <a:gridCol w="370332">
                  <a:extLst>
                    <a:ext uri="{9D8B030D-6E8A-4147-A177-3AD203B41FA5}">
                      <a16:colId xmlns:a16="http://schemas.microsoft.com/office/drawing/2014/main" val="3354913367"/>
                    </a:ext>
                  </a:extLst>
                </a:gridCol>
                <a:gridCol w="370332">
                  <a:extLst>
                    <a:ext uri="{9D8B030D-6E8A-4147-A177-3AD203B41FA5}">
                      <a16:colId xmlns:a16="http://schemas.microsoft.com/office/drawing/2014/main" val="3084276730"/>
                    </a:ext>
                  </a:extLst>
                </a:gridCol>
                <a:gridCol w="329184">
                  <a:extLst>
                    <a:ext uri="{9D8B030D-6E8A-4147-A177-3AD203B41FA5}">
                      <a16:colId xmlns:a16="http://schemas.microsoft.com/office/drawing/2014/main" val="1683052772"/>
                    </a:ext>
                  </a:extLst>
                </a:gridCol>
                <a:gridCol w="329184">
                  <a:extLst>
                    <a:ext uri="{9D8B030D-6E8A-4147-A177-3AD203B41FA5}">
                      <a16:colId xmlns:a16="http://schemas.microsoft.com/office/drawing/2014/main" val="4237566906"/>
                    </a:ext>
                  </a:extLst>
                </a:gridCol>
                <a:gridCol w="329184">
                  <a:extLst>
                    <a:ext uri="{9D8B030D-6E8A-4147-A177-3AD203B41FA5}">
                      <a16:colId xmlns:a16="http://schemas.microsoft.com/office/drawing/2014/main" val="2995745300"/>
                    </a:ext>
                  </a:extLst>
                </a:gridCol>
                <a:gridCol w="329184">
                  <a:extLst>
                    <a:ext uri="{9D8B030D-6E8A-4147-A177-3AD203B41FA5}">
                      <a16:colId xmlns:a16="http://schemas.microsoft.com/office/drawing/2014/main" val="4183480726"/>
                    </a:ext>
                  </a:extLst>
                </a:gridCol>
                <a:gridCol w="329184">
                  <a:extLst>
                    <a:ext uri="{9D8B030D-6E8A-4147-A177-3AD203B41FA5}">
                      <a16:colId xmlns:a16="http://schemas.microsoft.com/office/drawing/2014/main" val="1285667615"/>
                    </a:ext>
                  </a:extLst>
                </a:gridCol>
                <a:gridCol w="329184">
                  <a:extLst>
                    <a:ext uri="{9D8B030D-6E8A-4147-A177-3AD203B41FA5}">
                      <a16:colId xmlns:a16="http://schemas.microsoft.com/office/drawing/2014/main" val="651077180"/>
                    </a:ext>
                  </a:extLst>
                </a:gridCol>
                <a:gridCol w="329184">
                  <a:extLst>
                    <a:ext uri="{9D8B030D-6E8A-4147-A177-3AD203B41FA5}">
                      <a16:colId xmlns:a16="http://schemas.microsoft.com/office/drawing/2014/main" val="2751426019"/>
                    </a:ext>
                  </a:extLst>
                </a:gridCol>
                <a:gridCol w="329184">
                  <a:extLst>
                    <a:ext uri="{9D8B030D-6E8A-4147-A177-3AD203B41FA5}">
                      <a16:colId xmlns:a16="http://schemas.microsoft.com/office/drawing/2014/main" val="126921230"/>
                    </a:ext>
                  </a:extLst>
                </a:gridCol>
                <a:gridCol w="329184">
                  <a:extLst>
                    <a:ext uri="{9D8B030D-6E8A-4147-A177-3AD203B41FA5}">
                      <a16:colId xmlns:a16="http://schemas.microsoft.com/office/drawing/2014/main" val="257882535"/>
                    </a:ext>
                  </a:extLst>
                </a:gridCol>
                <a:gridCol w="370332">
                  <a:extLst>
                    <a:ext uri="{9D8B030D-6E8A-4147-A177-3AD203B41FA5}">
                      <a16:colId xmlns:a16="http://schemas.microsoft.com/office/drawing/2014/main" val="1191497283"/>
                    </a:ext>
                  </a:extLst>
                </a:gridCol>
                <a:gridCol w="370332">
                  <a:extLst>
                    <a:ext uri="{9D8B030D-6E8A-4147-A177-3AD203B41FA5}">
                      <a16:colId xmlns:a16="http://schemas.microsoft.com/office/drawing/2014/main" val="210118196"/>
                    </a:ext>
                  </a:extLst>
                </a:gridCol>
                <a:gridCol w="329184">
                  <a:extLst>
                    <a:ext uri="{9D8B030D-6E8A-4147-A177-3AD203B41FA5}">
                      <a16:colId xmlns:a16="http://schemas.microsoft.com/office/drawing/2014/main" val="3079303105"/>
                    </a:ext>
                  </a:extLst>
                </a:gridCol>
                <a:gridCol w="329184">
                  <a:extLst>
                    <a:ext uri="{9D8B030D-6E8A-4147-A177-3AD203B41FA5}">
                      <a16:colId xmlns:a16="http://schemas.microsoft.com/office/drawing/2014/main" val="199266542"/>
                    </a:ext>
                  </a:extLst>
                </a:gridCol>
                <a:gridCol w="370332">
                  <a:extLst>
                    <a:ext uri="{9D8B030D-6E8A-4147-A177-3AD203B41FA5}">
                      <a16:colId xmlns:a16="http://schemas.microsoft.com/office/drawing/2014/main" val="752025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628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- 2018-05-29 12:01:00 </a:t>
                      </a:r>
                      <a:r>
                        <a:rPr kumimoji="0" lang="fr-FR" sz="1000" b="0" i="0" u="none" strike="noStrike" kern="1200" cap="none" spc="0" normalizeH="0" baseline="0" noProof="0">
                          <a:ln>
                            <a:noFill/>
                          </a:ln>
                          <a:solidFill>
                            <a:prstClr val="black"/>
                          </a:solidFill>
                          <a:effectLst/>
                          <a:uLnTx/>
                          <a:uFillTx/>
                          <a:latin typeface="+mn-lt"/>
                          <a:ea typeface="+mn-ea"/>
                          <a:cs typeface="+mn-cs"/>
                        </a:rPr>
                        <a:t> 
 - INSPIRATION, ACTION ! -
Un spa en extérieur ? Le rêve... devenu réalité ! On vous donne quelques idées pour créer un espace parfait pour les longues soirées d'été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0954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- 2018-05-29 11:40:00 </a:t>
                      </a:r>
                      <a:r>
                        <a:rPr kumimoji="0" lang="fr-FR" sz="1000" b="0" i="0" u="none" strike="noStrike" kern="1200" cap="none" spc="0" normalizeH="0" baseline="0" noProof="0">
                          <a:ln>
                            <a:noFill/>
                          </a:ln>
                          <a:solidFill>
                            <a:prstClr val="black"/>
                          </a:solidFill>
                          <a:effectLst/>
                          <a:uLnTx/>
                          <a:uFillTx/>
                          <a:latin typeface="+mn-lt"/>
                          <a:ea typeface="+mn-ea"/>
                          <a:cs typeface="+mn-cs"/>
                        </a:rPr>
                        <a:t> 
 Le projet de caisses à savon de Étude Plus Lyon avance bien. Nous sommes ravis de pouvoir les aider, souhaitons leur bon courage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3809953"/>
                  </a:ext>
                </a:extLst>
              </a:tr>
            </a:tbl>
          </a:graphicData>
        </a:graphic>
      </p:graphicFrame>
      <p:sp>
        <p:nvSpPr>
          <p:cNvPr id="4" name="Text Placeholder 3">
            <a:extLst>
              <a:ext uri="{FF2B5EF4-FFF2-40B4-BE49-F238E27FC236}">
                <a16:creationId xmlns:a16="http://schemas.microsoft.com/office/drawing/2014/main" id="{266E5550-0CE8-4483-AA0E-0C0BC779192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571228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41F70-3EE5-4C5B-8D93-D723C16AB31A}"/>
              </a:ext>
            </a:extLst>
          </p:cNvPr>
          <p:cNvSpPr>
            <a:spLocks noGrp="1"/>
          </p:cNvSpPr>
          <p:nvPr>
            <p:ph type="title"/>
          </p:nvPr>
        </p:nvSpPr>
        <p:spPr/>
        <p:txBody>
          <a:bodyPr/>
          <a:lstStyle/>
          <a:p>
            <a:r>
              <a:rPr lang="en-US"/>
              <a:t>Competitor Posts | HG-France - 7 of 12</a:t>
            </a:r>
          </a:p>
        </p:txBody>
      </p:sp>
      <p:graphicFrame>
        <p:nvGraphicFramePr>
          <p:cNvPr id="5" name="Table Placeholder 4">
            <a:extLst>
              <a:ext uri="{FF2B5EF4-FFF2-40B4-BE49-F238E27FC236}">
                <a16:creationId xmlns:a16="http://schemas.microsoft.com/office/drawing/2014/main" id="{DB9CC4E9-8B29-4CA9-A407-2CA2DD5DDDB9}"/>
              </a:ext>
            </a:extLst>
          </p:cNvPr>
          <p:cNvGraphicFramePr>
            <a:graphicFrameLocks noGrp="1"/>
          </p:cNvGraphicFramePr>
          <p:nvPr>
            <p:ph type="tbl" sz="quarter" idx="13"/>
            <p:extLst>
              <p:ext uri="{D42A27DB-BD31-4B8C-83A1-F6EECF244321}">
                <p14:modId xmlns:p14="http://schemas.microsoft.com/office/powerpoint/2010/main" val="4143941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76532277"/>
                    </a:ext>
                  </a:extLst>
                </a:gridCol>
                <a:gridCol w="370332">
                  <a:extLst>
                    <a:ext uri="{9D8B030D-6E8A-4147-A177-3AD203B41FA5}">
                      <a16:colId xmlns:a16="http://schemas.microsoft.com/office/drawing/2014/main" val="3996053823"/>
                    </a:ext>
                  </a:extLst>
                </a:gridCol>
                <a:gridCol w="370332">
                  <a:extLst>
                    <a:ext uri="{9D8B030D-6E8A-4147-A177-3AD203B41FA5}">
                      <a16:colId xmlns:a16="http://schemas.microsoft.com/office/drawing/2014/main" val="3895807936"/>
                    </a:ext>
                  </a:extLst>
                </a:gridCol>
                <a:gridCol w="370332">
                  <a:extLst>
                    <a:ext uri="{9D8B030D-6E8A-4147-A177-3AD203B41FA5}">
                      <a16:colId xmlns:a16="http://schemas.microsoft.com/office/drawing/2014/main" val="1402764862"/>
                    </a:ext>
                  </a:extLst>
                </a:gridCol>
                <a:gridCol w="329184">
                  <a:extLst>
                    <a:ext uri="{9D8B030D-6E8A-4147-A177-3AD203B41FA5}">
                      <a16:colId xmlns:a16="http://schemas.microsoft.com/office/drawing/2014/main" val="2079329965"/>
                    </a:ext>
                  </a:extLst>
                </a:gridCol>
                <a:gridCol w="329184">
                  <a:extLst>
                    <a:ext uri="{9D8B030D-6E8A-4147-A177-3AD203B41FA5}">
                      <a16:colId xmlns:a16="http://schemas.microsoft.com/office/drawing/2014/main" val="2508807188"/>
                    </a:ext>
                  </a:extLst>
                </a:gridCol>
                <a:gridCol w="329184">
                  <a:extLst>
                    <a:ext uri="{9D8B030D-6E8A-4147-A177-3AD203B41FA5}">
                      <a16:colId xmlns:a16="http://schemas.microsoft.com/office/drawing/2014/main" val="2423671469"/>
                    </a:ext>
                  </a:extLst>
                </a:gridCol>
                <a:gridCol w="329184">
                  <a:extLst>
                    <a:ext uri="{9D8B030D-6E8A-4147-A177-3AD203B41FA5}">
                      <a16:colId xmlns:a16="http://schemas.microsoft.com/office/drawing/2014/main" val="1727982053"/>
                    </a:ext>
                  </a:extLst>
                </a:gridCol>
                <a:gridCol w="329184">
                  <a:extLst>
                    <a:ext uri="{9D8B030D-6E8A-4147-A177-3AD203B41FA5}">
                      <a16:colId xmlns:a16="http://schemas.microsoft.com/office/drawing/2014/main" val="679286513"/>
                    </a:ext>
                  </a:extLst>
                </a:gridCol>
                <a:gridCol w="329184">
                  <a:extLst>
                    <a:ext uri="{9D8B030D-6E8A-4147-A177-3AD203B41FA5}">
                      <a16:colId xmlns:a16="http://schemas.microsoft.com/office/drawing/2014/main" val="555164180"/>
                    </a:ext>
                  </a:extLst>
                </a:gridCol>
                <a:gridCol w="329184">
                  <a:extLst>
                    <a:ext uri="{9D8B030D-6E8A-4147-A177-3AD203B41FA5}">
                      <a16:colId xmlns:a16="http://schemas.microsoft.com/office/drawing/2014/main" val="3437060760"/>
                    </a:ext>
                  </a:extLst>
                </a:gridCol>
                <a:gridCol w="329184">
                  <a:extLst>
                    <a:ext uri="{9D8B030D-6E8A-4147-A177-3AD203B41FA5}">
                      <a16:colId xmlns:a16="http://schemas.microsoft.com/office/drawing/2014/main" val="2261864011"/>
                    </a:ext>
                  </a:extLst>
                </a:gridCol>
                <a:gridCol w="329184">
                  <a:extLst>
                    <a:ext uri="{9D8B030D-6E8A-4147-A177-3AD203B41FA5}">
                      <a16:colId xmlns:a16="http://schemas.microsoft.com/office/drawing/2014/main" val="3129431597"/>
                    </a:ext>
                  </a:extLst>
                </a:gridCol>
                <a:gridCol w="370332">
                  <a:extLst>
                    <a:ext uri="{9D8B030D-6E8A-4147-A177-3AD203B41FA5}">
                      <a16:colId xmlns:a16="http://schemas.microsoft.com/office/drawing/2014/main" val="1664103949"/>
                    </a:ext>
                  </a:extLst>
                </a:gridCol>
                <a:gridCol w="370332">
                  <a:extLst>
                    <a:ext uri="{9D8B030D-6E8A-4147-A177-3AD203B41FA5}">
                      <a16:colId xmlns:a16="http://schemas.microsoft.com/office/drawing/2014/main" val="3473724484"/>
                    </a:ext>
                  </a:extLst>
                </a:gridCol>
                <a:gridCol w="329184">
                  <a:extLst>
                    <a:ext uri="{9D8B030D-6E8A-4147-A177-3AD203B41FA5}">
                      <a16:colId xmlns:a16="http://schemas.microsoft.com/office/drawing/2014/main" val="2096593745"/>
                    </a:ext>
                  </a:extLst>
                </a:gridCol>
                <a:gridCol w="329184">
                  <a:extLst>
                    <a:ext uri="{9D8B030D-6E8A-4147-A177-3AD203B41FA5}">
                      <a16:colId xmlns:a16="http://schemas.microsoft.com/office/drawing/2014/main" val="856806854"/>
                    </a:ext>
                  </a:extLst>
                </a:gridCol>
                <a:gridCol w="370332">
                  <a:extLst>
                    <a:ext uri="{9D8B030D-6E8A-4147-A177-3AD203B41FA5}">
                      <a16:colId xmlns:a16="http://schemas.microsoft.com/office/drawing/2014/main" val="3482636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3579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Castorama - 2018-05-28 18:39:00 </a:t>
                      </a:r>
                      <a:r>
                        <a:rPr kumimoji="0" lang="en-US" sz="1000" b="0" i="0" u="none" strike="noStrike" kern="1200" cap="none" spc="0" normalizeH="0" baseline="0" noProof="0">
                          <a:ln>
                            <a:noFill/>
                          </a:ln>
                          <a:solidFill>
                            <a:prstClr val="black"/>
                          </a:solidFill>
                          <a:effectLst/>
                          <a:uLnTx/>
                          <a:uFillTx/>
                          <a:latin typeface="+mn-lt"/>
                          <a:ea typeface="+mn-ea"/>
                          <a:cs typeface="+mn-cs"/>
                        </a:rPr>
                        <a:t> 
 Voyage dans une ambiance Buena Vista Social Club ! On mélange les matériaux bruts et des couleurs tropicales pour une ambiance qui sent bon … les vacances ! 😎 &gt; bit.ly/2reAwTV
 — Products shown: Carrelage carreaux de ciment ANTICO Rouge, Coussin  Greenbul vert, Table basse RURAL, Miroir Rotin 58X58, Miroir Rotin 56X56, Lampe à poser NEWMAN bleue, Papier peint expansé sur intissé India muscade, Lampe à poser PIANOSA Noire, Fauteuil de jardin rocking chair CUBA and 5 others.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86263640"/>
                  </a:ext>
                </a:extLst>
              </a:tr>
            </a:tbl>
          </a:graphicData>
        </a:graphic>
      </p:graphicFrame>
      <p:sp>
        <p:nvSpPr>
          <p:cNvPr id="4" name="Text Placeholder 3">
            <a:extLst>
              <a:ext uri="{FF2B5EF4-FFF2-40B4-BE49-F238E27FC236}">
                <a16:creationId xmlns:a16="http://schemas.microsoft.com/office/drawing/2014/main" id="{36F8D87A-92E0-414C-A1B0-C8D80446F89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907634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262B1-2372-45AA-99A0-28149B92C556}"/>
              </a:ext>
            </a:extLst>
          </p:cNvPr>
          <p:cNvSpPr>
            <a:spLocks noGrp="1"/>
          </p:cNvSpPr>
          <p:nvPr>
            <p:ph type="title"/>
          </p:nvPr>
        </p:nvSpPr>
        <p:spPr/>
        <p:txBody>
          <a:bodyPr/>
          <a:lstStyle/>
          <a:p>
            <a:r>
              <a:rPr lang="en-US"/>
              <a:t>Competitor Posts | HG-France - 8 of 12</a:t>
            </a:r>
          </a:p>
        </p:txBody>
      </p:sp>
      <p:graphicFrame>
        <p:nvGraphicFramePr>
          <p:cNvPr id="5" name="Table Placeholder 4">
            <a:extLst>
              <a:ext uri="{FF2B5EF4-FFF2-40B4-BE49-F238E27FC236}">
                <a16:creationId xmlns:a16="http://schemas.microsoft.com/office/drawing/2014/main" id="{B30A6E11-BA92-4D5D-BE7E-48CA77961419}"/>
              </a:ext>
            </a:extLst>
          </p:cNvPr>
          <p:cNvGraphicFramePr>
            <a:graphicFrameLocks noGrp="1"/>
          </p:cNvGraphicFramePr>
          <p:nvPr>
            <p:ph type="tbl" sz="quarter" idx="13"/>
            <p:extLst>
              <p:ext uri="{D42A27DB-BD31-4B8C-83A1-F6EECF244321}">
                <p14:modId xmlns:p14="http://schemas.microsoft.com/office/powerpoint/2010/main" val="481471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60330734"/>
                    </a:ext>
                  </a:extLst>
                </a:gridCol>
                <a:gridCol w="370332">
                  <a:extLst>
                    <a:ext uri="{9D8B030D-6E8A-4147-A177-3AD203B41FA5}">
                      <a16:colId xmlns:a16="http://schemas.microsoft.com/office/drawing/2014/main" val="1421078864"/>
                    </a:ext>
                  </a:extLst>
                </a:gridCol>
                <a:gridCol w="370332">
                  <a:extLst>
                    <a:ext uri="{9D8B030D-6E8A-4147-A177-3AD203B41FA5}">
                      <a16:colId xmlns:a16="http://schemas.microsoft.com/office/drawing/2014/main" val="1541973549"/>
                    </a:ext>
                  </a:extLst>
                </a:gridCol>
                <a:gridCol w="370332">
                  <a:extLst>
                    <a:ext uri="{9D8B030D-6E8A-4147-A177-3AD203B41FA5}">
                      <a16:colId xmlns:a16="http://schemas.microsoft.com/office/drawing/2014/main" val="4192189602"/>
                    </a:ext>
                  </a:extLst>
                </a:gridCol>
                <a:gridCol w="329184">
                  <a:extLst>
                    <a:ext uri="{9D8B030D-6E8A-4147-A177-3AD203B41FA5}">
                      <a16:colId xmlns:a16="http://schemas.microsoft.com/office/drawing/2014/main" val="4084856728"/>
                    </a:ext>
                  </a:extLst>
                </a:gridCol>
                <a:gridCol w="329184">
                  <a:extLst>
                    <a:ext uri="{9D8B030D-6E8A-4147-A177-3AD203B41FA5}">
                      <a16:colId xmlns:a16="http://schemas.microsoft.com/office/drawing/2014/main" val="2536096371"/>
                    </a:ext>
                  </a:extLst>
                </a:gridCol>
                <a:gridCol w="329184">
                  <a:extLst>
                    <a:ext uri="{9D8B030D-6E8A-4147-A177-3AD203B41FA5}">
                      <a16:colId xmlns:a16="http://schemas.microsoft.com/office/drawing/2014/main" val="3489147015"/>
                    </a:ext>
                  </a:extLst>
                </a:gridCol>
                <a:gridCol w="329184">
                  <a:extLst>
                    <a:ext uri="{9D8B030D-6E8A-4147-A177-3AD203B41FA5}">
                      <a16:colId xmlns:a16="http://schemas.microsoft.com/office/drawing/2014/main" val="1655064859"/>
                    </a:ext>
                  </a:extLst>
                </a:gridCol>
                <a:gridCol w="329184">
                  <a:extLst>
                    <a:ext uri="{9D8B030D-6E8A-4147-A177-3AD203B41FA5}">
                      <a16:colId xmlns:a16="http://schemas.microsoft.com/office/drawing/2014/main" val="3993668186"/>
                    </a:ext>
                  </a:extLst>
                </a:gridCol>
                <a:gridCol w="329184">
                  <a:extLst>
                    <a:ext uri="{9D8B030D-6E8A-4147-A177-3AD203B41FA5}">
                      <a16:colId xmlns:a16="http://schemas.microsoft.com/office/drawing/2014/main" val="712491725"/>
                    </a:ext>
                  </a:extLst>
                </a:gridCol>
                <a:gridCol w="329184">
                  <a:extLst>
                    <a:ext uri="{9D8B030D-6E8A-4147-A177-3AD203B41FA5}">
                      <a16:colId xmlns:a16="http://schemas.microsoft.com/office/drawing/2014/main" val="963788514"/>
                    </a:ext>
                  </a:extLst>
                </a:gridCol>
                <a:gridCol w="329184">
                  <a:extLst>
                    <a:ext uri="{9D8B030D-6E8A-4147-A177-3AD203B41FA5}">
                      <a16:colId xmlns:a16="http://schemas.microsoft.com/office/drawing/2014/main" val="1815398666"/>
                    </a:ext>
                  </a:extLst>
                </a:gridCol>
                <a:gridCol w="329184">
                  <a:extLst>
                    <a:ext uri="{9D8B030D-6E8A-4147-A177-3AD203B41FA5}">
                      <a16:colId xmlns:a16="http://schemas.microsoft.com/office/drawing/2014/main" val="1109625398"/>
                    </a:ext>
                  </a:extLst>
                </a:gridCol>
                <a:gridCol w="370332">
                  <a:extLst>
                    <a:ext uri="{9D8B030D-6E8A-4147-A177-3AD203B41FA5}">
                      <a16:colId xmlns:a16="http://schemas.microsoft.com/office/drawing/2014/main" val="2745699882"/>
                    </a:ext>
                  </a:extLst>
                </a:gridCol>
                <a:gridCol w="370332">
                  <a:extLst>
                    <a:ext uri="{9D8B030D-6E8A-4147-A177-3AD203B41FA5}">
                      <a16:colId xmlns:a16="http://schemas.microsoft.com/office/drawing/2014/main" val="486596583"/>
                    </a:ext>
                  </a:extLst>
                </a:gridCol>
                <a:gridCol w="329184">
                  <a:extLst>
                    <a:ext uri="{9D8B030D-6E8A-4147-A177-3AD203B41FA5}">
                      <a16:colId xmlns:a16="http://schemas.microsoft.com/office/drawing/2014/main" val="1018261354"/>
                    </a:ext>
                  </a:extLst>
                </a:gridCol>
                <a:gridCol w="329184">
                  <a:extLst>
                    <a:ext uri="{9D8B030D-6E8A-4147-A177-3AD203B41FA5}">
                      <a16:colId xmlns:a16="http://schemas.microsoft.com/office/drawing/2014/main" val="1461663539"/>
                    </a:ext>
                  </a:extLst>
                </a:gridCol>
                <a:gridCol w="370332">
                  <a:extLst>
                    <a:ext uri="{9D8B030D-6E8A-4147-A177-3AD203B41FA5}">
                      <a16:colId xmlns:a16="http://schemas.microsoft.com/office/drawing/2014/main" val="2240525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668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- 2018-05-28 10:16:19 </a:t>
                      </a:r>
                      <a:r>
                        <a:rPr kumimoji="0" lang="fr-FR" sz="1000" b="0" i="0" u="none" strike="noStrike" kern="1200" cap="none" spc="0" normalizeH="0" baseline="0" noProof="0">
                          <a:ln>
                            <a:noFill/>
                          </a:ln>
                          <a:solidFill>
                            <a:prstClr val="black"/>
                          </a:solidFill>
                          <a:effectLst/>
                          <a:uLnTx/>
                          <a:uFillTx/>
                          <a:latin typeface="+mn-lt"/>
                          <a:ea typeface="+mn-ea"/>
                          <a:cs typeface="+mn-cs"/>
                        </a:rPr>
                        <a:t> 
 CONCOURS - Envie de gagner notre SEASONMASTER™ et les accessoires qui vont avec ? Regardez bien notre vidéo et dites-nous combien d'outils il permet de remplacer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70735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- 2018-05-27 10:00:01 </a:t>
                      </a:r>
                      <a:r>
                        <a:rPr kumimoji="0" lang="fr-FR" sz="1000" b="0" i="0" u="none" strike="noStrike" kern="1200" cap="none" spc="0" normalizeH="0" baseline="0" noProof="0">
                          <a:ln>
                            <a:noFill/>
                          </a:ln>
                          <a:solidFill>
                            <a:prstClr val="black"/>
                          </a:solidFill>
                          <a:effectLst/>
                          <a:uLnTx/>
                          <a:uFillTx/>
                          <a:latin typeface="+mn-lt"/>
                          <a:ea typeface="+mn-ea"/>
                          <a:cs typeface="+mn-cs"/>
                        </a:rPr>
                        <a:t> 
 Bonne fête à toutes les mamans bricoleuses !
http://bit.ly/R18GLU
#fetesdesmeres #bricolage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3431677"/>
                  </a:ext>
                </a:extLst>
              </a:tr>
            </a:tbl>
          </a:graphicData>
        </a:graphic>
      </p:graphicFrame>
      <p:sp>
        <p:nvSpPr>
          <p:cNvPr id="4" name="Text Placeholder 3">
            <a:extLst>
              <a:ext uri="{FF2B5EF4-FFF2-40B4-BE49-F238E27FC236}">
                <a16:creationId xmlns:a16="http://schemas.microsoft.com/office/drawing/2014/main" id="{F3BCF64D-70ED-4AD5-9B9C-81EB780CC44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243492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CA88A-42CF-4205-BB0D-C3790C9B0A0A}"/>
              </a:ext>
            </a:extLst>
          </p:cNvPr>
          <p:cNvSpPr>
            <a:spLocks noGrp="1"/>
          </p:cNvSpPr>
          <p:nvPr>
            <p:ph type="title"/>
          </p:nvPr>
        </p:nvSpPr>
        <p:spPr/>
        <p:txBody>
          <a:bodyPr/>
          <a:lstStyle/>
          <a:p>
            <a:r>
              <a:rPr lang="en-US"/>
              <a:t>Competitor Posts | HG-France - 9 of 12</a:t>
            </a:r>
          </a:p>
        </p:txBody>
      </p:sp>
      <p:graphicFrame>
        <p:nvGraphicFramePr>
          <p:cNvPr id="5" name="Table Placeholder 4">
            <a:extLst>
              <a:ext uri="{FF2B5EF4-FFF2-40B4-BE49-F238E27FC236}">
                <a16:creationId xmlns:a16="http://schemas.microsoft.com/office/drawing/2014/main" id="{FDA5EAC4-4F53-40CA-A1D0-2A8CD2AAF6B0}"/>
              </a:ext>
            </a:extLst>
          </p:cNvPr>
          <p:cNvGraphicFramePr>
            <a:graphicFrameLocks noGrp="1"/>
          </p:cNvGraphicFramePr>
          <p:nvPr>
            <p:ph type="tbl" sz="quarter" idx="13"/>
            <p:extLst>
              <p:ext uri="{D42A27DB-BD31-4B8C-83A1-F6EECF244321}">
                <p14:modId xmlns:p14="http://schemas.microsoft.com/office/powerpoint/2010/main" val="2554273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34077930"/>
                    </a:ext>
                  </a:extLst>
                </a:gridCol>
                <a:gridCol w="370332">
                  <a:extLst>
                    <a:ext uri="{9D8B030D-6E8A-4147-A177-3AD203B41FA5}">
                      <a16:colId xmlns:a16="http://schemas.microsoft.com/office/drawing/2014/main" val="797531925"/>
                    </a:ext>
                  </a:extLst>
                </a:gridCol>
                <a:gridCol w="370332">
                  <a:extLst>
                    <a:ext uri="{9D8B030D-6E8A-4147-A177-3AD203B41FA5}">
                      <a16:colId xmlns:a16="http://schemas.microsoft.com/office/drawing/2014/main" val="3066253883"/>
                    </a:ext>
                  </a:extLst>
                </a:gridCol>
                <a:gridCol w="370332">
                  <a:extLst>
                    <a:ext uri="{9D8B030D-6E8A-4147-A177-3AD203B41FA5}">
                      <a16:colId xmlns:a16="http://schemas.microsoft.com/office/drawing/2014/main" val="1771456834"/>
                    </a:ext>
                  </a:extLst>
                </a:gridCol>
                <a:gridCol w="329184">
                  <a:extLst>
                    <a:ext uri="{9D8B030D-6E8A-4147-A177-3AD203B41FA5}">
                      <a16:colId xmlns:a16="http://schemas.microsoft.com/office/drawing/2014/main" val="918983843"/>
                    </a:ext>
                  </a:extLst>
                </a:gridCol>
                <a:gridCol w="329184">
                  <a:extLst>
                    <a:ext uri="{9D8B030D-6E8A-4147-A177-3AD203B41FA5}">
                      <a16:colId xmlns:a16="http://schemas.microsoft.com/office/drawing/2014/main" val="2365647217"/>
                    </a:ext>
                  </a:extLst>
                </a:gridCol>
                <a:gridCol w="329184">
                  <a:extLst>
                    <a:ext uri="{9D8B030D-6E8A-4147-A177-3AD203B41FA5}">
                      <a16:colId xmlns:a16="http://schemas.microsoft.com/office/drawing/2014/main" val="3159102172"/>
                    </a:ext>
                  </a:extLst>
                </a:gridCol>
                <a:gridCol w="329184">
                  <a:extLst>
                    <a:ext uri="{9D8B030D-6E8A-4147-A177-3AD203B41FA5}">
                      <a16:colId xmlns:a16="http://schemas.microsoft.com/office/drawing/2014/main" val="2525944810"/>
                    </a:ext>
                  </a:extLst>
                </a:gridCol>
                <a:gridCol w="329184">
                  <a:extLst>
                    <a:ext uri="{9D8B030D-6E8A-4147-A177-3AD203B41FA5}">
                      <a16:colId xmlns:a16="http://schemas.microsoft.com/office/drawing/2014/main" val="3003242960"/>
                    </a:ext>
                  </a:extLst>
                </a:gridCol>
                <a:gridCol w="329184">
                  <a:extLst>
                    <a:ext uri="{9D8B030D-6E8A-4147-A177-3AD203B41FA5}">
                      <a16:colId xmlns:a16="http://schemas.microsoft.com/office/drawing/2014/main" val="1316565876"/>
                    </a:ext>
                  </a:extLst>
                </a:gridCol>
                <a:gridCol w="329184">
                  <a:extLst>
                    <a:ext uri="{9D8B030D-6E8A-4147-A177-3AD203B41FA5}">
                      <a16:colId xmlns:a16="http://schemas.microsoft.com/office/drawing/2014/main" val="3130768956"/>
                    </a:ext>
                  </a:extLst>
                </a:gridCol>
                <a:gridCol w="329184">
                  <a:extLst>
                    <a:ext uri="{9D8B030D-6E8A-4147-A177-3AD203B41FA5}">
                      <a16:colId xmlns:a16="http://schemas.microsoft.com/office/drawing/2014/main" val="1802431629"/>
                    </a:ext>
                  </a:extLst>
                </a:gridCol>
                <a:gridCol w="329184">
                  <a:extLst>
                    <a:ext uri="{9D8B030D-6E8A-4147-A177-3AD203B41FA5}">
                      <a16:colId xmlns:a16="http://schemas.microsoft.com/office/drawing/2014/main" val="2782540181"/>
                    </a:ext>
                  </a:extLst>
                </a:gridCol>
                <a:gridCol w="370332">
                  <a:extLst>
                    <a:ext uri="{9D8B030D-6E8A-4147-A177-3AD203B41FA5}">
                      <a16:colId xmlns:a16="http://schemas.microsoft.com/office/drawing/2014/main" val="2471414175"/>
                    </a:ext>
                  </a:extLst>
                </a:gridCol>
                <a:gridCol w="370332">
                  <a:extLst>
                    <a:ext uri="{9D8B030D-6E8A-4147-A177-3AD203B41FA5}">
                      <a16:colId xmlns:a16="http://schemas.microsoft.com/office/drawing/2014/main" val="1090513164"/>
                    </a:ext>
                  </a:extLst>
                </a:gridCol>
                <a:gridCol w="329184">
                  <a:extLst>
                    <a:ext uri="{9D8B030D-6E8A-4147-A177-3AD203B41FA5}">
                      <a16:colId xmlns:a16="http://schemas.microsoft.com/office/drawing/2014/main" val="358497582"/>
                    </a:ext>
                  </a:extLst>
                </a:gridCol>
                <a:gridCol w="329184">
                  <a:extLst>
                    <a:ext uri="{9D8B030D-6E8A-4147-A177-3AD203B41FA5}">
                      <a16:colId xmlns:a16="http://schemas.microsoft.com/office/drawing/2014/main" val="2089020689"/>
                    </a:ext>
                  </a:extLst>
                </a:gridCol>
                <a:gridCol w="370332">
                  <a:extLst>
                    <a:ext uri="{9D8B030D-6E8A-4147-A177-3AD203B41FA5}">
                      <a16:colId xmlns:a16="http://schemas.microsoft.com/office/drawing/2014/main" val="3905504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4651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- 2018-05-27 09:03:00 </a:t>
                      </a:r>
                      <a:r>
                        <a:rPr kumimoji="0" lang="fr-FR" sz="1000" b="0" i="0" u="none" strike="noStrike" kern="1200" cap="none" spc="0" normalizeH="0" baseline="0" noProof="0">
                          <a:ln>
                            <a:noFill/>
                          </a:ln>
                          <a:solidFill>
                            <a:prstClr val="black"/>
                          </a:solidFill>
                          <a:effectLst/>
                          <a:uLnTx/>
                          <a:uFillTx/>
                          <a:latin typeface="+mn-lt"/>
                          <a:ea typeface="+mn-ea"/>
                          <a:cs typeface="+mn-cs"/>
                        </a:rPr>
                        <a:t> 
 - LA MAISON DU MOIS -
Et si... on habitait dans une maison recyclable ? Loin des stéréotypes habituels, les chercheurs de l'EMPA ont imaginé à Dübendorf en Suisse une maison aux matériaux recyclables, réutilisables et compostables !  
Découvrez tous les détails de ce projet responsable et durable sur notre site ➡️ http://lmfr.io/maison-recyclable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9167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- 2018-05-27 08:00:01 </a:t>
                      </a:r>
                      <a:r>
                        <a:rPr kumimoji="0" lang="fr-FR" sz="1000" b="0" i="0" u="none" strike="noStrike" kern="1200" cap="none" spc="0" normalizeH="0" baseline="0" noProof="0">
                          <a:ln>
                            <a:noFill/>
                          </a:ln>
                          <a:solidFill>
                            <a:prstClr val="black"/>
                          </a:solidFill>
                          <a:effectLst/>
                          <a:uLnTx/>
                          <a:uFillTx/>
                          <a:latin typeface="+mn-lt"/>
                          <a:ea typeface="+mn-ea"/>
                          <a:cs typeface="+mn-cs"/>
                        </a:rPr>
                        <a:t> 
 Aujourd'hui nous souhaitons la plus belle et la plus fleurie des fêtes à toutes les mamans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13457308"/>
                  </a:ext>
                </a:extLst>
              </a:tr>
            </a:tbl>
          </a:graphicData>
        </a:graphic>
      </p:graphicFrame>
      <p:sp>
        <p:nvSpPr>
          <p:cNvPr id="4" name="Text Placeholder 3">
            <a:extLst>
              <a:ext uri="{FF2B5EF4-FFF2-40B4-BE49-F238E27FC236}">
                <a16:creationId xmlns:a16="http://schemas.microsoft.com/office/drawing/2014/main" id="{CECBD074-DE1E-42C0-9C48-F598A9C44B4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030165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F864D-DD23-4E38-8899-335B9DF06EE9}"/>
              </a:ext>
            </a:extLst>
          </p:cNvPr>
          <p:cNvSpPr>
            <a:spLocks noGrp="1"/>
          </p:cNvSpPr>
          <p:nvPr>
            <p:ph type="title"/>
          </p:nvPr>
        </p:nvSpPr>
        <p:spPr/>
        <p:txBody>
          <a:bodyPr/>
          <a:lstStyle/>
          <a:p>
            <a:r>
              <a:rPr lang="en-US"/>
              <a:t>Competitor Posts | HG-France - 10 of 12</a:t>
            </a:r>
          </a:p>
        </p:txBody>
      </p:sp>
      <p:graphicFrame>
        <p:nvGraphicFramePr>
          <p:cNvPr id="5" name="Table Placeholder 4">
            <a:extLst>
              <a:ext uri="{FF2B5EF4-FFF2-40B4-BE49-F238E27FC236}">
                <a16:creationId xmlns:a16="http://schemas.microsoft.com/office/drawing/2014/main" id="{AA90D743-DC25-42B0-BCBE-251BF95EA50F}"/>
              </a:ext>
            </a:extLst>
          </p:cNvPr>
          <p:cNvGraphicFramePr>
            <a:graphicFrameLocks noGrp="1"/>
          </p:cNvGraphicFramePr>
          <p:nvPr>
            <p:ph type="tbl" sz="quarter" idx="13"/>
            <p:extLst>
              <p:ext uri="{D42A27DB-BD31-4B8C-83A1-F6EECF244321}">
                <p14:modId xmlns:p14="http://schemas.microsoft.com/office/powerpoint/2010/main" val="1788027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7314464"/>
                    </a:ext>
                  </a:extLst>
                </a:gridCol>
                <a:gridCol w="370332">
                  <a:extLst>
                    <a:ext uri="{9D8B030D-6E8A-4147-A177-3AD203B41FA5}">
                      <a16:colId xmlns:a16="http://schemas.microsoft.com/office/drawing/2014/main" val="1808123280"/>
                    </a:ext>
                  </a:extLst>
                </a:gridCol>
                <a:gridCol w="370332">
                  <a:extLst>
                    <a:ext uri="{9D8B030D-6E8A-4147-A177-3AD203B41FA5}">
                      <a16:colId xmlns:a16="http://schemas.microsoft.com/office/drawing/2014/main" val="4066845822"/>
                    </a:ext>
                  </a:extLst>
                </a:gridCol>
                <a:gridCol w="370332">
                  <a:extLst>
                    <a:ext uri="{9D8B030D-6E8A-4147-A177-3AD203B41FA5}">
                      <a16:colId xmlns:a16="http://schemas.microsoft.com/office/drawing/2014/main" val="3662872116"/>
                    </a:ext>
                  </a:extLst>
                </a:gridCol>
                <a:gridCol w="329184">
                  <a:extLst>
                    <a:ext uri="{9D8B030D-6E8A-4147-A177-3AD203B41FA5}">
                      <a16:colId xmlns:a16="http://schemas.microsoft.com/office/drawing/2014/main" val="649190748"/>
                    </a:ext>
                  </a:extLst>
                </a:gridCol>
                <a:gridCol w="329184">
                  <a:extLst>
                    <a:ext uri="{9D8B030D-6E8A-4147-A177-3AD203B41FA5}">
                      <a16:colId xmlns:a16="http://schemas.microsoft.com/office/drawing/2014/main" val="3148821592"/>
                    </a:ext>
                  </a:extLst>
                </a:gridCol>
                <a:gridCol w="329184">
                  <a:extLst>
                    <a:ext uri="{9D8B030D-6E8A-4147-A177-3AD203B41FA5}">
                      <a16:colId xmlns:a16="http://schemas.microsoft.com/office/drawing/2014/main" val="3589255963"/>
                    </a:ext>
                  </a:extLst>
                </a:gridCol>
                <a:gridCol w="329184">
                  <a:extLst>
                    <a:ext uri="{9D8B030D-6E8A-4147-A177-3AD203B41FA5}">
                      <a16:colId xmlns:a16="http://schemas.microsoft.com/office/drawing/2014/main" val="2545182767"/>
                    </a:ext>
                  </a:extLst>
                </a:gridCol>
                <a:gridCol w="329184">
                  <a:extLst>
                    <a:ext uri="{9D8B030D-6E8A-4147-A177-3AD203B41FA5}">
                      <a16:colId xmlns:a16="http://schemas.microsoft.com/office/drawing/2014/main" val="2443525087"/>
                    </a:ext>
                  </a:extLst>
                </a:gridCol>
                <a:gridCol w="329184">
                  <a:extLst>
                    <a:ext uri="{9D8B030D-6E8A-4147-A177-3AD203B41FA5}">
                      <a16:colId xmlns:a16="http://schemas.microsoft.com/office/drawing/2014/main" val="4019578276"/>
                    </a:ext>
                  </a:extLst>
                </a:gridCol>
                <a:gridCol w="329184">
                  <a:extLst>
                    <a:ext uri="{9D8B030D-6E8A-4147-A177-3AD203B41FA5}">
                      <a16:colId xmlns:a16="http://schemas.microsoft.com/office/drawing/2014/main" val="1921230123"/>
                    </a:ext>
                  </a:extLst>
                </a:gridCol>
                <a:gridCol w="329184">
                  <a:extLst>
                    <a:ext uri="{9D8B030D-6E8A-4147-A177-3AD203B41FA5}">
                      <a16:colId xmlns:a16="http://schemas.microsoft.com/office/drawing/2014/main" val="84949852"/>
                    </a:ext>
                  </a:extLst>
                </a:gridCol>
                <a:gridCol w="329184">
                  <a:extLst>
                    <a:ext uri="{9D8B030D-6E8A-4147-A177-3AD203B41FA5}">
                      <a16:colId xmlns:a16="http://schemas.microsoft.com/office/drawing/2014/main" val="2635324458"/>
                    </a:ext>
                  </a:extLst>
                </a:gridCol>
                <a:gridCol w="370332">
                  <a:extLst>
                    <a:ext uri="{9D8B030D-6E8A-4147-A177-3AD203B41FA5}">
                      <a16:colId xmlns:a16="http://schemas.microsoft.com/office/drawing/2014/main" val="2822795102"/>
                    </a:ext>
                  </a:extLst>
                </a:gridCol>
                <a:gridCol w="370332">
                  <a:extLst>
                    <a:ext uri="{9D8B030D-6E8A-4147-A177-3AD203B41FA5}">
                      <a16:colId xmlns:a16="http://schemas.microsoft.com/office/drawing/2014/main" val="1781200268"/>
                    </a:ext>
                  </a:extLst>
                </a:gridCol>
                <a:gridCol w="329184">
                  <a:extLst>
                    <a:ext uri="{9D8B030D-6E8A-4147-A177-3AD203B41FA5}">
                      <a16:colId xmlns:a16="http://schemas.microsoft.com/office/drawing/2014/main" val="801369275"/>
                    </a:ext>
                  </a:extLst>
                </a:gridCol>
                <a:gridCol w="329184">
                  <a:extLst>
                    <a:ext uri="{9D8B030D-6E8A-4147-A177-3AD203B41FA5}">
                      <a16:colId xmlns:a16="http://schemas.microsoft.com/office/drawing/2014/main" val="536853370"/>
                    </a:ext>
                  </a:extLst>
                </a:gridCol>
                <a:gridCol w="370332">
                  <a:extLst>
                    <a:ext uri="{9D8B030D-6E8A-4147-A177-3AD203B41FA5}">
                      <a16:colId xmlns:a16="http://schemas.microsoft.com/office/drawing/2014/main" val="3009932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9655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- 2018-05-26 18:09:00 </a:t>
                      </a:r>
                      <a:r>
                        <a:rPr kumimoji="0" lang="fr-FR" sz="1000" b="0" i="0" u="none" strike="noStrike" kern="1200" cap="none" spc="0" normalizeH="0" baseline="0" noProof="0">
                          <a:ln>
                            <a:noFill/>
                          </a:ln>
                          <a:solidFill>
                            <a:prstClr val="black"/>
                          </a:solidFill>
                          <a:effectLst/>
                          <a:uLnTx/>
                          <a:uFillTx/>
                          <a:latin typeface="+mn-lt"/>
                          <a:ea typeface="+mn-ea"/>
                          <a:cs typeface="+mn-cs"/>
                        </a:rPr>
                        <a:t> 
 Ne jetez pas vos boîtes ! Elles cachent bien des secrets ! Utilisez-les plutôt pour réaliser une étagère sur mesure ! Un #DoIt qui cartonne !  &gt; Le pas à pas juste ici &gt; bit.ly/2GWtV9S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04747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- 2018-05-26 11:35:21 </a:t>
                      </a:r>
                      <a:r>
                        <a:rPr kumimoji="0" lang="fr-FR" sz="1000" b="0" i="0" u="none" strike="noStrike" kern="1200" cap="none" spc="0" normalizeH="0" baseline="0" noProof="0">
                          <a:ln>
                            <a:noFill/>
                          </a:ln>
                          <a:solidFill>
                            <a:prstClr val="black"/>
                          </a:solidFill>
                          <a:effectLst/>
                          <a:uLnTx/>
                          <a:uFillTx/>
                          <a:latin typeface="+mn-lt"/>
                          <a:ea typeface="+mn-ea"/>
                          <a:cs typeface="+mn-cs"/>
                        </a:rPr>
                        <a:t> 
 - CONNECT&amp;VOUS -
Chaque semaine, retrouvez avec 01net et BFMTV nos experts et découvrez tous les secrets d'une maison connectée : retrouvez l'épisode complet juste ici ! ➡️ http://lmfr.io/connectez-vous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1098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- 2018-05-26 11:00:01 </a:t>
                      </a:r>
                      <a:r>
                        <a:rPr kumimoji="0" lang="fr-FR" sz="1000" b="0" i="0" u="none" strike="noStrike" kern="1200" cap="none" spc="0" normalizeH="0" baseline="0" noProof="0">
                          <a:ln>
                            <a:noFill/>
                          </a:ln>
                          <a:solidFill>
                            <a:prstClr val="black"/>
                          </a:solidFill>
                          <a:effectLst/>
                          <a:uLnTx/>
                          <a:uFillTx/>
                          <a:latin typeface="+mn-lt"/>
                          <a:ea typeface="+mn-ea"/>
                          <a:cs typeface="+mn-cs"/>
                        </a:rPr>
                        <a:t> 
 Bonne fête à toutes les mamans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3632599"/>
                  </a:ext>
                </a:extLst>
              </a:tr>
            </a:tbl>
          </a:graphicData>
        </a:graphic>
      </p:graphicFrame>
      <p:sp>
        <p:nvSpPr>
          <p:cNvPr id="4" name="Text Placeholder 3">
            <a:extLst>
              <a:ext uri="{FF2B5EF4-FFF2-40B4-BE49-F238E27FC236}">
                <a16:creationId xmlns:a16="http://schemas.microsoft.com/office/drawing/2014/main" id="{5871274A-4F65-44C0-9F28-AD4FB4F222A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216560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DD43A-D2E4-4F47-832D-F12CB81272DA}"/>
              </a:ext>
            </a:extLst>
          </p:cNvPr>
          <p:cNvSpPr>
            <a:spLocks noGrp="1"/>
          </p:cNvSpPr>
          <p:nvPr>
            <p:ph type="title"/>
          </p:nvPr>
        </p:nvSpPr>
        <p:spPr/>
        <p:txBody>
          <a:bodyPr/>
          <a:lstStyle/>
          <a:p>
            <a:r>
              <a:rPr lang="en-US"/>
              <a:t>Competitor Posts | HG-France - 11 of 12</a:t>
            </a:r>
          </a:p>
        </p:txBody>
      </p:sp>
      <p:graphicFrame>
        <p:nvGraphicFramePr>
          <p:cNvPr id="5" name="Table Placeholder 4">
            <a:extLst>
              <a:ext uri="{FF2B5EF4-FFF2-40B4-BE49-F238E27FC236}">
                <a16:creationId xmlns:a16="http://schemas.microsoft.com/office/drawing/2014/main" id="{EE395299-63DE-4C3F-9751-3BA877465D68}"/>
              </a:ext>
            </a:extLst>
          </p:cNvPr>
          <p:cNvGraphicFramePr>
            <a:graphicFrameLocks noGrp="1"/>
          </p:cNvGraphicFramePr>
          <p:nvPr>
            <p:ph type="tbl" sz="quarter" idx="13"/>
            <p:extLst>
              <p:ext uri="{D42A27DB-BD31-4B8C-83A1-F6EECF244321}">
                <p14:modId xmlns:p14="http://schemas.microsoft.com/office/powerpoint/2010/main" val="17591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59612896"/>
                    </a:ext>
                  </a:extLst>
                </a:gridCol>
                <a:gridCol w="370332">
                  <a:extLst>
                    <a:ext uri="{9D8B030D-6E8A-4147-A177-3AD203B41FA5}">
                      <a16:colId xmlns:a16="http://schemas.microsoft.com/office/drawing/2014/main" val="440758217"/>
                    </a:ext>
                  </a:extLst>
                </a:gridCol>
                <a:gridCol w="370332">
                  <a:extLst>
                    <a:ext uri="{9D8B030D-6E8A-4147-A177-3AD203B41FA5}">
                      <a16:colId xmlns:a16="http://schemas.microsoft.com/office/drawing/2014/main" val="3342592666"/>
                    </a:ext>
                  </a:extLst>
                </a:gridCol>
                <a:gridCol w="370332">
                  <a:extLst>
                    <a:ext uri="{9D8B030D-6E8A-4147-A177-3AD203B41FA5}">
                      <a16:colId xmlns:a16="http://schemas.microsoft.com/office/drawing/2014/main" val="3896368304"/>
                    </a:ext>
                  </a:extLst>
                </a:gridCol>
                <a:gridCol w="329184">
                  <a:extLst>
                    <a:ext uri="{9D8B030D-6E8A-4147-A177-3AD203B41FA5}">
                      <a16:colId xmlns:a16="http://schemas.microsoft.com/office/drawing/2014/main" val="3449889257"/>
                    </a:ext>
                  </a:extLst>
                </a:gridCol>
                <a:gridCol w="329184">
                  <a:extLst>
                    <a:ext uri="{9D8B030D-6E8A-4147-A177-3AD203B41FA5}">
                      <a16:colId xmlns:a16="http://schemas.microsoft.com/office/drawing/2014/main" val="2558695877"/>
                    </a:ext>
                  </a:extLst>
                </a:gridCol>
                <a:gridCol w="329184">
                  <a:extLst>
                    <a:ext uri="{9D8B030D-6E8A-4147-A177-3AD203B41FA5}">
                      <a16:colId xmlns:a16="http://schemas.microsoft.com/office/drawing/2014/main" val="2608723583"/>
                    </a:ext>
                  </a:extLst>
                </a:gridCol>
                <a:gridCol w="329184">
                  <a:extLst>
                    <a:ext uri="{9D8B030D-6E8A-4147-A177-3AD203B41FA5}">
                      <a16:colId xmlns:a16="http://schemas.microsoft.com/office/drawing/2014/main" val="3653294792"/>
                    </a:ext>
                  </a:extLst>
                </a:gridCol>
                <a:gridCol w="329184">
                  <a:extLst>
                    <a:ext uri="{9D8B030D-6E8A-4147-A177-3AD203B41FA5}">
                      <a16:colId xmlns:a16="http://schemas.microsoft.com/office/drawing/2014/main" val="1214814030"/>
                    </a:ext>
                  </a:extLst>
                </a:gridCol>
                <a:gridCol w="329184">
                  <a:extLst>
                    <a:ext uri="{9D8B030D-6E8A-4147-A177-3AD203B41FA5}">
                      <a16:colId xmlns:a16="http://schemas.microsoft.com/office/drawing/2014/main" val="1696153862"/>
                    </a:ext>
                  </a:extLst>
                </a:gridCol>
                <a:gridCol w="329184">
                  <a:extLst>
                    <a:ext uri="{9D8B030D-6E8A-4147-A177-3AD203B41FA5}">
                      <a16:colId xmlns:a16="http://schemas.microsoft.com/office/drawing/2014/main" val="1456459642"/>
                    </a:ext>
                  </a:extLst>
                </a:gridCol>
                <a:gridCol w="329184">
                  <a:extLst>
                    <a:ext uri="{9D8B030D-6E8A-4147-A177-3AD203B41FA5}">
                      <a16:colId xmlns:a16="http://schemas.microsoft.com/office/drawing/2014/main" val="3500630551"/>
                    </a:ext>
                  </a:extLst>
                </a:gridCol>
                <a:gridCol w="329184">
                  <a:extLst>
                    <a:ext uri="{9D8B030D-6E8A-4147-A177-3AD203B41FA5}">
                      <a16:colId xmlns:a16="http://schemas.microsoft.com/office/drawing/2014/main" val="2692987003"/>
                    </a:ext>
                  </a:extLst>
                </a:gridCol>
                <a:gridCol w="370332">
                  <a:extLst>
                    <a:ext uri="{9D8B030D-6E8A-4147-A177-3AD203B41FA5}">
                      <a16:colId xmlns:a16="http://schemas.microsoft.com/office/drawing/2014/main" val="1894798031"/>
                    </a:ext>
                  </a:extLst>
                </a:gridCol>
                <a:gridCol w="370332">
                  <a:extLst>
                    <a:ext uri="{9D8B030D-6E8A-4147-A177-3AD203B41FA5}">
                      <a16:colId xmlns:a16="http://schemas.microsoft.com/office/drawing/2014/main" val="423330522"/>
                    </a:ext>
                  </a:extLst>
                </a:gridCol>
                <a:gridCol w="329184">
                  <a:extLst>
                    <a:ext uri="{9D8B030D-6E8A-4147-A177-3AD203B41FA5}">
                      <a16:colId xmlns:a16="http://schemas.microsoft.com/office/drawing/2014/main" val="2457131164"/>
                    </a:ext>
                  </a:extLst>
                </a:gridCol>
                <a:gridCol w="329184">
                  <a:extLst>
                    <a:ext uri="{9D8B030D-6E8A-4147-A177-3AD203B41FA5}">
                      <a16:colId xmlns:a16="http://schemas.microsoft.com/office/drawing/2014/main" val="314747488"/>
                    </a:ext>
                  </a:extLst>
                </a:gridCol>
                <a:gridCol w="370332">
                  <a:extLst>
                    <a:ext uri="{9D8B030D-6E8A-4147-A177-3AD203B41FA5}">
                      <a16:colId xmlns:a16="http://schemas.microsoft.com/office/drawing/2014/main" val="2441245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021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- 2018-05-26 10:33:03 </a:t>
                      </a:r>
                      <a:r>
                        <a:rPr kumimoji="0" lang="fr-FR" sz="1000" b="0" i="0" u="none" strike="noStrike" kern="1200" cap="none" spc="0" normalizeH="0" baseline="0" noProof="0">
                          <a:ln>
                            <a:noFill/>
                          </a:ln>
                          <a:solidFill>
                            <a:prstClr val="black"/>
                          </a:solidFill>
                          <a:effectLst/>
                          <a:uLnTx/>
                          <a:uFillTx/>
                          <a:latin typeface="+mn-lt"/>
                          <a:ea typeface="+mn-ea"/>
                          <a:cs typeface="+mn-cs"/>
                        </a:rPr>
                        <a:t> 
 🤔 A votre avis, qui va remporter cette épreuve de confort... Olivier et sa plancha ou Bernard et son barbecue 🥩? A vous de nous le dire en commentaire ;) 
Et sinon, si vous avez besoin de vous équiper 👉 http://bit.ly/2xbPijI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179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- 2018-05-26 09:01:00 </a:t>
                      </a:r>
                      <a:r>
                        <a:rPr kumimoji="0" lang="fr-FR" sz="1000" b="0" i="0" u="none" strike="noStrike" kern="1200" cap="none" spc="0" normalizeH="0" baseline="0" noProof="0">
                          <a:ln>
                            <a:noFill/>
                          </a:ln>
                          <a:solidFill>
                            <a:prstClr val="black"/>
                          </a:solidFill>
                          <a:effectLst/>
                          <a:uLnTx/>
                          <a:uFillTx/>
                          <a:latin typeface="+mn-lt"/>
                          <a:ea typeface="+mn-ea"/>
                          <a:cs typeface="+mn-cs"/>
                        </a:rPr>
                        <a:t> 
 - LA PETITE LEÇON DE STYLE -
Envie de mettre du piquant dans votre déco ? Avec ses influences exotiques, la tendance Vintage Ethnique vous fera voyager vers des contrées lointaines ! 
Retrouvez nos conseils et les coups de coeur de Billie Blanket en vidéo et devenez incollable sur la tendance ➡️ http://lmfr.io/tendance-vintage-ethnique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4624157"/>
                  </a:ext>
                </a:extLst>
              </a:tr>
            </a:tbl>
          </a:graphicData>
        </a:graphic>
      </p:graphicFrame>
      <p:sp>
        <p:nvSpPr>
          <p:cNvPr id="4" name="Text Placeholder 3">
            <a:extLst>
              <a:ext uri="{FF2B5EF4-FFF2-40B4-BE49-F238E27FC236}">
                <a16:creationId xmlns:a16="http://schemas.microsoft.com/office/drawing/2014/main" id="{CC6FA6DE-0F08-4ED9-9A13-A744CBA1726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735800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86D0B-0493-42C6-B6BF-5660A2573C86}"/>
              </a:ext>
            </a:extLst>
          </p:cNvPr>
          <p:cNvSpPr>
            <a:spLocks noGrp="1"/>
          </p:cNvSpPr>
          <p:nvPr>
            <p:ph type="title"/>
          </p:nvPr>
        </p:nvSpPr>
        <p:spPr/>
        <p:txBody>
          <a:bodyPr/>
          <a:lstStyle/>
          <a:p>
            <a:r>
              <a:rPr lang="en-US"/>
              <a:t>Competitor Posts | HG-France - 12 of 12</a:t>
            </a:r>
          </a:p>
        </p:txBody>
      </p:sp>
      <p:graphicFrame>
        <p:nvGraphicFramePr>
          <p:cNvPr id="5" name="Table Placeholder 4">
            <a:extLst>
              <a:ext uri="{FF2B5EF4-FFF2-40B4-BE49-F238E27FC236}">
                <a16:creationId xmlns:a16="http://schemas.microsoft.com/office/drawing/2014/main" id="{5FCF067D-2677-4981-926D-8E68561046F6}"/>
              </a:ext>
            </a:extLst>
          </p:cNvPr>
          <p:cNvGraphicFramePr>
            <a:graphicFrameLocks noGrp="1"/>
          </p:cNvGraphicFramePr>
          <p:nvPr>
            <p:ph type="tbl" sz="quarter" idx="13"/>
            <p:extLst>
              <p:ext uri="{D42A27DB-BD31-4B8C-83A1-F6EECF244321}">
                <p14:modId xmlns:p14="http://schemas.microsoft.com/office/powerpoint/2010/main" val="1307442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19917062"/>
                    </a:ext>
                  </a:extLst>
                </a:gridCol>
                <a:gridCol w="370332">
                  <a:extLst>
                    <a:ext uri="{9D8B030D-6E8A-4147-A177-3AD203B41FA5}">
                      <a16:colId xmlns:a16="http://schemas.microsoft.com/office/drawing/2014/main" val="730382395"/>
                    </a:ext>
                  </a:extLst>
                </a:gridCol>
                <a:gridCol w="370332">
                  <a:extLst>
                    <a:ext uri="{9D8B030D-6E8A-4147-A177-3AD203B41FA5}">
                      <a16:colId xmlns:a16="http://schemas.microsoft.com/office/drawing/2014/main" val="75912391"/>
                    </a:ext>
                  </a:extLst>
                </a:gridCol>
                <a:gridCol w="370332">
                  <a:extLst>
                    <a:ext uri="{9D8B030D-6E8A-4147-A177-3AD203B41FA5}">
                      <a16:colId xmlns:a16="http://schemas.microsoft.com/office/drawing/2014/main" val="981727542"/>
                    </a:ext>
                  </a:extLst>
                </a:gridCol>
                <a:gridCol w="329184">
                  <a:extLst>
                    <a:ext uri="{9D8B030D-6E8A-4147-A177-3AD203B41FA5}">
                      <a16:colId xmlns:a16="http://schemas.microsoft.com/office/drawing/2014/main" val="3945670625"/>
                    </a:ext>
                  </a:extLst>
                </a:gridCol>
                <a:gridCol w="329184">
                  <a:extLst>
                    <a:ext uri="{9D8B030D-6E8A-4147-A177-3AD203B41FA5}">
                      <a16:colId xmlns:a16="http://schemas.microsoft.com/office/drawing/2014/main" val="73915292"/>
                    </a:ext>
                  </a:extLst>
                </a:gridCol>
                <a:gridCol w="329184">
                  <a:extLst>
                    <a:ext uri="{9D8B030D-6E8A-4147-A177-3AD203B41FA5}">
                      <a16:colId xmlns:a16="http://schemas.microsoft.com/office/drawing/2014/main" val="1091601819"/>
                    </a:ext>
                  </a:extLst>
                </a:gridCol>
                <a:gridCol w="329184">
                  <a:extLst>
                    <a:ext uri="{9D8B030D-6E8A-4147-A177-3AD203B41FA5}">
                      <a16:colId xmlns:a16="http://schemas.microsoft.com/office/drawing/2014/main" val="4128616783"/>
                    </a:ext>
                  </a:extLst>
                </a:gridCol>
                <a:gridCol w="329184">
                  <a:extLst>
                    <a:ext uri="{9D8B030D-6E8A-4147-A177-3AD203B41FA5}">
                      <a16:colId xmlns:a16="http://schemas.microsoft.com/office/drawing/2014/main" val="4248422439"/>
                    </a:ext>
                  </a:extLst>
                </a:gridCol>
                <a:gridCol w="329184">
                  <a:extLst>
                    <a:ext uri="{9D8B030D-6E8A-4147-A177-3AD203B41FA5}">
                      <a16:colId xmlns:a16="http://schemas.microsoft.com/office/drawing/2014/main" val="1014299447"/>
                    </a:ext>
                  </a:extLst>
                </a:gridCol>
                <a:gridCol w="329184">
                  <a:extLst>
                    <a:ext uri="{9D8B030D-6E8A-4147-A177-3AD203B41FA5}">
                      <a16:colId xmlns:a16="http://schemas.microsoft.com/office/drawing/2014/main" val="1104464429"/>
                    </a:ext>
                  </a:extLst>
                </a:gridCol>
                <a:gridCol w="329184">
                  <a:extLst>
                    <a:ext uri="{9D8B030D-6E8A-4147-A177-3AD203B41FA5}">
                      <a16:colId xmlns:a16="http://schemas.microsoft.com/office/drawing/2014/main" val="1615310045"/>
                    </a:ext>
                  </a:extLst>
                </a:gridCol>
                <a:gridCol w="329184">
                  <a:extLst>
                    <a:ext uri="{9D8B030D-6E8A-4147-A177-3AD203B41FA5}">
                      <a16:colId xmlns:a16="http://schemas.microsoft.com/office/drawing/2014/main" val="1405291432"/>
                    </a:ext>
                  </a:extLst>
                </a:gridCol>
                <a:gridCol w="370332">
                  <a:extLst>
                    <a:ext uri="{9D8B030D-6E8A-4147-A177-3AD203B41FA5}">
                      <a16:colId xmlns:a16="http://schemas.microsoft.com/office/drawing/2014/main" val="269117026"/>
                    </a:ext>
                  </a:extLst>
                </a:gridCol>
                <a:gridCol w="370332">
                  <a:extLst>
                    <a:ext uri="{9D8B030D-6E8A-4147-A177-3AD203B41FA5}">
                      <a16:colId xmlns:a16="http://schemas.microsoft.com/office/drawing/2014/main" val="3103302323"/>
                    </a:ext>
                  </a:extLst>
                </a:gridCol>
                <a:gridCol w="329184">
                  <a:extLst>
                    <a:ext uri="{9D8B030D-6E8A-4147-A177-3AD203B41FA5}">
                      <a16:colId xmlns:a16="http://schemas.microsoft.com/office/drawing/2014/main" val="44406852"/>
                    </a:ext>
                  </a:extLst>
                </a:gridCol>
                <a:gridCol w="329184">
                  <a:extLst>
                    <a:ext uri="{9D8B030D-6E8A-4147-A177-3AD203B41FA5}">
                      <a16:colId xmlns:a16="http://schemas.microsoft.com/office/drawing/2014/main" val="3761999467"/>
                    </a:ext>
                  </a:extLst>
                </a:gridCol>
                <a:gridCol w="370332">
                  <a:extLst>
                    <a:ext uri="{9D8B030D-6E8A-4147-A177-3AD203B41FA5}">
                      <a16:colId xmlns:a16="http://schemas.microsoft.com/office/drawing/2014/main" val="3632609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6144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- 2018-05-26 08:00:02 </a:t>
                      </a:r>
                      <a:r>
                        <a:rPr kumimoji="0" lang="fr-FR" sz="1000" b="0" i="0" u="none" strike="noStrike" kern="1200" cap="none" spc="0" normalizeH="0" baseline="0" noProof="0">
                          <a:ln>
                            <a:noFill/>
                          </a:ln>
                          <a:solidFill>
                            <a:prstClr val="black"/>
                          </a:solidFill>
                          <a:effectLst/>
                          <a:uLnTx/>
                          <a:uFillTx/>
                          <a:latin typeface="+mn-lt"/>
                          <a:ea typeface="+mn-ea"/>
                          <a:cs typeface="+mn-cs"/>
                        </a:rPr>
                        <a:t> 
 Parce que tout ce qui est fait avec le coeur est le plus beau des cadeaux, nous vous proposons une idée de cadeau toute faite maison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7895573"/>
                  </a:ext>
                </a:extLst>
              </a:tr>
            </a:tbl>
          </a:graphicData>
        </a:graphic>
      </p:graphicFrame>
      <p:sp>
        <p:nvSpPr>
          <p:cNvPr id="4" name="Text Placeholder 3">
            <a:extLst>
              <a:ext uri="{FF2B5EF4-FFF2-40B4-BE49-F238E27FC236}">
                <a16:creationId xmlns:a16="http://schemas.microsoft.com/office/drawing/2014/main" id="{61F408DC-DEF3-4575-9B9D-5FDA5B64CD1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849383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3916</Words>
  <Application>Microsoft Office PowerPoint</Application>
  <PresentationFormat>On-screen Show (4:3)</PresentationFormat>
  <Paragraphs>2157</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Calibri</vt:lpstr>
      <vt:lpstr>Arial</vt:lpstr>
      <vt:lpstr>quintly_template</vt:lpstr>
      <vt:lpstr>Facebook</vt:lpstr>
      <vt:lpstr>Facebook Key Metrics Table | HG-France</vt:lpstr>
      <vt:lpstr>Facebook Key Metrics by Month | HG-France</vt:lpstr>
      <vt:lpstr>Facebook Fans Total | HG-France</vt:lpstr>
      <vt:lpstr>Facebook Own Posts Table | HG-France - 1 of 14</vt:lpstr>
      <vt:lpstr>Facebook Own Posts Table | HG-France - 2 of 14</vt:lpstr>
      <vt:lpstr>Facebook Own Posts Table | HG-France - 3 of 14</vt:lpstr>
      <vt:lpstr>Facebook Own Posts Table | HG-France - 4 of 14</vt:lpstr>
      <vt:lpstr>Facebook Own Posts Table | HG-France - 5 of 14</vt:lpstr>
      <vt:lpstr>Facebook Own Posts Table | HG-France - 6 of 14</vt:lpstr>
      <vt:lpstr>Facebook Own Posts Table | HG-France - 7 of 14</vt:lpstr>
      <vt:lpstr>Facebook Own Posts Table | HG-France - 8 of 14</vt:lpstr>
      <vt:lpstr>Facebook Own Posts Table | HG-France - 9 of 14</vt:lpstr>
      <vt:lpstr>Facebook Own Posts Table | HG-France - 10 of 14</vt:lpstr>
      <vt:lpstr>Facebook Own Posts Table | HG-France - 11 of 14</vt:lpstr>
      <vt:lpstr>Facebook Own Posts Table | HG-France - 12 of 14</vt:lpstr>
      <vt:lpstr>Facebook Own Posts Table | HG-France - 13 of 14</vt:lpstr>
      <vt:lpstr>Facebook Own Posts Table | HG-France - 14 of 14</vt:lpstr>
      <vt:lpstr>Facebook Reach | HG-France</vt:lpstr>
      <vt:lpstr>Facebook Page Post Reach Table | HG-France</vt:lpstr>
      <vt:lpstr>Facebook Impressions | HG-France</vt:lpstr>
      <vt:lpstr>Facebook User Posts | HG-France</vt:lpstr>
      <vt:lpstr>Facebook Response Times | HG-France</vt:lpstr>
      <vt:lpstr>Key Metrics Table (Competitors) | HG-France - 1 of 5</vt:lpstr>
      <vt:lpstr>Key Metrics Table (Competitors) | HG-France - 2 of 5</vt:lpstr>
      <vt:lpstr>Key Metrics Table (Competitors) | HG-France - 3 of 5</vt:lpstr>
      <vt:lpstr>Key Metrics Table (Competitors) | HG-France - 4 of 5</vt:lpstr>
      <vt:lpstr>Key Metrics Table (Competitors) | HG-France - 5 of 5</vt:lpstr>
      <vt:lpstr>Interactions Distribution (Competitors) | HG-France</vt:lpstr>
      <vt:lpstr>Post Type Distribution Per Profile (Competitors)  | HG-France</vt:lpstr>
      <vt:lpstr>User Posts Table (Competitors) | HG-France - 1 of 11</vt:lpstr>
      <vt:lpstr>User Posts Table (Competitors) | HG-France - 2 of 11</vt:lpstr>
      <vt:lpstr>User Posts Table (Competitors) | HG-France - 3 of 11</vt:lpstr>
      <vt:lpstr>User Posts Table (Competitors) | HG-France - 4 of 11</vt:lpstr>
      <vt:lpstr>User Posts Table (Competitors) | HG-France - 5 of 11</vt:lpstr>
      <vt:lpstr>User Posts Table (Competitors) | HG-France - 6 of 11</vt:lpstr>
      <vt:lpstr>User Posts Table (Competitors) | HG-France - 7 of 11</vt:lpstr>
      <vt:lpstr>User Posts Table (Competitors) | HG-France - 8 of 11</vt:lpstr>
      <vt:lpstr>User Posts Table (Competitors) | HG-France - 9 of 11</vt:lpstr>
      <vt:lpstr>User Posts Table (Competitors) | HG-France - 10 of 11</vt:lpstr>
      <vt:lpstr>User Posts Table (Competitors) | HG-France - 11 of 11</vt:lpstr>
      <vt:lpstr>Competitor Posts | HG-France - 1 of 12</vt:lpstr>
      <vt:lpstr>Competitor Posts | HG-France - 2 of 12</vt:lpstr>
      <vt:lpstr>Competitor Posts | HG-France - 3 of 12</vt:lpstr>
      <vt:lpstr>Competitor Posts | HG-France - 4 of 12</vt:lpstr>
      <vt:lpstr>Competitor Posts | HG-France - 5 of 12</vt:lpstr>
      <vt:lpstr>Competitor Posts | HG-France - 6 of 12</vt:lpstr>
      <vt:lpstr>Competitor Posts | HG-France - 7 of 12</vt:lpstr>
      <vt:lpstr>Competitor Posts | HG-France - 8 of 12</vt:lpstr>
      <vt:lpstr>Competitor Posts | HG-France - 9 of 12</vt:lpstr>
      <vt:lpstr>Competitor Posts | HG-France - 10 of 12</vt:lpstr>
      <vt:lpstr>Competitor Posts | HG-France - 11 of 12</vt:lpstr>
      <vt:lpstr>Competitor Posts | HG-France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2018-06-06T14:14:38Z</dcterms:created>
  <dcterms:modified xsi:type="dcterms:W3CDTF">2018-06-06T14:17:04Z</dcterms:modified>
</cp:coreProperties>
</file>