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Nouvo in English</c:v>
                </c:pt>
              </c:strCache>
            </c:strRef>
          </c:cat>
          <c:val>
            <c:numRef>
              <c:f>Sheet1!$B$2</c:f>
              <c:numCache>
                <c:formatCode>General</c:formatCode>
                <c:ptCount val="1"/>
                <c:pt idx="0">
                  <c:v>1</c:v>
                </c:pt>
              </c:numCache>
            </c:numRef>
          </c:val>
          <c:extLst>
            <c:ext xmlns:c16="http://schemas.microsoft.com/office/drawing/2014/chart" uri="{C3380CC4-5D6E-409C-BE32-E72D297353CC}">
              <c16:uniqueId val="{00000000-BFD6-468B-8AA1-6640161D4FB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Nouvo in English</c:v>
                </c:pt>
              </c:strCache>
            </c:strRef>
          </c:cat>
          <c:val>
            <c:numRef>
              <c:f>Sheet1!$C$2</c:f>
              <c:numCache>
                <c:formatCode>General</c:formatCode>
                <c:ptCount val="1"/>
                <c:pt idx="0">
                  <c:v>3</c:v>
                </c:pt>
              </c:numCache>
            </c:numRef>
          </c:val>
          <c:extLst>
            <c:ext xmlns:c16="http://schemas.microsoft.com/office/drawing/2014/chart" uri="{C3380CC4-5D6E-409C-BE32-E72D297353CC}">
              <c16:uniqueId val="{00000001-BFD6-468B-8AA1-6640161D4FB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Nouvo in English</c:v>
                </c:pt>
              </c:strCache>
            </c:strRef>
          </c:cat>
          <c:val>
            <c:numRef>
              <c:f>Sheet1!$D$2</c:f>
              <c:numCache>
                <c:formatCode>General</c:formatCode>
                <c:ptCount val="1"/>
                <c:pt idx="0">
                  <c:v>1</c:v>
                </c:pt>
              </c:numCache>
            </c:numRef>
          </c:val>
          <c:extLst>
            <c:ext xmlns:c16="http://schemas.microsoft.com/office/drawing/2014/chart" uri="{C3380CC4-5D6E-409C-BE32-E72D297353CC}">
              <c16:uniqueId val="{00000002-BFD6-468B-8AA1-6640161D4FB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Nouvo in English</c:v>
                </c:pt>
              </c:strCache>
            </c:strRef>
          </c:cat>
          <c:val>
            <c:numRef>
              <c:f>Sheet1!$E$2</c:f>
              <c:numCache>
                <c:formatCode>General</c:formatCode>
                <c:ptCount val="1"/>
                <c:pt idx="0">
                  <c:v>22</c:v>
                </c:pt>
              </c:numCache>
            </c:numRef>
          </c:val>
          <c:extLst>
            <c:ext xmlns:c16="http://schemas.microsoft.com/office/drawing/2014/chart" uri="{C3380CC4-5D6E-409C-BE32-E72D297353CC}">
              <c16:uniqueId val="{00000003-BFD6-468B-8AA1-6640161D4FB5}"/>
            </c:ext>
          </c:extLst>
        </c:ser>
        <c:dLbls>
          <c:showLegendKey val="0"/>
          <c:showVal val="0"/>
          <c:showCatName val="0"/>
          <c:showSerName val="0"/>
          <c:showPercent val="0"/>
          <c:showBubbleSize val="0"/>
        </c:dLbls>
        <c:gapWidth val="150"/>
        <c:overlap val="100"/>
        <c:axId val="428529408"/>
        <c:axId val="428527768"/>
      </c:barChart>
      <c:catAx>
        <c:axId val="42852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27768"/>
        <c:crosses val="autoZero"/>
        <c:auto val="1"/>
        <c:lblAlgn val="ctr"/>
        <c:lblOffset val="100"/>
        <c:noMultiLvlLbl val="0"/>
      </c:catAx>
      <c:valAx>
        <c:axId val="428527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2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Nouvo in English</c:v>
                </c:pt>
              </c:strCache>
            </c:strRef>
          </c:cat>
          <c:val>
            <c:numRef>
              <c:f>Sheet1!$B$2</c:f>
              <c:numCache>
                <c:formatCode>General</c:formatCode>
                <c:ptCount val="1"/>
                <c:pt idx="0">
                  <c:v>997</c:v>
                </c:pt>
              </c:numCache>
            </c:numRef>
          </c:val>
          <c:extLst>
            <c:ext xmlns:c16="http://schemas.microsoft.com/office/drawing/2014/chart" uri="{C3380CC4-5D6E-409C-BE32-E72D297353CC}">
              <c16:uniqueId val="{00000000-55DE-44EA-B5D4-698523E753CA}"/>
            </c:ext>
          </c:extLst>
        </c:ser>
        <c:dLbls>
          <c:showLegendKey val="0"/>
          <c:showVal val="0"/>
          <c:showCatName val="0"/>
          <c:showSerName val="0"/>
          <c:showPercent val="0"/>
          <c:showBubbleSize val="0"/>
        </c:dLbls>
        <c:gapWidth val="219"/>
        <c:overlap val="-27"/>
        <c:axId val="428522192"/>
        <c:axId val="428528424"/>
      </c:barChart>
      <c:catAx>
        <c:axId val="42852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28424"/>
        <c:crosses val="autoZero"/>
        <c:auto val="1"/>
        <c:lblAlgn val="ctr"/>
        <c:lblOffset val="100"/>
        <c:noMultiLvlLbl val="0"/>
      </c:catAx>
      <c:valAx>
        <c:axId val="42852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52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@Nouvo_EN</c:v>
                </c:pt>
              </c:strCache>
            </c:strRef>
          </c:cat>
          <c:val>
            <c:numRef>
              <c:f>Sheet1!$B$2</c:f>
              <c:numCache>
                <c:formatCode>General</c:formatCode>
                <c:ptCount val="1"/>
                <c:pt idx="0">
                  <c:v>27</c:v>
                </c:pt>
              </c:numCache>
            </c:numRef>
          </c:val>
          <c:extLst>
            <c:ext xmlns:c16="http://schemas.microsoft.com/office/drawing/2014/chart" uri="{C3380CC4-5D6E-409C-BE32-E72D297353CC}">
              <c16:uniqueId val="{00000000-FFED-4420-BD67-8B32877A2170}"/>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@Nouvo_EN</c:v>
                </c:pt>
              </c:strCache>
            </c:strRef>
          </c:cat>
          <c:val>
            <c:numRef>
              <c:f>Sheet1!$C$2</c:f>
              <c:numCache>
                <c:formatCode>General</c:formatCode>
                <c:ptCount val="1"/>
                <c:pt idx="0">
                  <c:v>2</c:v>
                </c:pt>
              </c:numCache>
            </c:numRef>
          </c:val>
          <c:extLst>
            <c:ext xmlns:c16="http://schemas.microsoft.com/office/drawing/2014/chart" uri="{C3380CC4-5D6E-409C-BE32-E72D297353CC}">
              <c16:uniqueId val="{00000001-FFED-4420-BD67-8B32877A2170}"/>
            </c:ext>
          </c:extLst>
        </c:ser>
        <c:dLbls>
          <c:showLegendKey val="0"/>
          <c:showVal val="0"/>
          <c:showCatName val="0"/>
          <c:showSerName val="0"/>
          <c:showPercent val="0"/>
          <c:showBubbleSize val="0"/>
        </c:dLbls>
        <c:gapWidth val="150"/>
        <c:overlap val="100"/>
        <c:axId val="441572528"/>
        <c:axId val="441571216"/>
      </c:barChart>
      <c:catAx>
        <c:axId val="44157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71216"/>
        <c:crosses val="autoZero"/>
        <c:auto val="1"/>
        <c:lblAlgn val="ctr"/>
        <c:lblOffset val="100"/>
        <c:noMultiLvlLbl val="0"/>
      </c:catAx>
      <c:valAx>
        <c:axId val="441571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7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@Nouvo_EN</c:v>
                </c:pt>
              </c:strCache>
            </c:strRef>
          </c:cat>
          <c:val>
            <c:numRef>
              <c:f>Sheet1!$B$2</c:f>
              <c:numCache>
                <c:formatCode>General</c:formatCode>
                <c:ptCount val="1"/>
                <c:pt idx="0">
                  <c:v>122</c:v>
                </c:pt>
              </c:numCache>
            </c:numRef>
          </c:val>
          <c:extLst>
            <c:ext xmlns:c16="http://schemas.microsoft.com/office/drawing/2014/chart" uri="{C3380CC4-5D6E-409C-BE32-E72D297353CC}">
              <c16:uniqueId val="{00000000-4515-4AF7-9119-37D802CD5612}"/>
            </c:ext>
          </c:extLst>
        </c:ser>
        <c:dLbls>
          <c:showLegendKey val="0"/>
          <c:showVal val="0"/>
          <c:showCatName val="0"/>
          <c:showSerName val="0"/>
          <c:showPercent val="0"/>
          <c:showBubbleSize val="0"/>
        </c:dLbls>
        <c:gapWidth val="219"/>
        <c:overlap val="-27"/>
        <c:axId val="441510864"/>
        <c:axId val="441514144"/>
      </c:barChart>
      <c:catAx>
        <c:axId val="44151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14144"/>
        <c:crosses val="autoZero"/>
        <c:auto val="1"/>
        <c:lblAlgn val="ctr"/>
        <c:lblOffset val="100"/>
        <c:noMultiLvlLbl val="0"/>
      </c:catAx>
      <c:valAx>
        <c:axId val="44151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51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nouvoen</c:v>
                </c:pt>
              </c:strCache>
            </c:strRef>
          </c:cat>
          <c:val>
            <c:numRef>
              <c:f>Sheet1!$B$2</c:f>
              <c:numCache>
                <c:formatCode>General</c:formatCode>
                <c:ptCount val="1"/>
                <c:pt idx="0">
                  <c:v>27</c:v>
                </c:pt>
              </c:numCache>
            </c:numRef>
          </c:val>
          <c:extLst>
            <c:ext xmlns:c16="http://schemas.microsoft.com/office/drawing/2014/chart" uri="{C3380CC4-5D6E-409C-BE32-E72D297353CC}">
              <c16:uniqueId val="{00000000-827C-453A-A9AD-7A1F193B2359}"/>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nouvoen</c:v>
                </c:pt>
              </c:strCache>
            </c:strRef>
          </c:cat>
          <c:val>
            <c:numRef>
              <c:f>Sheet1!$C$2</c:f>
              <c:numCache>
                <c:formatCode>General</c:formatCode>
                <c:ptCount val="1"/>
                <c:pt idx="0">
                  <c:v>84</c:v>
                </c:pt>
              </c:numCache>
            </c:numRef>
          </c:val>
          <c:extLst>
            <c:ext xmlns:c16="http://schemas.microsoft.com/office/drawing/2014/chart" uri="{C3380CC4-5D6E-409C-BE32-E72D297353CC}">
              <c16:uniqueId val="{00000001-827C-453A-A9AD-7A1F193B2359}"/>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nouvoen</c:v>
                </c:pt>
              </c:strCache>
            </c:strRef>
          </c:cat>
          <c:val>
            <c:numRef>
              <c:f>Sheet1!$D$2</c:f>
              <c:numCache>
                <c:formatCode>General</c:formatCode>
                <c:ptCount val="1"/>
                <c:pt idx="0">
                  <c:v>217</c:v>
                </c:pt>
              </c:numCache>
            </c:numRef>
          </c:val>
          <c:extLst>
            <c:ext xmlns:c16="http://schemas.microsoft.com/office/drawing/2014/chart" uri="{C3380CC4-5D6E-409C-BE32-E72D297353CC}">
              <c16:uniqueId val="{00000002-827C-453A-A9AD-7A1F193B2359}"/>
            </c:ext>
          </c:extLst>
        </c:ser>
        <c:dLbls>
          <c:showLegendKey val="0"/>
          <c:showVal val="0"/>
          <c:showCatName val="0"/>
          <c:showSerName val="0"/>
          <c:showPercent val="0"/>
          <c:showBubbleSize val="0"/>
        </c:dLbls>
        <c:gapWidth val="150"/>
        <c:overlap val="100"/>
        <c:axId val="468890848"/>
        <c:axId val="468884616"/>
      </c:barChart>
      <c:catAx>
        <c:axId val="46889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884616"/>
        <c:crosses val="autoZero"/>
        <c:auto val="1"/>
        <c:lblAlgn val="ctr"/>
        <c:lblOffset val="100"/>
        <c:noMultiLvlLbl val="0"/>
      </c:catAx>
      <c:valAx>
        <c:axId val="468884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89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nouvoen</c:v>
                </c:pt>
              </c:strCache>
            </c:strRef>
          </c:cat>
          <c:val>
            <c:numRef>
              <c:f>Sheet1!$B$2</c:f>
              <c:numCache>
                <c:formatCode>General</c:formatCode>
                <c:ptCount val="1"/>
                <c:pt idx="0">
                  <c:v>328</c:v>
                </c:pt>
              </c:numCache>
            </c:numRef>
          </c:val>
          <c:extLst>
            <c:ext xmlns:c16="http://schemas.microsoft.com/office/drawing/2014/chart" uri="{C3380CC4-5D6E-409C-BE32-E72D297353CC}">
              <c16:uniqueId val="{00000000-4085-42CA-9B68-2E585EC5A8C5}"/>
            </c:ext>
          </c:extLst>
        </c:ser>
        <c:dLbls>
          <c:showLegendKey val="0"/>
          <c:showVal val="0"/>
          <c:showCatName val="0"/>
          <c:showSerName val="0"/>
          <c:showPercent val="0"/>
          <c:showBubbleSize val="0"/>
        </c:dLbls>
        <c:gapWidth val="219"/>
        <c:overlap val="-27"/>
        <c:axId val="468910528"/>
        <c:axId val="468910856"/>
      </c:barChart>
      <c:catAx>
        <c:axId val="468910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910856"/>
        <c:crosses val="autoZero"/>
        <c:auto val="1"/>
        <c:lblAlgn val="ctr"/>
        <c:lblOffset val="100"/>
        <c:noMultiLvlLbl val="0"/>
      </c:catAx>
      <c:valAx>
        <c:axId val="46891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8910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C07FC-2154-4B39-A06D-1BD61ED73F29}"/>
              </a:ext>
            </a:extLst>
          </p:cNvPr>
          <p:cNvSpPr>
            <a:spLocks noGrp="1"/>
          </p:cNvSpPr>
          <p:nvPr>
            <p:ph type="ctrTitle"/>
          </p:nvPr>
        </p:nvSpPr>
        <p:spPr/>
        <p:txBody>
          <a:bodyPr/>
          <a:lstStyle/>
          <a:p>
            <a:r>
              <a:rPr lang="en-US"/>
              <a:t>SWI - SoM Nouvo Reporting</a:t>
            </a:r>
          </a:p>
        </p:txBody>
      </p:sp>
      <p:sp>
        <p:nvSpPr>
          <p:cNvPr id="3" name="Subtitle 2">
            <a:extLst>
              <a:ext uri="{FF2B5EF4-FFF2-40B4-BE49-F238E27FC236}">
                <a16:creationId xmlns:a16="http://schemas.microsoft.com/office/drawing/2014/main" id="{F3FB2FE9-232B-4B13-B372-E878AAF5B89F}"/>
              </a:ext>
            </a:extLst>
          </p:cNvPr>
          <p:cNvSpPr>
            <a:spLocks noGrp="1"/>
          </p:cNvSpPr>
          <p:nvPr>
            <p:ph type="subTitle" idx="1"/>
          </p:nvPr>
        </p:nvSpPr>
        <p:spPr/>
        <p:txBody>
          <a:bodyPr/>
          <a:lstStyle/>
          <a:p>
            <a:r>
              <a:rPr lang="en-US"/>
              <a:t>Swissinfo</a:t>
            </a:r>
          </a:p>
        </p:txBody>
      </p:sp>
    </p:spTree>
    <p:extLst>
      <p:ext uri="{BB962C8B-B14F-4D97-AF65-F5344CB8AC3E}">
        <p14:creationId xmlns:p14="http://schemas.microsoft.com/office/powerpoint/2010/main" val="2576236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7E926-ECC8-435B-BA48-C6032775DA00}"/>
              </a:ext>
            </a:extLst>
          </p:cNvPr>
          <p:cNvSpPr>
            <a:spLocks noGrp="1"/>
          </p:cNvSpPr>
          <p:nvPr>
            <p:ph type="title"/>
          </p:nvPr>
        </p:nvSpPr>
        <p:spPr/>
        <p:txBody>
          <a:bodyPr/>
          <a:lstStyle/>
          <a:p>
            <a:r>
              <a:rPr lang="en-US"/>
              <a:t>Facebook SRG - BSC - Facebook - Total Engagement (Interaktionen) pro Monat - from Jan19 | Nouvo</a:t>
            </a:r>
          </a:p>
        </p:txBody>
      </p:sp>
      <p:graphicFrame>
        <p:nvGraphicFramePr>
          <p:cNvPr id="5" name="Table Placeholder 4">
            <a:extLst>
              <a:ext uri="{FF2B5EF4-FFF2-40B4-BE49-F238E27FC236}">
                <a16:creationId xmlns:a16="http://schemas.microsoft.com/office/drawing/2014/main" id="{490FADB6-57B9-49EC-AEBB-9B30CF728333}"/>
              </a:ext>
            </a:extLst>
          </p:cNvPr>
          <p:cNvGraphicFramePr>
            <a:graphicFrameLocks noGrp="1"/>
          </p:cNvGraphicFramePr>
          <p:nvPr>
            <p:ph type="tbl" sz="quarter" idx="13"/>
            <p:extLst>
              <p:ext uri="{D42A27DB-BD31-4B8C-83A1-F6EECF244321}">
                <p14:modId xmlns:p14="http://schemas.microsoft.com/office/powerpoint/2010/main" val="3828900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48581187"/>
                    </a:ext>
                  </a:extLst>
                </a:gridCol>
                <a:gridCol w="4114800">
                  <a:extLst>
                    <a:ext uri="{9D8B030D-6E8A-4147-A177-3AD203B41FA5}">
                      <a16:colId xmlns:a16="http://schemas.microsoft.com/office/drawing/2014/main" val="2020163337"/>
                    </a:ext>
                  </a:extLst>
                </a:gridCol>
              </a:tblGrid>
              <a:tr h="370840">
                <a:tc>
                  <a:txBody>
                    <a:bodyPr/>
                    <a:lstStyle/>
                    <a:p>
                      <a:r>
                        <a:rPr lang="en-US" sz="1000"/>
                        <a:t>month</a:t>
                      </a:r>
                    </a:p>
                  </a:txBody>
                  <a:tcPr/>
                </a:tc>
                <a:tc>
                  <a:txBody>
                    <a:bodyPr/>
                    <a:lstStyle/>
                    <a:p>
                      <a:r>
                        <a:rPr lang="en-US" sz="1000"/>
                        <a:t>Total engagement</a:t>
                      </a:r>
                    </a:p>
                  </a:txBody>
                  <a:tcPr/>
                </a:tc>
                <a:extLst>
                  <a:ext uri="{0D108BD9-81ED-4DB2-BD59-A6C34878D82A}">
                    <a16:rowId xmlns:a16="http://schemas.microsoft.com/office/drawing/2014/main" val="2992269438"/>
                  </a:ext>
                </a:extLst>
              </a:tr>
              <a:tr h="370840">
                <a:tc>
                  <a:txBody>
                    <a:bodyPr/>
                    <a:lstStyle/>
                    <a:p>
                      <a:r>
                        <a:rPr lang="en-US" sz="1000"/>
                        <a:t>2019-02</a:t>
                      </a:r>
                    </a:p>
                  </a:txBody>
                  <a:tcPr/>
                </a:tc>
                <a:tc>
                  <a:txBody>
                    <a:bodyPr/>
                    <a:lstStyle/>
                    <a:p>
                      <a:r>
                        <a:rPr lang="en-US" sz="1000"/>
                        <a:t>1328</a:t>
                      </a:r>
                    </a:p>
                  </a:txBody>
                  <a:tcPr/>
                </a:tc>
                <a:extLst>
                  <a:ext uri="{0D108BD9-81ED-4DB2-BD59-A6C34878D82A}">
                    <a16:rowId xmlns:a16="http://schemas.microsoft.com/office/drawing/2014/main" val="1082640312"/>
                  </a:ext>
                </a:extLst>
              </a:tr>
            </a:tbl>
          </a:graphicData>
        </a:graphic>
      </p:graphicFrame>
      <p:sp>
        <p:nvSpPr>
          <p:cNvPr id="4" name="Text Placeholder 3">
            <a:extLst>
              <a:ext uri="{FF2B5EF4-FFF2-40B4-BE49-F238E27FC236}">
                <a16:creationId xmlns:a16="http://schemas.microsoft.com/office/drawing/2014/main" id="{F66D74D9-730C-45ED-86DE-47093FBCBAE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172712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4A956-0DB5-4AD7-8800-1366DF7F3466}"/>
              </a:ext>
            </a:extLst>
          </p:cNvPr>
          <p:cNvSpPr>
            <a:spLocks noGrp="1"/>
          </p:cNvSpPr>
          <p:nvPr>
            <p:ph type="title"/>
          </p:nvPr>
        </p:nvSpPr>
        <p:spPr/>
        <p:txBody>
          <a:bodyPr/>
          <a:lstStyle/>
          <a:p>
            <a:r>
              <a:rPr lang="en-US"/>
              <a:t>Facebook Key Metrics Table | Nouvo</a:t>
            </a:r>
          </a:p>
        </p:txBody>
      </p:sp>
      <p:graphicFrame>
        <p:nvGraphicFramePr>
          <p:cNvPr id="5" name="Table Placeholder 4">
            <a:extLst>
              <a:ext uri="{FF2B5EF4-FFF2-40B4-BE49-F238E27FC236}">
                <a16:creationId xmlns:a16="http://schemas.microsoft.com/office/drawing/2014/main" id="{0AFFEE6B-80A2-4085-87B6-00CB3DBDD6C4}"/>
              </a:ext>
            </a:extLst>
          </p:cNvPr>
          <p:cNvGraphicFramePr>
            <a:graphicFrameLocks noGrp="1"/>
          </p:cNvGraphicFramePr>
          <p:nvPr>
            <p:ph type="tbl" sz="quarter" idx="13"/>
            <p:extLst>
              <p:ext uri="{D42A27DB-BD31-4B8C-83A1-F6EECF244321}">
                <p14:modId xmlns:p14="http://schemas.microsoft.com/office/powerpoint/2010/main" val="347685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83736660"/>
                    </a:ext>
                  </a:extLst>
                </a:gridCol>
                <a:gridCol w="411480">
                  <a:extLst>
                    <a:ext uri="{9D8B030D-6E8A-4147-A177-3AD203B41FA5}">
                      <a16:colId xmlns:a16="http://schemas.microsoft.com/office/drawing/2014/main" val="464068322"/>
                    </a:ext>
                  </a:extLst>
                </a:gridCol>
                <a:gridCol w="304495">
                  <a:extLst>
                    <a:ext uri="{9D8B030D-6E8A-4147-A177-3AD203B41FA5}">
                      <a16:colId xmlns:a16="http://schemas.microsoft.com/office/drawing/2014/main" val="3247019979"/>
                    </a:ext>
                  </a:extLst>
                </a:gridCol>
                <a:gridCol w="304495">
                  <a:extLst>
                    <a:ext uri="{9D8B030D-6E8A-4147-A177-3AD203B41FA5}">
                      <a16:colId xmlns:a16="http://schemas.microsoft.com/office/drawing/2014/main" val="1590347188"/>
                    </a:ext>
                  </a:extLst>
                </a:gridCol>
                <a:gridCol w="304495">
                  <a:extLst>
                    <a:ext uri="{9D8B030D-6E8A-4147-A177-3AD203B41FA5}">
                      <a16:colId xmlns:a16="http://schemas.microsoft.com/office/drawing/2014/main" val="3106500837"/>
                    </a:ext>
                  </a:extLst>
                </a:gridCol>
                <a:gridCol w="304495">
                  <a:extLst>
                    <a:ext uri="{9D8B030D-6E8A-4147-A177-3AD203B41FA5}">
                      <a16:colId xmlns:a16="http://schemas.microsoft.com/office/drawing/2014/main" val="2098055471"/>
                    </a:ext>
                  </a:extLst>
                </a:gridCol>
                <a:gridCol w="304495">
                  <a:extLst>
                    <a:ext uri="{9D8B030D-6E8A-4147-A177-3AD203B41FA5}">
                      <a16:colId xmlns:a16="http://schemas.microsoft.com/office/drawing/2014/main" val="909517953"/>
                    </a:ext>
                  </a:extLst>
                </a:gridCol>
                <a:gridCol w="304495">
                  <a:extLst>
                    <a:ext uri="{9D8B030D-6E8A-4147-A177-3AD203B41FA5}">
                      <a16:colId xmlns:a16="http://schemas.microsoft.com/office/drawing/2014/main" val="297059533"/>
                    </a:ext>
                  </a:extLst>
                </a:gridCol>
                <a:gridCol w="304495">
                  <a:extLst>
                    <a:ext uri="{9D8B030D-6E8A-4147-A177-3AD203B41FA5}">
                      <a16:colId xmlns:a16="http://schemas.microsoft.com/office/drawing/2014/main" val="2232099666"/>
                    </a:ext>
                  </a:extLst>
                </a:gridCol>
                <a:gridCol w="304495">
                  <a:extLst>
                    <a:ext uri="{9D8B030D-6E8A-4147-A177-3AD203B41FA5}">
                      <a16:colId xmlns:a16="http://schemas.microsoft.com/office/drawing/2014/main" val="1364561091"/>
                    </a:ext>
                  </a:extLst>
                </a:gridCol>
                <a:gridCol w="304495">
                  <a:extLst>
                    <a:ext uri="{9D8B030D-6E8A-4147-A177-3AD203B41FA5}">
                      <a16:colId xmlns:a16="http://schemas.microsoft.com/office/drawing/2014/main" val="2126757278"/>
                    </a:ext>
                  </a:extLst>
                </a:gridCol>
                <a:gridCol w="304495">
                  <a:extLst>
                    <a:ext uri="{9D8B030D-6E8A-4147-A177-3AD203B41FA5}">
                      <a16:colId xmlns:a16="http://schemas.microsoft.com/office/drawing/2014/main" val="1740275640"/>
                    </a:ext>
                  </a:extLst>
                </a:gridCol>
                <a:gridCol w="304495">
                  <a:extLst>
                    <a:ext uri="{9D8B030D-6E8A-4147-A177-3AD203B41FA5}">
                      <a16:colId xmlns:a16="http://schemas.microsoft.com/office/drawing/2014/main" val="2584944935"/>
                    </a:ext>
                  </a:extLst>
                </a:gridCol>
                <a:gridCol w="304495">
                  <a:extLst>
                    <a:ext uri="{9D8B030D-6E8A-4147-A177-3AD203B41FA5}">
                      <a16:colId xmlns:a16="http://schemas.microsoft.com/office/drawing/2014/main" val="4076530776"/>
                    </a:ext>
                  </a:extLst>
                </a:gridCol>
                <a:gridCol w="304495">
                  <a:extLst>
                    <a:ext uri="{9D8B030D-6E8A-4147-A177-3AD203B41FA5}">
                      <a16:colId xmlns:a16="http://schemas.microsoft.com/office/drawing/2014/main" val="3117680339"/>
                    </a:ext>
                  </a:extLst>
                </a:gridCol>
                <a:gridCol w="304495">
                  <a:extLst>
                    <a:ext uri="{9D8B030D-6E8A-4147-A177-3AD203B41FA5}">
                      <a16:colId xmlns:a16="http://schemas.microsoft.com/office/drawing/2014/main" val="3618006210"/>
                    </a:ext>
                  </a:extLst>
                </a:gridCol>
                <a:gridCol w="304495">
                  <a:extLst>
                    <a:ext uri="{9D8B030D-6E8A-4147-A177-3AD203B41FA5}">
                      <a16:colId xmlns:a16="http://schemas.microsoft.com/office/drawing/2014/main" val="3216944809"/>
                    </a:ext>
                  </a:extLst>
                </a:gridCol>
                <a:gridCol w="304495">
                  <a:extLst>
                    <a:ext uri="{9D8B030D-6E8A-4147-A177-3AD203B41FA5}">
                      <a16:colId xmlns:a16="http://schemas.microsoft.com/office/drawing/2014/main" val="3515879855"/>
                    </a:ext>
                  </a:extLst>
                </a:gridCol>
                <a:gridCol w="304495">
                  <a:extLst>
                    <a:ext uri="{9D8B030D-6E8A-4147-A177-3AD203B41FA5}">
                      <a16:colId xmlns:a16="http://schemas.microsoft.com/office/drawing/2014/main" val="2000218559"/>
                    </a:ext>
                  </a:extLst>
                </a:gridCol>
                <a:gridCol w="304495">
                  <a:extLst>
                    <a:ext uri="{9D8B030D-6E8A-4147-A177-3AD203B41FA5}">
                      <a16:colId xmlns:a16="http://schemas.microsoft.com/office/drawing/2014/main" val="3358549759"/>
                    </a:ext>
                  </a:extLst>
                </a:gridCol>
                <a:gridCol w="304495">
                  <a:extLst>
                    <a:ext uri="{9D8B030D-6E8A-4147-A177-3AD203B41FA5}">
                      <a16:colId xmlns:a16="http://schemas.microsoft.com/office/drawing/2014/main" val="1704153318"/>
                    </a:ext>
                  </a:extLst>
                </a:gridCol>
                <a:gridCol w="304495">
                  <a:extLst>
                    <a:ext uri="{9D8B030D-6E8A-4147-A177-3AD203B41FA5}">
                      <a16:colId xmlns:a16="http://schemas.microsoft.com/office/drawing/2014/main" val="3414485061"/>
                    </a:ext>
                  </a:extLst>
                </a:gridCol>
                <a:gridCol w="304495">
                  <a:extLst>
                    <a:ext uri="{9D8B030D-6E8A-4147-A177-3AD203B41FA5}">
                      <a16:colId xmlns:a16="http://schemas.microsoft.com/office/drawing/2014/main" val="16764195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27583915"/>
                  </a:ext>
                </a:extLst>
              </a:tr>
              <a:tr h="370840">
                <a:tc>
                  <a:txBody>
                    <a:bodyPr/>
                    <a:lstStyle/>
                    <a:p>
                      <a:r>
                        <a:rPr lang="en-US" sz="1000"/>
                        <a:t>Nouvo in English</a:t>
                      </a:r>
                    </a:p>
                  </a:txBody>
                  <a:tcPr/>
                </a:tc>
                <a:tc>
                  <a:txBody>
                    <a:bodyPr/>
                    <a:lstStyle/>
                    <a:p>
                      <a:r>
                        <a:rPr lang="en-US" sz="1000"/>
                        <a:t>5742</a:t>
                      </a:r>
                    </a:p>
                  </a:txBody>
                  <a:tcPr/>
                </a:tc>
                <a:tc>
                  <a:txBody>
                    <a:bodyPr/>
                    <a:lstStyle/>
                    <a:p>
                      <a:r>
                        <a:rPr lang="en-US" sz="1000"/>
                        <a:t>50</a:t>
                      </a:r>
                    </a:p>
                  </a:txBody>
                  <a:tcPr/>
                </a:tc>
                <a:tc>
                  <a:txBody>
                    <a:bodyPr/>
                    <a:lstStyle/>
                    <a:p>
                      <a:r>
                        <a:rPr lang="en-US" sz="1000"/>
                        <a:t>27</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22</a:t>
                      </a:r>
                    </a:p>
                  </a:txBody>
                  <a:tcPr/>
                </a:tc>
                <a:tc>
                  <a:txBody>
                    <a:bodyPr/>
                    <a:lstStyle/>
                    <a:p>
                      <a:r>
                        <a:rPr lang="en-US" sz="1000"/>
                        <a:t>621</a:t>
                      </a:r>
                    </a:p>
                  </a:txBody>
                  <a:tcPr/>
                </a:tc>
                <a:tc>
                  <a:txBody>
                    <a:bodyPr/>
                    <a:lstStyle/>
                    <a:p>
                      <a:r>
                        <a:rPr lang="en-US" sz="1000"/>
                        <a:t>5</a:t>
                      </a:r>
                    </a:p>
                  </a:txBody>
                  <a:tcPr/>
                </a:tc>
                <a:tc>
                  <a:txBody>
                    <a:bodyPr/>
                    <a:lstStyle/>
                    <a:p>
                      <a:r>
                        <a:rPr lang="en-US" sz="1000"/>
                        <a:t>534</a:t>
                      </a:r>
                    </a:p>
                  </a:txBody>
                  <a:tcPr/>
                </a:tc>
                <a:tc>
                  <a:txBody>
                    <a:bodyPr/>
                    <a:lstStyle/>
                    <a:p>
                      <a:r>
                        <a:rPr lang="en-US" sz="1000"/>
                        <a:t>46</a:t>
                      </a:r>
                    </a:p>
                  </a:txBody>
                  <a:tcPr/>
                </a:tc>
                <a:tc>
                  <a:txBody>
                    <a:bodyPr/>
                    <a:lstStyle/>
                    <a:p>
                      <a:r>
                        <a:rPr lang="en-US" sz="1000"/>
                        <a:t>4</a:t>
                      </a:r>
                    </a:p>
                  </a:txBody>
                  <a:tcPr/>
                </a:tc>
                <a:tc>
                  <a:txBody>
                    <a:bodyPr/>
                    <a:lstStyle/>
                    <a:p>
                      <a:r>
                        <a:rPr lang="en-US" sz="1000"/>
                        <a:t>23</a:t>
                      </a:r>
                    </a:p>
                  </a:txBody>
                  <a:tcPr/>
                </a:tc>
                <a:tc>
                  <a:txBody>
                    <a:bodyPr/>
                    <a:lstStyle/>
                    <a:p>
                      <a:r>
                        <a:rPr lang="en-US" sz="1000"/>
                        <a:t>9</a:t>
                      </a:r>
                    </a:p>
                  </a:txBody>
                  <a:tcPr/>
                </a:tc>
                <a:tc>
                  <a:txBody>
                    <a:bodyPr/>
                    <a:lstStyle/>
                    <a:p>
                      <a:r>
                        <a:rPr lang="en-US" sz="1000"/>
                        <a:t>5</a:t>
                      </a:r>
                    </a:p>
                  </a:txBody>
                  <a:tcPr/>
                </a:tc>
                <a:tc>
                  <a:txBody>
                    <a:bodyPr/>
                    <a:lstStyle/>
                    <a:p>
                      <a:r>
                        <a:rPr lang="en-US" sz="1000"/>
                        <a:t>83</a:t>
                      </a:r>
                    </a:p>
                  </a:txBody>
                  <a:tcPr/>
                </a:tc>
                <a:tc>
                  <a:txBody>
                    <a:bodyPr/>
                    <a:lstStyle/>
                    <a:p>
                      <a:r>
                        <a:rPr lang="en-US" sz="1000"/>
                        <a:t>293</a:t>
                      </a:r>
                    </a:p>
                  </a:txBody>
                  <a:tcPr/>
                </a:tc>
                <a:tc>
                  <a:txBody>
                    <a:bodyPr/>
                    <a:lstStyle/>
                    <a:p>
                      <a:r>
                        <a:rPr lang="en-US" sz="1000"/>
                        <a:t>997</a:t>
                      </a:r>
                    </a:p>
                  </a:txBody>
                  <a:tcPr/>
                </a:tc>
                <a:tc>
                  <a:txBody>
                    <a:bodyPr/>
                    <a:lstStyle/>
                    <a:p>
                      <a:r>
                        <a:rPr lang="en-US" sz="1000"/>
                        <a:t>0</a:t>
                      </a:r>
                    </a:p>
                  </a:txBody>
                  <a:tcPr/>
                </a:tc>
                <a:tc>
                  <a:txBody>
                    <a:bodyPr/>
                    <a:lstStyle/>
                    <a:p>
                      <a:r>
                        <a:rPr lang="en-US" sz="1000"/>
                        <a:t>0</a:t>
                      </a:r>
                    </a:p>
                  </a:txBody>
                  <a:tcPr/>
                </a:tc>
                <a:tc>
                  <a:txBody>
                    <a:bodyPr/>
                    <a:lstStyle/>
                    <a:p>
                      <a:r>
                        <a:rPr lang="en-US" sz="1000"/>
                        <a:t>0.6459 %</a:t>
                      </a:r>
                    </a:p>
                  </a:txBody>
                  <a:tcPr/>
                </a:tc>
                <a:tc>
                  <a:txBody>
                    <a:bodyPr/>
                    <a:lstStyle/>
                    <a:p>
                      <a:r>
                        <a:rPr lang="en-US" sz="1000"/>
                        <a:t>0.0 %</a:t>
                      </a:r>
                    </a:p>
                  </a:txBody>
                  <a:tcPr/>
                </a:tc>
                <a:extLst>
                  <a:ext uri="{0D108BD9-81ED-4DB2-BD59-A6C34878D82A}">
                    <a16:rowId xmlns:a16="http://schemas.microsoft.com/office/drawing/2014/main" val="3260921109"/>
                  </a:ext>
                </a:extLst>
              </a:tr>
            </a:tbl>
          </a:graphicData>
        </a:graphic>
      </p:graphicFrame>
      <p:sp>
        <p:nvSpPr>
          <p:cNvPr id="4" name="Text Placeholder 3">
            <a:extLst>
              <a:ext uri="{FF2B5EF4-FFF2-40B4-BE49-F238E27FC236}">
                <a16:creationId xmlns:a16="http://schemas.microsoft.com/office/drawing/2014/main" id="{B1197E2E-7F3D-48A9-8B34-8AC04A5ED74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78357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3EE91-2783-45D2-A700-62499385AB36}"/>
              </a:ext>
            </a:extLst>
          </p:cNvPr>
          <p:cNvSpPr>
            <a:spLocks noGrp="1"/>
          </p:cNvSpPr>
          <p:nvPr>
            <p:ph type="title"/>
          </p:nvPr>
        </p:nvSpPr>
        <p:spPr/>
        <p:txBody>
          <a:bodyPr/>
          <a:lstStyle/>
          <a:p>
            <a:r>
              <a:rPr lang="en-US"/>
              <a:t>Facebook Own Posts Table | Nouvo - 1 of 10</a:t>
            </a:r>
          </a:p>
        </p:txBody>
      </p:sp>
      <p:graphicFrame>
        <p:nvGraphicFramePr>
          <p:cNvPr id="5" name="Table Placeholder 4">
            <a:extLst>
              <a:ext uri="{FF2B5EF4-FFF2-40B4-BE49-F238E27FC236}">
                <a16:creationId xmlns:a16="http://schemas.microsoft.com/office/drawing/2014/main" id="{373F7000-B019-4F72-B6DA-87542D32B33C}"/>
              </a:ext>
            </a:extLst>
          </p:cNvPr>
          <p:cNvGraphicFramePr>
            <a:graphicFrameLocks noGrp="1"/>
          </p:cNvGraphicFramePr>
          <p:nvPr>
            <p:ph type="tbl" sz="quarter" idx="13"/>
            <p:extLst>
              <p:ext uri="{D42A27DB-BD31-4B8C-83A1-F6EECF244321}">
                <p14:modId xmlns:p14="http://schemas.microsoft.com/office/powerpoint/2010/main" val="1544521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1472884"/>
                    </a:ext>
                  </a:extLst>
                </a:gridCol>
                <a:gridCol w="905256">
                  <a:extLst>
                    <a:ext uri="{9D8B030D-6E8A-4147-A177-3AD203B41FA5}">
                      <a16:colId xmlns:a16="http://schemas.microsoft.com/office/drawing/2014/main" val="106457595"/>
                    </a:ext>
                  </a:extLst>
                </a:gridCol>
                <a:gridCol w="329184">
                  <a:extLst>
                    <a:ext uri="{9D8B030D-6E8A-4147-A177-3AD203B41FA5}">
                      <a16:colId xmlns:a16="http://schemas.microsoft.com/office/drawing/2014/main" val="2009618845"/>
                    </a:ext>
                  </a:extLst>
                </a:gridCol>
                <a:gridCol w="329184">
                  <a:extLst>
                    <a:ext uri="{9D8B030D-6E8A-4147-A177-3AD203B41FA5}">
                      <a16:colId xmlns:a16="http://schemas.microsoft.com/office/drawing/2014/main" val="1035600611"/>
                    </a:ext>
                  </a:extLst>
                </a:gridCol>
                <a:gridCol w="329184">
                  <a:extLst>
                    <a:ext uri="{9D8B030D-6E8A-4147-A177-3AD203B41FA5}">
                      <a16:colId xmlns:a16="http://schemas.microsoft.com/office/drawing/2014/main" val="2170640760"/>
                    </a:ext>
                  </a:extLst>
                </a:gridCol>
                <a:gridCol w="329184">
                  <a:extLst>
                    <a:ext uri="{9D8B030D-6E8A-4147-A177-3AD203B41FA5}">
                      <a16:colId xmlns:a16="http://schemas.microsoft.com/office/drawing/2014/main" val="1569542640"/>
                    </a:ext>
                  </a:extLst>
                </a:gridCol>
                <a:gridCol w="329184">
                  <a:extLst>
                    <a:ext uri="{9D8B030D-6E8A-4147-A177-3AD203B41FA5}">
                      <a16:colId xmlns:a16="http://schemas.microsoft.com/office/drawing/2014/main" val="2870768387"/>
                    </a:ext>
                  </a:extLst>
                </a:gridCol>
                <a:gridCol w="329184">
                  <a:extLst>
                    <a:ext uri="{9D8B030D-6E8A-4147-A177-3AD203B41FA5}">
                      <a16:colId xmlns:a16="http://schemas.microsoft.com/office/drawing/2014/main" val="827595929"/>
                    </a:ext>
                  </a:extLst>
                </a:gridCol>
                <a:gridCol w="329184">
                  <a:extLst>
                    <a:ext uri="{9D8B030D-6E8A-4147-A177-3AD203B41FA5}">
                      <a16:colId xmlns:a16="http://schemas.microsoft.com/office/drawing/2014/main" val="1113097672"/>
                    </a:ext>
                  </a:extLst>
                </a:gridCol>
                <a:gridCol w="329184">
                  <a:extLst>
                    <a:ext uri="{9D8B030D-6E8A-4147-A177-3AD203B41FA5}">
                      <a16:colId xmlns:a16="http://schemas.microsoft.com/office/drawing/2014/main" val="2180903772"/>
                    </a:ext>
                  </a:extLst>
                </a:gridCol>
                <a:gridCol w="329184">
                  <a:extLst>
                    <a:ext uri="{9D8B030D-6E8A-4147-A177-3AD203B41FA5}">
                      <a16:colId xmlns:a16="http://schemas.microsoft.com/office/drawing/2014/main" val="218727264"/>
                    </a:ext>
                  </a:extLst>
                </a:gridCol>
                <a:gridCol w="329184">
                  <a:extLst>
                    <a:ext uri="{9D8B030D-6E8A-4147-A177-3AD203B41FA5}">
                      <a16:colId xmlns:a16="http://schemas.microsoft.com/office/drawing/2014/main" val="3007308252"/>
                    </a:ext>
                  </a:extLst>
                </a:gridCol>
                <a:gridCol w="329184">
                  <a:extLst>
                    <a:ext uri="{9D8B030D-6E8A-4147-A177-3AD203B41FA5}">
                      <a16:colId xmlns:a16="http://schemas.microsoft.com/office/drawing/2014/main" val="4077202557"/>
                    </a:ext>
                  </a:extLst>
                </a:gridCol>
                <a:gridCol w="329184">
                  <a:extLst>
                    <a:ext uri="{9D8B030D-6E8A-4147-A177-3AD203B41FA5}">
                      <a16:colId xmlns:a16="http://schemas.microsoft.com/office/drawing/2014/main" val="2779870143"/>
                    </a:ext>
                  </a:extLst>
                </a:gridCol>
                <a:gridCol w="329184">
                  <a:extLst>
                    <a:ext uri="{9D8B030D-6E8A-4147-A177-3AD203B41FA5}">
                      <a16:colId xmlns:a16="http://schemas.microsoft.com/office/drawing/2014/main" val="3090741797"/>
                    </a:ext>
                  </a:extLst>
                </a:gridCol>
                <a:gridCol w="329184">
                  <a:extLst>
                    <a:ext uri="{9D8B030D-6E8A-4147-A177-3AD203B41FA5}">
                      <a16:colId xmlns:a16="http://schemas.microsoft.com/office/drawing/2014/main" val="3931073102"/>
                    </a:ext>
                  </a:extLst>
                </a:gridCol>
                <a:gridCol w="329184">
                  <a:extLst>
                    <a:ext uri="{9D8B030D-6E8A-4147-A177-3AD203B41FA5}">
                      <a16:colId xmlns:a16="http://schemas.microsoft.com/office/drawing/2014/main" val="3250343517"/>
                    </a:ext>
                  </a:extLst>
                </a:gridCol>
                <a:gridCol w="329184">
                  <a:extLst>
                    <a:ext uri="{9D8B030D-6E8A-4147-A177-3AD203B41FA5}">
                      <a16:colId xmlns:a16="http://schemas.microsoft.com/office/drawing/2014/main" val="885075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9370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- 2019-02-20 16:00:25 </a:t>
                      </a:r>
                      <a:r>
                        <a:rPr kumimoji="0" lang="en-US" sz="1000" b="0" i="0" u="none" strike="noStrike" kern="1200" cap="none" spc="0" normalizeH="0" baseline="0" noProof="0">
                          <a:ln>
                            <a:noFill/>
                          </a:ln>
                          <a:solidFill>
                            <a:prstClr val="black"/>
                          </a:solidFill>
                          <a:effectLst/>
                          <a:uLnTx/>
                          <a:uFillTx/>
                          <a:latin typeface="+mn-lt"/>
                          <a:ea typeface="+mn-ea"/>
                          <a:cs typeface="+mn-cs"/>
                        </a:rPr>
                        <a:t> 
 81 years ago today, Switzerland overwhelmingly voted in favour of recognising Romansh as a national language. Here’s how people today still try to raise awareness about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https://scontent.xx.fbcdn.net/v/t15.5256-10/p720x720/42966574_668138640238716_5904554793241673728_n.jpg?_nc_cat=100&amp;_nc_ht=scontent.xx&amp;oh=03978ce3b0ac103a1050a862c69575d4&amp;oe=5D254860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8286522"/>
                  </a:ext>
                </a:extLst>
              </a:tr>
            </a:tbl>
          </a:graphicData>
        </a:graphic>
      </p:graphicFrame>
      <p:sp>
        <p:nvSpPr>
          <p:cNvPr id="4" name="Text Placeholder 3">
            <a:extLst>
              <a:ext uri="{FF2B5EF4-FFF2-40B4-BE49-F238E27FC236}">
                <a16:creationId xmlns:a16="http://schemas.microsoft.com/office/drawing/2014/main" id="{944B8845-05B5-480E-A3BD-3E330384146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34528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23CA5-18B3-49FB-B77C-BC846FF965DD}"/>
              </a:ext>
            </a:extLst>
          </p:cNvPr>
          <p:cNvSpPr>
            <a:spLocks noGrp="1"/>
          </p:cNvSpPr>
          <p:nvPr>
            <p:ph type="title"/>
          </p:nvPr>
        </p:nvSpPr>
        <p:spPr/>
        <p:txBody>
          <a:bodyPr/>
          <a:lstStyle/>
          <a:p>
            <a:r>
              <a:rPr lang="en-US"/>
              <a:t>Facebook Own Posts Table | Nouvo - 2 of 10</a:t>
            </a:r>
          </a:p>
        </p:txBody>
      </p:sp>
      <p:graphicFrame>
        <p:nvGraphicFramePr>
          <p:cNvPr id="5" name="Table Placeholder 4">
            <a:extLst>
              <a:ext uri="{FF2B5EF4-FFF2-40B4-BE49-F238E27FC236}">
                <a16:creationId xmlns:a16="http://schemas.microsoft.com/office/drawing/2014/main" id="{24A7C7CE-0A84-48FB-B12E-F1D7CE7A8005}"/>
              </a:ext>
            </a:extLst>
          </p:cNvPr>
          <p:cNvGraphicFramePr>
            <a:graphicFrameLocks noGrp="1"/>
          </p:cNvGraphicFramePr>
          <p:nvPr>
            <p:ph type="tbl" sz="quarter" idx="13"/>
            <p:extLst>
              <p:ext uri="{D42A27DB-BD31-4B8C-83A1-F6EECF244321}">
                <p14:modId xmlns:p14="http://schemas.microsoft.com/office/powerpoint/2010/main" val="100736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4202289"/>
                    </a:ext>
                  </a:extLst>
                </a:gridCol>
                <a:gridCol w="905256">
                  <a:extLst>
                    <a:ext uri="{9D8B030D-6E8A-4147-A177-3AD203B41FA5}">
                      <a16:colId xmlns:a16="http://schemas.microsoft.com/office/drawing/2014/main" val="2891327398"/>
                    </a:ext>
                  </a:extLst>
                </a:gridCol>
                <a:gridCol w="329184">
                  <a:extLst>
                    <a:ext uri="{9D8B030D-6E8A-4147-A177-3AD203B41FA5}">
                      <a16:colId xmlns:a16="http://schemas.microsoft.com/office/drawing/2014/main" val="1144531232"/>
                    </a:ext>
                  </a:extLst>
                </a:gridCol>
                <a:gridCol w="329184">
                  <a:extLst>
                    <a:ext uri="{9D8B030D-6E8A-4147-A177-3AD203B41FA5}">
                      <a16:colId xmlns:a16="http://schemas.microsoft.com/office/drawing/2014/main" val="3161558098"/>
                    </a:ext>
                  </a:extLst>
                </a:gridCol>
                <a:gridCol w="329184">
                  <a:extLst>
                    <a:ext uri="{9D8B030D-6E8A-4147-A177-3AD203B41FA5}">
                      <a16:colId xmlns:a16="http://schemas.microsoft.com/office/drawing/2014/main" val="3222362326"/>
                    </a:ext>
                  </a:extLst>
                </a:gridCol>
                <a:gridCol w="329184">
                  <a:extLst>
                    <a:ext uri="{9D8B030D-6E8A-4147-A177-3AD203B41FA5}">
                      <a16:colId xmlns:a16="http://schemas.microsoft.com/office/drawing/2014/main" val="2980002009"/>
                    </a:ext>
                  </a:extLst>
                </a:gridCol>
                <a:gridCol w="329184">
                  <a:extLst>
                    <a:ext uri="{9D8B030D-6E8A-4147-A177-3AD203B41FA5}">
                      <a16:colId xmlns:a16="http://schemas.microsoft.com/office/drawing/2014/main" val="3792201440"/>
                    </a:ext>
                  </a:extLst>
                </a:gridCol>
                <a:gridCol w="329184">
                  <a:extLst>
                    <a:ext uri="{9D8B030D-6E8A-4147-A177-3AD203B41FA5}">
                      <a16:colId xmlns:a16="http://schemas.microsoft.com/office/drawing/2014/main" val="3988263893"/>
                    </a:ext>
                  </a:extLst>
                </a:gridCol>
                <a:gridCol w="329184">
                  <a:extLst>
                    <a:ext uri="{9D8B030D-6E8A-4147-A177-3AD203B41FA5}">
                      <a16:colId xmlns:a16="http://schemas.microsoft.com/office/drawing/2014/main" val="2481918161"/>
                    </a:ext>
                  </a:extLst>
                </a:gridCol>
                <a:gridCol w="329184">
                  <a:extLst>
                    <a:ext uri="{9D8B030D-6E8A-4147-A177-3AD203B41FA5}">
                      <a16:colId xmlns:a16="http://schemas.microsoft.com/office/drawing/2014/main" val="3966345623"/>
                    </a:ext>
                  </a:extLst>
                </a:gridCol>
                <a:gridCol w="329184">
                  <a:extLst>
                    <a:ext uri="{9D8B030D-6E8A-4147-A177-3AD203B41FA5}">
                      <a16:colId xmlns:a16="http://schemas.microsoft.com/office/drawing/2014/main" val="2964277809"/>
                    </a:ext>
                  </a:extLst>
                </a:gridCol>
                <a:gridCol w="329184">
                  <a:extLst>
                    <a:ext uri="{9D8B030D-6E8A-4147-A177-3AD203B41FA5}">
                      <a16:colId xmlns:a16="http://schemas.microsoft.com/office/drawing/2014/main" val="2827485214"/>
                    </a:ext>
                  </a:extLst>
                </a:gridCol>
                <a:gridCol w="329184">
                  <a:extLst>
                    <a:ext uri="{9D8B030D-6E8A-4147-A177-3AD203B41FA5}">
                      <a16:colId xmlns:a16="http://schemas.microsoft.com/office/drawing/2014/main" val="460920331"/>
                    </a:ext>
                  </a:extLst>
                </a:gridCol>
                <a:gridCol w="329184">
                  <a:extLst>
                    <a:ext uri="{9D8B030D-6E8A-4147-A177-3AD203B41FA5}">
                      <a16:colId xmlns:a16="http://schemas.microsoft.com/office/drawing/2014/main" val="88776078"/>
                    </a:ext>
                  </a:extLst>
                </a:gridCol>
                <a:gridCol w="329184">
                  <a:extLst>
                    <a:ext uri="{9D8B030D-6E8A-4147-A177-3AD203B41FA5}">
                      <a16:colId xmlns:a16="http://schemas.microsoft.com/office/drawing/2014/main" val="1945447855"/>
                    </a:ext>
                  </a:extLst>
                </a:gridCol>
                <a:gridCol w="329184">
                  <a:extLst>
                    <a:ext uri="{9D8B030D-6E8A-4147-A177-3AD203B41FA5}">
                      <a16:colId xmlns:a16="http://schemas.microsoft.com/office/drawing/2014/main" val="1141456447"/>
                    </a:ext>
                  </a:extLst>
                </a:gridCol>
                <a:gridCol w="329184">
                  <a:extLst>
                    <a:ext uri="{9D8B030D-6E8A-4147-A177-3AD203B41FA5}">
                      <a16:colId xmlns:a16="http://schemas.microsoft.com/office/drawing/2014/main" val="1053848580"/>
                    </a:ext>
                  </a:extLst>
                </a:gridCol>
                <a:gridCol w="329184">
                  <a:extLst>
                    <a:ext uri="{9D8B030D-6E8A-4147-A177-3AD203B41FA5}">
                      <a16:colId xmlns:a16="http://schemas.microsoft.com/office/drawing/2014/main" val="3522494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5936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- 2019-02-10 15:15:00 </a:t>
                      </a:r>
                      <a:r>
                        <a:rPr kumimoji="0" lang="en-US" sz="1000" b="0" i="0" u="none" strike="noStrike" kern="1200" cap="none" spc="0" normalizeH="0" baseline="0" noProof="0">
                          <a:ln>
                            <a:noFill/>
                          </a:ln>
                          <a:solidFill>
                            <a:prstClr val="black"/>
                          </a:solidFill>
                          <a:effectLst/>
                          <a:uLnTx/>
                          <a:uFillTx/>
                          <a:latin typeface="+mn-lt"/>
                          <a:ea typeface="+mn-ea"/>
                          <a:cs typeface="+mn-cs"/>
                        </a:rPr>
                        <a:t> 
 From Chur to Geneva, Lugano to Zurich, hear what young Swiss people are worried about and why.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https://scontent.xx.fbcdn.net/v/t15.5256-10/p720x720/52070121_285179602137192_1758652364543229952_n.jpg?_nc_cat=107&amp;_nc_ht=scontent.xx&amp;oh=50dc41e3982bb6f563027d49dbe4ed6b&amp;oe=5CE16301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3625968"/>
                  </a:ext>
                </a:extLst>
              </a:tr>
            </a:tbl>
          </a:graphicData>
        </a:graphic>
      </p:graphicFrame>
      <p:sp>
        <p:nvSpPr>
          <p:cNvPr id="4" name="Text Placeholder 3">
            <a:extLst>
              <a:ext uri="{FF2B5EF4-FFF2-40B4-BE49-F238E27FC236}">
                <a16:creationId xmlns:a16="http://schemas.microsoft.com/office/drawing/2014/main" id="{419B2B6C-5A98-44A0-A509-664894B32F4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96747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0C5A0-F91C-4066-AB84-80C186D47804}"/>
              </a:ext>
            </a:extLst>
          </p:cNvPr>
          <p:cNvSpPr>
            <a:spLocks noGrp="1"/>
          </p:cNvSpPr>
          <p:nvPr>
            <p:ph type="title"/>
          </p:nvPr>
        </p:nvSpPr>
        <p:spPr/>
        <p:txBody>
          <a:bodyPr/>
          <a:lstStyle/>
          <a:p>
            <a:r>
              <a:rPr lang="en-US"/>
              <a:t>Facebook Own Posts Table | Nouvo - 3 of 10</a:t>
            </a:r>
          </a:p>
        </p:txBody>
      </p:sp>
      <p:graphicFrame>
        <p:nvGraphicFramePr>
          <p:cNvPr id="5" name="Table Placeholder 4">
            <a:extLst>
              <a:ext uri="{FF2B5EF4-FFF2-40B4-BE49-F238E27FC236}">
                <a16:creationId xmlns:a16="http://schemas.microsoft.com/office/drawing/2014/main" id="{D9917997-8FED-46CA-A6DB-74DC0B892CFD}"/>
              </a:ext>
            </a:extLst>
          </p:cNvPr>
          <p:cNvGraphicFramePr>
            <a:graphicFrameLocks noGrp="1"/>
          </p:cNvGraphicFramePr>
          <p:nvPr>
            <p:ph type="tbl" sz="quarter" idx="13"/>
            <p:extLst>
              <p:ext uri="{D42A27DB-BD31-4B8C-83A1-F6EECF244321}">
                <p14:modId xmlns:p14="http://schemas.microsoft.com/office/powerpoint/2010/main" val="3588228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2047724"/>
                    </a:ext>
                  </a:extLst>
                </a:gridCol>
                <a:gridCol w="905256">
                  <a:extLst>
                    <a:ext uri="{9D8B030D-6E8A-4147-A177-3AD203B41FA5}">
                      <a16:colId xmlns:a16="http://schemas.microsoft.com/office/drawing/2014/main" val="2697948077"/>
                    </a:ext>
                  </a:extLst>
                </a:gridCol>
                <a:gridCol w="329184">
                  <a:extLst>
                    <a:ext uri="{9D8B030D-6E8A-4147-A177-3AD203B41FA5}">
                      <a16:colId xmlns:a16="http://schemas.microsoft.com/office/drawing/2014/main" val="2007923125"/>
                    </a:ext>
                  </a:extLst>
                </a:gridCol>
                <a:gridCol w="329184">
                  <a:extLst>
                    <a:ext uri="{9D8B030D-6E8A-4147-A177-3AD203B41FA5}">
                      <a16:colId xmlns:a16="http://schemas.microsoft.com/office/drawing/2014/main" val="85488326"/>
                    </a:ext>
                  </a:extLst>
                </a:gridCol>
                <a:gridCol w="329184">
                  <a:extLst>
                    <a:ext uri="{9D8B030D-6E8A-4147-A177-3AD203B41FA5}">
                      <a16:colId xmlns:a16="http://schemas.microsoft.com/office/drawing/2014/main" val="1882616032"/>
                    </a:ext>
                  </a:extLst>
                </a:gridCol>
                <a:gridCol w="329184">
                  <a:extLst>
                    <a:ext uri="{9D8B030D-6E8A-4147-A177-3AD203B41FA5}">
                      <a16:colId xmlns:a16="http://schemas.microsoft.com/office/drawing/2014/main" val="810513800"/>
                    </a:ext>
                  </a:extLst>
                </a:gridCol>
                <a:gridCol w="329184">
                  <a:extLst>
                    <a:ext uri="{9D8B030D-6E8A-4147-A177-3AD203B41FA5}">
                      <a16:colId xmlns:a16="http://schemas.microsoft.com/office/drawing/2014/main" val="513750013"/>
                    </a:ext>
                  </a:extLst>
                </a:gridCol>
                <a:gridCol w="329184">
                  <a:extLst>
                    <a:ext uri="{9D8B030D-6E8A-4147-A177-3AD203B41FA5}">
                      <a16:colId xmlns:a16="http://schemas.microsoft.com/office/drawing/2014/main" val="1103803891"/>
                    </a:ext>
                  </a:extLst>
                </a:gridCol>
                <a:gridCol w="329184">
                  <a:extLst>
                    <a:ext uri="{9D8B030D-6E8A-4147-A177-3AD203B41FA5}">
                      <a16:colId xmlns:a16="http://schemas.microsoft.com/office/drawing/2014/main" val="4249240034"/>
                    </a:ext>
                  </a:extLst>
                </a:gridCol>
                <a:gridCol w="329184">
                  <a:extLst>
                    <a:ext uri="{9D8B030D-6E8A-4147-A177-3AD203B41FA5}">
                      <a16:colId xmlns:a16="http://schemas.microsoft.com/office/drawing/2014/main" val="365344509"/>
                    </a:ext>
                  </a:extLst>
                </a:gridCol>
                <a:gridCol w="329184">
                  <a:extLst>
                    <a:ext uri="{9D8B030D-6E8A-4147-A177-3AD203B41FA5}">
                      <a16:colId xmlns:a16="http://schemas.microsoft.com/office/drawing/2014/main" val="2652832034"/>
                    </a:ext>
                  </a:extLst>
                </a:gridCol>
                <a:gridCol w="329184">
                  <a:extLst>
                    <a:ext uri="{9D8B030D-6E8A-4147-A177-3AD203B41FA5}">
                      <a16:colId xmlns:a16="http://schemas.microsoft.com/office/drawing/2014/main" val="1680768884"/>
                    </a:ext>
                  </a:extLst>
                </a:gridCol>
                <a:gridCol w="329184">
                  <a:extLst>
                    <a:ext uri="{9D8B030D-6E8A-4147-A177-3AD203B41FA5}">
                      <a16:colId xmlns:a16="http://schemas.microsoft.com/office/drawing/2014/main" val="3470434866"/>
                    </a:ext>
                  </a:extLst>
                </a:gridCol>
                <a:gridCol w="329184">
                  <a:extLst>
                    <a:ext uri="{9D8B030D-6E8A-4147-A177-3AD203B41FA5}">
                      <a16:colId xmlns:a16="http://schemas.microsoft.com/office/drawing/2014/main" val="2302745224"/>
                    </a:ext>
                  </a:extLst>
                </a:gridCol>
                <a:gridCol w="329184">
                  <a:extLst>
                    <a:ext uri="{9D8B030D-6E8A-4147-A177-3AD203B41FA5}">
                      <a16:colId xmlns:a16="http://schemas.microsoft.com/office/drawing/2014/main" val="706453369"/>
                    </a:ext>
                  </a:extLst>
                </a:gridCol>
                <a:gridCol w="329184">
                  <a:extLst>
                    <a:ext uri="{9D8B030D-6E8A-4147-A177-3AD203B41FA5}">
                      <a16:colId xmlns:a16="http://schemas.microsoft.com/office/drawing/2014/main" val="2676220780"/>
                    </a:ext>
                  </a:extLst>
                </a:gridCol>
                <a:gridCol w="329184">
                  <a:extLst>
                    <a:ext uri="{9D8B030D-6E8A-4147-A177-3AD203B41FA5}">
                      <a16:colId xmlns:a16="http://schemas.microsoft.com/office/drawing/2014/main" val="3625802600"/>
                    </a:ext>
                  </a:extLst>
                </a:gridCol>
                <a:gridCol w="329184">
                  <a:extLst>
                    <a:ext uri="{9D8B030D-6E8A-4147-A177-3AD203B41FA5}">
                      <a16:colId xmlns:a16="http://schemas.microsoft.com/office/drawing/2014/main" val="740472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5782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- 2019-02-07 15:53:32 </a:t>
                      </a:r>
                      <a:r>
                        <a:rPr kumimoji="0" lang="en-US" sz="1000" b="0" i="0" u="none" strike="noStrike" kern="1200" cap="none" spc="0" normalizeH="0" baseline="0" noProof="0">
                          <a:ln>
                            <a:noFill/>
                          </a:ln>
                          <a:solidFill>
                            <a:prstClr val="black"/>
                          </a:solidFill>
                          <a:effectLst/>
                          <a:uLnTx/>
                          <a:uFillTx/>
                          <a:latin typeface="+mn-lt"/>
                          <a:ea typeface="+mn-ea"/>
                          <a:cs typeface="+mn-cs"/>
                        </a:rPr>
                        <a:t> 
 This is what addiction looks like in Switzerland.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https://scontent.xx.fbcdn.net/v/t15.5256-10/s720x720/51994690_398127790949898_7604500134579142656_n.jpg?_nc_cat=111&amp;_nc_ht=scontent.xx&amp;oh=51f9b2e4fb974c60a8f79a0066fca5c3&amp;oe=5CF35110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7600971"/>
                  </a:ext>
                </a:extLst>
              </a:tr>
            </a:tbl>
          </a:graphicData>
        </a:graphic>
      </p:graphicFrame>
      <p:sp>
        <p:nvSpPr>
          <p:cNvPr id="4" name="Text Placeholder 3">
            <a:extLst>
              <a:ext uri="{FF2B5EF4-FFF2-40B4-BE49-F238E27FC236}">
                <a16:creationId xmlns:a16="http://schemas.microsoft.com/office/drawing/2014/main" id="{ABC3FBE5-F408-468F-93F5-E6B3BCC198E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01289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1F180-360B-4725-9969-0682C45FE930}"/>
              </a:ext>
            </a:extLst>
          </p:cNvPr>
          <p:cNvSpPr>
            <a:spLocks noGrp="1"/>
          </p:cNvSpPr>
          <p:nvPr>
            <p:ph type="title"/>
          </p:nvPr>
        </p:nvSpPr>
        <p:spPr/>
        <p:txBody>
          <a:bodyPr/>
          <a:lstStyle/>
          <a:p>
            <a:r>
              <a:rPr lang="en-US"/>
              <a:t>Facebook Own Posts Table | Nouvo - 4 of 10</a:t>
            </a:r>
          </a:p>
        </p:txBody>
      </p:sp>
      <p:graphicFrame>
        <p:nvGraphicFramePr>
          <p:cNvPr id="5" name="Table Placeholder 4">
            <a:extLst>
              <a:ext uri="{FF2B5EF4-FFF2-40B4-BE49-F238E27FC236}">
                <a16:creationId xmlns:a16="http://schemas.microsoft.com/office/drawing/2014/main" id="{BD4E3AF7-F8CF-49F7-841A-9B648D22D231}"/>
              </a:ext>
            </a:extLst>
          </p:cNvPr>
          <p:cNvGraphicFramePr>
            <a:graphicFrameLocks noGrp="1"/>
          </p:cNvGraphicFramePr>
          <p:nvPr>
            <p:ph type="tbl" sz="quarter" idx="13"/>
            <p:extLst>
              <p:ext uri="{D42A27DB-BD31-4B8C-83A1-F6EECF244321}">
                <p14:modId xmlns:p14="http://schemas.microsoft.com/office/powerpoint/2010/main" val="4285348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2058859"/>
                    </a:ext>
                  </a:extLst>
                </a:gridCol>
                <a:gridCol w="905256">
                  <a:extLst>
                    <a:ext uri="{9D8B030D-6E8A-4147-A177-3AD203B41FA5}">
                      <a16:colId xmlns:a16="http://schemas.microsoft.com/office/drawing/2014/main" val="724901600"/>
                    </a:ext>
                  </a:extLst>
                </a:gridCol>
                <a:gridCol w="329184">
                  <a:extLst>
                    <a:ext uri="{9D8B030D-6E8A-4147-A177-3AD203B41FA5}">
                      <a16:colId xmlns:a16="http://schemas.microsoft.com/office/drawing/2014/main" val="623726275"/>
                    </a:ext>
                  </a:extLst>
                </a:gridCol>
                <a:gridCol w="329184">
                  <a:extLst>
                    <a:ext uri="{9D8B030D-6E8A-4147-A177-3AD203B41FA5}">
                      <a16:colId xmlns:a16="http://schemas.microsoft.com/office/drawing/2014/main" val="3931351853"/>
                    </a:ext>
                  </a:extLst>
                </a:gridCol>
                <a:gridCol w="329184">
                  <a:extLst>
                    <a:ext uri="{9D8B030D-6E8A-4147-A177-3AD203B41FA5}">
                      <a16:colId xmlns:a16="http://schemas.microsoft.com/office/drawing/2014/main" val="296845771"/>
                    </a:ext>
                  </a:extLst>
                </a:gridCol>
                <a:gridCol w="329184">
                  <a:extLst>
                    <a:ext uri="{9D8B030D-6E8A-4147-A177-3AD203B41FA5}">
                      <a16:colId xmlns:a16="http://schemas.microsoft.com/office/drawing/2014/main" val="4153882700"/>
                    </a:ext>
                  </a:extLst>
                </a:gridCol>
                <a:gridCol w="329184">
                  <a:extLst>
                    <a:ext uri="{9D8B030D-6E8A-4147-A177-3AD203B41FA5}">
                      <a16:colId xmlns:a16="http://schemas.microsoft.com/office/drawing/2014/main" val="106242831"/>
                    </a:ext>
                  </a:extLst>
                </a:gridCol>
                <a:gridCol w="329184">
                  <a:extLst>
                    <a:ext uri="{9D8B030D-6E8A-4147-A177-3AD203B41FA5}">
                      <a16:colId xmlns:a16="http://schemas.microsoft.com/office/drawing/2014/main" val="889487439"/>
                    </a:ext>
                  </a:extLst>
                </a:gridCol>
                <a:gridCol w="329184">
                  <a:extLst>
                    <a:ext uri="{9D8B030D-6E8A-4147-A177-3AD203B41FA5}">
                      <a16:colId xmlns:a16="http://schemas.microsoft.com/office/drawing/2014/main" val="2749750046"/>
                    </a:ext>
                  </a:extLst>
                </a:gridCol>
                <a:gridCol w="329184">
                  <a:extLst>
                    <a:ext uri="{9D8B030D-6E8A-4147-A177-3AD203B41FA5}">
                      <a16:colId xmlns:a16="http://schemas.microsoft.com/office/drawing/2014/main" val="3966635613"/>
                    </a:ext>
                  </a:extLst>
                </a:gridCol>
                <a:gridCol w="329184">
                  <a:extLst>
                    <a:ext uri="{9D8B030D-6E8A-4147-A177-3AD203B41FA5}">
                      <a16:colId xmlns:a16="http://schemas.microsoft.com/office/drawing/2014/main" val="4269340680"/>
                    </a:ext>
                  </a:extLst>
                </a:gridCol>
                <a:gridCol w="329184">
                  <a:extLst>
                    <a:ext uri="{9D8B030D-6E8A-4147-A177-3AD203B41FA5}">
                      <a16:colId xmlns:a16="http://schemas.microsoft.com/office/drawing/2014/main" val="1244838090"/>
                    </a:ext>
                  </a:extLst>
                </a:gridCol>
                <a:gridCol w="329184">
                  <a:extLst>
                    <a:ext uri="{9D8B030D-6E8A-4147-A177-3AD203B41FA5}">
                      <a16:colId xmlns:a16="http://schemas.microsoft.com/office/drawing/2014/main" val="2678121137"/>
                    </a:ext>
                  </a:extLst>
                </a:gridCol>
                <a:gridCol w="329184">
                  <a:extLst>
                    <a:ext uri="{9D8B030D-6E8A-4147-A177-3AD203B41FA5}">
                      <a16:colId xmlns:a16="http://schemas.microsoft.com/office/drawing/2014/main" val="1818425340"/>
                    </a:ext>
                  </a:extLst>
                </a:gridCol>
                <a:gridCol w="329184">
                  <a:extLst>
                    <a:ext uri="{9D8B030D-6E8A-4147-A177-3AD203B41FA5}">
                      <a16:colId xmlns:a16="http://schemas.microsoft.com/office/drawing/2014/main" val="624045117"/>
                    </a:ext>
                  </a:extLst>
                </a:gridCol>
                <a:gridCol w="329184">
                  <a:extLst>
                    <a:ext uri="{9D8B030D-6E8A-4147-A177-3AD203B41FA5}">
                      <a16:colId xmlns:a16="http://schemas.microsoft.com/office/drawing/2014/main" val="3983235746"/>
                    </a:ext>
                  </a:extLst>
                </a:gridCol>
                <a:gridCol w="329184">
                  <a:extLst>
                    <a:ext uri="{9D8B030D-6E8A-4147-A177-3AD203B41FA5}">
                      <a16:colId xmlns:a16="http://schemas.microsoft.com/office/drawing/2014/main" val="566633203"/>
                    </a:ext>
                  </a:extLst>
                </a:gridCol>
                <a:gridCol w="329184">
                  <a:extLst>
                    <a:ext uri="{9D8B030D-6E8A-4147-A177-3AD203B41FA5}">
                      <a16:colId xmlns:a16="http://schemas.microsoft.com/office/drawing/2014/main" val="2237918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333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- 2019-02-14 16:15:00 </a:t>
                      </a:r>
                      <a:r>
                        <a:rPr kumimoji="0" lang="en-US" sz="1000" b="0" i="0" u="none" strike="noStrike" kern="1200" cap="none" spc="0" normalizeH="0" baseline="0" noProof="0">
                          <a:ln>
                            <a:noFill/>
                          </a:ln>
                          <a:solidFill>
                            <a:prstClr val="black"/>
                          </a:solidFill>
                          <a:effectLst/>
                          <a:uLnTx/>
                          <a:uFillTx/>
                          <a:latin typeface="+mn-lt"/>
                          <a:ea typeface="+mn-ea"/>
                          <a:cs typeface="+mn-cs"/>
                        </a:rPr>
                        <a:t> 
 Work integration projects are helping refugees and people on social welfare get back on their feet financially and socially.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https://scontent.xx.fbcdn.net/v/t15.5256-10/p720x720/52809254_416502922424424_378161803009458176_n.jpg?_nc_cat=101&amp;_nc_ht=scontent.xx&amp;oh=ab97005641d53e1b557395255ca56b1c&amp;oe=5D17C076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1703687"/>
                  </a:ext>
                </a:extLst>
              </a:tr>
            </a:tbl>
          </a:graphicData>
        </a:graphic>
      </p:graphicFrame>
      <p:sp>
        <p:nvSpPr>
          <p:cNvPr id="4" name="Text Placeholder 3">
            <a:extLst>
              <a:ext uri="{FF2B5EF4-FFF2-40B4-BE49-F238E27FC236}">
                <a16:creationId xmlns:a16="http://schemas.microsoft.com/office/drawing/2014/main" id="{51FC3852-9DF4-4E36-A12F-F3369460442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236313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EDAAC-44C2-4E37-916E-CD3C0CB6E118}"/>
              </a:ext>
            </a:extLst>
          </p:cNvPr>
          <p:cNvSpPr>
            <a:spLocks noGrp="1"/>
          </p:cNvSpPr>
          <p:nvPr>
            <p:ph type="title"/>
          </p:nvPr>
        </p:nvSpPr>
        <p:spPr/>
        <p:txBody>
          <a:bodyPr/>
          <a:lstStyle/>
          <a:p>
            <a:r>
              <a:rPr lang="en-US"/>
              <a:t>Facebook Own Posts Table | Nouvo - 5 of 10</a:t>
            </a:r>
          </a:p>
        </p:txBody>
      </p:sp>
      <p:graphicFrame>
        <p:nvGraphicFramePr>
          <p:cNvPr id="5" name="Table Placeholder 4">
            <a:extLst>
              <a:ext uri="{FF2B5EF4-FFF2-40B4-BE49-F238E27FC236}">
                <a16:creationId xmlns:a16="http://schemas.microsoft.com/office/drawing/2014/main" id="{6AA89E61-2CAD-4ECA-AA35-F37DA499821C}"/>
              </a:ext>
            </a:extLst>
          </p:cNvPr>
          <p:cNvGraphicFramePr>
            <a:graphicFrameLocks noGrp="1"/>
          </p:cNvGraphicFramePr>
          <p:nvPr>
            <p:ph type="tbl" sz="quarter" idx="13"/>
            <p:extLst>
              <p:ext uri="{D42A27DB-BD31-4B8C-83A1-F6EECF244321}">
                <p14:modId xmlns:p14="http://schemas.microsoft.com/office/powerpoint/2010/main" val="3741023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3187819"/>
                    </a:ext>
                  </a:extLst>
                </a:gridCol>
                <a:gridCol w="905256">
                  <a:extLst>
                    <a:ext uri="{9D8B030D-6E8A-4147-A177-3AD203B41FA5}">
                      <a16:colId xmlns:a16="http://schemas.microsoft.com/office/drawing/2014/main" val="1594983916"/>
                    </a:ext>
                  </a:extLst>
                </a:gridCol>
                <a:gridCol w="329184">
                  <a:extLst>
                    <a:ext uri="{9D8B030D-6E8A-4147-A177-3AD203B41FA5}">
                      <a16:colId xmlns:a16="http://schemas.microsoft.com/office/drawing/2014/main" val="1702461509"/>
                    </a:ext>
                  </a:extLst>
                </a:gridCol>
                <a:gridCol w="329184">
                  <a:extLst>
                    <a:ext uri="{9D8B030D-6E8A-4147-A177-3AD203B41FA5}">
                      <a16:colId xmlns:a16="http://schemas.microsoft.com/office/drawing/2014/main" val="3841888580"/>
                    </a:ext>
                  </a:extLst>
                </a:gridCol>
                <a:gridCol w="329184">
                  <a:extLst>
                    <a:ext uri="{9D8B030D-6E8A-4147-A177-3AD203B41FA5}">
                      <a16:colId xmlns:a16="http://schemas.microsoft.com/office/drawing/2014/main" val="2063120240"/>
                    </a:ext>
                  </a:extLst>
                </a:gridCol>
                <a:gridCol w="329184">
                  <a:extLst>
                    <a:ext uri="{9D8B030D-6E8A-4147-A177-3AD203B41FA5}">
                      <a16:colId xmlns:a16="http://schemas.microsoft.com/office/drawing/2014/main" val="3305609411"/>
                    </a:ext>
                  </a:extLst>
                </a:gridCol>
                <a:gridCol w="329184">
                  <a:extLst>
                    <a:ext uri="{9D8B030D-6E8A-4147-A177-3AD203B41FA5}">
                      <a16:colId xmlns:a16="http://schemas.microsoft.com/office/drawing/2014/main" val="1567846078"/>
                    </a:ext>
                  </a:extLst>
                </a:gridCol>
                <a:gridCol w="329184">
                  <a:extLst>
                    <a:ext uri="{9D8B030D-6E8A-4147-A177-3AD203B41FA5}">
                      <a16:colId xmlns:a16="http://schemas.microsoft.com/office/drawing/2014/main" val="3666598708"/>
                    </a:ext>
                  </a:extLst>
                </a:gridCol>
                <a:gridCol w="329184">
                  <a:extLst>
                    <a:ext uri="{9D8B030D-6E8A-4147-A177-3AD203B41FA5}">
                      <a16:colId xmlns:a16="http://schemas.microsoft.com/office/drawing/2014/main" val="4030832351"/>
                    </a:ext>
                  </a:extLst>
                </a:gridCol>
                <a:gridCol w="329184">
                  <a:extLst>
                    <a:ext uri="{9D8B030D-6E8A-4147-A177-3AD203B41FA5}">
                      <a16:colId xmlns:a16="http://schemas.microsoft.com/office/drawing/2014/main" val="3502270254"/>
                    </a:ext>
                  </a:extLst>
                </a:gridCol>
                <a:gridCol w="329184">
                  <a:extLst>
                    <a:ext uri="{9D8B030D-6E8A-4147-A177-3AD203B41FA5}">
                      <a16:colId xmlns:a16="http://schemas.microsoft.com/office/drawing/2014/main" val="3406212777"/>
                    </a:ext>
                  </a:extLst>
                </a:gridCol>
                <a:gridCol w="329184">
                  <a:extLst>
                    <a:ext uri="{9D8B030D-6E8A-4147-A177-3AD203B41FA5}">
                      <a16:colId xmlns:a16="http://schemas.microsoft.com/office/drawing/2014/main" val="3080582364"/>
                    </a:ext>
                  </a:extLst>
                </a:gridCol>
                <a:gridCol w="329184">
                  <a:extLst>
                    <a:ext uri="{9D8B030D-6E8A-4147-A177-3AD203B41FA5}">
                      <a16:colId xmlns:a16="http://schemas.microsoft.com/office/drawing/2014/main" val="2016635981"/>
                    </a:ext>
                  </a:extLst>
                </a:gridCol>
                <a:gridCol w="329184">
                  <a:extLst>
                    <a:ext uri="{9D8B030D-6E8A-4147-A177-3AD203B41FA5}">
                      <a16:colId xmlns:a16="http://schemas.microsoft.com/office/drawing/2014/main" val="4048098216"/>
                    </a:ext>
                  </a:extLst>
                </a:gridCol>
                <a:gridCol w="329184">
                  <a:extLst>
                    <a:ext uri="{9D8B030D-6E8A-4147-A177-3AD203B41FA5}">
                      <a16:colId xmlns:a16="http://schemas.microsoft.com/office/drawing/2014/main" val="1596927921"/>
                    </a:ext>
                  </a:extLst>
                </a:gridCol>
                <a:gridCol w="329184">
                  <a:extLst>
                    <a:ext uri="{9D8B030D-6E8A-4147-A177-3AD203B41FA5}">
                      <a16:colId xmlns:a16="http://schemas.microsoft.com/office/drawing/2014/main" val="1987910333"/>
                    </a:ext>
                  </a:extLst>
                </a:gridCol>
                <a:gridCol w="329184">
                  <a:extLst>
                    <a:ext uri="{9D8B030D-6E8A-4147-A177-3AD203B41FA5}">
                      <a16:colId xmlns:a16="http://schemas.microsoft.com/office/drawing/2014/main" val="1901103924"/>
                    </a:ext>
                  </a:extLst>
                </a:gridCol>
                <a:gridCol w="329184">
                  <a:extLst>
                    <a:ext uri="{9D8B030D-6E8A-4147-A177-3AD203B41FA5}">
                      <a16:colId xmlns:a16="http://schemas.microsoft.com/office/drawing/2014/main" val="136450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10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- 2019-02-02 18:01:00 </a:t>
                      </a:r>
                      <a:r>
                        <a:rPr kumimoji="0" lang="en-US" sz="1000" b="0" i="0" u="none" strike="noStrike" kern="1200" cap="none" spc="0" normalizeH="0" baseline="0" noProof="0">
                          <a:ln>
                            <a:noFill/>
                          </a:ln>
                          <a:solidFill>
                            <a:prstClr val="black"/>
                          </a:solidFill>
                          <a:effectLst/>
                          <a:uLnTx/>
                          <a:uFillTx/>
                          <a:latin typeface="+mn-lt"/>
                          <a:ea typeface="+mn-ea"/>
                          <a:cs typeface="+mn-cs"/>
                        </a:rPr>
                        <a:t> 
 Would you take up the challenge of wearing the same clothes for a whole year?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https://scontent.xx.fbcdn.net/v/t15.13418-10/p720x720/51836175_2064767843813470_4938427725644824576_n.jpg?_nc_cat=111&amp;_nc_ht=scontent.xx&amp;oh=bd5b93f5e10b712609e820df93543917&amp;oe=5CF17175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2535615"/>
                  </a:ext>
                </a:extLst>
              </a:tr>
            </a:tbl>
          </a:graphicData>
        </a:graphic>
      </p:graphicFrame>
      <p:sp>
        <p:nvSpPr>
          <p:cNvPr id="4" name="Text Placeholder 3">
            <a:extLst>
              <a:ext uri="{FF2B5EF4-FFF2-40B4-BE49-F238E27FC236}">
                <a16:creationId xmlns:a16="http://schemas.microsoft.com/office/drawing/2014/main" id="{1829C704-104E-405C-839F-DF8CF4D423F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144178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F6481-B15F-468C-A113-449EEEF6FCF0}"/>
              </a:ext>
            </a:extLst>
          </p:cNvPr>
          <p:cNvSpPr>
            <a:spLocks noGrp="1"/>
          </p:cNvSpPr>
          <p:nvPr>
            <p:ph type="title"/>
          </p:nvPr>
        </p:nvSpPr>
        <p:spPr/>
        <p:txBody>
          <a:bodyPr/>
          <a:lstStyle/>
          <a:p>
            <a:r>
              <a:rPr lang="en-US"/>
              <a:t>Facebook Own Posts Table | Nouvo - 6 of 10</a:t>
            </a:r>
          </a:p>
        </p:txBody>
      </p:sp>
      <p:graphicFrame>
        <p:nvGraphicFramePr>
          <p:cNvPr id="5" name="Table Placeholder 4">
            <a:extLst>
              <a:ext uri="{FF2B5EF4-FFF2-40B4-BE49-F238E27FC236}">
                <a16:creationId xmlns:a16="http://schemas.microsoft.com/office/drawing/2014/main" id="{E2A914C6-E9CB-4EE6-A114-738EE0A9744E}"/>
              </a:ext>
            </a:extLst>
          </p:cNvPr>
          <p:cNvGraphicFramePr>
            <a:graphicFrameLocks noGrp="1"/>
          </p:cNvGraphicFramePr>
          <p:nvPr>
            <p:ph type="tbl" sz="quarter" idx="13"/>
            <p:extLst>
              <p:ext uri="{D42A27DB-BD31-4B8C-83A1-F6EECF244321}">
                <p14:modId xmlns:p14="http://schemas.microsoft.com/office/powerpoint/2010/main" val="945629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0863148"/>
                    </a:ext>
                  </a:extLst>
                </a:gridCol>
                <a:gridCol w="905256">
                  <a:extLst>
                    <a:ext uri="{9D8B030D-6E8A-4147-A177-3AD203B41FA5}">
                      <a16:colId xmlns:a16="http://schemas.microsoft.com/office/drawing/2014/main" val="2380148399"/>
                    </a:ext>
                  </a:extLst>
                </a:gridCol>
                <a:gridCol w="329184">
                  <a:extLst>
                    <a:ext uri="{9D8B030D-6E8A-4147-A177-3AD203B41FA5}">
                      <a16:colId xmlns:a16="http://schemas.microsoft.com/office/drawing/2014/main" val="3498180204"/>
                    </a:ext>
                  </a:extLst>
                </a:gridCol>
                <a:gridCol w="329184">
                  <a:extLst>
                    <a:ext uri="{9D8B030D-6E8A-4147-A177-3AD203B41FA5}">
                      <a16:colId xmlns:a16="http://schemas.microsoft.com/office/drawing/2014/main" val="3101980745"/>
                    </a:ext>
                  </a:extLst>
                </a:gridCol>
                <a:gridCol w="329184">
                  <a:extLst>
                    <a:ext uri="{9D8B030D-6E8A-4147-A177-3AD203B41FA5}">
                      <a16:colId xmlns:a16="http://schemas.microsoft.com/office/drawing/2014/main" val="2904426255"/>
                    </a:ext>
                  </a:extLst>
                </a:gridCol>
                <a:gridCol w="329184">
                  <a:extLst>
                    <a:ext uri="{9D8B030D-6E8A-4147-A177-3AD203B41FA5}">
                      <a16:colId xmlns:a16="http://schemas.microsoft.com/office/drawing/2014/main" val="2680451206"/>
                    </a:ext>
                  </a:extLst>
                </a:gridCol>
                <a:gridCol w="329184">
                  <a:extLst>
                    <a:ext uri="{9D8B030D-6E8A-4147-A177-3AD203B41FA5}">
                      <a16:colId xmlns:a16="http://schemas.microsoft.com/office/drawing/2014/main" val="2639821640"/>
                    </a:ext>
                  </a:extLst>
                </a:gridCol>
                <a:gridCol w="329184">
                  <a:extLst>
                    <a:ext uri="{9D8B030D-6E8A-4147-A177-3AD203B41FA5}">
                      <a16:colId xmlns:a16="http://schemas.microsoft.com/office/drawing/2014/main" val="3051594784"/>
                    </a:ext>
                  </a:extLst>
                </a:gridCol>
                <a:gridCol w="329184">
                  <a:extLst>
                    <a:ext uri="{9D8B030D-6E8A-4147-A177-3AD203B41FA5}">
                      <a16:colId xmlns:a16="http://schemas.microsoft.com/office/drawing/2014/main" val="2354536404"/>
                    </a:ext>
                  </a:extLst>
                </a:gridCol>
                <a:gridCol w="329184">
                  <a:extLst>
                    <a:ext uri="{9D8B030D-6E8A-4147-A177-3AD203B41FA5}">
                      <a16:colId xmlns:a16="http://schemas.microsoft.com/office/drawing/2014/main" val="330210835"/>
                    </a:ext>
                  </a:extLst>
                </a:gridCol>
                <a:gridCol w="329184">
                  <a:extLst>
                    <a:ext uri="{9D8B030D-6E8A-4147-A177-3AD203B41FA5}">
                      <a16:colId xmlns:a16="http://schemas.microsoft.com/office/drawing/2014/main" val="3618459970"/>
                    </a:ext>
                  </a:extLst>
                </a:gridCol>
                <a:gridCol w="329184">
                  <a:extLst>
                    <a:ext uri="{9D8B030D-6E8A-4147-A177-3AD203B41FA5}">
                      <a16:colId xmlns:a16="http://schemas.microsoft.com/office/drawing/2014/main" val="4127459787"/>
                    </a:ext>
                  </a:extLst>
                </a:gridCol>
                <a:gridCol w="329184">
                  <a:extLst>
                    <a:ext uri="{9D8B030D-6E8A-4147-A177-3AD203B41FA5}">
                      <a16:colId xmlns:a16="http://schemas.microsoft.com/office/drawing/2014/main" val="1345180027"/>
                    </a:ext>
                  </a:extLst>
                </a:gridCol>
                <a:gridCol w="329184">
                  <a:extLst>
                    <a:ext uri="{9D8B030D-6E8A-4147-A177-3AD203B41FA5}">
                      <a16:colId xmlns:a16="http://schemas.microsoft.com/office/drawing/2014/main" val="2270056103"/>
                    </a:ext>
                  </a:extLst>
                </a:gridCol>
                <a:gridCol w="329184">
                  <a:extLst>
                    <a:ext uri="{9D8B030D-6E8A-4147-A177-3AD203B41FA5}">
                      <a16:colId xmlns:a16="http://schemas.microsoft.com/office/drawing/2014/main" val="3304774933"/>
                    </a:ext>
                  </a:extLst>
                </a:gridCol>
                <a:gridCol w="329184">
                  <a:extLst>
                    <a:ext uri="{9D8B030D-6E8A-4147-A177-3AD203B41FA5}">
                      <a16:colId xmlns:a16="http://schemas.microsoft.com/office/drawing/2014/main" val="753035300"/>
                    </a:ext>
                  </a:extLst>
                </a:gridCol>
                <a:gridCol w="329184">
                  <a:extLst>
                    <a:ext uri="{9D8B030D-6E8A-4147-A177-3AD203B41FA5}">
                      <a16:colId xmlns:a16="http://schemas.microsoft.com/office/drawing/2014/main" val="3953646066"/>
                    </a:ext>
                  </a:extLst>
                </a:gridCol>
                <a:gridCol w="329184">
                  <a:extLst>
                    <a:ext uri="{9D8B030D-6E8A-4147-A177-3AD203B41FA5}">
                      <a16:colId xmlns:a16="http://schemas.microsoft.com/office/drawing/2014/main" val="4116433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173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- 2019-02-26 18:38:26 </a:t>
                      </a:r>
                      <a:r>
                        <a:rPr kumimoji="0" lang="en-US" sz="1000" b="0" i="0" u="none" strike="noStrike" kern="1200" cap="none" spc="0" normalizeH="0" baseline="0" noProof="0">
                          <a:ln>
                            <a:noFill/>
                          </a:ln>
                          <a:solidFill>
                            <a:prstClr val="black"/>
                          </a:solidFill>
                          <a:effectLst/>
                          <a:uLnTx/>
                          <a:uFillTx/>
                          <a:latin typeface="+mn-lt"/>
                          <a:ea typeface="+mn-ea"/>
                          <a:cs typeface="+mn-cs"/>
                        </a:rPr>
                        <a:t> 
 Yesterday we asked you how much money you’d need to live off for a day in Switzerland… and today we tell you why we asked you such a question!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https://scontent.xx.fbcdn.net/v/t15.13418-10/s720x720/52247880_291800808167331_7759043610623868928_n.jpg?_nc_cat=103&amp;_nc_ht=scontent.xx&amp;oh=06f1cd7c5a096635cd28b960eeddb06f&amp;oe=5D1AEB65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9988364"/>
                  </a:ext>
                </a:extLst>
              </a:tr>
            </a:tbl>
          </a:graphicData>
        </a:graphic>
      </p:graphicFrame>
      <p:sp>
        <p:nvSpPr>
          <p:cNvPr id="4" name="Text Placeholder 3">
            <a:extLst>
              <a:ext uri="{FF2B5EF4-FFF2-40B4-BE49-F238E27FC236}">
                <a16:creationId xmlns:a16="http://schemas.microsoft.com/office/drawing/2014/main" id="{39765879-A589-4999-BE9F-F58F2485558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00079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EC9AD-6431-4E86-8557-BAF09F65FE2C}"/>
              </a:ext>
            </a:extLst>
          </p:cNvPr>
          <p:cNvSpPr>
            <a:spLocks noGrp="1"/>
          </p:cNvSpPr>
          <p:nvPr>
            <p:ph type="title"/>
          </p:nvPr>
        </p:nvSpPr>
        <p:spPr/>
        <p:txBody>
          <a:bodyPr/>
          <a:lstStyle/>
          <a:p>
            <a:r>
              <a:rPr lang="en-US"/>
              <a:t>Facebook Own Posts Table | Nouvo - 7 of 10</a:t>
            </a:r>
          </a:p>
        </p:txBody>
      </p:sp>
      <p:graphicFrame>
        <p:nvGraphicFramePr>
          <p:cNvPr id="5" name="Table Placeholder 4">
            <a:extLst>
              <a:ext uri="{FF2B5EF4-FFF2-40B4-BE49-F238E27FC236}">
                <a16:creationId xmlns:a16="http://schemas.microsoft.com/office/drawing/2014/main" id="{1F4FBFB2-EC13-4B0B-931B-2773AB877356}"/>
              </a:ext>
            </a:extLst>
          </p:cNvPr>
          <p:cNvGraphicFramePr>
            <a:graphicFrameLocks noGrp="1"/>
          </p:cNvGraphicFramePr>
          <p:nvPr>
            <p:ph type="tbl" sz="quarter" idx="13"/>
            <p:extLst>
              <p:ext uri="{D42A27DB-BD31-4B8C-83A1-F6EECF244321}">
                <p14:modId xmlns:p14="http://schemas.microsoft.com/office/powerpoint/2010/main" val="2962347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5026696"/>
                    </a:ext>
                  </a:extLst>
                </a:gridCol>
                <a:gridCol w="905256">
                  <a:extLst>
                    <a:ext uri="{9D8B030D-6E8A-4147-A177-3AD203B41FA5}">
                      <a16:colId xmlns:a16="http://schemas.microsoft.com/office/drawing/2014/main" val="743205668"/>
                    </a:ext>
                  </a:extLst>
                </a:gridCol>
                <a:gridCol w="329184">
                  <a:extLst>
                    <a:ext uri="{9D8B030D-6E8A-4147-A177-3AD203B41FA5}">
                      <a16:colId xmlns:a16="http://schemas.microsoft.com/office/drawing/2014/main" val="447925353"/>
                    </a:ext>
                  </a:extLst>
                </a:gridCol>
                <a:gridCol w="329184">
                  <a:extLst>
                    <a:ext uri="{9D8B030D-6E8A-4147-A177-3AD203B41FA5}">
                      <a16:colId xmlns:a16="http://schemas.microsoft.com/office/drawing/2014/main" val="4000271563"/>
                    </a:ext>
                  </a:extLst>
                </a:gridCol>
                <a:gridCol w="329184">
                  <a:extLst>
                    <a:ext uri="{9D8B030D-6E8A-4147-A177-3AD203B41FA5}">
                      <a16:colId xmlns:a16="http://schemas.microsoft.com/office/drawing/2014/main" val="3244739460"/>
                    </a:ext>
                  </a:extLst>
                </a:gridCol>
                <a:gridCol w="329184">
                  <a:extLst>
                    <a:ext uri="{9D8B030D-6E8A-4147-A177-3AD203B41FA5}">
                      <a16:colId xmlns:a16="http://schemas.microsoft.com/office/drawing/2014/main" val="2153255844"/>
                    </a:ext>
                  </a:extLst>
                </a:gridCol>
                <a:gridCol w="329184">
                  <a:extLst>
                    <a:ext uri="{9D8B030D-6E8A-4147-A177-3AD203B41FA5}">
                      <a16:colId xmlns:a16="http://schemas.microsoft.com/office/drawing/2014/main" val="3607515859"/>
                    </a:ext>
                  </a:extLst>
                </a:gridCol>
                <a:gridCol w="329184">
                  <a:extLst>
                    <a:ext uri="{9D8B030D-6E8A-4147-A177-3AD203B41FA5}">
                      <a16:colId xmlns:a16="http://schemas.microsoft.com/office/drawing/2014/main" val="1413251491"/>
                    </a:ext>
                  </a:extLst>
                </a:gridCol>
                <a:gridCol w="329184">
                  <a:extLst>
                    <a:ext uri="{9D8B030D-6E8A-4147-A177-3AD203B41FA5}">
                      <a16:colId xmlns:a16="http://schemas.microsoft.com/office/drawing/2014/main" val="3864264954"/>
                    </a:ext>
                  </a:extLst>
                </a:gridCol>
                <a:gridCol w="329184">
                  <a:extLst>
                    <a:ext uri="{9D8B030D-6E8A-4147-A177-3AD203B41FA5}">
                      <a16:colId xmlns:a16="http://schemas.microsoft.com/office/drawing/2014/main" val="3881465313"/>
                    </a:ext>
                  </a:extLst>
                </a:gridCol>
                <a:gridCol w="329184">
                  <a:extLst>
                    <a:ext uri="{9D8B030D-6E8A-4147-A177-3AD203B41FA5}">
                      <a16:colId xmlns:a16="http://schemas.microsoft.com/office/drawing/2014/main" val="723568280"/>
                    </a:ext>
                  </a:extLst>
                </a:gridCol>
                <a:gridCol w="329184">
                  <a:extLst>
                    <a:ext uri="{9D8B030D-6E8A-4147-A177-3AD203B41FA5}">
                      <a16:colId xmlns:a16="http://schemas.microsoft.com/office/drawing/2014/main" val="3162604103"/>
                    </a:ext>
                  </a:extLst>
                </a:gridCol>
                <a:gridCol w="329184">
                  <a:extLst>
                    <a:ext uri="{9D8B030D-6E8A-4147-A177-3AD203B41FA5}">
                      <a16:colId xmlns:a16="http://schemas.microsoft.com/office/drawing/2014/main" val="3347059920"/>
                    </a:ext>
                  </a:extLst>
                </a:gridCol>
                <a:gridCol w="329184">
                  <a:extLst>
                    <a:ext uri="{9D8B030D-6E8A-4147-A177-3AD203B41FA5}">
                      <a16:colId xmlns:a16="http://schemas.microsoft.com/office/drawing/2014/main" val="1100417309"/>
                    </a:ext>
                  </a:extLst>
                </a:gridCol>
                <a:gridCol w="329184">
                  <a:extLst>
                    <a:ext uri="{9D8B030D-6E8A-4147-A177-3AD203B41FA5}">
                      <a16:colId xmlns:a16="http://schemas.microsoft.com/office/drawing/2014/main" val="909942362"/>
                    </a:ext>
                  </a:extLst>
                </a:gridCol>
                <a:gridCol w="329184">
                  <a:extLst>
                    <a:ext uri="{9D8B030D-6E8A-4147-A177-3AD203B41FA5}">
                      <a16:colId xmlns:a16="http://schemas.microsoft.com/office/drawing/2014/main" val="2825610172"/>
                    </a:ext>
                  </a:extLst>
                </a:gridCol>
                <a:gridCol w="329184">
                  <a:extLst>
                    <a:ext uri="{9D8B030D-6E8A-4147-A177-3AD203B41FA5}">
                      <a16:colId xmlns:a16="http://schemas.microsoft.com/office/drawing/2014/main" val="3855164446"/>
                    </a:ext>
                  </a:extLst>
                </a:gridCol>
                <a:gridCol w="329184">
                  <a:extLst>
                    <a:ext uri="{9D8B030D-6E8A-4147-A177-3AD203B41FA5}">
                      <a16:colId xmlns:a16="http://schemas.microsoft.com/office/drawing/2014/main" val="2683522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1389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- 2019-02-19 16:15:00 </a:t>
                      </a:r>
                      <a:r>
                        <a:rPr kumimoji="0" lang="en-US" sz="1000" b="0" i="0" u="none" strike="noStrike" kern="1200" cap="none" spc="0" normalizeH="0" baseline="0" noProof="0">
                          <a:ln>
                            <a:noFill/>
                          </a:ln>
                          <a:solidFill>
                            <a:prstClr val="black"/>
                          </a:solidFill>
                          <a:effectLst/>
                          <a:uLnTx/>
                          <a:uFillTx/>
                          <a:latin typeface="+mn-lt"/>
                          <a:ea typeface="+mn-ea"/>
                          <a:cs typeface="+mn-cs"/>
                        </a:rPr>
                        <a:t> 
 Would you rather save time in the kitchen, or years of your life?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https://scontent.xx.fbcdn.net/v/t15.5256-10/p720x720/52118768_248688856081699_4257487276776357888_n.jpg?_nc_cat=106&amp;_nc_ht=scontent.xx&amp;oh=6053d48dea68183cddaba4c031412c3f&amp;oe=5D193B18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0036381"/>
                  </a:ext>
                </a:extLst>
              </a:tr>
            </a:tbl>
          </a:graphicData>
        </a:graphic>
      </p:graphicFrame>
      <p:sp>
        <p:nvSpPr>
          <p:cNvPr id="4" name="Text Placeholder 3">
            <a:extLst>
              <a:ext uri="{FF2B5EF4-FFF2-40B4-BE49-F238E27FC236}">
                <a16:creationId xmlns:a16="http://schemas.microsoft.com/office/drawing/2014/main" id="{B6FEEFDC-FB82-471A-8BA6-C0EA00A2E7B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89942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6996-79BD-4C04-9875-13B104FBFAD8}"/>
              </a:ext>
            </a:extLst>
          </p:cNvPr>
          <p:cNvSpPr>
            <a:spLocks noGrp="1"/>
          </p:cNvSpPr>
          <p:nvPr>
            <p:ph type="title"/>
          </p:nvPr>
        </p:nvSpPr>
        <p:spPr/>
        <p:txBody>
          <a:bodyPr/>
          <a:lstStyle/>
          <a:p>
            <a:r>
              <a:rPr lang="en-US"/>
              <a:t>Facebook Own Posts Table | Nouvo - 8 of 10</a:t>
            </a:r>
          </a:p>
        </p:txBody>
      </p:sp>
      <p:graphicFrame>
        <p:nvGraphicFramePr>
          <p:cNvPr id="5" name="Table Placeholder 4">
            <a:extLst>
              <a:ext uri="{FF2B5EF4-FFF2-40B4-BE49-F238E27FC236}">
                <a16:creationId xmlns:a16="http://schemas.microsoft.com/office/drawing/2014/main" id="{8438A63A-09EE-4A77-AFE8-17BF91ED46FB}"/>
              </a:ext>
            </a:extLst>
          </p:cNvPr>
          <p:cNvGraphicFramePr>
            <a:graphicFrameLocks noGrp="1"/>
          </p:cNvGraphicFramePr>
          <p:nvPr>
            <p:ph type="tbl" sz="quarter" idx="13"/>
            <p:extLst>
              <p:ext uri="{D42A27DB-BD31-4B8C-83A1-F6EECF244321}">
                <p14:modId xmlns:p14="http://schemas.microsoft.com/office/powerpoint/2010/main" val="3870877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9150151"/>
                    </a:ext>
                  </a:extLst>
                </a:gridCol>
                <a:gridCol w="905256">
                  <a:extLst>
                    <a:ext uri="{9D8B030D-6E8A-4147-A177-3AD203B41FA5}">
                      <a16:colId xmlns:a16="http://schemas.microsoft.com/office/drawing/2014/main" val="3291674552"/>
                    </a:ext>
                  </a:extLst>
                </a:gridCol>
                <a:gridCol w="329184">
                  <a:extLst>
                    <a:ext uri="{9D8B030D-6E8A-4147-A177-3AD203B41FA5}">
                      <a16:colId xmlns:a16="http://schemas.microsoft.com/office/drawing/2014/main" val="26905849"/>
                    </a:ext>
                  </a:extLst>
                </a:gridCol>
                <a:gridCol w="329184">
                  <a:extLst>
                    <a:ext uri="{9D8B030D-6E8A-4147-A177-3AD203B41FA5}">
                      <a16:colId xmlns:a16="http://schemas.microsoft.com/office/drawing/2014/main" val="4114540309"/>
                    </a:ext>
                  </a:extLst>
                </a:gridCol>
                <a:gridCol w="329184">
                  <a:extLst>
                    <a:ext uri="{9D8B030D-6E8A-4147-A177-3AD203B41FA5}">
                      <a16:colId xmlns:a16="http://schemas.microsoft.com/office/drawing/2014/main" val="2831816749"/>
                    </a:ext>
                  </a:extLst>
                </a:gridCol>
                <a:gridCol w="329184">
                  <a:extLst>
                    <a:ext uri="{9D8B030D-6E8A-4147-A177-3AD203B41FA5}">
                      <a16:colId xmlns:a16="http://schemas.microsoft.com/office/drawing/2014/main" val="4293994473"/>
                    </a:ext>
                  </a:extLst>
                </a:gridCol>
                <a:gridCol w="329184">
                  <a:extLst>
                    <a:ext uri="{9D8B030D-6E8A-4147-A177-3AD203B41FA5}">
                      <a16:colId xmlns:a16="http://schemas.microsoft.com/office/drawing/2014/main" val="14756531"/>
                    </a:ext>
                  </a:extLst>
                </a:gridCol>
                <a:gridCol w="329184">
                  <a:extLst>
                    <a:ext uri="{9D8B030D-6E8A-4147-A177-3AD203B41FA5}">
                      <a16:colId xmlns:a16="http://schemas.microsoft.com/office/drawing/2014/main" val="1413459365"/>
                    </a:ext>
                  </a:extLst>
                </a:gridCol>
                <a:gridCol w="329184">
                  <a:extLst>
                    <a:ext uri="{9D8B030D-6E8A-4147-A177-3AD203B41FA5}">
                      <a16:colId xmlns:a16="http://schemas.microsoft.com/office/drawing/2014/main" val="3316068233"/>
                    </a:ext>
                  </a:extLst>
                </a:gridCol>
                <a:gridCol w="329184">
                  <a:extLst>
                    <a:ext uri="{9D8B030D-6E8A-4147-A177-3AD203B41FA5}">
                      <a16:colId xmlns:a16="http://schemas.microsoft.com/office/drawing/2014/main" val="3555303920"/>
                    </a:ext>
                  </a:extLst>
                </a:gridCol>
                <a:gridCol w="329184">
                  <a:extLst>
                    <a:ext uri="{9D8B030D-6E8A-4147-A177-3AD203B41FA5}">
                      <a16:colId xmlns:a16="http://schemas.microsoft.com/office/drawing/2014/main" val="3893150010"/>
                    </a:ext>
                  </a:extLst>
                </a:gridCol>
                <a:gridCol w="329184">
                  <a:extLst>
                    <a:ext uri="{9D8B030D-6E8A-4147-A177-3AD203B41FA5}">
                      <a16:colId xmlns:a16="http://schemas.microsoft.com/office/drawing/2014/main" val="2558911548"/>
                    </a:ext>
                  </a:extLst>
                </a:gridCol>
                <a:gridCol w="329184">
                  <a:extLst>
                    <a:ext uri="{9D8B030D-6E8A-4147-A177-3AD203B41FA5}">
                      <a16:colId xmlns:a16="http://schemas.microsoft.com/office/drawing/2014/main" val="2010412141"/>
                    </a:ext>
                  </a:extLst>
                </a:gridCol>
                <a:gridCol w="329184">
                  <a:extLst>
                    <a:ext uri="{9D8B030D-6E8A-4147-A177-3AD203B41FA5}">
                      <a16:colId xmlns:a16="http://schemas.microsoft.com/office/drawing/2014/main" val="3298307075"/>
                    </a:ext>
                  </a:extLst>
                </a:gridCol>
                <a:gridCol w="329184">
                  <a:extLst>
                    <a:ext uri="{9D8B030D-6E8A-4147-A177-3AD203B41FA5}">
                      <a16:colId xmlns:a16="http://schemas.microsoft.com/office/drawing/2014/main" val="482302817"/>
                    </a:ext>
                  </a:extLst>
                </a:gridCol>
                <a:gridCol w="329184">
                  <a:extLst>
                    <a:ext uri="{9D8B030D-6E8A-4147-A177-3AD203B41FA5}">
                      <a16:colId xmlns:a16="http://schemas.microsoft.com/office/drawing/2014/main" val="4195283715"/>
                    </a:ext>
                  </a:extLst>
                </a:gridCol>
                <a:gridCol w="329184">
                  <a:extLst>
                    <a:ext uri="{9D8B030D-6E8A-4147-A177-3AD203B41FA5}">
                      <a16:colId xmlns:a16="http://schemas.microsoft.com/office/drawing/2014/main" val="1698302662"/>
                    </a:ext>
                  </a:extLst>
                </a:gridCol>
                <a:gridCol w="329184">
                  <a:extLst>
                    <a:ext uri="{9D8B030D-6E8A-4147-A177-3AD203B41FA5}">
                      <a16:colId xmlns:a16="http://schemas.microsoft.com/office/drawing/2014/main" val="141891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826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- 2019-02-06 16:08:38 </a:t>
                      </a:r>
                      <a:r>
                        <a:rPr kumimoji="0" lang="en-US" sz="1000" b="0" i="0" u="none" strike="noStrike" kern="1200" cap="none" spc="0" normalizeH="0" baseline="0" noProof="0">
                          <a:ln>
                            <a:noFill/>
                          </a:ln>
                          <a:solidFill>
                            <a:prstClr val="black"/>
                          </a:solidFill>
                          <a:effectLst/>
                          <a:uLnTx/>
                          <a:uFillTx/>
                          <a:latin typeface="+mn-lt"/>
                          <a:ea typeface="+mn-ea"/>
                          <a:cs typeface="+mn-cs"/>
                        </a:rPr>
                        <a:t> 
 Marie Robert, who was chosen as female Chef of the Year 2018, has now been awarded her first Michelin star. What’s her take on healthy eating habits?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https://scontent.xx.fbcdn.net/v/t15.5256-10/p720x720/42027835_530534220705912_7447142892314820608_n.jpg?_nc_cat=100&amp;_nc_ht=scontent.xx&amp;oh=92f7b39f3e68c470476a45f899b39b55&amp;oe=5CEBB969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1054100"/>
                  </a:ext>
                </a:extLst>
              </a:tr>
            </a:tbl>
          </a:graphicData>
        </a:graphic>
      </p:graphicFrame>
      <p:sp>
        <p:nvSpPr>
          <p:cNvPr id="4" name="Text Placeholder 3">
            <a:extLst>
              <a:ext uri="{FF2B5EF4-FFF2-40B4-BE49-F238E27FC236}">
                <a16:creationId xmlns:a16="http://schemas.microsoft.com/office/drawing/2014/main" id="{4308E499-CCA0-4F84-A855-E2F42A3B733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945527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720AE-E6DC-45B2-8041-2E92571EEA6C}"/>
              </a:ext>
            </a:extLst>
          </p:cNvPr>
          <p:cNvSpPr>
            <a:spLocks noGrp="1"/>
          </p:cNvSpPr>
          <p:nvPr>
            <p:ph type="title"/>
          </p:nvPr>
        </p:nvSpPr>
        <p:spPr/>
        <p:txBody>
          <a:bodyPr/>
          <a:lstStyle/>
          <a:p>
            <a:r>
              <a:rPr lang="en-US"/>
              <a:t>Facebook Own Posts Table | Nouvo - 9 of 10</a:t>
            </a:r>
          </a:p>
        </p:txBody>
      </p:sp>
      <p:graphicFrame>
        <p:nvGraphicFramePr>
          <p:cNvPr id="5" name="Table Placeholder 4">
            <a:extLst>
              <a:ext uri="{FF2B5EF4-FFF2-40B4-BE49-F238E27FC236}">
                <a16:creationId xmlns:a16="http://schemas.microsoft.com/office/drawing/2014/main" id="{FBC255FD-A14A-4B01-B5FF-81CA9FDC49C4}"/>
              </a:ext>
            </a:extLst>
          </p:cNvPr>
          <p:cNvGraphicFramePr>
            <a:graphicFrameLocks noGrp="1"/>
          </p:cNvGraphicFramePr>
          <p:nvPr>
            <p:ph type="tbl" sz="quarter" idx="13"/>
            <p:extLst>
              <p:ext uri="{D42A27DB-BD31-4B8C-83A1-F6EECF244321}">
                <p14:modId xmlns:p14="http://schemas.microsoft.com/office/powerpoint/2010/main" val="1727569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3379503"/>
                    </a:ext>
                  </a:extLst>
                </a:gridCol>
                <a:gridCol w="905256">
                  <a:extLst>
                    <a:ext uri="{9D8B030D-6E8A-4147-A177-3AD203B41FA5}">
                      <a16:colId xmlns:a16="http://schemas.microsoft.com/office/drawing/2014/main" val="2853273113"/>
                    </a:ext>
                  </a:extLst>
                </a:gridCol>
                <a:gridCol w="329184">
                  <a:extLst>
                    <a:ext uri="{9D8B030D-6E8A-4147-A177-3AD203B41FA5}">
                      <a16:colId xmlns:a16="http://schemas.microsoft.com/office/drawing/2014/main" val="811251361"/>
                    </a:ext>
                  </a:extLst>
                </a:gridCol>
                <a:gridCol w="329184">
                  <a:extLst>
                    <a:ext uri="{9D8B030D-6E8A-4147-A177-3AD203B41FA5}">
                      <a16:colId xmlns:a16="http://schemas.microsoft.com/office/drawing/2014/main" val="477326490"/>
                    </a:ext>
                  </a:extLst>
                </a:gridCol>
                <a:gridCol w="329184">
                  <a:extLst>
                    <a:ext uri="{9D8B030D-6E8A-4147-A177-3AD203B41FA5}">
                      <a16:colId xmlns:a16="http://schemas.microsoft.com/office/drawing/2014/main" val="2545415282"/>
                    </a:ext>
                  </a:extLst>
                </a:gridCol>
                <a:gridCol w="329184">
                  <a:extLst>
                    <a:ext uri="{9D8B030D-6E8A-4147-A177-3AD203B41FA5}">
                      <a16:colId xmlns:a16="http://schemas.microsoft.com/office/drawing/2014/main" val="2629256070"/>
                    </a:ext>
                  </a:extLst>
                </a:gridCol>
                <a:gridCol w="329184">
                  <a:extLst>
                    <a:ext uri="{9D8B030D-6E8A-4147-A177-3AD203B41FA5}">
                      <a16:colId xmlns:a16="http://schemas.microsoft.com/office/drawing/2014/main" val="2492771089"/>
                    </a:ext>
                  </a:extLst>
                </a:gridCol>
                <a:gridCol w="329184">
                  <a:extLst>
                    <a:ext uri="{9D8B030D-6E8A-4147-A177-3AD203B41FA5}">
                      <a16:colId xmlns:a16="http://schemas.microsoft.com/office/drawing/2014/main" val="3639746355"/>
                    </a:ext>
                  </a:extLst>
                </a:gridCol>
                <a:gridCol w="329184">
                  <a:extLst>
                    <a:ext uri="{9D8B030D-6E8A-4147-A177-3AD203B41FA5}">
                      <a16:colId xmlns:a16="http://schemas.microsoft.com/office/drawing/2014/main" val="2071975182"/>
                    </a:ext>
                  </a:extLst>
                </a:gridCol>
                <a:gridCol w="329184">
                  <a:extLst>
                    <a:ext uri="{9D8B030D-6E8A-4147-A177-3AD203B41FA5}">
                      <a16:colId xmlns:a16="http://schemas.microsoft.com/office/drawing/2014/main" val="3296747310"/>
                    </a:ext>
                  </a:extLst>
                </a:gridCol>
                <a:gridCol w="329184">
                  <a:extLst>
                    <a:ext uri="{9D8B030D-6E8A-4147-A177-3AD203B41FA5}">
                      <a16:colId xmlns:a16="http://schemas.microsoft.com/office/drawing/2014/main" val="3798951072"/>
                    </a:ext>
                  </a:extLst>
                </a:gridCol>
                <a:gridCol w="329184">
                  <a:extLst>
                    <a:ext uri="{9D8B030D-6E8A-4147-A177-3AD203B41FA5}">
                      <a16:colId xmlns:a16="http://schemas.microsoft.com/office/drawing/2014/main" val="375231025"/>
                    </a:ext>
                  </a:extLst>
                </a:gridCol>
                <a:gridCol w="329184">
                  <a:extLst>
                    <a:ext uri="{9D8B030D-6E8A-4147-A177-3AD203B41FA5}">
                      <a16:colId xmlns:a16="http://schemas.microsoft.com/office/drawing/2014/main" val="110073461"/>
                    </a:ext>
                  </a:extLst>
                </a:gridCol>
                <a:gridCol w="329184">
                  <a:extLst>
                    <a:ext uri="{9D8B030D-6E8A-4147-A177-3AD203B41FA5}">
                      <a16:colId xmlns:a16="http://schemas.microsoft.com/office/drawing/2014/main" val="2730094867"/>
                    </a:ext>
                  </a:extLst>
                </a:gridCol>
                <a:gridCol w="329184">
                  <a:extLst>
                    <a:ext uri="{9D8B030D-6E8A-4147-A177-3AD203B41FA5}">
                      <a16:colId xmlns:a16="http://schemas.microsoft.com/office/drawing/2014/main" val="3895429090"/>
                    </a:ext>
                  </a:extLst>
                </a:gridCol>
                <a:gridCol w="329184">
                  <a:extLst>
                    <a:ext uri="{9D8B030D-6E8A-4147-A177-3AD203B41FA5}">
                      <a16:colId xmlns:a16="http://schemas.microsoft.com/office/drawing/2014/main" val="4158354613"/>
                    </a:ext>
                  </a:extLst>
                </a:gridCol>
                <a:gridCol w="329184">
                  <a:extLst>
                    <a:ext uri="{9D8B030D-6E8A-4147-A177-3AD203B41FA5}">
                      <a16:colId xmlns:a16="http://schemas.microsoft.com/office/drawing/2014/main" val="2754264697"/>
                    </a:ext>
                  </a:extLst>
                </a:gridCol>
                <a:gridCol w="329184">
                  <a:extLst>
                    <a:ext uri="{9D8B030D-6E8A-4147-A177-3AD203B41FA5}">
                      <a16:colId xmlns:a16="http://schemas.microsoft.com/office/drawing/2014/main" val="331049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593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- 2019-02-25 16:15:00 </a:t>
                      </a:r>
                      <a:r>
                        <a:rPr kumimoji="0" lang="en-US" sz="1000" b="0" i="0" u="none" strike="noStrike" kern="1200" cap="none" spc="0" normalizeH="0" baseline="0" noProof="0">
                          <a:ln>
                            <a:noFill/>
                          </a:ln>
                          <a:solidFill>
                            <a:prstClr val="black"/>
                          </a:solidFill>
                          <a:effectLst/>
                          <a:uLnTx/>
                          <a:uFillTx/>
                          <a:latin typeface="+mn-lt"/>
                          <a:ea typeface="+mn-ea"/>
                          <a:cs typeface="+mn-cs"/>
                        </a:rPr>
                        <a:t> 
 Switzerland’s seen as a rich country, but have you ever thought about how much money you’d need to live off for a day here? This week we’ve set ourselves the challenge of finding this out! Here’s how we’re going to do it, and why.  💵 💰
Type your answer to the question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https://scontent.xx.fbcdn.net/v/t15.5256-10/s720x720/52261562_305119846855709_8704221644521996288_n.jpg?_nc_cat=103&amp;_nc_ht=scontent.xx&amp;oh=f831440e4cacb58c3816cbb24683588b&amp;oe=5D1AF7DC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3564444"/>
                  </a:ext>
                </a:extLst>
              </a:tr>
            </a:tbl>
          </a:graphicData>
        </a:graphic>
      </p:graphicFrame>
      <p:sp>
        <p:nvSpPr>
          <p:cNvPr id="4" name="Text Placeholder 3">
            <a:extLst>
              <a:ext uri="{FF2B5EF4-FFF2-40B4-BE49-F238E27FC236}">
                <a16:creationId xmlns:a16="http://schemas.microsoft.com/office/drawing/2014/main" id="{42487E16-D7A1-4C3F-9E3A-88021D60C87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1057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A5C93-29CA-43CE-93EC-F60FFBA5B867}"/>
              </a:ext>
            </a:extLst>
          </p:cNvPr>
          <p:cNvSpPr>
            <a:spLocks noGrp="1"/>
          </p:cNvSpPr>
          <p:nvPr>
            <p:ph type="title"/>
          </p:nvPr>
        </p:nvSpPr>
        <p:spPr/>
        <p:txBody>
          <a:bodyPr/>
          <a:lstStyle/>
          <a:p>
            <a:r>
              <a:rPr lang="en-US"/>
              <a:t>Facebook Own Posts Table | Nouvo - 10 of 10</a:t>
            </a:r>
          </a:p>
        </p:txBody>
      </p:sp>
      <p:graphicFrame>
        <p:nvGraphicFramePr>
          <p:cNvPr id="5" name="Table Placeholder 4">
            <a:extLst>
              <a:ext uri="{FF2B5EF4-FFF2-40B4-BE49-F238E27FC236}">
                <a16:creationId xmlns:a16="http://schemas.microsoft.com/office/drawing/2014/main" id="{EC378DAB-581B-49C5-A576-45222E4BE020}"/>
              </a:ext>
            </a:extLst>
          </p:cNvPr>
          <p:cNvGraphicFramePr>
            <a:graphicFrameLocks noGrp="1"/>
          </p:cNvGraphicFramePr>
          <p:nvPr>
            <p:ph type="tbl" sz="quarter" idx="13"/>
            <p:extLst>
              <p:ext uri="{D42A27DB-BD31-4B8C-83A1-F6EECF244321}">
                <p14:modId xmlns:p14="http://schemas.microsoft.com/office/powerpoint/2010/main" val="1911881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5839096"/>
                    </a:ext>
                  </a:extLst>
                </a:gridCol>
                <a:gridCol w="905256">
                  <a:extLst>
                    <a:ext uri="{9D8B030D-6E8A-4147-A177-3AD203B41FA5}">
                      <a16:colId xmlns:a16="http://schemas.microsoft.com/office/drawing/2014/main" val="1023243980"/>
                    </a:ext>
                  </a:extLst>
                </a:gridCol>
                <a:gridCol w="329184">
                  <a:extLst>
                    <a:ext uri="{9D8B030D-6E8A-4147-A177-3AD203B41FA5}">
                      <a16:colId xmlns:a16="http://schemas.microsoft.com/office/drawing/2014/main" val="3546236894"/>
                    </a:ext>
                  </a:extLst>
                </a:gridCol>
                <a:gridCol w="329184">
                  <a:extLst>
                    <a:ext uri="{9D8B030D-6E8A-4147-A177-3AD203B41FA5}">
                      <a16:colId xmlns:a16="http://schemas.microsoft.com/office/drawing/2014/main" val="1146318239"/>
                    </a:ext>
                  </a:extLst>
                </a:gridCol>
                <a:gridCol w="329184">
                  <a:extLst>
                    <a:ext uri="{9D8B030D-6E8A-4147-A177-3AD203B41FA5}">
                      <a16:colId xmlns:a16="http://schemas.microsoft.com/office/drawing/2014/main" val="1333247120"/>
                    </a:ext>
                  </a:extLst>
                </a:gridCol>
                <a:gridCol w="329184">
                  <a:extLst>
                    <a:ext uri="{9D8B030D-6E8A-4147-A177-3AD203B41FA5}">
                      <a16:colId xmlns:a16="http://schemas.microsoft.com/office/drawing/2014/main" val="1709006374"/>
                    </a:ext>
                  </a:extLst>
                </a:gridCol>
                <a:gridCol w="329184">
                  <a:extLst>
                    <a:ext uri="{9D8B030D-6E8A-4147-A177-3AD203B41FA5}">
                      <a16:colId xmlns:a16="http://schemas.microsoft.com/office/drawing/2014/main" val="1234639636"/>
                    </a:ext>
                  </a:extLst>
                </a:gridCol>
                <a:gridCol w="329184">
                  <a:extLst>
                    <a:ext uri="{9D8B030D-6E8A-4147-A177-3AD203B41FA5}">
                      <a16:colId xmlns:a16="http://schemas.microsoft.com/office/drawing/2014/main" val="118690578"/>
                    </a:ext>
                  </a:extLst>
                </a:gridCol>
                <a:gridCol w="329184">
                  <a:extLst>
                    <a:ext uri="{9D8B030D-6E8A-4147-A177-3AD203B41FA5}">
                      <a16:colId xmlns:a16="http://schemas.microsoft.com/office/drawing/2014/main" val="582332249"/>
                    </a:ext>
                  </a:extLst>
                </a:gridCol>
                <a:gridCol w="329184">
                  <a:extLst>
                    <a:ext uri="{9D8B030D-6E8A-4147-A177-3AD203B41FA5}">
                      <a16:colId xmlns:a16="http://schemas.microsoft.com/office/drawing/2014/main" val="1247803567"/>
                    </a:ext>
                  </a:extLst>
                </a:gridCol>
                <a:gridCol w="329184">
                  <a:extLst>
                    <a:ext uri="{9D8B030D-6E8A-4147-A177-3AD203B41FA5}">
                      <a16:colId xmlns:a16="http://schemas.microsoft.com/office/drawing/2014/main" val="2767010052"/>
                    </a:ext>
                  </a:extLst>
                </a:gridCol>
                <a:gridCol w="329184">
                  <a:extLst>
                    <a:ext uri="{9D8B030D-6E8A-4147-A177-3AD203B41FA5}">
                      <a16:colId xmlns:a16="http://schemas.microsoft.com/office/drawing/2014/main" val="2832898108"/>
                    </a:ext>
                  </a:extLst>
                </a:gridCol>
                <a:gridCol w="329184">
                  <a:extLst>
                    <a:ext uri="{9D8B030D-6E8A-4147-A177-3AD203B41FA5}">
                      <a16:colId xmlns:a16="http://schemas.microsoft.com/office/drawing/2014/main" val="3868125165"/>
                    </a:ext>
                  </a:extLst>
                </a:gridCol>
                <a:gridCol w="329184">
                  <a:extLst>
                    <a:ext uri="{9D8B030D-6E8A-4147-A177-3AD203B41FA5}">
                      <a16:colId xmlns:a16="http://schemas.microsoft.com/office/drawing/2014/main" val="2978011706"/>
                    </a:ext>
                  </a:extLst>
                </a:gridCol>
                <a:gridCol w="329184">
                  <a:extLst>
                    <a:ext uri="{9D8B030D-6E8A-4147-A177-3AD203B41FA5}">
                      <a16:colId xmlns:a16="http://schemas.microsoft.com/office/drawing/2014/main" val="2713634664"/>
                    </a:ext>
                  </a:extLst>
                </a:gridCol>
                <a:gridCol w="329184">
                  <a:extLst>
                    <a:ext uri="{9D8B030D-6E8A-4147-A177-3AD203B41FA5}">
                      <a16:colId xmlns:a16="http://schemas.microsoft.com/office/drawing/2014/main" val="865411168"/>
                    </a:ext>
                  </a:extLst>
                </a:gridCol>
                <a:gridCol w="329184">
                  <a:extLst>
                    <a:ext uri="{9D8B030D-6E8A-4147-A177-3AD203B41FA5}">
                      <a16:colId xmlns:a16="http://schemas.microsoft.com/office/drawing/2014/main" val="3109844904"/>
                    </a:ext>
                  </a:extLst>
                </a:gridCol>
                <a:gridCol w="329184">
                  <a:extLst>
                    <a:ext uri="{9D8B030D-6E8A-4147-A177-3AD203B41FA5}">
                      <a16:colId xmlns:a16="http://schemas.microsoft.com/office/drawing/2014/main" val="4244818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160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 in English - 2019-02-21 16:15:00 </a:t>
                      </a:r>
                      <a:r>
                        <a:rPr kumimoji="0" lang="en-US" sz="1000" b="0" i="0" u="none" strike="noStrike" kern="1200" cap="none" spc="0" normalizeH="0" baseline="0" noProof="0">
                          <a:ln>
                            <a:noFill/>
                          </a:ln>
                          <a:solidFill>
                            <a:prstClr val="black"/>
                          </a:solidFill>
                          <a:effectLst/>
                          <a:uLnTx/>
                          <a:uFillTx/>
                          <a:latin typeface="+mn-lt"/>
                          <a:ea typeface="+mn-ea"/>
                          <a:cs typeface="+mn-cs"/>
                        </a:rPr>
                        <a:t> 
 Young Swiss strike to protect the climate, but they also take action to change the system bit by bit.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https://scontent.xx.fbcdn.net/v/t15.5256-10/p720x720/52520588_331021374208908_8424164548184899584_n.jpg?_nc_cat=109&amp;_nc_ht=scontent.xx&amp;oh=cbf5346bf1dfcaa8816a9977d777dce0&amp;oe=5CE6CA54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6527481"/>
                  </a:ext>
                </a:extLst>
              </a:tr>
            </a:tbl>
          </a:graphicData>
        </a:graphic>
      </p:graphicFrame>
      <p:sp>
        <p:nvSpPr>
          <p:cNvPr id="4" name="Text Placeholder 3">
            <a:extLst>
              <a:ext uri="{FF2B5EF4-FFF2-40B4-BE49-F238E27FC236}">
                <a16:creationId xmlns:a16="http://schemas.microsoft.com/office/drawing/2014/main" id="{89FA75AC-C25D-42A6-8507-1D7B36C786F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073894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C5B67-31C8-46D3-B874-EA25023C5413}"/>
              </a:ext>
            </a:extLst>
          </p:cNvPr>
          <p:cNvSpPr>
            <a:spLocks noGrp="1"/>
          </p:cNvSpPr>
          <p:nvPr>
            <p:ph type="title"/>
          </p:nvPr>
        </p:nvSpPr>
        <p:spPr/>
        <p:txBody>
          <a:bodyPr/>
          <a:lstStyle/>
          <a:p>
            <a:r>
              <a:rPr lang="en-US"/>
              <a:t>Facebook Post Type Distribution Per Profile | Nouvo</a:t>
            </a:r>
          </a:p>
        </p:txBody>
      </p:sp>
      <p:graphicFrame>
        <p:nvGraphicFramePr>
          <p:cNvPr id="6" name="Chart Placeholder 5">
            <a:extLst>
              <a:ext uri="{FF2B5EF4-FFF2-40B4-BE49-F238E27FC236}">
                <a16:creationId xmlns:a16="http://schemas.microsoft.com/office/drawing/2014/main" id="{D58F5ED6-72F4-4525-8F05-619E48AF4B89}"/>
              </a:ext>
            </a:extLst>
          </p:cNvPr>
          <p:cNvGraphicFramePr>
            <a:graphicFrameLocks noGrp="1"/>
          </p:cNvGraphicFramePr>
          <p:nvPr>
            <p:ph type="chart" sz="quarter" idx="13"/>
            <p:extLst>
              <p:ext uri="{D42A27DB-BD31-4B8C-83A1-F6EECF244321}">
                <p14:modId xmlns:p14="http://schemas.microsoft.com/office/powerpoint/2010/main" val="2206854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7249C-BA0B-42AE-921A-086BA78E8C5E}"/>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F81DF12E-4F87-4A0B-9056-1BFF468045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654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FDAC1-FBEB-4C17-8891-86408D1FFD47}"/>
              </a:ext>
            </a:extLst>
          </p:cNvPr>
          <p:cNvSpPr>
            <a:spLocks noGrp="1"/>
          </p:cNvSpPr>
          <p:nvPr>
            <p:ph type="title"/>
          </p:nvPr>
        </p:nvSpPr>
        <p:spPr/>
        <p:txBody>
          <a:bodyPr/>
          <a:lstStyle/>
          <a:p>
            <a:r>
              <a:rPr lang="en-US"/>
              <a:t>Facebook Total Interactions | Nouvo</a:t>
            </a:r>
          </a:p>
        </p:txBody>
      </p:sp>
      <p:graphicFrame>
        <p:nvGraphicFramePr>
          <p:cNvPr id="6" name="Chart Placeholder 5">
            <a:extLst>
              <a:ext uri="{FF2B5EF4-FFF2-40B4-BE49-F238E27FC236}">
                <a16:creationId xmlns:a16="http://schemas.microsoft.com/office/drawing/2014/main" id="{73325E3C-463D-4162-B564-AF6E2627A3E9}"/>
              </a:ext>
            </a:extLst>
          </p:cNvPr>
          <p:cNvGraphicFramePr>
            <a:graphicFrameLocks noGrp="1"/>
          </p:cNvGraphicFramePr>
          <p:nvPr>
            <p:ph type="chart" sz="quarter" idx="13"/>
            <p:extLst>
              <p:ext uri="{D42A27DB-BD31-4B8C-83A1-F6EECF244321}">
                <p14:modId xmlns:p14="http://schemas.microsoft.com/office/powerpoint/2010/main" val="1687711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8BCF27-7CC4-49D6-910D-2678A6B94600}"/>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538237E7-739D-4273-B0D0-15FFB4AADC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992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89821-42BA-4658-806C-F0285F8B25A7}"/>
              </a:ext>
            </a:extLst>
          </p:cNvPr>
          <p:cNvSpPr>
            <a:spLocks noGrp="1"/>
          </p:cNvSpPr>
          <p:nvPr>
            <p:ph type="title"/>
          </p:nvPr>
        </p:nvSpPr>
        <p:spPr/>
        <p:txBody>
          <a:bodyPr/>
          <a:lstStyle/>
          <a:p>
            <a:r>
              <a:rPr lang="en-US"/>
              <a:t>Twitter Key Metrics Table | Nouvo</a:t>
            </a:r>
          </a:p>
        </p:txBody>
      </p:sp>
      <p:graphicFrame>
        <p:nvGraphicFramePr>
          <p:cNvPr id="5" name="Table Placeholder 4">
            <a:extLst>
              <a:ext uri="{FF2B5EF4-FFF2-40B4-BE49-F238E27FC236}">
                <a16:creationId xmlns:a16="http://schemas.microsoft.com/office/drawing/2014/main" id="{7B8BB47E-4B85-4850-BF50-656BC1B4B34D}"/>
              </a:ext>
            </a:extLst>
          </p:cNvPr>
          <p:cNvGraphicFramePr>
            <a:graphicFrameLocks noGrp="1"/>
          </p:cNvGraphicFramePr>
          <p:nvPr>
            <p:ph type="tbl" sz="quarter" idx="13"/>
            <p:extLst>
              <p:ext uri="{D42A27DB-BD31-4B8C-83A1-F6EECF244321}">
                <p14:modId xmlns:p14="http://schemas.microsoft.com/office/powerpoint/2010/main" val="777196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2409689"/>
                    </a:ext>
                  </a:extLst>
                </a:gridCol>
                <a:gridCol w="493776">
                  <a:extLst>
                    <a:ext uri="{9D8B030D-6E8A-4147-A177-3AD203B41FA5}">
                      <a16:colId xmlns:a16="http://schemas.microsoft.com/office/drawing/2014/main" val="2714035621"/>
                    </a:ext>
                  </a:extLst>
                </a:gridCol>
                <a:gridCol w="493776">
                  <a:extLst>
                    <a:ext uri="{9D8B030D-6E8A-4147-A177-3AD203B41FA5}">
                      <a16:colId xmlns:a16="http://schemas.microsoft.com/office/drawing/2014/main" val="386432274"/>
                    </a:ext>
                  </a:extLst>
                </a:gridCol>
                <a:gridCol w="493776">
                  <a:extLst>
                    <a:ext uri="{9D8B030D-6E8A-4147-A177-3AD203B41FA5}">
                      <a16:colId xmlns:a16="http://schemas.microsoft.com/office/drawing/2014/main" val="400201710"/>
                    </a:ext>
                  </a:extLst>
                </a:gridCol>
                <a:gridCol w="493776">
                  <a:extLst>
                    <a:ext uri="{9D8B030D-6E8A-4147-A177-3AD203B41FA5}">
                      <a16:colId xmlns:a16="http://schemas.microsoft.com/office/drawing/2014/main" val="2511630294"/>
                    </a:ext>
                  </a:extLst>
                </a:gridCol>
                <a:gridCol w="493776">
                  <a:extLst>
                    <a:ext uri="{9D8B030D-6E8A-4147-A177-3AD203B41FA5}">
                      <a16:colId xmlns:a16="http://schemas.microsoft.com/office/drawing/2014/main" val="1098419984"/>
                    </a:ext>
                  </a:extLst>
                </a:gridCol>
                <a:gridCol w="493776">
                  <a:extLst>
                    <a:ext uri="{9D8B030D-6E8A-4147-A177-3AD203B41FA5}">
                      <a16:colId xmlns:a16="http://schemas.microsoft.com/office/drawing/2014/main" val="190935016"/>
                    </a:ext>
                  </a:extLst>
                </a:gridCol>
                <a:gridCol w="493776">
                  <a:extLst>
                    <a:ext uri="{9D8B030D-6E8A-4147-A177-3AD203B41FA5}">
                      <a16:colId xmlns:a16="http://schemas.microsoft.com/office/drawing/2014/main" val="2737971067"/>
                    </a:ext>
                  </a:extLst>
                </a:gridCol>
                <a:gridCol w="493776">
                  <a:extLst>
                    <a:ext uri="{9D8B030D-6E8A-4147-A177-3AD203B41FA5}">
                      <a16:colId xmlns:a16="http://schemas.microsoft.com/office/drawing/2014/main" val="4189481977"/>
                    </a:ext>
                  </a:extLst>
                </a:gridCol>
                <a:gridCol w="493776">
                  <a:extLst>
                    <a:ext uri="{9D8B030D-6E8A-4147-A177-3AD203B41FA5}">
                      <a16:colId xmlns:a16="http://schemas.microsoft.com/office/drawing/2014/main" val="1807342000"/>
                    </a:ext>
                  </a:extLst>
                </a:gridCol>
                <a:gridCol w="493776">
                  <a:extLst>
                    <a:ext uri="{9D8B030D-6E8A-4147-A177-3AD203B41FA5}">
                      <a16:colId xmlns:a16="http://schemas.microsoft.com/office/drawing/2014/main" val="1318684058"/>
                    </a:ext>
                  </a:extLst>
                </a:gridCol>
                <a:gridCol w="493776">
                  <a:extLst>
                    <a:ext uri="{9D8B030D-6E8A-4147-A177-3AD203B41FA5}">
                      <a16:colId xmlns:a16="http://schemas.microsoft.com/office/drawing/2014/main" val="1929569974"/>
                    </a:ext>
                  </a:extLst>
                </a:gridCol>
                <a:gridCol w="493776">
                  <a:extLst>
                    <a:ext uri="{9D8B030D-6E8A-4147-A177-3AD203B41FA5}">
                      <a16:colId xmlns:a16="http://schemas.microsoft.com/office/drawing/2014/main" val="3458752558"/>
                    </a:ext>
                  </a:extLst>
                </a:gridCol>
                <a:gridCol w="493776">
                  <a:extLst>
                    <a:ext uri="{9D8B030D-6E8A-4147-A177-3AD203B41FA5}">
                      <a16:colId xmlns:a16="http://schemas.microsoft.com/office/drawing/2014/main" val="8825987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37299397"/>
                  </a:ext>
                </a:extLst>
              </a:tr>
              <a:tr h="370840">
                <a:tc>
                  <a:txBody>
                    <a:bodyPr/>
                    <a:lstStyle/>
                    <a:p>
                      <a:r>
                        <a:rPr lang="en-US" sz="1000"/>
                        <a:t>@Nouvo_EN</a:t>
                      </a:r>
                    </a:p>
                  </a:txBody>
                  <a:tcPr/>
                </a:tc>
                <a:tc>
                  <a:txBody>
                    <a:bodyPr/>
                    <a:lstStyle/>
                    <a:p>
                      <a:r>
                        <a:rPr lang="en-US" sz="1000"/>
                        <a:t>562</a:t>
                      </a:r>
                    </a:p>
                  </a:txBody>
                  <a:tcPr/>
                </a:tc>
                <a:tc>
                  <a:txBody>
                    <a:bodyPr/>
                    <a:lstStyle/>
                    <a:p>
                      <a:r>
                        <a:rPr lang="en-US" sz="1000"/>
                        <a:t>28</a:t>
                      </a:r>
                    </a:p>
                  </a:txBody>
                  <a:tcPr/>
                </a:tc>
                <a:tc>
                  <a:txBody>
                    <a:bodyPr/>
                    <a:lstStyle/>
                    <a:p>
                      <a:r>
                        <a:rPr lang="en-US" sz="1000"/>
                        <a:t>29</a:t>
                      </a:r>
                    </a:p>
                  </a:txBody>
                  <a:tcPr/>
                </a:tc>
                <a:tc>
                  <a:txBody>
                    <a:bodyPr/>
                    <a:lstStyle/>
                    <a:p>
                      <a:r>
                        <a:rPr lang="en-US" sz="1000"/>
                        <a:t>27</a:t>
                      </a:r>
                    </a:p>
                  </a:txBody>
                  <a:tcPr/>
                </a:tc>
                <a:tc>
                  <a:txBody>
                    <a:bodyPr/>
                    <a:lstStyle/>
                    <a:p>
                      <a:r>
                        <a:rPr lang="en-US" sz="1000"/>
                        <a:t>2</a:t>
                      </a:r>
                    </a:p>
                  </a:txBody>
                  <a:tcPr/>
                </a:tc>
                <a:tc>
                  <a:txBody>
                    <a:bodyPr/>
                    <a:lstStyle/>
                    <a:p>
                      <a:r>
                        <a:rPr lang="en-US" sz="1000"/>
                        <a:t>0</a:t>
                      </a:r>
                    </a:p>
                  </a:txBody>
                  <a:tcPr/>
                </a:tc>
                <a:tc>
                  <a:txBody>
                    <a:bodyPr/>
                    <a:lstStyle/>
                    <a:p>
                      <a:r>
                        <a:rPr lang="en-US" sz="1000"/>
                        <a:t>38</a:t>
                      </a:r>
                    </a:p>
                  </a:txBody>
                  <a:tcPr/>
                </a:tc>
                <a:tc>
                  <a:txBody>
                    <a:bodyPr/>
                    <a:lstStyle/>
                    <a:p>
                      <a:r>
                        <a:rPr lang="en-US" sz="1000"/>
                        <a:t>38</a:t>
                      </a:r>
                    </a:p>
                  </a:txBody>
                  <a:tcPr/>
                </a:tc>
                <a:tc>
                  <a:txBody>
                    <a:bodyPr/>
                    <a:lstStyle/>
                    <a:p>
                      <a:r>
                        <a:rPr lang="en-US" sz="1000"/>
                        <a:t>80</a:t>
                      </a:r>
                    </a:p>
                  </a:txBody>
                  <a:tcPr/>
                </a:tc>
                <a:tc>
                  <a:txBody>
                    <a:bodyPr/>
                    <a:lstStyle/>
                    <a:p>
                      <a:r>
                        <a:rPr lang="en-US" sz="1000"/>
                        <a:t>4</a:t>
                      </a:r>
                    </a:p>
                  </a:txBody>
                  <a:tcPr/>
                </a:tc>
                <a:tc>
                  <a:txBody>
                    <a:bodyPr/>
                    <a:lstStyle/>
                    <a:p>
                      <a:r>
                        <a:rPr lang="en-US" sz="1000"/>
                        <a:t>12</a:t>
                      </a:r>
                    </a:p>
                  </a:txBody>
                  <a:tcPr/>
                </a:tc>
                <a:tc>
                  <a:txBody>
                    <a:bodyPr/>
                    <a:lstStyle/>
                    <a:p>
                      <a:r>
                        <a:rPr lang="en-US" sz="1000"/>
                        <a:t>0.8245 %</a:t>
                      </a:r>
                    </a:p>
                  </a:txBody>
                  <a:tcPr/>
                </a:tc>
                <a:tc>
                  <a:txBody>
                    <a:bodyPr/>
                    <a:lstStyle/>
                    <a:p>
                      <a:r>
                        <a:rPr lang="en-US" sz="1000"/>
                        <a:t>0.0 %</a:t>
                      </a:r>
                    </a:p>
                  </a:txBody>
                  <a:tcPr/>
                </a:tc>
                <a:extLst>
                  <a:ext uri="{0D108BD9-81ED-4DB2-BD59-A6C34878D82A}">
                    <a16:rowId xmlns:a16="http://schemas.microsoft.com/office/drawing/2014/main" val="931997516"/>
                  </a:ext>
                </a:extLst>
              </a:tr>
            </a:tbl>
          </a:graphicData>
        </a:graphic>
      </p:graphicFrame>
      <p:sp>
        <p:nvSpPr>
          <p:cNvPr id="4" name="Text Placeholder 3">
            <a:extLst>
              <a:ext uri="{FF2B5EF4-FFF2-40B4-BE49-F238E27FC236}">
                <a16:creationId xmlns:a16="http://schemas.microsoft.com/office/drawing/2014/main" id="{09D70A6E-9EFF-4729-9712-C31AB0B0F6F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045084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6BF54-7AE2-40FF-957E-8B3D7EF717C2}"/>
              </a:ext>
            </a:extLst>
          </p:cNvPr>
          <p:cNvSpPr>
            <a:spLocks noGrp="1"/>
          </p:cNvSpPr>
          <p:nvPr>
            <p:ph type="title"/>
          </p:nvPr>
        </p:nvSpPr>
        <p:spPr/>
        <p:txBody>
          <a:bodyPr/>
          <a:lstStyle/>
          <a:p>
            <a:r>
              <a:rPr lang="en-US"/>
              <a:t>Twitter Own and Retweeted Tweets Table | Nouvo - 1 of 2</a:t>
            </a:r>
          </a:p>
        </p:txBody>
      </p:sp>
      <p:graphicFrame>
        <p:nvGraphicFramePr>
          <p:cNvPr id="5" name="Table Placeholder 4">
            <a:extLst>
              <a:ext uri="{FF2B5EF4-FFF2-40B4-BE49-F238E27FC236}">
                <a16:creationId xmlns:a16="http://schemas.microsoft.com/office/drawing/2014/main" id="{81F86A41-02D1-40AB-868A-DFC6EA374691}"/>
              </a:ext>
            </a:extLst>
          </p:cNvPr>
          <p:cNvGraphicFramePr>
            <a:graphicFrameLocks noGrp="1"/>
          </p:cNvGraphicFramePr>
          <p:nvPr>
            <p:ph type="tbl" sz="quarter" idx="13"/>
            <p:extLst>
              <p:ext uri="{D42A27DB-BD31-4B8C-83A1-F6EECF244321}">
                <p14:modId xmlns:p14="http://schemas.microsoft.com/office/powerpoint/2010/main" val="256774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59917508"/>
                    </a:ext>
                  </a:extLst>
                </a:gridCol>
                <a:gridCol w="822960">
                  <a:extLst>
                    <a:ext uri="{9D8B030D-6E8A-4147-A177-3AD203B41FA5}">
                      <a16:colId xmlns:a16="http://schemas.microsoft.com/office/drawing/2014/main" val="1135344610"/>
                    </a:ext>
                  </a:extLst>
                </a:gridCol>
                <a:gridCol w="822960">
                  <a:extLst>
                    <a:ext uri="{9D8B030D-6E8A-4147-A177-3AD203B41FA5}">
                      <a16:colId xmlns:a16="http://schemas.microsoft.com/office/drawing/2014/main" val="3897177417"/>
                    </a:ext>
                  </a:extLst>
                </a:gridCol>
                <a:gridCol w="822960">
                  <a:extLst>
                    <a:ext uri="{9D8B030D-6E8A-4147-A177-3AD203B41FA5}">
                      <a16:colId xmlns:a16="http://schemas.microsoft.com/office/drawing/2014/main" val="496095902"/>
                    </a:ext>
                  </a:extLst>
                </a:gridCol>
                <a:gridCol w="822960">
                  <a:extLst>
                    <a:ext uri="{9D8B030D-6E8A-4147-A177-3AD203B41FA5}">
                      <a16:colId xmlns:a16="http://schemas.microsoft.com/office/drawing/2014/main" val="2721242513"/>
                    </a:ext>
                  </a:extLst>
                </a:gridCol>
                <a:gridCol w="822960">
                  <a:extLst>
                    <a:ext uri="{9D8B030D-6E8A-4147-A177-3AD203B41FA5}">
                      <a16:colId xmlns:a16="http://schemas.microsoft.com/office/drawing/2014/main" val="2930424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22031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- 2019-02-20 16:07:00 </a:t>
                      </a:r>
                      <a:r>
                        <a:rPr kumimoji="0" lang="en-US" sz="1000" b="0" i="0" u="none" strike="noStrike" kern="1200" cap="none" spc="0" normalizeH="0" baseline="0" noProof="0">
                          <a:ln>
                            <a:noFill/>
                          </a:ln>
                          <a:solidFill>
                            <a:prstClr val="black"/>
                          </a:solidFill>
                          <a:effectLst/>
                          <a:uLnTx/>
                          <a:uFillTx/>
                          <a:latin typeface="+mn-lt"/>
                          <a:ea typeface="+mn-ea"/>
                          <a:cs typeface="+mn-cs"/>
                        </a:rPr>
                        <a:t>
  81 years ago today, Switzerland overwhelmingly voted in favour of recognising #Romansh as a #nationallanguage. Here’s how people today still try to raise awareness about it. https://t.co/QyIo5ZHmqL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4.5704 %</a:t>
                      </a:r>
                    </a:p>
                  </a:txBody>
                  <a:tcPr/>
                </a:tc>
                <a:extLst>
                  <a:ext uri="{0D108BD9-81ED-4DB2-BD59-A6C34878D82A}">
                    <a16:rowId xmlns:a16="http://schemas.microsoft.com/office/drawing/2014/main" val="77114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- 2019-02-25 13:30:32 </a:t>
                      </a:r>
                      <a:r>
                        <a:rPr kumimoji="0" lang="en-US" sz="1000" b="0" i="0" u="none" strike="noStrike" kern="1200" cap="none" spc="0" normalizeH="0" baseline="0" noProof="0">
                          <a:ln>
                            <a:noFill/>
                          </a:ln>
                          <a:solidFill>
                            <a:prstClr val="black"/>
                          </a:solidFill>
                          <a:effectLst/>
                          <a:uLnTx/>
                          <a:uFillTx/>
                          <a:latin typeface="+mn-lt"/>
                          <a:ea typeface="+mn-ea"/>
                          <a:cs typeface="+mn-cs"/>
                        </a:rPr>
                        <a:t>
  RT @SMisicka: For an upcoming story on commuter etiquette: What do you think about people eating on the tram/bus/train? #commuterlife https…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767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- 2019-02-25 16:35:00 </a:t>
                      </a:r>
                      <a:r>
                        <a:rPr kumimoji="0" lang="en-US" sz="1000" b="0" i="0" u="none" strike="noStrike" kern="1200" cap="none" spc="0" normalizeH="0" baseline="0" noProof="0">
                          <a:ln>
                            <a:noFill/>
                          </a:ln>
                          <a:solidFill>
                            <a:prstClr val="black"/>
                          </a:solidFill>
                          <a:effectLst/>
                          <a:uLnTx/>
                          <a:uFillTx/>
                          <a:latin typeface="+mn-lt"/>
                          <a:ea typeface="+mn-ea"/>
                          <a:cs typeface="+mn-cs"/>
                        </a:rPr>
                        <a:t>
  Switzerland’s seen as a rich country, but have you ever thought about how much money you’d need to live off for a day here? This week we’ve set ourselves the challenge of finding this out! Here’s how we’re going to do it, and why. #moneychallenge #letsNouvoit https://t.co/YwPPXTRNKX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1.7986 %</a:t>
                      </a:r>
                    </a:p>
                  </a:txBody>
                  <a:tcPr/>
                </a:tc>
                <a:extLst>
                  <a:ext uri="{0D108BD9-81ED-4DB2-BD59-A6C34878D82A}">
                    <a16:rowId xmlns:a16="http://schemas.microsoft.com/office/drawing/2014/main" val="407680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- 2019-02-11 21:01:21 </a:t>
                      </a:r>
                      <a:r>
                        <a:rPr kumimoji="0" lang="en-US" sz="1000" b="0" i="0" u="none" strike="noStrike" kern="1200" cap="none" spc="0" normalizeH="0" baseline="0" noProof="0">
                          <a:ln>
                            <a:noFill/>
                          </a:ln>
                          <a:solidFill>
                            <a:prstClr val="black"/>
                          </a:solidFill>
                          <a:effectLst/>
                          <a:uLnTx/>
                          <a:uFillTx/>
                          <a:latin typeface="+mn-lt"/>
                          <a:ea typeface="+mn-ea"/>
                          <a:cs typeface="+mn-cs"/>
                        </a:rPr>
                        <a:t>
  RT @swissinfo_en: Are you 18-23 years old? Would like to have your smartphone photos published on https://t.co/C5YV6LGxW0, on topics concer…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709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- 2019-02-23 11:00:16 </a:t>
                      </a:r>
                      <a:r>
                        <a:rPr kumimoji="0" lang="en-US" sz="1000" b="0" i="0" u="none" strike="noStrike" kern="1200" cap="none" spc="0" normalizeH="0" baseline="0" noProof="0">
                          <a:ln>
                            <a:noFill/>
                          </a:ln>
                          <a:solidFill>
                            <a:prstClr val="black"/>
                          </a:solidFill>
                          <a:effectLst/>
                          <a:uLnTx/>
                          <a:uFillTx/>
                          <a:latin typeface="+mn-lt"/>
                          <a:ea typeface="+mn-ea"/>
                          <a:cs typeface="+mn-cs"/>
                        </a:rPr>
                        <a:t>
  Switzerland’s home to almost 200 different nationalities. A new report says half the population thinks the #integration of migrants works well, but 1/3 said they’re uncomfortable in the presence of people who are “different”. #racism #discrimination 
https://t.co/XJcpIeue6P https://t.co/JnsLKA6wPU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1.2704 %</a:t>
                      </a:r>
                    </a:p>
                  </a:txBody>
                  <a:tcPr/>
                </a:tc>
                <a:extLst>
                  <a:ext uri="{0D108BD9-81ED-4DB2-BD59-A6C34878D82A}">
                    <a16:rowId xmlns:a16="http://schemas.microsoft.com/office/drawing/2014/main" val="612580081"/>
                  </a:ext>
                </a:extLst>
              </a:tr>
            </a:tbl>
          </a:graphicData>
        </a:graphic>
      </p:graphicFrame>
      <p:sp>
        <p:nvSpPr>
          <p:cNvPr id="4" name="Text Placeholder 3">
            <a:extLst>
              <a:ext uri="{FF2B5EF4-FFF2-40B4-BE49-F238E27FC236}">
                <a16:creationId xmlns:a16="http://schemas.microsoft.com/office/drawing/2014/main" id="{8F7ADD23-9DC6-4AC5-8A8E-AE28915DAB8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808285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50D82-6BB6-4597-92DE-BD4CD633DE7F}"/>
              </a:ext>
            </a:extLst>
          </p:cNvPr>
          <p:cNvSpPr>
            <a:spLocks noGrp="1"/>
          </p:cNvSpPr>
          <p:nvPr>
            <p:ph type="title"/>
          </p:nvPr>
        </p:nvSpPr>
        <p:spPr/>
        <p:txBody>
          <a:bodyPr/>
          <a:lstStyle/>
          <a:p>
            <a:r>
              <a:rPr lang="en-US"/>
              <a:t>Twitter Own and Retweeted Tweets Table | Nouvo - 2 of 2</a:t>
            </a:r>
          </a:p>
        </p:txBody>
      </p:sp>
      <p:graphicFrame>
        <p:nvGraphicFramePr>
          <p:cNvPr id="5" name="Table Placeholder 4">
            <a:extLst>
              <a:ext uri="{FF2B5EF4-FFF2-40B4-BE49-F238E27FC236}">
                <a16:creationId xmlns:a16="http://schemas.microsoft.com/office/drawing/2014/main" id="{B15DCFB6-9DCB-4262-96CD-B67FCD06045F}"/>
              </a:ext>
            </a:extLst>
          </p:cNvPr>
          <p:cNvGraphicFramePr>
            <a:graphicFrameLocks noGrp="1"/>
          </p:cNvGraphicFramePr>
          <p:nvPr>
            <p:ph type="tbl" sz="quarter" idx="13"/>
            <p:extLst>
              <p:ext uri="{D42A27DB-BD31-4B8C-83A1-F6EECF244321}">
                <p14:modId xmlns:p14="http://schemas.microsoft.com/office/powerpoint/2010/main" val="2066030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14735128"/>
                    </a:ext>
                  </a:extLst>
                </a:gridCol>
                <a:gridCol w="822960">
                  <a:extLst>
                    <a:ext uri="{9D8B030D-6E8A-4147-A177-3AD203B41FA5}">
                      <a16:colId xmlns:a16="http://schemas.microsoft.com/office/drawing/2014/main" val="2797328251"/>
                    </a:ext>
                  </a:extLst>
                </a:gridCol>
                <a:gridCol w="822960">
                  <a:extLst>
                    <a:ext uri="{9D8B030D-6E8A-4147-A177-3AD203B41FA5}">
                      <a16:colId xmlns:a16="http://schemas.microsoft.com/office/drawing/2014/main" val="885978018"/>
                    </a:ext>
                  </a:extLst>
                </a:gridCol>
                <a:gridCol w="822960">
                  <a:extLst>
                    <a:ext uri="{9D8B030D-6E8A-4147-A177-3AD203B41FA5}">
                      <a16:colId xmlns:a16="http://schemas.microsoft.com/office/drawing/2014/main" val="1132554831"/>
                    </a:ext>
                  </a:extLst>
                </a:gridCol>
                <a:gridCol w="822960">
                  <a:extLst>
                    <a:ext uri="{9D8B030D-6E8A-4147-A177-3AD203B41FA5}">
                      <a16:colId xmlns:a16="http://schemas.microsoft.com/office/drawing/2014/main" val="1986627196"/>
                    </a:ext>
                  </a:extLst>
                </a:gridCol>
                <a:gridCol w="822960">
                  <a:extLst>
                    <a:ext uri="{9D8B030D-6E8A-4147-A177-3AD203B41FA5}">
                      <a16:colId xmlns:a16="http://schemas.microsoft.com/office/drawing/2014/main" val="818193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9048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- 2019-02-24 11:05:00 </a:t>
                      </a:r>
                      <a:r>
                        <a:rPr kumimoji="0" lang="en-US" sz="1000" b="0" i="0" u="none" strike="noStrike" kern="1200" cap="none" spc="0" normalizeH="0" baseline="0" noProof="0">
                          <a:ln>
                            <a:noFill/>
                          </a:ln>
                          <a:solidFill>
                            <a:prstClr val="black"/>
                          </a:solidFill>
                          <a:effectLst/>
                          <a:uLnTx/>
                          <a:uFillTx/>
                          <a:latin typeface="+mn-lt"/>
                          <a:ea typeface="+mn-ea"/>
                          <a:cs typeface="+mn-cs"/>
                        </a:rPr>
                        <a:t>
  Hackers’ application closed! Starting today, @SwissPost will allow #hackers to legally attack its e-voting system until March 24. #evoting @swisspostnews_e https://t.co/9Af712TF3M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1.8051 %</a:t>
                      </a:r>
                    </a:p>
                  </a:txBody>
                  <a:tcPr/>
                </a:tc>
                <a:extLst>
                  <a:ext uri="{0D108BD9-81ED-4DB2-BD59-A6C34878D82A}">
                    <a16:rowId xmlns:a16="http://schemas.microsoft.com/office/drawing/2014/main" val="45190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- 2019-02-01 16:00:01 </a:t>
                      </a:r>
                      <a:r>
                        <a:rPr kumimoji="0" lang="en-US" sz="1000" b="0" i="0" u="none" strike="noStrike" kern="1200" cap="none" spc="0" normalizeH="0" baseline="0" noProof="0">
                          <a:ln>
                            <a:noFill/>
                          </a:ln>
                          <a:solidFill>
                            <a:prstClr val="black"/>
                          </a:solidFill>
                          <a:effectLst/>
                          <a:uLnTx/>
                          <a:uFillTx/>
                          <a:latin typeface="+mn-lt"/>
                          <a:ea typeface="+mn-ea"/>
                          <a:cs typeface="+mn-cs"/>
                        </a:rPr>
                        <a:t>
  What makes young Swiss living abroad worry? This is what keeps them up at night #youngswissabroad #mybiggestconcern https://t.co/vvA3ObPHJ8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1.3060 %</a:t>
                      </a:r>
                    </a:p>
                  </a:txBody>
                  <a:tcPr/>
                </a:tc>
                <a:extLst>
                  <a:ext uri="{0D108BD9-81ED-4DB2-BD59-A6C34878D82A}">
                    <a16:rowId xmlns:a16="http://schemas.microsoft.com/office/drawing/2014/main" val="207618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- 2019-02-26 16:15:00 </a:t>
                      </a:r>
                      <a:r>
                        <a:rPr kumimoji="0" lang="en-US" sz="1000" b="0" i="0" u="none" strike="noStrike" kern="1200" cap="none" spc="0" normalizeH="0" baseline="0" noProof="0">
                          <a:ln>
                            <a:noFill/>
                          </a:ln>
                          <a:solidFill>
                            <a:prstClr val="black"/>
                          </a:solidFill>
                          <a:effectLst/>
                          <a:uLnTx/>
                          <a:uFillTx/>
                          <a:latin typeface="+mn-lt"/>
                          <a:ea typeface="+mn-ea"/>
                          <a:cs typeface="+mn-cs"/>
                        </a:rPr>
                        <a:t>
  Yesterday we asked you how much money you’d need to live off for a day in Switzerland… and today we tell you why we asked you such a question! #moneychallenge #dailyexpenses #letsNouvoit https://t.co/yU2NgEv86r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1.0733 %</a:t>
                      </a:r>
                    </a:p>
                  </a:txBody>
                  <a:tcPr/>
                </a:tc>
                <a:extLst>
                  <a:ext uri="{0D108BD9-81ED-4DB2-BD59-A6C34878D82A}">
                    <a16:rowId xmlns:a16="http://schemas.microsoft.com/office/drawing/2014/main" val="2850714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- 2019-02-07 15:57:11 </a:t>
                      </a:r>
                      <a:r>
                        <a:rPr kumimoji="0" lang="en-US" sz="1000" b="0" i="0" u="none" strike="noStrike" kern="1200" cap="none" spc="0" normalizeH="0" baseline="0" noProof="0">
                          <a:ln>
                            <a:noFill/>
                          </a:ln>
                          <a:solidFill>
                            <a:prstClr val="black"/>
                          </a:solidFill>
                          <a:effectLst/>
                          <a:uLnTx/>
                          <a:uFillTx/>
                          <a:latin typeface="+mn-lt"/>
                          <a:ea typeface="+mn-ea"/>
                          <a:cs typeface="+mn-cs"/>
                        </a:rPr>
                        <a:t>
  This is what addiction looks like in Switzerland. #addictionsuisse #substanceabuse https://t.co/tmVQyckh4j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1.1152 %</a:t>
                      </a:r>
                    </a:p>
                  </a:txBody>
                  <a:tcPr/>
                </a:tc>
                <a:extLst>
                  <a:ext uri="{0D108BD9-81ED-4DB2-BD59-A6C34878D82A}">
                    <a16:rowId xmlns:a16="http://schemas.microsoft.com/office/drawing/2014/main" val="3799925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@Nouvo_EN - 2019-02-10 15:23:00 </a:t>
                      </a:r>
                      <a:r>
                        <a:rPr kumimoji="0" lang="en-US" sz="1000" b="0" i="0" u="none" strike="noStrike" kern="1200" cap="none" spc="0" normalizeH="0" baseline="0" noProof="0">
                          <a:ln>
                            <a:noFill/>
                          </a:ln>
                          <a:solidFill>
                            <a:prstClr val="black"/>
                          </a:solidFill>
                          <a:effectLst/>
                          <a:uLnTx/>
                          <a:uFillTx/>
                          <a:latin typeface="+mn-lt"/>
                          <a:ea typeface="+mn-ea"/>
                          <a:cs typeface="+mn-cs"/>
                        </a:rPr>
                        <a:t>
  From Chur to Geneva, Lugano to Zurich, hear what young Swiss people are worried about and why. #voxpop #letsNouvoit #mybiggestconcern https://t.co/DgieukGX0O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0.5545 %</a:t>
                      </a:r>
                    </a:p>
                  </a:txBody>
                  <a:tcPr/>
                </a:tc>
                <a:extLst>
                  <a:ext uri="{0D108BD9-81ED-4DB2-BD59-A6C34878D82A}">
                    <a16:rowId xmlns:a16="http://schemas.microsoft.com/office/drawing/2014/main" val="1431662207"/>
                  </a:ext>
                </a:extLst>
              </a:tr>
            </a:tbl>
          </a:graphicData>
        </a:graphic>
      </p:graphicFrame>
      <p:sp>
        <p:nvSpPr>
          <p:cNvPr id="4" name="Text Placeholder 3">
            <a:extLst>
              <a:ext uri="{FF2B5EF4-FFF2-40B4-BE49-F238E27FC236}">
                <a16:creationId xmlns:a16="http://schemas.microsoft.com/office/drawing/2014/main" id="{2DBA29DD-4B80-4702-AFA8-051432F5DBD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682515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33751-D6DC-49BB-9F5A-56DF57B1BA5C}"/>
              </a:ext>
            </a:extLst>
          </p:cNvPr>
          <p:cNvSpPr>
            <a:spLocks noGrp="1"/>
          </p:cNvSpPr>
          <p:nvPr>
            <p:ph type="title"/>
          </p:nvPr>
        </p:nvSpPr>
        <p:spPr/>
        <p:txBody>
          <a:bodyPr/>
          <a:lstStyle/>
          <a:p>
            <a:r>
              <a:rPr lang="en-US"/>
              <a:t>Twitter Tweet Type Distribution | Nouvo</a:t>
            </a:r>
          </a:p>
        </p:txBody>
      </p:sp>
      <p:graphicFrame>
        <p:nvGraphicFramePr>
          <p:cNvPr id="6" name="Chart Placeholder 5">
            <a:extLst>
              <a:ext uri="{FF2B5EF4-FFF2-40B4-BE49-F238E27FC236}">
                <a16:creationId xmlns:a16="http://schemas.microsoft.com/office/drawing/2014/main" id="{CD6D0E70-BA3A-46A2-8ECC-15A9D05D643E}"/>
              </a:ext>
            </a:extLst>
          </p:cNvPr>
          <p:cNvGraphicFramePr>
            <a:graphicFrameLocks noGrp="1"/>
          </p:cNvGraphicFramePr>
          <p:nvPr>
            <p:ph type="chart" sz="quarter" idx="13"/>
            <p:extLst>
              <p:ext uri="{D42A27DB-BD31-4B8C-83A1-F6EECF244321}">
                <p14:modId xmlns:p14="http://schemas.microsoft.com/office/powerpoint/2010/main" val="1503147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3FF85-1463-4718-8597-FBE13673515F}"/>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54AA079B-FF12-4D59-B77A-E67E299D60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74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D9900-E49B-4884-A046-DEBD3D5E5E8F}"/>
              </a:ext>
            </a:extLst>
          </p:cNvPr>
          <p:cNvSpPr>
            <a:spLocks noGrp="1"/>
          </p:cNvSpPr>
          <p:nvPr>
            <p:ph type="title"/>
          </p:nvPr>
        </p:nvSpPr>
        <p:spPr/>
        <p:txBody>
          <a:bodyPr/>
          <a:lstStyle/>
          <a:p>
            <a:r>
              <a:rPr lang="en-US"/>
              <a:t>Twitter Total Interactions | Nouvo</a:t>
            </a:r>
          </a:p>
        </p:txBody>
      </p:sp>
      <p:graphicFrame>
        <p:nvGraphicFramePr>
          <p:cNvPr id="6" name="Chart Placeholder 5">
            <a:extLst>
              <a:ext uri="{FF2B5EF4-FFF2-40B4-BE49-F238E27FC236}">
                <a16:creationId xmlns:a16="http://schemas.microsoft.com/office/drawing/2014/main" id="{EFF1E9D7-5AAC-4374-995F-41EC5A377484}"/>
              </a:ext>
            </a:extLst>
          </p:cNvPr>
          <p:cNvGraphicFramePr>
            <a:graphicFrameLocks noGrp="1"/>
          </p:cNvGraphicFramePr>
          <p:nvPr>
            <p:ph type="chart" sz="quarter" idx="13"/>
            <p:extLst>
              <p:ext uri="{D42A27DB-BD31-4B8C-83A1-F6EECF244321}">
                <p14:modId xmlns:p14="http://schemas.microsoft.com/office/powerpoint/2010/main" val="2007221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B5C096-AF2A-471D-839F-3403ACBA5A13}"/>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1DCF05A2-09FA-439F-8F44-84A57B28E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5251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5D3D2-659E-4FC0-ABC5-25A40BB2E56F}"/>
              </a:ext>
            </a:extLst>
          </p:cNvPr>
          <p:cNvSpPr>
            <a:spLocks noGrp="1"/>
          </p:cNvSpPr>
          <p:nvPr>
            <p:ph type="title"/>
          </p:nvPr>
        </p:nvSpPr>
        <p:spPr/>
        <p:txBody>
          <a:bodyPr/>
          <a:lstStyle/>
          <a:p>
            <a:r>
              <a:rPr lang="en-US"/>
              <a:t>Instagram Key Metrics Table | Nouvo</a:t>
            </a:r>
          </a:p>
        </p:txBody>
      </p:sp>
      <p:graphicFrame>
        <p:nvGraphicFramePr>
          <p:cNvPr id="5" name="Table Placeholder 4">
            <a:extLst>
              <a:ext uri="{FF2B5EF4-FFF2-40B4-BE49-F238E27FC236}">
                <a16:creationId xmlns:a16="http://schemas.microsoft.com/office/drawing/2014/main" id="{E47D34E1-6612-42A1-89A9-FAC689A72348}"/>
              </a:ext>
            </a:extLst>
          </p:cNvPr>
          <p:cNvGraphicFramePr>
            <a:graphicFrameLocks noGrp="1"/>
          </p:cNvGraphicFramePr>
          <p:nvPr>
            <p:ph type="tbl" sz="quarter" idx="13"/>
            <p:extLst>
              <p:ext uri="{D42A27DB-BD31-4B8C-83A1-F6EECF244321}">
                <p14:modId xmlns:p14="http://schemas.microsoft.com/office/powerpoint/2010/main" val="2769699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2370488"/>
                    </a:ext>
                  </a:extLst>
                </a:gridCol>
                <a:gridCol w="699516">
                  <a:extLst>
                    <a:ext uri="{9D8B030D-6E8A-4147-A177-3AD203B41FA5}">
                      <a16:colId xmlns:a16="http://schemas.microsoft.com/office/drawing/2014/main" val="4143467662"/>
                    </a:ext>
                  </a:extLst>
                </a:gridCol>
                <a:gridCol w="699516">
                  <a:extLst>
                    <a:ext uri="{9D8B030D-6E8A-4147-A177-3AD203B41FA5}">
                      <a16:colId xmlns:a16="http://schemas.microsoft.com/office/drawing/2014/main" val="4116063670"/>
                    </a:ext>
                  </a:extLst>
                </a:gridCol>
                <a:gridCol w="658368">
                  <a:extLst>
                    <a:ext uri="{9D8B030D-6E8A-4147-A177-3AD203B41FA5}">
                      <a16:colId xmlns:a16="http://schemas.microsoft.com/office/drawing/2014/main" val="3235799516"/>
                    </a:ext>
                  </a:extLst>
                </a:gridCol>
                <a:gridCol w="658368">
                  <a:extLst>
                    <a:ext uri="{9D8B030D-6E8A-4147-A177-3AD203B41FA5}">
                      <a16:colId xmlns:a16="http://schemas.microsoft.com/office/drawing/2014/main" val="2217546206"/>
                    </a:ext>
                  </a:extLst>
                </a:gridCol>
                <a:gridCol w="658368">
                  <a:extLst>
                    <a:ext uri="{9D8B030D-6E8A-4147-A177-3AD203B41FA5}">
                      <a16:colId xmlns:a16="http://schemas.microsoft.com/office/drawing/2014/main" val="3759889470"/>
                    </a:ext>
                  </a:extLst>
                </a:gridCol>
                <a:gridCol w="699516">
                  <a:extLst>
                    <a:ext uri="{9D8B030D-6E8A-4147-A177-3AD203B41FA5}">
                      <a16:colId xmlns:a16="http://schemas.microsoft.com/office/drawing/2014/main" val="15655292"/>
                    </a:ext>
                  </a:extLst>
                </a:gridCol>
                <a:gridCol w="699516">
                  <a:extLst>
                    <a:ext uri="{9D8B030D-6E8A-4147-A177-3AD203B41FA5}">
                      <a16:colId xmlns:a16="http://schemas.microsoft.com/office/drawing/2014/main" val="3767919639"/>
                    </a:ext>
                  </a:extLst>
                </a:gridCol>
                <a:gridCol w="699516">
                  <a:extLst>
                    <a:ext uri="{9D8B030D-6E8A-4147-A177-3AD203B41FA5}">
                      <a16:colId xmlns:a16="http://schemas.microsoft.com/office/drawing/2014/main" val="3690071920"/>
                    </a:ext>
                  </a:extLst>
                </a:gridCol>
                <a:gridCol w="658368">
                  <a:extLst>
                    <a:ext uri="{9D8B030D-6E8A-4147-A177-3AD203B41FA5}">
                      <a16:colId xmlns:a16="http://schemas.microsoft.com/office/drawing/2014/main" val="18044116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43463876"/>
                  </a:ext>
                </a:extLst>
              </a:tr>
              <a:tr h="370840">
                <a:tc>
                  <a:txBody>
                    <a:bodyPr/>
                    <a:lstStyle/>
                    <a:p>
                      <a:r>
                        <a:rPr lang="en-US" sz="1000"/>
                        <a:t>nouvoen</a:t>
                      </a:r>
                    </a:p>
                  </a:txBody>
                  <a:tcPr/>
                </a:tc>
                <a:tc>
                  <a:txBody>
                    <a:bodyPr/>
                    <a:lstStyle/>
                    <a:p>
                      <a:r>
                        <a:rPr lang="en-US" sz="1000"/>
                        <a:t>250</a:t>
                      </a:r>
                    </a:p>
                  </a:txBody>
                  <a:tcPr/>
                </a:tc>
                <a:tc>
                  <a:txBody>
                    <a:bodyPr/>
                    <a:lstStyle/>
                    <a:p>
                      <a:r>
                        <a:rPr lang="en-US" sz="1000"/>
                        <a:t>11</a:t>
                      </a:r>
                    </a:p>
                  </a:txBody>
                  <a:tcPr/>
                </a:tc>
                <a:tc>
                  <a:txBody>
                    <a:bodyPr/>
                    <a:lstStyle/>
                    <a:p>
                      <a:r>
                        <a:rPr lang="en-US" sz="1000"/>
                        <a:t>3</a:t>
                      </a:r>
                    </a:p>
                  </a:txBody>
                  <a:tcPr/>
                </a:tc>
                <a:tc>
                  <a:txBody>
                    <a:bodyPr/>
                    <a:lstStyle/>
                    <a:p>
                      <a:r>
                        <a:rPr lang="en-US" sz="1000"/>
                        <a:t>10</a:t>
                      </a:r>
                    </a:p>
                  </a:txBody>
                  <a:tcPr/>
                </a:tc>
                <a:tc>
                  <a:txBody>
                    <a:bodyPr/>
                    <a:lstStyle/>
                    <a:p>
                      <a:r>
                        <a:rPr lang="en-US" sz="1000"/>
                        <a:t>6</a:t>
                      </a:r>
                    </a:p>
                  </a:txBody>
                  <a:tcPr/>
                </a:tc>
                <a:tc>
                  <a:txBody>
                    <a:bodyPr/>
                    <a:lstStyle/>
                    <a:p>
                      <a:r>
                        <a:rPr lang="en-US" sz="1000"/>
                        <a:t>19</a:t>
                      </a:r>
                    </a:p>
                  </a:txBody>
                  <a:tcPr/>
                </a:tc>
                <a:tc>
                  <a:txBody>
                    <a:bodyPr/>
                    <a:lstStyle/>
                    <a:p>
                      <a:r>
                        <a:rPr lang="en-US" sz="1000"/>
                        <a:t>322</a:t>
                      </a:r>
                    </a:p>
                  </a:txBody>
                  <a:tcPr/>
                </a:tc>
                <a:tc>
                  <a:txBody>
                    <a:bodyPr/>
                    <a:lstStyle/>
                    <a:p>
                      <a:r>
                        <a:rPr lang="en-US" sz="1000"/>
                        <a:t>6</a:t>
                      </a:r>
                    </a:p>
                  </a:txBody>
                  <a:tcPr/>
                </a:tc>
                <a:tc>
                  <a:txBody>
                    <a:bodyPr/>
                    <a:lstStyle/>
                    <a:p>
                      <a:r>
                        <a:rPr lang="en-US" sz="1000"/>
                        <a:t>7.0751 %</a:t>
                      </a:r>
                    </a:p>
                  </a:txBody>
                  <a:tcPr/>
                </a:tc>
                <a:extLst>
                  <a:ext uri="{0D108BD9-81ED-4DB2-BD59-A6C34878D82A}">
                    <a16:rowId xmlns:a16="http://schemas.microsoft.com/office/drawing/2014/main" val="1582580603"/>
                  </a:ext>
                </a:extLst>
              </a:tr>
            </a:tbl>
          </a:graphicData>
        </a:graphic>
      </p:graphicFrame>
      <p:sp>
        <p:nvSpPr>
          <p:cNvPr id="4" name="Text Placeholder 3">
            <a:extLst>
              <a:ext uri="{FF2B5EF4-FFF2-40B4-BE49-F238E27FC236}">
                <a16:creationId xmlns:a16="http://schemas.microsoft.com/office/drawing/2014/main" id="{9622A024-3037-464E-A622-3BF7F907EDB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186479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4DEC4-F0F7-4BDC-BAAC-F34D2E02C5A5}"/>
              </a:ext>
            </a:extLst>
          </p:cNvPr>
          <p:cNvSpPr>
            <a:spLocks noGrp="1"/>
          </p:cNvSpPr>
          <p:nvPr>
            <p:ph type="title"/>
          </p:nvPr>
        </p:nvSpPr>
        <p:spPr/>
        <p:txBody>
          <a:bodyPr/>
          <a:lstStyle/>
          <a:p>
            <a:r>
              <a:rPr lang="en-US"/>
              <a:t>Instagram Posts Table | Nouvo - 1 of 9</a:t>
            </a:r>
          </a:p>
        </p:txBody>
      </p:sp>
      <p:graphicFrame>
        <p:nvGraphicFramePr>
          <p:cNvPr id="5" name="Table Placeholder 4">
            <a:extLst>
              <a:ext uri="{FF2B5EF4-FFF2-40B4-BE49-F238E27FC236}">
                <a16:creationId xmlns:a16="http://schemas.microsoft.com/office/drawing/2014/main" id="{5F716F31-4D78-44A4-954E-DAED7EA19A0D}"/>
              </a:ext>
            </a:extLst>
          </p:cNvPr>
          <p:cNvGraphicFramePr>
            <a:graphicFrameLocks noGrp="1"/>
          </p:cNvGraphicFramePr>
          <p:nvPr>
            <p:ph type="tbl" sz="quarter" idx="13"/>
            <p:extLst>
              <p:ext uri="{D42A27DB-BD31-4B8C-83A1-F6EECF244321}">
                <p14:modId xmlns:p14="http://schemas.microsoft.com/office/powerpoint/2010/main" val="3937735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3775235"/>
                    </a:ext>
                  </a:extLst>
                </a:gridCol>
                <a:gridCol w="987552">
                  <a:extLst>
                    <a:ext uri="{9D8B030D-6E8A-4147-A177-3AD203B41FA5}">
                      <a16:colId xmlns:a16="http://schemas.microsoft.com/office/drawing/2014/main" val="1876750937"/>
                    </a:ext>
                  </a:extLst>
                </a:gridCol>
                <a:gridCol w="987552">
                  <a:extLst>
                    <a:ext uri="{9D8B030D-6E8A-4147-A177-3AD203B41FA5}">
                      <a16:colId xmlns:a16="http://schemas.microsoft.com/office/drawing/2014/main" val="1769045111"/>
                    </a:ext>
                  </a:extLst>
                </a:gridCol>
                <a:gridCol w="987552">
                  <a:extLst>
                    <a:ext uri="{9D8B030D-6E8A-4147-A177-3AD203B41FA5}">
                      <a16:colId xmlns:a16="http://schemas.microsoft.com/office/drawing/2014/main" val="4255963589"/>
                    </a:ext>
                  </a:extLst>
                </a:gridCol>
                <a:gridCol w="987552">
                  <a:extLst>
                    <a:ext uri="{9D8B030D-6E8A-4147-A177-3AD203B41FA5}">
                      <a16:colId xmlns:a16="http://schemas.microsoft.com/office/drawing/2014/main" val="1277141563"/>
                    </a:ext>
                  </a:extLst>
                </a:gridCol>
                <a:gridCol w="987552">
                  <a:extLst>
                    <a:ext uri="{9D8B030D-6E8A-4147-A177-3AD203B41FA5}">
                      <a16:colId xmlns:a16="http://schemas.microsoft.com/office/drawing/2014/main" val="486708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920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- 2019-02-04 17:09:38 </a:t>
                      </a:r>
                      <a:r>
                        <a:rPr kumimoji="0" lang="en-US" sz="1000" b="0" i="0" u="none" strike="noStrike" kern="1200" cap="none" spc="0" normalizeH="0" baseline="0" noProof="0">
                          <a:ln>
                            <a:noFill/>
                          </a:ln>
                          <a:solidFill>
                            <a:prstClr val="black"/>
                          </a:solidFill>
                          <a:effectLst/>
                          <a:uLnTx/>
                          <a:uFillTx/>
                          <a:latin typeface="+mn-lt"/>
                          <a:ea typeface="+mn-ea"/>
                          <a:cs typeface="+mn-cs"/>
                        </a:rPr>
                        <a:t>
 The diet that could feed 10 billion people in 2050 is here: is it different from what you’re eating today?⠀ ⠀
A study published in The Lancet, a peer-reviewed general medical journal, drew up a sustainable diet that could feed 10 billion people in 2050. The menu features the exact quantities of what every person should eat. The goal of the menu is to improve people’s health and to avoid potentially catastrophic damage to the planet.⠀
.⠀
.⠀
.⠀
#lifestylemedicine #thelancet #eatlancet #eatfoundation #wholefood #plantbased #sustainablediet #wfpb #eatyourveggies #eatyourgreens #vegan #govegan #healthyliving #callforaction #sustainability #nutrition #nutritioneducation #healthydiet #2050 #nutritionfacts eatfoundation nutrition_facts_org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https://www.instagram.com/p/Btd7xSZhI91/media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4088398"/>
                  </a:ext>
                </a:extLst>
              </a:tr>
            </a:tbl>
          </a:graphicData>
        </a:graphic>
      </p:graphicFrame>
      <p:sp>
        <p:nvSpPr>
          <p:cNvPr id="4" name="Text Placeholder 3">
            <a:extLst>
              <a:ext uri="{FF2B5EF4-FFF2-40B4-BE49-F238E27FC236}">
                <a16:creationId xmlns:a16="http://schemas.microsoft.com/office/drawing/2014/main" id="{E3239F61-52FC-4B44-AE5B-132481E280D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5251291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E54E1-245A-4BA0-9EFF-F789ED58CB45}"/>
              </a:ext>
            </a:extLst>
          </p:cNvPr>
          <p:cNvSpPr>
            <a:spLocks noGrp="1"/>
          </p:cNvSpPr>
          <p:nvPr>
            <p:ph type="title"/>
          </p:nvPr>
        </p:nvSpPr>
        <p:spPr/>
        <p:txBody>
          <a:bodyPr/>
          <a:lstStyle/>
          <a:p>
            <a:r>
              <a:rPr lang="en-US"/>
              <a:t>Instagram Posts Table | Nouvo - 2 of 9</a:t>
            </a:r>
          </a:p>
        </p:txBody>
      </p:sp>
      <p:graphicFrame>
        <p:nvGraphicFramePr>
          <p:cNvPr id="5" name="Table Placeholder 4">
            <a:extLst>
              <a:ext uri="{FF2B5EF4-FFF2-40B4-BE49-F238E27FC236}">
                <a16:creationId xmlns:a16="http://schemas.microsoft.com/office/drawing/2014/main" id="{740D13E8-1E1E-468F-BB2C-488E9AB46AA7}"/>
              </a:ext>
            </a:extLst>
          </p:cNvPr>
          <p:cNvGraphicFramePr>
            <a:graphicFrameLocks noGrp="1"/>
          </p:cNvGraphicFramePr>
          <p:nvPr>
            <p:ph type="tbl" sz="quarter" idx="13"/>
            <p:extLst>
              <p:ext uri="{D42A27DB-BD31-4B8C-83A1-F6EECF244321}">
                <p14:modId xmlns:p14="http://schemas.microsoft.com/office/powerpoint/2010/main" val="1286237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3112300"/>
                    </a:ext>
                  </a:extLst>
                </a:gridCol>
                <a:gridCol w="987552">
                  <a:extLst>
                    <a:ext uri="{9D8B030D-6E8A-4147-A177-3AD203B41FA5}">
                      <a16:colId xmlns:a16="http://schemas.microsoft.com/office/drawing/2014/main" val="1851960383"/>
                    </a:ext>
                  </a:extLst>
                </a:gridCol>
                <a:gridCol w="987552">
                  <a:extLst>
                    <a:ext uri="{9D8B030D-6E8A-4147-A177-3AD203B41FA5}">
                      <a16:colId xmlns:a16="http://schemas.microsoft.com/office/drawing/2014/main" val="1879082632"/>
                    </a:ext>
                  </a:extLst>
                </a:gridCol>
                <a:gridCol w="987552">
                  <a:extLst>
                    <a:ext uri="{9D8B030D-6E8A-4147-A177-3AD203B41FA5}">
                      <a16:colId xmlns:a16="http://schemas.microsoft.com/office/drawing/2014/main" val="3370709393"/>
                    </a:ext>
                  </a:extLst>
                </a:gridCol>
                <a:gridCol w="987552">
                  <a:extLst>
                    <a:ext uri="{9D8B030D-6E8A-4147-A177-3AD203B41FA5}">
                      <a16:colId xmlns:a16="http://schemas.microsoft.com/office/drawing/2014/main" val="2762145729"/>
                    </a:ext>
                  </a:extLst>
                </a:gridCol>
                <a:gridCol w="987552">
                  <a:extLst>
                    <a:ext uri="{9D8B030D-6E8A-4147-A177-3AD203B41FA5}">
                      <a16:colId xmlns:a16="http://schemas.microsoft.com/office/drawing/2014/main" val="334204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074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- 2019-02-21 16:28:41 </a:t>
                      </a:r>
                      <a:r>
                        <a:rPr kumimoji="0" lang="en-US" sz="1000" b="0" i="0" u="none" strike="noStrike" kern="1200" cap="none" spc="0" normalizeH="0" baseline="0" noProof="0">
                          <a:ln>
                            <a:noFill/>
                          </a:ln>
                          <a:solidFill>
                            <a:prstClr val="black"/>
                          </a:solidFill>
                          <a:effectLst/>
                          <a:uLnTx/>
                          <a:uFillTx/>
                          <a:latin typeface="+mn-lt"/>
                          <a:ea typeface="+mn-ea"/>
                          <a:cs typeface="+mn-cs"/>
                        </a:rPr>
                        <a:t>
 Young Swiss strike to protect the climate, but they also take action to change the system bit by bit.⠀
.⠀
After the sustainability label “Papaille” was launched last April in Neuchâtel, another certificate has been created by a group of Swiss youngsters. The label "J’OSE" is for shops who fulfill three compulsory requirements and score a certain amount of points, depending on how eco-friendly their shop management is.⠀
.⠀
.⠀
.⠀
#sustainability #label #swisslabel #swissyouth #climatechange #ecofriendly #sustainableshop #wastesorting #plasticwaste #ditchplastic #singleuseplastic #labeljose #papaille #sustainableliving #gogreen #environment #recycle label_j_ose papaille_suisse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https://www.instagram.com/p/BuJopHBBaV5/media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65383126"/>
                  </a:ext>
                </a:extLst>
              </a:tr>
            </a:tbl>
          </a:graphicData>
        </a:graphic>
      </p:graphicFrame>
      <p:sp>
        <p:nvSpPr>
          <p:cNvPr id="4" name="Text Placeholder 3">
            <a:extLst>
              <a:ext uri="{FF2B5EF4-FFF2-40B4-BE49-F238E27FC236}">
                <a16:creationId xmlns:a16="http://schemas.microsoft.com/office/drawing/2014/main" id="{B41B0D1B-DA77-4E96-91F2-41C55D8A1A2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138757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C342-743B-4167-A783-99394D107494}"/>
              </a:ext>
            </a:extLst>
          </p:cNvPr>
          <p:cNvSpPr>
            <a:spLocks noGrp="1"/>
          </p:cNvSpPr>
          <p:nvPr>
            <p:ph type="title"/>
          </p:nvPr>
        </p:nvSpPr>
        <p:spPr/>
        <p:txBody>
          <a:bodyPr/>
          <a:lstStyle/>
          <a:p>
            <a:r>
              <a:rPr lang="en-US"/>
              <a:t>Instagram Posts Table | Nouvo - 3 of 9</a:t>
            </a:r>
          </a:p>
        </p:txBody>
      </p:sp>
      <p:graphicFrame>
        <p:nvGraphicFramePr>
          <p:cNvPr id="5" name="Table Placeholder 4">
            <a:extLst>
              <a:ext uri="{FF2B5EF4-FFF2-40B4-BE49-F238E27FC236}">
                <a16:creationId xmlns:a16="http://schemas.microsoft.com/office/drawing/2014/main" id="{5557D96D-4F46-4999-B85F-D9A10E378DF7}"/>
              </a:ext>
            </a:extLst>
          </p:cNvPr>
          <p:cNvGraphicFramePr>
            <a:graphicFrameLocks noGrp="1"/>
          </p:cNvGraphicFramePr>
          <p:nvPr>
            <p:ph type="tbl" sz="quarter" idx="13"/>
            <p:extLst>
              <p:ext uri="{D42A27DB-BD31-4B8C-83A1-F6EECF244321}">
                <p14:modId xmlns:p14="http://schemas.microsoft.com/office/powerpoint/2010/main" val="252475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20343"/>
                    </a:ext>
                  </a:extLst>
                </a:gridCol>
                <a:gridCol w="987552">
                  <a:extLst>
                    <a:ext uri="{9D8B030D-6E8A-4147-A177-3AD203B41FA5}">
                      <a16:colId xmlns:a16="http://schemas.microsoft.com/office/drawing/2014/main" val="4181072403"/>
                    </a:ext>
                  </a:extLst>
                </a:gridCol>
                <a:gridCol w="987552">
                  <a:extLst>
                    <a:ext uri="{9D8B030D-6E8A-4147-A177-3AD203B41FA5}">
                      <a16:colId xmlns:a16="http://schemas.microsoft.com/office/drawing/2014/main" val="3318310306"/>
                    </a:ext>
                  </a:extLst>
                </a:gridCol>
                <a:gridCol w="987552">
                  <a:extLst>
                    <a:ext uri="{9D8B030D-6E8A-4147-A177-3AD203B41FA5}">
                      <a16:colId xmlns:a16="http://schemas.microsoft.com/office/drawing/2014/main" val="1465049187"/>
                    </a:ext>
                  </a:extLst>
                </a:gridCol>
                <a:gridCol w="987552">
                  <a:extLst>
                    <a:ext uri="{9D8B030D-6E8A-4147-A177-3AD203B41FA5}">
                      <a16:colId xmlns:a16="http://schemas.microsoft.com/office/drawing/2014/main" val="2090434803"/>
                    </a:ext>
                  </a:extLst>
                </a:gridCol>
                <a:gridCol w="987552">
                  <a:extLst>
                    <a:ext uri="{9D8B030D-6E8A-4147-A177-3AD203B41FA5}">
                      <a16:colId xmlns:a16="http://schemas.microsoft.com/office/drawing/2014/main" val="4154465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971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- 2019-02-02 18:11:09 </a:t>
                      </a:r>
                      <a:r>
                        <a:rPr kumimoji="0" lang="en-US" sz="1000" b="0" i="0" u="none" strike="noStrike" kern="1200" cap="none" spc="0" normalizeH="0" baseline="0" noProof="0">
                          <a:ln>
                            <a:noFill/>
                          </a:ln>
                          <a:solidFill>
                            <a:prstClr val="black"/>
                          </a:solidFill>
                          <a:effectLst/>
                          <a:uLnTx/>
                          <a:uFillTx/>
                          <a:latin typeface="+mn-lt"/>
                          <a:ea typeface="+mn-ea"/>
                          <a:cs typeface="+mn-cs"/>
                        </a:rPr>
                        <a:t>
 Would you take up the challenge of wearing the same clothes for a whole year?⠀ ⠀
In Switzerland we wear on average only a third of our wardrobes. A young fashion designer from the Swiss city of Lucerne decided to get her full minimalist mode on and only wore one black dress for a year. The idea was to do something good for the environment, our personal budgets and our minds….⠀
.⠀
.⠀
.⠀
#littleblackdress #minimalist #minimalism #onedressoneyear #lessclothes #stylist #sustainability #simplicity #morefreedom one_theproject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https://www.instagram.com/p/BtY5RA4B2F5/media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9593266"/>
                  </a:ext>
                </a:extLst>
              </a:tr>
            </a:tbl>
          </a:graphicData>
        </a:graphic>
      </p:graphicFrame>
      <p:sp>
        <p:nvSpPr>
          <p:cNvPr id="4" name="Text Placeholder 3">
            <a:extLst>
              <a:ext uri="{FF2B5EF4-FFF2-40B4-BE49-F238E27FC236}">
                <a16:creationId xmlns:a16="http://schemas.microsoft.com/office/drawing/2014/main" id="{C565BF67-AB19-44BA-8C99-2173A5CA4C8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79889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475CA-55B9-4CF9-9660-A337695FB783}"/>
              </a:ext>
            </a:extLst>
          </p:cNvPr>
          <p:cNvSpPr>
            <a:spLocks noGrp="1"/>
          </p:cNvSpPr>
          <p:nvPr>
            <p:ph type="title"/>
          </p:nvPr>
        </p:nvSpPr>
        <p:spPr/>
        <p:txBody>
          <a:bodyPr/>
          <a:lstStyle/>
          <a:p>
            <a:r>
              <a:rPr lang="en-US"/>
              <a:t>Instagram Posts Table | Nouvo - 4 of 9</a:t>
            </a:r>
          </a:p>
        </p:txBody>
      </p:sp>
      <p:graphicFrame>
        <p:nvGraphicFramePr>
          <p:cNvPr id="5" name="Table Placeholder 4">
            <a:extLst>
              <a:ext uri="{FF2B5EF4-FFF2-40B4-BE49-F238E27FC236}">
                <a16:creationId xmlns:a16="http://schemas.microsoft.com/office/drawing/2014/main" id="{59F07D60-D847-4B5C-A43E-807653D8325D}"/>
              </a:ext>
            </a:extLst>
          </p:cNvPr>
          <p:cNvGraphicFramePr>
            <a:graphicFrameLocks noGrp="1"/>
          </p:cNvGraphicFramePr>
          <p:nvPr>
            <p:ph type="tbl" sz="quarter" idx="13"/>
            <p:extLst>
              <p:ext uri="{D42A27DB-BD31-4B8C-83A1-F6EECF244321}">
                <p14:modId xmlns:p14="http://schemas.microsoft.com/office/powerpoint/2010/main" val="1673486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7743189"/>
                    </a:ext>
                  </a:extLst>
                </a:gridCol>
                <a:gridCol w="987552">
                  <a:extLst>
                    <a:ext uri="{9D8B030D-6E8A-4147-A177-3AD203B41FA5}">
                      <a16:colId xmlns:a16="http://schemas.microsoft.com/office/drawing/2014/main" val="2020502011"/>
                    </a:ext>
                  </a:extLst>
                </a:gridCol>
                <a:gridCol w="987552">
                  <a:extLst>
                    <a:ext uri="{9D8B030D-6E8A-4147-A177-3AD203B41FA5}">
                      <a16:colId xmlns:a16="http://schemas.microsoft.com/office/drawing/2014/main" val="2236117407"/>
                    </a:ext>
                  </a:extLst>
                </a:gridCol>
                <a:gridCol w="987552">
                  <a:extLst>
                    <a:ext uri="{9D8B030D-6E8A-4147-A177-3AD203B41FA5}">
                      <a16:colId xmlns:a16="http://schemas.microsoft.com/office/drawing/2014/main" val="430738101"/>
                    </a:ext>
                  </a:extLst>
                </a:gridCol>
                <a:gridCol w="987552">
                  <a:extLst>
                    <a:ext uri="{9D8B030D-6E8A-4147-A177-3AD203B41FA5}">
                      <a16:colId xmlns:a16="http://schemas.microsoft.com/office/drawing/2014/main" val="3086336706"/>
                    </a:ext>
                  </a:extLst>
                </a:gridCol>
                <a:gridCol w="987552">
                  <a:extLst>
                    <a:ext uri="{9D8B030D-6E8A-4147-A177-3AD203B41FA5}">
                      <a16:colId xmlns:a16="http://schemas.microsoft.com/office/drawing/2014/main" val="3186469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099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- 2019-02-15 16:55:03 </a:t>
                      </a:r>
                      <a:r>
                        <a:rPr kumimoji="0" lang="en-US" sz="1000" b="0" i="0" u="none" strike="noStrike" kern="1200" cap="none" spc="0" normalizeH="0" baseline="0" noProof="0">
                          <a:ln>
                            <a:noFill/>
                          </a:ln>
                          <a:solidFill>
                            <a:prstClr val="black"/>
                          </a:solidFill>
                          <a:effectLst/>
                          <a:uLnTx/>
                          <a:uFillTx/>
                          <a:latin typeface="+mn-lt"/>
                          <a:ea typeface="+mn-ea"/>
                          <a:cs typeface="+mn-cs"/>
                        </a:rPr>
                        <a:t>
 Our Swiss German-speaking colleague pa_burk from nouvode, calculated how far he flew in the last 10 years: the result shocked him so much he’s made a big promise for 2019! Do you fly a lot?⠀
.⠀
Young Swedish activist gretathunberg and the thousands of young Swiss who are striking for the climate have drawn the public’s attention to air traffic pollution. More and more people are deciding not to fly anymore and some Swiss universities are issuing rules on flights for business and study trips. The phenomenon has been called “flight shame”, from the Swedish “flygskam”, which was on the list of Swedish neologisms for 2018. Here we explain “flight shame” and get a personal confession from our Swiss German-speaking colleague Pascal, who calculated the amount of kilometres he’s flown in the last ten years.⠀
.⠀
.⠀
.⠀
#flightshame #flightshaming #airtrafficpollution #co2emission #climatechange #resolution #ecofriendly #publictransport #flying #toomuchflying #flightdiet #airplanes #airwaycompany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https://www.instagram.com/p/Bt6O5EohmRV/media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92491877"/>
                  </a:ext>
                </a:extLst>
              </a:tr>
            </a:tbl>
          </a:graphicData>
        </a:graphic>
      </p:graphicFrame>
      <p:sp>
        <p:nvSpPr>
          <p:cNvPr id="4" name="Text Placeholder 3">
            <a:extLst>
              <a:ext uri="{FF2B5EF4-FFF2-40B4-BE49-F238E27FC236}">
                <a16:creationId xmlns:a16="http://schemas.microsoft.com/office/drawing/2014/main" id="{99968139-AA3A-4F5F-A889-F99309C1B29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945108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6AC0-DD9A-4A29-B404-47742A3FDA11}"/>
              </a:ext>
            </a:extLst>
          </p:cNvPr>
          <p:cNvSpPr>
            <a:spLocks noGrp="1"/>
          </p:cNvSpPr>
          <p:nvPr>
            <p:ph type="title"/>
          </p:nvPr>
        </p:nvSpPr>
        <p:spPr/>
        <p:txBody>
          <a:bodyPr/>
          <a:lstStyle/>
          <a:p>
            <a:r>
              <a:rPr lang="en-US"/>
              <a:t>Instagram Posts Table | Nouvo - 5 of 9</a:t>
            </a:r>
          </a:p>
        </p:txBody>
      </p:sp>
      <p:graphicFrame>
        <p:nvGraphicFramePr>
          <p:cNvPr id="5" name="Table Placeholder 4">
            <a:extLst>
              <a:ext uri="{FF2B5EF4-FFF2-40B4-BE49-F238E27FC236}">
                <a16:creationId xmlns:a16="http://schemas.microsoft.com/office/drawing/2014/main" id="{33BFB99B-BCA2-475F-93AA-A609DE8C502B}"/>
              </a:ext>
            </a:extLst>
          </p:cNvPr>
          <p:cNvGraphicFramePr>
            <a:graphicFrameLocks noGrp="1"/>
          </p:cNvGraphicFramePr>
          <p:nvPr>
            <p:ph type="tbl" sz="quarter" idx="13"/>
            <p:extLst>
              <p:ext uri="{D42A27DB-BD31-4B8C-83A1-F6EECF244321}">
                <p14:modId xmlns:p14="http://schemas.microsoft.com/office/powerpoint/2010/main" val="664692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355369"/>
                    </a:ext>
                  </a:extLst>
                </a:gridCol>
                <a:gridCol w="987552">
                  <a:extLst>
                    <a:ext uri="{9D8B030D-6E8A-4147-A177-3AD203B41FA5}">
                      <a16:colId xmlns:a16="http://schemas.microsoft.com/office/drawing/2014/main" val="1433212033"/>
                    </a:ext>
                  </a:extLst>
                </a:gridCol>
                <a:gridCol w="987552">
                  <a:extLst>
                    <a:ext uri="{9D8B030D-6E8A-4147-A177-3AD203B41FA5}">
                      <a16:colId xmlns:a16="http://schemas.microsoft.com/office/drawing/2014/main" val="1524981399"/>
                    </a:ext>
                  </a:extLst>
                </a:gridCol>
                <a:gridCol w="987552">
                  <a:extLst>
                    <a:ext uri="{9D8B030D-6E8A-4147-A177-3AD203B41FA5}">
                      <a16:colId xmlns:a16="http://schemas.microsoft.com/office/drawing/2014/main" val="850649771"/>
                    </a:ext>
                  </a:extLst>
                </a:gridCol>
                <a:gridCol w="987552">
                  <a:extLst>
                    <a:ext uri="{9D8B030D-6E8A-4147-A177-3AD203B41FA5}">
                      <a16:colId xmlns:a16="http://schemas.microsoft.com/office/drawing/2014/main" val="2524747907"/>
                    </a:ext>
                  </a:extLst>
                </a:gridCol>
                <a:gridCol w="987552">
                  <a:extLst>
                    <a:ext uri="{9D8B030D-6E8A-4147-A177-3AD203B41FA5}">
                      <a16:colId xmlns:a16="http://schemas.microsoft.com/office/drawing/2014/main" val="269092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83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- 2019-02-01 16:33:48 </a:t>
                      </a:r>
                      <a:r>
                        <a:rPr kumimoji="0" lang="en-US" sz="1000" b="0" i="0" u="none" strike="noStrike" kern="1200" cap="none" spc="0" normalizeH="0" baseline="0" noProof="0">
                          <a:ln>
                            <a:noFill/>
                          </a:ln>
                          <a:solidFill>
                            <a:prstClr val="black"/>
                          </a:solidFill>
                          <a:effectLst/>
                          <a:uLnTx/>
                          <a:uFillTx/>
                          <a:latin typeface="+mn-lt"/>
                          <a:ea typeface="+mn-ea"/>
                          <a:cs typeface="+mn-cs"/>
                        </a:rPr>
                        <a:t>
 What makes young Swiss living abroad worry? This is what keeps them up at night.⠀ ⠀
Getting to know you, our community, better, also means also means finding out what worries you. We reached out to young Swiss living abroad and asked them, “what’s your biggest worry?”. Unemployment, loneliness, climate change: hear what they have to say about the big issues of our time.⠀
.⠀
.⠀
.⠀
#youngswissabroad #mybiggestconcern #concerns #mybiggestworry #weareswissabroad #personalopinion #youth #youthconcern #voxpop issiboast ensalaura jadetouron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https://www.instagram.com/p/BtWJVHpBJVc/media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3585739"/>
                  </a:ext>
                </a:extLst>
              </a:tr>
            </a:tbl>
          </a:graphicData>
        </a:graphic>
      </p:graphicFrame>
      <p:sp>
        <p:nvSpPr>
          <p:cNvPr id="4" name="Text Placeholder 3">
            <a:extLst>
              <a:ext uri="{FF2B5EF4-FFF2-40B4-BE49-F238E27FC236}">
                <a16:creationId xmlns:a16="http://schemas.microsoft.com/office/drawing/2014/main" id="{0BE17EEC-481C-4BB0-B052-8351F0E430F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472343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E39D0-5C75-4084-AFE8-0D37B9C14F7C}"/>
              </a:ext>
            </a:extLst>
          </p:cNvPr>
          <p:cNvSpPr>
            <a:spLocks noGrp="1"/>
          </p:cNvSpPr>
          <p:nvPr>
            <p:ph type="title"/>
          </p:nvPr>
        </p:nvSpPr>
        <p:spPr/>
        <p:txBody>
          <a:bodyPr/>
          <a:lstStyle/>
          <a:p>
            <a:r>
              <a:rPr lang="en-US"/>
              <a:t>Instagram Posts Table | Nouvo - 6 of 9</a:t>
            </a:r>
          </a:p>
        </p:txBody>
      </p:sp>
      <p:graphicFrame>
        <p:nvGraphicFramePr>
          <p:cNvPr id="5" name="Table Placeholder 4">
            <a:extLst>
              <a:ext uri="{FF2B5EF4-FFF2-40B4-BE49-F238E27FC236}">
                <a16:creationId xmlns:a16="http://schemas.microsoft.com/office/drawing/2014/main" id="{1F228D84-F5A7-4769-B741-88C6A5DD7BAB}"/>
              </a:ext>
            </a:extLst>
          </p:cNvPr>
          <p:cNvGraphicFramePr>
            <a:graphicFrameLocks noGrp="1"/>
          </p:cNvGraphicFramePr>
          <p:nvPr>
            <p:ph type="tbl" sz="quarter" idx="13"/>
            <p:extLst>
              <p:ext uri="{D42A27DB-BD31-4B8C-83A1-F6EECF244321}">
                <p14:modId xmlns:p14="http://schemas.microsoft.com/office/powerpoint/2010/main" val="3682738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3645566"/>
                    </a:ext>
                  </a:extLst>
                </a:gridCol>
                <a:gridCol w="987552">
                  <a:extLst>
                    <a:ext uri="{9D8B030D-6E8A-4147-A177-3AD203B41FA5}">
                      <a16:colId xmlns:a16="http://schemas.microsoft.com/office/drawing/2014/main" val="2842288472"/>
                    </a:ext>
                  </a:extLst>
                </a:gridCol>
                <a:gridCol w="987552">
                  <a:extLst>
                    <a:ext uri="{9D8B030D-6E8A-4147-A177-3AD203B41FA5}">
                      <a16:colId xmlns:a16="http://schemas.microsoft.com/office/drawing/2014/main" val="710265461"/>
                    </a:ext>
                  </a:extLst>
                </a:gridCol>
                <a:gridCol w="987552">
                  <a:extLst>
                    <a:ext uri="{9D8B030D-6E8A-4147-A177-3AD203B41FA5}">
                      <a16:colId xmlns:a16="http://schemas.microsoft.com/office/drawing/2014/main" val="3444710825"/>
                    </a:ext>
                  </a:extLst>
                </a:gridCol>
                <a:gridCol w="987552">
                  <a:extLst>
                    <a:ext uri="{9D8B030D-6E8A-4147-A177-3AD203B41FA5}">
                      <a16:colId xmlns:a16="http://schemas.microsoft.com/office/drawing/2014/main" val="2541916715"/>
                    </a:ext>
                  </a:extLst>
                </a:gridCol>
                <a:gridCol w="987552">
                  <a:extLst>
                    <a:ext uri="{9D8B030D-6E8A-4147-A177-3AD203B41FA5}">
                      <a16:colId xmlns:a16="http://schemas.microsoft.com/office/drawing/2014/main" val="3969677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9454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- 2019-02-14 19:48:40 </a:t>
                      </a:r>
                      <a:r>
                        <a:rPr kumimoji="0" lang="en-US" sz="1000" b="0" i="0" u="none" strike="noStrike" kern="1200" cap="none" spc="0" normalizeH="0" baseline="0" noProof="0">
                          <a:ln>
                            <a:noFill/>
                          </a:ln>
                          <a:solidFill>
                            <a:prstClr val="black"/>
                          </a:solidFill>
                          <a:effectLst/>
                          <a:uLnTx/>
                          <a:uFillTx/>
                          <a:latin typeface="+mn-lt"/>
                          <a:ea typeface="+mn-ea"/>
                          <a:cs typeface="+mn-cs"/>
                        </a:rPr>
                        <a:t>
 Work integration projects are helping refugees and people on social welfare get back on their feet financially and socially.⠀
.⠀
While waiting for a decision on their asylum request, refugees are placed in asylum centres throughout the country. In some of them, cantons offer professional integration projects also accessible to social welfare recipients. This is to keep people busy and help them regain access to the job market.⠀
.⠀
.⠀
.⠀
#refugees #asylum #switzerland #professionalintegration #socialwelfare #restaurant #experience #work #asyluminswitzerland #valais #letempsdevivre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https://www.instagram.com/p/Bt399v5hfQ7/media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52605807"/>
                  </a:ext>
                </a:extLst>
              </a:tr>
            </a:tbl>
          </a:graphicData>
        </a:graphic>
      </p:graphicFrame>
      <p:sp>
        <p:nvSpPr>
          <p:cNvPr id="4" name="Text Placeholder 3">
            <a:extLst>
              <a:ext uri="{FF2B5EF4-FFF2-40B4-BE49-F238E27FC236}">
                <a16:creationId xmlns:a16="http://schemas.microsoft.com/office/drawing/2014/main" id="{F1F79A84-3E5D-4C77-9BFD-5E5A7CF432A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006841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ECC51-FA44-4F5F-8BC3-756BE6372125}"/>
              </a:ext>
            </a:extLst>
          </p:cNvPr>
          <p:cNvSpPr>
            <a:spLocks noGrp="1"/>
          </p:cNvSpPr>
          <p:nvPr>
            <p:ph type="title"/>
          </p:nvPr>
        </p:nvSpPr>
        <p:spPr/>
        <p:txBody>
          <a:bodyPr/>
          <a:lstStyle/>
          <a:p>
            <a:r>
              <a:rPr lang="en-US"/>
              <a:t>Instagram Posts Table | Nouvo - 7 of 9</a:t>
            </a:r>
          </a:p>
        </p:txBody>
      </p:sp>
      <p:graphicFrame>
        <p:nvGraphicFramePr>
          <p:cNvPr id="5" name="Table Placeholder 4">
            <a:extLst>
              <a:ext uri="{FF2B5EF4-FFF2-40B4-BE49-F238E27FC236}">
                <a16:creationId xmlns:a16="http://schemas.microsoft.com/office/drawing/2014/main" id="{973B1478-A548-4DB7-9280-82426D1E90CE}"/>
              </a:ext>
            </a:extLst>
          </p:cNvPr>
          <p:cNvGraphicFramePr>
            <a:graphicFrameLocks noGrp="1"/>
          </p:cNvGraphicFramePr>
          <p:nvPr>
            <p:ph type="tbl" sz="quarter" idx="13"/>
            <p:extLst>
              <p:ext uri="{D42A27DB-BD31-4B8C-83A1-F6EECF244321}">
                <p14:modId xmlns:p14="http://schemas.microsoft.com/office/powerpoint/2010/main" val="2277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6544091"/>
                    </a:ext>
                  </a:extLst>
                </a:gridCol>
                <a:gridCol w="987552">
                  <a:extLst>
                    <a:ext uri="{9D8B030D-6E8A-4147-A177-3AD203B41FA5}">
                      <a16:colId xmlns:a16="http://schemas.microsoft.com/office/drawing/2014/main" val="1893772329"/>
                    </a:ext>
                  </a:extLst>
                </a:gridCol>
                <a:gridCol w="987552">
                  <a:extLst>
                    <a:ext uri="{9D8B030D-6E8A-4147-A177-3AD203B41FA5}">
                      <a16:colId xmlns:a16="http://schemas.microsoft.com/office/drawing/2014/main" val="3587344874"/>
                    </a:ext>
                  </a:extLst>
                </a:gridCol>
                <a:gridCol w="987552">
                  <a:extLst>
                    <a:ext uri="{9D8B030D-6E8A-4147-A177-3AD203B41FA5}">
                      <a16:colId xmlns:a16="http://schemas.microsoft.com/office/drawing/2014/main" val="2792968591"/>
                    </a:ext>
                  </a:extLst>
                </a:gridCol>
                <a:gridCol w="987552">
                  <a:extLst>
                    <a:ext uri="{9D8B030D-6E8A-4147-A177-3AD203B41FA5}">
                      <a16:colId xmlns:a16="http://schemas.microsoft.com/office/drawing/2014/main" val="859529792"/>
                    </a:ext>
                  </a:extLst>
                </a:gridCol>
                <a:gridCol w="987552">
                  <a:extLst>
                    <a:ext uri="{9D8B030D-6E8A-4147-A177-3AD203B41FA5}">
                      <a16:colId xmlns:a16="http://schemas.microsoft.com/office/drawing/2014/main" val="3390496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475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- 2019-02-20 18:31:11 </a:t>
                      </a:r>
                      <a:r>
                        <a:rPr kumimoji="0" lang="en-US" sz="1000" b="0" i="0" u="none" strike="noStrike" kern="1200" cap="none" spc="0" normalizeH="0" baseline="0" noProof="0">
                          <a:ln>
                            <a:noFill/>
                          </a:ln>
                          <a:solidFill>
                            <a:prstClr val="black"/>
                          </a:solidFill>
                          <a:effectLst/>
                          <a:uLnTx/>
                          <a:uFillTx/>
                          <a:latin typeface="+mn-lt"/>
                          <a:ea typeface="+mn-ea"/>
                          <a:cs typeface="+mn-cs"/>
                        </a:rPr>
                        <a:t>
 81 years ago today, Switzerland overwhelmingly voted in favour of recognising Romansh as a national language. Here’s how people today still try to raise awareness about it ❤️
.
.
.
#romansh #rumantsch #rumantschwhatelse #graubünden #Switzerland #happyanniversary #officiallanguage #nationallanguage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https://www.instagram.com/p/BuHR3h2hlgb/media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2614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- 2019-02-10 17:06:45 </a:t>
                      </a:r>
                      <a:r>
                        <a:rPr kumimoji="0" lang="en-US" sz="1000" b="0" i="0" u="none" strike="noStrike" kern="1200" cap="none" spc="0" normalizeH="0" baseline="0" noProof="0">
                          <a:ln>
                            <a:noFill/>
                          </a:ln>
                          <a:solidFill>
                            <a:prstClr val="black"/>
                          </a:solidFill>
                          <a:effectLst/>
                          <a:uLnTx/>
                          <a:uFillTx/>
                          <a:latin typeface="+mn-lt"/>
                          <a:ea typeface="+mn-ea"/>
                          <a:cs typeface="+mn-cs"/>
                        </a:rPr>
                        <a:t>
 From Chur to Geneva, Lugano to Zurich, hear what young Swiss people are worried about and why.⠀ ⠀
Four languages make up one country, but are the concerns of young Swiss the same throughout the different regions? Nouvo journalists went to the four corners of Switzerland to find out.⠀
.⠀
.⠀
.⠀
#voxpop #letsNouvoit #mybiggestconcern #swissyouth #youthsopinion #unemployment #pressuretoperform #genderequality #climatechange #environment #politics #poverty #socialmedia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https://www.instagram.com/p/BttYQTkhzgs/media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0361227"/>
                  </a:ext>
                </a:extLst>
              </a:tr>
            </a:tbl>
          </a:graphicData>
        </a:graphic>
      </p:graphicFrame>
      <p:sp>
        <p:nvSpPr>
          <p:cNvPr id="4" name="Text Placeholder 3">
            <a:extLst>
              <a:ext uri="{FF2B5EF4-FFF2-40B4-BE49-F238E27FC236}">
                <a16:creationId xmlns:a16="http://schemas.microsoft.com/office/drawing/2014/main" id="{63E17B93-C223-485B-A510-8DF37E6CF04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884264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7D612-8558-4F68-89B1-EF8241D33EE0}"/>
              </a:ext>
            </a:extLst>
          </p:cNvPr>
          <p:cNvSpPr>
            <a:spLocks noGrp="1"/>
          </p:cNvSpPr>
          <p:nvPr>
            <p:ph type="title"/>
          </p:nvPr>
        </p:nvSpPr>
        <p:spPr/>
        <p:txBody>
          <a:bodyPr/>
          <a:lstStyle/>
          <a:p>
            <a:r>
              <a:rPr lang="en-US"/>
              <a:t>Instagram Posts Table | Nouvo - 8 of 9</a:t>
            </a:r>
          </a:p>
        </p:txBody>
      </p:sp>
      <p:graphicFrame>
        <p:nvGraphicFramePr>
          <p:cNvPr id="5" name="Table Placeholder 4">
            <a:extLst>
              <a:ext uri="{FF2B5EF4-FFF2-40B4-BE49-F238E27FC236}">
                <a16:creationId xmlns:a16="http://schemas.microsoft.com/office/drawing/2014/main" id="{2254FC81-621A-47EB-8DB5-841EB54A6899}"/>
              </a:ext>
            </a:extLst>
          </p:cNvPr>
          <p:cNvGraphicFramePr>
            <a:graphicFrameLocks noGrp="1"/>
          </p:cNvGraphicFramePr>
          <p:nvPr>
            <p:ph type="tbl" sz="quarter" idx="13"/>
            <p:extLst>
              <p:ext uri="{D42A27DB-BD31-4B8C-83A1-F6EECF244321}">
                <p14:modId xmlns:p14="http://schemas.microsoft.com/office/powerpoint/2010/main" val="288777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2087039"/>
                    </a:ext>
                  </a:extLst>
                </a:gridCol>
                <a:gridCol w="987552">
                  <a:extLst>
                    <a:ext uri="{9D8B030D-6E8A-4147-A177-3AD203B41FA5}">
                      <a16:colId xmlns:a16="http://schemas.microsoft.com/office/drawing/2014/main" val="166067970"/>
                    </a:ext>
                  </a:extLst>
                </a:gridCol>
                <a:gridCol w="987552">
                  <a:extLst>
                    <a:ext uri="{9D8B030D-6E8A-4147-A177-3AD203B41FA5}">
                      <a16:colId xmlns:a16="http://schemas.microsoft.com/office/drawing/2014/main" val="611693402"/>
                    </a:ext>
                  </a:extLst>
                </a:gridCol>
                <a:gridCol w="987552">
                  <a:extLst>
                    <a:ext uri="{9D8B030D-6E8A-4147-A177-3AD203B41FA5}">
                      <a16:colId xmlns:a16="http://schemas.microsoft.com/office/drawing/2014/main" val="3306319223"/>
                    </a:ext>
                  </a:extLst>
                </a:gridCol>
                <a:gridCol w="987552">
                  <a:extLst>
                    <a:ext uri="{9D8B030D-6E8A-4147-A177-3AD203B41FA5}">
                      <a16:colId xmlns:a16="http://schemas.microsoft.com/office/drawing/2014/main" val="61177817"/>
                    </a:ext>
                  </a:extLst>
                </a:gridCol>
                <a:gridCol w="987552">
                  <a:extLst>
                    <a:ext uri="{9D8B030D-6E8A-4147-A177-3AD203B41FA5}">
                      <a16:colId xmlns:a16="http://schemas.microsoft.com/office/drawing/2014/main" val="3184546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484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- 2019-02-07 16:23:13 </a:t>
                      </a:r>
                      <a:r>
                        <a:rPr kumimoji="0" lang="en-US" sz="1000" b="0" i="0" u="none" strike="noStrike" kern="1200" cap="none" spc="0" normalizeH="0" baseline="0" noProof="0">
                          <a:ln>
                            <a:noFill/>
                          </a:ln>
                          <a:solidFill>
                            <a:prstClr val="black"/>
                          </a:solidFill>
                          <a:effectLst/>
                          <a:uLnTx/>
                          <a:uFillTx/>
                          <a:latin typeface="+mn-lt"/>
                          <a:ea typeface="+mn-ea"/>
                          <a:cs typeface="+mn-cs"/>
                        </a:rPr>
                        <a:t>
 This is what addiction looks like in Switzerland. ⠀
⠀
Addiction Switzerland, a national research centre, just published a report summarising different research on substance abuse and addiction in Switzerland between 2016-2017. Alcohol, cigarettes and cannabis are on the list, but so are cocaine, heroin and the internet.⠀
.⠀
.⠀
.⠀
#addictions #addicted #addictionsuisse #swissaddiction #cocaine #cannabis #nicotine #alcohol #internet #drugs #pills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https://www.instagram.com/p/Btlk45dhN77/media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943640"/>
                  </a:ext>
                </a:extLst>
              </a:tr>
            </a:tbl>
          </a:graphicData>
        </a:graphic>
      </p:graphicFrame>
      <p:sp>
        <p:nvSpPr>
          <p:cNvPr id="4" name="Text Placeholder 3">
            <a:extLst>
              <a:ext uri="{FF2B5EF4-FFF2-40B4-BE49-F238E27FC236}">
                <a16:creationId xmlns:a16="http://schemas.microsoft.com/office/drawing/2014/main" id="{82810732-F03B-464C-9491-A7BC6D200B7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213035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62DFE-0DED-4AD7-86A3-74EBF617725B}"/>
              </a:ext>
            </a:extLst>
          </p:cNvPr>
          <p:cNvSpPr>
            <a:spLocks noGrp="1"/>
          </p:cNvSpPr>
          <p:nvPr>
            <p:ph type="title"/>
          </p:nvPr>
        </p:nvSpPr>
        <p:spPr/>
        <p:txBody>
          <a:bodyPr/>
          <a:lstStyle/>
          <a:p>
            <a:r>
              <a:rPr lang="en-US"/>
              <a:t>Instagram Posts Table | Nouvo - 9 of 9</a:t>
            </a:r>
          </a:p>
        </p:txBody>
      </p:sp>
      <p:graphicFrame>
        <p:nvGraphicFramePr>
          <p:cNvPr id="5" name="Table Placeholder 4">
            <a:extLst>
              <a:ext uri="{FF2B5EF4-FFF2-40B4-BE49-F238E27FC236}">
                <a16:creationId xmlns:a16="http://schemas.microsoft.com/office/drawing/2014/main" id="{584FF09E-9AAF-49C7-875D-EEAF6FD9AF80}"/>
              </a:ext>
            </a:extLst>
          </p:cNvPr>
          <p:cNvGraphicFramePr>
            <a:graphicFrameLocks noGrp="1"/>
          </p:cNvGraphicFramePr>
          <p:nvPr>
            <p:ph type="tbl" sz="quarter" idx="13"/>
            <p:extLst>
              <p:ext uri="{D42A27DB-BD31-4B8C-83A1-F6EECF244321}">
                <p14:modId xmlns:p14="http://schemas.microsoft.com/office/powerpoint/2010/main" val="319476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70808709"/>
                    </a:ext>
                  </a:extLst>
                </a:gridCol>
                <a:gridCol w="987552">
                  <a:extLst>
                    <a:ext uri="{9D8B030D-6E8A-4147-A177-3AD203B41FA5}">
                      <a16:colId xmlns:a16="http://schemas.microsoft.com/office/drawing/2014/main" val="1154593668"/>
                    </a:ext>
                  </a:extLst>
                </a:gridCol>
                <a:gridCol w="987552">
                  <a:extLst>
                    <a:ext uri="{9D8B030D-6E8A-4147-A177-3AD203B41FA5}">
                      <a16:colId xmlns:a16="http://schemas.microsoft.com/office/drawing/2014/main" val="10043755"/>
                    </a:ext>
                  </a:extLst>
                </a:gridCol>
                <a:gridCol w="987552">
                  <a:extLst>
                    <a:ext uri="{9D8B030D-6E8A-4147-A177-3AD203B41FA5}">
                      <a16:colId xmlns:a16="http://schemas.microsoft.com/office/drawing/2014/main" val="1335030729"/>
                    </a:ext>
                  </a:extLst>
                </a:gridCol>
                <a:gridCol w="987552">
                  <a:extLst>
                    <a:ext uri="{9D8B030D-6E8A-4147-A177-3AD203B41FA5}">
                      <a16:colId xmlns:a16="http://schemas.microsoft.com/office/drawing/2014/main" val="2082161908"/>
                    </a:ext>
                  </a:extLst>
                </a:gridCol>
                <a:gridCol w="987552">
                  <a:extLst>
                    <a:ext uri="{9D8B030D-6E8A-4147-A177-3AD203B41FA5}">
                      <a16:colId xmlns:a16="http://schemas.microsoft.com/office/drawing/2014/main" val="145219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215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nouvoen - 2019-02-13 18:18:41 </a:t>
                      </a:r>
                      <a:r>
                        <a:rPr kumimoji="0" lang="en-US" sz="1000" b="0" i="0" u="none" strike="noStrike" kern="1200" cap="none" spc="0" normalizeH="0" baseline="0" noProof="0">
                          <a:ln>
                            <a:noFill/>
                          </a:ln>
                          <a:solidFill>
                            <a:prstClr val="black"/>
                          </a:solidFill>
                          <a:effectLst/>
                          <a:uLnTx/>
                          <a:uFillTx/>
                          <a:latin typeface="+mn-lt"/>
                          <a:ea typeface="+mn-ea"/>
                          <a:cs typeface="+mn-cs"/>
                        </a:rPr>
                        <a:t>
 Why do you think the numbers have increased from last year?⠀
.⠀
.⠀
.⠀
#counsellinghelpline #support #friendlycall #lamaintendue #diedargebotenehand #switzerland #help #helpcall #suicideprevention #supportiveear #suicidehelpline #loneliness #lonely #staystrong #positivity #antidepression #suicideprevention #mentalhealthawareness #mentalhealth #mentalillness #helpinghand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https://www.instagram.com/p/Bt1O3AaHVP7/media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5795147"/>
                  </a:ext>
                </a:extLst>
              </a:tr>
            </a:tbl>
          </a:graphicData>
        </a:graphic>
      </p:graphicFrame>
      <p:sp>
        <p:nvSpPr>
          <p:cNvPr id="4" name="Text Placeholder 3">
            <a:extLst>
              <a:ext uri="{FF2B5EF4-FFF2-40B4-BE49-F238E27FC236}">
                <a16:creationId xmlns:a16="http://schemas.microsoft.com/office/drawing/2014/main" id="{CA146560-F25B-4757-942D-836AB21D0D4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7601221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39CD-6F4A-4CFB-BF0F-CD090CB605C4}"/>
              </a:ext>
            </a:extLst>
          </p:cNvPr>
          <p:cNvSpPr>
            <a:spLocks noGrp="1"/>
          </p:cNvSpPr>
          <p:nvPr>
            <p:ph type="title"/>
          </p:nvPr>
        </p:nvSpPr>
        <p:spPr/>
        <p:txBody>
          <a:bodyPr/>
          <a:lstStyle/>
          <a:p>
            <a:r>
              <a:rPr lang="en-US"/>
              <a:t>Instagram Stories Table  | Nouvo - 1 of 4</a:t>
            </a:r>
          </a:p>
        </p:txBody>
      </p:sp>
      <p:graphicFrame>
        <p:nvGraphicFramePr>
          <p:cNvPr id="5" name="Table Placeholder 4">
            <a:extLst>
              <a:ext uri="{FF2B5EF4-FFF2-40B4-BE49-F238E27FC236}">
                <a16:creationId xmlns:a16="http://schemas.microsoft.com/office/drawing/2014/main" id="{4244B0FA-A449-463B-BDCB-A8C83583CFFE}"/>
              </a:ext>
            </a:extLst>
          </p:cNvPr>
          <p:cNvGraphicFramePr>
            <a:graphicFrameLocks noGrp="1"/>
          </p:cNvGraphicFramePr>
          <p:nvPr>
            <p:ph type="tbl" sz="quarter" idx="13"/>
            <p:extLst>
              <p:ext uri="{D42A27DB-BD31-4B8C-83A1-F6EECF244321}">
                <p14:modId xmlns:p14="http://schemas.microsoft.com/office/powerpoint/2010/main" val="8722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13427001"/>
                    </a:ext>
                  </a:extLst>
                </a:gridCol>
                <a:gridCol w="1645920">
                  <a:extLst>
                    <a:ext uri="{9D8B030D-6E8A-4147-A177-3AD203B41FA5}">
                      <a16:colId xmlns:a16="http://schemas.microsoft.com/office/drawing/2014/main" val="3578404507"/>
                    </a:ext>
                  </a:extLst>
                </a:gridCol>
                <a:gridCol w="658368">
                  <a:extLst>
                    <a:ext uri="{9D8B030D-6E8A-4147-A177-3AD203B41FA5}">
                      <a16:colId xmlns:a16="http://schemas.microsoft.com/office/drawing/2014/main" val="4244137281"/>
                    </a:ext>
                  </a:extLst>
                </a:gridCol>
                <a:gridCol w="658368">
                  <a:extLst>
                    <a:ext uri="{9D8B030D-6E8A-4147-A177-3AD203B41FA5}">
                      <a16:colId xmlns:a16="http://schemas.microsoft.com/office/drawing/2014/main" val="584233780"/>
                    </a:ext>
                  </a:extLst>
                </a:gridCol>
                <a:gridCol w="658368">
                  <a:extLst>
                    <a:ext uri="{9D8B030D-6E8A-4147-A177-3AD203B41FA5}">
                      <a16:colId xmlns:a16="http://schemas.microsoft.com/office/drawing/2014/main" val="3069649687"/>
                    </a:ext>
                  </a:extLst>
                </a:gridCol>
                <a:gridCol w="658368">
                  <a:extLst>
                    <a:ext uri="{9D8B030D-6E8A-4147-A177-3AD203B41FA5}">
                      <a16:colId xmlns:a16="http://schemas.microsoft.com/office/drawing/2014/main" val="3740332496"/>
                    </a:ext>
                  </a:extLst>
                </a:gridCol>
                <a:gridCol w="658368">
                  <a:extLst>
                    <a:ext uri="{9D8B030D-6E8A-4147-A177-3AD203B41FA5}">
                      <a16:colId xmlns:a16="http://schemas.microsoft.com/office/drawing/2014/main" val="139470664"/>
                    </a:ext>
                  </a:extLst>
                </a:gridCol>
                <a:gridCol w="658368">
                  <a:extLst>
                    <a:ext uri="{9D8B030D-6E8A-4147-A177-3AD203B41FA5}">
                      <a16:colId xmlns:a16="http://schemas.microsoft.com/office/drawing/2014/main" val="2744004646"/>
                    </a:ext>
                  </a:extLst>
                </a:gridCol>
                <a:gridCol w="658368">
                  <a:extLst>
                    <a:ext uri="{9D8B030D-6E8A-4147-A177-3AD203B41FA5}">
                      <a16:colId xmlns:a16="http://schemas.microsoft.com/office/drawing/2014/main" val="204879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4982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- 2019-02-14 16:19:24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https://scontent.xx.fbcdn.net/v/t51.12442-15/51658307_775702482803539_1513115066469384431_n.jpg?_nc_cat=104&amp;_nc_ht=scontent.xx&amp;oh=f4b2033a47fe02abed6a25b2e0629170&amp;oe=5CFA6CB6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73811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- 2019-02-28 07:53:03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https://scontent.xx.fbcdn.net/v/t51.12442-15/51765215_104193970647405_1270164580456189733_n.jpg?_nc_cat=103&amp;_nc_ht=scontent.xx&amp;oh=3c057614354e56a15bc498b360530777&amp;oe=5D28565F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45881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- 2019-02-14 16:20:22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https://scontent.xx.fbcdn.net/v/t51.12442-15/51096656_547221315776896_2591841258973626524_n.jpg?_nc_cat=104&amp;_nc_ht=scontent.xx&amp;oh=a8b3e57d48e5f3e2916bfd1a28e31066&amp;oe=5CF5C85E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743573178"/>
                  </a:ext>
                </a:extLst>
              </a:tr>
            </a:tbl>
          </a:graphicData>
        </a:graphic>
      </p:graphicFrame>
      <p:sp>
        <p:nvSpPr>
          <p:cNvPr id="4" name="Text Placeholder 3">
            <a:extLst>
              <a:ext uri="{FF2B5EF4-FFF2-40B4-BE49-F238E27FC236}">
                <a16:creationId xmlns:a16="http://schemas.microsoft.com/office/drawing/2014/main" id="{7AC2B952-7E68-4B90-BFA6-091DF8E0A89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892298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60114-CDB5-4C61-B6E3-DC0CFB43AF20}"/>
              </a:ext>
            </a:extLst>
          </p:cNvPr>
          <p:cNvSpPr>
            <a:spLocks noGrp="1"/>
          </p:cNvSpPr>
          <p:nvPr>
            <p:ph type="title"/>
          </p:nvPr>
        </p:nvSpPr>
        <p:spPr/>
        <p:txBody>
          <a:bodyPr/>
          <a:lstStyle/>
          <a:p>
            <a:r>
              <a:rPr lang="en-US"/>
              <a:t>Instagram Stories Table  | Nouvo - 2 of 4</a:t>
            </a:r>
          </a:p>
        </p:txBody>
      </p:sp>
      <p:graphicFrame>
        <p:nvGraphicFramePr>
          <p:cNvPr id="5" name="Table Placeholder 4">
            <a:extLst>
              <a:ext uri="{FF2B5EF4-FFF2-40B4-BE49-F238E27FC236}">
                <a16:creationId xmlns:a16="http://schemas.microsoft.com/office/drawing/2014/main" id="{D4659F30-FB8C-4208-A322-81EB95DE671D}"/>
              </a:ext>
            </a:extLst>
          </p:cNvPr>
          <p:cNvGraphicFramePr>
            <a:graphicFrameLocks noGrp="1"/>
          </p:cNvGraphicFramePr>
          <p:nvPr>
            <p:ph type="tbl" sz="quarter" idx="13"/>
            <p:extLst>
              <p:ext uri="{D42A27DB-BD31-4B8C-83A1-F6EECF244321}">
                <p14:modId xmlns:p14="http://schemas.microsoft.com/office/powerpoint/2010/main" val="855621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99587490"/>
                    </a:ext>
                  </a:extLst>
                </a:gridCol>
                <a:gridCol w="1645920">
                  <a:extLst>
                    <a:ext uri="{9D8B030D-6E8A-4147-A177-3AD203B41FA5}">
                      <a16:colId xmlns:a16="http://schemas.microsoft.com/office/drawing/2014/main" val="1686299174"/>
                    </a:ext>
                  </a:extLst>
                </a:gridCol>
                <a:gridCol w="658368">
                  <a:extLst>
                    <a:ext uri="{9D8B030D-6E8A-4147-A177-3AD203B41FA5}">
                      <a16:colId xmlns:a16="http://schemas.microsoft.com/office/drawing/2014/main" val="959661044"/>
                    </a:ext>
                  </a:extLst>
                </a:gridCol>
                <a:gridCol w="658368">
                  <a:extLst>
                    <a:ext uri="{9D8B030D-6E8A-4147-A177-3AD203B41FA5}">
                      <a16:colId xmlns:a16="http://schemas.microsoft.com/office/drawing/2014/main" val="1364033422"/>
                    </a:ext>
                  </a:extLst>
                </a:gridCol>
                <a:gridCol w="658368">
                  <a:extLst>
                    <a:ext uri="{9D8B030D-6E8A-4147-A177-3AD203B41FA5}">
                      <a16:colId xmlns:a16="http://schemas.microsoft.com/office/drawing/2014/main" val="1737692985"/>
                    </a:ext>
                  </a:extLst>
                </a:gridCol>
                <a:gridCol w="658368">
                  <a:extLst>
                    <a:ext uri="{9D8B030D-6E8A-4147-A177-3AD203B41FA5}">
                      <a16:colId xmlns:a16="http://schemas.microsoft.com/office/drawing/2014/main" val="2262154084"/>
                    </a:ext>
                  </a:extLst>
                </a:gridCol>
                <a:gridCol w="658368">
                  <a:extLst>
                    <a:ext uri="{9D8B030D-6E8A-4147-A177-3AD203B41FA5}">
                      <a16:colId xmlns:a16="http://schemas.microsoft.com/office/drawing/2014/main" val="3814776934"/>
                    </a:ext>
                  </a:extLst>
                </a:gridCol>
                <a:gridCol w="658368">
                  <a:extLst>
                    <a:ext uri="{9D8B030D-6E8A-4147-A177-3AD203B41FA5}">
                      <a16:colId xmlns:a16="http://schemas.microsoft.com/office/drawing/2014/main" val="1797921292"/>
                    </a:ext>
                  </a:extLst>
                </a:gridCol>
                <a:gridCol w="658368">
                  <a:extLst>
                    <a:ext uri="{9D8B030D-6E8A-4147-A177-3AD203B41FA5}">
                      <a16:colId xmlns:a16="http://schemas.microsoft.com/office/drawing/2014/main" val="3360228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1397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- 2019-02-14 16:17:58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https://scontent.xx.fbcdn.net/v/t51.12442-15/51113250_2208764909191362_7302087808090198657_n.jpg?_nc_cat=108&amp;_nc_ht=scontent.xx&amp;oh=1d0006cc8f64ebe605736511744199f3&amp;oe=5CE8A03E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56664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- 2019-02-14 16:11:20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https://scontent.xx.fbcdn.net/v/t51.12442-15/51755145_397369964351119_8653843873153762474_n.jpg?_nc_cat=108&amp;_nc_ht=scontent.xx&amp;oh=8552f1378395588b4bf51728d0fa021b&amp;oe=5CDFCF86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91480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- 2019-02-14 16:16:50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https://scontent.xx.fbcdn.net/v/t51.12442-15/50654772_2012353528890637_1875970340884561824_n.jpg?_nc_cat=105&amp;_nc_ht=scontent.xx&amp;oh=2d835505b3803d0ea3763c1fc60a1f69&amp;oe=5CF5C984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292668281"/>
                  </a:ext>
                </a:extLst>
              </a:tr>
            </a:tbl>
          </a:graphicData>
        </a:graphic>
      </p:graphicFrame>
      <p:sp>
        <p:nvSpPr>
          <p:cNvPr id="4" name="Text Placeholder 3">
            <a:extLst>
              <a:ext uri="{FF2B5EF4-FFF2-40B4-BE49-F238E27FC236}">
                <a16:creationId xmlns:a16="http://schemas.microsoft.com/office/drawing/2014/main" id="{A23499E5-869F-4509-B944-96C22FC6B797}"/>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287080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0570-A269-40EA-8FE6-FEA4C1B95B47}"/>
              </a:ext>
            </a:extLst>
          </p:cNvPr>
          <p:cNvSpPr>
            <a:spLocks noGrp="1"/>
          </p:cNvSpPr>
          <p:nvPr>
            <p:ph type="title"/>
          </p:nvPr>
        </p:nvSpPr>
        <p:spPr/>
        <p:txBody>
          <a:bodyPr/>
          <a:lstStyle/>
          <a:p>
            <a:r>
              <a:rPr lang="en-US"/>
              <a:t>Instagram Stories Table  | Nouvo - 3 of 4</a:t>
            </a:r>
          </a:p>
        </p:txBody>
      </p:sp>
      <p:graphicFrame>
        <p:nvGraphicFramePr>
          <p:cNvPr id="5" name="Table Placeholder 4">
            <a:extLst>
              <a:ext uri="{FF2B5EF4-FFF2-40B4-BE49-F238E27FC236}">
                <a16:creationId xmlns:a16="http://schemas.microsoft.com/office/drawing/2014/main" id="{86C2D197-405E-45D9-9555-2DF6B7D42E2A}"/>
              </a:ext>
            </a:extLst>
          </p:cNvPr>
          <p:cNvGraphicFramePr>
            <a:graphicFrameLocks noGrp="1"/>
          </p:cNvGraphicFramePr>
          <p:nvPr>
            <p:ph type="tbl" sz="quarter" idx="13"/>
            <p:extLst>
              <p:ext uri="{D42A27DB-BD31-4B8C-83A1-F6EECF244321}">
                <p14:modId xmlns:p14="http://schemas.microsoft.com/office/powerpoint/2010/main" val="396483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82750097"/>
                    </a:ext>
                  </a:extLst>
                </a:gridCol>
                <a:gridCol w="1645920">
                  <a:extLst>
                    <a:ext uri="{9D8B030D-6E8A-4147-A177-3AD203B41FA5}">
                      <a16:colId xmlns:a16="http://schemas.microsoft.com/office/drawing/2014/main" val="1029761718"/>
                    </a:ext>
                  </a:extLst>
                </a:gridCol>
                <a:gridCol w="658368">
                  <a:extLst>
                    <a:ext uri="{9D8B030D-6E8A-4147-A177-3AD203B41FA5}">
                      <a16:colId xmlns:a16="http://schemas.microsoft.com/office/drawing/2014/main" val="1330738727"/>
                    </a:ext>
                  </a:extLst>
                </a:gridCol>
                <a:gridCol w="658368">
                  <a:extLst>
                    <a:ext uri="{9D8B030D-6E8A-4147-A177-3AD203B41FA5}">
                      <a16:colId xmlns:a16="http://schemas.microsoft.com/office/drawing/2014/main" val="3518641227"/>
                    </a:ext>
                  </a:extLst>
                </a:gridCol>
                <a:gridCol w="658368">
                  <a:extLst>
                    <a:ext uri="{9D8B030D-6E8A-4147-A177-3AD203B41FA5}">
                      <a16:colId xmlns:a16="http://schemas.microsoft.com/office/drawing/2014/main" val="2778461282"/>
                    </a:ext>
                  </a:extLst>
                </a:gridCol>
                <a:gridCol w="658368">
                  <a:extLst>
                    <a:ext uri="{9D8B030D-6E8A-4147-A177-3AD203B41FA5}">
                      <a16:colId xmlns:a16="http://schemas.microsoft.com/office/drawing/2014/main" val="1128311768"/>
                    </a:ext>
                  </a:extLst>
                </a:gridCol>
                <a:gridCol w="658368">
                  <a:extLst>
                    <a:ext uri="{9D8B030D-6E8A-4147-A177-3AD203B41FA5}">
                      <a16:colId xmlns:a16="http://schemas.microsoft.com/office/drawing/2014/main" val="3230662389"/>
                    </a:ext>
                  </a:extLst>
                </a:gridCol>
                <a:gridCol w="658368">
                  <a:extLst>
                    <a:ext uri="{9D8B030D-6E8A-4147-A177-3AD203B41FA5}">
                      <a16:colId xmlns:a16="http://schemas.microsoft.com/office/drawing/2014/main" val="1056336679"/>
                    </a:ext>
                  </a:extLst>
                </a:gridCol>
                <a:gridCol w="658368">
                  <a:extLst>
                    <a:ext uri="{9D8B030D-6E8A-4147-A177-3AD203B41FA5}">
                      <a16:colId xmlns:a16="http://schemas.microsoft.com/office/drawing/2014/main" val="2035933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3779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- 2019-02-14 16:18:22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https://scontent.xx.fbcdn.net/v/t51.12442-15/50850097_637425256674883_3604386552994300823_n.jpg?_nc_cat=109&amp;_nc_ht=scontent.xx&amp;oh=eabfed17bf3d4aac21187a064c8c73d6&amp;oe=5CEB1B44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59391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- 2019-02-27 12:31:35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https://scontent.xx.fbcdn.net/v/t51.12442-15/52913922_327003887937215_4598690256366332974_n.jpg?_nc_cat=102&amp;_nc_ht=scontent.xx&amp;oh=aa26c9aea25a031de0ea06e6427ad1b8&amp;oe=5D21EE5F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8302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- 2019-02-28 08:19:48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https://scontent.xx.fbcdn.net/v/t51.12442-15/51747516_521702205022013_5861351273478142374_n.jpg?_nc_cat=104&amp;_nc_ht=scontent.xx&amp;oh=acd353e92c69266413e9f6999728c0b5&amp;oe=5CE86079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678697204"/>
                  </a:ext>
                </a:extLst>
              </a:tr>
            </a:tbl>
          </a:graphicData>
        </a:graphic>
      </p:graphicFrame>
      <p:sp>
        <p:nvSpPr>
          <p:cNvPr id="4" name="Text Placeholder 3">
            <a:extLst>
              <a:ext uri="{FF2B5EF4-FFF2-40B4-BE49-F238E27FC236}">
                <a16:creationId xmlns:a16="http://schemas.microsoft.com/office/drawing/2014/main" id="{315C2F80-5EC4-41DA-8A7B-30B451DACDC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38679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92012-6771-4DEA-8D68-6F766E9A095B}"/>
              </a:ext>
            </a:extLst>
          </p:cNvPr>
          <p:cNvSpPr>
            <a:spLocks noGrp="1"/>
          </p:cNvSpPr>
          <p:nvPr>
            <p:ph type="title"/>
          </p:nvPr>
        </p:nvSpPr>
        <p:spPr/>
        <p:txBody>
          <a:bodyPr/>
          <a:lstStyle/>
          <a:p>
            <a:r>
              <a:rPr lang="en-US"/>
              <a:t>Instagram Stories Table  | Nouvo - 4 of 4</a:t>
            </a:r>
          </a:p>
        </p:txBody>
      </p:sp>
      <p:graphicFrame>
        <p:nvGraphicFramePr>
          <p:cNvPr id="5" name="Table Placeholder 4">
            <a:extLst>
              <a:ext uri="{FF2B5EF4-FFF2-40B4-BE49-F238E27FC236}">
                <a16:creationId xmlns:a16="http://schemas.microsoft.com/office/drawing/2014/main" id="{BB151345-8B59-4037-8FE5-9ADBC6B5A13B}"/>
              </a:ext>
            </a:extLst>
          </p:cNvPr>
          <p:cNvGraphicFramePr>
            <a:graphicFrameLocks noGrp="1"/>
          </p:cNvGraphicFramePr>
          <p:nvPr>
            <p:ph type="tbl" sz="quarter" idx="13"/>
            <p:extLst>
              <p:ext uri="{D42A27DB-BD31-4B8C-83A1-F6EECF244321}">
                <p14:modId xmlns:p14="http://schemas.microsoft.com/office/powerpoint/2010/main" val="138483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9106476"/>
                    </a:ext>
                  </a:extLst>
                </a:gridCol>
                <a:gridCol w="1645920">
                  <a:extLst>
                    <a:ext uri="{9D8B030D-6E8A-4147-A177-3AD203B41FA5}">
                      <a16:colId xmlns:a16="http://schemas.microsoft.com/office/drawing/2014/main" val="3520093159"/>
                    </a:ext>
                  </a:extLst>
                </a:gridCol>
                <a:gridCol w="658368">
                  <a:extLst>
                    <a:ext uri="{9D8B030D-6E8A-4147-A177-3AD203B41FA5}">
                      <a16:colId xmlns:a16="http://schemas.microsoft.com/office/drawing/2014/main" val="2203528250"/>
                    </a:ext>
                  </a:extLst>
                </a:gridCol>
                <a:gridCol w="658368">
                  <a:extLst>
                    <a:ext uri="{9D8B030D-6E8A-4147-A177-3AD203B41FA5}">
                      <a16:colId xmlns:a16="http://schemas.microsoft.com/office/drawing/2014/main" val="2214876761"/>
                    </a:ext>
                  </a:extLst>
                </a:gridCol>
                <a:gridCol w="658368">
                  <a:extLst>
                    <a:ext uri="{9D8B030D-6E8A-4147-A177-3AD203B41FA5}">
                      <a16:colId xmlns:a16="http://schemas.microsoft.com/office/drawing/2014/main" val="910376381"/>
                    </a:ext>
                  </a:extLst>
                </a:gridCol>
                <a:gridCol w="658368">
                  <a:extLst>
                    <a:ext uri="{9D8B030D-6E8A-4147-A177-3AD203B41FA5}">
                      <a16:colId xmlns:a16="http://schemas.microsoft.com/office/drawing/2014/main" val="3124003907"/>
                    </a:ext>
                  </a:extLst>
                </a:gridCol>
                <a:gridCol w="658368">
                  <a:extLst>
                    <a:ext uri="{9D8B030D-6E8A-4147-A177-3AD203B41FA5}">
                      <a16:colId xmlns:a16="http://schemas.microsoft.com/office/drawing/2014/main" val="474235829"/>
                    </a:ext>
                  </a:extLst>
                </a:gridCol>
                <a:gridCol w="658368">
                  <a:extLst>
                    <a:ext uri="{9D8B030D-6E8A-4147-A177-3AD203B41FA5}">
                      <a16:colId xmlns:a16="http://schemas.microsoft.com/office/drawing/2014/main" val="159883582"/>
                    </a:ext>
                  </a:extLst>
                </a:gridCol>
                <a:gridCol w="658368">
                  <a:extLst>
                    <a:ext uri="{9D8B030D-6E8A-4147-A177-3AD203B41FA5}">
                      <a16:colId xmlns:a16="http://schemas.microsoft.com/office/drawing/2014/main" val="411345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8557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nouvoen - 2019-02-28 08:49:11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https://scontent.xx.fbcdn.net/v/t51.12442-15/53421273_629655034520376_8674253400982409114_n.jpg?_nc_cat=109&amp;_nc_ht=scontent.xx&amp;oh=07c31b8af5acd7c0fc1107a03f6d425e&amp;oe=5CE8B3AD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261247970"/>
                  </a:ext>
                </a:extLst>
              </a:tr>
            </a:tbl>
          </a:graphicData>
        </a:graphic>
      </p:graphicFrame>
      <p:sp>
        <p:nvSpPr>
          <p:cNvPr id="4" name="Text Placeholder 3">
            <a:extLst>
              <a:ext uri="{FF2B5EF4-FFF2-40B4-BE49-F238E27FC236}">
                <a16:creationId xmlns:a16="http://schemas.microsoft.com/office/drawing/2014/main" id="{3EC4C045-705F-4C2B-B9A8-A1C2B5B703F3}"/>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11570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EC209-10F2-40D9-B1BD-7A51B1ED5277}"/>
              </a:ext>
            </a:extLst>
          </p:cNvPr>
          <p:cNvSpPr>
            <a:spLocks noGrp="1"/>
          </p:cNvSpPr>
          <p:nvPr>
            <p:ph type="title"/>
          </p:nvPr>
        </p:nvSpPr>
        <p:spPr/>
        <p:txBody>
          <a:bodyPr/>
          <a:lstStyle/>
          <a:p>
            <a:r>
              <a:rPr lang="en-US"/>
              <a:t>Instagram Interactions by Post Type | Nouvo</a:t>
            </a:r>
          </a:p>
        </p:txBody>
      </p:sp>
      <p:graphicFrame>
        <p:nvGraphicFramePr>
          <p:cNvPr id="6" name="Chart Placeholder 5">
            <a:extLst>
              <a:ext uri="{FF2B5EF4-FFF2-40B4-BE49-F238E27FC236}">
                <a16:creationId xmlns:a16="http://schemas.microsoft.com/office/drawing/2014/main" id="{24808997-7502-4DB6-8962-B8ABFCE2A99D}"/>
              </a:ext>
            </a:extLst>
          </p:cNvPr>
          <p:cNvGraphicFramePr>
            <a:graphicFrameLocks noGrp="1"/>
          </p:cNvGraphicFramePr>
          <p:nvPr>
            <p:ph type="chart" sz="quarter" idx="13"/>
            <p:extLst>
              <p:ext uri="{D42A27DB-BD31-4B8C-83A1-F6EECF244321}">
                <p14:modId xmlns:p14="http://schemas.microsoft.com/office/powerpoint/2010/main" val="860156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EFBBBA-C40E-4C5E-ABEA-6680EF9FF184}"/>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AB30BD3F-B7FE-4528-975C-83762AD3E3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840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CE199-6096-4126-807E-6B35BE9557E7}"/>
              </a:ext>
            </a:extLst>
          </p:cNvPr>
          <p:cNvSpPr>
            <a:spLocks noGrp="1"/>
          </p:cNvSpPr>
          <p:nvPr>
            <p:ph type="title"/>
          </p:nvPr>
        </p:nvSpPr>
        <p:spPr/>
        <p:txBody>
          <a:bodyPr/>
          <a:lstStyle/>
          <a:p>
            <a:r>
              <a:rPr lang="en-US"/>
              <a:t>Instagram Total Interactions | Nouvo</a:t>
            </a:r>
          </a:p>
        </p:txBody>
      </p:sp>
      <p:graphicFrame>
        <p:nvGraphicFramePr>
          <p:cNvPr id="6" name="Chart Placeholder 5">
            <a:extLst>
              <a:ext uri="{FF2B5EF4-FFF2-40B4-BE49-F238E27FC236}">
                <a16:creationId xmlns:a16="http://schemas.microsoft.com/office/drawing/2014/main" id="{C3548A46-870B-48D5-99A0-E95A330AE925}"/>
              </a:ext>
            </a:extLst>
          </p:cNvPr>
          <p:cNvGraphicFramePr>
            <a:graphicFrameLocks noGrp="1"/>
          </p:cNvGraphicFramePr>
          <p:nvPr>
            <p:ph type="chart" sz="quarter" idx="13"/>
            <p:extLst>
              <p:ext uri="{D42A27DB-BD31-4B8C-83A1-F6EECF244321}">
                <p14:modId xmlns:p14="http://schemas.microsoft.com/office/powerpoint/2010/main" val="4238291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4194BD-B917-4DA9-A5E8-03F5A354EBE1}"/>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16DBD76A-9A5D-4C2F-B6D4-47171FC28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7363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2462</Words>
  <Application>Microsoft Office PowerPoint</Application>
  <PresentationFormat>On-screen Show (4:3)</PresentationFormat>
  <Paragraphs>848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SWI - SoM Nouvo Reporting</vt:lpstr>
      <vt:lpstr>Facebook SRG - BSC - Facebook - Total Engagement (Interaktionen) pro Monat - from Jan19 | Nouvo</vt:lpstr>
      <vt:lpstr>Facebook Key Metrics Table | Nouvo</vt:lpstr>
      <vt:lpstr>Facebook Own Posts Table | Nouvo - 1 of 10</vt:lpstr>
      <vt:lpstr>Facebook Own Posts Table | Nouvo - 2 of 10</vt:lpstr>
      <vt:lpstr>Facebook Own Posts Table | Nouvo - 3 of 10</vt:lpstr>
      <vt:lpstr>Facebook Own Posts Table | Nouvo - 4 of 10</vt:lpstr>
      <vt:lpstr>Facebook Own Posts Table | Nouvo - 5 of 10</vt:lpstr>
      <vt:lpstr>Facebook Own Posts Table | Nouvo - 6 of 10</vt:lpstr>
      <vt:lpstr>Facebook Own Posts Table | Nouvo - 7 of 10</vt:lpstr>
      <vt:lpstr>Facebook Own Posts Table | Nouvo - 8 of 10</vt:lpstr>
      <vt:lpstr>Facebook Own Posts Table | Nouvo - 9 of 10</vt:lpstr>
      <vt:lpstr>Facebook Own Posts Table | Nouvo - 10 of 10</vt:lpstr>
      <vt:lpstr>Facebook Post Type Distribution Per Profile | Nouvo</vt:lpstr>
      <vt:lpstr>Facebook Total Interactions | Nouvo</vt:lpstr>
      <vt:lpstr>Twitter Key Metrics Table | Nouvo</vt:lpstr>
      <vt:lpstr>Twitter Own and Retweeted Tweets Table | Nouvo - 1 of 2</vt:lpstr>
      <vt:lpstr>Twitter Own and Retweeted Tweets Table | Nouvo - 2 of 2</vt:lpstr>
      <vt:lpstr>Twitter Tweet Type Distribution | Nouvo</vt:lpstr>
      <vt:lpstr>Twitter Total Interactions | Nouvo</vt:lpstr>
      <vt:lpstr>Instagram Key Metrics Table | Nouvo</vt:lpstr>
      <vt:lpstr>Instagram Posts Table | Nouvo - 1 of 9</vt:lpstr>
      <vt:lpstr>Instagram Posts Table | Nouvo - 2 of 9</vt:lpstr>
      <vt:lpstr>Instagram Posts Table | Nouvo - 3 of 9</vt:lpstr>
      <vt:lpstr>Instagram Posts Table | Nouvo - 4 of 9</vt:lpstr>
      <vt:lpstr>Instagram Posts Table | Nouvo - 5 of 9</vt:lpstr>
      <vt:lpstr>Instagram Posts Table | Nouvo - 6 of 9</vt:lpstr>
      <vt:lpstr>Instagram Posts Table | Nouvo - 7 of 9</vt:lpstr>
      <vt:lpstr>Instagram Posts Table | Nouvo - 8 of 9</vt:lpstr>
      <vt:lpstr>Instagram Posts Table | Nouvo - 9 of 9</vt:lpstr>
      <vt:lpstr>Instagram Stories Table  | Nouvo - 1 of 4</vt:lpstr>
      <vt:lpstr>Instagram Stories Table  | Nouvo - 2 of 4</vt:lpstr>
      <vt:lpstr>Instagram Stories Table  | Nouvo - 3 of 4</vt:lpstr>
      <vt:lpstr>Instagram Stories Table  | Nouvo - 4 of 4</vt:lpstr>
      <vt:lpstr>Instagram Interactions by Post Type | Nouvo</vt:lpstr>
      <vt:lpstr>Instagram Total Interactions | Nouvo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 - SoM Nouvo Reporting</dc:title>
  <dc:creator>Frederik Peiniger</dc:creator>
  <cp:lastModifiedBy>Frederik Peiniger</cp:lastModifiedBy>
  <cp:revision>1</cp:revision>
  <dcterms:created xsi:type="dcterms:W3CDTF">2019-03-01T11:11:39Z</dcterms:created>
  <dcterms:modified xsi:type="dcterms:W3CDTF">2019-03-01T11:12:35Z</dcterms:modified>
</cp:coreProperties>
</file>