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79BEF-15D5-4FD4-B488-7C07A8386461}"/>
              </a:ext>
            </a:extLst>
          </p:cNvPr>
          <p:cNvSpPr>
            <a:spLocks noGrp="1"/>
          </p:cNvSpPr>
          <p:nvPr>
            <p:ph type="title"/>
          </p:nvPr>
        </p:nvSpPr>
        <p:spPr/>
        <p:txBody>
          <a:bodyPr/>
          <a:lstStyle/>
          <a:p>
            <a:r>
              <a:rPr lang="en-US"/>
              <a:t>Facebook Own Posts Table | All Pages - 1 of 26</a:t>
            </a:r>
          </a:p>
        </p:txBody>
      </p:sp>
      <p:graphicFrame>
        <p:nvGraphicFramePr>
          <p:cNvPr id="5" name="Table Placeholder 4">
            <a:extLst>
              <a:ext uri="{FF2B5EF4-FFF2-40B4-BE49-F238E27FC236}">
                <a16:creationId xmlns:a16="http://schemas.microsoft.com/office/drawing/2014/main" id="{7975FD19-7036-45D9-8317-C96AC1B0CB5C}"/>
              </a:ext>
            </a:extLst>
          </p:cNvPr>
          <p:cNvGraphicFramePr>
            <a:graphicFrameLocks noGrp="1"/>
          </p:cNvGraphicFramePr>
          <p:nvPr>
            <p:ph type="tbl" sz="quarter" idx="13"/>
            <p:extLst>
              <p:ext uri="{D42A27DB-BD31-4B8C-83A1-F6EECF244321}">
                <p14:modId xmlns:p14="http://schemas.microsoft.com/office/powerpoint/2010/main" val="3232526104"/>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17308917"/>
                    </a:ext>
                  </a:extLst>
                </a:gridCol>
                <a:gridCol w="905256">
                  <a:extLst>
                    <a:ext uri="{9D8B030D-6E8A-4147-A177-3AD203B41FA5}">
                      <a16:colId xmlns:a16="http://schemas.microsoft.com/office/drawing/2014/main" val="4202739890"/>
                    </a:ext>
                  </a:extLst>
                </a:gridCol>
                <a:gridCol w="658368">
                  <a:extLst>
                    <a:ext uri="{9D8B030D-6E8A-4147-A177-3AD203B41FA5}">
                      <a16:colId xmlns:a16="http://schemas.microsoft.com/office/drawing/2014/main" val="1861150406"/>
                    </a:ext>
                  </a:extLst>
                </a:gridCol>
                <a:gridCol w="329184">
                  <a:extLst>
                    <a:ext uri="{9D8B030D-6E8A-4147-A177-3AD203B41FA5}">
                      <a16:colId xmlns:a16="http://schemas.microsoft.com/office/drawing/2014/main" val="2852540974"/>
                    </a:ext>
                  </a:extLst>
                </a:gridCol>
                <a:gridCol w="329184">
                  <a:extLst>
                    <a:ext uri="{9D8B030D-6E8A-4147-A177-3AD203B41FA5}">
                      <a16:colId xmlns:a16="http://schemas.microsoft.com/office/drawing/2014/main" val="2311405745"/>
                    </a:ext>
                  </a:extLst>
                </a:gridCol>
                <a:gridCol w="329184">
                  <a:extLst>
                    <a:ext uri="{9D8B030D-6E8A-4147-A177-3AD203B41FA5}">
                      <a16:colId xmlns:a16="http://schemas.microsoft.com/office/drawing/2014/main" val="585336789"/>
                    </a:ext>
                  </a:extLst>
                </a:gridCol>
                <a:gridCol w="329184">
                  <a:extLst>
                    <a:ext uri="{9D8B030D-6E8A-4147-A177-3AD203B41FA5}">
                      <a16:colId xmlns:a16="http://schemas.microsoft.com/office/drawing/2014/main" val="2515837077"/>
                    </a:ext>
                  </a:extLst>
                </a:gridCol>
                <a:gridCol w="329184">
                  <a:extLst>
                    <a:ext uri="{9D8B030D-6E8A-4147-A177-3AD203B41FA5}">
                      <a16:colId xmlns:a16="http://schemas.microsoft.com/office/drawing/2014/main" val="2144427064"/>
                    </a:ext>
                  </a:extLst>
                </a:gridCol>
                <a:gridCol w="329184">
                  <a:extLst>
                    <a:ext uri="{9D8B030D-6E8A-4147-A177-3AD203B41FA5}">
                      <a16:colId xmlns:a16="http://schemas.microsoft.com/office/drawing/2014/main" val="4150572294"/>
                    </a:ext>
                  </a:extLst>
                </a:gridCol>
                <a:gridCol w="329184">
                  <a:extLst>
                    <a:ext uri="{9D8B030D-6E8A-4147-A177-3AD203B41FA5}">
                      <a16:colId xmlns:a16="http://schemas.microsoft.com/office/drawing/2014/main" val="2176461149"/>
                    </a:ext>
                  </a:extLst>
                </a:gridCol>
                <a:gridCol w="329184">
                  <a:extLst>
                    <a:ext uri="{9D8B030D-6E8A-4147-A177-3AD203B41FA5}">
                      <a16:colId xmlns:a16="http://schemas.microsoft.com/office/drawing/2014/main" val="327937514"/>
                    </a:ext>
                  </a:extLst>
                </a:gridCol>
                <a:gridCol w="329184">
                  <a:extLst>
                    <a:ext uri="{9D8B030D-6E8A-4147-A177-3AD203B41FA5}">
                      <a16:colId xmlns:a16="http://schemas.microsoft.com/office/drawing/2014/main" val="4085829343"/>
                    </a:ext>
                  </a:extLst>
                </a:gridCol>
                <a:gridCol w="329184">
                  <a:extLst>
                    <a:ext uri="{9D8B030D-6E8A-4147-A177-3AD203B41FA5}">
                      <a16:colId xmlns:a16="http://schemas.microsoft.com/office/drawing/2014/main" val="2513112174"/>
                    </a:ext>
                  </a:extLst>
                </a:gridCol>
                <a:gridCol w="329184">
                  <a:extLst>
                    <a:ext uri="{9D8B030D-6E8A-4147-A177-3AD203B41FA5}">
                      <a16:colId xmlns:a16="http://schemas.microsoft.com/office/drawing/2014/main" val="1502039434"/>
                    </a:ext>
                  </a:extLst>
                </a:gridCol>
                <a:gridCol w="329184">
                  <a:extLst>
                    <a:ext uri="{9D8B030D-6E8A-4147-A177-3AD203B41FA5}">
                      <a16:colId xmlns:a16="http://schemas.microsoft.com/office/drawing/2014/main" val="2427808670"/>
                    </a:ext>
                  </a:extLst>
                </a:gridCol>
                <a:gridCol w="329184">
                  <a:extLst>
                    <a:ext uri="{9D8B030D-6E8A-4147-A177-3AD203B41FA5}">
                      <a16:colId xmlns:a16="http://schemas.microsoft.com/office/drawing/2014/main" val="891380771"/>
                    </a:ext>
                  </a:extLst>
                </a:gridCol>
                <a:gridCol w="329184">
                  <a:extLst>
                    <a:ext uri="{9D8B030D-6E8A-4147-A177-3AD203B41FA5}">
                      <a16:colId xmlns:a16="http://schemas.microsoft.com/office/drawing/2014/main" val="1249511234"/>
                    </a:ext>
                  </a:extLst>
                </a:gridCol>
                <a:gridCol w="329184">
                  <a:extLst>
                    <a:ext uri="{9D8B030D-6E8A-4147-A177-3AD203B41FA5}">
                      <a16:colId xmlns:a16="http://schemas.microsoft.com/office/drawing/2014/main" val="48216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7995340"/>
                  </a:ext>
                </a:extLst>
              </a:tr>
            </a:tbl>
          </a:graphicData>
        </a:graphic>
      </p:graphicFrame>
      <p:sp>
        <p:nvSpPr>
          <p:cNvPr id="4" name="Text Placeholder 3">
            <a:extLst>
              <a:ext uri="{FF2B5EF4-FFF2-40B4-BE49-F238E27FC236}">
                <a16:creationId xmlns:a16="http://schemas.microsoft.com/office/drawing/2014/main" id="{638A115C-250C-4AC6-B821-9C5CCD02696D}"/>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161798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F1718-F497-46CA-80F7-BA5BB4D51D1E}"/>
              </a:ext>
            </a:extLst>
          </p:cNvPr>
          <p:cNvSpPr>
            <a:spLocks noGrp="1"/>
          </p:cNvSpPr>
          <p:nvPr>
            <p:ph type="title"/>
          </p:nvPr>
        </p:nvSpPr>
        <p:spPr/>
        <p:txBody>
          <a:bodyPr/>
          <a:lstStyle/>
          <a:p>
            <a:r>
              <a:rPr lang="en-US"/>
              <a:t>Facebook Own Posts Table | All Pages - 2 of 26</a:t>
            </a:r>
          </a:p>
        </p:txBody>
      </p:sp>
      <p:graphicFrame>
        <p:nvGraphicFramePr>
          <p:cNvPr id="5" name="Table Placeholder 4">
            <a:extLst>
              <a:ext uri="{FF2B5EF4-FFF2-40B4-BE49-F238E27FC236}">
                <a16:creationId xmlns:a16="http://schemas.microsoft.com/office/drawing/2014/main" id="{030186D7-4341-4615-8AEF-E1780B20352A}"/>
              </a:ext>
            </a:extLst>
          </p:cNvPr>
          <p:cNvGraphicFramePr>
            <a:graphicFrameLocks noGrp="1"/>
          </p:cNvGraphicFramePr>
          <p:nvPr>
            <p:ph type="tbl" sz="quarter" idx="13"/>
            <p:extLst>
              <p:ext uri="{D42A27DB-BD31-4B8C-83A1-F6EECF244321}">
                <p14:modId xmlns:p14="http://schemas.microsoft.com/office/powerpoint/2010/main" val="2107453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70556088"/>
                    </a:ext>
                  </a:extLst>
                </a:gridCol>
                <a:gridCol w="905256">
                  <a:extLst>
                    <a:ext uri="{9D8B030D-6E8A-4147-A177-3AD203B41FA5}">
                      <a16:colId xmlns:a16="http://schemas.microsoft.com/office/drawing/2014/main" val="137983788"/>
                    </a:ext>
                  </a:extLst>
                </a:gridCol>
                <a:gridCol w="658368">
                  <a:extLst>
                    <a:ext uri="{9D8B030D-6E8A-4147-A177-3AD203B41FA5}">
                      <a16:colId xmlns:a16="http://schemas.microsoft.com/office/drawing/2014/main" val="125666323"/>
                    </a:ext>
                  </a:extLst>
                </a:gridCol>
                <a:gridCol w="329184">
                  <a:extLst>
                    <a:ext uri="{9D8B030D-6E8A-4147-A177-3AD203B41FA5}">
                      <a16:colId xmlns:a16="http://schemas.microsoft.com/office/drawing/2014/main" val="128707835"/>
                    </a:ext>
                  </a:extLst>
                </a:gridCol>
                <a:gridCol w="329184">
                  <a:extLst>
                    <a:ext uri="{9D8B030D-6E8A-4147-A177-3AD203B41FA5}">
                      <a16:colId xmlns:a16="http://schemas.microsoft.com/office/drawing/2014/main" val="2518849737"/>
                    </a:ext>
                  </a:extLst>
                </a:gridCol>
                <a:gridCol w="329184">
                  <a:extLst>
                    <a:ext uri="{9D8B030D-6E8A-4147-A177-3AD203B41FA5}">
                      <a16:colId xmlns:a16="http://schemas.microsoft.com/office/drawing/2014/main" val="560583137"/>
                    </a:ext>
                  </a:extLst>
                </a:gridCol>
                <a:gridCol w="329184">
                  <a:extLst>
                    <a:ext uri="{9D8B030D-6E8A-4147-A177-3AD203B41FA5}">
                      <a16:colId xmlns:a16="http://schemas.microsoft.com/office/drawing/2014/main" val="3373906198"/>
                    </a:ext>
                  </a:extLst>
                </a:gridCol>
                <a:gridCol w="329184">
                  <a:extLst>
                    <a:ext uri="{9D8B030D-6E8A-4147-A177-3AD203B41FA5}">
                      <a16:colId xmlns:a16="http://schemas.microsoft.com/office/drawing/2014/main" val="1592254371"/>
                    </a:ext>
                  </a:extLst>
                </a:gridCol>
                <a:gridCol w="329184">
                  <a:extLst>
                    <a:ext uri="{9D8B030D-6E8A-4147-A177-3AD203B41FA5}">
                      <a16:colId xmlns:a16="http://schemas.microsoft.com/office/drawing/2014/main" val="1168107784"/>
                    </a:ext>
                  </a:extLst>
                </a:gridCol>
                <a:gridCol w="329184">
                  <a:extLst>
                    <a:ext uri="{9D8B030D-6E8A-4147-A177-3AD203B41FA5}">
                      <a16:colId xmlns:a16="http://schemas.microsoft.com/office/drawing/2014/main" val="4167952605"/>
                    </a:ext>
                  </a:extLst>
                </a:gridCol>
                <a:gridCol w="329184">
                  <a:extLst>
                    <a:ext uri="{9D8B030D-6E8A-4147-A177-3AD203B41FA5}">
                      <a16:colId xmlns:a16="http://schemas.microsoft.com/office/drawing/2014/main" val="3589089309"/>
                    </a:ext>
                  </a:extLst>
                </a:gridCol>
                <a:gridCol w="329184">
                  <a:extLst>
                    <a:ext uri="{9D8B030D-6E8A-4147-A177-3AD203B41FA5}">
                      <a16:colId xmlns:a16="http://schemas.microsoft.com/office/drawing/2014/main" val="386705473"/>
                    </a:ext>
                  </a:extLst>
                </a:gridCol>
                <a:gridCol w="329184">
                  <a:extLst>
                    <a:ext uri="{9D8B030D-6E8A-4147-A177-3AD203B41FA5}">
                      <a16:colId xmlns:a16="http://schemas.microsoft.com/office/drawing/2014/main" val="994382406"/>
                    </a:ext>
                  </a:extLst>
                </a:gridCol>
                <a:gridCol w="329184">
                  <a:extLst>
                    <a:ext uri="{9D8B030D-6E8A-4147-A177-3AD203B41FA5}">
                      <a16:colId xmlns:a16="http://schemas.microsoft.com/office/drawing/2014/main" val="3283160158"/>
                    </a:ext>
                  </a:extLst>
                </a:gridCol>
                <a:gridCol w="329184">
                  <a:extLst>
                    <a:ext uri="{9D8B030D-6E8A-4147-A177-3AD203B41FA5}">
                      <a16:colId xmlns:a16="http://schemas.microsoft.com/office/drawing/2014/main" val="3142147252"/>
                    </a:ext>
                  </a:extLst>
                </a:gridCol>
                <a:gridCol w="329184">
                  <a:extLst>
                    <a:ext uri="{9D8B030D-6E8A-4147-A177-3AD203B41FA5}">
                      <a16:colId xmlns:a16="http://schemas.microsoft.com/office/drawing/2014/main" val="257494233"/>
                    </a:ext>
                  </a:extLst>
                </a:gridCol>
                <a:gridCol w="329184">
                  <a:extLst>
                    <a:ext uri="{9D8B030D-6E8A-4147-A177-3AD203B41FA5}">
                      <a16:colId xmlns:a16="http://schemas.microsoft.com/office/drawing/2014/main" val="845431056"/>
                    </a:ext>
                  </a:extLst>
                </a:gridCol>
                <a:gridCol w="329184">
                  <a:extLst>
                    <a:ext uri="{9D8B030D-6E8A-4147-A177-3AD203B41FA5}">
                      <a16:colId xmlns:a16="http://schemas.microsoft.com/office/drawing/2014/main" val="649960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9921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- 2019-04-01 11:00:01 </a:t>
                      </a:r>
                      <a:r>
                        <a:rPr kumimoji="0" lang="en-US" sz="1000" b="0" i="0" u="none" strike="noStrike" kern="1200" cap="none" spc="0" normalizeH="0" baseline="0" noProof="0">
                          <a:ln>
                            <a:noFill/>
                          </a:ln>
                          <a:solidFill>
                            <a:prstClr val="black"/>
                          </a:solidFill>
                          <a:effectLst/>
                          <a:uLnTx/>
                          <a:uFillTx/>
                          <a:latin typeface="+mn-lt"/>
                          <a:ea typeface="+mn-ea"/>
                          <a:cs typeface="+mn-cs"/>
                        </a:rPr>
                        <a:t> 
 Schon wieder ist die GLOW vorbei - und wir sind immer noch im Beauty-Fieber und ihr? ✨
Passend dazu haben wir hier auch unsere lavera Naturkosmetik Highlights aus der dekorativen Kosmetik. 😍 Der Glossy Lips überzeugt mit einem glänzenden Farbergebnis. Die Lavera Intense Volumizing Mascara verdichtet die Wimpern und das Rouge Powder lässt das Gesicht frisch strahlen. 😊
Noch mehr von lavera Naturkosmetik findet ihr hier👉dm.de/lavera-naturkosmetik
#lavera #naturkosmetik #dmhighlights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https://scontent.xx.fbcdn.net/v/t1.0-9/p720x720/56373668_2244025708969810_8708954294755262464_o.jpg?_nc_cat=106&amp;_nc_ht=scontent.xx&amp;oh=1dc4aa41bf9016a8afc3828774d5c39e&amp;oe=5D041E5C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04/10/2019 04:36:19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1734553"/>
                  </a:ext>
                </a:extLst>
              </a:tr>
            </a:tbl>
          </a:graphicData>
        </a:graphic>
      </p:graphicFrame>
      <p:sp>
        <p:nvSpPr>
          <p:cNvPr id="4" name="Text Placeholder 3">
            <a:extLst>
              <a:ext uri="{FF2B5EF4-FFF2-40B4-BE49-F238E27FC236}">
                <a16:creationId xmlns:a16="http://schemas.microsoft.com/office/drawing/2014/main" id="{A61BDF6A-8EB7-4402-8956-790A25229537}"/>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3302938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6C153-8B05-4B32-8B4F-15C51294F2A1}"/>
              </a:ext>
            </a:extLst>
          </p:cNvPr>
          <p:cNvSpPr>
            <a:spLocks noGrp="1"/>
          </p:cNvSpPr>
          <p:nvPr>
            <p:ph type="title"/>
          </p:nvPr>
        </p:nvSpPr>
        <p:spPr/>
        <p:txBody>
          <a:bodyPr/>
          <a:lstStyle/>
          <a:p>
            <a:r>
              <a:rPr lang="en-US"/>
              <a:t>Facebook Own Posts Table | All Pages - 3 of 26</a:t>
            </a:r>
          </a:p>
        </p:txBody>
      </p:sp>
      <p:graphicFrame>
        <p:nvGraphicFramePr>
          <p:cNvPr id="5" name="Table Placeholder 4">
            <a:extLst>
              <a:ext uri="{FF2B5EF4-FFF2-40B4-BE49-F238E27FC236}">
                <a16:creationId xmlns:a16="http://schemas.microsoft.com/office/drawing/2014/main" id="{A6C89F18-423C-4C33-A6C0-4C4DF25D1362}"/>
              </a:ext>
            </a:extLst>
          </p:cNvPr>
          <p:cNvGraphicFramePr>
            <a:graphicFrameLocks noGrp="1"/>
          </p:cNvGraphicFramePr>
          <p:nvPr>
            <p:ph type="tbl" sz="quarter" idx="13"/>
            <p:extLst>
              <p:ext uri="{D42A27DB-BD31-4B8C-83A1-F6EECF244321}">
                <p14:modId xmlns:p14="http://schemas.microsoft.com/office/powerpoint/2010/main" val="3399144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1798356"/>
                    </a:ext>
                  </a:extLst>
                </a:gridCol>
                <a:gridCol w="905256">
                  <a:extLst>
                    <a:ext uri="{9D8B030D-6E8A-4147-A177-3AD203B41FA5}">
                      <a16:colId xmlns:a16="http://schemas.microsoft.com/office/drawing/2014/main" val="2648558418"/>
                    </a:ext>
                  </a:extLst>
                </a:gridCol>
                <a:gridCol w="658368">
                  <a:extLst>
                    <a:ext uri="{9D8B030D-6E8A-4147-A177-3AD203B41FA5}">
                      <a16:colId xmlns:a16="http://schemas.microsoft.com/office/drawing/2014/main" val="311959195"/>
                    </a:ext>
                  </a:extLst>
                </a:gridCol>
                <a:gridCol w="329184">
                  <a:extLst>
                    <a:ext uri="{9D8B030D-6E8A-4147-A177-3AD203B41FA5}">
                      <a16:colId xmlns:a16="http://schemas.microsoft.com/office/drawing/2014/main" val="2595648481"/>
                    </a:ext>
                  </a:extLst>
                </a:gridCol>
                <a:gridCol w="329184">
                  <a:extLst>
                    <a:ext uri="{9D8B030D-6E8A-4147-A177-3AD203B41FA5}">
                      <a16:colId xmlns:a16="http://schemas.microsoft.com/office/drawing/2014/main" val="408316273"/>
                    </a:ext>
                  </a:extLst>
                </a:gridCol>
                <a:gridCol w="329184">
                  <a:extLst>
                    <a:ext uri="{9D8B030D-6E8A-4147-A177-3AD203B41FA5}">
                      <a16:colId xmlns:a16="http://schemas.microsoft.com/office/drawing/2014/main" val="4048038684"/>
                    </a:ext>
                  </a:extLst>
                </a:gridCol>
                <a:gridCol w="329184">
                  <a:extLst>
                    <a:ext uri="{9D8B030D-6E8A-4147-A177-3AD203B41FA5}">
                      <a16:colId xmlns:a16="http://schemas.microsoft.com/office/drawing/2014/main" val="3333994805"/>
                    </a:ext>
                  </a:extLst>
                </a:gridCol>
                <a:gridCol w="329184">
                  <a:extLst>
                    <a:ext uri="{9D8B030D-6E8A-4147-A177-3AD203B41FA5}">
                      <a16:colId xmlns:a16="http://schemas.microsoft.com/office/drawing/2014/main" val="484376285"/>
                    </a:ext>
                  </a:extLst>
                </a:gridCol>
                <a:gridCol w="329184">
                  <a:extLst>
                    <a:ext uri="{9D8B030D-6E8A-4147-A177-3AD203B41FA5}">
                      <a16:colId xmlns:a16="http://schemas.microsoft.com/office/drawing/2014/main" val="1316017703"/>
                    </a:ext>
                  </a:extLst>
                </a:gridCol>
                <a:gridCol w="329184">
                  <a:extLst>
                    <a:ext uri="{9D8B030D-6E8A-4147-A177-3AD203B41FA5}">
                      <a16:colId xmlns:a16="http://schemas.microsoft.com/office/drawing/2014/main" val="8361160"/>
                    </a:ext>
                  </a:extLst>
                </a:gridCol>
                <a:gridCol w="329184">
                  <a:extLst>
                    <a:ext uri="{9D8B030D-6E8A-4147-A177-3AD203B41FA5}">
                      <a16:colId xmlns:a16="http://schemas.microsoft.com/office/drawing/2014/main" val="1821924064"/>
                    </a:ext>
                  </a:extLst>
                </a:gridCol>
                <a:gridCol w="329184">
                  <a:extLst>
                    <a:ext uri="{9D8B030D-6E8A-4147-A177-3AD203B41FA5}">
                      <a16:colId xmlns:a16="http://schemas.microsoft.com/office/drawing/2014/main" val="3728878527"/>
                    </a:ext>
                  </a:extLst>
                </a:gridCol>
                <a:gridCol w="329184">
                  <a:extLst>
                    <a:ext uri="{9D8B030D-6E8A-4147-A177-3AD203B41FA5}">
                      <a16:colId xmlns:a16="http://schemas.microsoft.com/office/drawing/2014/main" val="971140714"/>
                    </a:ext>
                  </a:extLst>
                </a:gridCol>
                <a:gridCol w="329184">
                  <a:extLst>
                    <a:ext uri="{9D8B030D-6E8A-4147-A177-3AD203B41FA5}">
                      <a16:colId xmlns:a16="http://schemas.microsoft.com/office/drawing/2014/main" val="1548468809"/>
                    </a:ext>
                  </a:extLst>
                </a:gridCol>
                <a:gridCol w="329184">
                  <a:extLst>
                    <a:ext uri="{9D8B030D-6E8A-4147-A177-3AD203B41FA5}">
                      <a16:colId xmlns:a16="http://schemas.microsoft.com/office/drawing/2014/main" val="2120577008"/>
                    </a:ext>
                  </a:extLst>
                </a:gridCol>
                <a:gridCol w="329184">
                  <a:extLst>
                    <a:ext uri="{9D8B030D-6E8A-4147-A177-3AD203B41FA5}">
                      <a16:colId xmlns:a16="http://schemas.microsoft.com/office/drawing/2014/main" val="1321328915"/>
                    </a:ext>
                  </a:extLst>
                </a:gridCol>
                <a:gridCol w="329184">
                  <a:extLst>
                    <a:ext uri="{9D8B030D-6E8A-4147-A177-3AD203B41FA5}">
                      <a16:colId xmlns:a16="http://schemas.microsoft.com/office/drawing/2014/main" val="1543719090"/>
                    </a:ext>
                  </a:extLst>
                </a:gridCol>
                <a:gridCol w="329184">
                  <a:extLst>
                    <a:ext uri="{9D8B030D-6E8A-4147-A177-3AD203B41FA5}">
                      <a16:colId xmlns:a16="http://schemas.microsoft.com/office/drawing/2014/main" val="3457355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0737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Rossmann - 2019-04-01 10:12:00 </a:t>
                      </a:r>
                      <a:r>
                        <a:rPr kumimoji="0" lang="de-DE" sz="1000" b="0" i="0" u="none" strike="noStrike" kern="1200" cap="none" spc="0" normalizeH="0" baseline="0" noProof="0">
                          <a:ln>
                            <a:noFill/>
                          </a:ln>
                          <a:solidFill>
                            <a:prstClr val="black"/>
                          </a:solidFill>
                          <a:effectLst/>
                          <a:uLnTx/>
                          <a:uFillTx/>
                          <a:latin typeface="+mn-lt"/>
                          <a:ea typeface="+mn-ea"/>
                          <a:cs typeface="+mn-cs"/>
                        </a:rPr>
                        <a:t> 
 Habt ihr eigentlich schon an unserem ROSSMANN-App Gewinnspiel teilgenommen und einen unserer tollen Sofortgewinne ergattert sowie Glückspunkte für die Hauptpreise gesammelt? 📲🎁😊
Wenn nicht, so einfach geht's:
✅ In der ROSSMANN-App registrieren und teilnehmen!
✅ Beim Einkauf App scannen lassen! 
✅ Ab 5 Euro Einkaufswert die Chance auf Sofortgewinne sichern...
✅ …und Glückspunkte sammeln für die Chance auf unseren Hauptgewinn!
Die Teilnahmebedingungen sowie weitere Hinweise findet ihr hier:
www.rossmann.de/bonchance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https://scontent.xx.fbcdn.net/v/t15.5256-10/p720x720/54272802_400620864049334_7806564632025366528_n.jpg?_nc_cat=107&amp;_nc_ht=scontent.xx&amp;oh=e990c8c0e2b04c06f5d638895c66c0d6&amp;oe=5D3ECF13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04/10/2019 04:48:19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0558235"/>
                  </a:ext>
                </a:extLst>
              </a:tr>
            </a:tbl>
          </a:graphicData>
        </a:graphic>
      </p:graphicFrame>
      <p:sp>
        <p:nvSpPr>
          <p:cNvPr id="4" name="Text Placeholder 3">
            <a:extLst>
              <a:ext uri="{FF2B5EF4-FFF2-40B4-BE49-F238E27FC236}">
                <a16:creationId xmlns:a16="http://schemas.microsoft.com/office/drawing/2014/main" id="{0DEB5BD9-40FA-4BF0-B423-6762D931BCFF}"/>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2987250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C1D-916A-4124-8DA2-2EFDF6F30E56}"/>
              </a:ext>
            </a:extLst>
          </p:cNvPr>
          <p:cNvSpPr>
            <a:spLocks noGrp="1"/>
          </p:cNvSpPr>
          <p:nvPr>
            <p:ph type="title"/>
          </p:nvPr>
        </p:nvSpPr>
        <p:spPr/>
        <p:txBody>
          <a:bodyPr/>
          <a:lstStyle/>
          <a:p>
            <a:r>
              <a:rPr lang="en-US"/>
              <a:t>Facebook Own Posts Table | All Pages - 4 of 26</a:t>
            </a:r>
          </a:p>
        </p:txBody>
      </p:sp>
      <p:graphicFrame>
        <p:nvGraphicFramePr>
          <p:cNvPr id="5" name="Table Placeholder 4">
            <a:extLst>
              <a:ext uri="{FF2B5EF4-FFF2-40B4-BE49-F238E27FC236}">
                <a16:creationId xmlns:a16="http://schemas.microsoft.com/office/drawing/2014/main" id="{51D83F88-5047-4C35-879A-A5A1E6C72C9C}"/>
              </a:ext>
            </a:extLst>
          </p:cNvPr>
          <p:cNvGraphicFramePr>
            <a:graphicFrameLocks noGrp="1"/>
          </p:cNvGraphicFramePr>
          <p:nvPr>
            <p:ph type="tbl" sz="quarter" idx="13"/>
            <p:extLst>
              <p:ext uri="{D42A27DB-BD31-4B8C-83A1-F6EECF244321}">
                <p14:modId xmlns:p14="http://schemas.microsoft.com/office/powerpoint/2010/main" val="947120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27691589"/>
                    </a:ext>
                  </a:extLst>
                </a:gridCol>
                <a:gridCol w="905256">
                  <a:extLst>
                    <a:ext uri="{9D8B030D-6E8A-4147-A177-3AD203B41FA5}">
                      <a16:colId xmlns:a16="http://schemas.microsoft.com/office/drawing/2014/main" val="660260325"/>
                    </a:ext>
                  </a:extLst>
                </a:gridCol>
                <a:gridCol w="658368">
                  <a:extLst>
                    <a:ext uri="{9D8B030D-6E8A-4147-A177-3AD203B41FA5}">
                      <a16:colId xmlns:a16="http://schemas.microsoft.com/office/drawing/2014/main" val="3615417657"/>
                    </a:ext>
                  </a:extLst>
                </a:gridCol>
                <a:gridCol w="329184">
                  <a:extLst>
                    <a:ext uri="{9D8B030D-6E8A-4147-A177-3AD203B41FA5}">
                      <a16:colId xmlns:a16="http://schemas.microsoft.com/office/drawing/2014/main" val="2237727698"/>
                    </a:ext>
                  </a:extLst>
                </a:gridCol>
                <a:gridCol w="329184">
                  <a:extLst>
                    <a:ext uri="{9D8B030D-6E8A-4147-A177-3AD203B41FA5}">
                      <a16:colId xmlns:a16="http://schemas.microsoft.com/office/drawing/2014/main" val="1814976337"/>
                    </a:ext>
                  </a:extLst>
                </a:gridCol>
                <a:gridCol w="329184">
                  <a:extLst>
                    <a:ext uri="{9D8B030D-6E8A-4147-A177-3AD203B41FA5}">
                      <a16:colId xmlns:a16="http://schemas.microsoft.com/office/drawing/2014/main" val="455822646"/>
                    </a:ext>
                  </a:extLst>
                </a:gridCol>
                <a:gridCol w="329184">
                  <a:extLst>
                    <a:ext uri="{9D8B030D-6E8A-4147-A177-3AD203B41FA5}">
                      <a16:colId xmlns:a16="http://schemas.microsoft.com/office/drawing/2014/main" val="2128622929"/>
                    </a:ext>
                  </a:extLst>
                </a:gridCol>
                <a:gridCol w="329184">
                  <a:extLst>
                    <a:ext uri="{9D8B030D-6E8A-4147-A177-3AD203B41FA5}">
                      <a16:colId xmlns:a16="http://schemas.microsoft.com/office/drawing/2014/main" val="445156849"/>
                    </a:ext>
                  </a:extLst>
                </a:gridCol>
                <a:gridCol w="329184">
                  <a:extLst>
                    <a:ext uri="{9D8B030D-6E8A-4147-A177-3AD203B41FA5}">
                      <a16:colId xmlns:a16="http://schemas.microsoft.com/office/drawing/2014/main" val="4080803067"/>
                    </a:ext>
                  </a:extLst>
                </a:gridCol>
                <a:gridCol w="329184">
                  <a:extLst>
                    <a:ext uri="{9D8B030D-6E8A-4147-A177-3AD203B41FA5}">
                      <a16:colId xmlns:a16="http://schemas.microsoft.com/office/drawing/2014/main" val="2751241703"/>
                    </a:ext>
                  </a:extLst>
                </a:gridCol>
                <a:gridCol w="329184">
                  <a:extLst>
                    <a:ext uri="{9D8B030D-6E8A-4147-A177-3AD203B41FA5}">
                      <a16:colId xmlns:a16="http://schemas.microsoft.com/office/drawing/2014/main" val="2469515880"/>
                    </a:ext>
                  </a:extLst>
                </a:gridCol>
                <a:gridCol w="329184">
                  <a:extLst>
                    <a:ext uri="{9D8B030D-6E8A-4147-A177-3AD203B41FA5}">
                      <a16:colId xmlns:a16="http://schemas.microsoft.com/office/drawing/2014/main" val="3284846429"/>
                    </a:ext>
                  </a:extLst>
                </a:gridCol>
                <a:gridCol w="329184">
                  <a:extLst>
                    <a:ext uri="{9D8B030D-6E8A-4147-A177-3AD203B41FA5}">
                      <a16:colId xmlns:a16="http://schemas.microsoft.com/office/drawing/2014/main" val="4294873920"/>
                    </a:ext>
                  </a:extLst>
                </a:gridCol>
                <a:gridCol w="329184">
                  <a:extLst>
                    <a:ext uri="{9D8B030D-6E8A-4147-A177-3AD203B41FA5}">
                      <a16:colId xmlns:a16="http://schemas.microsoft.com/office/drawing/2014/main" val="2188845386"/>
                    </a:ext>
                  </a:extLst>
                </a:gridCol>
                <a:gridCol w="329184">
                  <a:extLst>
                    <a:ext uri="{9D8B030D-6E8A-4147-A177-3AD203B41FA5}">
                      <a16:colId xmlns:a16="http://schemas.microsoft.com/office/drawing/2014/main" val="1359583823"/>
                    </a:ext>
                  </a:extLst>
                </a:gridCol>
                <a:gridCol w="329184">
                  <a:extLst>
                    <a:ext uri="{9D8B030D-6E8A-4147-A177-3AD203B41FA5}">
                      <a16:colId xmlns:a16="http://schemas.microsoft.com/office/drawing/2014/main" val="211929482"/>
                    </a:ext>
                  </a:extLst>
                </a:gridCol>
                <a:gridCol w="329184">
                  <a:extLst>
                    <a:ext uri="{9D8B030D-6E8A-4147-A177-3AD203B41FA5}">
                      <a16:colId xmlns:a16="http://schemas.microsoft.com/office/drawing/2014/main" val="3988592684"/>
                    </a:ext>
                  </a:extLst>
                </a:gridCol>
                <a:gridCol w="329184">
                  <a:extLst>
                    <a:ext uri="{9D8B030D-6E8A-4147-A177-3AD203B41FA5}">
                      <a16:colId xmlns:a16="http://schemas.microsoft.com/office/drawing/2014/main" val="2543465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00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- 2019-03-31 11:30:09 </a:t>
                      </a:r>
                      <a:r>
                        <a:rPr kumimoji="0" lang="de-DE" sz="1000" b="0" i="0" u="none" strike="noStrike" kern="1200" cap="none" spc="0" normalizeH="0" baseline="0" noProof="0">
                          <a:ln>
                            <a:noFill/>
                          </a:ln>
                          <a:solidFill>
                            <a:prstClr val="black"/>
                          </a:solidFill>
                          <a:effectLst/>
                          <a:uLnTx/>
                          <a:uFillTx/>
                          <a:latin typeface="+mn-lt"/>
                          <a:ea typeface="+mn-ea"/>
                          <a:cs typeface="+mn-cs"/>
                        </a:rPr>
                        <a:t> 
 SEINZ. Für Männer wie unz!
Aber was steckt dahinter? Auf jeden Fall mehr als nur das neue „Männerregal“ bei dm.  Seid also unbedingt live beim Seinz_com &amp; Talk dabei. Welche Fragen habt ihr? Was sollen wir in der Liveshow klären? Verratet es uns &amp; postet eure Frage mit #SEINZ in die Kommentare. Vielleicht gibt’s die Antwort dann direkt in der Liveshow. Wer etwas fragt, kann übrigens auch etwas Tolles gewinnen 😊. Zu den TNBs geht´s hier entlang 👉 www.dm.de/tnb-seinz
PS: In der Live-Show werden nicht nur eure Frage zu SEINZ. beantwortet, neihein! Es erwartet euch noch dazu eine coole Live-Umstyling-Aktion😉. 
Also seid dabei: 
📍 Sonntag 31.03. 🗓
📍 17.30 Uhr ⏰ 
📍 Live auf unserem Facebook- &amp; Instagram-Kanal 🤳🏻
#neubeidm #seinzandtalk  #glowcon #goandglow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https://scontent.xx.fbcdn.net/v/t15.5256-10/s720x720/54230217_2305838429743788_252713998795931648_n.jpg?_nc_cat=100&amp;_nc_ht=scontent.xx&amp;oh=c7f403c2f3289ed245c6389b99dd65a3&amp;oe=5D31FA72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04/07/2019 04:40:26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2172010"/>
                  </a:ext>
                </a:extLst>
              </a:tr>
            </a:tbl>
          </a:graphicData>
        </a:graphic>
      </p:graphicFrame>
      <p:sp>
        <p:nvSpPr>
          <p:cNvPr id="4" name="Text Placeholder 3">
            <a:extLst>
              <a:ext uri="{FF2B5EF4-FFF2-40B4-BE49-F238E27FC236}">
                <a16:creationId xmlns:a16="http://schemas.microsoft.com/office/drawing/2014/main" id="{8D4477F2-5359-4CD1-AB64-CCBB69B6899D}"/>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3911017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AE40C-DC4B-4A69-991A-37AB5013D85B}"/>
              </a:ext>
            </a:extLst>
          </p:cNvPr>
          <p:cNvSpPr>
            <a:spLocks noGrp="1"/>
          </p:cNvSpPr>
          <p:nvPr>
            <p:ph type="title"/>
          </p:nvPr>
        </p:nvSpPr>
        <p:spPr/>
        <p:txBody>
          <a:bodyPr/>
          <a:lstStyle/>
          <a:p>
            <a:r>
              <a:rPr lang="en-US"/>
              <a:t>Facebook Own Posts Table | All Pages - 5 of 26</a:t>
            </a:r>
          </a:p>
        </p:txBody>
      </p:sp>
      <p:graphicFrame>
        <p:nvGraphicFramePr>
          <p:cNvPr id="5" name="Table Placeholder 4">
            <a:extLst>
              <a:ext uri="{FF2B5EF4-FFF2-40B4-BE49-F238E27FC236}">
                <a16:creationId xmlns:a16="http://schemas.microsoft.com/office/drawing/2014/main" id="{745E5971-4B9F-42C0-A52B-7BE0C4AFABDD}"/>
              </a:ext>
            </a:extLst>
          </p:cNvPr>
          <p:cNvGraphicFramePr>
            <a:graphicFrameLocks noGrp="1"/>
          </p:cNvGraphicFramePr>
          <p:nvPr>
            <p:ph type="tbl" sz="quarter" idx="13"/>
            <p:extLst>
              <p:ext uri="{D42A27DB-BD31-4B8C-83A1-F6EECF244321}">
                <p14:modId xmlns:p14="http://schemas.microsoft.com/office/powerpoint/2010/main" val="1546034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11148376"/>
                    </a:ext>
                  </a:extLst>
                </a:gridCol>
                <a:gridCol w="905256">
                  <a:extLst>
                    <a:ext uri="{9D8B030D-6E8A-4147-A177-3AD203B41FA5}">
                      <a16:colId xmlns:a16="http://schemas.microsoft.com/office/drawing/2014/main" val="2752035842"/>
                    </a:ext>
                  </a:extLst>
                </a:gridCol>
                <a:gridCol w="658368">
                  <a:extLst>
                    <a:ext uri="{9D8B030D-6E8A-4147-A177-3AD203B41FA5}">
                      <a16:colId xmlns:a16="http://schemas.microsoft.com/office/drawing/2014/main" val="3228652841"/>
                    </a:ext>
                  </a:extLst>
                </a:gridCol>
                <a:gridCol w="329184">
                  <a:extLst>
                    <a:ext uri="{9D8B030D-6E8A-4147-A177-3AD203B41FA5}">
                      <a16:colId xmlns:a16="http://schemas.microsoft.com/office/drawing/2014/main" val="20669768"/>
                    </a:ext>
                  </a:extLst>
                </a:gridCol>
                <a:gridCol w="329184">
                  <a:extLst>
                    <a:ext uri="{9D8B030D-6E8A-4147-A177-3AD203B41FA5}">
                      <a16:colId xmlns:a16="http://schemas.microsoft.com/office/drawing/2014/main" val="289432146"/>
                    </a:ext>
                  </a:extLst>
                </a:gridCol>
                <a:gridCol w="329184">
                  <a:extLst>
                    <a:ext uri="{9D8B030D-6E8A-4147-A177-3AD203B41FA5}">
                      <a16:colId xmlns:a16="http://schemas.microsoft.com/office/drawing/2014/main" val="3528457413"/>
                    </a:ext>
                  </a:extLst>
                </a:gridCol>
                <a:gridCol w="329184">
                  <a:extLst>
                    <a:ext uri="{9D8B030D-6E8A-4147-A177-3AD203B41FA5}">
                      <a16:colId xmlns:a16="http://schemas.microsoft.com/office/drawing/2014/main" val="4166584484"/>
                    </a:ext>
                  </a:extLst>
                </a:gridCol>
                <a:gridCol w="329184">
                  <a:extLst>
                    <a:ext uri="{9D8B030D-6E8A-4147-A177-3AD203B41FA5}">
                      <a16:colId xmlns:a16="http://schemas.microsoft.com/office/drawing/2014/main" val="2164678712"/>
                    </a:ext>
                  </a:extLst>
                </a:gridCol>
                <a:gridCol w="329184">
                  <a:extLst>
                    <a:ext uri="{9D8B030D-6E8A-4147-A177-3AD203B41FA5}">
                      <a16:colId xmlns:a16="http://schemas.microsoft.com/office/drawing/2014/main" val="948874682"/>
                    </a:ext>
                  </a:extLst>
                </a:gridCol>
                <a:gridCol w="329184">
                  <a:extLst>
                    <a:ext uri="{9D8B030D-6E8A-4147-A177-3AD203B41FA5}">
                      <a16:colId xmlns:a16="http://schemas.microsoft.com/office/drawing/2014/main" val="69749188"/>
                    </a:ext>
                  </a:extLst>
                </a:gridCol>
                <a:gridCol w="329184">
                  <a:extLst>
                    <a:ext uri="{9D8B030D-6E8A-4147-A177-3AD203B41FA5}">
                      <a16:colId xmlns:a16="http://schemas.microsoft.com/office/drawing/2014/main" val="3337769567"/>
                    </a:ext>
                  </a:extLst>
                </a:gridCol>
                <a:gridCol w="329184">
                  <a:extLst>
                    <a:ext uri="{9D8B030D-6E8A-4147-A177-3AD203B41FA5}">
                      <a16:colId xmlns:a16="http://schemas.microsoft.com/office/drawing/2014/main" val="1000451790"/>
                    </a:ext>
                  </a:extLst>
                </a:gridCol>
                <a:gridCol w="329184">
                  <a:extLst>
                    <a:ext uri="{9D8B030D-6E8A-4147-A177-3AD203B41FA5}">
                      <a16:colId xmlns:a16="http://schemas.microsoft.com/office/drawing/2014/main" val="3351075296"/>
                    </a:ext>
                  </a:extLst>
                </a:gridCol>
                <a:gridCol w="329184">
                  <a:extLst>
                    <a:ext uri="{9D8B030D-6E8A-4147-A177-3AD203B41FA5}">
                      <a16:colId xmlns:a16="http://schemas.microsoft.com/office/drawing/2014/main" val="1010358494"/>
                    </a:ext>
                  </a:extLst>
                </a:gridCol>
                <a:gridCol w="329184">
                  <a:extLst>
                    <a:ext uri="{9D8B030D-6E8A-4147-A177-3AD203B41FA5}">
                      <a16:colId xmlns:a16="http://schemas.microsoft.com/office/drawing/2014/main" val="3473194188"/>
                    </a:ext>
                  </a:extLst>
                </a:gridCol>
                <a:gridCol w="329184">
                  <a:extLst>
                    <a:ext uri="{9D8B030D-6E8A-4147-A177-3AD203B41FA5}">
                      <a16:colId xmlns:a16="http://schemas.microsoft.com/office/drawing/2014/main" val="3789721904"/>
                    </a:ext>
                  </a:extLst>
                </a:gridCol>
                <a:gridCol w="329184">
                  <a:extLst>
                    <a:ext uri="{9D8B030D-6E8A-4147-A177-3AD203B41FA5}">
                      <a16:colId xmlns:a16="http://schemas.microsoft.com/office/drawing/2014/main" val="656179943"/>
                    </a:ext>
                  </a:extLst>
                </a:gridCol>
                <a:gridCol w="329184">
                  <a:extLst>
                    <a:ext uri="{9D8B030D-6E8A-4147-A177-3AD203B41FA5}">
                      <a16:colId xmlns:a16="http://schemas.microsoft.com/office/drawing/2014/main" val="592138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0549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- 2019-03-31 11:15:15 </a:t>
                      </a:r>
                      <a:r>
                        <a:rPr kumimoji="0" lang="de-DE" sz="1000" b="0" i="0" u="none" strike="noStrike" kern="1200" cap="none" spc="0" normalizeH="0" baseline="0" noProof="0">
                          <a:ln>
                            <a:noFill/>
                          </a:ln>
                          <a:solidFill>
                            <a:prstClr val="black"/>
                          </a:solidFill>
                          <a:effectLst/>
                          <a:uLnTx/>
                          <a:uFillTx/>
                          <a:latin typeface="+mn-lt"/>
                          <a:ea typeface="+mn-ea"/>
                          <a:cs typeface="+mn-cs"/>
                        </a:rPr>
                        <a:t> 
 2. GLOW-Tag✨  2. Chance!😍
Auch heute haben wir an unserer #Holo-Bag nichts vorbeiziehen lassen, sondern alles reingepackt, was das Beautyherz begehrt.
Habt ihr unseren heutigen Hashtag in den Stories bereits entschlüsselt? Dann schreibt ihn jetzt in die Kommentare und mit ein wenig Glück zieht die #Holo-Bag inklusiver toller #GLOW-Highlights schon ganz bald bei euch ein!🤩
Teilnahmeschluss ist Montag (01.04.19) um 23:59 Uhr.
Zu den TNBs geht’s hier entlang👉 www.dm.de/holobag-fb-day2
#GLOWbydm #GlOWcon #neubeidm#goandGLOW #itstimetoGLOW #holographic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https://scontent.xx.fbcdn.net/v/t1.0-9/p720x720/53468160_2242580435781004_923739176359165952_o.jpg?_nc_cat=104&amp;_nc_ht=scontent.xx&amp;oh=1bf5fe3885c176ab87734665742436e9&amp;oe=5D2CDA5F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536038"/>
                  </a:ext>
                </a:extLst>
              </a:tr>
            </a:tbl>
          </a:graphicData>
        </a:graphic>
      </p:graphicFrame>
      <p:sp>
        <p:nvSpPr>
          <p:cNvPr id="4" name="Text Placeholder 3">
            <a:extLst>
              <a:ext uri="{FF2B5EF4-FFF2-40B4-BE49-F238E27FC236}">
                <a16:creationId xmlns:a16="http://schemas.microsoft.com/office/drawing/2014/main" id="{66BCF6C6-3A82-462B-AD83-AF14BEA6B056}"/>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414013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95BFB-DB0B-4215-9596-84B315A01A63}"/>
              </a:ext>
            </a:extLst>
          </p:cNvPr>
          <p:cNvSpPr>
            <a:spLocks noGrp="1"/>
          </p:cNvSpPr>
          <p:nvPr>
            <p:ph type="title"/>
          </p:nvPr>
        </p:nvSpPr>
        <p:spPr/>
        <p:txBody>
          <a:bodyPr/>
          <a:lstStyle/>
          <a:p>
            <a:r>
              <a:rPr lang="en-US"/>
              <a:t>Facebook Own Posts Table | All Pages - 6 of 26</a:t>
            </a:r>
          </a:p>
        </p:txBody>
      </p:sp>
      <p:graphicFrame>
        <p:nvGraphicFramePr>
          <p:cNvPr id="5" name="Table Placeholder 4">
            <a:extLst>
              <a:ext uri="{FF2B5EF4-FFF2-40B4-BE49-F238E27FC236}">
                <a16:creationId xmlns:a16="http://schemas.microsoft.com/office/drawing/2014/main" id="{5005F882-B9AD-4D4D-AE2A-0CE8EC23FEF0}"/>
              </a:ext>
            </a:extLst>
          </p:cNvPr>
          <p:cNvGraphicFramePr>
            <a:graphicFrameLocks noGrp="1"/>
          </p:cNvGraphicFramePr>
          <p:nvPr>
            <p:ph type="tbl" sz="quarter" idx="13"/>
            <p:extLst>
              <p:ext uri="{D42A27DB-BD31-4B8C-83A1-F6EECF244321}">
                <p14:modId xmlns:p14="http://schemas.microsoft.com/office/powerpoint/2010/main" val="1188919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24396252"/>
                    </a:ext>
                  </a:extLst>
                </a:gridCol>
                <a:gridCol w="905256">
                  <a:extLst>
                    <a:ext uri="{9D8B030D-6E8A-4147-A177-3AD203B41FA5}">
                      <a16:colId xmlns:a16="http://schemas.microsoft.com/office/drawing/2014/main" val="2971370843"/>
                    </a:ext>
                  </a:extLst>
                </a:gridCol>
                <a:gridCol w="658368">
                  <a:extLst>
                    <a:ext uri="{9D8B030D-6E8A-4147-A177-3AD203B41FA5}">
                      <a16:colId xmlns:a16="http://schemas.microsoft.com/office/drawing/2014/main" val="3924438653"/>
                    </a:ext>
                  </a:extLst>
                </a:gridCol>
                <a:gridCol w="329184">
                  <a:extLst>
                    <a:ext uri="{9D8B030D-6E8A-4147-A177-3AD203B41FA5}">
                      <a16:colId xmlns:a16="http://schemas.microsoft.com/office/drawing/2014/main" val="1117612582"/>
                    </a:ext>
                  </a:extLst>
                </a:gridCol>
                <a:gridCol w="329184">
                  <a:extLst>
                    <a:ext uri="{9D8B030D-6E8A-4147-A177-3AD203B41FA5}">
                      <a16:colId xmlns:a16="http://schemas.microsoft.com/office/drawing/2014/main" val="779527378"/>
                    </a:ext>
                  </a:extLst>
                </a:gridCol>
                <a:gridCol w="329184">
                  <a:extLst>
                    <a:ext uri="{9D8B030D-6E8A-4147-A177-3AD203B41FA5}">
                      <a16:colId xmlns:a16="http://schemas.microsoft.com/office/drawing/2014/main" val="1944933687"/>
                    </a:ext>
                  </a:extLst>
                </a:gridCol>
                <a:gridCol w="329184">
                  <a:extLst>
                    <a:ext uri="{9D8B030D-6E8A-4147-A177-3AD203B41FA5}">
                      <a16:colId xmlns:a16="http://schemas.microsoft.com/office/drawing/2014/main" val="4247004363"/>
                    </a:ext>
                  </a:extLst>
                </a:gridCol>
                <a:gridCol w="329184">
                  <a:extLst>
                    <a:ext uri="{9D8B030D-6E8A-4147-A177-3AD203B41FA5}">
                      <a16:colId xmlns:a16="http://schemas.microsoft.com/office/drawing/2014/main" val="3256821387"/>
                    </a:ext>
                  </a:extLst>
                </a:gridCol>
                <a:gridCol w="329184">
                  <a:extLst>
                    <a:ext uri="{9D8B030D-6E8A-4147-A177-3AD203B41FA5}">
                      <a16:colId xmlns:a16="http://schemas.microsoft.com/office/drawing/2014/main" val="847722135"/>
                    </a:ext>
                  </a:extLst>
                </a:gridCol>
                <a:gridCol w="329184">
                  <a:extLst>
                    <a:ext uri="{9D8B030D-6E8A-4147-A177-3AD203B41FA5}">
                      <a16:colId xmlns:a16="http://schemas.microsoft.com/office/drawing/2014/main" val="1306497799"/>
                    </a:ext>
                  </a:extLst>
                </a:gridCol>
                <a:gridCol w="329184">
                  <a:extLst>
                    <a:ext uri="{9D8B030D-6E8A-4147-A177-3AD203B41FA5}">
                      <a16:colId xmlns:a16="http://schemas.microsoft.com/office/drawing/2014/main" val="140643108"/>
                    </a:ext>
                  </a:extLst>
                </a:gridCol>
                <a:gridCol w="329184">
                  <a:extLst>
                    <a:ext uri="{9D8B030D-6E8A-4147-A177-3AD203B41FA5}">
                      <a16:colId xmlns:a16="http://schemas.microsoft.com/office/drawing/2014/main" val="3370283497"/>
                    </a:ext>
                  </a:extLst>
                </a:gridCol>
                <a:gridCol w="329184">
                  <a:extLst>
                    <a:ext uri="{9D8B030D-6E8A-4147-A177-3AD203B41FA5}">
                      <a16:colId xmlns:a16="http://schemas.microsoft.com/office/drawing/2014/main" val="2022099484"/>
                    </a:ext>
                  </a:extLst>
                </a:gridCol>
                <a:gridCol w="329184">
                  <a:extLst>
                    <a:ext uri="{9D8B030D-6E8A-4147-A177-3AD203B41FA5}">
                      <a16:colId xmlns:a16="http://schemas.microsoft.com/office/drawing/2014/main" val="3511066864"/>
                    </a:ext>
                  </a:extLst>
                </a:gridCol>
                <a:gridCol w="329184">
                  <a:extLst>
                    <a:ext uri="{9D8B030D-6E8A-4147-A177-3AD203B41FA5}">
                      <a16:colId xmlns:a16="http://schemas.microsoft.com/office/drawing/2014/main" val="3409327041"/>
                    </a:ext>
                  </a:extLst>
                </a:gridCol>
                <a:gridCol w="329184">
                  <a:extLst>
                    <a:ext uri="{9D8B030D-6E8A-4147-A177-3AD203B41FA5}">
                      <a16:colId xmlns:a16="http://schemas.microsoft.com/office/drawing/2014/main" val="4203575220"/>
                    </a:ext>
                  </a:extLst>
                </a:gridCol>
                <a:gridCol w="329184">
                  <a:extLst>
                    <a:ext uri="{9D8B030D-6E8A-4147-A177-3AD203B41FA5}">
                      <a16:colId xmlns:a16="http://schemas.microsoft.com/office/drawing/2014/main" val="4222151431"/>
                    </a:ext>
                  </a:extLst>
                </a:gridCol>
                <a:gridCol w="329184">
                  <a:extLst>
                    <a:ext uri="{9D8B030D-6E8A-4147-A177-3AD203B41FA5}">
                      <a16:colId xmlns:a16="http://schemas.microsoft.com/office/drawing/2014/main" val="3136930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792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- 2019-03-31 09:30:12 </a:t>
                      </a:r>
                      <a:r>
                        <a:rPr kumimoji="0" lang="en-US" sz="1000" b="0" i="0" u="none" strike="noStrike" kern="1200" cap="none" spc="0" normalizeH="0" baseline="0" noProof="0">
                          <a:ln>
                            <a:noFill/>
                          </a:ln>
                          <a:solidFill>
                            <a:prstClr val="black"/>
                          </a:solidFill>
                          <a:effectLst/>
                          <a:uLnTx/>
                          <a:uFillTx/>
                          <a:latin typeface="+mn-lt"/>
                          <a:ea typeface="+mn-ea"/>
                          <a:cs typeface="+mn-cs"/>
                        </a:rPr>
                        <a:t> 
 Vorhang auf für ☁️ WOLKE7 ☁️ - die neuen Produkte von alverde NATURKOSMETIK und Vanessa Mai. In unserer Live-Show stellt Vanessa Mai zusammen mit Carolin von alverde ihre 4 neuen Produkte vor und gibt euch Tipps &amp; Tricks zur Anwendung💁. Habt ihr Fragen zu Vanessa Mai, alverde oder den Produkten? Dann her damit! Postet eure Fragen mit #alverdexvanessamai in die Kommentare👇👇👇 und mit etwas Glück könnt ihr sogar etwas gewinnen😉. 
Zu den TNBs geht´s hier entlang👉 
http://dm.de/tnb-alverdexvanessamai
Wann? Wie? Wo? 
📍 Sonntag 31.03. 🗓
📍 15.30 Uhr ⏰ 
📍 Live auf unserem Facebook- &amp; Instagram-Kanal 🤳🏻
#neubeidm #wolke7 #alverde #naturkosmetik #gettheglow #glowbydm #vanessamai #glowcon #goandglow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https://scontent.xx.fbcdn.net/v/t15.5256-10/s720x720/55831328_424197918347686_5041566894197309440_n.jpg?_nc_cat=100&amp;_nc_ht=scontent.xx&amp;oh=195df5eefa0f1ce9d84a1ed2160ce259&amp;oe=5D4130BF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04/07/2019 04:40:26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92986181"/>
                  </a:ext>
                </a:extLst>
              </a:tr>
            </a:tbl>
          </a:graphicData>
        </a:graphic>
      </p:graphicFrame>
      <p:sp>
        <p:nvSpPr>
          <p:cNvPr id="4" name="Text Placeholder 3">
            <a:extLst>
              <a:ext uri="{FF2B5EF4-FFF2-40B4-BE49-F238E27FC236}">
                <a16:creationId xmlns:a16="http://schemas.microsoft.com/office/drawing/2014/main" id="{3265C7F9-8766-4A8C-9061-1D6BDCC351C5}"/>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955768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EB882-AC58-40A5-A574-F18F5DCDB29A}"/>
              </a:ext>
            </a:extLst>
          </p:cNvPr>
          <p:cNvSpPr>
            <a:spLocks noGrp="1"/>
          </p:cNvSpPr>
          <p:nvPr>
            <p:ph type="title"/>
          </p:nvPr>
        </p:nvSpPr>
        <p:spPr/>
        <p:txBody>
          <a:bodyPr/>
          <a:lstStyle/>
          <a:p>
            <a:r>
              <a:rPr lang="en-US"/>
              <a:t>Facebook Own Posts Table | All Pages - 7 of 26</a:t>
            </a:r>
          </a:p>
        </p:txBody>
      </p:sp>
      <p:graphicFrame>
        <p:nvGraphicFramePr>
          <p:cNvPr id="5" name="Table Placeholder 4">
            <a:extLst>
              <a:ext uri="{FF2B5EF4-FFF2-40B4-BE49-F238E27FC236}">
                <a16:creationId xmlns:a16="http://schemas.microsoft.com/office/drawing/2014/main" id="{B4D4C0ED-24C0-44F5-8579-056F0171154A}"/>
              </a:ext>
            </a:extLst>
          </p:cNvPr>
          <p:cNvGraphicFramePr>
            <a:graphicFrameLocks noGrp="1"/>
          </p:cNvGraphicFramePr>
          <p:nvPr>
            <p:ph type="tbl" sz="quarter" idx="13"/>
            <p:extLst>
              <p:ext uri="{D42A27DB-BD31-4B8C-83A1-F6EECF244321}">
                <p14:modId xmlns:p14="http://schemas.microsoft.com/office/powerpoint/2010/main" val="438783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2599802"/>
                    </a:ext>
                  </a:extLst>
                </a:gridCol>
                <a:gridCol w="905256">
                  <a:extLst>
                    <a:ext uri="{9D8B030D-6E8A-4147-A177-3AD203B41FA5}">
                      <a16:colId xmlns:a16="http://schemas.microsoft.com/office/drawing/2014/main" val="798733605"/>
                    </a:ext>
                  </a:extLst>
                </a:gridCol>
                <a:gridCol w="658368">
                  <a:extLst>
                    <a:ext uri="{9D8B030D-6E8A-4147-A177-3AD203B41FA5}">
                      <a16:colId xmlns:a16="http://schemas.microsoft.com/office/drawing/2014/main" val="210400816"/>
                    </a:ext>
                  </a:extLst>
                </a:gridCol>
                <a:gridCol w="329184">
                  <a:extLst>
                    <a:ext uri="{9D8B030D-6E8A-4147-A177-3AD203B41FA5}">
                      <a16:colId xmlns:a16="http://schemas.microsoft.com/office/drawing/2014/main" val="3069778761"/>
                    </a:ext>
                  </a:extLst>
                </a:gridCol>
                <a:gridCol w="329184">
                  <a:extLst>
                    <a:ext uri="{9D8B030D-6E8A-4147-A177-3AD203B41FA5}">
                      <a16:colId xmlns:a16="http://schemas.microsoft.com/office/drawing/2014/main" val="462156954"/>
                    </a:ext>
                  </a:extLst>
                </a:gridCol>
                <a:gridCol w="329184">
                  <a:extLst>
                    <a:ext uri="{9D8B030D-6E8A-4147-A177-3AD203B41FA5}">
                      <a16:colId xmlns:a16="http://schemas.microsoft.com/office/drawing/2014/main" val="2453733940"/>
                    </a:ext>
                  </a:extLst>
                </a:gridCol>
                <a:gridCol w="329184">
                  <a:extLst>
                    <a:ext uri="{9D8B030D-6E8A-4147-A177-3AD203B41FA5}">
                      <a16:colId xmlns:a16="http://schemas.microsoft.com/office/drawing/2014/main" val="4083412513"/>
                    </a:ext>
                  </a:extLst>
                </a:gridCol>
                <a:gridCol w="329184">
                  <a:extLst>
                    <a:ext uri="{9D8B030D-6E8A-4147-A177-3AD203B41FA5}">
                      <a16:colId xmlns:a16="http://schemas.microsoft.com/office/drawing/2014/main" val="2246920024"/>
                    </a:ext>
                  </a:extLst>
                </a:gridCol>
                <a:gridCol w="329184">
                  <a:extLst>
                    <a:ext uri="{9D8B030D-6E8A-4147-A177-3AD203B41FA5}">
                      <a16:colId xmlns:a16="http://schemas.microsoft.com/office/drawing/2014/main" val="678624450"/>
                    </a:ext>
                  </a:extLst>
                </a:gridCol>
                <a:gridCol w="329184">
                  <a:extLst>
                    <a:ext uri="{9D8B030D-6E8A-4147-A177-3AD203B41FA5}">
                      <a16:colId xmlns:a16="http://schemas.microsoft.com/office/drawing/2014/main" val="663735245"/>
                    </a:ext>
                  </a:extLst>
                </a:gridCol>
                <a:gridCol w="329184">
                  <a:extLst>
                    <a:ext uri="{9D8B030D-6E8A-4147-A177-3AD203B41FA5}">
                      <a16:colId xmlns:a16="http://schemas.microsoft.com/office/drawing/2014/main" val="3787819501"/>
                    </a:ext>
                  </a:extLst>
                </a:gridCol>
                <a:gridCol w="329184">
                  <a:extLst>
                    <a:ext uri="{9D8B030D-6E8A-4147-A177-3AD203B41FA5}">
                      <a16:colId xmlns:a16="http://schemas.microsoft.com/office/drawing/2014/main" val="691821395"/>
                    </a:ext>
                  </a:extLst>
                </a:gridCol>
                <a:gridCol w="329184">
                  <a:extLst>
                    <a:ext uri="{9D8B030D-6E8A-4147-A177-3AD203B41FA5}">
                      <a16:colId xmlns:a16="http://schemas.microsoft.com/office/drawing/2014/main" val="3197793398"/>
                    </a:ext>
                  </a:extLst>
                </a:gridCol>
                <a:gridCol w="329184">
                  <a:extLst>
                    <a:ext uri="{9D8B030D-6E8A-4147-A177-3AD203B41FA5}">
                      <a16:colId xmlns:a16="http://schemas.microsoft.com/office/drawing/2014/main" val="2460633756"/>
                    </a:ext>
                  </a:extLst>
                </a:gridCol>
                <a:gridCol w="329184">
                  <a:extLst>
                    <a:ext uri="{9D8B030D-6E8A-4147-A177-3AD203B41FA5}">
                      <a16:colId xmlns:a16="http://schemas.microsoft.com/office/drawing/2014/main" val="956075649"/>
                    </a:ext>
                  </a:extLst>
                </a:gridCol>
                <a:gridCol w="329184">
                  <a:extLst>
                    <a:ext uri="{9D8B030D-6E8A-4147-A177-3AD203B41FA5}">
                      <a16:colId xmlns:a16="http://schemas.microsoft.com/office/drawing/2014/main" val="2142325734"/>
                    </a:ext>
                  </a:extLst>
                </a:gridCol>
                <a:gridCol w="329184">
                  <a:extLst>
                    <a:ext uri="{9D8B030D-6E8A-4147-A177-3AD203B41FA5}">
                      <a16:colId xmlns:a16="http://schemas.microsoft.com/office/drawing/2014/main" val="732665241"/>
                    </a:ext>
                  </a:extLst>
                </a:gridCol>
                <a:gridCol w="329184">
                  <a:extLst>
                    <a:ext uri="{9D8B030D-6E8A-4147-A177-3AD203B41FA5}">
                      <a16:colId xmlns:a16="http://schemas.microsoft.com/office/drawing/2014/main" val="3314618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612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- 2019-03-30 13:22:20 </a:t>
                      </a:r>
                      <a:r>
                        <a:rPr kumimoji="0" lang="de-DE" sz="1000" b="0" i="0" u="none" strike="noStrike" kern="1200" cap="none" spc="0" normalizeH="0" baseline="0" noProof="0">
                          <a:ln>
                            <a:noFill/>
                          </a:ln>
                          <a:solidFill>
                            <a:prstClr val="black"/>
                          </a:solidFill>
                          <a:effectLst/>
                          <a:uLnTx/>
                          <a:uFillTx/>
                          <a:latin typeface="+mn-lt"/>
                          <a:ea typeface="+mn-ea"/>
                          <a:cs typeface="+mn-cs"/>
                        </a:rPr>
                        <a:t> 
 Wo sind die Spürnasen unter euch?!🙋🏼‍♀️🙋🏻‍♂️ Mit etwas Glück könnt ihr diese coole #Holo-Bag gewinnen, die mit meeega vielen Produkten von unserem 1. @glowcon-Tag gefüllt ist.  Schreibt uns dafür den gesuchten Hashtag, welchen wir in den Stories versteckt haben, in die Kommentare. Ihr habt dafür bis Sonntag (31.03.19) um 23:59 Uhr Zeit. Die TNB findet ihr hier👉
 www.dm.de/holobag-fb-day1 
#GLOWbydm #GlOWcon #neubeidm#goandGLOW #Glow #itstimetoGLOW#holographic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https://scontent.xx.fbcdn.net/v/t1.0-9/p720x720/56182406_2241145725924475_9164127700355383296_n.jpg?_nc_cat=111&amp;_nc_ht=scontent.xx&amp;oh=aefd338ca6916f8fcfa082b7081e365d&amp;oe=5D433314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6746584"/>
                  </a:ext>
                </a:extLst>
              </a:tr>
            </a:tbl>
          </a:graphicData>
        </a:graphic>
      </p:graphicFrame>
      <p:sp>
        <p:nvSpPr>
          <p:cNvPr id="4" name="Text Placeholder 3">
            <a:extLst>
              <a:ext uri="{FF2B5EF4-FFF2-40B4-BE49-F238E27FC236}">
                <a16:creationId xmlns:a16="http://schemas.microsoft.com/office/drawing/2014/main" id="{69CF1362-0B27-4E3C-ADA2-A99C4CBA330D}"/>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4178009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E8D82-E668-452C-9AE8-57F5068A4E9D}"/>
              </a:ext>
            </a:extLst>
          </p:cNvPr>
          <p:cNvSpPr>
            <a:spLocks noGrp="1"/>
          </p:cNvSpPr>
          <p:nvPr>
            <p:ph type="title"/>
          </p:nvPr>
        </p:nvSpPr>
        <p:spPr/>
        <p:txBody>
          <a:bodyPr/>
          <a:lstStyle/>
          <a:p>
            <a:r>
              <a:rPr lang="en-US"/>
              <a:t>Facebook Own Posts Table | All Pages - 8 of 26</a:t>
            </a:r>
          </a:p>
        </p:txBody>
      </p:sp>
      <p:graphicFrame>
        <p:nvGraphicFramePr>
          <p:cNvPr id="5" name="Table Placeholder 4">
            <a:extLst>
              <a:ext uri="{FF2B5EF4-FFF2-40B4-BE49-F238E27FC236}">
                <a16:creationId xmlns:a16="http://schemas.microsoft.com/office/drawing/2014/main" id="{8AC556DC-D5D3-4125-8A6E-C98BE791FB83}"/>
              </a:ext>
            </a:extLst>
          </p:cNvPr>
          <p:cNvGraphicFramePr>
            <a:graphicFrameLocks noGrp="1"/>
          </p:cNvGraphicFramePr>
          <p:nvPr>
            <p:ph type="tbl" sz="quarter" idx="13"/>
            <p:extLst>
              <p:ext uri="{D42A27DB-BD31-4B8C-83A1-F6EECF244321}">
                <p14:modId xmlns:p14="http://schemas.microsoft.com/office/powerpoint/2010/main" val="66199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22563885"/>
                    </a:ext>
                  </a:extLst>
                </a:gridCol>
                <a:gridCol w="905256">
                  <a:extLst>
                    <a:ext uri="{9D8B030D-6E8A-4147-A177-3AD203B41FA5}">
                      <a16:colId xmlns:a16="http://schemas.microsoft.com/office/drawing/2014/main" val="3048398855"/>
                    </a:ext>
                  </a:extLst>
                </a:gridCol>
                <a:gridCol w="658368">
                  <a:extLst>
                    <a:ext uri="{9D8B030D-6E8A-4147-A177-3AD203B41FA5}">
                      <a16:colId xmlns:a16="http://schemas.microsoft.com/office/drawing/2014/main" val="2119412455"/>
                    </a:ext>
                  </a:extLst>
                </a:gridCol>
                <a:gridCol w="329184">
                  <a:extLst>
                    <a:ext uri="{9D8B030D-6E8A-4147-A177-3AD203B41FA5}">
                      <a16:colId xmlns:a16="http://schemas.microsoft.com/office/drawing/2014/main" val="3654533996"/>
                    </a:ext>
                  </a:extLst>
                </a:gridCol>
                <a:gridCol w="329184">
                  <a:extLst>
                    <a:ext uri="{9D8B030D-6E8A-4147-A177-3AD203B41FA5}">
                      <a16:colId xmlns:a16="http://schemas.microsoft.com/office/drawing/2014/main" val="3358918194"/>
                    </a:ext>
                  </a:extLst>
                </a:gridCol>
                <a:gridCol w="329184">
                  <a:extLst>
                    <a:ext uri="{9D8B030D-6E8A-4147-A177-3AD203B41FA5}">
                      <a16:colId xmlns:a16="http://schemas.microsoft.com/office/drawing/2014/main" val="1947273558"/>
                    </a:ext>
                  </a:extLst>
                </a:gridCol>
                <a:gridCol w="329184">
                  <a:extLst>
                    <a:ext uri="{9D8B030D-6E8A-4147-A177-3AD203B41FA5}">
                      <a16:colId xmlns:a16="http://schemas.microsoft.com/office/drawing/2014/main" val="1629909245"/>
                    </a:ext>
                  </a:extLst>
                </a:gridCol>
                <a:gridCol w="329184">
                  <a:extLst>
                    <a:ext uri="{9D8B030D-6E8A-4147-A177-3AD203B41FA5}">
                      <a16:colId xmlns:a16="http://schemas.microsoft.com/office/drawing/2014/main" val="4084885250"/>
                    </a:ext>
                  </a:extLst>
                </a:gridCol>
                <a:gridCol w="329184">
                  <a:extLst>
                    <a:ext uri="{9D8B030D-6E8A-4147-A177-3AD203B41FA5}">
                      <a16:colId xmlns:a16="http://schemas.microsoft.com/office/drawing/2014/main" val="958902310"/>
                    </a:ext>
                  </a:extLst>
                </a:gridCol>
                <a:gridCol w="329184">
                  <a:extLst>
                    <a:ext uri="{9D8B030D-6E8A-4147-A177-3AD203B41FA5}">
                      <a16:colId xmlns:a16="http://schemas.microsoft.com/office/drawing/2014/main" val="1666262186"/>
                    </a:ext>
                  </a:extLst>
                </a:gridCol>
                <a:gridCol w="329184">
                  <a:extLst>
                    <a:ext uri="{9D8B030D-6E8A-4147-A177-3AD203B41FA5}">
                      <a16:colId xmlns:a16="http://schemas.microsoft.com/office/drawing/2014/main" val="1150289460"/>
                    </a:ext>
                  </a:extLst>
                </a:gridCol>
                <a:gridCol w="329184">
                  <a:extLst>
                    <a:ext uri="{9D8B030D-6E8A-4147-A177-3AD203B41FA5}">
                      <a16:colId xmlns:a16="http://schemas.microsoft.com/office/drawing/2014/main" val="2949470711"/>
                    </a:ext>
                  </a:extLst>
                </a:gridCol>
                <a:gridCol w="329184">
                  <a:extLst>
                    <a:ext uri="{9D8B030D-6E8A-4147-A177-3AD203B41FA5}">
                      <a16:colId xmlns:a16="http://schemas.microsoft.com/office/drawing/2014/main" val="140863571"/>
                    </a:ext>
                  </a:extLst>
                </a:gridCol>
                <a:gridCol w="329184">
                  <a:extLst>
                    <a:ext uri="{9D8B030D-6E8A-4147-A177-3AD203B41FA5}">
                      <a16:colId xmlns:a16="http://schemas.microsoft.com/office/drawing/2014/main" val="2602399482"/>
                    </a:ext>
                  </a:extLst>
                </a:gridCol>
                <a:gridCol w="329184">
                  <a:extLst>
                    <a:ext uri="{9D8B030D-6E8A-4147-A177-3AD203B41FA5}">
                      <a16:colId xmlns:a16="http://schemas.microsoft.com/office/drawing/2014/main" val="3488267193"/>
                    </a:ext>
                  </a:extLst>
                </a:gridCol>
                <a:gridCol w="329184">
                  <a:extLst>
                    <a:ext uri="{9D8B030D-6E8A-4147-A177-3AD203B41FA5}">
                      <a16:colId xmlns:a16="http://schemas.microsoft.com/office/drawing/2014/main" val="1153475376"/>
                    </a:ext>
                  </a:extLst>
                </a:gridCol>
                <a:gridCol w="329184">
                  <a:extLst>
                    <a:ext uri="{9D8B030D-6E8A-4147-A177-3AD203B41FA5}">
                      <a16:colId xmlns:a16="http://schemas.microsoft.com/office/drawing/2014/main" val="195163801"/>
                    </a:ext>
                  </a:extLst>
                </a:gridCol>
                <a:gridCol w="329184">
                  <a:extLst>
                    <a:ext uri="{9D8B030D-6E8A-4147-A177-3AD203B41FA5}">
                      <a16:colId xmlns:a16="http://schemas.microsoft.com/office/drawing/2014/main" val="3698372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913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- 2019-03-30 06:10:00 </a:t>
                      </a:r>
                      <a:r>
                        <a:rPr kumimoji="0" lang="en-US" sz="1000" b="0" i="0" u="none" strike="noStrike" kern="1200" cap="none" spc="0" normalizeH="0" baseline="0" noProof="0">
                          <a:ln>
                            <a:noFill/>
                          </a:ln>
                          <a:solidFill>
                            <a:prstClr val="black"/>
                          </a:solidFill>
                          <a:effectLst/>
                          <a:uLnTx/>
                          <a:uFillTx/>
                          <a:latin typeface="+mn-lt"/>
                          <a:ea typeface="+mn-ea"/>
                          <a:cs typeface="+mn-cs"/>
                        </a:rPr>
                        <a:t> 
 Fruits to GLOW 🍉🍑🍒🥥
Für alle, die unsere Liveshow verpasst haben, gibt es hier nochmal unsere vier Fruit-Boxen im Schnelldurchlauf.
Die streng limitierten Boxen findet ihr ab jetzt in unserem Onlineshop unter dm.de/fruitstoglow
Welches Früchtchen bist du? Kokos #🥥, Kirsche #🍒, Pfirsich #🍑 oder Wassermelone #🍉?
#neubeidm #getyourfruitbox #firstcomefirstserve #glowbydm #glow #4früchte4boxen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9593018"/>
                  </a:ext>
                </a:extLst>
              </a:tr>
            </a:tbl>
          </a:graphicData>
        </a:graphic>
      </p:graphicFrame>
      <p:sp>
        <p:nvSpPr>
          <p:cNvPr id="4" name="Text Placeholder 3">
            <a:extLst>
              <a:ext uri="{FF2B5EF4-FFF2-40B4-BE49-F238E27FC236}">
                <a16:creationId xmlns:a16="http://schemas.microsoft.com/office/drawing/2014/main" id="{449CAAD9-68A3-43D8-8ADA-C219A1BBC41D}"/>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562410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DD9D1-55B3-4B1D-AC93-B98979683D03}"/>
              </a:ext>
            </a:extLst>
          </p:cNvPr>
          <p:cNvSpPr>
            <a:spLocks noGrp="1"/>
          </p:cNvSpPr>
          <p:nvPr>
            <p:ph type="title"/>
          </p:nvPr>
        </p:nvSpPr>
        <p:spPr/>
        <p:txBody>
          <a:bodyPr/>
          <a:lstStyle/>
          <a:p>
            <a:r>
              <a:rPr lang="en-US"/>
              <a:t>Facebook Own Posts Table | All Pages - 9 of 26</a:t>
            </a:r>
          </a:p>
        </p:txBody>
      </p:sp>
      <p:graphicFrame>
        <p:nvGraphicFramePr>
          <p:cNvPr id="5" name="Table Placeholder 4">
            <a:extLst>
              <a:ext uri="{FF2B5EF4-FFF2-40B4-BE49-F238E27FC236}">
                <a16:creationId xmlns:a16="http://schemas.microsoft.com/office/drawing/2014/main" id="{5D21E2CF-E71B-4725-9B44-A7857C3B357D}"/>
              </a:ext>
            </a:extLst>
          </p:cNvPr>
          <p:cNvGraphicFramePr>
            <a:graphicFrameLocks noGrp="1"/>
          </p:cNvGraphicFramePr>
          <p:nvPr>
            <p:ph type="tbl" sz="quarter" idx="13"/>
            <p:extLst>
              <p:ext uri="{D42A27DB-BD31-4B8C-83A1-F6EECF244321}">
                <p14:modId xmlns:p14="http://schemas.microsoft.com/office/powerpoint/2010/main" val="1736196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46762413"/>
                    </a:ext>
                  </a:extLst>
                </a:gridCol>
                <a:gridCol w="905256">
                  <a:extLst>
                    <a:ext uri="{9D8B030D-6E8A-4147-A177-3AD203B41FA5}">
                      <a16:colId xmlns:a16="http://schemas.microsoft.com/office/drawing/2014/main" val="166140342"/>
                    </a:ext>
                  </a:extLst>
                </a:gridCol>
                <a:gridCol w="658368">
                  <a:extLst>
                    <a:ext uri="{9D8B030D-6E8A-4147-A177-3AD203B41FA5}">
                      <a16:colId xmlns:a16="http://schemas.microsoft.com/office/drawing/2014/main" val="2339354759"/>
                    </a:ext>
                  </a:extLst>
                </a:gridCol>
                <a:gridCol w="329184">
                  <a:extLst>
                    <a:ext uri="{9D8B030D-6E8A-4147-A177-3AD203B41FA5}">
                      <a16:colId xmlns:a16="http://schemas.microsoft.com/office/drawing/2014/main" val="1214271117"/>
                    </a:ext>
                  </a:extLst>
                </a:gridCol>
                <a:gridCol w="329184">
                  <a:extLst>
                    <a:ext uri="{9D8B030D-6E8A-4147-A177-3AD203B41FA5}">
                      <a16:colId xmlns:a16="http://schemas.microsoft.com/office/drawing/2014/main" val="1029767833"/>
                    </a:ext>
                  </a:extLst>
                </a:gridCol>
                <a:gridCol w="329184">
                  <a:extLst>
                    <a:ext uri="{9D8B030D-6E8A-4147-A177-3AD203B41FA5}">
                      <a16:colId xmlns:a16="http://schemas.microsoft.com/office/drawing/2014/main" val="3880241589"/>
                    </a:ext>
                  </a:extLst>
                </a:gridCol>
                <a:gridCol w="329184">
                  <a:extLst>
                    <a:ext uri="{9D8B030D-6E8A-4147-A177-3AD203B41FA5}">
                      <a16:colId xmlns:a16="http://schemas.microsoft.com/office/drawing/2014/main" val="3354699547"/>
                    </a:ext>
                  </a:extLst>
                </a:gridCol>
                <a:gridCol w="329184">
                  <a:extLst>
                    <a:ext uri="{9D8B030D-6E8A-4147-A177-3AD203B41FA5}">
                      <a16:colId xmlns:a16="http://schemas.microsoft.com/office/drawing/2014/main" val="385195901"/>
                    </a:ext>
                  </a:extLst>
                </a:gridCol>
                <a:gridCol w="329184">
                  <a:extLst>
                    <a:ext uri="{9D8B030D-6E8A-4147-A177-3AD203B41FA5}">
                      <a16:colId xmlns:a16="http://schemas.microsoft.com/office/drawing/2014/main" val="1765182858"/>
                    </a:ext>
                  </a:extLst>
                </a:gridCol>
                <a:gridCol w="329184">
                  <a:extLst>
                    <a:ext uri="{9D8B030D-6E8A-4147-A177-3AD203B41FA5}">
                      <a16:colId xmlns:a16="http://schemas.microsoft.com/office/drawing/2014/main" val="2023154584"/>
                    </a:ext>
                  </a:extLst>
                </a:gridCol>
                <a:gridCol w="329184">
                  <a:extLst>
                    <a:ext uri="{9D8B030D-6E8A-4147-A177-3AD203B41FA5}">
                      <a16:colId xmlns:a16="http://schemas.microsoft.com/office/drawing/2014/main" val="2415721304"/>
                    </a:ext>
                  </a:extLst>
                </a:gridCol>
                <a:gridCol w="329184">
                  <a:extLst>
                    <a:ext uri="{9D8B030D-6E8A-4147-A177-3AD203B41FA5}">
                      <a16:colId xmlns:a16="http://schemas.microsoft.com/office/drawing/2014/main" val="3722465473"/>
                    </a:ext>
                  </a:extLst>
                </a:gridCol>
                <a:gridCol w="329184">
                  <a:extLst>
                    <a:ext uri="{9D8B030D-6E8A-4147-A177-3AD203B41FA5}">
                      <a16:colId xmlns:a16="http://schemas.microsoft.com/office/drawing/2014/main" val="1968615115"/>
                    </a:ext>
                  </a:extLst>
                </a:gridCol>
                <a:gridCol w="329184">
                  <a:extLst>
                    <a:ext uri="{9D8B030D-6E8A-4147-A177-3AD203B41FA5}">
                      <a16:colId xmlns:a16="http://schemas.microsoft.com/office/drawing/2014/main" val="505675767"/>
                    </a:ext>
                  </a:extLst>
                </a:gridCol>
                <a:gridCol w="329184">
                  <a:extLst>
                    <a:ext uri="{9D8B030D-6E8A-4147-A177-3AD203B41FA5}">
                      <a16:colId xmlns:a16="http://schemas.microsoft.com/office/drawing/2014/main" val="3143569954"/>
                    </a:ext>
                  </a:extLst>
                </a:gridCol>
                <a:gridCol w="329184">
                  <a:extLst>
                    <a:ext uri="{9D8B030D-6E8A-4147-A177-3AD203B41FA5}">
                      <a16:colId xmlns:a16="http://schemas.microsoft.com/office/drawing/2014/main" val="4020474149"/>
                    </a:ext>
                  </a:extLst>
                </a:gridCol>
                <a:gridCol w="329184">
                  <a:extLst>
                    <a:ext uri="{9D8B030D-6E8A-4147-A177-3AD203B41FA5}">
                      <a16:colId xmlns:a16="http://schemas.microsoft.com/office/drawing/2014/main" val="2645197126"/>
                    </a:ext>
                  </a:extLst>
                </a:gridCol>
                <a:gridCol w="329184">
                  <a:extLst>
                    <a:ext uri="{9D8B030D-6E8A-4147-A177-3AD203B41FA5}">
                      <a16:colId xmlns:a16="http://schemas.microsoft.com/office/drawing/2014/main" val="1955361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431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- 2019-03-30 05:30:32 </a:t>
                      </a:r>
                      <a:r>
                        <a:rPr kumimoji="0" lang="en-US" sz="1000" b="0" i="0" u="none" strike="noStrike" kern="1200" cap="none" spc="0" normalizeH="0" baseline="0" noProof="0">
                          <a:ln>
                            <a:noFill/>
                          </a:ln>
                          <a:solidFill>
                            <a:prstClr val="black"/>
                          </a:solidFill>
                          <a:effectLst/>
                          <a:uLnTx/>
                          <a:uFillTx/>
                          <a:latin typeface="+mn-lt"/>
                          <a:ea typeface="+mn-ea"/>
                          <a:cs typeface="+mn-cs"/>
                        </a:rPr>
                        <a:t> 
 SPOILER ALERT📣…es gibt wieder Boxen🔥🚨! 
In der Live-Show erfahrt ihr, als ALLERERSTE, wie ihr an die streng limitierten Boxen rankommt und natürlich auch, was drin ist. 🏃🏼‍♀️💨 #firstcomefirstserve
Was wir euch schon verraten können: es wird sehr fruchtig #🍒#🍑#🥥#🍉 
Also seid dabei! 
📍 Samstag 30.03. 🗓
📍 10.30 Uhr ⏰ 
📍 Live auf unserem Facebook- &amp; Instagram-Kanal 🤳🏻
#Fuitboxen #GetyourFruitBox #exklusivbeidm #neubeidem #Glowbydm #Glowcon #GLOW #goandglow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https://scontent.xx.fbcdn.net/v/t15.5256-10/s720x720/54606855_415397629222405_7868315013222498304_n.jpg?_nc_cat=111&amp;_nc_ht=scontent.xx&amp;oh=9188e9b296e7a1c1f45dedfedab5ec74&amp;oe=5D03F375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04:37:35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46096016"/>
                  </a:ext>
                </a:extLst>
              </a:tr>
            </a:tbl>
          </a:graphicData>
        </a:graphic>
      </p:graphicFrame>
      <p:sp>
        <p:nvSpPr>
          <p:cNvPr id="4" name="Text Placeholder 3">
            <a:extLst>
              <a:ext uri="{FF2B5EF4-FFF2-40B4-BE49-F238E27FC236}">
                <a16:creationId xmlns:a16="http://schemas.microsoft.com/office/drawing/2014/main" id="{33959081-D02A-4151-A34C-2D869B61EBA1}"/>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87920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B9269-0FD2-49EE-B4CC-4637E0D7AB2F}"/>
              </a:ext>
            </a:extLst>
          </p:cNvPr>
          <p:cNvSpPr>
            <a:spLocks noGrp="1"/>
          </p:cNvSpPr>
          <p:nvPr>
            <p:ph type="title"/>
          </p:nvPr>
        </p:nvSpPr>
        <p:spPr/>
        <p:txBody>
          <a:bodyPr/>
          <a:lstStyle/>
          <a:p>
            <a:r>
              <a:rPr lang="en-US"/>
              <a:t>Facebook Own Posts Table | All Pages - 10 of 26</a:t>
            </a:r>
          </a:p>
        </p:txBody>
      </p:sp>
      <p:graphicFrame>
        <p:nvGraphicFramePr>
          <p:cNvPr id="5" name="Table Placeholder 4">
            <a:extLst>
              <a:ext uri="{FF2B5EF4-FFF2-40B4-BE49-F238E27FC236}">
                <a16:creationId xmlns:a16="http://schemas.microsoft.com/office/drawing/2014/main" id="{B87316A8-355D-4E9A-BB4D-892C51AA134C}"/>
              </a:ext>
            </a:extLst>
          </p:cNvPr>
          <p:cNvGraphicFramePr>
            <a:graphicFrameLocks noGrp="1"/>
          </p:cNvGraphicFramePr>
          <p:nvPr>
            <p:ph type="tbl" sz="quarter" idx="13"/>
            <p:extLst>
              <p:ext uri="{D42A27DB-BD31-4B8C-83A1-F6EECF244321}">
                <p14:modId xmlns:p14="http://schemas.microsoft.com/office/powerpoint/2010/main" val="33846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73461041"/>
                    </a:ext>
                  </a:extLst>
                </a:gridCol>
                <a:gridCol w="905256">
                  <a:extLst>
                    <a:ext uri="{9D8B030D-6E8A-4147-A177-3AD203B41FA5}">
                      <a16:colId xmlns:a16="http://schemas.microsoft.com/office/drawing/2014/main" val="232075418"/>
                    </a:ext>
                  </a:extLst>
                </a:gridCol>
                <a:gridCol w="658368">
                  <a:extLst>
                    <a:ext uri="{9D8B030D-6E8A-4147-A177-3AD203B41FA5}">
                      <a16:colId xmlns:a16="http://schemas.microsoft.com/office/drawing/2014/main" val="1195776207"/>
                    </a:ext>
                  </a:extLst>
                </a:gridCol>
                <a:gridCol w="329184">
                  <a:extLst>
                    <a:ext uri="{9D8B030D-6E8A-4147-A177-3AD203B41FA5}">
                      <a16:colId xmlns:a16="http://schemas.microsoft.com/office/drawing/2014/main" val="3719396026"/>
                    </a:ext>
                  </a:extLst>
                </a:gridCol>
                <a:gridCol w="329184">
                  <a:extLst>
                    <a:ext uri="{9D8B030D-6E8A-4147-A177-3AD203B41FA5}">
                      <a16:colId xmlns:a16="http://schemas.microsoft.com/office/drawing/2014/main" val="2010386928"/>
                    </a:ext>
                  </a:extLst>
                </a:gridCol>
                <a:gridCol w="329184">
                  <a:extLst>
                    <a:ext uri="{9D8B030D-6E8A-4147-A177-3AD203B41FA5}">
                      <a16:colId xmlns:a16="http://schemas.microsoft.com/office/drawing/2014/main" val="3026139439"/>
                    </a:ext>
                  </a:extLst>
                </a:gridCol>
                <a:gridCol w="329184">
                  <a:extLst>
                    <a:ext uri="{9D8B030D-6E8A-4147-A177-3AD203B41FA5}">
                      <a16:colId xmlns:a16="http://schemas.microsoft.com/office/drawing/2014/main" val="2103867422"/>
                    </a:ext>
                  </a:extLst>
                </a:gridCol>
                <a:gridCol w="329184">
                  <a:extLst>
                    <a:ext uri="{9D8B030D-6E8A-4147-A177-3AD203B41FA5}">
                      <a16:colId xmlns:a16="http://schemas.microsoft.com/office/drawing/2014/main" val="2246215347"/>
                    </a:ext>
                  </a:extLst>
                </a:gridCol>
                <a:gridCol w="329184">
                  <a:extLst>
                    <a:ext uri="{9D8B030D-6E8A-4147-A177-3AD203B41FA5}">
                      <a16:colId xmlns:a16="http://schemas.microsoft.com/office/drawing/2014/main" val="1433931402"/>
                    </a:ext>
                  </a:extLst>
                </a:gridCol>
                <a:gridCol w="329184">
                  <a:extLst>
                    <a:ext uri="{9D8B030D-6E8A-4147-A177-3AD203B41FA5}">
                      <a16:colId xmlns:a16="http://schemas.microsoft.com/office/drawing/2014/main" val="2801539249"/>
                    </a:ext>
                  </a:extLst>
                </a:gridCol>
                <a:gridCol w="329184">
                  <a:extLst>
                    <a:ext uri="{9D8B030D-6E8A-4147-A177-3AD203B41FA5}">
                      <a16:colId xmlns:a16="http://schemas.microsoft.com/office/drawing/2014/main" val="58545203"/>
                    </a:ext>
                  </a:extLst>
                </a:gridCol>
                <a:gridCol w="329184">
                  <a:extLst>
                    <a:ext uri="{9D8B030D-6E8A-4147-A177-3AD203B41FA5}">
                      <a16:colId xmlns:a16="http://schemas.microsoft.com/office/drawing/2014/main" val="2230284414"/>
                    </a:ext>
                  </a:extLst>
                </a:gridCol>
                <a:gridCol w="329184">
                  <a:extLst>
                    <a:ext uri="{9D8B030D-6E8A-4147-A177-3AD203B41FA5}">
                      <a16:colId xmlns:a16="http://schemas.microsoft.com/office/drawing/2014/main" val="1958368737"/>
                    </a:ext>
                  </a:extLst>
                </a:gridCol>
                <a:gridCol w="329184">
                  <a:extLst>
                    <a:ext uri="{9D8B030D-6E8A-4147-A177-3AD203B41FA5}">
                      <a16:colId xmlns:a16="http://schemas.microsoft.com/office/drawing/2014/main" val="1379665429"/>
                    </a:ext>
                  </a:extLst>
                </a:gridCol>
                <a:gridCol w="329184">
                  <a:extLst>
                    <a:ext uri="{9D8B030D-6E8A-4147-A177-3AD203B41FA5}">
                      <a16:colId xmlns:a16="http://schemas.microsoft.com/office/drawing/2014/main" val="244224166"/>
                    </a:ext>
                  </a:extLst>
                </a:gridCol>
                <a:gridCol w="329184">
                  <a:extLst>
                    <a:ext uri="{9D8B030D-6E8A-4147-A177-3AD203B41FA5}">
                      <a16:colId xmlns:a16="http://schemas.microsoft.com/office/drawing/2014/main" val="4100532934"/>
                    </a:ext>
                  </a:extLst>
                </a:gridCol>
                <a:gridCol w="329184">
                  <a:extLst>
                    <a:ext uri="{9D8B030D-6E8A-4147-A177-3AD203B41FA5}">
                      <a16:colId xmlns:a16="http://schemas.microsoft.com/office/drawing/2014/main" val="686814318"/>
                    </a:ext>
                  </a:extLst>
                </a:gridCol>
                <a:gridCol w="329184">
                  <a:extLst>
                    <a:ext uri="{9D8B030D-6E8A-4147-A177-3AD203B41FA5}">
                      <a16:colId xmlns:a16="http://schemas.microsoft.com/office/drawing/2014/main" val="3140510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937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- 2019-03-29 10:02:13 </a:t>
                      </a:r>
                      <a:r>
                        <a:rPr kumimoji="0" lang="de-DE" sz="1000" b="0" i="0" u="none" strike="noStrike" kern="1200" cap="none" spc="0" normalizeH="0" baseline="0" noProof="0">
                          <a:ln>
                            <a:noFill/>
                          </a:ln>
                          <a:solidFill>
                            <a:prstClr val="black"/>
                          </a:solidFill>
                          <a:effectLst/>
                          <a:uLnTx/>
                          <a:uFillTx/>
                          <a:latin typeface="+mn-lt"/>
                          <a:ea typeface="+mn-ea"/>
                          <a:cs typeface="+mn-cs"/>
                        </a:rPr>
                        <a:t> 
 Ihr Lieben, 
vorbeugend rufen wir folgende Artikel der dm-Marke babylove zurück: 
„babylove Granatapfel-Mango in Apfel, 190 g, nach dem 4. Monat“ mit dem Mindesthaltbarkeitsdatum 15.10.2020
„babylove Pfirsich-Maracuja in Apfel, 190 g, nach dem 4. Monat“ mit dem Mindesthaltbarkeitsdatum 16.10.2020
„babylove Erdbeere &amp; Himbeere in Apfel, 190 g, nach dem 4. Monat“ mit dem Mindesthaltbarkeitsdatum 16.10.2020
„babylove Erdbeere-Banane in Apfel mit Müsli, 90 g, ab 1 Jahr (Quetschbeutel)“ mit den Mindesthaltbarkeitsdaten 16.10.2020 und 17.10.2020
Das Mindesthaltbarkeitsdatum (MHD) ist leicht auf dem Deckelrand, bzw. auf der Rückseite des jeweiligen Produkts zu erkennen. Solltet ihr eines der Produkte zu Hause haben, bitten wir euch, es in euren dm-Markt zurückzubringen. Weitere Infos findet ihr hier: 👉 dm.de/rf-babylove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https://scontent.xx.fbcdn.net/v/t1.0-9/s720x720/55906338_2239466442759070_2262351526129303552_o.jpg?_nc_cat=101&amp;_nc_ht=scontent.xx&amp;oh=8a7b9c88e0c86bdae9774f063f6e07da&amp;oe=5D43A937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6945121"/>
                  </a:ext>
                </a:extLst>
              </a:tr>
            </a:tbl>
          </a:graphicData>
        </a:graphic>
      </p:graphicFrame>
      <p:sp>
        <p:nvSpPr>
          <p:cNvPr id="4" name="Text Placeholder 3">
            <a:extLst>
              <a:ext uri="{FF2B5EF4-FFF2-40B4-BE49-F238E27FC236}">
                <a16:creationId xmlns:a16="http://schemas.microsoft.com/office/drawing/2014/main" id="{7A9D09DE-9716-4C95-9B7F-AB6DD51B62D5}"/>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325443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F38F-8D13-454D-A68F-7AF9C055203C}"/>
              </a:ext>
            </a:extLst>
          </p:cNvPr>
          <p:cNvSpPr>
            <a:spLocks noGrp="1"/>
          </p:cNvSpPr>
          <p:nvPr>
            <p:ph type="title"/>
          </p:nvPr>
        </p:nvSpPr>
        <p:spPr/>
        <p:txBody>
          <a:bodyPr/>
          <a:lstStyle/>
          <a:p>
            <a:r>
              <a:rPr lang="en-US"/>
              <a:t>Facebook Own Posts Table | All Pages - 11 of 26</a:t>
            </a:r>
          </a:p>
        </p:txBody>
      </p:sp>
      <p:graphicFrame>
        <p:nvGraphicFramePr>
          <p:cNvPr id="5" name="Table Placeholder 4">
            <a:extLst>
              <a:ext uri="{FF2B5EF4-FFF2-40B4-BE49-F238E27FC236}">
                <a16:creationId xmlns:a16="http://schemas.microsoft.com/office/drawing/2014/main" id="{777594B5-1C40-487C-A161-ECBE313D7F0A}"/>
              </a:ext>
            </a:extLst>
          </p:cNvPr>
          <p:cNvGraphicFramePr>
            <a:graphicFrameLocks noGrp="1"/>
          </p:cNvGraphicFramePr>
          <p:nvPr>
            <p:ph type="tbl" sz="quarter" idx="13"/>
            <p:extLst>
              <p:ext uri="{D42A27DB-BD31-4B8C-83A1-F6EECF244321}">
                <p14:modId xmlns:p14="http://schemas.microsoft.com/office/powerpoint/2010/main" val="3198738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03273552"/>
                    </a:ext>
                  </a:extLst>
                </a:gridCol>
                <a:gridCol w="905256">
                  <a:extLst>
                    <a:ext uri="{9D8B030D-6E8A-4147-A177-3AD203B41FA5}">
                      <a16:colId xmlns:a16="http://schemas.microsoft.com/office/drawing/2014/main" val="2559589293"/>
                    </a:ext>
                  </a:extLst>
                </a:gridCol>
                <a:gridCol w="658368">
                  <a:extLst>
                    <a:ext uri="{9D8B030D-6E8A-4147-A177-3AD203B41FA5}">
                      <a16:colId xmlns:a16="http://schemas.microsoft.com/office/drawing/2014/main" val="2767107556"/>
                    </a:ext>
                  </a:extLst>
                </a:gridCol>
                <a:gridCol w="329184">
                  <a:extLst>
                    <a:ext uri="{9D8B030D-6E8A-4147-A177-3AD203B41FA5}">
                      <a16:colId xmlns:a16="http://schemas.microsoft.com/office/drawing/2014/main" val="2929459592"/>
                    </a:ext>
                  </a:extLst>
                </a:gridCol>
                <a:gridCol w="329184">
                  <a:extLst>
                    <a:ext uri="{9D8B030D-6E8A-4147-A177-3AD203B41FA5}">
                      <a16:colId xmlns:a16="http://schemas.microsoft.com/office/drawing/2014/main" val="1675864298"/>
                    </a:ext>
                  </a:extLst>
                </a:gridCol>
                <a:gridCol w="329184">
                  <a:extLst>
                    <a:ext uri="{9D8B030D-6E8A-4147-A177-3AD203B41FA5}">
                      <a16:colId xmlns:a16="http://schemas.microsoft.com/office/drawing/2014/main" val="4159056798"/>
                    </a:ext>
                  </a:extLst>
                </a:gridCol>
                <a:gridCol w="329184">
                  <a:extLst>
                    <a:ext uri="{9D8B030D-6E8A-4147-A177-3AD203B41FA5}">
                      <a16:colId xmlns:a16="http://schemas.microsoft.com/office/drawing/2014/main" val="432123868"/>
                    </a:ext>
                  </a:extLst>
                </a:gridCol>
                <a:gridCol w="329184">
                  <a:extLst>
                    <a:ext uri="{9D8B030D-6E8A-4147-A177-3AD203B41FA5}">
                      <a16:colId xmlns:a16="http://schemas.microsoft.com/office/drawing/2014/main" val="1464572116"/>
                    </a:ext>
                  </a:extLst>
                </a:gridCol>
                <a:gridCol w="329184">
                  <a:extLst>
                    <a:ext uri="{9D8B030D-6E8A-4147-A177-3AD203B41FA5}">
                      <a16:colId xmlns:a16="http://schemas.microsoft.com/office/drawing/2014/main" val="4045408974"/>
                    </a:ext>
                  </a:extLst>
                </a:gridCol>
                <a:gridCol w="329184">
                  <a:extLst>
                    <a:ext uri="{9D8B030D-6E8A-4147-A177-3AD203B41FA5}">
                      <a16:colId xmlns:a16="http://schemas.microsoft.com/office/drawing/2014/main" val="2440160349"/>
                    </a:ext>
                  </a:extLst>
                </a:gridCol>
                <a:gridCol w="329184">
                  <a:extLst>
                    <a:ext uri="{9D8B030D-6E8A-4147-A177-3AD203B41FA5}">
                      <a16:colId xmlns:a16="http://schemas.microsoft.com/office/drawing/2014/main" val="3432132504"/>
                    </a:ext>
                  </a:extLst>
                </a:gridCol>
                <a:gridCol w="329184">
                  <a:extLst>
                    <a:ext uri="{9D8B030D-6E8A-4147-A177-3AD203B41FA5}">
                      <a16:colId xmlns:a16="http://schemas.microsoft.com/office/drawing/2014/main" val="4055444711"/>
                    </a:ext>
                  </a:extLst>
                </a:gridCol>
                <a:gridCol w="329184">
                  <a:extLst>
                    <a:ext uri="{9D8B030D-6E8A-4147-A177-3AD203B41FA5}">
                      <a16:colId xmlns:a16="http://schemas.microsoft.com/office/drawing/2014/main" val="2427757380"/>
                    </a:ext>
                  </a:extLst>
                </a:gridCol>
                <a:gridCol w="329184">
                  <a:extLst>
                    <a:ext uri="{9D8B030D-6E8A-4147-A177-3AD203B41FA5}">
                      <a16:colId xmlns:a16="http://schemas.microsoft.com/office/drawing/2014/main" val="1297774899"/>
                    </a:ext>
                  </a:extLst>
                </a:gridCol>
                <a:gridCol w="329184">
                  <a:extLst>
                    <a:ext uri="{9D8B030D-6E8A-4147-A177-3AD203B41FA5}">
                      <a16:colId xmlns:a16="http://schemas.microsoft.com/office/drawing/2014/main" val="3591021471"/>
                    </a:ext>
                  </a:extLst>
                </a:gridCol>
                <a:gridCol w="329184">
                  <a:extLst>
                    <a:ext uri="{9D8B030D-6E8A-4147-A177-3AD203B41FA5}">
                      <a16:colId xmlns:a16="http://schemas.microsoft.com/office/drawing/2014/main" val="1940279589"/>
                    </a:ext>
                  </a:extLst>
                </a:gridCol>
                <a:gridCol w="329184">
                  <a:extLst>
                    <a:ext uri="{9D8B030D-6E8A-4147-A177-3AD203B41FA5}">
                      <a16:colId xmlns:a16="http://schemas.microsoft.com/office/drawing/2014/main" val="1195061549"/>
                    </a:ext>
                  </a:extLst>
                </a:gridCol>
                <a:gridCol w="329184">
                  <a:extLst>
                    <a:ext uri="{9D8B030D-6E8A-4147-A177-3AD203B41FA5}">
                      <a16:colId xmlns:a16="http://schemas.microsoft.com/office/drawing/2014/main" val="1124370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536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- 2019-03-29 07:31:10 </a:t>
                      </a:r>
                      <a:r>
                        <a:rPr kumimoji="0" lang="de-DE" sz="1000" b="0" i="0" u="none" strike="noStrike" kern="1200" cap="none" spc="0" normalizeH="0" baseline="0" noProof="0">
                          <a:ln>
                            <a:noFill/>
                          </a:ln>
                          <a:solidFill>
                            <a:prstClr val="black"/>
                          </a:solidFill>
                          <a:effectLst/>
                          <a:uLnTx/>
                          <a:uFillTx/>
                          <a:latin typeface="+mn-lt"/>
                          <a:ea typeface="+mn-ea"/>
                          <a:cs typeface="+mn-cs"/>
                        </a:rPr>
                        <a:t> 
 SEINZ. Für Männer wie unz!
Aber was steckt dahinter? Auf jeden Fall mehr als nur das neue „Männerregal“ bei dm.  Seid also unbedingt live beim Seinz_com &amp; Talk dabei. Welche Fragen habt ihr? Was sollen wir in der Liveshow klären? Verratet es uns &amp; postet eure Frage mit #SEINZ in die Kommentare. Vielleicht gibt’s die Antwort dann direkt in der Liveshow. Wer etwas fragt, kann übrigens auch etwas Tolles gewinnen 😊. Zu den TNBs geht´s hier entlang 👉 www.dm.de/tnb-seinz
PS: In der Live-Show werden nicht nur eure Frage zu SEINZ. beantwortet, neihein! Es erwartet euch noch dazu eine coole Live-Umstyling-Aktion😉. 
Also seid dabei: 
📍 Sonntag 31.03. 🗓
📍 17.30 Uhr ⏰ 
📍 Live auf unserem Facebook- &amp; Instagram-Kanal 🤳🏻
#neubeidm #seinzandtalk  #glowcon #goandglow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https://scontent.xx.fbcdn.net/v/t15.5256-10/s720x720/54230217_2305838429743788_252713998795931648_n.jpg?_nc_cat=100&amp;_nc_ht=scontent.xx&amp;oh=c7f403c2f3289ed245c6389b99dd65a3&amp;oe=5D31FA72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04/10/2019 04:36:19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6515801"/>
                  </a:ext>
                </a:extLst>
              </a:tr>
            </a:tbl>
          </a:graphicData>
        </a:graphic>
      </p:graphicFrame>
      <p:sp>
        <p:nvSpPr>
          <p:cNvPr id="4" name="Text Placeholder 3">
            <a:extLst>
              <a:ext uri="{FF2B5EF4-FFF2-40B4-BE49-F238E27FC236}">
                <a16:creationId xmlns:a16="http://schemas.microsoft.com/office/drawing/2014/main" id="{C5D7FBC3-2C65-4562-89B6-D34EABA80B67}"/>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1119803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157F5-92C0-4C44-B865-B2573A2DCB7B}"/>
              </a:ext>
            </a:extLst>
          </p:cNvPr>
          <p:cNvSpPr>
            <a:spLocks noGrp="1"/>
          </p:cNvSpPr>
          <p:nvPr>
            <p:ph type="title"/>
          </p:nvPr>
        </p:nvSpPr>
        <p:spPr/>
        <p:txBody>
          <a:bodyPr/>
          <a:lstStyle/>
          <a:p>
            <a:r>
              <a:rPr lang="en-US"/>
              <a:t>Facebook Own Posts Table | All Pages - 12 of 26</a:t>
            </a:r>
          </a:p>
        </p:txBody>
      </p:sp>
      <p:graphicFrame>
        <p:nvGraphicFramePr>
          <p:cNvPr id="5" name="Table Placeholder 4">
            <a:extLst>
              <a:ext uri="{FF2B5EF4-FFF2-40B4-BE49-F238E27FC236}">
                <a16:creationId xmlns:a16="http://schemas.microsoft.com/office/drawing/2014/main" id="{85AF047C-A3CD-4AEF-AFC3-ABCB22F7B88D}"/>
              </a:ext>
            </a:extLst>
          </p:cNvPr>
          <p:cNvGraphicFramePr>
            <a:graphicFrameLocks noGrp="1"/>
          </p:cNvGraphicFramePr>
          <p:nvPr>
            <p:ph type="tbl" sz="quarter" idx="13"/>
            <p:extLst>
              <p:ext uri="{D42A27DB-BD31-4B8C-83A1-F6EECF244321}">
                <p14:modId xmlns:p14="http://schemas.microsoft.com/office/powerpoint/2010/main" val="200846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92753926"/>
                    </a:ext>
                  </a:extLst>
                </a:gridCol>
                <a:gridCol w="905256">
                  <a:extLst>
                    <a:ext uri="{9D8B030D-6E8A-4147-A177-3AD203B41FA5}">
                      <a16:colId xmlns:a16="http://schemas.microsoft.com/office/drawing/2014/main" val="2084693490"/>
                    </a:ext>
                  </a:extLst>
                </a:gridCol>
                <a:gridCol w="658368">
                  <a:extLst>
                    <a:ext uri="{9D8B030D-6E8A-4147-A177-3AD203B41FA5}">
                      <a16:colId xmlns:a16="http://schemas.microsoft.com/office/drawing/2014/main" val="954993587"/>
                    </a:ext>
                  </a:extLst>
                </a:gridCol>
                <a:gridCol w="329184">
                  <a:extLst>
                    <a:ext uri="{9D8B030D-6E8A-4147-A177-3AD203B41FA5}">
                      <a16:colId xmlns:a16="http://schemas.microsoft.com/office/drawing/2014/main" val="762014747"/>
                    </a:ext>
                  </a:extLst>
                </a:gridCol>
                <a:gridCol w="329184">
                  <a:extLst>
                    <a:ext uri="{9D8B030D-6E8A-4147-A177-3AD203B41FA5}">
                      <a16:colId xmlns:a16="http://schemas.microsoft.com/office/drawing/2014/main" val="3192115811"/>
                    </a:ext>
                  </a:extLst>
                </a:gridCol>
                <a:gridCol w="329184">
                  <a:extLst>
                    <a:ext uri="{9D8B030D-6E8A-4147-A177-3AD203B41FA5}">
                      <a16:colId xmlns:a16="http://schemas.microsoft.com/office/drawing/2014/main" val="4292552559"/>
                    </a:ext>
                  </a:extLst>
                </a:gridCol>
                <a:gridCol w="329184">
                  <a:extLst>
                    <a:ext uri="{9D8B030D-6E8A-4147-A177-3AD203B41FA5}">
                      <a16:colId xmlns:a16="http://schemas.microsoft.com/office/drawing/2014/main" val="2796907724"/>
                    </a:ext>
                  </a:extLst>
                </a:gridCol>
                <a:gridCol w="329184">
                  <a:extLst>
                    <a:ext uri="{9D8B030D-6E8A-4147-A177-3AD203B41FA5}">
                      <a16:colId xmlns:a16="http://schemas.microsoft.com/office/drawing/2014/main" val="1627333537"/>
                    </a:ext>
                  </a:extLst>
                </a:gridCol>
                <a:gridCol w="329184">
                  <a:extLst>
                    <a:ext uri="{9D8B030D-6E8A-4147-A177-3AD203B41FA5}">
                      <a16:colId xmlns:a16="http://schemas.microsoft.com/office/drawing/2014/main" val="2953878708"/>
                    </a:ext>
                  </a:extLst>
                </a:gridCol>
                <a:gridCol w="329184">
                  <a:extLst>
                    <a:ext uri="{9D8B030D-6E8A-4147-A177-3AD203B41FA5}">
                      <a16:colId xmlns:a16="http://schemas.microsoft.com/office/drawing/2014/main" val="1770606051"/>
                    </a:ext>
                  </a:extLst>
                </a:gridCol>
                <a:gridCol w="329184">
                  <a:extLst>
                    <a:ext uri="{9D8B030D-6E8A-4147-A177-3AD203B41FA5}">
                      <a16:colId xmlns:a16="http://schemas.microsoft.com/office/drawing/2014/main" val="3849301335"/>
                    </a:ext>
                  </a:extLst>
                </a:gridCol>
                <a:gridCol w="329184">
                  <a:extLst>
                    <a:ext uri="{9D8B030D-6E8A-4147-A177-3AD203B41FA5}">
                      <a16:colId xmlns:a16="http://schemas.microsoft.com/office/drawing/2014/main" val="1164738099"/>
                    </a:ext>
                  </a:extLst>
                </a:gridCol>
                <a:gridCol w="329184">
                  <a:extLst>
                    <a:ext uri="{9D8B030D-6E8A-4147-A177-3AD203B41FA5}">
                      <a16:colId xmlns:a16="http://schemas.microsoft.com/office/drawing/2014/main" val="2951429987"/>
                    </a:ext>
                  </a:extLst>
                </a:gridCol>
                <a:gridCol w="329184">
                  <a:extLst>
                    <a:ext uri="{9D8B030D-6E8A-4147-A177-3AD203B41FA5}">
                      <a16:colId xmlns:a16="http://schemas.microsoft.com/office/drawing/2014/main" val="2215608605"/>
                    </a:ext>
                  </a:extLst>
                </a:gridCol>
                <a:gridCol w="329184">
                  <a:extLst>
                    <a:ext uri="{9D8B030D-6E8A-4147-A177-3AD203B41FA5}">
                      <a16:colId xmlns:a16="http://schemas.microsoft.com/office/drawing/2014/main" val="4228534277"/>
                    </a:ext>
                  </a:extLst>
                </a:gridCol>
                <a:gridCol w="329184">
                  <a:extLst>
                    <a:ext uri="{9D8B030D-6E8A-4147-A177-3AD203B41FA5}">
                      <a16:colId xmlns:a16="http://schemas.microsoft.com/office/drawing/2014/main" val="2901656490"/>
                    </a:ext>
                  </a:extLst>
                </a:gridCol>
                <a:gridCol w="329184">
                  <a:extLst>
                    <a:ext uri="{9D8B030D-6E8A-4147-A177-3AD203B41FA5}">
                      <a16:colId xmlns:a16="http://schemas.microsoft.com/office/drawing/2014/main" val="3502849815"/>
                    </a:ext>
                  </a:extLst>
                </a:gridCol>
                <a:gridCol w="329184">
                  <a:extLst>
                    <a:ext uri="{9D8B030D-6E8A-4147-A177-3AD203B41FA5}">
                      <a16:colId xmlns:a16="http://schemas.microsoft.com/office/drawing/2014/main" val="441283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788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Rossmann - 2019-03-29 07:21:30 </a:t>
                      </a:r>
                      <a:r>
                        <a:rPr kumimoji="0" lang="de-DE" sz="1000" b="0" i="0" u="none" strike="noStrike" kern="1200" cap="none" spc="0" normalizeH="0" baseline="0" noProof="0">
                          <a:ln>
                            <a:noFill/>
                          </a:ln>
                          <a:solidFill>
                            <a:prstClr val="black"/>
                          </a:solidFill>
                          <a:effectLst/>
                          <a:uLnTx/>
                          <a:uFillTx/>
                          <a:latin typeface="+mn-lt"/>
                          <a:ea typeface="+mn-ea"/>
                          <a:cs typeface="+mn-cs"/>
                        </a:rPr>
                        <a:t> 
 Letzte Woche war ganz schön was los bei uns, denn 42 ROSSMANN-Filialen wurden von unseren Azubis übernommen - inklusive Chefsessel! 👩‍💼
Habt ihr auch in euren Filialen etwas von der Azubiwoche mitbekommen? 🤔
Wir haben unsere Azubis in unserer Filiale in Lehrte besucht und waren ganz schön beeindruckt wie reibungslos alles funktionierte: Von Chef-Attitüden oder Querelen keine Spur, stattdessen konnten wir jede Menge Teamgeist und Verantwortungsbewusstsein erleben. 👍
Klingt gut? Na dann werdet doch einfach Teil des Teams:
www.rossmann.de/ausbildung
www.rossmann.de/jobs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https://scontent.xx.fbcdn.net/v/t1.0-9/p720x720/56334723_10156361076678435_451841812353515520_n.jpg?_nc_cat=105&amp;_nc_ht=scontent.xx&amp;oh=7149723f2374ce9ea3c8a69d38bb9eef&amp;oe=5D04DFA3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04/10/2019 04:48:19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70444271"/>
                  </a:ext>
                </a:extLst>
              </a:tr>
            </a:tbl>
          </a:graphicData>
        </a:graphic>
      </p:graphicFrame>
      <p:sp>
        <p:nvSpPr>
          <p:cNvPr id="4" name="Text Placeholder 3">
            <a:extLst>
              <a:ext uri="{FF2B5EF4-FFF2-40B4-BE49-F238E27FC236}">
                <a16:creationId xmlns:a16="http://schemas.microsoft.com/office/drawing/2014/main" id="{E212FD99-DA5E-435F-A6B0-BB85F6695EFD}"/>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3700074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BAD65-AE03-4717-88EC-C0C19A96D0E7}"/>
              </a:ext>
            </a:extLst>
          </p:cNvPr>
          <p:cNvSpPr>
            <a:spLocks noGrp="1"/>
          </p:cNvSpPr>
          <p:nvPr>
            <p:ph type="title"/>
          </p:nvPr>
        </p:nvSpPr>
        <p:spPr/>
        <p:txBody>
          <a:bodyPr/>
          <a:lstStyle/>
          <a:p>
            <a:r>
              <a:rPr lang="en-US"/>
              <a:t>Facebook Own Posts Table | All Pages - 13 of 26</a:t>
            </a:r>
          </a:p>
        </p:txBody>
      </p:sp>
      <p:graphicFrame>
        <p:nvGraphicFramePr>
          <p:cNvPr id="5" name="Table Placeholder 4">
            <a:extLst>
              <a:ext uri="{FF2B5EF4-FFF2-40B4-BE49-F238E27FC236}">
                <a16:creationId xmlns:a16="http://schemas.microsoft.com/office/drawing/2014/main" id="{574B5248-2ECA-497A-80EB-DF4111BEA6CE}"/>
              </a:ext>
            </a:extLst>
          </p:cNvPr>
          <p:cNvGraphicFramePr>
            <a:graphicFrameLocks noGrp="1"/>
          </p:cNvGraphicFramePr>
          <p:nvPr>
            <p:ph type="tbl" sz="quarter" idx="13"/>
            <p:extLst>
              <p:ext uri="{D42A27DB-BD31-4B8C-83A1-F6EECF244321}">
                <p14:modId xmlns:p14="http://schemas.microsoft.com/office/powerpoint/2010/main" val="1992280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69728963"/>
                    </a:ext>
                  </a:extLst>
                </a:gridCol>
                <a:gridCol w="905256">
                  <a:extLst>
                    <a:ext uri="{9D8B030D-6E8A-4147-A177-3AD203B41FA5}">
                      <a16:colId xmlns:a16="http://schemas.microsoft.com/office/drawing/2014/main" val="688872133"/>
                    </a:ext>
                  </a:extLst>
                </a:gridCol>
                <a:gridCol w="658368">
                  <a:extLst>
                    <a:ext uri="{9D8B030D-6E8A-4147-A177-3AD203B41FA5}">
                      <a16:colId xmlns:a16="http://schemas.microsoft.com/office/drawing/2014/main" val="311280353"/>
                    </a:ext>
                  </a:extLst>
                </a:gridCol>
                <a:gridCol w="329184">
                  <a:extLst>
                    <a:ext uri="{9D8B030D-6E8A-4147-A177-3AD203B41FA5}">
                      <a16:colId xmlns:a16="http://schemas.microsoft.com/office/drawing/2014/main" val="3341518926"/>
                    </a:ext>
                  </a:extLst>
                </a:gridCol>
                <a:gridCol w="329184">
                  <a:extLst>
                    <a:ext uri="{9D8B030D-6E8A-4147-A177-3AD203B41FA5}">
                      <a16:colId xmlns:a16="http://schemas.microsoft.com/office/drawing/2014/main" val="2682510390"/>
                    </a:ext>
                  </a:extLst>
                </a:gridCol>
                <a:gridCol w="329184">
                  <a:extLst>
                    <a:ext uri="{9D8B030D-6E8A-4147-A177-3AD203B41FA5}">
                      <a16:colId xmlns:a16="http://schemas.microsoft.com/office/drawing/2014/main" val="2844178227"/>
                    </a:ext>
                  </a:extLst>
                </a:gridCol>
                <a:gridCol w="329184">
                  <a:extLst>
                    <a:ext uri="{9D8B030D-6E8A-4147-A177-3AD203B41FA5}">
                      <a16:colId xmlns:a16="http://schemas.microsoft.com/office/drawing/2014/main" val="3848494497"/>
                    </a:ext>
                  </a:extLst>
                </a:gridCol>
                <a:gridCol w="329184">
                  <a:extLst>
                    <a:ext uri="{9D8B030D-6E8A-4147-A177-3AD203B41FA5}">
                      <a16:colId xmlns:a16="http://schemas.microsoft.com/office/drawing/2014/main" val="510650491"/>
                    </a:ext>
                  </a:extLst>
                </a:gridCol>
                <a:gridCol w="329184">
                  <a:extLst>
                    <a:ext uri="{9D8B030D-6E8A-4147-A177-3AD203B41FA5}">
                      <a16:colId xmlns:a16="http://schemas.microsoft.com/office/drawing/2014/main" val="1704539882"/>
                    </a:ext>
                  </a:extLst>
                </a:gridCol>
                <a:gridCol w="329184">
                  <a:extLst>
                    <a:ext uri="{9D8B030D-6E8A-4147-A177-3AD203B41FA5}">
                      <a16:colId xmlns:a16="http://schemas.microsoft.com/office/drawing/2014/main" val="1839358833"/>
                    </a:ext>
                  </a:extLst>
                </a:gridCol>
                <a:gridCol w="329184">
                  <a:extLst>
                    <a:ext uri="{9D8B030D-6E8A-4147-A177-3AD203B41FA5}">
                      <a16:colId xmlns:a16="http://schemas.microsoft.com/office/drawing/2014/main" val="285509355"/>
                    </a:ext>
                  </a:extLst>
                </a:gridCol>
                <a:gridCol w="329184">
                  <a:extLst>
                    <a:ext uri="{9D8B030D-6E8A-4147-A177-3AD203B41FA5}">
                      <a16:colId xmlns:a16="http://schemas.microsoft.com/office/drawing/2014/main" val="347936312"/>
                    </a:ext>
                  </a:extLst>
                </a:gridCol>
                <a:gridCol w="329184">
                  <a:extLst>
                    <a:ext uri="{9D8B030D-6E8A-4147-A177-3AD203B41FA5}">
                      <a16:colId xmlns:a16="http://schemas.microsoft.com/office/drawing/2014/main" val="2509260380"/>
                    </a:ext>
                  </a:extLst>
                </a:gridCol>
                <a:gridCol w="329184">
                  <a:extLst>
                    <a:ext uri="{9D8B030D-6E8A-4147-A177-3AD203B41FA5}">
                      <a16:colId xmlns:a16="http://schemas.microsoft.com/office/drawing/2014/main" val="3770522223"/>
                    </a:ext>
                  </a:extLst>
                </a:gridCol>
                <a:gridCol w="329184">
                  <a:extLst>
                    <a:ext uri="{9D8B030D-6E8A-4147-A177-3AD203B41FA5}">
                      <a16:colId xmlns:a16="http://schemas.microsoft.com/office/drawing/2014/main" val="2347930682"/>
                    </a:ext>
                  </a:extLst>
                </a:gridCol>
                <a:gridCol w="329184">
                  <a:extLst>
                    <a:ext uri="{9D8B030D-6E8A-4147-A177-3AD203B41FA5}">
                      <a16:colId xmlns:a16="http://schemas.microsoft.com/office/drawing/2014/main" val="3223445592"/>
                    </a:ext>
                  </a:extLst>
                </a:gridCol>
                <a:gridCol w="329184">
                  <a:extLst>
                    <a:ext uri="{9D8B030D-6E8A-4147-A177-3AD203B41FA5}">
                      <a16:colId xmlns:a16="http://schemas.microsoft.com/office/drawing/2014/main" val="4125571044"/>
                    </a:ext>
                  </a:extLst>
                </a:gridCol>
                <a:gridCol w="329184">
                  <a:extLst>
                    <a:ext uri="{9D8B030D-6E8A-4147-A177-3AD203B41FA5}">
                      <a16:colId xmlns:a16="http://schemas.microsoft.com/office/drawing/2014/main" val="3660170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690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- 2019-03-29 06:00:01 </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das neue Nature Box Duschgel mit 100% kaltgepresstem Granatapfel-Öl ? 😍 Es reinigt eure Haut sanft und schützt sie vor dem Austrocknen. Ihr findet das Produkt in jedem dm-Markt und auch in unserem Onlineshop. 😊
👉https://www.dm.de/nature-box-duschgel-granatapfel-p4015100216721.html
#neubeidm #naturebox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https://scontent.xx.fbcdn.net/v/t1.0-9/p720x720/56295383_2238183049554076_6707241063687389184_o.jpg?_nc_cat=105&amp;_nc_ht=scontent.xx&amp;oh=8056dce7adb84c74face5e8100ca1aff&amp;oe=5D4AA964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97662036"/>
                  </a:ext>
                </a:extLst>
              </a:tr>
            </a:tbl>
          </a:graphicData>
        </a:graphic>
      </p:graphicFrame>
      <p:sp>
        <p:nvSpPr>
          <p:cNvPr id="4" name="Text Placeholder 3">
            <a:extLst>
              <a:ext uri="{FF2B5EF4-FFF2-40B4-BE49-F238E27FC236}">
                <a16:creationId xmlns:a16="http://schemas.microsoft.com/office/drawing/2014/main" id="{52B25969-E620-44DA-9788-7E5B24838F89}"/>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357881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568CF-CDEC-40AB-8D1A-6F5923F32FA4}"/>
              </a:ext>
            </a:extLst>
          </p:cNvPr>
          <p:cNvSpPr>
            <a:spLocks noGrp="1"/>
          </p:cNvSpPr>
          <p:nvPr>
            <p:ph type="title"/>
          </p:nvPr>
        </p:nvSpPr>
        <p:spPr/>
        <p:txBody>
          <a:bodyPr/>
          <a:lstStyle/>
          <a:p>
            <a:r>
              <a:rPr lang="en-US"/>
              <a:t>Facebook Own Posts Table | All Pages - 14 of 26</a:t>
            </a:r>
          </a:p>
        </p:txBody>
      </p:sp>
      <p:graphicFrame>
        <p:nvGraphicFramePr>
          <p:cNvPr id="5" name="Table Placeholder 4">
            <a:extLst>
              <a:ext uri="{FF2B5EF4-FFF2-40B4-BE49-F238E27FC236}">
                <a16:creationId xmlns:a16="http://schemas.microsoft.com/office/drawing/2014/main" id="{8585A3C4-EAC5-44F6-AE1B-C2FFBE1C4AB5}"/>
              </a:ext>
            </a:extLst>
          </p:cNvPr>
          <p:cNvGraphicFramePr>
            <a:graphicFrameLocks noGrp="1"/>
          </p:cNvGraphicFramePr>
          <p:nvPr>
            <p:ph type="tbl" sz="quarter" idx="13"/>
            <p:extLst>
              <p:ext uri="{D42A27DB-BD31-4B8C-83A1-F6EECF244321}">
                <p14:modId xmlns:p14="http://schemas.microsoft.com/office/powerpoint/2010/main" val="220643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96586608"/>
                    </a:ext>
                  </a:extLst>
                </a:gridCol>
                <a:gridCol w="905256">
                  <a:extLst>
                    <a:ext uri="{9D8B030D-6E8A-4147-A177-3AD203B41FA5}">
                      <a16:colId xmlns:a16="http://schemas.microsoft.com/office/drawing/2014/main" val="3890811232"/>
                    </a:ext>
                  </a:extLst>
                </a:gridCol>
                <a:gridCol w="658368">
                  <a:extLst>
                    <a:ext uri="{9D8B030D-6E8A-4147-A177-3AD203B41FA5}">
                      <a16:colId xmlns:a16="http://schemas.microsoft.com/office/drawing/2014/main" val="2693807164"/>
                    </a:ext>
                  </a:extLst>
                </a:gridCol>
                <a:gridCol w="329184">
                  <a:extLst>
                    <a:ext uri="{9D8B030D-6E8A-4147-A177-3AD203B41FA5}">
                      <a16:colId xmlns:a16="http://schemas.microsoft.com/office/drawing/2014/main" val="2357361104"/>
                    </a:ext>
                  </a:extLst>
                </a:gridCol>
                <a:gridCol w="329184">
                  <a:extLst>
                    <a:ext uri="{9D8B030D-6E8A-4147-A177-3AD203B41FA5}">
                      <a16:colId xmlns:a16="http://schemas.microsoft.com/office/drawing/2014/main" val="1894804301"/>
                    </a:ext>
                  </a:extLst>
                </a:gridCol>
                <a:gridCol w="329184">
                  <a:extLst>
                    <a:ext uri="{9D8B030D-6E8A-4147-A177-3AD203B41FA5}">
                      <a16:colId xmlns:a16="http://schemas.microsoft.com/office/drawing/2014/main" val="4063798135"/>
                    </a:ext>
                  </a:extLst>
                </a:gridCol>
                <a:gridCol w="329184">
                  <a:extLst>
                    <a:ext uri="{9D8B030D-6E8A-4147-A177-3AD203B41FA5}">
                      <a16:colId xmlns:a16="http://schemas.microsoft.com/office/drawing/2014/main" val="2326939289"/>
                    </a:ext>
                  </a:extLst>
                </a:gridCol>
                <a:gridCol w="329184">
                  <a:extLst>
                    <a:ext uri="{9D8B030D-6E8A-4147-A177-3AD203B41FA5}">
                      <a16:colId xmlns:a16="http://schemas.microsoft.com/office/drawing/2014/main" val="2476980536"/>
                    </a:ext>
                  </a:extLst>
                </a:gridCol>
                <a:gridCol w="329184">
                  <a:extLst>
                    <a:ext uri="{9D8B030D-6E8A-4147-A177-3AD203B41FA5}">
                      <a16:colId xmlns:a16="http://schemas.microsoft.com/office/drawing/2014/main" val="2220974883"/>
                    </a:ext>
                  </a:extLst>
                </a:gridCol>
                <a:gridCol w="329184">
                  <a:extLst>
                    <a:ext uri="{9D8B030D-6E8A-4147-A177-3AD203B41FA5}">
                      <a16:colId xmlns:a16="http://schemas.microsoft.com/office/drawing/2014/main" val="3563446432"/>
                    </a:ext>
                  </a:extLst>
                </a:gridCol>
                <a:gridCol w="329184">
                  <a:extLst>
                    <a:ext uri="{9D8B030D-6E8A-4147-A177-3AD203B41FA5}">
                      <a16:colId xmlns:a16="http://schemas.microsoft.com/office/drawing/2014/main" val="1079680297"/>
                    </a:ext>
                  </a:extLst>
                </a:gridCol>
                <a:gridCol w="329184">
                  <a:extLst>
                    <a:ext uri="{9D8B030D-6E8A-4147-A177-3AD203B41FA5}">
                      <a16:colId xmlns:a16="http://schemas.microsoft.com/office/drawing/2014/main" val="2569881992"/>
                    </a:ext>
                  </a:extLst>
                </a:gridCol>
                <a:gridCol w="329184">
                  <a:extLst>
                    <a:ext uri="{9D8B030D-6E8A-4147-A177-3AD203B41FA5}">
                      <a16:colId xmlns:a16="http://schemas.microsoft.com/office/drawing/2014/main" val="104377441"/>
                    </a:ext>
                  </a:extLst>
                </a:gridCol>
                <a:gridCol w="329184">
                  <a:extLst>
                    <a:ext uri="{9D8B030D-6E8A-4147-A177-3AD203B41FA5}">
                      <a16:colId xmlns:a16="http://schemas.microsoft.com/office/drawing/2014/main" val="3943090671"/>
                    </a:ext>
                  </a:extLst>
                </a:gridCol>
                <a:gridCol w="329184">
                  <a:extLst>
                    <a:ext uri="{9D8B030D-6E8A-4147-A177-3AD203B41FA5}">
                      <a16:colId xmlns:a16="http://schemas.microsoft.com/office/drawing/2014/main" val="779263883"/>
                    </a:ext>
                  </a:extLst>
                </a:gridCol>
                <a:gridCol w="329184">
                  <a:extLst>
                    <a:ext uri="{9D8B030D-6E8A-4147-A177-3AD203B41FA5}">
                      <a16:colId xmlns:a16="http://schemas.microsoft.com/office/drawing/2014/main" val="499126123"/>
                    </a:ext>
                  </a:extLst>
                </a:gridCol>
                <a:gridCol w="329184">
                  <a:extLst>
                    <a:ext uri="{9D8B030D-6E8A-4147-A177-3AD203B41FA5}">
                      <a16:colId xmlns:a16="http://schemas.microsoft.com/office/drawing/2014/main" val="700338545"/>
                    </a:ext>
                  </a:extLst>
                </a:gridCol>
                <a:gridCol w="329184">
                  <a:extLst>
                    <a:ext uri="{9D8B030D-6E8A-4147-A177-3AD203B41FA5}">
                      <a16:colId xmlns:a16="http://schemas.microsoft.com/office/drawing/2014/main" val="1534521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120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- 2019-03-28 12:22:30 </a:t>
                      </a:r>
                      <a:r>
                        <a:rPr kumimoji="0" lang="de-DE" sz="1000" b="0" i="0" u="none" strike="noStrike" kern="1200" cap="none" spc="0" normalizeH="0" baseline="0" noProof="0">
                          <a:ln>
                            <a:noFill/>
                          </a:ln>
                          <a:solidFill>
                            <a:prstClr val="black"/>
                          </a:solidFill>
                          <a:effectLst/>
                          <a:uLnTx/>
                          <a:uFillTx/>
                          <a:latin typeface="+mn-lt"/>
                          <a:ea typeface="+mn-ea"/>
                          <a:cs typeface="+mn-cs"/>
                        </a:rPr>
                        <a:t> 
 Passend zur GLOW✨ gibt es jetzt diese Produkte von L'Oréal Paris , Plantur 21 , GUHL , essie  und Maybelline New York. Wie gefallen sie euch?😍
Ihr findet die Produkte teilweise im dm-Onlineshop und in den dm-Märkten. 😍 Wir sind schon total im GLOW-Fieber und ihr? 😊 
#glowcon #neubeidm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0922463"/>
                  </a:ext>
                </a:extLst>
              </a:tr>
            </a:tbl>
          </a:graphicData>
        </a:graphic>
      </p:graphicFrame>
      <p:sp>
        <p:nvSpPr>
          <p:cNvPr id="4" name="Text Placeholder 3">
            <a:extLst>
              <a:ext uri="{FF2B5EF4-FFF2-40B4-BE49-F238E27FC236}">
                <a16:creationId xmlns:a16="http://schemas.microsoft.com/office/drawing/2014/main" id="{2FD52E60-D2B6-4E9D-B9DD-C8C17CC8A8DF}"/>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881875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8AD2-B153-41DC-9FEF-4109111D46E9}"/>
              </a:ext>
            </a:extLst>
          </p:cNvPr>
          <p:cNvSpPr>
            <a:spLocks noGrp="1"/>
          </p:cNvSpPr>
          <p:nvPr>
            <p:ph type="title"/>
          </p:nvPr>
        </p:nvSpPr>
        <p:spPr/>
        <p:txBody>
          <a:bodyPr/>
          <a:lstStyle/>
          <a:p>
            <a:r>
              <a:rPr lang="en-US"/>
              <a:t>Facebook Own Posts Table | All Pages - 15 of 26</a:t>
            </a:r>
          </a:p>
        </p:txBody>
      </p:sp>
      <p:graphicFrame>
        <p:nvGraphicFramePr>
          <p:cNvPr id="5" name="Table Placeholder 4">
            <a:extLst>
              <a:ext uri="{FF2B5EF4-FFF2-40B4-BE49-F238E27FC236}">
                <a16:creationId xmlns:a16="http://schemas.microsoft.com/office/drawing/2014/main" id="{27D09BE7-9826-4D84-9A57-15E7AC07DD48}"/>
              </a:ext>
            </a:extLst>
          </p:cNvPr>
          <p:cNvGraphicFramePr>
            <a:graphicFrameLocks noGrp="1"/>
          </p:cNvGraphicFramePr>
          <p:nvPr>
            <p:ph type="tbl" sz="quarter" idx="13"/>
            <p:extLst>
              <p:ext uri="{D42A27DB-BD31-4B8C-83A1-F6EECF244321}">
                <p14:modId xmlns:p14="http://schemas.microsoft.com/office/powerpoint/2010/main" val="1714171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18895872"/>
                    </a:ext>
                  </a:extLst>
                </a:gridCol>
                <a:gridCol w="905256">
                  <a:extLst>
                    <a:ext uri="{9D8B030D-6E8A-4147-A177-3AD203B41FA5}">
                      <a16:colId xmlns:a16="http://schemas.microsoft.com/office/drawing/2014/main" val="484146285"/>
                    </a:ext>
                  </a:extLst>
                </a:gridCol>
                <a:gridCol w="658368">
                  <a:extLst>
                    <a:ext uri="{9D8B030D-6E8A-4147-A177-3AD203B41FA5}">
                      <a16:colId xmlns:a16="http://schemas.microsoft.com/office/drawing/2014/main" val="231630817"/>
                    </a:ext>
                  </a:extLst>
                </a:gridCol>
                <a:gridCol w="329184">
                  <a:extLst>
                    <a:ext uri="{9D8B030D-6E8A-4147-A177-3AD203B41FA5}">
                      <a16:colId xmlns:a16="http://schemas.microsoft.com/office/drawing/2014/main" val="1407772373"/>
                    </a:ext>
                  </a:extLst>
                </a:gridCol>
                <a:gridCol w="329184">
                  <a:extLst>
                    <a:ext uri="{9D8B030D-6E8A-4147-A177-3AD203B41FA5}">
                      <a16:colId xmlns:a16="http://schemas.microsoft.com/office/drawing/2014/main" val="3196279013"/>
                    </a:ext>
                  </a:extLst>
                </a:gridCol>
                <a:gridCol w="329184">
                  <a:extLst>
                    <a:ext uri="{9D8B030D-6E8A-4147-A177-3AD203B41FA5}">
                      <a16:colId xmlns:a16="http://schemas.microsoft.com/office/drawing/2014/main" val="1976445877"/>
                    </a:ext>
                  </a:extLst>
                </a:gridCol>
                <a:gridCol w="329184">
                  <a:extLst>
                    <a:ext uri="{9D8B030D-6E8A-4147-A177-3AD203B41FA5}">
                      <a16:colId xmlns:a16="http://schemas.microsoft.com/office/drawing/2014/main" val="534749399"/>
                    </a:ext>
                  </a:extLst>
                </a:gridCol>
                <a:gridCol w="329184">
                  <a:extLst>
                    <a:ext uri="{9D8B030D-6E8A-4147-A177-3AD203B41FA5}">
                      <a16:colId xmlns:a16="http://schemas.microsoft.com/office/drawing/2014/main" val="38259328"/>
                    </a:ext>
                  </a:extLst>
                </a:gridCol>
                <a:gridCol w="329184">
                  <a:extLst>
                    <a:ext uri="{9D8B030D-6E8A-4147-A177-3AD203B41FA5}">
                      <a16:colId xmlns:a16="http://schemas.microsoft.com/office/drawing/2014/main" val="384744623"/>
                    </a:ext>
                  </a:extLst>
                </a:gridCol>
                <a:gridCol w="329184">
                  <a:extLst>
                    <a:ext uri="{9D8B030D-6E8A-4147-A177-3AD203B41FA5}">
                      <a16:colId xmlns:a16="http://schemas.microsoft.com/office/drawing/2014/main" val="2951363041"/>
                    </a:ext>
                  </a:extLst>
                </a:gridCol>
                <a:gridCol w="329184">
                  <a:extLst>
                    <a:ext uri="{9D8B030D-6E8A-4147-A177-3AD203B41FA5}">
                      <a16:colId xmlns:a16="http://schemas.microsoft.com/office/drawing/2014/main" val="3113113005"/>
                    </a:ext>
                  </a:extLst>
                </a:gridCol>
                <a:gridCol w="329184">
                  <a:extLst>
                    <a:ext uri="{9D8B030D-6E8A-4147-A177-3AD203B41FA5}">
                      <a16:colId xmlns:a16="http://schemas.microsoft.com/office/drawing/2014/main" val="1770758975"/>
                    </a:ext>
                  </a:extLst>
                </a:gridCol>
                <a:gridCol w="329184">
                  <a:extLst>
                    <a:ext uri="{9D8B030D-6E8A-4147-A177-3AD203B41FA5}">
                      <a16:colId xmlns:a16="http://schemas.microsoft.com/office/drawing/2014/main" val="2985018841"/>
                    </a:ext>
                  </a:extLst>
                </a:gridCol>
                <a:gridCol w="329184">
                  <a:extLst>
                    <a:ext uri="{9D8B030D-6E8A-4147-A177-3AD203B41FA5}">
                      <a16:colId xmlns:a16="http://schemas.microsoft.com/office/drawing/2014/main" val="1333982932"/>
                    </a:ext>
                  </a:extLst>
                </a:gridCol>
                <a:gridCol w="329184">
                  <a:extLst>
                    <a:ext uri="{9D8B030D-6E8A-4147-A177-3AD203B41FA5}">
                      <a16:colId xmlns:a16="http://schemas.microsoft.com/office/drawing/2014/main" val="856781408"/>
                    </a:ext>
                  </a:extLst>
                </a:gridCol>
                <a:gridCol w="329184">
                  <a:extLst>
                    <a:ext uri="{9D8B030D-6E8A-4147-A177-3AD203B41FA5}">
                      <a16:colId xmlns:a16="http://schemas.microsoft.com/office/drawing/2014/main" val="3520789557"/>
                    </a:ext>
                  </a:extLst>
                </a:gridCol>
                <a:gridCol w="329184">
                  <a:extLst>
                    <a:ext uri="{9D8B030D-6E8A-4147-A177-3AD203B41FA5}">
                      <a16:colId xmlns:a16="http://schemas.microsoft.com/office/drawing/2014/main" val="2038240702"/>
                    </a:ext>
                  </a:extLst>
                </a:gridCol>
                <a:gridCol w="329184">
                  <a:extLst>
                    <a:ext uri="{9D8B030D-6E8A-4147-A177-3AD203B41FA5}">
                      <a16:colId xmlns:a16="http://schemas.microsoft.com/office/drawing/2014/main" val="616080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718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Rossmann - 2019-03-27 14:41:02 </a:t>
                      </a:r>
                      <a:r>
                        <a:rPr kumimoji="0" lang="de-DE" sz="1000" b="0" i="0" u="none" strike="noStrike" kern="1200" cap="none" spc="0" normalizeH="0" baseline="0" noProof="0">
                          <a:ln>
                            <a:noFill/>
                          </a:ln>
                          <a:solidFill>
                            <a:prstClr val="black"/>
                          </a:solidFill>
                          <a:effectLst/>
                          <a:uLnTx/>
                          <a:uFillTx/>
                          <a:latin typeface="+mn-lt"/>
                          <a:ea typeface="+mn-ea"/>
                          <a:cs typeface="+mn-cs"/>
                        </a:rPr>
                        <a:t> 
 Habt ihr die neuen Produkte von RdeL Young schon in eurer Lieblings-ROSSMANN-Filiale entdeckt? 👀
Damit ihr sie direkt einmal ausprobieren könnt verlosen wir 10 Produktpakete! 🥳
Alles was ihr dafür tun müsst ist:
➡️ Folgt ROSSMANN auf Facebook!
➡️ Liket diesen Beitrag!
➡️ Schreibt uns bis zum 3. April hier in den Kommentaren warum ihr unbedingt das RdeL Young Produktpaket braucht!
Die Teilnahmebedingungen findet ihr hier:
www.rossmann.de/tnb-facebook
Wir drücken euch ganz fest die Daumen!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https://scontent.xx.fbcdn.net/v/t1.0-9/p720x720/55816584_10156357835713435_1873275004334899200_o.jpg?_nc_cat=104&amp;_nc_ht=scontent.xx&amp;oh=3bcd0e04089e5cce46c0d66c75ae98aa&amp;oe=5D2F80A3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04:49:29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83752714"/>
                  </a:ext>
                </a:extLst>
              </a:tr>
            </a:tbl>
          </a:graphicData>
        </a:graphic>
      </p:graphicFrame>
      <p:sp>
        <p:nvSpPr>
          <p:cNvPr id="4" name="Text Placeholder 3">
            <a:extLst>
              <a:ext uri="{FF2B5EF4-FFF2-40B4-BE49-F238E27FC236}">
                <a16:creationId xmlns:a16="http://schemas.microsoft.com/office/drawing/2014/main" id="{FE528250-C39B-44BC-BD38-875C10972E3F}"/>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4022081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47E08-2CA7-4075-A9E2-9E7875BF9E02}"/>
              </a:ext>
            </a:extLst>
          </p:cNvPr>
          <p:cNvSpPr>
            <a:spLocks noGrp="1"/>
          </p:cNvSpPr>
          <p:nvPr>
            <p:ph type="title"/>
          </p:nvPr>
        </p:nvSpPr>
        <p:spPr/>
        <p:txBody>
          <a:bodyPr/>
          <a:lstStyle/>
          <a:p>
            <a:r>
              <a:rPr lang="en-US"/>
              <a:t>Facebook Own Posts Table | All Pages - 16 of 26</a:t>
            </a:r>
          </a:p>
        </p:txBody>
      </p:sp>
      <p:graphicFrame>
        <p:nvGraphicFramePr>
          <p:cNvPr id="5" name="Table Placeholder 4">
            <a:extLst>
              <a:ext uri="{FF2B5EF4-FFF2-40B4-BE49-F238E27FC236}">
                <a16:creationId xmlns:a16="http://schemas.microsoft.com/office/drawing/2014/main" id="{0274F573-10B2-487F-A63B-9576A1C79D16}"/>
              </a:ext>
            </a:extLst>
          </p:cNvPr>
          <p:cNvGraphicFramePr>
            <a:graphicFrameLocks noGrp="1"/>
          </p:cNvGraphicFramePr>
          <p:nvPr>
            <p:ph type="tbl" sz="quarter" idx="13"/>
            <p:extLst>
              <p:ext uri="{D42A27DB-BD31-4B8C-83A1-F6EECF244321}">
                <p14:modId xmlns:p14="http://schemas.microsoft.com/office/powerpoint/2010/main" val="1444398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85520074"/>
                    </a:ext>
                  </a:extLst>
                </a:gridCol>
                <a:gridCol w="905256">
                  <a:extLst>
                    <a:ext uri="{9D8B030D-6E8A-4147-A177-3AD203B41FA5}">
                      <a16:colId xmlns:a16="http://schemas.microsoft.com/office/drawing/2014/main" val="3032290608"/>
                    </a:ext>
                  </a:extLst>
                </a:gridCol>
                <a:gridCol w="658368">
                  <a:extLst>
                    <a:ext uri="{9D8B030D-6E8A-4147-A177-3AD203B41FA5}">
                      <a16:colId xmlns:a16="http://schemas.microsoft.com/office/drawing/2014/main" val="3007404995"/>
                    </a:ext>
                  </a:extLst>
                </a:gridCol>
                <a:gridCol w="329184">
                  <a:extLst>
                    <a:ext uri="{9D8B030D-6E8A-4147-A177-3AD203B41FA5}">
                      <a16:colId xmlns:a16="http://schemas.microsoft.com/office/drawing/2014/main" val="2511743026"/>
                    </a:ext>
                  </a:extLst>
                </a:gridCol>
                <a:gridCol w="329184">
                  <a:extLst>
                    <a:ext uri="{9D8B030D-6E8A-4147-A177-3AD203B41FA5}">
                      <a16:colId xmlns:a16="http://schemas.microsoft.com/office/drawing/2014/main" val="1151187142"/>
                    </a:ext>
                  </a:extLst>
                </a:gridCol>
                <a:gridCol w="329184">
                  <a:extLst>
                    <a:ext uri="{9D8B030D-6E8A-4147-A177-3AD203B41FA5}">
                      <a16:colId xmlns:a16="http://schemas.microsoft.com/office/drawing/2014/main" val="2629813553"/>
                    </a:ext>
                  </a:extLst>
                </a:gridCol>
                <a:gridCol w="329184">
                  <a:extLst>
                    <a:ext uri="{9D8B030D-6E8A-4147-A177-3AD203B41FA5}">
                      <a16:colId xmlns:a16="http://schemas.microsoft.com/office/drawing/2014/main" val="735907990"/>
                    </a:ext>
                  </a:extLst>
                </a:gridCol>
                <a:gridCol w="329184">
                  <a:extLst>
                    <a:ext uri="{9D8B030D-6E8A-4147-A177-3AD203B41FA5}">
                      <a16:colId xmlns:a16="http://schemas.microsoft.com/office/drawing/2014/main" val="3108301554"/>
                    </a:ext>
                  </a:extLst>
                </a:gridCol>
                <a:gridCol w="329184">
                  <a:extLst>
                    <a:ext uri="{9D8B030D-6E8A-4147-A177-3AD203B41FA5}">
                      <a16:colId xmlns:a16="http://schemas.microsoft.com/office/drawing/2014/main" val="3024938999"/>
                    </a:ext>
                  </a:extLst>
                </a:gridCol>
                <a:gridCol w="329184">
                  <a:extLst>
                    <a:ext uri="{9D8B030D-6E8A-4147-A177-3AD203B41FA5}">
                      <a16:colId xmlns:a16="http://schemas.microsoft.com/office/drawing/2014/main" val="1369987690"/>
                    </a:ext>
                  </a:extLst>
                </a:gridCol>
                <a:gridCol w="329184">
                  <a:extLst>
                    <a:ext uri="{9D8B030D-6E8A-4147-A177-3AD203B41FA5}">
                      <a16:colId xmlns:a16="http://schemas.microsoft.com/office/drawing/2014/main" val="63566958"/>
                    </a:ext>
                  </a:extLst>
                </a:gridCol>
                <a:gridCol w="329184">
                  <a:extLst>
                    <a:ext uri="{9D8B030D-6E8A-4147-A177-3AD203B41FA5}">
                      <a16:colId xmlns:a16="http://schemas.microsoft.com/office/drawing/2014/main" val="227094714"/>
                    </a:ext>
                  </a:extLst>
                </a:gridCol>
                <a:gridCol w="329184">
                  <a:extLst>
                    <a:ext uri="{9D8B030D-6E8A-4147-A177-3AD203B41FA5}">
                      <a16:colId xmlns:a16="http://schemas.microsoft.com/office/drawing/2014/main" val="1647651488"/>
                    </a:ext>
                  </a:extLst>
                </a:gridCol>
                <a:gridCol w="329184">
                  <a:extLst>
                    <a:ext uri="{9D8B030D-6E8A-4147-A177-3AD203B41FA5}">
                      <a16:colId xmlns:a16="http://schemas.microsoft.com/office/drawing/2014/main" val="430523154"/>
                    </a:ext>
                  </a:extLst>
                </a:gridCol>
                <a:gridCol w="329184">
                  <a:extLst>
                    <a:ext uri="{9D8B030D-6E8A-4147-A177-3AD203B41FA5}">
                      <a16:colId xmlns:a16="http://schemas.microsoft.com/office/drawing/2014/main" val="1916968445"/>
                    </a:ext>
                  </a:extLst>
                </a:gridCol>
                <a:gridCol w="329184">
                  <a:extLst>
                    <a:ext uri="{9D8B030D-6E8A-4147-A177-3AD203B41FA5}">
                      <a16:colId xmlns:a16="http://schemas.microsoft.com/office/drawing/2014/main" val="1185537531"/>
                    </a:ext>
                  </a:extLst>
                </a:gridCol>
                <a:gridCol w="329184">
                  <a:extLst>
                    <a:ext uri="{9D8B030D-6E8A-4147-A177-3AD203B41FA5}">
                      <a16:colId xmlns:a16="http://schemas.microsoft.com/office/drawing/2014/main" val="3494203189"/>
                    </a:ext>
                  </a:extLst>
                </a:gridCol>
                <a:gridCol w="329184">
                  <a:extLst>
                    <a:ext uri="{9D8B030D-6E8A-4147-A177-3AD203B41FA5}">
                      <a16:colId xmlns:a16="http://schemas.microsoft.com/office/drawing/2014/main" val="3492315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835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- 2019-03-27 12:30:01 </a:t>
                      </a:r>
                      <a:r>
                        <a:rPr kumimoji="0" lang="de-DE" sz="1000" b="0" i="0" u="none" strike="noStrike" kern="1200" cap="none" spc="0" normalizeH="0" baseline="0" noProof="0">
                          <a:ln>
                            <a:noFill/>
                          </a:ln>
                          <a:solidFill>
                            <a:prstClr val="black"/>
                          </a:solidFill>
                          <a:effectLst/>
                          <a:uLnTx/>
                          <a:uFillTx/>
                          <a:latin typeface="+mn-lt"/>
                          <a:ea typeface="+mn-ea"/>
                          <a:cs typeface="+mn-cs"/>
                        </a:rPr>
                        <a:t> 
 Wir wissen, was dir am Wochenende passieren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https://scontent.xx.fbcdn.net/v/t1.0-9/p720x720/55536487_2236720769700304_4113030780534390784_o.jpg?_nc_cat=111&amp;_nc_ht=scontent.xx&amp;oh=09563190e50bac4d2b2551f26186c4fb&amp;oe=5D032339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04/07/2019 04:40:26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2881961"/>
                  </a:ext>
                </a:extLst>
              </a:tr>
            </a:tbl>
          </a:graphicData>
        </a:graphic>
      </p:graphicFrame>
      <p:sp>
        <p:nvSpPr>
          <p:cNvPr id="4" name="Text Placeholder 3">
            <a:extLst>
              <a:ext uri="{FF2B5EF4-FFF2-40B4-BE49-F238E27FC236}">
                <a16:creationId xmlns:a16="http://schemas.microsoft.com/office/drawing/2014/main" id="{32BC6BAF-2E5A-422D-8154-ADE9511E8ECA}"/>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23168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5824D-3F54-4ED5-8AAD-099B504099EB}"/>
              </a:ext>
            </a:extLst>
          </p:cNvPr>
          <p:cNvSpPr>
            <a:spLocks noGrp="1"/>
          </p:cNvSpPr>
          <p:nvPr>
            <p:ph type="title"/>
          </p:nvPr>
        </p:nvSpPr>
        <p:spPr/>
        <p:txBody>
          <a:bodyPr/>
          <a:lstStyle/>
          <a:p>
            <a:r>
              <a:rPr lang="en-US"/>
              <a:t>Facebook Own Posts Table | All Pages - 17 of 26</a:t>
            </a:r>
          </a:p>
        </p:txBody>
      </p:sp>
      <p:graphicFrame>
        <p:nvGraphicFramePr>
          <p:cNvPr id="5" name="Table Placeholder 4">
            <a:extLst>
              <a:ext uri="{FF2B5EF4-FFF2-40B4-BE49-F238E27FC236}">
                <a16:creationId xmlns:a16="http://schemas.microsoft.com/office/drawing/2014/main" id="{53290A13-B41C-4AAB-B261-53E2CADA5E9E}"/>
              </a:ext>
            </a:extLst>
          </p:cNvPr>
          <p:cNvGraphicFramePr>
            <a:graphicFrameLocks noGrp="1"/>
          </p:cNvGraphicFramePr>
          <p:nvPr>
            <p:ph type="tbl" sz="quarter" idx="13"/>
            <p:extLst>
              <p:ext uri="{D42A27DB-BD31-4B8C-83A1-F6EECF244321}">
                <p14:modId xmlns:p14="http://schemas.microsoft.com/office/powerpoint/2010/main" val="343860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04883276"/>
                    </a:ext>
                  </a:extLst>
                </a:gridCol>
                <a:gridCol w="905256">
                  <a:extLst>
                    <a:ext uri="{9D8B030D-6E8A-4147-A177-3AD203B41FA5}">
                      <a16:colId xmlns:a16="http://schemas.microsoft.com/office/drawing/2014/main" val="1028959047"/>
                    </a:ext>
                  </a:extLst>
                </a:gridCol>
                <a:gridCol w="658368">
                  <a:extLst>
                    <a:ext uri="{9D8B030D-6E8A-4147-A177-3AD203B41FA5}">
                      <a16:colId xmlns:a16="http://schemas.microsoft.com/office/drawing/2014/main" val="710452430"/>
                    </a:ext>
                  </a:extLst>
                </a:gridCol>
                <a:gridCol w="329184">
                  <a:extLst>
                    <a:ext uri="{9D8B030D-6E8A-4147-A177-3AD203B41FA5}">
                      <a16:colId xmlns:a16="http://schemas.microsoft.com/office/drawing/2014/main" val="1666374904"/>
                    </a:ext>
                  </a:extLst>
                </a:gridCol>
                <a:gridCol w="329184">
                  <a:extLst>
                    <a:ext uri="{9D8B030D-6E8A-4147-A177-3AD203B41FA5}">
                      <a16:colId xmlns:a16="http://schemas.microsoft.com/office/drawing/2014/main" val="645257859"/>
                    </a:ext>
                  </a:extLst>
                </a:gridCol>
                <a:gridCol w="329184">
                  <a:extLst>
                    <a:ext uri="{9D8B030D-6E8A-4147-A177-3AD203B41FA5}">
                      <a16:colId xmlns:a16="http://schemas.microsoft.com/office/drawing/2014/main" val="3693280255"/>
                    </a:ext>
                  </a:extLst>
                </a:gridCol>
                <a:gridCol w="329184">
                  <a:extLst>
                    <a:ext uri="{9D8B030D-6E8A-4147-A177-3AD203B41FA5}">
                      <a16:colId xmlns:a16="http://schemas.microsoft.com/office/drawing/2014/main" val="1772041620"/>
                    </a:ext>
                  </a:extLst>
                </a:gridCol>
                <a:gridCol w="329184">
                  <a:extLst>
                    <a:ext uri="{9D8B030D-6E8A-4147-A177-3AD203B41FA5}">
                      <a16:colId xmlns:a16="http://schemas.microsoft.com/office/drawing/2014/main" val="1909691436"/>
                    </a:ext>
                  </a:extLst>
                </a:gridCol>
                <a:gridCol w="329184">
                  <a:extLst>
                    <a:ext uri="{9D8B030D-6E8A-4147-A177-3AD203B41FA5}">
                      <a16:colId xmlns:a16="http://schemas.microsoft.com/office/drawing/2014/main" val="48325111"/>
                    </a:ext>
                  </a:extLst>
                </a:gridCol>
                <a:gridCol w="329184">
                  <a:extLst>
                    <a:ext uri="{9D8B030D-6E8A-4147-A177-3AD203B41FA5}">
                      <a16:colId xmlns:a16="http://schemas.microsoft.com/office/drawing/2014/main" val="379722961"/>
                    </a:ext>
                  </a:extLst>
                </a:gridCol>
                <a:gridCol w="329184">
                  <a:extLst>
                    <a:ext uri="{9D8B030D-6E8A-4147-A177-3AD203B41FA5}">
                      <a16:colId xmlns:a16="http://schemas.microsoft.com/office/drawing/2014/main" val="178746715"/>
                    </a:ext>
                  </a:extLst>
                </a:gridCol>
                <a:gridCol w="329184">
                  <a:extLst>
                    <a:ext uri="{9D8B030D-6E8A-4147-A177-3AD203B41FA5}">
                      <a16:colId xmlns:a16="http://schemas.microsoft.com/office/drawing/2014/main" val="4210027308"/>
                    </a:ext>
                  </a:extLst>
                </a:gridCol>
                <a:gridCol w="329184">
                  <a:extLst>
                    <a:ext uri="{9D8B030D-6E8A-4147-A177-3AD203B41FA5}">
                      <a16:colId xmlns:a16="http://schemas.microsoft.com/office/drawing/2014/main" val="833657488"/>
                    </a:ext>
                  </a:extLst>
                </a:gridCol>
                <a:gridCol w="329184">
                  <a:extLst>
                    <a:ext uri="{9D8B030D-6E8A-4147-A177-3AD203B41FA5}">
                      <a16:colId xmlns:a16="http://schemas.microsoft.com/office/drawing/2014/main" val="1754312397"/>
                    </a:ext>
                  </a:extLst>
                </a:gridCol>
                <a:gridCol w="329184">
                  <a:extLst>
                    <a:ext uri="{9D8B030D-6E8A-4147-A177-3AD203B41FA5}">
                      <a16:colId xmlns:a16="http://schemas.microsoft.com/office/drawing/2014/main" val="3633936967"/>
                    </a:ext>
                  </a:extLst>
                </a:gridCol>
                <a:gridCol w="329184">
                  <a:extLst>
                    <a:ext uri="{9D8B030D-6E8A-4147-A177-3AD203B41FA5}">
                      <a16:colId xmlns:a16="http://schemas.microsoft.com/office/drawing/2014/main" val="1143491314"/>
                    </a:ext>
                  </a:extLst>
                </a:gridCol>
                <a:gridCol w="329184">
                  <a:extLst>
                    <a:ext uri="{9D8B030D-6E8A-4147-A177-3AD203B41FA5}">
                      <a16:colId xmlns:a16="http://schemas.microsoft.com/office/drawing/2014/main" val="2191091504"/>
                    </a:ext>
                  </a:extLst>
                </a:gridCol>
                <a:gridCol w="329184">
                  <a:extLst>
                    <a:ext uri="{9D8B030D-6E8A-4147-A177-3AD203B41FA5}">
                      <a16:colId xmlns:a16="http://schemas.microsoft.com/office/drawing/2014/main" val="316018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0738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- 2019-03-27 11:29:13 </a:t>
                      </a:r>
                      <a:r>
                        <a:rPr kumimoji="0" lang="en-US" sz="1000" b="0" i="0" u="none" strike="noStrike" kern="1200" cap="none" spc="0" normalizeH="0" baseline="0" noProof="0">
                          <a:ln>
                            <a:noFill/>
                          </a:ln>
                          <a:solidFill>
                            <a:prstClr val="black"/>
                          </a:solidFill>
                          <a:effectLst/>
                          <a:uLnTx/>
                          <a:uFillTx/>
                          <a:latin typeface="+mn-lt"/>
                          <a:ea typeface="+mn-ea"/>
                          <a:cs typeface="+mn-cs"/>
                        </a:rPr>
                        <a:t> 
 Vorhang auf für ☁️ WOLKE7 ☁️ - die neuen Produkte von alverde NATURKOSMETIK und Vanessa Mai. In unserer Live-Show stellt Vanessa Mai zusammen mit Carolin von alverde ihre 4 neuen Produkte vor und gibt euch Tipps &amp; Tricks zur Anwendung💁. Habt ihr Fragen zu Vanessa Mai, alverde oder den Produkten? Dann her damit! Postet eure Fragen mit #alverdexvanessamai in die Kommentare👇👇👇 und mit etwas Glück könnt ihr sogar etwas gewinnen😉. 
Zu den TNBs geht´s hier entlang👉 
http://dm.de/tnb-alverdexvanessamai
Wann? Wie? Wo? 
📍 Sonntag 31.03. 🗓
📍 15.30 Uhr ⏰ 
📍 Live auf unserem Facebook- &amp; Instagram-Kanal 🤳🏻
#neubeidm #wolke7 #alverde #naturkosmetik #gettheglow #glowbydm #vanessamai #glowcon #goandglow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https://scontent.xx.fbcdn.net/v/t15.5256-10/s720x720/55831328_424197918347686_5041566894197309440_n.jpg?_nc_cat=100&amp;_nc_ht=scontent.xx&amp;oh=195df5eefa0f1ce9d84a1ed2160ce259&amp;oe=5D4130BF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8373771"/>
                  </a:ext>
                </a:extLst>
              </a:tr>
            </a:tbl>
          </a:graphicData>
        </a:graphic>
      </p:graphicFrame>
      <p:sp>
        <p:nvSpPr>
          <p:cNvPr id="4" name="Text Placeholder 3">
            <a:extLst>
              <a:ext uri="{FF2B5EF4-FFF2-40B4-BE49-F238E27FC236}">
                <a16:creationId xmlns:a16="http://schemas.microsoft.com/office/drawing/2014/main" id="{A75DFD8B-771A-4A2A-8357-C833DF6CBE42}"/>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3292573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25E70-5EE9-445C-AE52-B36DF88547C4}"/>
              </a:ext>
            </a:extLst>
          </p:cNvPr>
          <p:cNvSpPr>
            <a:spLocks noGrp="1"/>
          </p:cNvSpPr>
          <p:nvPr>
            <p:ph type="title"/>
          </p:nvPr>
        </p:nvSpPr>
        <p:spPr/>
        <p:txBody>
          <a:bodyPr/>
          <a:lstStyle/>
          <a:p>
            <a:r>
              <a:rPr lang="en-US"/>
              <a:t>Facebook Own Posts Table | All Pages - 18 of 26</a:t>
            </a:r>
          </a:p>
        </p:txBody>
      </p:sp>
      <p:graphicFrame>
        <p:nvGraphicFramePr>
          <p:cNvPr id="5" name="Table Placeholder 4">
            <a:extLst>
              <a:ext uri="{FF2B5EF4-FFF2-40B4-BE49-F238E27FC236}">
                <a16:creationId xmlns:a16="http://schemas.microsoft.com/office/drawing/2014/main" id="{FF63028A-E2C5-49EA-9F30-327417852BFB}"/>
              </a:ext>
            </a:extLst>
          </p:cNvPr>
          <p:cNvGraphicFramePr>
            <a:graphicFrameLocks noGrp="1"/>
          </p:cNvGraphicFramePr>
          <p:nvPr>
            <p:ph type="tbl" sz="quarter" idx="13"/>
            <p:extLst>
              <p:ext uri="{D42A27DB-BD31-4B8C-83A1-F6EECF244321}">
                <p14:modId xmlns:p14="http://schemas.microsoft.com/office/powerpoint/2010/main" val="2950154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71492747"/>
                    </a:ext>
                  </a:extLst>
                </a:gridCol>
                <a:gridCol w="905256">
                  <a:extLst>
                    <a:ext uri="{9D8B030D-6E8A-4147-A177-3AD203B41FA5}">
                      <a16:colId xmlns:a16="http://schemas.microsoft.com/office/drawing/2014/main" val="1820528426"/>
                    </a:ext>
                  </a:extLst>
                </a:gridCol>
                <a:gridCol w="658368">
                  <a:extLst>
                    <a:ext uri="{9D8B030D-6E8A-4147-A177-3AD203B41FA5}">
                      <a16:colId xmlns:a16="http://schemas.microsoft.com/office/drawing/2014/main" val="4085897525"/>
                    </a:ext>
                  </a:extLst>
                </a:gridCol>
                <a:gridCol w="329184">
                  <a:extLst>
                    <a:ext uri="{9D8B030D-6E8A-4147-A177-3AD203B41FA5}">
                      <a16:colId xmlns:a16="http://schemas.microsoft.com/office/drawing/2014/main" val="2850932973"/>
                    </a:ext>
                  </a:extLst>
                </a:gridCol>
                <a:gridCol w="329184">
                  <a:extLst>
                    <a:ext uri="{9D8B030D-6E8A-4147-A177-3AD203B41FA5}">
                      <a16:colId xmlns:a16="http://schemas.microsoft.com/office/drawing/2014/main" val="760467782"/>
                    </a:ext>
                  </a:extLst>
                </a:gridCol>
                <a:gridCol w="329184">
                  <a:extLst>
                    <a:ext uri="{9D8B030D-6E8A-4147-A177-3AD203B41FA5}">
                      <a16:colId xmlns:a16="http://schemas.microsoft.com/office/drawing/2014/main" val="1617245137"/>
                    </a:ext>
                  </a:extLst>
                </a:gridCol>
                <a:gridCol w="329184">
                  <a:extLst>
                    <a:ext uri="{9D8B030D-6E8A-4147-A177-3AD203B41FA5}">
                      <a16:colId xmlns:a16="http://schemas.microsoft.com/office/drawing/2014/main" val="1344495775"/>
                    </a:ext>
                  </a:extLst>
                </a:gridCol>
                <a:gridCol w="329184">
                  <a:extLst>
                    <a:ext uri="{9D8B030D-6E8A-4147-A177-3AD203B41FA5}">
                      <a16:colId xmlns:a16="http://schemas.microsoft.com/office/drawing/2014/main" val="2629898690"/>
                    </a:ext>
                  </a:extLst>
                </a:gridCol>
                <a:gridCol w="329184">
                  <a:extLst>
                    <a:ext uri="{9D8B030D-6E8A-4147-A177-3AD203B41FA5}">
                      <a16:colId xmlns:a16="http://schemas.microsoft.com/office/drawing/2014/main" val="1242456777"/>
                    </a:ext>
                  </a:extLst>
                </a:gridCol>
                <a:gridCol w="329184">
                  <a:extLst>
                    <a:ext uri="{9D8B030D-6E8A-4147-A177-3AD203B41FA5}">
                      <a16:colId xmlns:a16="http://schemas.microsoft.com/office/drawing/2014/main" val="450511077"/>
                    </a:ext>
                  </a:extLst>
                </a:gridCol>
                <a:gridCol w="329184">
                  <a:extLst>
                    <a:ext uri="{9D8B030D-6E8A-4147-A177-3AD203B41FA5}">
                      <a16:colId xmlns:a16="http://schemas.microsoft.com/office/drawing/2014/main" val="2360055592"/>
                    </a:ext>
                  </a:extLst>
                </a:gridCol>
                <a:gridCol w="329184">
                  <a:extLst>
                    <a:ext uri="{9D8B030D-6E8A-4147-A177-3AD203B41FA5}">
                      <a16:colId xmlns:a16="http://schemas.microsoft.com/office/drawing/2014/main" val="258498875"/>
                    </a:ext>
                  </a:extLst>
                </a:gridCol>
                <a:gridCol w="329184">
                  <a:extLst>
                    <a:ext uri="{9D8B030D-6E8A-4147-A177-3AD203B41FA5}">
                      <a16:colId xmlns:a16="http://schemas.microsoft.com/office/drawing/2014/main" val="2746721121"/>
                    </a:ext>
                  </a:extLst>
                </a:gridCol>
                <a:gridCol w="329184">
                  <a:extLst>
                    <a:ext uri="{9D8B030D-6E8A-4147-A177-3AD203B41FA5}">
                      <a16:colId xmlns:a16="http://schemas.microsoft.com/office/drawing/2014/main" val="3176156466"/>
                    </a:ext>
                  </a:extLst>
                </a:gridCol>
                <a:gridCol w="329184">
                  <a:extLst>
                    <a:ext uri="{9D8B030D-6E8A-4147-A177-3AD203B41FA5}">
                      <a16:colId xmlns:a16="http://schemas.microsoft.com/office/drawing/2014/main" val="1886619891"/>
                    </a:ext>
                  </a:extLst>
                </a:gridCol>
                <a:gridCol w="329184">
                  <a:extLst>
                    <a:ext uri="{9D8B030D-6E8A-4147-A177-3AD203B41FA5}">
                      <a16:colId xmlns:a16="http://schemas.microsoft.com/office/drawing/2014/main" val="196328177"/>
                    </a:ext>
                  </a:extLst>
                </a:gridCol>
                <a:gridCol w="329184">
                  <a:extLst>
                    <a:ext uri="{9D8B030D-6E8A-4147-A177-3AD203B41FA5}">
                      <a16:colId xmlns:a16="http://schemas.microsoft.com/office/drawing/2014/main" val="3390938154"/>
                    </a:ext>
                  </a:extLst>
                </a:gridCol>
                <a:gridCol w="329184">
                  <a:extLst>
                    <a:ext uri="{9D8B030D-6E8A-4147-A177-3AD203B41FA5}">
                      <a16:colId xmlns:a16="http://schemas.microsoft.com/office/drawing/2014/main" val="1559958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076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- 2019-03-27 11:16:52 </a:t>
                      </a:r>
                      <a:r>
                        <a:rPr kumimoji="0" lang="en-US" sz="1000" b="0" i="0" u="none" strike="noStrike" kern="1200" cap="none" spc="0" normalizeH="0" baseline="0" noProof="0">
                          <a:ln>
                            <a:noFill/>
                          </a:ln>
                          <a:solidFill>
                            <a:prstClr val="black"/>
                          </a:solidFill>
                          <a:effectLst/>
                          <a:uLnTx/>
                          <a:uFillTx/>
                          <a:latin typeface="+mn-lt"/>
                          <a:ea typeface="+mn-ea"/>
                          <a:cs typeface="+mn-cs"/>
                        </a:rPr>
                        <a:t> 
 SPOILER ALERT📣…es gibt wieder Boxen🔥🚨! 
In der Live-Show erfahrt ihr, als ALLERERSTE, wie ihr an die streng limitierten Boxen rankommt und natürlich auch, was drin ist. 🏃🏼‍♀️💨 #firstcomefirstserve
Was wir euch schon verraten können: es wird sehr fruchtig #🍒#🍑#🥥#🍉 
Also seid dabei! 
📍 Samstag 30.03. 🗓
📍 10.30 Uhr ⏰ 
📍 Live auf unserem Facebook- &amp; Instagram-Kanal 🤳🏻
#Fuitboxen #GetyourFruitBox #exklusivbeidm #neubeidem #Glowbydm #Glowcon #GLOW #goandglow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https://scontent.xx.fbcdn.net/v/t15.5256-10/s720x720/54606855_415397629222405_7868315013222498304_n.jpg?_nc_cat=111&amp;_nc_ht=scontent.xx&amp;oh=9188e9b296e7a1c1f45dedfedab5ec74&amp;oe=5D03F375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04/07/2019 04:40:26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3056028"/>
                  </a:ext>
                </a:extLst>
              </a:tr>
            </a:tbl>
          </a:graphicData>
        </a:graphic>
      </p:graphicFrame>
      <p:sp>
        <p:nvSpPr>
          <p:cNvPr id="4" name="Text Placeholder 3">
            <a:extLst>
              <a:ext uri="{FF2B5EF4-FFF2-40B4-BE49-F238E27FC236}">
                <a16:creationId xmlns:a16="http://schemas.microsoft.com/office/drawing/2014/main" id="{66751A6F-D3C5-43D5-8435-0CB4C89A6791}"/>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2297338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BF1E2-B5B1-4C07-ABF2-2CA26408EC48}"/>
              </a:ext>
            </a:extLst>
          </p:cNvPr>
          <p:cNvSpPr>
            <a:spLocks noGrp="1"/>
          </p:cNvSpPr>
          <p:nvPr>
            <p:ph type="title"/>
          </p:nvPr>
        </p:nvSpPr>
        <p:spPr/>
        <p:txBody>
          <a:bodyPr/>
          <a:lstStyle/>
          <a:p>
            <a:r>
              <a:rPr lang="en-US"/>
              <a:t>Facebook Own Posts Table | All Pages - 19 of 26</a:t>
            </a:r>
          </a:p>
        </p:txBody>
      </p:sp>
      <p:graphicFrame>
        <p:nvGraphicFramePr>
          <p:cNvPr id="5" name="Table Placeholder 4">
            <a:extLst>
              <a:ext uri="{FF2B5EF4-FFF2-40B4-BE49-F238E27FC236}">
                <a16:creationId xmlns:a16="http://schemas.microsoft.com/office/drawing/2014/main" id="{3C87262C-805A-4466-8D4A-C7AC6E2715EB}"/>
              </a:ext>
            </a:extLst>
          </p:cNvPr>
          <p:cNvGraphicFramePr>
            <a:graphicFrameLocks noGrp="1"/>
          </p:cNvGraphicFramePr>
          <p:nvPr>
            <p:ph type="tbl" sz="quarter" idx="13"/>
            <p:extLst>
              <p:ext uri="{D42A27DB-BD31-4B8C-83A1-F6EECF244321}">
                <p14:modId xmlns:p14="http://schemas.microsoft.com/office/powerpoint/2010/main" val="2692275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50453138"/>
                    </a:ext>
                  </a:extLst>
                </a:gridCol>
                <a:gridCol w="905256">
                  <a:extLst>
                    <a:ext uri="{9D8B030D-6E8A-4147-A177-3AD203B41FA5}">
                      <a16:colId xmlns:a16="http://schemas.microsoft.com/office/drawing/2014/main" val="662069029"/>
                    </a:ext>
                  </a:extLst>
                </a:gridCol>
                <a:gridCol w="658368">
                  <a:extLst>
                    <a:ext uri="{9D8B030D-6E8A-4147-A177-3AD203B41FA5}">
                      <a16:colId xmlns:a16="http://schemas.microsoft.com/office/drawing/2014/main" val="1534010449"/>
                    </a:ext>
                  </a:extLst>
                </a:gridCol>
                <a:gridCol w="329184">
                  <a:extLst>
                    <a:ext uri="{9D8B030D-6E8A-4147-A177-3AD203B41FA5}">
                      <a16:colId xmlns:a16="http://schemas.microsoft.com/office/drawing/2014/main" val="1191404450"/>
                    </a:ext>
                  </a:extLst>
                </a:gridCol>
                <a:gridCol w="329184">
                  <a:extLst>
                    <a:ext uri="{9D8B030D-6E8A-4147-A177-3AD203B41FA5}">
                      <a16:colId xmlns:a16="http://schemas.microsoft.com/office/drawing/2014/main" val="62259983"/>
                    </a:ext>
                  </a:extLst>
                </a:gridCol>
                <a:gridCol w="329184">
                  <a:extLst>
                    <a:ext uri="{9D8B030D-6E8A-4147-A177-3AD203B41FA5}">
                      <a16:colId xmlns:a16="http://schemas.microsoft.com/office/drawing/2014/main" val="2487064862"/>
                    </a:ext>
                  </a:extLst>
                </a:gridCol>
                <a:gridCol w="329184">
                  <a:extLst>
                    <a:ext uri="{9D8B030D-6E8A-4147-A177-3AD203B41FA5}">
                      <a16:colId xmlns:a16="http://schemas.microsoft.com/office/drawing/2014/main" val="3922376416"/>
                    </a:ext>
                  </a:extLst>
                </a:gridCol>
                <a:gridCol w="329184">
                  <a:extLst>
                    <a:ext uri="{9D8B030D-6E8A-4147-A177-3AD203B41FA5}">
                      <a16:colId xmlns:a16="http://schemas.microsoft.com/office/drawing/2014/main" val="1021120724"/>
                    </a:ext>
                  </a:extLst>
                </a:gridCol>
                <a:gridCol w="329184">
                  <a:extLst>
                    <a:ext uri="{9D8B030D-6E8A-4147-A177-3AD203B41FA5}">
                      <a16:colId xmlns:a16="http://schemas.microsoft.com/office/drawing/2014/main" val="2192487284"/>
                    </a:ext>
                  </a:extLst>
                </a:gridCol>
                <a:gridCol w="329184">
                  <a:extLst>
                    <a:ext uri="{9D8B030D-6E8A-4147-A177-3AD203B41FA5}">
                      <a16:colId xmlns:a16="http://schemas.microsoft.com/office/drawing/2014/main" val="682157810"/>
                    </a:ext>
                  </a:extLst>
                </a:gridCol>
                <a:gridCol w="329184">
                  <a:extLst>
                    <a:ext uri="{9D8B030D-6E8A-4147-A177-3AD203B41FA5}">
                      <a16:colId xmlns:a16="http://schemas.microsoft.com/office/drawing/2014/main" val="3799981704"/>
                    </a:ext>
                  </a:extLst>
                </a:gridCol>
                <a:gridCol w="329184">
                  <a:extLst>
                    <a:ext uri="{9D8B030D-6E8A-4147-A177-3AD203B41FA5}">
                      <a16:colId xmlns:a16="http://schemas.microsoft.com/office/drawing/2014/main" val="732923069"/>
                    </a:ext>
                  </a:extLst>
                </a:gridCol>
                <a:gridCol w="329184">
                  <a:extLst>
                    <a:ext uri="{9D8B030D-6E8A-4147-A177-3AD203B41FA5}">
                      <a16:colId xmlns:a16="http://schemas.microsoft.com/office/drawing/2014/main" val="625189351"/>
                    </a:ext>
                  </a:extLst>
                </a:gridCol>
                <a:gridCol w="329184">
                  <a:extLst>
                    <a:ext uri="{9D8B030D-6E8A-4147-A177-3AD203B41FA5}">
                      <a16:colId xmlns:a16="http://schemas.microsoft.com/office/drawing/2014/main" val="1364000458"/>
                    </a:ext>
                  </a:extLst>
                </a:gridCol>
                <a:gridCol w="329184">
                  <a:extLst>
                    <a:ext uri="{9D8B030D-6E8A-4147-A177-3AD203B41FA5}">
                      <a16:colId xmlns:a16="http://schemas.microsoft.com/office/drawing/2014/main" val="609741271"/>
                    </a:ext>
                  </a:extLst>
                </a:gridCol>
                <a:gridCol w="329184">
                  <a:extLst>
                    <a:ext uri="{9D8B030D-6E8A-4147-A177-3AD203B41FA5}">
                      <a16:colId xmlns:a16="http://schemas.microsoft.com/office/drawing/2014/main" val="1347976686"/>
                    </a:ext>
                  </a:extLst>
                </a:gridCol>
                <a:gridCol w="329184">
                  <a:extLst>
                    <a:ext uri="{9D8B030D-6E8A-4147-A177-3AD203B41FA5}">
                      <a16:colId xmlns:a16="http://schemas.microsoft.com/office/drawing/2014/main" val="2353614087"/>
                    </a:ext>
                  </a:extLst>
                </a:gridCol>
                <a:gridCol w="329184">
                  <a:extLst>
                    <a:ext uri="{9D8B030D-6E8A-4147-A177-3AD203B41FA5}">
                      <a16:colId xmlns:a16="http://schemas.microsoft.com/office/drawing/2014/main" val="4108467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897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Rossmann - 2019-03-26 13:37:39 </a:t>
                      </a:r>
                      <a:r>
                        <a:rPr kumimoji="0" lang="en-US" sz="1000" b="0" i="0" u="none" strike="noStrike" kern="1200" cap="none" spc="0" normalizeH="0" baseline="0" noProof="0">
                          <a:ln>
                            <a:noFill/>
                          </a:ln>
                          <a:solidFill>
                            <a:prstClr val="black"/>
                          </a:solidFill>
                          <a:effectLst/>
                          <a:uLnTx/>
                          <a:uFillTx/>
                          <a:latin typeface="+mn-lt"/>
                          <a:ea typeface="+mn-ea"/>
                          <a:cs typeface="+mn-cs"/>
                        </a:rPr>
                        <a:t> 
 Du hast immer wieder Probleme mit unreiner Haut😫? Sag deinen Pickeln "adios, ciao und goodbye" mit unserem ISANA young Anti-Pickel-Konzentrat. Bei regelmäßiger Anwendung kann das nämlich helfen den kleinen Miese-Laune-Machern vorzubeugen🤩. Einfach nach der Reinigung der Haut aufbrechen und einklopfen, denn das Klopfen hift der Haut das Produkt besser aufzunehmen☝️. 
Wie sagst du Hautunreinheiten den Kampf an?
 — Products shown: ISANA Young antibakterielles Anti-Pickel Konzentrat 24.93 EUR/100 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https://scontent.xx.fbcdn.net/v/t1.0-9/p720x720/54728661_10156355388808435_331268748776308736_o.jpg?_nc_cat=101&amp;_nc_ht=scontent.xx&amp;oh=b2e106b447343b8618433f2f840b29f9&amp;oe=5D39FBF3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04/10/2019 04:48:19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8942993"/>
                  </a:ext>
                </a:extLst>
              </a:tr>
            </a:tbl>
          </a:graphicData>
        </a:graphic>
      </p:graphicFrame>
      <p:sp>
        <p:nvSpPr>
          <p:cNvPr id="4" name="Text Placeholder 3">
            <a:extLst>
              <a:ext uri="{FF2B5EF4-FFF2-40B4-BE49-F238E27FC236}">
                <a16:creationId xmlns:a16="http://schemas.microsoft.com/office/drawing/2014/main" id="{201625AA-E068-4000-B9EF-2E4EA3D20E0B}"/>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4045115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5BB0-10E7-490C-B4A2-C0D0302475F7}"/>
              </a:ext>
            </a:extLst>
          </p:cNvPr>
          <p:cNvSpPr>
            <a:spLocks noGrp="1"/>
          </p:cNvSpPr>
          <p:nvPr>
            <p:ph type="title"/>
          </p:nvPr>
        </p:nvSpPr>
        <p:spPr/>
        <p:txBody>
          <a:bodyPr/>
          <a:lstStyle/>
          <a:p>
            <a:r>
              <a:rPr lang="en-US"/>
              <a:t>Facebook Own Posts Table | All Pages - 20 of 26</a:t>
            </a:r>
          </a:p>
        </p:txBody>
      </p:sp>
      <p:graphicFrame>
        <p:nvGraphicFramePr>
          <p:cNvPr id="5" name="Table Placeholder 4">
            <a:extLst>
              <a:ext uri="{FF2B5EF4-FFF2-40B4-BE49-F238E27FC236}">
                <a16:creationId xmlns:a16="http://schemas.microsoft.com/office/drawing/2014/main" id="{B97704C1-9DD8-4CAE-80F8-A09B9BDBE7EB}"/>
              </a:ext>
            </a:extLst>
          </p:cNvPr>
          <p:cNvGraphicFramePr>
            <a:graphicFrameLocks noGrp="1"/>
          </p:cNvGraphicFramePr>
          <p:nvPr>
            <p:ph type="tbl" sz="quarter" idx="13"/>
            <p:extLst>
              <p:ext uri="{D42A27DB-BD31-4B8C-83A1-F6EECF244321}">
                <p14:modId xmlns:p14="http://schemas.microsoft.com/office/powerpoint/2010/main" val="1247372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86780162"/>
                    </a:ext>
                  </a:extLst>
                </a:gridCol>
                <a:gridCol w="905256">
                  <a:extLst>
                    <a:ext uri="{9D8B030D-6E8A-4147-A177-3AD203B41FA5}">
                      <a16:colId xmlns:a16="http://schemas.microsoft.com/office/drawing/2014/main" val="2074281297"/>
                    </a:ext>
                  </a:extLst>
                </a:gridCol>
                <a:gridCol w="658368">
                  <a:extLst>
                    <a:ext uri="{9D8B030D-6E8A-4147-A177-3AD203B41FA5}">
                      <a16:colId xmlns:a16="http://schemas.microsoft.com/office/drawing/2014/main" val="3343285010"/>
                    </a:ext>
                  </a:extLst>
                </a:gridCol>
                <a:gridCol w="329184">
                  <a:extLst>
                    <a:ext uri="{9D8B030D-6E8A-4147-A177-3AD203B41FA5}">
                      <a16:colId xmlns:a16="http://schemas.microsoft.com/office/drawing/2014/main" val="1744139650"/>
                    </a:ext>
                  </a:extLst>
                </a:gridCol>
                <a:gridCol w="329184">
                  <a:extLst>
                    <a:ext uri="{9D8B030D-6E8A-4147-A177-3AD203B41FA5}">
                      <a16:colId xmlns:a16="http://schemas.microsoft.com/office/drawing/2014/main" val="1942803225"/>
                    </a:ext>
                  </a:extLst>
                </a:gridCol>
                <a:gridCol w="329184">
                  <a:extLst>
                    <a:ext uri="{9D8B030D-6E8A-4147-A177-3AD203B41FA5}">
                      <a16:colId xmlns:a16="http://schemas.microsoft.com/office/drawing/2014/main" val="1431961044"/>
                    </a:ext>
                  </a:extLst>
                </a:gridCol>
                <a:gridCol w="329184">
                  <a:extLst>
                    <a:ext uri="{9D8B030D-6E8A-4147-A177-3AD203B41FA5}">
                      <a16:colId xmlns:a16="http://schemas.microsoft.com/office/drawing/2014/main" val="3553396062"/>
                    </a:ext>
                  </a:extLst>
                </a:gridCol>
                <a:gridCol w="329184">
                  <a:extLst>
                    <a:ext uri="{9D8B030D-6E8A-4147-A177-3AD203B41FA5}">
                      <a16:colId xmlns:a16="http://schemas.microsoft.com/office/drawing/2014/main" val="2068531776"/>
                    </a:ext>
                  </a:extLst>
                </a:gridCol>
                <a:gridCol w="329184">
                  <a:extLst>
                    <a:ext uri="{9D8B030D-6E8A-4147-A177-3AD203B41FA5}">
                      <a16:colId xmlns:a16="http://schemas.microsoft.com/office/drawing/2014/main" val="20552753"/>
                    </a:ext>
                  </a:extLst>
                </a:gridCol>
                <a:gridCol w="329184">
                  <a:extLst>
                    <a:ext uri="{9D8B030D-6E8A-4147-A177-3AD203B41FA5}">
                      <a16:colId xmlns:a16="http://schemas.microsoft.com/office/drawing/2014/main" val="1062931026"/>
                    </a:ext>
                  </a:extLst>
                </a:gridCol>
                <a:gridCol w="329184">
                  <a:extLst>
                    <a:ext uri="{9D8B030D-6E8A-4147-A177-3AD203B41FA5}">
                      <a16:colId xmlns:a16="http://schemas.microsoft.com/office/drawing/2014/main" val="129920135"/>
                    </a:ext>
                  </a:extLst>
                </a:gridCol>
                <a:gridCol w="329184">
                  <a:extLst>
                    <a:ext uri="{9D8B030D-6E8A-4147-A177-3AD203B41FA5}">
                      <a16:colId xmlns:a16="http://schemas.microsoft.com/office/drawing/2014/main" val="1963781970"/>
                    </a:ext>
                  </a:extLst>
                </a:gridCol>
                <a:gridCol w="329184">
                  <a:extLst>
                    <a:ext uri="{9D8B030D-6E8A-4147-A177-3AD203B41FA5}">
                      <a16:colId xmlns:a16="http://schemas.microsoft.com/office/drawing/2014/main" val="3945445287"/>
                    </a:ext>
                  </a:extLst>
                </a:gridCol>
                <a:gridCol w="329184">
                  <a:extLst>
                    <a:ext uri="{9D8B030D-6E8A-4147-A177-3AD203B41FA5}">
                      <a16:colId xmlns:a16="http://schemas.microsoft.com/office/drawing/2014/main" val="727798246"/>
                    </a:ext>
                  </a:extLst>
                </a:gridCol>
                <a:gridCol w="329184">
                  <a:extLst>
                    <a:ext uri="{9D8B030D-6E8A-4147-A177-3AD203B41FA5}">
                      <a16:colId xmlns:a16="http://schemas.microsoft.com/office/drawing/2014/main" val="2848601346"/>
                    </a:ext>
                  </a:extLst>
                </a:gridCol>
                <a:gridCol w="329184">
                  <a:extLst>
                    <a:ext uri="{9D8B030D-6E8A-4147-A177-3AD203B41FA5}">
                      <a16:colId xmlns:a16="http://schemas.microsoft.com/office/drawing/2014/main" val="1070398614"/>
                    </a:ext>
                  </a:extLst>
                </a:gridCol>
                <a:gridCol w="329184">
                  <a:extLst>
                    <a:ext uri="{9D8B030D-6E8A-4147-A177-3AD203B41FA5}">
                      <a16:colId xmlns:a16="http://schemas.microsoft.com/office/drawing/2014/main" val="1985663923"/>
                    </a:ext>
                  </a:extLst>
                </a:gridCol>
                <a:gridCol w="329184">
                  <a:extLst>
                    <a:ext uri="{9D8B030D-6E8A-4147-A177-3AD203B41FA5}">
                      <a16:colId xmlns:a16="http://schemas.microsoft.com/office/drawing/2014/main" val="118866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052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- 2019-03-26 12:30:01 </a:t>
                      </a:r>
                      <a:r>
                        <a:rPr kumimoji="0" lang="de-DE" sz="1000" b="0" i="0" u="none" strike="noStrike" kern="1200" cap="none" spc="0" normalizeH="0" baseline="0" noProof="0">
                          <a:ln>
                            <a:noFill/>
                          </a:ln>
                          <a:solidFill>
                            <a:prstClr val="black"/>
                          </a:solidFill>
                          <a:effectLst/>
                          <a:uLnTx/>
                          <a:uFillTx/>
                          <a:latin typeface="+mn-lt"/>
                          <a:ea typeface="+mn-ea"/>
                          <a:cs typeface="+mn-cs"/>
                        </a:rPr>
                        <a:t> 
 SNEAK PEEK: die #LVLY Familie bekommt bald Zuwachs. 😍 Und hier könnt ihr schon die super schöne Geschenkbox davon sehen. Wir sind schon soooo gespannt. 😍
Was wir euch noch verraten können: die Neuheit in dieser schönen Geschenkbox könnt ihr exklusiv auf der GLOW kaufen 🎀
Und für alle die nicht auf der GLOW in Stuttgart dabei sein können, gibt es das neue LVLY Produkt schon ab dem 01.04. in den ersten dm-Märkten zu kaufen. 🤩 Wir halten euch natürlich auf dem Laufenden!🙂
Habt ihr denn schon Vermutungen, was es für ein Produkt sein könnte? 🤔
#lvly #paolamaria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https://scontent.xx.fbcdn.net/v/t1.0-9/p720x720/54730881_2235175276521520_4220170917281529856_o.jpg?_nc_cat=105&amp;_nc_ht=scontent.xx&amp;oh=012045c2a65a273b752e7c7582eb1fbe&amp;oe=5D3F2869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7024221"/>
                  </a:ext>
                </a:extLst>
              </a:tr>
            </a:tbl>
          </a:graphicData>
        </a:graphic>
      </p:graphicFrame>
      <p:sp>
        <p:nvSpPr>
          <p:cNvPr id="4" name="Text Placeholder 3">
            <a:extLst>
              <a:ext uri="{FF2B5EF4-FFF2-40B4-BE49-F238E27FC236}">
                <a16:creationId xmlns:a16="http://schemas.microsoft.com/office/drawing/2014/main" id="{D0FE03A3-07DC-46CD-B8B6-479CB26F8993}"/>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1514007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BD94A-CBEF-44F3-87C8-558874AFCB63}"/>
              </a:ext>
            </a:extLst>
          </p:cNvPr>
          <p:cNvSpPr>
            <a:spLocks noGrp="1"/>
          </p:cNvSpPr>
          <p:nvPr>
            <p:ph type="title"/>
          </p:nvPr>
        </p:nvSpPr>
        <p:spPr/>
        <p:txBody>
          <a:bodyPr/>
          <a:lstStyle/>
          <a:p>
            <a:r>
              <a:rPr lang="en-US"/>
              <a:t>Facebook Own Posts Table | All Pages - 21 of 26</a:t>
            </a:r>
          </a:p>
        </p:txBody>
      </p:sp>
      <p:graphicFrame>
        <p:nvGraphicFramePr>
          <p:cNvPr id="5" name="Table Placeholder 4">
            <a:extLst>
              <a:ext uri="{FF2B5EF4-FFF2-40B4-BE49-F238E27FC236}">
                <a16:creationId xmlns:a16="http://schemas.microsoft.com/office/drawing/2014/main" id="{13058FF3-32DA-4453-81D6-C392D6B16EB4}"/>
              </a:ext>
            </a:extLst>
          </p:cNvPr>
          <p:cNvGraphicFramePr>
            <a:graphicFrameLocks noGrp="1"/>
          </p:cNvGraphicFramePr>
          <p:nvPr>
            <p:ph type="tbl" sz="quarter" idx="13"/>
            <p:extLst>
              <p:ext uri="{D42A27DB-BD31-4B8C-83A1-F6EECF244321}">
                <p14:modId xmlns:p14="http://schemas.microsoft.com/office/powerpoint/2010/main" val="2603321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48909562"/>
                    </a:ext>
                  </a:extLst>
                </a:gridCol>
                <a:gridCol w="905256">
                  <a:extLst>
                    <a:ext uri="{9D8B030D-6E8A-4147-A177-3AD203B41FA5}">
                      <a16:colId xmlns:a16="http://schemas.microsoft.com/office/drawing/2014/main" val="102135917"/>
                    </a:ext>
                  </a:extLst>
                </a:gridCol>
                <a:gridCol w="658368">
                  <a:extLst>
                    <a:ext uri="{9D8B030D-6E8A-4147-A177-3AD203B41FA5}">
                      <a16:colId xmlns:a16="http://schemas.microsoft.com/office/drawing/2014/main" val="3113854260"/>
                    </a:ext>
                  </a:extLst>
                </a:gridCol>
                <a:gridCol w="329184">
                  <a:extLst>
                    <a:ext uri="{9D8B030D-6E8A-4147-A177-3AD203B41FA5}">
                      <a16:colId xmlns:a16="http://schemas.microsoft.com/office/drawing/2014/main" val="1721388846"/>
                    </a:ext>
                  </a:extLst>
                </a:gridCol>
                <a:gridCol w="329184">
                  <a:extLst>
                    <a:ext uri="{9D8B030D-6E8A-4147-A177-3AD203B41FA5}">
                      <a16:colId xmlns:a16="http://schemas.microsoft.com/office/drawing/2014/main" val="3390340063"/>
                    </a:ext>
                  </a:extLst>
                </a:gridCol>
                <a:gridCol w="329184">
                  <a:extLst>
                    <a:ext uri="{9D8B030D-6E8A-4147-A177-3AD203B41FA5}">
                      <a16:colId xmlns:a16="http://schemas.microsoft.com/office/drawing/2014/main" val="4242591436"/>
                    </a:ext>
                  </a:extLst>
                </a:gridCol>
                <a:gridCol w="329184">
                  <a:extLst>
                    <a:ext uri="{9D8B030D-6E8A-4147-A177-3AD203B41FA5}">
                      <a16:colId xmlns:a16="http://schemas.microsoft.com/office/drawing/2014/main" val="593364391"/>
                    </a:ext>
                  </a:extLst>
                </a:gridCol>
                <a:gridCol w="329184">
                  <a:extLst>
                    <a:ext uri="{9D8B030D-6E8A-4147-A177-3AD203B41FA5}">
                      <a16:colId xmlns:a16="http://schemas.microsoft.com/office/drawing/2014/main" val="2647580116"/>
                    </a:ext>
                  </a:extLst>
                </a:gridCol>
                <a:gridCol w="329184">
                  <a:extLst>
                    <a:ext uri="{9D8B030D-6E8A-4147-A177-3AD203B41FA5}">
                      <a16:colId xmlns:a16="http://schemas.microsoft.com/office/drawing/2014/main" val="1778521093"/>
                    </a:ext>
                  </a:extLst>
                </a:gridCol>
                <a:gridCol w="329184">
                  <a:extLst>
                    <a:ext uri="{9D8B030D-6E8A-4147-A177-3AD203B41FA5}">
                      <a16:colId xmlns:a16="http://schemas.microsoft.com/office/drawing/2014/main" val="3907097004"/>
                    </a:ext>
                  </a:extLst>
                </a:gridCol>
                <a:gridCol w="329184">
                  <a:extLst>
                    <a:ext uri="{9D8B030D-6E8A-4147-A177-3AD203B41FA5}">
                      <a16:colId xmlns:a16="http://schemas.microsoft.com/office/drawing/2014/main" val="2873380687"/>
                    </a:ext>
                  </a:extLst>
                </a:gridCol>
                <a:gridCol w="329184">
                  <a:extLst>
                    <a:ext uri="{9D8B030D-6E8A-4147-A177-3AD203B41FA5}">
                      <a16:colId xmlns:a16="http://schemas.microsoft.com/office/drawing/2014/main" val="2521476634"/>
                    </a:ext>
                  </a:extLst>
                </a:gridCol>
                <a:gridCol w="329184">
                  <a:extLst>
                    <a:ext uri="{9D8B030D-6E8A-4147-A177-3AD203B41FA5}">
                      <a16:colId xmlns:a16="http://schemas.microsoft.com/office/drawing/2014/main" val="1114290640"/>
                    </a:ext>
                  </a:extLst>
                </a:gridCol>
                <a:gridCol w="329184">
                  <a:extLst>
                    <a:ext uri="{9D8B030D-6E8A-4147-A177-3AD203B41FA5}">
                      <a16:colId xmlns:a16="http://schemas.microsoft.com/office/drawing/2014/main" val="3006973246"/>
                    </a:ext>
                  </a:extLst>
                </a:gridCol>
                <a:gridCol w="329184">
                  <a:extLst>
                    <a:ext uri="{9D8B030D-6E8A-4147-A177-3AD203B41FA5}">
                      <a16:colId xmlns:a16="http://schemas.microsoft.com/office/drawing/2014/main" val="885648457"/>
                    </a:ext>
                  </a:extLst>
                </a:gridCol>
                <a:gridCol w="329184">
                  <a:extLst>
                    <a:ext uri="{9D8B030D-6E8A-4147-A177-3AD203B41FA5}">
                      <a16:colId xmlns:a16="http://schemas.microsoft.com/office/drawing/2014/main" val="1224640839"/>
                    </a:ext>
                  </a:extLst>
                </a:gridCol>
                <a:gridCol w="329184">
                  <a:extLst>
                    <a:ext uri="{9D8B030D-6E8A-4147-A177-3AD203B41FA5}">
                      <a16:colId xmlns:a16="http://schemas.microsoft.com/office/drawing/2014/main" val="557872079"/>
                    </a:ext>
                  </a:extLst>
                </a:gridCol>
                <a:gridCol w="329184">
                  <a:extLst>
                    <a:ext uri="{9D8B030D-6E8A-4147-A177-3AD203B41FA5}">
                      <a16:colId xmlns:a16="http://schemas.microsoft.com/office/drawing/2014/main" val="3203814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981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- 2019-03-25 12:15:01 </a:t>
                      </a:r>
                      <a:r>
                        <a:rPr kumimoji="0" lang="de-DE" sz="1000" b="0" i="0" u="none" strike="noStrike" kern="1200" cap="none" spc="0" normalizeH="0" baseline="0" noProof="0">
                          <a:ln>
                            <a:noFill/>
                          </a:ln>
                          <a:solidFill>
                            <a:prstClr val="black"/>
                          </a:solidFill>
                          <a:effectLst/>
                          <a:uLnTx/>
                          <a:uFillTx/>
                          <a:latin typeface="+mn-lt"/>
                          <a:ea typeface="+mn-ea"/>
                          <a:cs typeface="+mn-cs"/>
                        </a:rPr>
                        <a:t> 
 ARE YOU READY TO GLOW? ✨ Ab heute fiebern wir mit euch gemeinsam zur GLOW in Suttgart hin. 
Deshalb stellen wir euch die nächsten Tage Produkte rund um die GLOW vor. 😊 Heute starten wir direkt mit den Masken von Luvos-Heilerde. Die Masken reinigen intensiv mit naturreiner Heilerde.
Die Anti-Stress-Maske wirkt hautberuhigend und neutralisiert Stressfaktoren. 🧖🏼‍♀️ 
PS: Die Masken sind vegan🌿 .
Ihr findet sie in unserem Onlineshop sowie auch in jedem dm-Markt👉 http://dm.de/luvos-masken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https://scontent.xx.fbcdn.net/v/t1.0-9/p720x720/55545399_2233712976667750_7292644964398268416_o.jpg?_nc_cat=109&amp;_nc_ht=scontent.xx&amp;oh=9cd95ca81c9ca0bebc5e54957eacbd0e&amp;oe=5D3B555F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04/07/2019 04:40:26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4566421"/>
                  </a:ext>
                </a:extLst>
              </a:tr>
            </a:tbl>
          </a:graphicData>
        </a:graphic>
      </p:graphicFrame>
      <p:sp>
        <p:nvSpPr>
          <p:cNvPr id="4" name="Text Placeholder 3">
            <a:extLst>
              <a:ext uri="{FF2B5EF4-FFF2-40B4-BE49-F238E27FC236}">
                <a16:creationId xmlns:a16="http://schemas.microsoft.com/office/drawing/2014/main" id="{0F9A7D54-854D-477A-A501-964B5448CACF}"/>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2934351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5519E-2C65-4474-88FF-C0E701F03181}"/>
              </a:ext>
            </a:extLst>
          </p:cNvPr>
          <p:cNvSpPr>
            <a:spLocks noGrp="1"/>
          </p:cNvSpPr>
          <p:nvPr>
            <p:ph type="title"/>
          </p:nvPr>
        </p:nvSpPr>
        <p:spPr/>
        <p:txBody>
          <a:bodyPr/>
          <a:lstStyle/>
          <a:p>
            <a:r>
              <a:rPr lang="en-US"/>
              <a:t>Facebook Own Posts Table | All Pages - 22 of 26</a:t>
            </a:r>
          </a:p>
        </p:txBody>
      </p:sp>
      <p:graphicFrame>
        <p:nvGraphicFramePr>
          <p:cNvPr id="5" name="Table Placeholder 4">
            <a:extLst>
              <a:ext uri="{FF2B5EF4-FFF2-40B4-BE49-F238E27FC236}">
                <a16:creationId xmlns:a16="http://schemas.microsoft.com/office/drawing/2014/main" id="{A0140116-89BA-44F3-9CF1-D363A6C16E97}"/>
              </a:ext>
            </a:extLst>
          </p:cNvPr>
          <p:cNvGraphicFramePr>
            <a:graphicFrameLocks noGrp="1"/>
          </p:cNvGraphicFramePr>
          <p:nvPr>
            <p:ph type="tbl" sz="quarter" idx="13"/>
            <p:extLst>
              <p:ext uri="{D42A27DB-BD31-4B8C-83A1-F6EECF244321}">
                <p14:modId xmlns:p14="http://schemas.microsoft.com/office/powerpoint/2010/main" val="312345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25748705"/>
                    </a:ext>
                  </a:extLst>
                </a:gridCol>
                <a:gridCol w="905256">
                  <a:extLst>
                    <a:ext uri="{9D8B030D-6E8A-4147-A177-3AD203B41FA5}">
                      <a16:colId xmlns:a16="http://schemas.microsoft.com/office/drawing/2014/main" val="3605041398"/>
                    </a:ext>
                  </a:extLst>
                </a:gridCol>
                <a:gridCol w="658368">
                  <a:extLst>
                    <a:ext uri="{9D8B030D-6E8A-4147-A177-3AD203B41FA5}">
                      <a16:colId xmlns:a16="http://schemas.microsoft.com/office/drawing/2014/main" val="4263662388"/>
                    </a:ext>
                  </a:extLst>
                </a:gridCol>
                <a:gridCol w="329184">
                  <a:extLst>
                    <a:ext uri="{9D8B030D-6E8A-4147-A177-3AD203B41FA5}">
                      <a16:colId xmlns:a16="http://schemas.microsoft.com/office/drawing/2014/main" val="69795539"/>
                    </a:ext>
                  </a:extLst>
                </a:gridCol>
                <a:gridCol w="329184">
                  <a:extLst>
                    <a:ext uri="{9D8B030D-6E8A-4147-A177-3AD203B41FA5}">
                      <a16:colId xmlns:a16="http://schemas.microsoft.com/office/drawing/2014/main" val="1261610687"/>
                    </a:ext>
                  </a:extLst>
                </a:gridCol>
                <a:gridCol w="329184">
                  <a:extLst>
                    <a:ext uri="{9D8B030D-6E8A-4147-A177-3AD203B41FA5}">
                      <a16:colId xmlns:a16="http://schemas.microsoft.com/office/drawing/2014/main" val="450107595"/>
                    </a:ext>
                  </a:extLst>
                </a:gridCol>
                <a:gridCol w="329184">
                  <a:extLst>
                    <a:ext uri="{9D8B030D-6E8A-4147-A177-3AD203B41FA5}">
                      <a16:colId xmlns:a16="http://schemas.microsoft.com/office/drawing/2014/main" val="1715798071"/>
                    </a:ext>
                  </a:extLst>
                </a:gridCol>
                <a:gridCol w="329184">
                  <a:extLst>
                    <a:ext uri="{9D8B030D-6E8A-4147-A177-3AD203B41FA5}">
                      <a16:colId xmlns:a16="http://schemas.microsoft.com/office/drawing/2014/main" val="4254438388"/>
                    </a:ext>
                  </a:extLst>
                </a:gridCol>
                <a:gridCol w="329184">
                  <a:extLst>
                    <a:ext uri="{9D8B030D-6E8A-4147-A177-3AD203B41FA5}">
                      <a16:colId xmlns:a16="http://schemas.microsoft.com/office/drawing/2014/main" val="441555591"/>
                    </a:ext>
                  </a:extLst>
                </a:gridCol>
                <a:gridCol w="329184">
                  <a:extLst>
                    <a:ext uri="{9D8B030D-6E8A-4147-A177-3AD203B41FA5}">
                      <a16:colId xmlns:a16="http://schemas.microsoft.com/office/drawing/2014/main" val="3154030801"/>
                    </a:ext>
                  </a:extLst>
                </a:gridCol>
                <a:gridCol w="329184">
                  <a:extLst>
                    <a:ext uri="{9D8B030D-6E8A-4147-A177-3AD203B41FA5}">
                      <a16:colId xmlns:a16="http://schemas.microsoft.com/office/drawing/2014/main" val="3267988589"/>
                    </a:ext>
                  </a:extLst>
                </a:gridCol>
                <a:gridCol w="329184">
                  <a:extLst>
                    <a:ext uri="{9D8B030D-6E8A-4147-A177-3AD203B41FA5}">
                      <a16:colId xmlns:a16="http://schemas.microsoft.com/office/drawing/2014/main" val="2060152065"/>
                    </a:ext>
                  </a:extLst>
                </a:gridCol>
                <a:gridCol w="329184">
                  <a:extLst>
                    <a:ext uri="{9D8B030D-6E8A-4147-A177-3AD203B41FA5}">
                      <a16:colId xmlns:a16="http://schemas.microsoft.com/office/drawing/2014/main" val="2086685074"/>
                    </a:ext>
                  </a:extLst>
                </a:gridCol>
                <a:gridCol w="329184">
                  <a:extLst>
                    <a:ext uri="{9D8B030D-6E8A-4147-A177-3AD203B41FA5}">
                      <a16:colId xmlns:a16="http://schemas.microsoft.com/office/drawing/2014/main" val="1471066642"/>
                    </a:ext>
                  </a:extLst>
                </a:gridCol>
                <a:gridCol w="329184">
                  <a:extLst>
                    <a:ext uri="{9D8B030D-6E8A-4147-A177-3AD203B41FA5}">
                      <a16:colId xmlns:a16="http://schemas.microsoft.com/office/drawing/2014/main" val="1262432577"/>
                    </a:ext>
                  </a:extLst>
                </a:gridCol>
                <a:gridCol w="329184">
                  <a:extLst>
                    <a:ext uri="{9D8B030D-6E8A-4147-A177-3AD203B41FA5}">
                      <a16:colId xmlns:a16="http://schemas.microsoft.com/office/drawing/2014/main" val="1666602418"/>
                    </a:ext>
                  </a:extLst>
                </a:gridCol>
                <a:gridCol w="329184">
                  <a:extLst>
                    <a:ext uri="{9D8B030D-6E8A-4147-A177-3AD203B41FA5}">
                      <a16:colId xmlns:a16="http://schemas.microsoft.com/office/drawing/2014/main" val="2548608665"/>
                    </a:ext>
                  </a:extLst>
                </a:gridCol>
                <a:gridCol w="329184">
                  <a:extLst>
                    <a:ext uri="{9D8B030D-6E8A-4147-A177-3AD203B41FA5}">
                      <a16:colId xmlns:a16="http://schemas.microsoft.com/office/drawing/2014/main" val="1392836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0663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Rossmann - 2019-03-25 11:58:00 </a:t>
                      </a:r>
                      <a:r>
                        <a:rPr kumimoji="0" lang="de-DE" sz="1000" b="0" i="0" u="none" strike="noStrike" kern="1200" cap="none" spc="0" normalizeH="0" baseline="0" noProof="0">
                          <a:ln>
                            <a:noFill/>
                          </a:ln>
                          <a:solidFill>
                            <a:prstClr val="black"/>
                          </a:solidFill>
                          <a:effectLst/>
                          <a:uLnTx/>
                          <a:uFillTx/>
                          <a:latin typeface="+mn-lt"/>
                          <a:ea typeface="+mn-ea"/>
                          <a:cs typeface="+mn-cs"/>
                        </a:rPr>
                        <a:t> 
 Diese Woche Appklusiv:
Kauft 3 ISANA-Produkte und zahlt nur 2! 🤩
Appklusiv? 🤔
➡️ Exklusiv in unserer ROSSMANN-App! 😉📲
Ihr habt die App noch gar nicht? Na dann wird es aber höchste Zeit, denn hier warten noch weitere spannende Angebote auf euch: www.rossmann.de/rossmannapp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https://scontent.xx.fbcdn.net/v/t1.0-9/q87/p720x720/55453627_10156352519888435_7600005361109565440_o.jpg?_nc_cat=104&amp;_nc_ht=scontent.xx&amp;oh=a44995b89d76c0f9d8836c97ac58ac5d&amp;oe=5D4AAABD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04/10/2019 04:48:19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47754920"/>
                  </a:ext>
                </a:extLst>
              </a:tr>
            </a:tbl>
          </a:graphicData>
        </a:graphic>
      </p:graphicFrame>
      <p:sp>
        <p:nvSpPr>
          <p:cNvPr id="4" name="Text Placeholder 3">
            <a:extLst>
              <a:ext uri="{FF2B5EF4-FFF2-40B4-BE49-F238E27FC236}">
                <a16:creationId xmlns:a16="http://schemas.microsoft.com/office/drawing/2014/main" id="{5DE3F94B-57BE-43E3-A417-F77F703471D1}"/>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3139476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5347A-4C47-425C-AB7E-9B1624501831}"/>
              </a:ext>
            </a:extLst>
          </p:cNvPr>
          <p:cNvSpPr>
            <a:spLocks noGrp="1"/>
          </p:cNvSpPr>
          <p:nvPr>
            <p:ph type="title"/>
          </p:nvPr>
        </p:nvSpPr>
        <p:spPr/>
        <p:txBody>
          <a:bodyPr/>
          <a:lstStyle/>
          <a:p>
            <a:r>
              <a:rPr lang="en-US"/>
              <a:t>Facebook Own Posts Table | All Pages - 23 of 26</a:t>
            </a:r>
          </a:p>
        </p:txBody>
      </p:sp>
      <p:graphicFrame>
        <p:nvGraphicFramePr>
          <p:cNvPr id="5" name="Table Placeholder 4">
            <a:extLst>
              <a:ext uri="{FF2B5EF4-FFF2-40B4-BE49-F238E27FC236}">
                <a16:creationId xmlns:a16="http://schemas.microsoft.com/office/drawing/2014/main" id="{6A88F369-7457-40CE-9F02-DE059ED21E14}"/>
              </a:ext>
            </a:extLst>
          </p:cNvPr>
          <p:cNvGraphicFramePr>
            <a:graphicFrameLocks noGrp="1"/>
          </p:cNvGraphicFramePr>
          <p:nvPr>
            <p:ph type="tbl" sz="quarter" idx="13"/>
            <p:extLst>
              <p:ext uri="{D42A27DB-BD31-4B8C-83A1-F6EECF244321}">
                <p14:modId xmlns:p14="http://schemas.microsoft.com/office/powerpoint/2010/main" val="272777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17900200"/>
                    </a:ext>
                  </a:extLst>
                </a:gridCol>
                <a:gridCol w="905256">
                  <a:extLst>
                    <a:ext uri="{9D8B030D-6E8A-4147-A177-3AD203B41FA5}">
                      <a16:colId xmlns:a16="http://schemas.microsoft.com/office/drawing/2014/main" val="3954087401"/>
                    </a:ext>
                  </a:extLst>
                </a:gridCol>
                <a:gridCol w="658368">
                  <a:extLst>
                    <a:ext uri="{9D8B030D-6E8A-4147-A177-3AD203B41FA5}">
                      <a16:colId xmlns:a16="http://schemas.microsoft.com/office/drawing/2014/main" val="975894340"/>
                    </a:ext>
                  </a:extLst>
                </a:gridCol>
                <a:gridCol w="329184">
                  <a:extLst>
                    <a:ext uri="{9D8B030D-6E8A-4147-A177-3AD203B41FA5}">
                      <a16:colId xmlns:a16="http://schemas.microsoft.com/office/drawing/2014/main" val="3835747395"/>
                    </a:ext>
                  </a:extLst>
                </a:gridCol>
                <a:gridCol w="329184">
                  <a:extLst>
                    <a:ext uri="{9D8B030D-6E8A-4147-A177-3AD203B41FA5}">
                      <a16:colId xmlns:a16="http://schemas.microsoft.com/office/drawing/2014/main" val="2805193924"/>
                    </a:ext>
                  </a:extLst>
                </a:gridCol>
                <a:gridCol w="329184">
                  <a:extLst>
                    <a:ext uri="{9D8B030D-6E8A-4147-A177-3AD203B41FA5}">
                      <a16:colId xmlns:a16="http://schemas.microsoft.com/office/drawing/2014/main" val="1590001396"/>
                    </a:ext>
                  </a:extLst>
                </a:gridCol>
                <a:gridCol w="329184">
                  <a:extLst>
                    <a:ext uri="{9D8B030D-6E8A-4147-A177-3AD203B41FA5}">
                      <a16:colId xmlns:a16="http://schemas.microsoft.com/office/drawing/2014/main" val="2059092347"/>
                    </a:ext>
                  </a:extLst>
                </a:gridCol>
                <a:gridCol w="329184">
                  <a:extLst>
                    <a:ext uri="{9D8B030D-6E8A-4147-A177-3AD203B41FA5}">
                      <a16:colId xmlns:a16="http://schemas.microsoft.com/office/drawing/2014/main" val="3097651375"/>
                    </a:ext>
                  </a:extLst>
                </a:gridCol>
                <a:gridCol w="329184">
                  <a:extLst>
                    <a:ext uri="{9D8B030D-6E8A-4147-A177-3AD203B41FA5}">
                      <a16:colId xmlns:a16="http://schemas.microsoft.com/office/drawing/2014/main" val="1161316739"/>
                    </a:ext>
                  </a:extLst>
                </a:gridCol>
                <a:gridCol w="329184">
                  <a:extLst>
                    <a:ext uri="{9D8B030D-6E8A-4147-A177-3AD203B41FA5}">
                      <a16:colId xmlns:a16="http://schemas.microsoft.com/office/drawing/2014/main" val="399930584"/>
                    </a:ext>
                  </a:extLst>
                </a:gridCol>
                <a:gridCol w="329184">
                  <a:extLst>
                    <a:ext uri="{9D8B030D-6E8A-4147-A177-3AD203B41FA5}">
                      <a16:colId xmlns:a16="http://schemas.microsoft.com/office/drawing/2014/main" val="377025731"/>
                    </a:ext>
                  </a:extLst>
                </a:gridCol>
                <a:gridCol w="329184">
                  <a:extLst>
                    <a:ext uri="{9D8B030D-6E8A-4147-A177-3AD203B41FA5}">
                      <a16:colId xmlns:a16="http://schemas.microsoft.com/office/drawing/2014/main" val="1077585473"/>
                    </a:ext>
                  </a:extLst>
                </a:gridCol>
                <a:gridCol w="329184">
                  <a:extLst>
                    <a:ext uri="{9D8B030D-6E8A-4147-A177-3AD203B41FA5}">
                      <a16:colId xmlns:a16="http://schemas.microsoft.com/office/drawing/2014/main" val="2764490961"/>
                    </a:ext>
                  </a:extLst>
                </a:gridCol>
                <a:gridCol w="329184">
                  <a:extLst>
                    <a:ext uri="{9D8B030D-6E8A-4147-A177-3AD203B41FA5}">
                      <a16:colId xmlns:a16="http://schemas.microsoft.com/office/drawing/2014/main" val="4011996578"/>
                    </a:ext>
                  </a:extLst>
                </a:gridCol>
                <a:gridCol w="329184">
                  <a:extLst>
                    <a:ext uri="{9D8B030D-6E8A-4147-A177-3AD203B41FA5}">
                      <a16:colId xmlns:a16="http://schemas.microsoft.com/office/drawing/2014/main" val="910958128"/>
                    </a:ext>
                  </a:extLst>
                </a:gridCol>
                <a:gridCol w="329184">
                  <a:extLst>
                    <a:ext uri="{9D8B030D-6E8A-4147-A177-3AD203B41FA5}">
                      <a16:colId xmlns:a16="http://schemas.microsoft.com/office/drawing/2014/main" val="1720103901"/>
                    </a:ext>
                  </a:extLst>
                </a:gridCol>
                <a:gridCol w="329184">
                  <a:extLst>
                    <a:ext uri="{9D8B030D-6E8A-4147-A177-3AD203B41FA5}">
                      <a16:colId xmlns:a16="http://schemas.microsoft.com/office/drawing/2014/main" val="1023192257"/>
                    </a:ext>
                  </a:extLst>
                </a:gridCol>
                <a:gridCol w="329184">
                  <a:extLst>
                    <a:ext uri="{9D8B030D-6E8A-4147-A177-3AD203B41FA5}">
                      <a16:colId xmlns:a16="http://schemas.microsoft.com/office/drawing/2014/main" val="2482196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141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Rossmann - 2019-03-25 07:04:13 </a:t>
                      </a:r>
                      <a:r>
                        <a:rPr kumimoji="0" lang="en-US" sz="1000" b="0" i="0" u="none" strike="noStrike" kern="1200" cap="none" spc="0" normalizeH="0" baseline="0" noProof="0">
                          <a:ln>
                            <a:noFill/>
                          </a:ln>
                          <a:solidFill>
                            <a:prstClr val="black"/>
                          </a:solidFill>
                          <a:effectLst/>
                          <a:uLnTx/>
                          <a:uFillTx/>
                          <a:latin typeface="+mn-lt"/>
                          <a:ea typeface="+mn-ea"/>
                          <a:cs typeface="+mn-cs"/>
                        </a:rPr>
                        <a:t> 
 Auf die Plätze, fertig, Makeup-Schnäppchen jagen🤩! Heute gehen die Mega Makeup Wochen in die zweite Runde! Sichert euch Rabatte auf die Marken Physicians Formula, Manhattan Cosmetics Germany und L'Oréal Paris! 
Alle aktuellen Aktionen findet ihr unter: rossmann.de/rabatteundaktionen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https://scontent.xx.fbcdn.net/v/t15.5256-10/s720x720/54246566_662583054257588_5997290107894235136_n.jpg?_nc_cat=102&amp;_nc_ht=scontent.xx&amp;oh=8286e77242d228725bc968a000ee5a1a&amp;oe=5D3B919A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04/10/2019 04:48:19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8632900"/>
                  </a:ext>
                </a:extLst>
              </a:tr>
            </a:tbl>
          </a:graphicData>
        </a:graphic>
      </p:graphicFrame>
      <p:sp>
        <p:nvSpPr>
          <p:cNvPr id="4" name="Text Placeholder 3">
            <a:extLst>
              <a:ext uri="{FF2B5EF4-FFF2-40B4-BE49-F238E27FC236}">
                <a16:creationId xmlns:a16="http://schemas.microsoft.com/office/drawing/2014/main" id="{6FE38804-EC31-4C95-96F9-65088E02C3D5}"/>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352372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923D8-21CB-4686-B0C1-ED3A4E8D8B60}"/>
              </a:ext>
            </a:extLst>
          </p:cNvPr>
          <p:cNvSpPr>
            <a:spLocks noGrp="1"/>
          </p:cNvSpPr>
          <p:nvPr>
            <p:ph type="title"/>
          </p:nvPr>
        </p:nvSpPr>
        <p:spPr/>
        <p:txBody>
          <a:bodyPr/>
          <a:lstStyle/>
          <a:p>
            <a:r>
              <a:rPr lang="en-US"/>
              <a:t>Facebook Own Posts Table | All Pages - 24 of 26</a:t>
            </a:r>
          </a:p>
        </p:txBody>
      </p:sp>
      <p:graphicFrame>
        <p:nvGraphicFramePr>
          <p:cNvPr id="5" name="Table Placeholder 4">
            <a:extLst>
              <a:ext uri="{FF2B5EF4-FFF2-40B4-BE49-F238E27FC236}">
                <a16:creationId xmlns:a16="http://schemas.microsoft.com/office/drawing/2014/main" id="{37DFBBA5-8F0F-4B27-800A-895BBBB29DEA}"/>
              </a:ext>
            </a:extLst>
          </p:cNvPr>
          <p:cNvGraphicFramePr>
            <a:graphicFrameLocks noGrp="1"/>
          </p:cNvGraphicFramePr>
          <p:nvPr>
            <p:ph type="tbl" sz="quarter" idx="13"/>
            <p:extLst>
              <p:ext uri="{D42A27DB-BD31-4B8C-83A1-F6EECF244321}">
                <p14:modId xmlns:p14="http://schemas.microsoft.com/office/powerpoint/2010/main" val="2989313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94796495"/>
                    </a:ext>
                  </a:extLst>
                </a:gridCol>
                <a:gridCol w="905256">
                  <a:extLst>
                    <a:ext uri="{9D8B030D-6E8A-4147-A177-3AD203B41FA5}">
                      <a16:colId xmlns:a16="http://schemas.microsoft.com/office/drawing/2014/main" val="71587202"/>
                    </a:ext>
                  </a:extLst>
                </a:gridCol>
                <a:gridCol w="658368">
                  <a:extLst>
                    <a:ext uri="{9D8B030D-6E8A-4147-A177-3AD203B41FA5}">
                      <a16:colId xmlns:a16="http://schemas.microsoft.com/office/drawing/2014/main" val="2153296868"/>
                    </a:ext>
                  </a:extLst>
                </a:gridCol>
                <a:gridCol w="329184">
                  <a:extLst>
                    <a:ext uri="{9D8B030D-6E8A-4147-A177-3AD203B41FA5}">
                      <a16:colId xmlns:a16="http://schemas.microsoft.com/office/drawing/2014/main" val="3934934968"/>
                    </a:ext>
                  </a:extLst>
                </a:gridCol>
                <a:gridCol w="329184">
                  <a:extLst>
                    <a:ext uri="{9D8B030D-6E8A-4147-A177-3AD203B41FA5}">
                      <a16:colId xmlns:a16="http://schemas.microsoft.com/office/drawing/2014/main" val="2064572502"/>
                    </a:ext>
                  </a:extLst>
                </a:gridCol>
                <a:gridCol w="329184">
                  <a:extLst>
                    <a:ext uri="{9D8B030D-6E8A-4147-A177-3AD203B41FA5}">
                      <a16:colId xmlns:a16="http://schemas.microsoft.com/office/drawing/2014/main" val="1708903342"/>
                    </a:ext>
                  </a:extLst>
                </a:gridCol>
                <a:gridCol w="329184">
                  <a:extLst>
                    <a:ext uri="{9D8B030D-6E8A-4147-A177-3AD203B41FA5}">
                      <a16:colId xmlns:a16="http://schemas.microsoft.com/office/drawing/2014/main" val="409133764"/>
                    </a:ext>
                  </a:extLst>
                </a:gridCol>
                <a:gridCol w="329184">
                  <a:extLst>
                    <a:ext uri="{9D8B030D-6E8A-4147-A177-3AD203B41FA5}">
                      <a16:colId xmlns:a16="http://schemas.microsoft.com/office/drawing/2014/main" val="3848349033"/>
                    </a:ext>
                  </a:extLst>
                </a:gridCol>
                <a:gridCol w="329184">
                  <a:extLst>
                    <a:ext uri="{9D8B030D-6E8A-4147-A177-3AD203B41FA5}">
                      <a16:colId xmlns:a16="http://schemas.microsoft.com/office/drawing/2014/main" val="1350295313"/>
                    </a:ext>
                  </a:extLst>
                </a:gridCol>
                <a:gridCol w="329184">
                  <a:extLst>
                    <a:ext uri="{9D8B030D-6E8A-4147-A177-3AD203B41FA5}">
                      <a16:colId xmlns:a16="http://schemas.microsoft.com/office/drawing/2014/main" val="3600693663"/>
                    </a:ext>
                  </a:extLst>
                </a:gridCol>
                <a:gridCol w="329184">
                  <a:extLst>
                    <a:ext uri="{9D8B030D-6E8A-4147-A177-3AD203B41FA5}">
                      <a16:colId xmlns:a16="http://schemas.microsoft.com/office/drawing/2014/main" val="2299558106"/>
                    </a:ext>
                  </a:extLst>
                </a:gridCol>
                <a:gridCol w="329184">
                  <a:extLst>
                    <a:ext uri="{9D8B030D-6E8A-4147-A177-3AD203B41FA5}">
                      <a16:colId xmlns:a16="http://schemas.microsoft.com/office/drawing/2014/main" val="3389302545"/>
                    </a:ext>
                  </a:extLst>
                </a:gridCol>
                <a:gridCol w="329184">
                  <a:extLst>
                    <a:ext uri="{9D8B030D-6E8A-4147-A177-3AD203B41FA5}">
                      <a16:colId xmlns:a16="http://schemas.microsoft.com/office/drawing/2014/main" val="903600475"/>
                    </a:ext>
                  </a:extLst>
                </a:gridCol>
                <a:gridCol w="329184">
                  <a:extLst>
                    <a:ext uri="{9D8B030D-6E8A-4147-A177-3AD203B41FA5}">
                      <a16:colId xmlns:a16="http://schemas.microsoft.com/office/drawing/2014/main" val="2286471008"/>
                    </a:ext>
                  </a:extLst>
                </a:gridCol>
                <a:gridCol w="329184">
                  <a:extLst>
                    <a:ext uri="{9D8B030D-6E8A-4147-A177-3AD203B41FA5}">
                      <a16:colId xmlns:a16="http://schemas.microsoft.com/office/drawing/2014/main" val="1801460388"/>
                    </a:ext>
                  </a:extLst>
                </a:gridCol>
                <a:gridCol w="329184">
                  <a:extLst>
                    <a:ext uri="{9D8B030D-6E8A-4147-A177-3AD203B41FA5}">
                      <a16:colId xmlns:a16="http://schemas.microsoft.com/office/drawing/2014/main" val="1137468105"/>
                    </a:ext>
                  </a:extLst>
                </a:gridCol>
                <a:gridCol w="329184">
                  <a:extLst>
                    <a:ext uri="{9D8B030D-6E8A-4147-A177-3AD203B41FA5}">
                      <a16:colId xmlns:a16="http://schemas.microsoft.com/office/drawing/2014/main" val="3953629322"/>
                    </a:ext>
                  </a:extLst>
                </a:gridCol>
                <a:gridCol w="329184">
                  <a:extLst>
                    <a:ext uri="{9D8B030D-6E8A-4147-A177-3AD203B41FA5}">
                      <a16:colId xmlns:a16="http://schemas.microsoft.com/office/drawing/2014/main" val="3015897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954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- 2019-03-23 11:00:00 </a:t>
                      </a:r>
                      <a:r>
                        <a:rPr kumimoji="0" lang="en-US" sz="1000" b="0" i="0" u="none" strike="noStrike" kern="1200" cap="none" spc="0" normalizeH="0" baseline="0" noProof="0">
                          <a:ln>
                            <a:noFill/>
                          </a:ln>
                          <a:solidFill>
                            <a:prstClr val="black"/>
                          </a:solidFill>
                          <a:effectLst/>
                          <a:uLnTx/>
                          <a:uFillTx/>
                          <a:latin typeface="+mn-lt"/>
                          <a:ea typeface="+mn-ea"/>
                          <a:cs typeface="+mn-cs"/>
                        </a:rPr>
                        <a:t> 
 Habt ihr schon die Make-up-Kollektion "Judith's Favorites" 💄✨😍 bei uns entdeckt? Nein🤔?! Dann schaut unbedingt rein: denn die liebe Judith Williams zeigt euch, wo ihr ihre Neuheiten bei uns findet😍.
👉 dm.de/judithsfavorites
#neubeidm #judithsfavorites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https://scontent.xx.fbcdn.net/v/t15.13418-10/p720x720/53486561_1120133551499728_8090204774764380160_n.jpg?_nc_cat=103&amp;_nc_ht=scontent.xx&amp;oh=0b8705233bd44640ffc41bc730de8ace&amp;oe=5D021D74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0015922"/>
                  </a:ext>
                </a:extLst>
              </a:tr>
            </a:tbl>
          </a:graphicData>
        </a:graphic>
      </p:graphicFrame>
      <p:sp>
        <p:nvSpPr>
          <p:cNvPr id="4" name="Text Placeholder 3">
            <a:extLst>
              <a:ext uri="{FF2B5EF4-FFF2-40B4-BE49-F238E27FC236}">
                <a16:creationId xmlns:a16="http://schemas.microsoft.com/office/drawing/2014/main" id="{04D698EB-4EE9-4CCC-A1E7-575898B80339}"/>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143522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051BC-10FC-46E8-A77A-28408F355C2C}"/>
              </a:ext>
            </a:extLst>
          </p:cNvPr>
          <p:cNvSpPr>
            <a:spLocks noGrp="1"/>
          </p:cNvSpPr>
          <p:nvPr>
            <p:ph type="title"/>
          </p:nvPr>
        </p:nvSpPr>
        <p:spPr/>
        <p:txBody>
          <a:bodyPr/>
          <a:lstStyle/>
          <a:p>
            <a:r>
              <a:rPr lang="en-US"/>
              <a:t>Facebook Own Posts Table | All Pages - 25 of 26</a:t>
            </a:r>
          </a:p>
        </p:txBody>
      </p:sp>
      <p:graphicFrame>
        <p:nvGraphicFramePr>
          <p:cNvPr id="5" name="Table Placeholder 4">
            <a:extLst>
              <a:ext uri="{FF2B5EF4-FFF2-40B4-BE49-F238E27FC236}">
                <a16:creationId xmlns:a16="http://schemas.microsoft.com/office/drawing/2014/main" id="{F39A9F36-FFD2-4774-8C64-9CABC2EF48BC}"/>
              </a:ext>
            </a:extLst>
          </p:cNvPr>
          <p:cNvGraphicFramePr>
            <a:graphicFrameLocks noGrp="1"/>
          </p:cNvGraphicFramePr>
          <p:nvPr>
            <p:ph type="tbl" sz="quarter" idx="13"/>
            <p:extLst>
              <p:ext uri="{D42A27DB-BD31-4B8C-83A1-F6EECF244321}">
                <p14:modId xmlns:p14="http://schemas.microsoft.com/office/powerpoint/2010/main" val="2926662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33209167"/>
                    </a:ext>
                  </a:extLst>
                </a:gridCol>
                <a:gridCol w="905256">
                  <a:extLst>
                    <a:ext uri="{9D8B030D-6E8A-4147-A177-3AD203B41FA5}">
                      <a16:colId xmlns:a16="http://schemas.microsoft.com/office/drawing/2014/main" val="2217738347"/>
                    </a:ext>
                  </a:extLst>
                </a:gridCol>
                <a:gridCol w="658368">
                  <a:extLst>
                    <a:ext uri="{9D8B030D-6E8A-4147-A177-3AD203B41FA5}">
                      <a16:colId xmlns:a16="http://schemas.microsoft.com/office/drawing/2014/main" val="1957961654"/>
                    </a:ext>
                  </a:extLst>
                </a:gridCol>
                <a:gridCol w="329184">
                  <a:extLst>
                    <a:ext uri="{9D8B030D-6E8A-4147-A177-3AD203B41FA5}">
                      <a16:colId xmlns:a16="http://schemas.microsoft.com/office/drawing/2014/main" val="617458589"/>
                    </a:ext>
                  </a:extLst>
                </a:gridCol>
                <a:gridCol w="329184">
                  <a:extLst>
                    <a:ext uri="{9D8B030D-6E8A-4147-A177-3AD203B41FA5}">
                      <a16:colId xmlns:a16="http://schemas.microsoft.com/office/drawing/2014/main" val="2876832610"/>
                    </a:ext>
                  </a:extLst>
                </a:gridCol>
                <a:gridCol w="329184">
                  <a:extLst>
                    <a:ext uri="{9D8B030D-6E8A-4147-A177-3AD203B41FA5}">
                      <a16:colId xmlns:a16="http://schemas.microsoft.com/office/drawing/2014/main" val="3136471686"/>
                    </a:ext>
                  </a:extLst>
                </a:gridCol>
                <a:gridCol w="329184">
                  <a:extLst>
                    <a:ext uri="{9D8B030D-6E8A-4147-A177-3AD203B41FA5}">
                      <a16:colId xmlns:a16="http://schemas.microsoft.com/office/drawing/2014/main" val="981994663"/>
                    </a:ext>
                  </a:extLst>
                </a:gridCol>
                <a:gridCol w="329184">
                  <a:extLst>
                    <a:ext uri="{9D8B030D-6E8A-4147-A177-3AD203B41FA5}">
                      <a16:colId xmlns:a16="http://schemas.microsoft.com/office/drawing/2014/main" val="3227351051"/>
                    </a:ext>
                  </a:extLst>
                </a:gridCol>
                <a:gridCol w="329184">
                  <a:extLst>
                    <a:ext uri="{9D8B030D-6E8A-4147-A177-3AD203B41FA5}">
                      <a16:colId xmlns:a16="http://schemas.microsoft.com/office/drawing/2014/main" val="3813144621"/>
                    </a:ext>
                  </a:extLst>
                </a:gridCol>
                <a:gridCol w="329184">
                  <a:extLst>
                    <a:ext uri="{9D8B030D-6E8A-4147-A177-3AD203B41FA5}">
                      <a16:colId xmlns:a16="http://schemas.microsoft.com/office/drawing/2014/main" val="3108932564"/>
                    </a:ext>
                  </a:extLst>
                </a:gridCol>
                <a:gridCol w="329184">
                  <a:extLst>
                    <a:ext uri="{9D8B030D-6E8A-4147-A177-3AD203B41FA5}">
                      <a16:colId xmlns:a16="http://schemas.microsoft.com/office/drawing/2014/main" val="608319692"/>
                    </a:ext>
                  </a:extLst>
                </a:gridCol>
                <a:gridCol w="329184">
                  <a:extLst>
                    <a:ext uri="{9D8B030D-6E8A-4147-A177-3AD203B41FA5}">
                      <a16:colId xmlns:a16="http://schemas.microsoft.com/office/drawing/2014/main" val="3809927780"/>
                    </a:ext>
                  </a:extLst>
                </a:gridCol>
                <a:gridCol w="329184">
                  <a:extLst>
                    <a:ext uri="{9D8B030D-6E8A-4147-A177-3AD203B41FA5}">
                      <a16:colId xmlns:a16="http://schemas.microsoft.com/office/drawing/2014/main" val="3023578858"/>
                    </a:ext>
                  </a:extLst>
                </a:gridCol>
                <a:gridCol w="329184">
                  <a:extLst>
                    <a:ext uri="{9D8B030D-6E8A-4147-A177-3AD203B41FA5}">
                      <a16:colId xmlns:a16="http://schemas.microsoft.com/office/drawing/2014/main" val="1829851578"/>
                    </a:ext>
                  </a:extLst>
                </a:gridCol>
                <a:gridCol w="329184">
                  <a:extLst>
                    <a:ext uri="{9D8B030D-6E8A-4147-A177-3AD203B41FA5}">
                      <a16:colId xmlns:a16="http://schemas.microsoft.com/office/drawing/2014/main" val="2879790917"/>
                    </a:ext>
                  </a:extLst>
                </a:gridCol>
                <a:gridCol w="329184">
                  <a:extLst>
                    <a:ext uri="{9D8B030D-6E8A-4147-A177-3AD203B41FA5}">
                      <a16:colId xmlns:a16="http://schemas.microsoft.com/office/drawing/2014/main" val="2545461463"/>
                    </a:ext>
                  </a:extLst>
                </a:gridCol>
                <a:gridCol w="329184">
                  <a:extLst>
                    <a:ext uri="{9D8B030D-6E8A-4147-A177-3AD203B41FA5}">
                      <a16:colId xmlns:a16="http://schemas.microsoft.com/office/drawing/2014/main" val="2372413366"/>
                    </a:ext>
                  </a:extLst>
                </a:gridCol>
                <a:gridCol w="329184">
                  <a:extLst>
                    <a:ext uri="{9D8B030D-6E8A-4147-A177-3AD203B41FA5}">
                      <a16:colId xmlns:a16="http://schemas.microsoft.com/office/drawing/2014/main" val="4015636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742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Rossmann - 2019-03-22 08:32:00 </a:t>
                      </a:r>
                      <a:r>
                        <a:rPr kumimoji="0" lang="de-DE" sz="1000" b="0" i="0" u="none" strike="noStrike" kern="1200" cap="none" spc="0" normalizeH="0" baseline="0" noProof="0">
                          <a:ln>
                            <a:noFill/>
                          </a:ln>
                          <a:solidFill>
                            <a:prstClr val="black"/>
                          </a:solidFill>
                          <a:effectLst/>
                          <a:uLnTx/>
                          <a:uFillTx/>
                          <a:latin typeface="+mn-lt"/>
                          <a:ea typeface="+mn-ea"/>
                          <a:cs typeface="+mn-cs"/>
                        </a:rPr>
                        <a:t> 
 Liebe Männer, ganz frisch bei uns eingetroffen und nur für euch ist die Marke Brooklyn Soap Company! 🙋‍♂️
Was daran so toll ist? Hier treffen natürliche Inhaltsstoffe auf einen modernen, urbanen Charakter - inspiriert von handgemachten Pflegeprodukten auf den Flohmärkten Brooklyns. 
Auf der Website unserer neuen Lieblings-Männerpflege-Marke könnt ihr nicht nur viele nützliche Tipps rund um die einzelnen Produkte finden, sondern auch nachschauen, wo die nächste ROSSMANN-Filiale ist, die diese führt:
bklynsoap.com/de/neu-bei-rossmann/
Die ersten Produkte sind aber natürlich auch schon in unserem Onlineshop eingetroffen, klickt einfach auf den Link im Bild! 💁‍♂️
 — Products shown: Brooklyn Soap Company  ,Aftershave Balsam sensitiv 9.27 EUR/100 ml and Brooklyn Soap Company 2-in-1 Gesichts-&amp; Bartcreme Kam 10.60 EUR/100 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https://scontent.xx.fbcdn.net/v/t1.0-9/p720x720/54514361_10156345897103435_5930120392797585408_o.jpg?_nc_cat=109&amp;_nc_ht=scontent.xx&amp;oh=8b98a37c62a25d864b470d9552ea42d4&amp;oe=5D356169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04/10/2019 04:48:19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6501665"/>
                  </a:ext>
                </a:extLst>
              </a:tr>
            </a:tbl>
          </a:graphicData>
        </a:graphic>
      </p:graphicFrame>
      <p:sp>
        <p:nvSpPr>
          <p:cNvPr id="4" name="Text Placeholder 3">
            <a:extLst>
              <a:ext uri="{FF2B5EF4-FFF2-40B4-BE49-F238E27FC236}">
                <a16:creationId xmlns:a16="http://schemas.microsoft.com/office/drawing/2014/main" id="{42B9B558-9CDD-4B5F-B7A2-0A387DD51790}"/>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2017456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EE2D6-F35C-437F-92EB-6F0691F450B9}"/>
              </a:ext>
            </a:extLst>
          </p:cNvPr>
          <p:cNvSpPr>
            <a:spLocks noGrp="1"/>
          </p:cNvSpPr>
          <p:nvPr>
            <p:ph type="title"/>
          </p:nvPr>
        </p:nvSpPr>
        <p:spPr/>
        <p:txBody>
          <a:bodyPr/>
          <a:lstStyle/>
          <a:p>
            <a:r>
              <a:rPr lang="en-US"/>
              <a:t>Facebook Own Posts Table | All Pages - 26 of 26</a:t>
            </a:r>
          </a:p>
        </p:txBody>
      </p:sp>
      <p:graphicFrame>
        <p:nvGraphicFramePr>
          <p:cNvPr id="5" name="Table Placeholder 4">
            <a:extLst>
              <a:ext uri="{FF2B5EF4-FFF2-40B4-BE49-F238E27FC236}">
                <a16:creationId xmlns:a16="http://schemas.microsoft.com/office/drawing/2014/main" id="{4CAC7652-EF27-4DC7-8829-82744A0D9AF9}"/>
              </a:ext>
            </a:extLst>
          </p:cNvPr>
          <p:cNvGraphicFramePr>
            <a:graphicFrameLocks noGrp="1"/>
          </p:cNvGraphicFramePr>
          <p:nvPr>
            <p:ph type="tbl" sz="quarter" idx="13"/>
            <p:extLst>
              <p:ext uri="{D42A27DB-BD31-4B8C-83A1-F6EECF244321}">
                <p14:modId xmlns:p14="http://schemas.microsoft.com/office/powerpoint/2010/main" val="351385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46797721"/>
                    </a:ext>
                  </a:extLst>
                </a:gridCol>
                <a:gridCol w="905256">
                  <a:extLst>
                    <a:ext uri="{9D8B030D-6E8A-4147-A177-3AD203B41FA5}">
                      <a16:colId xmlns:a16="http://schemas.microsoft.com/office/drawing/2014/main" val="1289808276"/>
                    </a:ext>
                  </a:extLst>
                </a:gridCol>
                <a:gridCol w="658368">
                  <a:extLst>
                    <a:ext uri="{9D8B030D-6E8A-4147-A177-3AD203B41FA5}">
                      <a16:colId xmlns:a16="http://schemas.microsoft.com/office/drawing/2014/main" val="2361853236"/>
                    </a:ext>
                  </a:extLst>
                </a:gridCol>
                <a:gridCol w="329184">
                  <a:extLst>
                    <a:ext uri="{9D8B030D-6E8A-4147-A177-3AD203B41FA5}">
                      <a16:colId xmlns:a16="http://schemas.microsoft.com/office/drawing/2014/main" val="3162410462"/>
                    </a:ext>
                  </a:extLst>
                </a:gridCol>
                <a:gridCol w="329184">
                  <a:extLst>
                    <a:ext uri="{9D8B030D-6E8A-4147-A177-3AD203B41FA5}">
                      <a16:colId xmlns:a16="http://schemas.microsoft.com/office/drawing/2014/main" val="1617960905"/>
                    </a:ext>
                  </a:extLst>
                </a:gridCol>
                <a:gridCol w="329184">
                  <a:extLst>
                    <a:ext uri="{9D8B030D-6E8A-4147-A177-3AD203B41FA5}">
                      <a16:colId xmlns:a16="http://schemas.microsoft.com/office/drawing/2014/main" val="2424522569"/>
                    </a:ext>
                  </a:extLst>
                </a:gridCol>
                <a:gridCol w="329184">
                  <a:extLst>
                    <a:ext uri="{9D8B030D-6E8A-4147-A177-3AD203B41FA5}">
                      <a16:colId xmlns:a16="http://schemas.microsoft.com/office/drawing/2014/main" val="1585322136"/>
                    </a:ext>
                  </a:extLst>
                </a:gridCol>
                <a:gridCol w="329184">
                  <a:extLst>
                    <a:ext uri="{9D8B030D-6E8A-4147-A177-3AD203B41FA5}">
                      <a16:colId xmlns:a16="http://schemas.microsoft.com/office/drawing/2014/main" val="648682086"/>
                    </a:ext>
                  </a:extLst>
                </a:gridCol>
                <a:gridCol w="329184">
                  <a:extLst>
                    <a:ext uri="{9D8B030D-6E8A-4147-A177-3AD203B41FA5}">
                      <a16:colId xmlns:a16="http://schemas.microsoft.com/office/drawing/2014/main" val="2312777365"/>
                    </a:ext>
                  </a:extLst>
                </a:gridCol>
                <a:gridCol w="329184">
                  <a:extLst>
                    <a:ext uri="{9D8B030D-6E8A-4147-A177-3AD203B41FA5}">
                      <a16:colId xmlns:a16="http://schemas.microsoft.com/office/drawing/2014/main" val="1113520140"/>
                    </a:ext>
                  </a:extLst>
                </a:gridCol>
                <a:gridCol w="329184">
                  <a:extLst>
                    <a:ext uri="{9D8B030D-6E8A-4147-A177-3AD203B41FA5}">
                      <a16:colId xmlns:a16="http://schemas.microsoft.com/office/drawing/2014/main" val="26143319"/>
                    </a:ext>
                  </a:extLst>
                </a:gridCol>
                <a:gridCol w="329184">
                  <a:extLst>
                    <a:ext uri="{9D8B030D-6E8A-4147-A177-3AD203B41FA5}">
                      <a16:colId xmlns:a16="http://schemas.microsoft.com/office/drawing/2014/main" val="3532007311"/>
                    </a:ext>
                  </a:extLst>
                </a:gridCol>
                <a:gridCol w="329184">
                  <a:extLst>
                    <a:ext uri="{9D8B030D-6E8A-4147-A177-3AD203B41FA5}">
                      <a16:colId xmlns:a16="http://schemas.microsoft.com/office/drawing/2014/main" val="2663531348"/>
                    </a:ext>
                  </a:extLst>
                </a:gridCol>
                <a:gridCol w="329184">
                  <a:extLst>
                    <a:ext uri="{9D8B030D-6E8A-4147-A177-3AD203B41FA5}">
                      <a16:colId xmlns:a16="http://schemas.microsoft.com/office/drawing/2014/main" val="4029806319"/>
                    </a:ext>
                  </a:extLst>
                </a:gridCol>
                <a:gridCol w="329184">
                  <a:extLst>
                    <a:ext uri="{9D8B030D-6E8A-4147-A177-3AD203B41FA5}">
                      <a16:colId xmlns:a16="http://schemas.microsoft.com/office/drawing/2014/main" val="1963223764"/>
                    </a:ext>
                  </a:extLst>
                </a:gridCol>
                <a:gridCol w="329184">
                  <a:extLst>
                    <a:ext uri="{9D8B030D-6E8A-4147-A177-3AD203B41FA5}">
                      <a16:colId xmlns:a16="http://schemas.microsoft.com/office/drawing/2014/main" val="1816492210"/>
                    </a:ext>
                  </a:extLst>
                </a:gridCol>
                <a:gridCol w="329184">
                  <a:extLst>
                    <a:ext uri="{9D8B030D-6E8A-4147-A177-3AD203B41FA5}">
                      <a16:colId xmlns:a16="http://schemas.microsoft.com/office/drawing/2014/main" val="1751109860"/>
                    </a:ext>
                  </a:extLst>
                </a:gridCol>
                <a:gridCol w="329184">
                  <a:extLst>
                    <a:ext uri="{9D8B030D-6E8A-4147-A177-3AD203B41FA5}">
                      <a16:colId xmlns:a16="http://schemas.microsoft.com/office/drawing/2014/main" val="341435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221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- 2019-03-21 12:01:03 </a:t>
                      </a:r>
                      <a:r>
                        <a:rPr kumimoji="0" lang="en-US" sz="1000" b="0" i="0" u="none" strike="noStrike" kern="1200" cap="none" spc="0" normalizeH="0" baseline="0" noProof="0">
                          <a:ln>
                            <a:noFill/>
                          </a:ln>
                          <a:solidFill>
                            <a:prstClr val="black"/>
                          </a:solidFill>
                          <a:effectLst/>
                          <a:uLnTx/>
                          <a:uFillTx/>
                          <a:latin typeface="+mn-lt"/>
                          <a:ea typeface="+mn-ea"/>
                          <a:cs typeface="+mn-cs"/>
                        </a:rPr>
                        <a:t> 
 We are addicted! Unter dem Motto #sisterlove 💕 findet ihr diese tollen Artikel ab heute für 4 Wochen in ausgewählten dm-Märkten 😍
Egal ob Chai Latte, Passion Fruit oder Chocolate 🍫 Hier ist für jeden etwas dabei 🤗 
Mit den passenden Pinseln von essence cosmetics habt ihr die perfekten Begleiter für die Face und Eyeshadow Paletten von CATRICE cosmetics🙌🏻 👭
Mehr dazu findet ihr hier: dm.de/catrice-sisterlove💻
#catrice #limitededition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https://scontent.xx.fbcdn.net/v/t1.0-9/p720x720/54729282_2228066983899016_710565243490664448_o.jpg?_nc_cat=106&amp;_nc_ht=scontent.xx&amp;oh=789df7cfa68e3e6089f04304d9772311&amp;oe=5D4AC405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04:36:23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88058031"/>
                  </a:ext>
                </a:extLst>
              </a:tr>
            </a:tbl>
          </a:graphicData>
        </a:graphic>
      </p:graphicFrame>
      <p:sp>
        <p:nvSpPr>
          <p:cNvPr id="4" name="Text Placeholder 3">
            <a:extLst>
              <a:ext uri="{FF2B5EF4-FFF2-40B4-BE49-F238E27FC236}">
                <a16:creationId xmlns:a16="http://schemas.microsoft.com/office/drawing/2014/main" id="{94E18839-FE34-45E9-A2DD-AE1B1A67101B}"/>
              </a:ext>
            </a:extLst>
          </p:cNvPr>
          <p:cNvSpPr>
            <a:spLocks noGrp="1"/>
          </p:cNvSpPr>
          <p:nvPr>
            <p:ph type="body" sz="quarter" idx="14"/>
          </p:nvPr>
        </p:nvSpPr>
        <p:spPr/>
        <p:txBody>
          <a:bodyPr/>
          <a:lstStyle/>
          <a:p>
            <a:r>
              <a:rPr lang="en-US"/>
              <a:t>03/31/2018 - 04/01/2019</a:t>
            </a:r>
          </a:p>
        </p:txBody>
      </p:sp>
    </p:spTree>
    <p:extLst>
      <p:ext uri="{BB962C8B-B14F-4D97-AF65-F5344CB8AC3E}">
        <p14:creationId xmlns:p14="http://schemas.microsoft.com/office/powerpoint/2010/main" val="9239538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2580</Words>
  <Application>Microsoft Office PowerPoint</Application>
  <PresentationFormat>On-screen Show (4:3)</PresentationFormat>
  <Paragraphs>969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All Pages - 1 of 26</vt:lpstr>
      <vt:lpstr>Facebook Own Posts Table | All Pages - 2 of 26</vt:lpstr>
      <vt:lpstr>Facebook Own Posts Table | All Pages - 3 of 26</vt:lpstr>
      <vt:lpstr>Facebook Own Posts Table | All Pages - 4 of 26</vt:lpstr>
      <vt:lpstr>Facebook Own Posts Table | All Pages - 5 of 26</vt:lpstr>
      <vt:lpstr>Facebook Own Posts Table | All Pages - 6 of 26</vt:lpstr>
      <vt:lpstr>Facebook Own Posts Table | All Pages - 7 of 26</vt:lpstr>
      <vt:lpstr>Facebook Own Posts Table | All Pages - 8 of 26</vt:lpstr>
      <vt:lpstr>Facebook Own Posts Table | All Pages - 9 of 26</vt:lpstr>
      <vt:lpstr>Facebook Own Posts Table | All Pages - 10 of 26</vt:lpstr>
      <vt:lpstr>Facebook Own Posts Table | All Pages - 11 of 26</vt:lpstr>
      <vt:lpstr>Facebook Own Posts Table | All Pages - 12 of 26</vt:lpstr>
      <vt:lpstr>Facebook Own Posts Table | All Pages - 13 of 26</vt:lpstr>
      <vt:lpstr>Facebook Own Posts Table | All Pages - 14 of 26</vt:lpstr>
      <vt:lpstr>Facebook Own Posts Table | All Pages - 15 of 26</vt:lpstr>
      <vt:lpstr>Facebook Own Posts Table | All Pages - 16 of 26</vt:lpstr>
      <vt:lpstr>Facebook Own Posts Table | All Pages - 17 of 26</vt:lpstr>
      <vt:lpstr>Facebook Own Posts Table | All Pages - 18 of 26</vt:lpstr>
      <vt:lpstr>Facebook Own Posts Table | All Pages - 19 of 26</vt:lpstr>
      <vt:lpstr>Facebook Own Posts Table | All Pages - 20 of 26</vt:lpstr>
      <vt:lpstr>Facebook Own Posts Table | All Pages - 21 of 26</vt:lpstr>
      <vt:lpstr>Facebook Own Posts Table | All Pages - 22 of 26</vt:lpstr>
      <vt:lpstr>Facebook Own Posts Table | All Pages - 23 of 26</vt:lpstr>
      <vt:lpstr>Facebook Own Posts Table | All Pages - 24 of 26</vt:lpstr>
      <vt:lpstr>Facebook Own Posts Table | All Pages - 25 of 26</vt:lpstr>
      <vt:lpstr>Facebook Own Posts Table | All Pages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2019-04-11T16:37:46Z</dcterms:created>
  <dcterms:modified xsi:type="dcterms:W3CDTF">2019-04-11T16:53:27Z</dcterms:modified>
</cp:coreProperties>
</file>