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6" r:id="rId11"/>
    <p:sldId id="268" r:id="rId12"/>
    <p:sldId id="269" r:id="rId13"/>
    <p:sldId id="270" r:id="rId14"/>
    <p:sldId id="271" r:id="rId15"/>
    <p:sldId id="272" r:id="rId16"/>
    <p:sldId id="273" r:id="rId17"/>
    <p:sldId id="274" r:id="rId18"/>
    <p:sldId id="276" r:id="rId19"/>
    <p:sldId id="277" r:id="rId20"/>
    <p:sldId id="278"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3" r:id="rId34"/>
    <p:sldId id="294" r:id="rId35"/>
    <p:sldId id="295" r:id="rId36"/>
    <p:sldId id="296" r:id="rId37"/>
    <p:sldId id="297" r:id="rId38"/>
    <p:sldId id="299" r:id="rId39"/>
    <p:sldId id="300" r:id="rId40"/>
    <p:sldId id="301" r:id="rId41"/>
    <p:sldId id="302" r:id="rId42"/>
    <p:sldId id="303" r:id="rId43"/>
    <p:sldId id="304" r:id="rId44"/>
    <p:sldId id="305" r:id="rId45"/>
    <p:sldId id="306" r:id="rId46"/>
    <p:sldId id="307" r:id="rId47"/>
    <p:sldId id="308" r:id="rId48"/>
    <p:sldId id="309" r:id="rId49"/>
    <p:sldId id="310" r:id="rId50"/>
    <p:sldId id="311" r:id="rId51"/>
    <p:sldId id="312" r:id="rId52"/>
    <p:sldId id="313" r:id="rId53"/>
    <p:sldId id="314" r:id="rId54"/>
    <p:sldId id="315" r:id="rId55"/>
    <p:sldId id="316" r:id="rId56"/>
    <p:sldId id="317" r:id="rId57"/>
    <p:sldId id="318" r:id="rId58"/>
    <p:sldId id="319" r:id="rId59"/>
    <p:sldId id="320" r:id="rId60"/>
    <p:sldId id="321" r:id="rId61"/>
    <p:sldId id="322" r:id="rId62"/>
    <p:sldId id="323" r:id="rId63"/>
    <p:sldId id="325" r:id="rId64"/>
    <p:sldId id="326" r:id="rId65"/>
    <p:sldId id="327" r:id="rId66"/>
    <p:sldId id="328" r:id="rId67"/>
    <p:sldId id="329" r:id="rId68"/>
    <p:sldId id="330" r:id="rId69"/>
  </p:sldIdLst>
  <p:sldSz cx="9144000" cy="6858000" type="screen4x3"/>
  <p:notesSz cx="6858000" cy="9144000"/>
  <p:embeddedFontLst>
    <p:embeddedFont>
      <p:font typeface="Calibri" panose="020F0502020204030204" pitchFamily="34" charset="0"/>
      <p:regular r:id="rId70"/>
      <p:bold r:id="rId71"/>
      <p:italic r:id="rId72"/>
      <p:boldItalic r:id="rId7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1.fntdata"/><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Sheet1!$A$2:$A$26</c:f>
              <c:numCache>
                <c:formatCode>m/d/yyyy</c:formatCode>
                <c:ptCount val="25"/>
                <c:pt idx="0">
                  <c:v>44958</c:v>
                </c:pt>
                <c:pt idx="1">
                  <c:v>44986</c:v>
                </c:pt>
                <c:pt idx="2">
                  <c:v>45017</c:v>
                </c:pt>
                <c:pt idx="3">
                  <c:v>45047</c:v>
                </c:pt>
                <c:pt idx="4">
                  <c:v>45078</c:v>
                </c:pt>
                <c:pt idx="5">
                  <c:v>45108</c:v>
                </c:pt>
                <c:pt idx="6">
                  <c:v>45139</c:v>
                </c:pt>
                <c:pt idx="7">
                  <c:v>45170</c:v>
                </c:pt>
                <c:pt idx="8">
                  <c:v>45200</c:v>
                </c:pt>
                <c:pt idx="9">
                  <c:v>45231</c:v>
                </c:pt>
                <c:pt idx="10">
                  <c:v>45261</c:v>
                </c:pt>
                <c:pt idx="11">
                  <c:v>45292</c:v>
                </c:pt>
                <c:pt idx="12">
                  <c:v>45323</c:v>
                </c:pt>
                <c:pt idx="13">
                  <c:v>45352</c:v>
                </c:pt>
                <c:pt idx="14">
                  <c:v>45383</c:v>
                </c:pt>
                <c:pt idx="15">
                  <c:v>45413</c:v>
                </c:pt>
                <c:pt idx="16">
                  <c:v>45444</c:v>
                </c:pt>
                <c:pt idx="17">
                  <c:v>45474</c:v>
                </c:pt>
                <c:pt idx="18">
                  <c:v>45505</c:v>
                </c:pt>
                <c:pt idx="19">
                  <c:v>45536</c:v>
                </c:pt>
                <c:pt idx="20">
                  <c:v>45566</c:v>
                </c:pt>
                <c:pt idx="21">
                  <c:v>45597</c:v>
                </c:pt>
                <c:pt idx="22">
                  <c:v>45627</c:v>
                </c:pt>
                <c:pt idx="23">
                  <c:v>45658</c:v>
                </c:pt>
                <c:pt idx="24">
                  <c:v>45689</c:v>
                </c:pt>
              </c:numCache>
            </c:numRef>
          </c:cat>
          <c:val>
            <c:numRef>
              <c:f>Sheet1!$B$2:$B$26</c:f>
              <c:numCache>
                <c:formatCode>General</c:formatCode>
                <c:ptCount val="25"/>
                <c:pt idx="0">
                  <c:v>801313</c:v>
                </c:pt>
                <c:pt idx="1">
                  <c:v>516392</c:v>
                </c:pt>
                <c:pt idx="2">
                  <c:v>1468205</c:v>
                </c:pt>
                <c:pt idx="3">
                  <c:v>848820</c:v>
                </c:pt>
                <c:pt idx="4">
                  <c:v>1685191</c:v>
                </c:pt>
                <c:pt idx="5">
                  <c:v>1945525</c:v>
                </c:pt>
                <c:pt idx="6">
                  <c:v>2213518</c:v>
                </c:pt>
                <c:pt idx="7">
                  <c:v>832095</c:v>
                </c:pt>
                <c:pt idx="8">
                  <c:v>567184</c:v>
                </c:pt>
                <c:pt idx="9">
                  <c:v>890320</c:v>
                </c:pt>
                <c:pt idx="10">
                  <c:v>3143362</c:v>
                </c:pt>
                <c:pt idx="11">
                  <c:v>1235488</c:v>
                </c:pt>
                <c:pt idx="12">
                  <c:v>1430074</c:v>
                </c:pt>
                <c:pt idx="13">
                  <c:v>803469</c:v>
                </c:pt>
                <c:pt idx="14">
                  <c:v>740982</c:v>
                </c:pt>
                <c:pt idx="15">
                  <c:v>1998515</c:v>
                </c:pt>
                <c:pt idx="16">
                  <c:v>1290645</c:v>
                </c:pt>
                <c:pt idx="17">
                  <c:v>2345094</c:v>
                </c:pt>
                <c:pt idx="18">
                  <c:v>2401287</c:v>
                </c:pt>
                <c:pt idx="19">
                  <c:v>1536811</c:v>
                </c:pt>
                <c:pt idx="20">
                  <c:v>1583283</c:v>
                </c:pt>
                <c:pt idx="21">
                  <c:v>1675527</c:v>
                </c:pt>
                <c:pt idx="22">
                  <c:v>4083522</c:v>
                </c:pt>
                <c:pt idx="23">
                  <c:v>2169534</c:v>
                </c:pt>
                <c:pt idx="24">
                  <c:v>1081005</c:v>
                </c:pt>
              </c:numCache>
            </c:numRef>
          </c:val>
          <c:smooth val="0"/>
          <c:extLst>
            <c:ext xmlns:c16="http://schemas.microsoft.com/office/drawing/2014/chart" uri="{C3380CC4-5D6E-409C-BE32-E72D297353CC}">
              <c16:uniqueId val="{00000000-2E33-4C22-8BCF-37A361FF7760}"/>
            </c:ext>
          </c:extLst>
        </c:ser>
        <c:dLbls>
          <c:showLegendKey val="0"/>
          <c:showVal val="0"/>
          <c:showCatName val="0"/>
          <c:showSerName val="0"/>
          <c:showPercent val="0"/>
          <c:showBubbleSize val="0"/>
        </c:dLbls>
        <c:smooth val="0"/>
        <c:axId val="398196608"/>
        <c:axId val="398197264"/>
      </c:lineChart>
      <c:dateAx>
        <c:axId val="398196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97264"/>
        <c:crosses val="autoZero"/>
        <c:auto val="1"/>
        <c:lblOffset val="100"/>
        <c:baseTimeUnit val="months"/>
      </c:dateAx>
      <c:valAx>
        <c:axId val="398197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96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Sheet1!$A$2:$A$26</c:f>
              <c:numCache>
                <c:formatCode>m/d/yyyy</c:formatCode>
                <c:ptCount val="25"/>
                <c:pt idx="0">
                  <c:v>44958</c:v>
                </c:pt>
                <c:pt idx="1">
                  <c:v>44986</c:v>
                </c:pt>
                <c:pt idx="2">
                  <c:v>45017</c:v>
                </c:pt>
                <c:pt idx="3">
                  <c:v>45047</c:v>
                </c:pt>
                <c:pt idx="4">
                  <c:v>45078</c:v>
                </c:pt>
                <c:pt idx="5">
                  <c:v>45108</c:v>
                </c:pt>
                <c:pt idx="6">
                  <c:v>45139</c:v>
                </c:pt>
                <c:pt idx="7">
                  <c:v>45170</c:v>
                </c:pt>
                <c:pt idx="8">
                  <c:v>45200</c:v>
                </c:pt>
                <c:pt idx="9">
                  <c:v>45231</c:v>
                </c:pt>
                <c:pt idx="10">
                  <c:v>45261</c:v>
                </c:pt>
                <c:pt idx="11">
                  <c:v>45292</c:v>
                </c:pt>
                <c:pt idx="12">
                  <c:v>45323</c:v>
                </c:pt>
                <c:pt idx="13">
                  <c:v>45352</c:v>
                </c:pt>
                <c:pt idx="14">
                  <c:v>45383</c:v>
                </c:pt>
                <c:pt idx="15">
                  <c:v>45413</c:v>
                </c:pt>
                <c:pt idx="16">
                  <c:v>45444</c:v>
                </c:pt>
                <c:pt idx="17">
                  <c:v>45474</c:v>
                </c:pt>
                <c:pt idx="18">
                  <c:v>45505</c:v>
                </c:pt>
                <c:pt idx="19">
                  <c:v>45536</c:v>
                </c:pt>
                <c:pt idx="20">
                  <c:v>45566</c:v>
                </c:pt>
                <c:pt idx="21">
                  <c:v>45597</c:v>
                </c:pt>
                <c:pt idx="22">
                  <c:v>45627</c:v>
                </c:pt>
                <c:pt idx="23">
                  <c:v>45658</c:v>
                </c:pt>
                <c:pt idx="24">
                  <c:v>45689</c:v>
                </c:pt>
              </c:numCache>
            </c:numRef>
          </c:cat>
          <c:val>
            <c:numRef>
              <c:f>Sheet1!$B$2:$B$26</c:f>
              <c:numCache>
                <c:formatCode>General</c:formatCode>
                <c:ptCount val="25"/>
                <c:pt idx="0">
                  <c:v>60</c:v>
                </c:pt>
                <c:pt idx="1">
                  <c:v>49</c:v>
                </c:pt>
                <c:pt idx="2">
                  <c:v>88</c:v>
                </c:pt>
                <c:pt idx="3">
                  <c:v>102</c:v>
                </c:pt>
                <c:pt idx="4">
                  <c:v>304</c:v>
                </c:pt>
                <c:pt idx="5">
                  <c:v>281</c:v>
                </c:pt>
                <c:pt idx="6">
                  <c:v>204</c:v>
                </c:pt>
                <c:pt idx="7">
                  <c:v>84</c:v>
                </c:pt>
                <c:pt idx="8">
                  <c:v>124</c:v>
                </c:pt>
                <c:pt idx="9">
                  <c:v>128</c:v>
                </c:pt>
                <c:pt idx="10">
                  <c:v>880</c:v>
                </c:pt>
                <c:pt idx="11">
                  <c:v>115</c:v>
                </c:pt>
                <c:pt idx="12">
                  <c:v>74</c:v>
                </c:pt>
                <c:pt idx="13">
                  <c:v>171</c:v>
                </c:pt>
                <c:pt idx="14">
                  <c:v>111</c:v>
                </c:pt>
                <c:pt idx="15">
                  <c:v>379</c:v>
                </c:pt>
                <c:pt idx="16">
                  <c:v>194</c:v>
                </c:pt>
                <c:pt idx="17">
                  <c:v>156</c:v>
                </c:pt>
                <c:pt idx="18">
                  <c:v>78</c:v>
                </c:pt>
                <c:pt idx="19">
                  <c:v>47</c:v>
                </c:pt>
                <c:pt idx="20">
                  <c:v>159</c:v>
                </c:pt>
                <c:pt idx="21">
                  <c:v>226</c:v>
                </c:pt>
                <c:pt idx="22">
                  <c:v>510</c:v>
                </c:pt>
                <c:pt idx="23">
                  <c:v>259</c:v>
                </c:pt>
                <c:pt idx="24">
                  <c:v>174</c:v>
                </c:pt>
              </c:numCache>
            </c:numRef>
          </c:val>
          <c:smooth val="0"/>
          <c:extLst>
            <c:ext xmlns:c16="http://schemas.microsoft.com/office/drawing/2014/chart" uri="{C3380CC4-5D6E-409C-BE32-E72D297353CC}">
              <c16:uniqueId val="{00000000-C8B7-4E37-AF0D-1AF028A0DC73}"/>
            </c:ext>
          </c:extLst>
        </c:ser>
        <c:dLbls>
          <c:showLegendKey val="0"/>
          <c:showVal val="0"/>
          <c:showCatName val="0"/>
          <c:showSerName val="0"/>
          <c:showPercent val="0"/>
          <c:showBubbleSize val="0"/>
        </c:dLbls>
        <c:smooth val="0"/>
        <c:axId val="389001216"/>
        <c:axId val="388996624"/>
      </c:lineChart>
      <c:dateAx>
        <c:axId val="389001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996624"/>
        <c:crosses val="autoZero"/>
        <c:auto val="1"/>
        <c:lblOffset val="100"/>
        <c:baseTimeUnit val="months"/>
      </c:dateAx>
      <c:valAx>
        <c:axId val="388996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001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Sheet1!$A$2:$A$26</c:f>
              <c:numCache>
                <c:formatCode>m/d/yyyy</c:formatCode>
                <c:ptCount val="25"/>
                <c:pt idx="0">
                  <c:v>44958</c:v>
                </c:pt>
                <c:pt idx="1">
                  <c:v>44986</c:v>
                </c:pt>
                <c:pt idx="2">
                  <c:v>45017</c:v>
                </c:pt>
                <c:pt idx="3">
                  <c:v>45047</c:v>
                </c:pt>
                <c:pt idx="4">
                  <c:v>45078</c:v>
                </c:pt>
                <c:pt idx="5">
                  <c:v>45108</c:v>
                </c:pt>
                <c:pt idx="6">
                  <c:v>45139</c:v>
                </c:pt>
                <c:pt idx="7">
                  <c:v>45170</c:v>
                </c:pt>
                <c:pt idx="8">
                  <c:v>45200</c:v>
                </c:pt>
                <c:pt idx="9">
                  <c:v>45231</c:v>
                </c:pt>
                <c:pt idx="10">
                  <c:v>45261</c:v>
                </c:pt>
                <c:pt idx="11">
                  <c:v>45292</c:v>
                </c:pt>
                <c:pt idx="12">
                  <c:v>45323</c:v>
                </c:pt>
                <c:pt idx="13">
                  <c:v>45352</c:v>
                </c:pt>
                <c:pt idx="14">
                  <c:v>45383</c:v>
                </c:pt>
                <c:pt idx="15">
                  <c:v>45413</c:v>
                </c:pt>
                <c:pt idx="16">
                  <c:v>45444</c:v>
                </c:pt>
                <c:pt idx="17">
                  <c:v>45474</c:v>
                </c:pt>
                <c:pt idx="18">
                  <c:v>45505</c:v>
                </c:pt>
                <c:pt idx="19">
                  <c:v>45536</c:v>
                </c:pt>
                <c:pt idx="20">
                  <c:v>45566</c:v>
                </c:pt>
                <c:pt idx="21">
                  <c:v>45597</c:v>
                </c:pt>
                <c:pt idx="22">
                  <c:v>45627</c:v>
                </c:pt>
                <c:pt idx="23">
                  <c:v>45658</c:v>
                </c:pt>
                <c:pt idx="24">
                  <c:v>45689</c:v>
                </c:pt>
              </c:numCache>
            </c:numRef>
          </c:cat>
          <c:val>
            <c:numRef>
              <c:f>Sheet1!$B$2:$B$26</c:f>
              <c:numCache>
                <c:formatCode>General</c:formatCode>
                <c:ptCount val="25"/>
                <c:pt idx="0">
                  <c:v>311516</c:v>
                </c:pt>
                <c:pt idx="1">
                  <c:v>311228</c:v>
                </c:pt>
                <c:pt idx="2">
                  <c:v>310986</c:v>
                </c:pt>
                <c:pt idx="3">
                  <c:v>310823</c:v>
                </c:pt>
                <c:pt idx="4">
                  <c:v>310618</c:v>
                </c:pt>
                <c:pt idx="5">
                  <c:v>310454</c:v>
                </c:pt>
                <c:pt idx="6">
                  <c:v>310119</c:v>
                </c:pt>
                <c:pt idx="7">
                  <c:v>310115</c:v>
                </c:pt>
                <c:pt idx="8">
                  <c:v>309926</c:v>
                </c:pt>
                <c:pt idx="9">
                  <c:v>309615</c:v>
                </c:pt>
                <c:pt idx="10">
                  <c:v>310325</c:v>
                </c:pt>
                <c:pt idx="11">
                  <c:v>309916</c:v>
                </c:pt>
                <c:pt idx="12">
                  <c:v>309522</c:v>
                </c:pt>
                <c:pt idx="13">
                  <c:v>309154</c:v>
                </c:pt>
                <c:pt idx="14">
                  <c:v>308844</c:v>
                </c:pt>
                <c:pt idx="15">
                  <c:v>308532</c:v>
                </c:pt>
                <c:pt idx="16">
                  <c:v>308281</c:v>
                </c:pt>
                <c:pt idx="17">
                  <c:v>307913</c:v>
                </c:pt>
                <c:pt idx="18">
                  <c:v>307621</c:v>
                </c:pt>
                <c:pt idx="19">
                  <c:v>307315</c:v>
                </c:pt>
                <c:pt idx="20">
                  <c:v>306992</c:v>
                </c:pt>
                <c:pt idx="21">
                  <c:v>306792</c:v>
                </c:pt>
                <c:pt idx="22">
                  <c:v>307917</c:v>
                </c:pt>
                <c:pt idx="23">
                  <c:v>307519</c:v>
                </c:pt>
                <c:pt idx="24">
                  <c:v>306581</c:v>
                </c:pt>
              </c:numCache>
            </c:numRef>
          </c:val>
          <c:smooth val="0"/>
          <c:extLst>
            <c:ext xmlns:c16="http://schemas.microsoft.com/office/drawing/2014/chart" uri="{C3380CC4-5D6E-409C-BE32-E72D297353CC}">
              <c16:uniqueId val="{00000000-A837-4692-9B05-9A3883C3CE01}"/>
            </c:ext>
          </c:extLst>
        </c:ser>
        <c:dLbls>
          <c:showLegendKey val="0"/>
          <c:showVal val="0"/>
          <c:showCatName val="0"/>
          <c:showSerName val="0"/>
          <c:showPercent val="0"/>
          <c:showBubbleSize val="0"/>
        </c:dLbls>
        <c:smooth val="0"/>
        <c:axId val="389001544"/>
        <c:axId val="388994984"/>
      </c:lineChart>
      <c:dateAx>
        <c:axId val="389001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994984"/>
        <c:crosses val="autoZero"/>
        <c:auto val="1"/>
        <c:lblOffset val="100"/>
        <c:baseTimeUnit val="months"/>
      </c:dateAx>
      <c:valAx>
        <c:axId val="388994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001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Album</c:v>
                </c:pt>
                <c:pt idx="1">
                  <c:v>Link</c:v>
                </c:pt>
                <c:pt idx="2">
                  <c:v>Photo</c:v>
                </c:pt>
              </c:strCache>
            </c:strRef>
          </c:cat>
          <c:val>
            <c:numRef>
              <c:f>Sheet1!$A$2:$C$2</c:f>
              <c:numCache>
                <c:formatCode>General</c:formatCode>
                <c:ptCount val="3"/>
                <c:pt idx="0">
                  <c:v>5</c:v>
                </c:pt>
                <c:pt idx="1">
                  <c:v>4</c:v>
                </c:pt>
                <c:pt idx="2">
                  <c:v>34</c:v>
                </c:pt>
              </c:numCache>
            </c:numRef>
          </c:val>
          <c:extLst>
            <c:ext xmlns:c16="http://schemas.microsoft.com/office/drawing/2014/chart" uri="{C3380CC4-5D6E-409C-BE32-E72D297353CC}">
              <c16:uniqueId val="{00000000-C598-4BE8-89E5-F2A32950BA9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Sheet1!$A$2:$A$26</c:f>
              <c:numCache>
                <c:formatCode>m/d/yyyy</c:formatCode>
                <c:ptCount val="25"/>
                <c:pt idx="0">
                  <c:v>44958</c:v>
                </c:pt>
                <c:pt idx="1">
                  <c:v>44986</c:v>
                </c:pt>
                <c:pt idx="2">
                  <c:v>45017</c:v>
                </c:pt>
                <c:pt idx="3">
                  <c:v>45047</c:v>
                </c:pt>
                <c:pt idx="4">
                  <c:v>45078</c:v>
                </c:pt>
                <c:pt idx="5">
                  <c:v>45108</c:v>
                </c:pt>
                <c:pt idx="6">
                  <c:v>45139</c:v>
                </c:pt>
                <c:pt idx="7">
                  <c:v>45170</c:v>
                </c:pt>
                <c:pt idx="8">
                  <c:v>45200</c:v>
                </c:pt>
                <c:pt idx="9">
                  <c:v>45231</c:v>
                </c:pt>
                <c:pt idx="10">
                  <c:v>45261</c:v>
                </c:pt>
                <c:pt idx="11">
                  <c:v>45292</c:v>
                </c:pt>
                <c:pt idx="12">
                  <c:v>45323</c:v>
                </c:pt>
                <c:pt idx="13">
                  <c:v>45352</c:v>
                </c:pt>
                <c:pt idx="14">
                  <c:v>45383</c:v>
                </c:pt>
                <c:pt idx="15">
                  <c:v>45413</c:v>
                </c:pt>
                <c:pt idx="16">
                  <c:v>45444</c:v>
                </c:pt>
                <c:pt idx="17">
                  <c:v>45474</c:v>
                </c:pt>
                <c:pt idx="18">
                  <c:v>45505</c:v>
                </c:pt>
                <c:pt idx="19">
                  <c:v>45536</c:v>
                </c:pt>
                <c:pt idx="20">
                  <c:v>45566</c:v>
                </c:pt>
                <c:pt idx="21">
                  <c:v>45597</c:v>
                </c:pt>
                <c:pt idx="22">
                  <c:v>45627</c:v>
                </c:pt>
                <c:pt idx="23">
                  <c:v>45658</c:v>
                </c:pt>
                <c:pt idx="24">
                  <c:v>45689</c:v>
                </c:pt>
              </c:numCache>
            </c:numRef>
          </c:cat>
          <c:val>
            <c:numRef>
              <c:f>Sheet1!$B$2:$B$26</c:f>
              <c:numCache>
                <c:formatCode>General</c:formatCode>
                <c:ptCount val="25"/>
                <c:pt idx="0">
                  <c:v>105909</c:v>
                </c:pt>
                <c:pt idx="1">
                  <c:v>105990</c:v>
                </c:pt>
                <c:pt idx="2">
                  <c:v>106201</c:v>
                </c:pt>
                <c:pt idx="3">
                  <c:v>106520</c:v>
                </c:pt>
                <c:pt idx="4">
                  <c:v>107835</c:v>
                </c:pt>
                <c:pt idx="5">
                  <c:v>108351</c:v>
                </c:pt>
                <c:pt idx="6">
                  <c:v>108403</c:v>
                </c:pt>
                <c:pt idx="7">
                  <c:v>108795</c:v>
                </c:pt>
                <c:pt idx="8">
                  <c:v>109269</c:v>
                </c:pt>
                <c:pt idx="9">
                  <c:v>109472</c:v>
                </c:pt>
                <c:pt idx="10">
                  <c:v>125191</c:v>
                </c:pt>
                <c:pt idx="11">
                  <c:v>125362</c:v>
                </c:pt>
                <c:pt idx="12">
                  <c:v>125362</c:v>
                </c:pt>
                <c:pt idx="13">
                  <c:v>125865</c:v>
                </c:pt>
                <c:pt idx="14">
                  <c:v>126304</c:v>
                </c:pt>
                <c:pt idx="15">
                  <c:v>132685</c:v>
                </c:pt>
                <c:pt idx="16">
                  <c:v>134940</c:v>
                </c:pt>
                <c:pt idx="17">
                  <c:v>136067</c:v>
                </c:pt>
                <c:pt idx="18">
                  <c:v>136675</c:v>
                </c:pt>
                <c:pt idx="19">
                  <c:v>136912</c:v>
                </c:pt>
                <c:pt idx="20">
                  <c:v>137137</c:v>
                </c:pt>
                <c:pt idx="21">
                  <c:v>139212</c:v>
                </c:pt>
                <c:pt idx="22">
                  <c:v>150941</c:v>
                </c:pt>
                <c:pt idx="23">
                  <c:v>150628</c:v>
                </c:pt>
                <c:pt idx="24">
                  <c:v>150879</c:v>
                </c:pt>
              </c:numCache>
            </c:numRef>
          </c:val>
          <c:smooth val="0"/>
          <c:extLst>
            <c:ext xmlns:c16="http://schemas.microsoft.com/office/drawing/2014/chart" uri="{C3380CC4-5D6E-409C-BE32-E72D297353CC}">
              <c16:uniqueId val="{00000000-BE09-4E2C-AF56-C4F1AAC4B030}"/>
            </c:ext>
          </c:extLst>
        </c:ser>
        <c:dLbls>
          <c:showLegendKey val="0"/>
          <c:showVal val="0"/>
          <c:showCatName val="0"/>
          <c:showSerName val="0"/>
          <c:showPercent val="0"/>
          <c:showBubbleSize val="0"/>
        </c:dLbls>
        <c:smooth val="0"/>
        <c:axId val="499744032"/>
        <c:axId val="499735832"/>
      </c:lineChart>
      <c:dateAx>
        <c:axId val="499744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735832"/>
        <c:crosses val="autoZero"/>
        <c:auto val="1"/>
        <c:lblOffset val="100"/>
        <c:baseTimeUnit val="months"/>
      </c:dateAx>
      <c:valAx>
        <c:axId val="499735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744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Sheet1!$A$2:$A$26</c:f>
              <c:numCache>
                <c:formatCode>m/d/yyyy</c:formatCode>
                <c:ptCount val="25"/>
                <c:pt idx="0">
                  <c:v>44958</c:v>
                </c:pt>
                <c:pt idx="1">
                  <c:v>44986</c:v>
                </c:pt>
                <c:pt idx="2">
                  <c:v>45017</c:v>
                </c:pt>
                <c:pt idx="3">
                  <c:v>45047</c:v>
                </c:pt>
                <c:pt idx="4">
                  <c:v>45078</c:v>
                </c:pt>
                <c:pt idx="5">
                  <c:v>45108</c:v>
                </c:pt>
                <c:pt idx="6">
                  <c:v>45139</c:v>
                </c:pt>
                <c:pt idx="7">
                  <c:v>45170</c:v>
                </c:pt>
                <c:pt idx="8">
                  <c:v>45200</c:v>
                </c:pt>
                <c:pt idx="9">
                  <c:v>45231</c:v>
                </c:pt>
                <c:pt idx="10">
                  <c:v>45261</c:v>
                </c:pt>
                <c:pt idx="11">
                  <c:v>45292</c:v>
                </c:pt>
                <c:pt idx="12">
                  <c:v>45323</c:v>
                </c:pt>
                <c:pt idx="13">
                  <c:v>45352</c:v>
                </c:pt>
                <c:pt idx="14">
                  <c:v>45383</c:v>
                </c:pt>
                <c:pt idx="15">
                  <c:v>45413</c:v>
                </c:pt>
                <c:pt idx="16">
                  <c:v>45444</c:v>
                </c:pt>
                <c:pt idx="17">
                  <c:v>45474</c:v>
                </c:pt>
                <c:pt idx="18">
                  <c:v>45505</c:v>
                </c:pt>
                <c:pt idx="19">
                  <c:v>45536</c:v>
                </c:pt>
                <c:pt idx="20">
                  <c:v>45566</c:v>
                </c:pt>
                <c:pt idx="21">
                  <c:v>45597</c:v>
                </c:pt>
                <c:pt idx="22">
                  <c:v>45627</c:v>
                </c:pt>
                <c:pt idx="23">
                  <c:v>45658</c:v>
                </c:pt>
                <c:pt idx="24">
                  <c:v>45689</c:v>
                </c:pt>
              </c:numCache>
            </c:numRef>
          </c:cat>
          <c:val>
            <c:numRef>
              <c:f>Sheet1!$B$2:$B$26</c:f>
              <c:numCache>
                <c:formatCode>General</c:formatCode>
                <c:ptCount val="25"/>
                <c:pt idx="0">
                  <c:v>5639633</c:v>
                </c:pt>
                <c:pt idx="1">
                  <c:v>6161258</c:v>
                </c:pt>
                <c:pt idx="2">
                  <c:v>5781015</c:v>
                </c:pt>
                <c:pt idx="3">
                  <c:v>6394069</c:v>
                </c:pt>
                <c:pt idx="4">
                  <c:v>10979685</c:v>
                </c:pt>
                <c:pt idx="5">
                  <c:v>8103046</c:v>
                </c:pt>
                <c:pt idx="6">
                  <c:v>5353927</c:v>
                </c:pt>
                <c:pt idx="7">
                  <c:v>8402991</c:v>
                </c:pt>
                <c:pt idx="8">
                  <c:v>4594689</c:v>
                </c:pt>
                <c:pt idx="9">
                  <c:v>5884466</c:v>
                </c:pt>
                <c:pt idx="10">
                  <c:v>37321460</c:v>
                </c:pt>
                <c:pt idx="11">
                  <c:v>8245828</c:v>
                </c:pt>
                <c:pt idx="12">
                  <c:v>8322924</c:v>
                </c:pt>
                <c:pt idx="13">
                  <c:v>7920343</c:v>
                </c:pt>
                <c:pt idx="14">
                  <c:v>6343767</c:v>
                </c:pt>
                <c:pt idx="15">
                  <c:v>27213668</c:v>
                </c:pt>
                <c:pt idx="16">
                  <c:v>10357345</c:v>
                </c:pt>
                <c:pt idx="17">
                  <c:v>11441016</c:v>
                </c:pt>
                <c:pt idx="18">
                  <c:v>6529366</c:v>
                </c:pt>
                <c:pt idx="19">
                  <c:v>5898935</c:v>
                </c:pt>
                <c:pt idx="20">
                  <c:v>7693829</c:v>
                </c:pt>
                <c:pt idx="21">
                  <c:v>8922971</c:v>
                </c:pt>
                <c:pt idx="22">
                  <c:v>28942764</c:v>
                </c:pt>
                <c:pt idx="23">
                  <c:v>9007322</c:v>
                </c:pt>
                <c:pt idx="24">
                  <c:v>6877731</c:v>
                </c:pt>
              </c:numCache>
            </c:numRef>
          </c:val>
          <c:smooth val="0"/>
          <c:extLst>
            <c:ext xmlns:c16="http://schemas.microsoft.com/office/drawing/2014/chart" uri="{C3380CC4-5D6E-409C-BE32-E72D297353CC}">
              <c16:uniqueId val="{00000000-2D6F-4358-A4B8-0D3C6D78932A}"/>
            </c:ext>
          </c:extLst>
        </c:ser>
        <c:dLbls>
          <c:showLegendKey val="0"/>
          <c:showVal val="0"/>
          <c:showCatName val="0"/>
          <c:showSerName val="0"/>
          <c:showPercent val="0"/>
          <c:showBubbleSize val="0"/>
        </c:dLbls>
        <c:smooth val="0"/>
        <c:axId val="499741736"/>
        <c:axId val="499736160"/>
      </c:lineChart>
      <c:dateAx>
        <c:axId val="499741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736160"/>
        <c:crosses val="autoZero"/>
        <c:auto val="1"/>
        <c:lblOffset val="100"/>
        <c:baseTimeUnit val="months"/>
      </c:dateAx>
      <c:valAx>
        <c:axId val="499736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741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Sheet1!$A$2:$A$26</c:f>
              <c:numCache>
                <c:formatCode>m/d/yyyy</c:formatCode>
                <c:ptCount val="25"/>
                <c:pt idx="0">
                  <c:v>44958</c:v>
                </c:pt>
                <c:pt idx="1">
                  <c:v>44986</c:v>
                </c:pt>
                <c:pt idx="2">
                  <c:v>45017</c:v>
                </c:pt>
                <c:pt idx="3">
                  <c:v>45047</c:v>
                </c:pt>
                <c:pt idx="4">
                  <c:v>45078</c:v>
                </c:pt>
                <c:pt idx="5">
                  <c:v>45108</c:v>
                </c:pt>
                <c:pt idx="6">
                  <c:v>45139</c:v>
                </c:pt>
                <c:pt idx="7">
                  <c:v>45170</c:v>
                </c:pt>
                <c:pt idx="8">
                  <c:v>45200</c:v>
                </c:pt>
                <c:pt idx="9">
                  <c:v>45231</c:v>
                </c:pt>
                <c:pt idx="10">
                  <c:v>45261</c:v>
                </c:pt>
                <c:pt idx="11">
                  <c:v>45292</c:v>
                </c:pt>
                <c:pt idx="12">
                  <c:v>45323</c:v>
                </c:pt>
                <c:pt idx="13">
                  <c:v>45352</c:v>
                </c:pt>
                <c:pt idx="14">
                  <c:v>45383</c:v>
                </c:pt>
                <c:pt idx="15">
                  <c:v>45413</c:v>
                </c:pt>
                <c:pt idx="16">
                  <c:v>45444</c:v>
                </c:pt>
                <c:pt idx="17">
                  <c:v>45474</c:v>
                </c:pt>
                <c:pt idx="18">
                  <c:v>45505</c:v>
                </c:pt>
                <c:pt idx="19">
                  <c:v>45536</c:v>
                </c:pt>
                <c:pt idx="20">
                  <c:v>45566</c:v>
                </c:pt>
                <c:pt idx="21">
                  <c:v>45597</c:v>
                </c:pt>
                <c:pt idx="22">
                  <c:v>45627</c:v>
                </c:pt>
                <c:pt idx="23">
                  <c:v>45658</c:v>
                </c:pt>
                <c:pt idx="24">
                  <c:v>45689</c:v>
                </c:pt>
              </c:numCache>
            </c:numRef>
          </c:cat>
          <c:val>
            <c:numRef>
              <c:f>Sheet1!$B$2:$B$26</c:f>
              <c:numCache>
                <c:formatCode>General</c:formatCode>
                <c:ptCount val="25"/>
                <c:pt idx="0">
                  <c:v>1166037</c:v>
                </c:pt>
                <c:pt idx="1">
                  <c:v>1535404</c:v>
                </c:pt>
                <c:pt idx="2">
                  <c:v>1277114</c:v>
                </c:pt>
                <c:pt idx="3">
                  <c:v>1684841</c:v>
                </c:pt>
                <c:pt idx="4">
                  <c:v>2325229</c:v>
                </c:pt>
                <c:pt idx="5">
                  <c:v>2491297</c:v>
                </c:pt>
                <c:pt idx="6">
                  <c:v>1318200</c:v>
                </c:pt>
                <c:pt idx="7">
                  <c:v>2124783</c:v>
                </c:pt>
                <c:pt idx="8">
                  <c:v>1312591</c:v>
                </c:pt>
                <c:pt idx="9">
                  <c:v>1503094</c:v>
                </c:pt>
                <c:pt idx="10">
                  <c:v>4797220</c:v>
                </c:pt>
                <c:pt idx="11">
                  <c:v>1906101</c:v>
                </c:pt>
                <c:pt idx="12">
                  <c:v>2200288</c:v>
                </c:pt>
                <c:pt idx="13">
                  <c:v>2305321</c:v>
                </c:pt>
                <c:pt idx="14">
                  <c:v>2136434</c:v>
                </c:pt>
                <c:pt idx="15">
                  <c:v>7125245</c:v>
                </c:pt>
                <c:pt idx="16">
                  <c:v>2828768</c:v>
                </c:pt>
                <c:pt idx="17">
                  <c:v>3591472</c:v>
                </c:pt>
                <c:pt idx="18">
                  <c:v>1942816</c:v>
                </c:pt>
                <c:pt idx="19">
                  <c:v>1737777</c:v>
                </c:pt>
                <c:pt idx="20">
                  <c:v>2302019</c:v>
                </c:pt>
                <c:pt idx="21">
                  <c:v>2283129</c:v>
                </c:pt>
                <c:pt idx="22">
                  <c:v>6412836</c:v>
                </c:pt>
                <c:pt idx="23">
                  <c:v>2982919</c:v>
                </c:pt>
                <c:pt idx="24">
                  <c:v>2191983</c:v>
                </c:pt>
              </c:numCache>
            </c:numRef>
          </c:val>
          <c:smooth val="0"/>
          <c:extLst>
            <c:ext xmlns:c16="http://schemas.microsoft.com/office/drawing/2014/chart" uri="{C3380CC4-5D6E-409C-BE32-E72D297353CC}">
              <c16:uniqueId val="{00000000-E059-4284-91ED-FE6537D04FEB}"/>
            </c:ext>
          </c:extLst>
        </c:ser>
        <c:dLbls>
          <c:showLegendKey val="0"/>
          <c:showVal val="0"/>
          <c:showCatName val="0"/>
          <c:showSerName val="0"/>
          <c:showPercent val="0"/>
          <c:showBubbleSize val="0"/>
        </c:dLbls>
        <c:smooth val="0"/>
        <c:axId val="499749280"/>
        <c:axId val="499754200"/>
      </c:lineChart>
      <c:dateAx>
        <c:axId val="499749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754200"/>
        <c:crosses val="autoZero"/>
        <c:auto val="1"/>
        <c:lblOffset val="100"/>
        <c:baseTimeUnit val="months"/>
      </c:dateAx>
      <c:valAx>
        <c:axId val="499754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749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npo3fm</c:v>
                </c:pt>
              </c:strCache>
            </c:strRef>
          </c:tx>
          <c:spPr>
            <a:solidFill>
              <a:schemeClr val="accent1"/>
            </a:solidFill>
            <a:ln>
              <a:noFill/>
            </a:ln>
            <a:effectLst/>
          </c:spPr>
          <c:invertIfNegative val="0"/>
          <c:cat>
            <c:strRef>
              <c:f>Sheet1!$A$2:$A$4</c:f>
              <c:strCache>
                <c:ptCount val="3"/>
                <c:pt idx="0">
                  <c:v>Carousel</c:v>
                </c:pt>
                <c:pt idx="1">
                  <c:v>Image</c:v>
                </c:pt>
                <c:pt idx="2">
                  <c:v>Reel</c:v>
                </c:pt>
              </c:strCache>
            </c:strRef>
          </c:cat>
          <c:val>
            <c:numRef>
              <c:f>Sheet1!$B$2:$B$4</c:f>
              <c:numCache>
                <c:formatCode>General</c:formatCode>
                <c:ptCount val="3"/>
                <c:pt idx="0">
                  <c:v>0.80540760642238196</c:v>
                </c:pt>
                <c:pt idx="1">
                  <c:v>0.55046722583012997</c:v>
                </c:pt>
                <c:pt idx="2">
                  <c:v>0.63574785302283099</c:v>
                </c:pt>
              </c:numCache>
            </c:numRef>
          </c:val>
          <c:extLst>
            <c:ext xmlns:c16="http://schemas.microsoft.com/office/drawing/2014/chart" uri="{C3380CC4-5D6E-409C-BE32-E72D297353CC}">
              <c16:uniqueId val="{00000000-267E-4909-B1EC-AC38C6735C82}"/>
            </c:ext>
          </c:extLst>
        </c:ser>
        <c:dLbls>
          <c:showLegendKey val="0"/>
          <c:showVal val="0"/>
          <c:showCatName val="0"/>
          <c:showSerName val="0"/>
          <c:showPercent val="0"/>
          <c:showBubbleSize val="0"/>
        </c:dLbls>
        <c:gapWidth val="219"/>
        <c:overlap val="-27"/>
        <c:axId val="499754528"/>
        <c:axId val="499746656"/>
      </c:barChart>
      <c:catAx>
        <c:axId val="499754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746656"/>
        <c:crosses val="autoZero"/>
        <c:auto val="1"/>
        <c:lblAlgn val="ctr"/>
        <c:lblOffset val="100"/>
        <c:noMultiLvlLbl val="0"/>
      </c:catAx>
      <c:valAx>
        <c:axId val="499746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754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 Trouw tot in den dood | 3FM Special | NPO 3FM (Published: 2019-10-19 17:00:00)</c:v>
                </c:pt>
              </c:strCache>
            </c:strRef>
          </c:tx>
          <c:spPr>
            <a:ln w="28575" cap="rnd">
              <a:solidFill>
                <a:schemeClr val="accent1"/>
              </a:solidFill>
              <a:round/>
            </a:ln>
            <a:effectLst/>
          </c:spPr>
          <c:marker>
            <c:symbol val="none"/>
          </c:marker>
          <c:cat>
            <c:numRef>
              <c:f>Sheet1!$A$2</c:f>
              <c:numCache>
                <c:formatCode>m/d/yyyy</c:formatCode>
                <c:ptCount val="1"/>
                <c:pt idx="0">
                  <c:v>45689</c:v>
                </c:pt>
              </c:numCache>
            </c:numRef>
          </c:cat>
          <c:val>
            <c:numRef>
              <c:f>Sheet1!$B$2</c:f>
              <c:numCache>
                <c:formatCode>General</c:formatCode>
                <c:ptCount val="1"/>
                <c:pt idx="0">
                  <c:v>11</c:v>
                </c:pt>
              </c:numCache>
            </c:numRef>
          </c:val>
          <c:smooth val="0"/>
          <c:extLst>
            <c:ext xmlns:c16="http://schemas.microsoft.com/office/drawing/2014/chart" uri="{C3380CC4-5D6E-409C-BE32-E72D297353CC}">
              <c16:uniqueId val="{00000000-5EF3-4813-A926-E778928FBE87}"/>
            </c:ext>
          </c:extLst>
        </c:ser>
        <c:ser>
          <c:idx val="1"/>
          <c:order val="1"/>
          <c:tx>
            <c:strRef>
              <c:f>Sheet1!$C$1</c:f>
              <c:strCache>
                <c:ptCount val="1"/>
                <c:pt idx="0">
                  <c:v>3FM Mumford &amp; Sons live met ‘Guiding Light’, 'Only Love', ’Woman’ &amp; meer | 3FM Live | NPO 3FM (Published: 2019-07-10 17:00:12)</c:v>
                </c:pt>
              </c:strCache>
            </c:strRef>
          </c:tx>
          <c:spPr>
            <a:ln w="28575" cap="rnd">
              <a:solidFill>
                <a:schemeClr val="accent2"/>
              </a:solidFill>
              <a:round/>
            </a:ln>
            <a:effectLst/>
          </c:spPr>
          <c:marker>
            <c:symbol val="none"/>
          </c:marker>
          <c:cat>
            <c:numRef>
              <c:f>Sheet1!$A$2</c:f>
              <c:numCache>
                <c:formatCode>m/d/yyyy</c:formatCode>
                <c:ptCount val="1"/>
                <c:pt idx="0">
                  <c:v>45689</c:v>
                </c:pt>
              </c:numCache>
            </c:numRef>
          </c:cat>
          <c:val>
            <c:numRef>
              <c:f>Sheet1!$C$2</c:f>
              <c:numCache>
                <c:formatCode>General</c:formatCode>
                <c:ptCount val="1"/>
                <c:pt idx="0">
                  <c:v>4</c:v>
                </c:pt>
              </c:numCache>
            </c:numRef>
          </c:val>
          <c:smooth val="0"/>
          <c:extLst>
            <c:ext xmlns:c16="http://schemas.microsoft.com/office/drawing/2014/chart" uri="{C3380CC4-5D6E-409C-BE32-E72D297353CC}">
              <c16:uniqueId val="{00000001-5EF3-4813-A926-E778928FBE87}"/>
            </c:ext>
          </c:extLst>
        </c:ser>
        <c:ser>
          <c:idx val="2"/>
          <c:order val="2"/>
          <c:tx>
            <c:strRef>
              <c:f>Sheet1!$D$1</c:f>
              <c:strCache>
                <c:ptCount val="1"/>
                <c:pt idx="0">
                  <c:v>3FM Live Mumford &amp; Sons - Woman | 3FM Mega Exclusive | 3FM Live (Published: 2019-05-10 11:15:00)</c:v>
                </c:pt>
              </c:strCache>
            </c:strRef>
          </c:tx>
          <c:spPr>
            <a:ln w="28575" cap="rnd">
              <a:solidFill>
                <a:schemeClr val="accent3"/>
              </a:solidFill>
              <a:round/>
            </a:ln>
            <a:effectLst/>
          </c:spPr>
          <c:marker>
            <c:symbol val="none"/>
          </c:marker>
          <c:cat>
            <c:numRef>
              <c:f>Sheet1!$A$2</c:f>
              <c:numCache>
                <c:formatCode>m/d/yyyy</c:formatCode>
                <c:ptCount val="1"/>
                <c:pt idx="0">
                  <c:v>45689</c:v>
                </c:pt>
              </c:numCache>
            </c:numRef>
          </c:cat>
          <c:val>
            <c:numRef>
              <c:f>Sheet1!$D$2</c:f>
              <c:numCache>
                <c:formatCode>General</c:formatCode>
                <c:ptCount val="1"/>
                <c:pt idx="0">
                  <c:v>4</c:v>
                </c:pt>
              </c:numCache>
            </c:numRef>
          </c:val>
          <c:smooth val="0"/>
          <c:extLst>
            <c:ext xmlns:c16="http://schemas.microsoft.com/office/drawing/2014/chart" uri="{C3380CC4-5D6E-409C-BE32-E72D297353CC}">
              <c16:uniqueId val="{00000002-5EF3-4813-A926-E778928FBE87}"/>
            </c:ext>
          </c:extLst>
        </c:ser>
        <c:ser>
          <c:idx val="3"/>
          <c:order val="3"/>
          <c:tx>
            <c:strRef>
              <c:f>Sheet1!$E$1</c:f>
              <c:strCache>
                <c:ptCount val="1"/>
                <c:pt idx="0">
                  <c:v>3FM Live Mumford &amp; Sons - Awake My Soul | 3FM Mega Exclusive | 3FM Live (Published: 2019-05-11 11:27:41)</c:v>
                </c:pt>
              </c:strCache>
            </c:strRef>
          </c:tx>
          <c:spPr>
            <a:ln w="28575" cap="rnd">
              <a:solidFill>
                <a:schemeClr val="accent4"/>
              </a:solidFill>
              <a:round/>
            </a:ln>
            <a:effectLst/>
          </c:spPr>
          <c:marker>
            <c:symbol val="none"/>
          </c:marker>
          <c:cat>
            <c:numRef>
              <c:f>Sheet1!$A$2</c:f>
              <c:numCache>
                <c:formatCode>m/d/yyyy</c:formatCode>
                <c:ptCount val="1"/>
                <c:pt idx="0">
                  <c:v>45689</c:v>
                </c:pt>
              </c:numCache>
            </c:numRef>
          </c:cat>
          <c:val>
            <c:numRef>
              <c:f>Sheet1!$E$2</c:f>
              <c:numCache>
                <c:formatCode>General</c:formatCode>
                <c:ptCount val="1"/>
                <c:pt idx="0">
                  <c:v>3</c:v>
                </c:pt>
              </c:numCache>
            </c:numRef>
          </c:val>
          <c:smooth val="0"/>
          <c:extLst>
            <c:ext xmlns:c16="http://schemas.microsoft.com/office/drawing/2014/chart" uri="{C3380CC4-5D6E-409C-BE32-E72D297353CC}">
              <c16:uniqueId val="{00000003-5EF3-4813-A926-E778928FBE87}"/>
            </c:ext>
          </c:extLst>
        </c:ser>
        <c:ser>
          <c:idx val="4"/>
          <c:order val="4"/>
          <c:tx>
            <c:strRef>
              <c:f>Sheet1!$F$1</c:f>
              <c:strCache>
                <c:ptCount val="1"/>
                <c:pt idx="0">
                  <c:v>3FM Live Mumford &amp; Sons - Only Love | 3FM Mega Exclusive | 3FM Live (Published: 2019-05-10 15:15:00)</c:v>
                </c:pt>
              </c:strCache>
            </c:strRef>
          </c:tx>
          <c:spPr>
            <a:ln w="28575" cap="rnd">
              <a:solidFill>
                <a:schemeClr val="accent5"/>
              </a:solidFill>
              <a:round/>
            </a:ln>
            <a:effectLst/>
          </c:spPr>
          <c:marker>
            <c:symbol val="none"/>
          </c:marker>
          <c:cat>
            <c:numRef>
              <c:f>Sheet1!$A$2</c:f>
              <c:numCache>
                <c:formatCode>m/d/yyyy</c:formatCode>
                <c:ptCount val="1"/>
                <c:pt idx="0">
                  <c:v>45689</c:v>
                </c:pt>
              </c:numCache>
            </c:numRef>
          </c:cat>
          <c:val>
            <c:numRef>
              <c:f>Sheet1!$F$2</c:f>
              <c:numCache>
                <c:formatCode>General</c:formatCode>
                <c:ptCount val="1"/>
                <c:pt idx="0">
                  <c:v>2</c:v>
                </c:pt>
              </c:numCache>
            </c:numRef>
          </c:val>
          <c:smooth val="0"/>
          <c:extLst>
            <c:ext xmlns:c16="http://schemas.microsoft.com/office/drawing/2014/chart" uri="{C3380CC4-5D6E-409C-BE32-E72D297353CC}">
              <c16:uniqueId val="{00000004-5EF3-4813-A926-E778928FBE87}"/>
            </c:ext>
          </c:extLst>
        </c:ser>
        <c:ser>
          <c:idx val="5"/>
          <c:order val="5"/>
          <c:tx>
            <c:strRef>
              <c:f>Sheet1!$G$1</c:f>
              <c:strCache>
                <c:ptCount val="1"/>
                <c:pt idx="0">
                  <c:v>3FM Snelle - Vogelvrij (Cover), Alleen Maar Gelukkig &amp; Samen | 3FM Live | NPO 3FM (Published: 2019-08-07 17:00:20)</c:v>
                </c:pt>
              </c:strCache>
            </c:strRef>
          </c:tx>
          <c:spPr>
            <a:ln w="28575" cap="rnd">
              <a:solidFill>
                <a:schemeClr val="accent6"/>
              </a:solidFill>
              <a:round/>
            </a:ln>
            <a:effectLst/>
          </c:spPr>
          <c:marker>
            <c:symbol val="none"/>
          </c:marker>
          <c:cat>
            <c:numRef>
              <c:f>Sheet1!$A$2</c:f>
              <c:numCache>
                <c:formatCode>m/d/yyyy</c:formatCode>
                <c:ptCount val="1"/>
                <c:pt idx="0">
                  <c:v>45689</c:v>
                </c:pt>
              </c:numCache>
            </c:numRef>
          </c:cat>
          <c:val>
            <c:numRef>
              <c:f>Sheet1!$G$2</c:f>
              <c:numCache>
                <c:formatCode>General</c:formatCode>
                <c:ptCount val="1"/>
                <c:pt idx="0">
                  <c:v>1</c:v>
                </c:pt>
              </c:numCache>
            </c:numRef>
          </c:val>
          <c:smooth val="0"/>
          <c:extLst>
            <c:ext xmlns:c16="http://schemas.microsoft.com/office/drawing/2014/chart" uri="{C3380CC4-5D6E-409C-BE32-E72D297353CC}">
              <c16:uniqueId val="{00000005-5EF3-4813-A926-E778928FBE87}"/>
            </c:ext>
          </c:extLst>
        </c:ser>
        <c:ser>
          <c:idx val="6"/>
          <c:order val="6"/>
          <c:tx>
            <c:strRef>
              <c:f>Sheet1!$H$1</c:f>
              <c:strCache>
                <c:ptCount val="1"/>
                <c:pt idx="0">
                  <c:v>3FM Live De Jeugd van Tegenwoordig - Heb je Even Voor Mij (Frans Bauer cover) | 3FM Live (Published: 2011-06-29 14:28:12)</c:v>
                </c:pt>
              </c:strCache>
            </c:strRef>
          </c:tx>
          <c:spPr>
            <a:ln w="28575" cap="rnd">
              <a:solidFill>
                <a:schemeClr val="accent1">
                  <a:lumMod val="60000"/>
                </a:schemeClr>
              </a:solidFill>
              <a:round/>
            </a:ln>
            <a:effectLst/>
          </c:spPr>
          <c:marker>
            <c:symbol val="none"/>
          </c:marker>
          <c:cat>
            <c:numRef>
              <c:f>Sheet1!$A$2</c:f>
              <c:numCache>
                <c:formatCode>m/d/yyyy</c:formatCode>
                <c:ptCount val="1"/>
                <c:pt idx="0">
                  <c:v>45689</c:v>
                </c:pt>
              </c:numCache>
            </c:numRef>
          </c:cat>
          <c:val>
            <c:numRef>
              <c:f>Sheet1!$H$2</c:f>
              <c:numCache>
                <c:formatCode>General</c:formatCode>
                <c:ptCount val="1"/>
                <c:pt idx="0">
                  <c:v>1</c:v>
                </c:pt>
              </c:numCache>
            </c:numRef>
          </c:val>
          <c:smooth val="0"/>
          <c:extLst>
            <c:ext xmlns:c16="http://schemas.microsoft.com/office/drawing/2014/chart" uri="{C3380CC4-5D6E-409C-BE32-E72D297353CC}">
              <c16:uniqueId val="{00000006-5EF3-4813-A926-E778928FBE87}"/>
            </c:ext>
          </c:extLst>
        </c:ser>
        <c:ser>
          <c:idx val="7"/>
          <c:order val="7"/>
          <c:tx>
            <c:strRef>
              <c:f>Sheet1!$I$1</c:f>
              <c:strCache>
                <c:ptCount val="1"/>
                <c:pt idx="0">
                  <c:v>3FM Waar gaat Lil Craney van Kraantje Pappie eigenlijk over? | 3FM Special | NPO 3FM (Published: 2018-05-08 15:58:55)</c:v>
                </c:pt>
              </c:strCache>
            </c:strRef>
          </c:tx>
          <c:spPr>
            <a:ln w="28575" cap="rnd">
              <a:solidFill>
                <a:schemeClr val="accent2">
                  <a:lumMod val="60000"/>
                </a:schemeClr>
              </a:solidFill>
              <a:round/>
            </a:ln>
            <a:effectLst/>
          </c:spPr>
          <c:marker>
            <c:symbol val="none"/>
          </c:marker>
          <c:cat>
            <c:numRef>
              <c:f>Sheet1!$A$2</c:f>
              <c:numCache>
                <c:formatCode>m/d/yyyy</c:formatCode>
                <c:ptCount val="1"/>
                <c:pt idx="0">
                  <c:v>45689</c:v>
                </c:pt>
              </c:numCache>
            </c:numRef>
          </c:cat>
          <c:val>
            <c:numRef>
              <c:f>Sheet1!$I$2</c:f>
              <c:numCache>
                <c:formatCode>General</c:formatCode>
                <c:ptCount val="1"/>
                <c:pt idx="0">
                  <c:v>1</c:v>
                </c:pt>
              </c:numCache>
            </c:numRef>
          </c:val>
          <c:smooth val="0"/>
          <c:extLst>
            <c:ext xmlns:c16="http://schemas.microsoft.com/office/drawing/2014/chart" uri="{C3380CC4-5D6E-409C-BE32-E72D297353CC}">
              <c16:uniqueId val="{00000007-5EF3-4813-A926-E778928FBE87}"/>
            </c:ext>
          </c:extLst>
        </c:ser>
        <c:dLbls>
          <c:showLegendKey val="0"/>
          <c:showVal val="0"/>
          <c:showCatName val="0"/>
          <c:showSerName val="0"/>
          <c:showPercent val="0"/>
          <c:showBubbleSize val="0"/>
        </c:dLbls>
        <c:smooth val="0"/>
        <c:axId val="547408328"/>
        <c:axId val="547411280"/>
      </c:lineChart>
      <c:dateAx>
        <c:axId val="547408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7411280"/>
        <c:crosses val="autoZero"/>
        <c:auto val="1"/>
        <c:lblOffset val="100"/>
        <c:baseTimeUnit val="days"/>
      </c:dateAx>
      <c:valAx>
        <c:axId val="547411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7408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Average Views</c:v>
                </c:pt>
              </c:strCache>
            </c:strRef>
          </c:tx>
          <c:spPr>
            <a:solidFill>
              <a:schemeClr val="accent1"/>
            </a:solidFill>
            <a:ln>
              <a:noFill/>
            </a:ln>
            <a:effectLst/>
          </c:spPr>
          <c:invertIfNegative val="0"/>
          <c:cat>
            <c:strRef>
              <c:f>Sheet1!$A$2:$A$34</c:f>
              <c:strCache>
                <c:ptCount val="33"/>
                <c:pt idx="0">
                  <c:v>#hopecore</c:v>
                </c:pt>
                <c:pt idx="1">
                  <c:v>#jullieenjulien</c:v>
                </c:pt>
                <c:pt idx="2">
                  <c:v>#ESC2025</c:v>
                </c:pt>
                <c:pt idx="3">
                  <c:v>#Eurovision</c:v>
                </c:pt>
                <c:pt idx="4">
                  <c:v>#MarkenMai</c:v>
                </c:pt>
                <c:pt idx="5">
                  <c:v>#patriciNee</c:v>
                </c:pt>
                <c:pt idx="6">
                  <c:v>#Claude</c:v>
                </c:pt>
                <c:pt idx="7">
                  <c:v>#Songfestival</c:v>
                </c:pt>
                <c:pt idx="8">
                  <c:v>#barendenbenner</c:v>
                </c:pt>
                <c:pt idx="9">
                  <c:v>#LUNA</c:v>
                </c:pt>
                <c:pt idx="10">
                  <c:v>#Liefste</c:v>
                </c:pt>
                <c:pt idx="11">
                  <c:v>#3fm</c:v>
                </c:pt>
                <c:pt idx="12">
                  <c:v>#Bente</c:v>
                </c:pt>
                <c:pt idx="13">
                  <c:v>#3FMAwards</c:v>
                </c:pt>
                <c:pt idx="14">
                  <c:v>#3FM</c:v>
                </c:pt>
                <c:pt idx="15">
                  <c:v>#s10</c:v>
                </c:pt>
                <c:pt idx="16">
                  <c:v>#suzanenfreek</c:v>
                </c:pt>
                <c:pt idx="17">
                  <c:v>#wijnandenjamie</c:v>
                </c:pt>
                <c:pt idx="18">
                  <c:v>#wintersport</c:v>
                </c:pt>
                <c:pt idx="19">
                  <c:v>#GlazenHuis</c:v>
                </c:pt>
                <c:pt idx="20">
                  <c:v>#Metakids</c:v>
                </c:pt>
                <c:pt idx="21">
                  <c:v>#SR24</c:v>
                </c:pt>
                <c:pt idx="22">
                  <c:v>#PSV</c:v>
                </c:pt>
                <c:pt idx="23">
                  <c:v>#klaplongen</c:v>
                </c:pt>
                <c:pt idx="24">
                  <c:v>#Froukje</c:v>
                </c:pt>
                <c:pt idx="25">
                  <c:v>#S10</c:v>
                </c:pt>
                <c:pt idx="26">
                  <c:v>#Europapa</c:v>
                </c:pt>
                <c:pt idx="27">
                  <c:v>#JoostKlein</c:v>
                </c:pt>
                <c:pt idx="28">
                  <c:v>#3FMLiveBox</c:v>
                </c:pt>
                <c:pt idx="29">
                  <c:v>#3fmawards</c:v>
                </c:pt>
                <c:pt idx="30">
                  <c:v>#boete</c:v>
                </c:pt>
                <c:pt idx="31">
                  <c:v>#benbvolliedjes</c:v>
                </c:pt>
                <c:pt idx="32">
                  <c:v>#Sticks</c:v>
                </c:pt>
              </c:strCache>
            </c:strRef>
          </c:cat>
          <c:val>
            <c:numRef>
              <c:f>Sheet1!$B$2:$B$34</c:f>
              <c:numCache>
                <c:formatCode>General</c:formatCode>
                <c:ptCount val="33"/>
                <c:pt idx="0">
                  <c:v>307757</c:v>
                </c:pt>
                <c:pt idx="1">
                  <c:v>307757</c:v>
                </c:pt>
                <c:pt idx="2">
                  <c:v>276427</c:v>
                </c:pt>
                <c:pt idx="3">
                  <c:v>276427</c:v>
                </c:pt>
                <c:pt idx="4">
                  <c:v>175002</c:v>
                </c:pt>
                <c:pt idx="5">
                  <c:v>175002</c:v>
                </c:pt>
                <c:pt idx="6">
                  <c:v>164608</c:v>
                </c:pt>
                <c:pt idx="7">
                  <c:v>164608</c:v>
                </c:pt>
                <c:pt idx="8">
                  <c:v>130832</c:v>
                </c:pt>
                <c:pt idx="9">
                  <c:v>106536</c:v>
                </c:pt>
                <c:pt idx="10">
                  <c:v>106536</c:v>
                </c:pt>
                <c:pt idx="11">
                  <c:v>104059.11111111099</c:v>
                </c:pt>
                <c:pt idx="12">
                  <c:v>84659</c:v>
                </c:pt>
                <c:pt idx="13">
                  <c:v>66114.100000000006</c:v>
                </c:pt>
                <c:pt idx="14">
                  <c:v>55135.625</c:v>
                </c:pt>
                <c:pt idx="15">
                  <c:v>47586</c:v>
                </c:pt>
                <c:pt idx="16">
                  <c:v>45831</c:v>
                </c:pt>
                <c:pt idx="17">
                  <c:v>45831</c:v>
                </c:pt>
                <c:pt idx="18">
                  <c:v>40334</c:v>
                </c:pt>
                <c:pt idx="19">
                  <c:v>36468</c:v>
                </c:pt>
                <c:pt idx="20">
                  <c:v>36468</c:v>
                </c:pt>
                <c:pt idx="21">
                  <c:v>36468</c:v>
                </c:pt>
                <c:pt idx="22">
                  <c:v>35438</c:v>
                </c:pt>
                <c:pt idx="23">
                  <c:v>35438</c:v>
                </c:pt>
                <c:pt idx="24">
                  <c:v>30912</c:v>
                </c:pt>
                <c:pt idx="25">
                  <c:v>22507</c:v>
                </c:pt>
                <c:pt idx="26">
                  <c:v>20447</c:v>
                </c:pt>
                <c:pt idx="27">
                  <c:v>20447</c:v>
                </c:pt>
                <c:pt idx="28">
                  <c:v>14102</c:v>
                </c:pt>
                <c:pt idx="29">
                  <c:v>9132.2000000000007</c:v>
                </c:pt>
                <c:pt idx="30">
                  <c:v>7124</c:v>
                </c:pt>
                <c:pt idx="31">
                  <c:v>5649</c:v>
                </c:pt>
                <c:pt idx="32">
                  <c:v>1899</c:v>
                </c:pt>
              </c:numCache>
            </c:numRef>
          </c:val>
          <c:extLst>
            <c:ext xmlns:c16="http://schemas.microsoft.com/office/drawing/2014/chart" uri="{C3380CC4-5D6E-409C-BE32-E72D297353CC}">
              <c16:uniqueId val="{00000000-2375-44AB-9172-E21BFC77161E}"/>
            </c:ext>
          </c:extLst>
        </c:ser>
        <c:dLbls>
          <c:showLegendKey val="0"/>
          <c:showVal val="0"/>
          <c:showCatName val="0"/>
          <c:showSerName val="0"/>
          <c:showPercent val="0"/>
          <c:showBubbleSize val="0"/>
        </c:dLbls>
        <c:gapWidth val="219"/>
        <c:overlap val="-27"/>
        <c:axId val="609193944"/>
        <c:axId val="609190336"/>
      </c:barChart>
      <c:catAx>
        <c:axId val="609193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9190336"/>
        <c:crosses val="autoZero"/>
        <c:auto val="1"/>
        <c:lblAlgn val="ctr"/>
        <c:lblOffset val="100"/>
        <c:noMultiLvlLbl val="0"/>
      </c:catAx>
      <c:valAx>
        <c:axId val="609190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9193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Sheet1!$A$2:$A$10</c:f>
              <c:numCache>
                <c:formatCode>m/d/yyyy</c:formatCode>
                <c:ptCount val="9"/>
                <c:pt idx="0">
                  <c:v>45444</c:v>
                </c:pt>
                <c:pt idx="1">
                  <c:v>45474</c:v>
                </c:pt>
                <c:pt idx="2">
                  <c:v>45505</c:v>
                </c:pt>
                <c:pt idx="3">
                  <c:v>45536</c:v>
                </c:pt>
                <c:pt idx="4">
                  <c:v>45566</c:v>
                </c:pt>
                <c:pt idx="5">
                  <c:v>45597</c:v>
                </c:pt>
                <c:pt idx="6">
                  <c:v>45627</c:v>
                </c:pt>
                <c:pt idx="7">
                  <c:v>45658</c:v>
                </c:pt>
                <c:pt idx="8">
                  <c:v>45689</c:v>
                </c:pt>
              </c:numCache>
            </c:numRef>
          </c:cat>
          <c:val>
            <c:numRef>
              <c:f>Sheet1!$B$2:$B$10</c:f>
              <c:numCache>
                <c:formatCode>General</c:formatCode>
                <c:ptCount val="9"/>
                <c:pt idx="0">
                  <c:v>6265413</c:v>
                </c:pt>
                <c:pt idx="1">
                  <c:v>6368480</c:v>
                </c:pt>
                <c:pt idx="2">
                  <c:v>4050121</c:v>
                </c:pt>
                <c:pt idx="3">
                  <c:v>3608751</c:v>
                </c:pt>
                <c:pt idx="4">
                  <c:v>4193714</c:v>
                </c:pt>
                <c:pt idx="5">
                  <c:v>4139450</c:v>
                </c:pt>
                <c:pt idx="6">
                  <c:v>30420131</c:v>
                </c:pt>
                <c:pt idx="7">
                  <c:v>5534810</c:v>
                </c:pt>
                <c:pt idx="8">
                  <c:v>3124173</c:v>
                </c:pt>
              </c:numCache>
            </c:numRef>
          </c:val>
          <c:smooth val="0"/>
          <c:extLst>
            <c:ext xmlns:c16="http://schemas.microsoft.com/office/drawing/2014/chart" uri="{C3380CC4-5D6E-409C-BE32-E72D297353CC}">
              <c16:uniqueId val="{00000000-644C-4BF7-8658-822A5FDAC7B0}"/>
            </c:ext>
          </c:extLst>
        </c:ser>
        <c:dLbls>
          <c:showLegendKey val="0"/>
          <c:showVal val="0"/>
          <c:showCatName val="0"/>
          <c:showSerName val="0"/>
          <c:showPercent val="0"/>
          <c:showBubbleSize val="0"/>
        </c:dLbls>
        <c:smooth val="0"/>
        <c:axId val="609194928"/>
        <c:axId val="609186400"/>
      </c:lineChart>
      <c:dateAx>
        <c:axId val="609194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9186400"/>
        <c:crosses val="autoZero"/>
        <c:auto val="1"/>
        <c:lblOffset val="100"/>
        <c:baseTimeUnit val="months"/>
      </c:dateAx>
      <c:valAx>
        <c:axId val="609186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9194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c:f>
              <c:numCache>
                <c:formatCode>m/d/yyyy</c:formatCode>
                <c:ptCount val="1"/>
                <c:pt idx="0">
                  <c:v>45689</c:v>
                </c:pt>
              </c:numCache>
            </c:numRef>
          </c:cat>
          <c:val>
            <c:numRef>
              <c:f>Sheet1!$B$2</c:f>
              <c:numCache>
                <c:formatCode>General</c:formatCode>
                <c:ptCount val="1"/>
                <c:pt idx="0">
                  <c:v>6877731</c:v>
                </c:pt>
              </c:numCache>
            </c:numRef>
          </c:val>
          <c:smooth val="0"/>
          <c:extLst>
            <c:ext xmlns:c16="http://schemas.microsoft.com/office/drawing/2014/chart" uri="{C3380CC4-5D6E-409C-BE32-E72D297353CC}">
              <c16:uniqueId val="{00000000-DF67-46EA-B315-A3FEADE95D0C}"/>
            </c:ext>
          </c:extLst>
        </c:ser>
        <c:dLbls>
          <c:showLegendKey val="0"/>
          <c:showVal val="0"/>
          <c:showCatName val="0"/>
          <c:showSerName val="0"/>
          <c:showPercent val="0"/>
          <c:showBubbleSize val="0"/>
        </c:dLbls>
        <c:smooth val="0"/>
        <c:axId val="609202472"/>
        <c:axId val="609203456"/>
      </c:lineChart>
      <c:dateAx>
        <c:axId val="609202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9203456"/>
        <c:crosses val="autoZero"/>
        <c:auto val="1"/>
        <c:lblOffset val="100"/>
        <c:baseTimeUnit val="days"/>
      </c:dateAx>
      <c:valAx>
        <c:axId val="609203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9202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45C1D-19AF-4E59-A67A-55DAC7602D6B}"/>
              </a:ext>
            </a:extLst>
          </p:cNvPr>
          <p:cNvSpPr>
            <a:spLocks noGrp="1"/>
          </p:cNvSpPr>
          <p:nvPr>
            <p:ph type="ctrTitle"/>
          </p:nvPr>
        </p:nvSpPr>
        <p:spPr/>
        <p:txBody>
          <a:bodyPr/>
          <a:lstStyle/>
          <a:p>
            <a:r>
              <a:rPr lang="en-US"/>
              <a:t>3FM Maandelijkse rapportage 2025</a:t>
            </a:r>
          </a:p>
        </p:txBody>
      </p:sp>
      <p:sp>
        <p:nvSpPr>
          <p:cNvPr id="3" name="Subtitle 2">
            <a:extLst>
              <a:ext uri="{FF2B5EF4-FFF2-40B4-BE49-F238E27FC236}">
                <a16:creationId xmlns:a16="http://schemas.microsoft.com/office/drawing/2014/main" id="{3BDA99CD-BF2E-4548-BF45-A7CF522EB346}"/>
              </a:ext>
            </a:extLst>
          </p:cNvPr>
          <p:cNvSpPr>
            <a:spLocks noGrp="1"/>
          </p:cNvSpPr>
          <p:nvPr>
            <p:ph type="subTitle" idx="1"/>
          </p:nvPr>
        </p:nvSpPr>
        <p:spPr/>
        <p:txBody>
          <a:bodyPr/>
          <a:lstStyle/>
          <a:p>
            <a:r>
              <a:rPr lang="en-US"/>
              <a:t>NPO</a:t>
            </a:r>
          </a:p>
        </p:txBody>
      </p:sp>
    </p:spTree>
    <p:extLst>
      <p:ext uri="{BB962C8B-B14F-4D97-AF65-F5344CB8AC3E}">
        <p14:creationId xmlns:p14="http://schemas.microsoft.com/office/powerpoint/2010/main" val="32382415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5283D-AA47-4BEA-9F9C-A6450A5592FF}"/>
              </a:ext>
            </a:extLst>
          </p:cNvPr>
          <p:cNvSpPr>
            <a:spLocks noGrp="1"/>
          </p:cNvSpPr>
          <p:nvPr>
            <p:ph type="title"/>
          </p:nvPr>
        </p:nvSpPr>
        <p:spPr/>
        <p:txBody>
          <a:bodyPr/>
          <a:lstStyle/>
          <a:p>
            <a:r>
              <a:rPr lang="en-US"/>
              <a:t>Overall Overall Top Pages | 1 group and 5 profiles</a:t>
            </a:r>
          </a:p>
        </p:txBody>
      </p:sp>
      <p:graphicFrame>
        <p:nvGraphicFramePr>
          <p:cNvPr id="5" name="Table Placeholder 4">
            <a:extLst>
              <a:ext uri="{FF2B5EF4-FFF2-40B4-BE49-F238E27FC236}">
                <a16:creationId xmlns:a16="http://schemas.microsoft.com/office/drawing/2014/main" id="{94832614-5C09-41AB-AFD7-0E203E51B2E2}"/>
              </a:ext>
            </a:extLst>
          </p:cNvPr>
          <p:cNvGraphicFramePr>
            <a:graphicFrameLocks noGrp="1"/>
          </p:cNvGraphicFramePr>
          <p:nvPr>
            <p:ph type="tbl" sz="quarter" idx="13"/>
            <p:extLst>
              <p:ext uri="{D42A27DB-BD31-4B8C-83A1-F6EECF244321}">
                <p14:modId xmlns:p14="http://schemas.microsoft.com/office/powerpoint/2010/main" val="3497740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66393421"/>
                    </a:ext>
                  </a:extLst>
                </a:gridCol>
                <a:gridCol w="1152144">
                  <a:extLst>
                    <a:ext uri="{9D8B030D-6E8A-4147-A177-3AD203B41FA5}">
                      <a16:colId xmlns:a16="http://schemas.microsoft.com/office/drawing/2014/main" val="1260600910"/>
                    </a:ext>
                  </a:extLst>
                </a:gridCol>
                <a:gridCol w="1152144">
                  <a:extLst>
                    <a:ext uri="{9D8B030D-6E8A-4147-A177-3AD203B41FA5}">
                      <a16:colId xmlns:a16="http://schemas.microsoft.com/office/drawing/2014/main" val="6604316"/>
                    </a:ext>
                  </a:extLst>
                </a:gridCol>
                <a:gridCol w="1152144">
                  <a:extLst>
                    <a:ext uri="{9D8B030D-6E8A-4147-A177-3AD203B41FA5}">
                      <a16:colId xmlns:a16="http://schemas.microsoft.com/office/drawing/2014/main" val="560713556"/>
                    </a:ext>
                  </a:extLst>
                </a:gridCol>
                <a:gridCol w="1152144">
                  <a:extLst>
                    <a:ext uri="{9D8B030D-6E8A-4147-A177-3AD203B41FA5}">
                      <a16:colId xmlns:a16="http://schemas.microsoft.com/office/drawing/2014/main" val="3431596505"/>
                    </a:ext>
                  </a:extLst>
                </a:gridCol>
                <a:gridCol w="1152144">
                  <a:extLst>
                    <a:ext uri="{9D8B030D-6E8A-4147-A177-3AD203B41FA5}">
                      <a16:colId xmlns:a16="http://schemas.microsoft.com/office/drawing/2014/main" val="227635632"/>
                    </a:ext>
                  </a:extLst>
                </a:gridCol>
                <a:gridCol w="1152144">
                  <a:extLst>
                    <a:ext uri="{9D8B030D-6E8A-4147-A177-3AD203B41FA5}">
                      <a16:colId xmlns:a16="http://schemas.microsoft.com/office/drawing/2014/main" val="4232055971"/>
                    </a:ext>
                  </a:extLst>
                </a:gridCol>
              </a:tblGrid>
              <a:tr h="370840">
                <a:tc>
                  <a:txBody>
                    <a:bodyPr/>
                    <a:lstStyle/>
                    <a:p>
                      <a:r>
                        <a:rPr lang="en-US" sz="1000"/>
                        <a:t>Network</a:t>
                      </a:r>
                    </a:p>
                  </a:txBody>
                  <a:tcPr/>
                </a:tc>
                <a:tc>
                  <a:txBody>
                    <a:bodyPr/>
                    <a:lstStyle/>
                    <a:p>
                      <a:r>
                        <a:rPr lang="en-US" sz="1000"/>
                        <a:t>Name</a:t>
                      </a:r>
                    </a:p>
                  </a:txBody>
                  <a:tcPr/>
                </a:tc>
                <a:tc>
                  <a:txBody>
                    <a:bodyPr/>
                    <a:lstStyle/>
                    <a:p>
                      <a:r>
                        <a:rPr lang="en-US" sz="1000"/>
                        <a:t>Audience</a:t>
                      </a:r>
                    </a:p>
                  </a:txBody>
                  <a:tcPr/>
                </a:tc>
                <a:tc>
                  <a:txBody>
                    <a:bodyPr/>
                    <a:lstStyle/>
                    <a:p>
                      <a:r>
                        <a:rPr lang="en-US" sz="1000"/>
                        <a:t>Audience Change</a:t>
                      </a:r>
                    </a:p>
                  </a:txBody>
                  <a:tcPr/>
                </a:tc>
                <a:tc>
                  <a:txBody>
                    <a:bodyPr/>
                    <a:lstStyle/>
                    <a:p>
                      <a:r>
                        <a:rPr lang="en-US" sz="1000"/>
                        <a:t>Posted Content</a:t>
                      </a:r>
                    </a:p>
                  </a:txBody>
                  <a:tcPr/>
                </a:tc>
                <a:tc>
                  <a:txBody>
                    <a:bodyPr/>
                    <a:lstStyle/>
                    <a:p>
                      <a:r>
                        <a:rPr lang="en-US" sz="1000"/>
                        <a:t>Total Interactions</a:t>
                      </a:r>
                    </a:p>
                  </a:txBody>
                  <a:tcPr/>
                </a:tc>
                <a:tc>
                  <a:txBody>
                    <a:bodyPr/>
                    <a:lstStyle/>
                    <a:p>
                      <a:r>
                        <a:rPr lang="en-US" sz="1000"/>
                        <a:t>Interactions per Post</a:t>
                      </a:r>
                    </a:p>
                  </a:txBody>
                  <a:tcPr/>
                </a:tc>
                <a:extLst>
                  <a:ext uri="{0D108BD9-81ED-4DB2-BD59-A6C34878D82A}">
                    <a16:rowId xmlns:a16="http://schemas.microsoft.com/office/drawing/2014/main" val="968442511"/>
                  </a:ext>
                </a:extLst>
              </a:tr>
              <a:tr h="370840">
                <a:tc>
                  <a:txBody>
                    <a:bodyPr/>
                    <a:lstStyle/>
                    <a:p>
                      <a:r>
                        <a:rPr lang="en-US" sz="1000"/>
                        <a:t>TikTok</a:t>
                      </a:r>
                    </a:p>
                  </a:txBody>
                  <a:tcPr/>
                </a:tc>
                <a:tc>
                  <a:txBody>
                    <a:bodyPr/>
                    <a:lstStyle/>
                    <a:p>
                      <a:r>
                        <a:rPr lang="en-US" sz="1000"/>
                        <a:t>@npo3fm</a:t>
                      </a:r>
                    </a:p>
                  </a:txBody>
                  <a:tcPr/>
                </a:tc>
                <a:tc>
                  <a:txBody>
                    <a:bodyPr/>
                    <a:lstStyle/>
                    <a:p>
                      <a:r>
                        <a:rPr lang="en-US" sz="1000"/>
                        <a:t>163319</a:t>
                      </a:r>
                    </a:p>
                  </a:txBody>
                  <a:tcPr/>
                </a:tc>
                <a:tc>
                  <a:txBody>
                    <a:bodyPr/>
                    <a:lstStyle/>
                    <a:p>
                      <a:r>
                        <a:rPr lang="en-US" sz="1000"/>
                        <a:t>722</a:t>
                      </a:r>
                    </a:p>
                  </a:txBody>
                  <a:tcPr/>
                </a:tc>
                <a:tc>
                  <a:txBody>
                    <a:bodyPr/>
                    <a:lstStyle/>
                    <a:p>
                      <a:r>
                        <a:rPr lang="en-US" sz="1000"/>
                        <a:t>34</a:t>
                      </a:r>
                    </a:p>
                  </a:txBody>
                  <a:tcPr/>
                </a:tc>
                <a:tc>
                  <a:txBody>
                    <a:bodyPr/>
                    <a:lstStyle/>
                    <a:p>
                      <a:r>
                        <a:rPr lang="en-US" sz="1000"/>
                        <a:t>154131</a:t>
                      </a:r>
                    </a:p>
                  </a:txBody>
                  <a:tcPr/>
                </a:tc>
                <a:tc>
                  <a:txBody>
                    <a:bodyPr/>
                    <a:lstStyle/>
                    <a:p>
                      <a:r>
                        <a:rPr lang="en-US" sz="1000"/>
                        <a:t>4533</a:t>
                      </a:r>
                    </a:p>
                  </a:txBody>
                  <a:tcPr/>
                </a:tc>
                <a:extLst>
                  <a:ext uri="{0D108BD9-81ED-4DB2-BD59-A6C34878D82A}">
                    <a16:rowId xmlns:a16="http://schemas.microsoft.com/office/drawing/2014/main" val="1169406112"/>
                  </a:ext>
                </a:extLst>
              </a:tr>
              <a:tr h="370840">
                <a:tc>
                  <a:txBody>
                    <a:bodyPr/>
                    <a:lstStyle/>
                    <a:p>
                      <a:r>
                        <a:rPr lang="en-US" sz="1000"/>
                        <a:t>Instagram</a:t>
                      </a:r>
                    </a:p>
                  </a:txBody>
                  <a:tcPr/>
                </a:tc>
                <a:tc>
                  <a:txBody>
                    <a:bodyPr/>
                    <a:lstStyle/>
                    <a:p>
                      <a:r>
                        <a:rPr lang="en-US" sz="1000"/>
                        <a:t>npo3fm</a:t>
                      </a:r>
                    </a:p>
                  </a:txBody>
                  <a:tcPr/>
                </a:tc>
                <a:tc>
                  <a:txBody>
                    <a:bodyPr/>
                    <a:lstStyle/>
                    <a:p>
                      <a:r>
                        <a:rPr lang="en-US" sz="1000"/>
                        <a:t>150879</a:t>
                      </a:r>
                    </a:p>
                  </a:txBody>
                  <a:tcPr/>
                </a:tc>
                <a:tc>
                  <a:txBody>
                    <a:bodyPr/>
                    <a:lstStyle/>
                    <a:p>
                      <a:r>
                        <a:rPr lang="en-US" sz="1000"/>
                        <a:t>251</a:t>
                      </a:r>
                    </a:p>
                  </a:txBody>
                  <a:tcPr/>
                </a:tc>
                <a:tc>
                  <a:txBody>
                    <a:bodyPr/>
                    <a:lstStyle/>
                    <a:p>
                      <a:r>
                        <a:rPr lang="en-US" sz="1000"/>
                        <a:t>49</a:t>
                      </a:r>
                    </a:p>
                  </a:txBody>
                  <a:tcPr/>
                </a:tc>
                <a:tc>
                  <a:txBody>
                    <a:bodyPr/>
                    <a:lstStyle/>
                    <a:p>
                      <a:r>
                        <a:rPr lang="en-US" sz="1000"/>
                        <a:t>57167</a:t>
                      </a:r>
                    </a:p>
                  </a:txBody>
                  <a:tcPr/>
                </a:tc>
                <a:tc>
                  <a:txBody>
                    <a:bodyPr/>
                    <a:lstStyle/>
                    <a:p>
                      <a:r>
                        <a:rPr lang="en-US" sz="1000"/>
                        <a:t>1167</a:t>
                      </a:r>
                    </a:p>
                  </a:txBody>
                  <a:tcPr/>
                </a:tc>
                <a:extLst>
                  <a:ext uri="{0D108BD9-81ED-4DB2-BD59-A6C34878D82A}">
                    <a16:rowId xmlns:a16="http://schemas.microsoft.com/office/drawing/2014/main" val="245581304"/>
                  </a:ext>
                </a:extLst>
              </a:tr>
              <a:tr h="370840">
                <a:tc>
                  <a:txBody>
                    <a:bodyPr/>
                    <a:lstStyle/>
                    <a:p>
                      <a:r>
                        <a:rPr lang="en-US" sz="1000"/>
                        <a:t>Facebook</a:t>
                      </a:r>
                    </a:p>
                  </a:txBody>
                  <a:tcPr/>
                </a:tc>
                <a:tc>
                  <a:txBody>
                    <a:bodyPr/>
                    <a:lstStyle/>
                    <a:p>
                      <a:r>
                        <a:rPr lang="en-US" sz="1000"/>
                        <a:t>3FM</a:t>
                      </a:r>
                    </a:p>
                  </a:txBody>
                  <a:tcPr/>
                </a:tc>
                <a:tc>
                  <a:txBody>
                    <a:bodyPr/>
                    <a:lstStyle/>
                    <a:p>
                      <a:r>
                        <a:rPr lang="en-US" sz="1000"/>
                        <a:t>306581</a:t>
                      </a:r>
                    </a:p>
                  </a:txBody>
                  <a:tcPr/>
                </a:tc>
                <a:tc>
                  <a:txBody>
                    <a:bodyPr/>
                    <a:lstStyle/>
                    <a:p>
                      <a:r>
                        <a:rPr lang="en-US" sz="1000"/>
                        <a:t>-938</a:t>
                      </a:r>
                    </a:p>
                  </a:txBody>
                  <a:tcPr/>
                </a:tc>
                <a:tc>
                  <a:txBody>
                    <a:bodyPr/>
                    <a:lstStyle/>
                    <a:p>
                      <a:r>
                        <a:rPr lang="en-US" sz="1000"/>
                        <a:t>43</a:t>
                      </a:r>
                    </a:p>
                  </a:txBody>
                  <a:tcPr/>
                </a:tc>
                <a:tc>
                  <a:txBody>
                    <a:bodyPr/>
                    <a:lstStyle/>
                    <a:p>
                      <a:r>
                        <a:rPr lang="en-US" sz="1000"/>
                        <a:t>7504</a:t>
                      </a:r>
                    </a:p>
                  </a:txBody>
                  <a:tcPr/>
                </a:tc>
                <a:tc>
                  <a:txBody>
                    <a:bodyPr/>
                    <a:lstStyle/>
                    <a:p>
                      <a:r>
                        <a:rPr lang="en-US" sz="1000"/>
                        <a:t>175</a:t>
                      </a:r>
                    </a:p>
                  </a:txBody>
                  <a:tcPr/>
                </a:tc>
                <a:extLst>
                  <a:ext uri="{0D108BD9-81ED-4DB2-BD59-A6C34878D82A}">
                    <a16:rowId xmlns:a16="http://schemas.microsoft.com/office/drawing/2014/main" val="3822470661"/>
                  </a:ext>
                </a:extLst>
              </a:tr>
              <a:tr h="370840">
                <a:tc>
                  <a:txBody>
                    <a:bodyPr/>
                    <a:lstStyle/>
                    <a:p>
                      <a:r>
                        <a:rPr lang="en-US" sz="1000"/>
                        <a:t>YouTube</a:t>
                      </a:r>
                    </a:p>
                  </a:txBody>
                  <a:tcPr/>
                </a:tc>
                <a:tc>
                  <a:txBody>
                    <a:bodyPr/>
                    <a:lstStyle/>
                    <a:p>
                      <a:r>
                        <a:rPr lang="en-US" sz="1000"/>
                        <a:t>3FM</a:t>
                      </a:r>
                    </a:p>
                  </a:txBody>
                  <a:tcPr/>
                </a:tc>
                <a:tc>
                  <a:txBody>
                    <a:bodyPr/>
                    <a:lstStyle/>
                    <a:p>
                      <a:r>
                        <a:rPr lang="en-US" sz="1000"/>
                        <a:t>81800</a:t>
                      </a:r>
                    </a:p>
                  </a:txBody>
                  <a:tcPr/>
                </a:tc>
                <a:tc>
                  <a:txBody>
                    <a:bodyPr/>
                    <a:lstStyle/>
                    <a:p>
                      <a:r>
                        <a:rPr lang="en-US" sz="1000"/>
                        <a:t>400</a:t>
                      </a:r>
                    </a:p>
                  </a:txBody>
                  <a:tcPr/>
                </a:tc>
                <a:tc>
                  <a:txBody>
                    <a:bodyPr/>
                    <a:lstStyle/>
                    <a:p>
                      <a:r>
                        <a:rPr lang="en-US" sz="1000"/>
                        <a:t>27</a:t>
                      </a:r>
                    </a:p>
                  </a:txBody>
                  <a:tcPr/>
                </a:tc>
                <a:tc>
                  <a:txBody>
                    <a:bodyPr/>
                    <a:lstStyle/>
                    <a:p>
                      <a:r>
                        <a:rPr lang="en-US" sz="1000"/>
                        <a:t>3863</a:t>
                      </a:r>
                    </a:p>
                  </a:txBody>
                  <a:tcPr/>
                </a:tc>
                <a:tc>
                  <a:txBody>
                    <a:bodyPr/>
                    <a:lstStyle/>
                    <a:p>
                      <a:r>
                        <a:rPr lang="en-US" sz="1000"/>
                        <a:t>143</a:t>
                      </a:r>
                    </a:p>
                  </a:txBody>
                  <a:tcPr/>
                </a:tc>
                <a:extLst>
                  <a:ext uri="{0D108BD9-81ED-4DB2-BD59-A6C34878D82A}">
                    <a16:rowId xmlns:a16="http://schemas.microsoft.com/office/drawing/2014/main" val="3897526115"/>
                  </a:ext>
                </a:extLst>
              </a:tr>
              <a:tr h="370840">
                <a:tc>
                  <a:txBody>
                    <a:bodyPr/>
                    <a:lstStyle/>
                    <a:p>
                      <a:r>
                        <a:rPr lang="en-US" sz="1000"/>
                        <a:t>YouTube</a:t>
                      </a:r>
                    </a:p>
                  </a:txBody>
                  <a:tcPr/>
                </a:tc>
                <a:tc>
                  <a:txBody>
                    <a:bodyPr/>
                    <a:lstStyle/>
                    <a:p>
                      <a:r>
                        <a:rPr lang="en-US" sz="1000"/>
                        <a:t>3FM Live</a:t>
                      </a:r>
                    </a:p>
                  </a:txBody>
                  <a:tcPr/>
                </a:tc>
                <a:tc>
                  <a:txBody>
                    <a:bodyPr/>
                    <a:lstStyle/>
                    <a:p>
                      <a:r>
                        <a:rPr lang="en-US" sz="1000"/>
                        <a:t>80500</a:t>
                      </a:r>
                    </a:p>
                  </a:txBody>
                  <a:tcPr/>
                </a:tc>
                <a:tc>
                  <a:txBody>
                    <a:bodyPr/>
                    <a:lstStyle/>
                    <a:p>
                      <a:r>
                        <a:rPr lang="en-US" sz="1000"/>
                        <a:t>200</a:t>
                      </a:r>
                    </a:p>
                  </a:txBody>
                  <a:tcPr/>
                </a:tc>
                <a:tc>
                  <a:txBody>
                    <a:bodyPr/>
                    <a:lstStyle/>
                    <a:p>
                      <a:r>
                        <a:rPr lang="en-US" sz="1000"/>
                        <a:t>16</a:t>
                      </a:r>
                    </a:p>
                  </a:txBody>
                  <a:tcPr/>
                </a:tc>
                <a:tc>
                  <a:txBody>
                    <a:bodyPr/>
                    <a:lstStyle/>
                    <a:p>
                      <a:r>
                        <a:rPr lang="en-US" sz="1000"/>
                        <a:t>2825</a:t>
                      </a:r>
                    </a:p>
                  </a:txBody>
                  <a:tcPr/>
                </a:tc>
                <a:tc>
                  <a:txBody>
                    <a:bodyPr/>
                    <a:lstStyle/>
                    <a:p>
                      <a:r>
                        <a:rPr lang="en-US" sz="1000"/>
                        <a:t>177</a:t>
                      </a:r>
                    </a:p>
                  </a:txBody>
                  <a:tcPr/>
                </a:tc>
                <a:extLst>
                  <a:ext uri="{0D108BD9-81ED-4DB2-BD59-A6C34878D82A}">
                    <a16:rowId xmlns:a16="http://schemas.microsoft.com/office/drawing/2014/main" val="56235069"/>
                  </a:ext>
                </a:extLst>
              </a:tr>
            </a:tbl>
          </a:graphicData>
        </a:graphic>
      </p:graphicFrame>
      <p:sp>
        <p:nvSpPr>
          <p:cNvPr id="4" name="Text Placeholder 3">
            <a:extLst>
              <a:ext uri="{FF2B5EF4-FFF2-40B4-BE49-F238E27FC236}">
                <a16:creationId xmlns:a16="http://schemas.microsoft.com/office/drawing/2014/main" id="{09FC7FC3-769B-4CA0-BD5D-EC2408B340FC}"/>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7522854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F9F45-82B5-4E6B-990A-830DB55E3D53}"/>
              </a:ext>
            </a:extLst>
          </p:cNvPr>
          <p:cNvSpPr>
            <a:spLocks noGrp="1"/>
          </p:cNvSpPr>
          <p:nvPr>
            <p:ph type="title"/>
          </p:nvPr>
        </p:nvSpPr>
        <p:spPr/>
        <p:txBody>
          <a:bodyPr/>
          <a:lstStyle/>
          <a:p>
            <a:r>
              <a:rPr lang="en-US"/>
              <a:t>Overall Followers Count Progression | 1 group and 5 profiles</a:t>
            </a:r>
          </a:p>
        </p:txBody>
      </p:sp>
      <p:graphicFrame>
        <p:nvGraphicFramePr>
          <p:cNvPr id="5" name="Table Placeholder 4">
            <a:extLst>
              <a:ext uri="{FF2B5EF4-FFF2-40B4-BE49-F238E27FC236}">
                <a16:creationId xmlns:a16="http://schemas.microsoft.com/office/drawing/2014/main" id="{66817674-3359-4A66-8E4A-E5FF7E33BB46}"/>
              </a:ext>
            </a:extLst>
          </p:cNvPr>
          <p:cNvGraphicFramePr>
            <a:graphicFrameLocks noGrp="1"/>
          </p:cNvGraphicFramePr>
          <p:nvPr>
            <p:ph type="tbl" sz="quarter" idx="13"/>
            <p:extLst>
              <p:ext uri="{D42A27DB-BD31-4B8C-83A1-F6EECF244321}">
                <p14:modId xmlns:p14="http://schemas.microsoft.com/office/powerpoint/2010/main" val="3508844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03829826"/>
                    </a:ext>
                  </a:extLst>
                </a:gridCol>
                <a:gridCol w="1645920">
                  <a:extLst>
                    <a:ext uri="{9D8B030D-6E8A-4147-A177-3AD203B41FA5}">
                      <a16:colId xmlns:a16="http://schemas.microsoft.com/office/drawing/2014/main" val="239026087"/>
                    </a:ext>
                  </a:extLst>
                </a:gridCol>
                <a:gridCol w="1645920">
                  <a:extLst>
                    <a:ext uri="{9D8B030D-6E8A-4147-A177-3AD203B41FA5}">
                      <a16:colId xmlns:a16="http://schemas.microsoft.com/office/drawing/2014/main" val="21845052"/>
                    </a:ext>
                  </a:extLst>
                </a:gridCol>
                <a:gridCol w="1645920">
                  <a:extLst>
                    <a:ext uri="{9D8B030D-6E8A-4147-A177-3AD203B41FA5}">
                      <a16:colId xmlns:a16="http://schemas.microsoft.com/office/drawing/2014/main" val="2576601186"/>
                    </a:ext>
                  </a:extLst>
                </a:gridCol>
                <a:gridCol w="1645920">
                  <a:extLst>
                    <a:ext uri="{9D8B030D-6E8A-4147-A177-3AD203B41FA5}">
                      <a16:colId xmlns:a16="http://schemas.microsoft.com/office/drawing/2014/main" val="1044100320"/>
                    </a:ext>
                  </a:extLst>
                </a:gridCol>
              </a:tblGrid>
              <a:tr h="370840">
                <a:tc>
                  <a:txBody>
                    <a:bodyPr/>
                    <a:lstStyle/>
                    <a:p>
                      <a:r>
                        <a:rPr lang="en-US" sz="1000"/>
                        <a:t>Network</a:t>
                      </a:r>
                    </a:p>
                  </a:txBody>
                  <a:tcPr/>
                </a:tc>
                <a:tc>
                  <a:txBody>
                    <a:bodyPr/>
                    <a:lstStyle/>
                    <a:p>
                      <a:r>
                        <a:rPr lang="en-US" sz="1000"/>
                        <a:t>Profile</a:t>
                      </a:r>
                    </a:p>
                  </a:txBody>
                  <a:tcPr/>
                </a:tc>
                <a:tc>
                  <a:txBody>
                    <a:bodyPr/>
                    <a:lstStyle/>
                    <a:p>
                      <a:r>
                        <a:rPr lang="en-US" sz="1000"/>
                        <a:t>Previous Count</a:t>
                      </a:r>
                    </a:p>
                  </a:txBody>
                  <a:tcPr/>
                </a:tc>
                <a:tc>
                  <a:txBody>
                    <a:bodyPr/>
                    <a:lstStyle/>
                    <a:p>
                      <a:r>
                        <a:rPr lang="en-US" sz="1000"/>
                        <a:t>Recent Count</a:t>
                      </a:r>
                    </a:p>
                  </a:txBody>
                  <a:tcPr/>
                </a:tc>
                <a:tc>
                  <a:txBody>
                    <a:bodyPr/>
                    <a:lstStyle/>
                    <a:p>
                      <a:r>
                        <a:rPr lang="en-US" sz="1000"/>
                        <a:t>+/-%</a:t>
                      </a:r>
                    </a:p>
                  </a:txBody>
                  <a:tcPr/>
                </a:tc>
                <a:extLst>
                  <a:ext uri="{0D108BD9-81ED-4DB2-BD59-A6C34878D82A}">
                    <a16:rowId xmlns:a16="http://schemas.microsoft.com/office/drawing/2014/main" val="1324962961"/>
                  </a:ext>
                </a:extLst>
              </a:tr>
              <a:tr h="370840">
                <a:tc>
                  <a:txBody>
                    <a:bodyPr/>
                    <a:lstStyle/>
                    <a:p>
                      <a:r>
                        <a:rPr lang="en-US" sz="1000"/>
                        <a:t>Facebook</a:t>
                      </a:r>
                    </a:p>
                  </a:txBody>
                  <a:tcPr/>
                </a:tc>
                <a:tc>
                  <a:txBody>
                    <a:bodyPr/>
                    <a:lstStyle/>
                    <a:p>
                      <a:r>
                        <a:rPr lang="en-US" sz="1000"/>
                        <a:t>3FM</a:t>
                      </a:r>
                    </a:p>
                  </a:txBody>
                  <a:tcPr/>
                </a:tc>
                <a:tc>
                  <a:txBody>
                    <a:bodyPr/>
                    <a:lstStyle/>
                    <a:p>
                      <a:r>
                        <a:rPr lang="en-US" sz="1000"/>
                        <a:t>307519</a:t>
                      </a:r>
                    </a:p>
                  </a:txBody>
                  <a:tcPr/>
                </a:tc>
                <a:tc>
                  <a:txBody>
                    <a:bodyPr/>
                    <a:lstStyle/>
                    <a:p>
                      <a:r>
                        <a:rPr lang="en-US" sz="1000"/>
                        <a:t>306581</a:t>
                      </a:r>
                    </a:p>
                  </a:txBody>
                  <a:tcPr/>
                </a:tc>
                <a:tc>
                  <a:txBody>
                    <a:bodyPr/>
                    <a:lstStyle/>
                    <a:p>
                      <a:r>
                        <a:rPr lang="en-US" sz="1000"/>
                        <a:t>-0.30502180353084 %</a:t>
                      </a:r>
                    </a:p>
                  </a:txBody>
                  <a:tcPr/>
                </a:tc>
                <a:extLst>
                  <a:ext uri="{0D108BD9-81ED-4DB2-BD59-A6C34878D82A}">
                    <a16:rowId xmlns:a16="http://schemas.microsoft.com/office/drawing/2014/main" val="3335954464"/>
                  </a:ext>
                </a:extLst>
              </a:tr>
              <a:tr h="370840">
                <a:tc>
                  <a:txBody>
                    <a:bodyPr/>
                    <a:lstStyle/>
                    <a:p>
                      <a:r>
                        <a:rPr lang="en-US" sz="1000"/>
                        <a:t>YouTube</a:t>
                      </a:r>
                    </a:p>
                  </a:txBody>
                  <a:tcPr/>
                </a:tc>
                <a:tc>
                  <a:txBody>
                    <a:bodyPr/>
                    <a:lstStyle/>
                    <a:p>
                      <a:r>
                        <a:rPr lang="en-US" sz="1000"/>
                        <a:t>3FM</a:t>
                      </a:r>
                    </a:p>
                  </a:txBody>
                  <a:tcPr/>
                </a:tc>
                <a:tc>
                  <a:txBody>
                    <a:bodyPr/>
                    <a:lstStyle/>
                    <a:p>
                      <a:r>
                        <a:rPr lang="en-US" sz="1000"/>
                        <a:t>81400</a:t>
                      </a:r>
                    </a:p>
                  </a:txBody>
                  <a:tcPr/>
                </a:tc>
                <a:tc>
                  <a:txBody>
                    <a:bodyPr/>
                    <a:lstStyle/>
                    <a:p>
                      <a:r>
                        <a:rPr lang="en-US" sz="1000"/>
                        <a:t>81800</a:t>
                      </a:r>
                    </a:p>
                  </a:txBody>
                  <a:tcPr/>
                </a:tc>
                <a:tc>
                  <a:txBody>
                    <a:bodyPr/>
                    <a:lstStyle/>
                    <a:p>
                      <a:r>
                        <a:rPr lang="en-US" sz="1000"/>
                        <a:t>0.49140049140049 %</a:t>
                      </a:r>
                    </a:p>
                  </a:txBody>
                  <a:tcPr/>
                </a:tc>
                <a:extLst>
                  <a:ext uri="{0D108BD9-81ED-4DB2-BD59-A6C34878D82A}">
                    <a16:rowId xmlns:a16="http://schemas.microsoft.com/office/drawing/2014/main" val="2033154650"/>
                  </a:ext>
                </a:extLst>
              </a:tr>
              <a:tr h="370840">
                <a:tc>
                  <a:txBody>
                    <a:bodyPr/>
                    <a:lstStyle/>
                    <a:p>
                      <a:r>
                        <a:rPr lang="en-US" sz="1000"/>
                        <a:t>YouTube</a:t>
                      </a:r>
                    </a:p>
                  </a:txBody>
                  <a:tcPr/>
                </a:tc>
                <a:tc>
                  <a:txBody>
                    <a:bodyPr/>
                    <a:lstStyle/>
                    <a:p>
                      <a:r>
                        <a:rPr lang="en-US" sz="1000"/>
                        <a:t>3FM Live</a:t>
                      </a:r>
                    </a:p>
                  </a:txBody>
                  <a:tcPr/>
                </a:tc>
                <a:tc>
                  <a:txBody>
                    <a:bodyPr/>
                    <a:lstStyle/>
                    <a:p>
                      <a:r>
                        <a:rPr lang="en-US" sz="1000"/>
                        <a:t>80300</a:t>
                      </a:r>
                    </a:p>
                  </a:txBody>
                  <a:tcPr/>
                </a:tc>
                <a:tc>
                  <a:txBody>
                    <a:bodyPr/>
                    <a:lstStyle/>
                    <a:p>
                      <a:r>
                        <a:rPr lang="en-US" sz="1000"/>
                        <a:t>80500</a:t>
                      </a:r>
                    </a:p>
                  </a:txBody>
                  <a:tcPr/>
                </a:tc>
                <a:tc>
                  <a:txBody>
                    <a:bodyPr/>
                    <a:lstStyle/>
                    <a:p>
                      <a:r>
                        <a:rPr lang="en-US" sz="1000"/>
                        <a:t>0.24906600249066 %</a:t>
                      </a:r>
                    </a:p>
                  </a:txBody>
                  <a:tcPr/>
                </a:tc>
                <a:extLst>
                  <a:ext uri="{0D108BD9-81ED-4DB2-BD59-A6C34878D82A}">
                    <a16:rowId xmlns:a16="http://schemas.microsoft.com/office/drawing/2014/main" val="4139709472"/>
                  </a:ext>
                </a:extLst>
              </a:tr>
              <a:tr h="370840">
                <a:tc>
                  <a:txBody>
                    <a:bodyPr/>
                    <a:lstStyle/>
                    <a:p>
                      <a:r>
                        <a:rPr lang="en-US" sz="1000"/>
                        <a:t>Instagram</a:t>
                      </a:r>
                    </a:p>
                  </a:txBody>
                  <a:tcPr/>
                </a:tc>
                <a:tc>
                  <a:txBody>
                    <a:bodyPr/>
                    <a:lstStyle/>
                    <a:p>
                      <a:r>
                        <a:rPr lang="en-US" sz="1000"/>
                        <a:t>npo3fm</a:t>
                      </a:r>
                    </a:p>
                  </a:txBody>
                  <a:tcPr/>
                </a:tc>
                <a:tc>
                  <a:txBody>
                    <a:bodyPr/>
                    <a:lstStyle/>
                    <a:p>
                      <a:r>
                        <a:rPr lang="en-US" sz="1000"/>
                        <a:t>150628</a:t>
                      </a:r>
                    </a:p>
                  </a:txBody>
                  <a:tcPr/>
                </a:tc>
                <a:tc>
                  <a:txBody>
                    <a:bodyPr/>
                    <a:lstStyle/>
                    <a:p>
                      <a:r>
                        <a:rPr lang="en-US" sz="1000"/>
                        <a:t>150879</a:t>
                      </a:r>
                    </a:p>
                  </a:txBody>
                  <a:tcPr/>
                </a:tc>
                <a:tc>
                  <a:txBody>
                    <a:bodyPr/>
                    <a:lstStyle/>
                    <a:p>
                      <a:r>
                        <a:rPr lang="en-US" sz="1000"/>
                        <a:t>0.16663568526436 %</a:t>
                      </a:r>
                    </a:p>
                  </a:txBody>
                  <a:tcPr/>
                </a:tc>
                <a:extLst>
                  <a:ext uri="{0D108BD9-81ED-4DB2-BD59-A6C34878D82A}">
                    <a16:rowId xmlns:a16="http://schemas.microsoft.com/office/drawing/2014/main" val="4223072166"/>
                  </a:ext>
                </a:extLst>
              </a:tr>
            </a:tbl>
          </a:graphicData>
        </a:graphic>
      </p:graphicFrame>
      <p:sp>
        <p:nvSpPr>
          <p:cNvPr id="4" name="Text Placeholder 3">
            <a:extLst>
              <a:ext uri="{FF2B5EF4-FFF2-40B4-BE49-F238E27FC236}">
                <a16:creationId xmlns:a16="http://schemas.microsoft.com/office/drawing/2014/main" id="{8A4CF0DF-DB09-4DCD-990B-26FD1BB4F343}"/>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7196963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513E6-2494-4F7F-B72B-B0A2933E3636}"/>
              </a:ext>
            </a:extLst>
          </p:cNvPr>
          <p:cNvSpPr>
            <a:spLocks noGrp="1"/>
          </p:cNvSpPr>
          <p:nvPr>
            <p:ph type="title"/>
          </p:nvPr>
        </p:nvSpPr>
        <p:spPr/>
        <p:txBody>
          <a:bodyPr/>
          <a:lstStyle/>
          <a:p>
            <a:r>
              <a:rPr lang="nl-NL"/>
              <a:t>Facebook Afgelopen maand in een notendop | 1 group and 5 profiles</a:t>
            </a:r>
            <a:endParaRPr lang="en-US"/>
          </a:p>
        </p:txBody>
      </p:sp>
      <p:graphicFrame>
        <p:nvGraphicFramePr>
          <p:cNvPr id="5" name="Table Placeholder 4">
            <a:extLst>
              <a:ext uri="{FF2B5EF4-FFF2-40B4-BE49-F238E27FC236}">
                <a16:creationId xmlns:a16="http://schemas.microsoft.com/office/drawing/2014/main" id="{4B217EF3-8851-46B4-9C3B-CE9AC80FA4BF}"/>
              </a:ext>
            </a:extLst>
          </p:cNvPr>
          <p:cNvGraphicFramePr>
            <a:graphicFrameLocks noGrp="1"/>
          </p:cNvGraphicFramePr>
          <p:nvPr>
            <p:ph type="tbl" sz="quarter" idx="13"/>
            <p:extLst>
              <p:ext uri="{D42A27DB-BD31-4B8C-83A1-F6EECF244321}">
                <p14:modId xmlns:p14="http://schemas.microsoft.com/office/powerpoint/2010/main" val="951273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536262975"/>
                    </a:ext>
                  </a:extLst>
                </a:gridCol>
                <a:gridCol w="576072">
                  <a:extLst>
                    <a:ext uri="{9D8B030D-6E8A-4147-A177-3AD203B41FA5}">
                      <a16:colId xmlns:a16="http://schemas.microsoft.com/office/drawing/2014/main" val="3814566591"/>
                    </a:ext>
                  </a:extLst>
                </a:gridCol>
                <a:gridCol w="987552">
                  <a:extLst>
                    <a:ext uri="{9D8B030D-6E8A-4147-A177-3AD203B41FA5}">
                      <a16:colId xmlns:a16="http://schemas.microsoft.com/office/drawing/2014/main" val="4054883162"/>
                    </a:ext>
                  </a:extLst>
                </a:gridCol>
                <a:gridCol w="576072">
                  <a:extLst>
                    <a:ext uri="{9D8B030D-6E8A-4147-A177-3AD203B41FA5}">
                      <a16:colId xmlns:a16="http://schemas.microsoft.com/office/drawing/2014/main" val="131470954"/>
                    </a:ext>
                  </a:extLst>
                </a:gridCol>
                <a:gridCol w="576072">
                  <a:extLst>
                    <a:ext uri="{9D8B030D-6E8A-4147-A177-3AD203B41FA5}">
                      <a16:colId xmlns:a16="http://schemas.microsoft.com/office/drawing/2014/main" val="1716804641"/>
                    </a:ext>
                  </a:extLst>
                </a:gridCol>
                <a:gridCol w="576072">
                  <a:extLst>
                    <a:ext uri="{9D8B030D-6E8A-4147-A177-3AD203B41FA5}">
                      <a16:colId xmlns:a16="http://schemas.microsoft.com/office/drawing/2014/main" val="2798554325"/>
                    </a:ext>
                  </a:extLst>
                </a:gridCol>
                <a:gridCol w="576072">
                  <a:extLst>
                    <a:ext uri="{9D8B030D-6E8A-4147-A177-3AD203B41FA5}">
                      <a16:colId xmlns:a16="http://schemas.microsoft.com/office/drawing/2014/main" val="3975005362"/>
                    </a:ext>
                  </a:extLst>
                </a:gridCol>
                <a:gridCol w="576072">
                  <a:extLst>
                    <a:ext uri="{9D8B030D-6E8A-4147-A177-3AD203B41FA5}">
                      <a16:colId xmlns:a16="http://schemas.microsoft.com/office/drawing/2014/main" val="236733598"/>
                    </a:ext>
                  </a:extLst>
                </a:gridCol>
                <a:gridCol w="576072">
                  <a:extLst>
                    <a:ext uri="{9D8B030D-6E8A-4147-A177-3AD203B41FA5}">
                      <a16:colId xmlns:a16="http://schemas.microsoft.com/office/drawing/2014/main" val="2746015010"/>
                    </a:ext>
                  </a:extLst>
                </a:gridCol>
                <a:gridCol w="576072">
                  <a:extLst>
                    <a:ext uri="{9D8B030D-6E8A-4147-A177-3AD203B41FA5}">
                      <a16:colId xmlns:a16="http://schemas.microsoft.com/office/drawing/2014/main" val="1523464730"/>
                    </a:ext>
                  </a:extLst>
                </a:gridCol>
                <a:gridCol w="576072">
                  <a:extLst>
                    <a:ext uri="{9D8B030D-6E8A-4147-A177-3AD203B41FA5}">
                      <a16:colId xmlns:a16="http://schemas.microsoft.com/office/drawing/2014/main" val="3565839464"/>
                    </a:ext>
                  </a:extLst>
                </a:gridCol>
                <a:gridCol w="576072">
                  <a:extLst>
                    <a:ext uri="{9D8B030D-6E8A-4147-A177-3AD203B41FA5}">
                      <a16:colId xmlns:a16="http://schemas.microsoft.com/office/drawing/2014/main" val="1297762893"/>
                    </a:ext>
                  </a:extLst>
                </a:gridCol>
              </a:tblGrid>
              <a:tr h="370840">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I-Rate</a:t>
                      </a:r>
                    </a:p>
                  </a:txBody>
                  <a:tcPr/>
                </a:tc>
                <a:extLst>
                  <a:ext uri="{0D108BD9-81ED-4DB2-BD59-A6C34878D82A}">
                    <a16:rowId xmlns:a16="http://schemas.microsoft.com/office/drawing/2014/main" val="725021406"/>
                  </a:ext>
                </a:extLst>
              </a:tr>
              <a:tr h="370840">
                <a:tc>
                  <a:txBody>
                    <a:bodyPr/>
                    <a:lstStyle/>
                    <a:p>
                      <a:r>
                        <a:rPr lang="en-US" sz="1000"/>
                        <a:t>306581</a:t>
                      </a:r>
                    </a:p>
                  </a:txBody>
                  <a:tcPr/>
                </a:tc>
                <a:tc>
                  <a:txBody>
                    <a:bodyPr/>
                    <a:lstStyle/>
                    <a:p>
                      <a:r>
                        <a:rPr lang="en-US" sz="1000"/>
                        <a:t>-938</a:t>
                      </a:r>
                    </a:p>
                  </a:txBody>
                  <a:tcPr/>
                </a:tc>
                <a:tc>
                  <a:txBody>
                    <a:bodyPr/>
                    <a:lstStyle/>
                    <a:p>
                      <a:r>
                        <a:rPr lang="en-US" sz="1000"/>
                        <a:t>311979</a:t>
                      </a:r>
                    </a:p>
                  </a:txBody>
                  <a:tcPr/>
                </a:tc>
                <a:tc>
                  <a:txBody>
                    <a:bodyPr/>
                    <a:lstStyle/>
                    <a:p>
                      <a:r>
                        <a:rPr lang="en-US" sz="1000"/>
                        <a:t>-632</a:t>
                      </a:r>
                    </a:p>
                  </a:txBody>
                  <a:tcPr/>
                </a:tc>
                <a:tc>
                  <a:txBody>
                    <a:bodyPr/>
                    <a:lstStyle/>
                    <a:p>
                      <a:r>
                        <a:rPr lang="en-US" sz="1000"/>
                        <a:t>43</a:t>
                      </a:r>
                    </a:p>
                  </a:txBody>
                  <a:tcPr/>
                </a:tc>
                <a:tc>
                  <a:txBody>
                    <a:bodyPr/>
                    <a:lstStyle/>
                    <a:p>
                      <a:r>
                        <a:rPr lang="en-US" sz="1000"/>
                        <a:t>6530</a:t>
                      </a:r>
                    </a:p>
                  </a:txBody>
                  <a:tcPr/>
                </a:tc>
                <a:tc>
                  <a:txBody>
                    <a:bodyPr/>
                    <a:lstStyle/>
                    <a:p>
                      <a:r>
                        <a:rPr lang="en-US" sz="1000"/>
                        <a:t>11</a:t>
                      </a:r>
                    </a:p>
                  </a:txBody>
                  <a:tcPr/>
                </a:tc>
                <a:tc>
                  <a:txBody>
                    <a:bodyPr/>
                    <a:lstStyle/>
                    <a:p>
                      <a:r>
                        <a:rPr lang="en-US" sz="1000"/>
                        <a:t>4320</a:t>
                      </a:r>
                    </a:p>
                  </a:txBody>
                  <a:tcPr/>
                </a:tc>
                <a:tc>
                  <a:txBody>
                    <a:bodyPr/>
                    <a:lstStyle/>
                    <a:p>
                      <a:r>
                        <a:rPr lang="en-US" sz="1000"/>
                        <a:t>791</a:t>
                      </a:r>
                    </a:p>
                  </a:txBody>
                  <a:tcPr/>
                </a:tc>
                <a:tc>
                  <a:txBody>
                    <a:bodyPr/>
                    <a:lstStyle/>
                    <a:p>
                      <a:r>
                        <a:rPr lang="en-US" sz="1000"/>
                        <a:t>183</a:t>
                      </a:r>
                    </a:p>
                  </a:txBody>
                  <a:tcPr/>
                </a:tc>
                <a:tc>
                  <a:txBody>
                    <a:bodyPr/>
                    <a:lstStyle/>
                    <a:p>
                      <a:r>
                        <a:rPr lang="en-US" sz="1000"/>
                        <a:t>7504</a:t>
                      </a:r>
                    </a:p>
                  </a:txBody>
                  <a:tcPr/>
                </a:tc>
                <a:tc>
                  <a:txBody>
                    <a:bodyPr/>
                    <a:lstStyle/>
                    <a:p>
                      <a:r>
                        <a:rPr lang="en-US" sz="1000"/>
                        <a:t>0.0568 %</a:t>
                      </a:r>
                    </a:p>
                  </a:txBody>
                  <a:tcPr/>
                </a:tc>
                <a:extLst>
                  <a:ext uri="{0D108BD9-81ED-4DB2-BD59-A6C34878D82A}">
                    <a16:rowId xmlns:a16="http://schemas.microsoft.com/office/drawing/2014/main" val="2311375617"/>
                  </a:ext>
                </a:extLst>
              </a:tr>
            </a:tbl>
          </a:graphicData>
        </a:graphic>
      </p:graphicFrame>
      <p:sp>
        <p:nvSpPr>
          <p:cNvPr id="4" name="Text Placeholder 3">
            <a:extLst>
              <a:ext uri="{FF2B5EF4-FFF2-40B4-BE49-F238E27FC236}">
                <a16:creationId xmlns:a16="http://schemas.microsoft.com/office/drawing/2014/main" id="{E0A7BA43-A3D1-4B1B-922A-C80C10AB5BA7}"/>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10983025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514B9-8FB7-437C-9FE7-3AD6884C750F}"/>
              </a:ext>
            </a:extLst>
          </p:cNvPr>
          <p:cNvSpPr>
            <a:spLocks noGrp="1"/>
          </p:cNvSpPr>
          <p:nvPr>
            <p:ph type="title"/>
          </p:nvPr>
        </p:nvSpPr>
        <p:spPr/>
        <p:txBody>
          <a:bodyPr/>
          <a:lstStyle/>
          <a:p>
            <a:r>
              <a:rPr lang="en-US"/>
              <a:t>Facebook Maandbereik | 1 group and 5 profiles</a:t>
            </a:r>
          </a:p>
        </p:txBody>
      </p:sp>
      <p:graphicFrame>
        <p:nvGraphicFramePr>
          <p:cNvPr id="6" name="Chart Placeholder 5">
            <a:extLst>
              <a:ext uri="{FF2B5EF4-FFF2-40B4-BE49-F238E27FC236}">
                <a16:creationId xmlns:a16="http://schemas.microsoft.com/office/drawing/2014/main" id="{80340CDA-2BF7-49B0-91E5-8FA6A895DC6F}"/>
              </a:ext>
            </a:extLst>
          </p:cNvPr>
          <p:cNvGraphicFramePr>
            <a:graphicFrameLocks noGrp="1"/>
          </p:cNvGraphicFramePr>
          <p:nvPr>
            <p:ph type="chart" sz="quarter" idx="13"/>
            <p:extLst>
              <p:ext uri="{D42A27DB-BD31-4B8C-83A1-F6EECF244321}">
                <p14:modId xmlns:p14="http://schemas.microsoft.com/office/powerpoint/2010/main" val="21709250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88E83A-51EB-417D-B3F2-B0A72195A534}"/>
              </a:ext>
            </a:extLst>
          </p:cNvPr>
          <p:cNvSpPr>
            <a:spLocks noGrp="1"/>
          </p:cNvSpPr>
          <p:nvPr>
            <p:ph type="body" sz="quarter" idx="14"/>
          </p:nvPr>
        </p:nvSpPr>
        <p:spPr/>
        <p:txBody>
          <a:bodyPr/>
          <a:lstStyle/>
          <a:p>
            <a:r>
              <a:rPr lang="en-US"/>
              <a:t>02/01/2023 - 02/28/2025</a:t>
            </a:r>
          </a:p>
        </p:txBody>
      </p:sp>
      <p:sp>
        <p:nvSpPr>
          <p:cNvPr id="5" name="Footer Placeholder 4">
            <a:extLst>
              <a:ext uri="{FF2B5EF4-FFF2-40B4-BE49-F238E27FC236}">
                <a16:creationId xmlns:a16="http://schemas.microsoft.com/office/drawing/2014/main" id="{C8F316AF-95B6-4637-818E-BF0AE4DDB8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34952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B3AD5-754B-4B5D-949D-677F3213C8C2}"/>
              </a:ext>
            </a:extLst>
          </p:cNvPr>
          <p:cNvSpPr>
            <a:spLocks noGrp="1"/>
          </p:cNvSpPr>
          <p:nvPr>
            <p:ph type="title"/>
          </p:nvPr>
        </p:nvSpPr>
        <p:spPr/>
        <p:txBody>
          <a:bodyPr/>
          <a:lstStyle/>
          <a:p>
            <a:r>
              <a:rPr lang="en-US"/>
              <a:t>Facebook Gemiddelde aan interacties per post | 1 group and 5 profiles</a:t>
            </a:r>
          </a:p>
        </p:txBody>
      </p:sp>
      <p:graphicFrame>
        <p:nvGraphicFramePr>
          <p:cNvPr id="6" name="Chart Placeholder 5">
            <a:extLst>
              <a:ext uri="{FF2B5EF4-FFF2-40B4-BE49-F238E27FC236}">
                <a16:creationId xmlns:a16="http://schemas.microsoft.com/office/drawing/2014/main" id="{595F0D15-0D42-4B88-A829-2053BBE0FFAD}"/>
              </a:ext>
            </a:extLst>
          </p:cNvPr>
          <p:cNvGraphicFramePr>
            <a:graphicFrameLocks noGrp="1"/>
          </p:cNvGraphicFramePr>
          <p:nvPr>
            <p:ph type="chart" sz="quarter" idx="13"/>
            <p:extLst>
              <p:ext uri="{D42A27DB-BD31-4B8C-83A1-F6EECF244321}">
                <p14:modId xmlns:p14="http://schemas.microsoft.com/office/powerpoint/2010/main" val="5184380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9BAD13-1CD9-4813-BB00-695E4226F8AF}"/>
              </a:ext>
            </a:extLst>
          </p:cNvPr>
          <p:cNvSpPr>
            <a:spLocks noGrp="1"/>
          </p:cNvSpPr>
          <p:nvPr>
            <p:ph type="body" sz="quarter" idx="14"/>
          </p:nvPr>
        </p:nvSpPr>
        <p:spPr/>
        <p:txBody>
          <a:bodyPr/>
          <a:lstStyle/>
          <a:p>
            <a:r>
              <a:rPr lang="en-US"/>
              <a:t>02/01/2023 - 02/28/2025</a:t>
            </a:r>
          </a:p>
        </p:txBody>
      </p:sp>
      <p:sp>
        <p:nvSpPr>
          <p:cNvPr id="5" name="Footer Placeholder 4">
            <a:extLst>
              <a:ext uri="{FF2B5EF4-FFF2-40B4-BE49-F238E27FC236}">
                <a16:creationId xmlns:a16="http://schemas.microsoft.com/office/drawing/2014/main" id="{CC82DAC5-A7D1-4878-9DB5-4C768780E5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81409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4828D-10A5-46C5-AFDD-5FF60403FDDA}"/>
              </a:ext>
            </a:extLst>
          </p:cNvPr>
          <p:cNvSpPr>
            <a:spLocks noGrp="1"/>
          </p:cNvSpPr>
          <p:nvPr>
            <p:ph type="title"/>
          </p:nvPr>
        </p:nvSpPr>
        <p:spPr/>
        <p:txBody>
          <a:bodyPr/>
          <a:lstStyle/>
          <a:p>
            <a:r>
              <a:rPr lang="en-US"/>
              <a:t>Facebook Fans or Followers Total | 1 group and 5 profiles</a:t>
            </a:r>
          </a:p>
        </p:txBody>
      </p:sp>
      <p:graphicFrame>
        <p:nvGraphicFramePr>
          <p:cNvPr id="6" name="Chart Placeholder 5">
            <a:extLst>
              <a:ext uri="{FF2B5EF4-FFF2-40B4-BE49-F238E27FC236}">
                <a16:creationId xmlns:a16="http://schemas.microsoft.com/office/drawing/2014/main" id="{1ECB799F-7F9C-4B37-8C0E-75F56B07FB55}"/>
              </a:ext>
            </a:extLst>
          </p:cNvPr>
          <p:cNvGraphicFramePr>
            <a:graphicFrameLocks noGrp="1"/>
          </p:cNvGraphicFramePr>
          <p:nvPr>
            <p:ph type="chart" sz="quarter" idx="13"/>
            <p:extLst>
              <p:ext uri="{D42A27DB-BD31-4B8C-83A1-F6EECF244321}">
                <p14:modId xmlns:p14="http://schemas.microsoft.com/office/powerpoint/2010/main" val="38304377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E2A45B-84DD-4E09-9222-18A6599A1B45}"/>
              </a:ext>
            </a:extLst>
          </p:cNvPr>
          <p:cNvSpPr>
            <a:spLocks noGrp="1"/>
          </p:cNvSpPr>
          <p:nvPr>
            <p:ph type="body" sz="quarter" idx="14"/>
          </p:nvPr>
        </p:nvSpPr>
        <p:spPr/>
        <p:txBody>
          <a:bodyPr/>
          <a:lstStyle/>
          <a:p>
            <a:r>
              <a:rPr lang="en-US"/>
              <a:t>02/01/2023 - 02/28/2025</a:t>
            </a:r>
          </a:p>
        </p:txBody>
      </p:sp>
      <p:sp>
        <p:nvSpPr>
          <p:cNvPr id="5" name="Footer Placeholder 4">
            <a:extLst>
              <a:ext uri="{FF2B5EF4-FFF2-40B4-BE49-F238E27FC236}">
                <a16:creationId xmlns:a16="http://schemas.microsoft.com/office/drawing/2014/main" id="{068974BB-8825-4632-AC2F-7549005618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9816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B3EAC-6ED3-4A44-8EC8-1138F0789A77}"/>
              </a:ext>
            </a:extLst>
          </p:cNvPr>
          <p:cNvSpPr>
            <a:spLocks noGrp="1"/>
          </p:cNvSpPr>
          <p:nvPr>
            <p:ph type="title"/>
          </p:nvPr>
        </p:nvSpPr>
        <p:spPr/>
        <p:txBody>
          <a:bodyPr/>
          <a:lstStyle/>
          <a:p>
            <a:r>
              <a:rPr lang="en-US"/>
              <a:t>Facebook Post Type Distribution | 1 group and 5 profiles</a:t>
            </a:r>
          </a:p>
        </p:txBody>
      </p:sp>
      <p:graphicFrame>
        <p:nvGraphicFramePr>
          <p:cNvPr id="6" name="Chart Placeholder 5">
            <a:extLst>
              <a:ext uri="{FF2B5EF4-FFF2-40B4-BE49-F238E27FC236}">
                <a16:creationId xmlns:a16="http://schemas.microsoft.com/office/drawing/2014/main" id="{65FB3D2F-C421-4F7D-8138-1A4CA58CB74F}"/>
              </a:ext>
            </a:extLst>
          </p:cNvPr>
          <p:cNvGraphicFramePr>
            <a:graphicFrameLocks noGrp="1"/>
          </p:cNvGraphicFramePr>
          <p:nvPr>
            <p:ph type="chart" sz="quarter" idx="13"/>
            <p:extLst>
              <p:ext uri="{D42A27DB-BD31-4B8C-83A1-F6EECF244321}">
                <p14:modId xmlns:p14="http://schemas.microsoft.com/office/powerpoint/2010/main" val="20528549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D5C9A9-600B-48C4-9DE5-2478F04F1046}"/>
              </a:ext>
            </a:extLst>
          </p:cNvPr>
          <p:cNvSpPr>
            <a:spLocks noGrp="1"/>
          </p:cNvSpPr>
          <p:nvPr>
            <p:ph type="body" sz="quarter" idx="14"/>
          </p:nvPr>
        </p:nvSpPr>
        <p:spPr/>
        <p:txBody>
          <a:bodyPr/>
          <a:lstStyle/>
          <a:p>
            <a:r>
              <a:rPr lang="en-US"/>
              <a:t>02/01/2025 - 02/28/2025</a:t>
            </a:r>
          </a:p>
        </p:txBody>
      </p:sp>
      <p:sp>
        <p:nvSpPr>
          <p:cNvPr id="5" name="Footer Placeholder 4">
            <a:extLst>
              <a:ext uri="{FF2B5EF4-FFF2-40B4-BE49-F238E27FC236}">
                <a16:creationId xmlns:a16="http://schemas.microsoft.com/office/drawing/2014/main" id="{1C841283-3983-4648-9931-3C31BDC052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28598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2EE6A-5C2C-4966-9425-DED1D05E8CFD}"/>
              </a:ext>
            </a:extLst>
          </p:cNvPr>
          <p:cNvSpPr>
            <a:spLocks noGrp="1"/>
          </p:cNvSpPr>
          <p:nvPr>
            <p:ph type="title"/>
          </p:nvPr>
        </p:nvSpPr>
        <p:spPr/>
        <p:txBody>
          <a:bodyPr/>
          <a:lstStyle/>
          <a:p>
            <a:r>
              <a:rPr lang="en-US"/>
              <a:t>Facebook Top 5 best scorende posts | 1 group and 5 profiles - 1 of 2</a:t>
            </a:r>
          </a:p>
        </p:txBody>
      </p:sp>
      <p:graphicFrame>
        <p:nvGraphicFramePr>
          <p:cNvPr id="5" name="Table Placeholder 4">
            <a:extLst>
              <a:ext uri="{FF2B5EF4-FFF2-40B4-BE49-F238E27FC236}">
                <a16:creationId xmlns:a16="http://schemas.microsoft.com/office/drawing/2014/main" id="{F61EC6F5-FD0C-4023-BA4B-B83BD608BF3D}"/>
              </a:ext>
            </a:extLst>
          </p:cNvPr>
          <p:cNvGraphicFramePr>
            <a:graphicFrameLocks noGrp="1"/>
          </p:cNvGraphicFramePr>
          <p:nvPr>
            <p:ph type="tbl" sz="quarter" idx="13"/>
            <p:extLst>
              <p:ext uri="{D42A27DB-BD31-4B8C-83A1-F6EECF244321}">
                <p14:modId xmlns:p14="http://schemas.microsoft.com/office/powerpoint/2010/main" val="925483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99303391"/>
                    </a:ext>
                  </a:extLst>
                </a:gridCol>
                <a:gridCol w="1645920">
                  <a:extLst>
                    <a:ext uri="{9D8B030D-6E8A-4147-A177-3AD203B41FA5}">
                      <a16:colId xmlns:a16="http://schemas.microsoft.com/office/drawing/2014/main" val="1068953348"/>
                    </a:ext>
                  </a:extLst>
                </a:gridCol>
                <a:gridCol w="1152144">
                  <a:extLst>
                    <a:ext uri="{9D8B030D-6E8A-4147-A177-3AD203B41FA5}">
                      <a16:colId xmlns:a16="http://schemas.microsoft.com/office/drawing/2014/main" val="618375039"/>
                    </a:ext>
                  </a:extLst>
                </a:gridCol>
                <a:gridCol w="576072">
                  <a:extLst>
                    <a:ext uri="{9D8B030D-6E8A-4147-A177-3AD203B41FA5}">
                      <a16:colId xmlns:a16="http://schemas.microsoft.com/office/drawing/2014/main" val="1622209320"/>
                    </a:ext>
                  </a:extLst>
                </a:gridCol>
                <a:gridCol w="576072">
                  <a:extLst>
                    <a:ext uri="{9D8B030D-6E8A-4147-A177-3AD203B41FA5}">
                      <a16:colId xmlns:a16="http://schemas.microsoft.com/office/drawing/2014/main" val="87410585"/>
                    </a:ext>
                  </a:extLst>
                </a:gridCol>
                <a:gridCol w="576072">
                  <a:extLst>
                    <a:ext uri="{9D8B030D-6E8A-4147-A177-3AD203B41FA5}">
                      <a16:colId xmlns:a16="http://schemas.microsoft.com/office/drawing/2014/main" val="2506561584"/>
                    </a:ext>
                  </a:extLst>
                </a:gridCol>
                <a:gridCol w="576072">
                  <a:extLst>
                    <a:ext uri="{9D8B030D-6E8A-4147-A177-3AD203B41FA5}">
                      <a16:colId xmlns:a16="http://schemas.microsoft.com/office/drawing/2014/main" val="308637894"/>
                    </a:ext>
                  </a:extLst>
                </a:gridCol>
                <a:gridCol w="576072">
                  <a:extLst>
                    <a:ext uri="{9D8B030D-6E8A-4147-A177-3AD203B41FA5}">
                      <a16:colId xmlns:a16="http://schemas.microsoft.com/office/drawing/2014/main" val="934763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05996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3FM - 2025-02-25 22:25:44</a:t>
                      </a:r>
                      <a:r>
                        <a:rPr kumimoji="0" lang="nl-NL" sz="1000" b="0" i="0" u="none" strike="noStrike" kern="1200" cap="none" spc="0" normalizeH="0" baseline="0" noProof="0">
                          <a:ln>
                            <a:noFill/>
                          </a:ln>
                          <a:solidFill>
                            <a:prstClr val="black"/>
                          </a:solidFill>
                          <a:effectLst/>
                          <a:uLnTx/>
                          <a:uFillTx/>
                          <a:latin typeface="Calibri"/>
                          <a:ea typeface="+mn-ea"/>
                          <a:cs typeface="+mn-cs"/>
                        </a:rPr>
                        <a:t>
 DI-RECT wint de 3FM Award voor Beste Groep! Met hun energieke optredens en tijdloze muziek blijven ze een van de grootste bands van Nederland.🔥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https://quintly-eu-image-storage.s3.amazonaws.com/23ae5a5b1d784d39e4b9bf8c09739b1a/9b39c8807902d5c464bc030364c7a909.jpg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03/05/2025 04:03:12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0520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3FM - 2025-02-06 10:42:45</a:t>
                      </a:r>
                      <a:r>
                        <a:rPr kumimoji="0" lang="nl-NL" sz="1000" b="0" i="0" u="none" strike="noStrike" kern="1200" cap="none" spc="0" normalizeH="0" baseline="0" noProof="0">
                          <a:ln>
                            <a:noFill/>
                          </a:ln>
                          <a:solidFill>
                            <a:prstClr val="black"/>
                          </a:solidFill>
                          <a:effectLst/>
                          <a:uLnTx/>
                          <a:uFillTx/>
                          <a:latin typeface="Calibri"/>
                          <a:ea typeface="+mn-ea"/>
                          <a:cs typeface="+mn-cs"/>
                        </a:rPr>
                        <a:t>
 Een maand na het afsluiten van 3FM Serious Request op het Rodetorenplein in Zwolle is er een nieuwe eindstand… en dit overtreft alles! 😱 €12.563.709 is opgehaald voor kinderen met een Metabole ziekte, ruim een miljoen meer dan op kerstavond 🎉💥 Henry Schut: presentator van Radio 1 show Langs De Lijn, verraste de dj’s van het glazen huis, benieuwd naar dit moment? Check het artikel in de comments.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https://quintly-eu-image-storage.s3.amazonaws.com/23ae5a5b1d784d39e4b9bf8c09739b1a/e1c00f3c7291405b0003681834339bc1.jpg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03/05/2025 16:04:12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53792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3FM - 2025-02-05 15:45:22</a:t>
                      </a:r>
                      <a:r>
                        <a:rPr kumimoji="0" lang="en-US" sz="1000" b="0" i="0" u="none" strike="noStrike" kern="1200" cap="none" spc="0" normalizeH="0" baseline="0" noProof="0">
                          <a:ln>
                            <a:noFill/>
                          </a:ln>
                          <a:solidFill>
                            <a:prstClr val="black"/>
                          </a:solidFill>
                          <a:effectLst/>
                          <a:uLnTx/>
                          <a:uFillTx/>
                          <a:latin typeface="Calibri"/>
                          <a:ea typeface="+mn-ea"/>
                          <a:cs typeface="+mn-cs"/>
                        </a:rPr>
                        <a:t>
 SERA met fan, lol 💀 #3fm #sera #billieeilish #grammys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https://quintly-eu-image-storage.s3.amazonaws.com/23ae5a5b1d784d39e4b9bf8c09739b1a/8f7c1723953ed2df79ceaec79f0ae864.jpg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02/12/2025 15:55:01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836653560"/>
                  </a:ext>
                </a:extLst>
              </a:tr>
            </a:tbl>
          </a:graphicData>
        </a:graphic>
      </p:graphicFrame>
      <p:sp>
        <p:nvSpPr>
          <p:cNvPr id="4" name="Text Placeholder 3">
            <a:extLst>
              <a:ext uri="{FF2B5EF4-FFF2-40B4-BE49-F238E27FC236}">
                <a16:creationId xmlns:a16="http://schemas.microsoft.com/office/drawing/2014/main" id="{3C95A82D-721F-4F64-A5E8-D8C9BBEF40DD}"/>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9223895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B13DD-FE15-4A64-A47A-F9BD0E7BCC68}"/>
              </a:ext>
            </a:extLst>
          </p:cNvPr>
          <p:cNvSpPr>
            <a:spLocks noGrp="1"/>
          </p:cNvSpPr>
          <p:nvPr>
            <p:ph type="title"/>
          </p:nvPr>
        </p:nvSpPr>
        <p:spPr/>
        <p:txBody>
          <a:bodyPr/>
          <a:lstStyle/>
          <a:p>
            <a:r>
              <a:rPr lang="en-US"/>
              <a:t>Facebook Top 5 best scorende posts | 1 group and 5 profiles - 2 of 2</a:t>
            </a:r>
          </a:p>
        </p:txBody>
      </p:sp>
      <p:graphicFrame>
        <p:nvGraphicFramePr>
          <p:cNvPr id="5" name="Table Placeholder 4">
            <a:extLst>
              <a:ext uri="{FF2B5EF4-FFF2-40B4-BE49-F238E27FC236}">
                <a16:creationId xmlns:a16="http://schemas.microsoft.com/office/drawing/2014/main" id="{526877F3-D7DB-4F26-8880-F8F2C241C336}"/>
              </a:ext>
            </a:extLst>
          </p:cNvPr>
          <p:cNvGraphicFramePr>
            <a:graphicFrameLocks noGrp="1"/>
          </p:cNvGraphicFramePr>
          <p:nvPr>
            <p:ph type="tbl" sz="quarter" idx="13"/>
            <p:extLst>
              <p:ext uri="{D42A27DB-BD31-4B8C-83A1-F6EECF244321}">
                <p14:modId xmlns:p14="http://schemas.microsoft.com/office/powerpoint/2010/main" val="363654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15474087"/>
                    </a:ext>
                  </a:extLst>
                </a:gridCol>
                <a:gridCol w="1645920">
                  <a:extLst>
                    <a:ext uri="{9D8B030D-6E8A-4147-A177-3AD203B41FA5}">
                      <a16:colId xmlns:a16="http://schemas.microsoft.com/office/drawing/2014/main" val="482711459"/>
                    </a:ext>
                  </a:extLst>
                </a:gridCol>
                <a:gridCol w="1152144">
                  <a:extLst>
                    <a:ext uri="{9D8B030D-6E8A-4147-A177-3AD203B41FA5}">
                      <a16:colId xmlns:a16="http://schemas.microsoft.com/office/drawing/2014/main" val="2147851596"/>
                    </a:ext>
                  </a:extLst>
                </a:gridCol>
                <a:gridCol w="576072">
                  <a:extLst>
                    <a:ext uri="{9D8B030D-6E8A-4147-A177-3AD203B41FA5}">
                      <a16:colId xmlns:a16="http://schemas.microsoft.com/office/drawing/2014/main" val="722263675"/>
                    </a:ext>
                  </a:extLst>
                </a:gridCol>
                <a:gridCol w="576072">
                  <a:extLst>
                    <a:ext uri="{9D8B030D-6E8A-4147-A177-3AD203B41FA5}">
                      <a16:colId xmlns:a16="http://schemas.microsoft.com/office/drawing/2014/main" val="3799339017"/>
                    </a:ext>
                  </a:extLst>
                </a:gridCol>
                <a:gridCol w="576072">
                  <a:extLst>
                    <a:ext uri="{9D8B030D-6E8A-4147-A177-3AD203B41FA5}">
                      <a16:colId xmlns:a16="http://schemas.microsoft.com/office/drawing/2014/main" val="4185551461"/>
                    </a:ext>
                  </a:extLst>
                </a:gridCol>
                <a:gridCol w="576072">
                  <a:extLst>
                    <a:ext uri="{9D8B030D-6E8A-4147-A177-3AD203B41FA5}">
                      <a16:colId xmlns:a16="http://schemas.microsoft.com/office/drawing/2014/main" val="2850060722"/>
                    </a:ext>
                  </a:extLst>
                </a:gridCol>
                <a:gridCol w="576072">
                  <a:extLst>
                    <a:ext uri="{9D8B030D-6E8A-4147-A177-3AD203B41FA5}">
                      <a16:colId xmlns:a16="http://schemas.microsoft.com/office/drawing/2014/main" val="2202935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13531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3FM - 2025-02-07 09:26:18</a:t>
                      </a:r>
                      <a:r>
                        <a:rPr kumimoji="0" lang="en-US" sz="1000" b="0" i="0" u="none" strike="noStrike" kern="1200" cap="none" spc="0" normalizeH="0" baseline="0" noProof="0">
                          <a:ln>
                            <a:noFill/>
                          </a:ln>
                          <a:solidFill>
                            <a:prstClr val="black"/>
                          </a:solidFill>
                          <a:effectLst/>
                          <a:uLnTx/>
                          <a:uFillTx/>
                          <a:latin typeface="Calibri"/>
                          <a:ea typeface="+mn-ea"/>
                          <a:cs typeface="+mn-cs"/>
                        </a:rPr>
                        <a:t>
 🔥 Damiano David breekt harten met zijn solo-hit 'Born With A Broken Heart.' 💔 Na jaren rocken met Måneskin verrast hij ons met een emotionele poptrack die je écht moet horen - en zien! Check het volledige artikel hieronder👇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https://quintly-eu-image-storage.s3.amazonaws.com/23ae5a5b1d784d39e4b9bf8c09739b1a/020a8293aaa329e191d4827a4966c709.jpg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02/14/2025 15:53:20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390935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3FM - 2025-02-04 19:24:34</a:t>
                      </a:r>
                      <a:r>
                        <a:rPr kumimoji="0" lang="nl-NL" sz="1000" b="0" i="0" u="none" strike="noStrike" kern="1200" cap="none" spc="0" normalizeH="0" baseline="0" noProof="0">
                          <a:ln>
                            <a:noFill/>
                          </a:ln>
                          <a:solidFill>
                            <a:prstClr val="black"/>
                          </a:solidFill>
                          <a:effectLst/>
                          <a:uLnTx/>
                          <a:uFillTx/>
                          <a:latin typeface="Calibri"/>
                          <a:ea typeface="+mn-ea"/>
                          <a:cs typeface="+mn-cs"/>
                        </a:rPr>
                        <a:t>
 Maar liefst tien tracks maken kans op de felbegeerde 3FM Award. Breng nu je stem uit via 3FM.nl/awards, of via de link hierbeneden.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https://quintly-eu-image-storage.s3.amazonaws.com/23ae5a5b1d784d39e4b9bf8c09739b1a/6698c10d2426020247fb89be94d05aef.jpg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02/11/2025 21:53:20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621715043"/>
                  </a:ext>
                </a:extLst>
              </a:tr>
            </a:tbl>
          </a:graphicData>
        </a:graphic>
      </p:graphicFrame>
      <p:sp>
        <p:nvSpPr>
          <p:cNvPr id="4" name="Text Placeholder 3">
            <a:extLst>
              <a:ext uri="{FF2B5EF4-FFF2-40B4-BE49-F238E27FC236}">
                <a16:creationId xmlns:a16="http://schemas.microsoft.com/office/drawing/2014/main" id="{B1F91A99-AD95-434B-BADA-D5F16A658D5E}"/>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501138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CA112-938F-430D-B0DC-2BDC4D37F0C0}"/>
              </a:ext>
            </a:extLst>
          </p:cNvPr>
          <p:cNvSpPr>
            <a:spLocks noGrp="1"/>
          </p:cNvSpPr>
          <p:nvPr>
            <p:ph type="title"/>
          </p:nvPr>
        </p:nvSpPr>
        <p:spPr/>
        <p:txBody>
          <a:bodyPr/>
          <a:lstStyle/>
          <a:p>
            <a:r>
              <a:rPr lang="en-US"/>
              <a:t>Facebook Top 5 slechtst scorende posts | 1 group and 5 profiles - 1 of 2</a:t>
            </a:r>
          </a:p>
        </p:txBody>
      </p:sp>
      <p:graphicFrame>
        <p:nvGraphicFramePr>
          <p:cNvPr id="5" name="Table Placeholder 4">
            <a:extLst>
              <a:ext uri="{FF2B5EF4-FFF2-40B4-BE49-F238E27FC236}">
                <a16:creationId xmlns:a16="http://schemas.microsoft.com/office/drawing/2014/main" id="{61BD8ED4-5C25-44CA-AE35-DE15EC1C04FB}"/>
              </a:ext>
            </a:extLst>
          </p:cNvPr>
          <p:cNvGraphicFramePr>
            <a:graphicFrameLocks noGrp="1"/>
          </p:cNvGraphicFramePr>
          <p:nvPr>
            <p:ph type="tbl" sz="quarter" idx="13"/>
            <p:extLst>
              <p:ext uri="{D42A27DB-BD31-4B8C-83A1-F6EECF244321}">
                <p14:modId xmlns:p14="http://schemas.microsoft.com/office/powerpoint/2010/main" val="47921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98389094"/>
                    </a:ext>
                  </a:extLst>
                </a:gridCol>
                <a:gridCol w="1645920">
                  <a:extLst>
                    <a:ext uri="{9D8B030D-6E8A-4147-A177-3AD203B41FA5}">
                      <a16:colId xmlns:a16="http://schemas.microsoft.com/office/drawing/2014/main" val="2699330573"/>
                    </a:ext>
                  </a:extLst>
                </a:gridCol>
                <a:gridCol w="1152144">
                  <a:extLst>
                    <a:ext uri="{9D8B030D-6E8A-4147-A177-3AD203B41FA5}">
                      <a16:colId xmlns:a16="http://schemas.microsoft.com/office/drawing/2014/main" val="3115033299"/>
                    </a:ext>
                  </a:extLst>
                </a:gridCol>
                <a:gridCol w="576072">
                  <a:extLst>
                    <a:ext uri="{9D8B030D-6E8A-4147-A177-3AD203B41FA5}">
                      <a16:colId xmlns:a16="http://schemas.microsoft.com/office/drawing/2014/main" val="1542934438"/>
                    </a:ext>
                  </a:extLst>
                </a:gridCol>
                <a:gridCol w="576072">
                  <a:extLst>
                    <a:ext uri="{9D8B030D-6E8A-4147-A177-3AD203B41FA5}">
                      <a16:colId xmlns:a16="http://schemas.microsoft.com/office/drawing/2014/main" val="783601376"/>
                    </a:ext>
                  </a:extLst>
                </a:gridCol>
                <a:gridCol w="576072">
                  <a:extLst>
                    <a:ext uri="{9D8B030D-6E8A-4147-A177-3AD203B41FA5}">
                      <a16:colId xmlns:a16="http://schemas.microsoft.com/office/drawing/2014/main" val="2690613312"/>
                    </a:ext>
                  </a:extLst>
                </a:gridCol>
                <a:gridCol w="576072">
                  <a:extLst>
                    <a:ext uri="{9D8B030D-6E8A-4147-A177-3AD203B41FA5}">
                      <a16:colId xmlns:a16="http://schemas.microsoft.com/office/drawing/2014/main" val="602255754"/>
                    </a:ext>
                  </a:extLst>
                </a:gridCol>
                <a:gridCol w="576072">
                  <a:extLst>
                    <a:ext uri="{9D8B030D-6E8A-4147-A177-3AD203B41FA5}">
                      <a16:colId xmlns:a16="http://schemas.microsoft.com/office/drawing/2014/main" val="3931486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33550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3FM - 2025-02-27 11:17:39</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https://quintly-eu-image-storage.s3.amazonaws.com/23ae5a5b1d784d39e4b9bf8c09739b1a/cd8bd0f23e5af5e76dacda042935d466.jpg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02/27/2025 15:59:40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457194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3FM - 2025-02-10 14:53:13</a:t>
                      </a:r>
                      <a:r>
                        <a:rPr kumimoji="0" lang="en-US" sz="1000" b="0" i="0" u="none" strike="noStrike" kern="1200" cap="none" spc="0" normalizeH="0" baseline="0" noProof="0">
                          <a:ln>
                            <a:noFill/>
                          </a:ln>
                          <a:solidFill>
                            <a:prstClr val="black"/>
                          </a:solidFill>
                          <a:effectLst/>
                          <a:uLnTx/>
                          <a:uFillTx/>
                          <a:latin typeface="Calibri"/>
                          <a:ea typeface="+mn-ea"/>
                          <a:cs typeface="+mn-cs"/>
                        </a:rPr>
                        <a:t>
 💚💰 Artiesten steunen artiesten: Chappell Roan inspireert Noah Kahan en Charli XCX tot dikke donaties van .000 voor artiestenzorg. 🙌 Check hieronder hoe Chappell een ex-labelbaas de mond snoerde én een beweging startte!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https://quintly-eu-image-storage.s3.amazonaws.com/23ae5a5b1d784d39e4b9bf8c09739b1a/da1fe1f68be1e502842654e598f4af7c.jpg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02/19/2025 21:59:05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322329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3FM - 2025-02-04 15:26:08</a:t>
                      </a:r>
                      <a:r>
                        <a:rPr kumimoji="0" lang="nl-NL" sz="1000" b="0" i="0" u="none" strike="noStrike" kern="1200" cap="none" spc="0" normalizeH="0" baseline="0" noProof="0">
                          <a:ln>
                            <a:noFill/>
                          </a:ln>
                          <a:solidFill>
                            <a:prstClr val="black"/>
                          </a:solidFill>
                          <a:effectLst/>
                          <a:uLnTx/>
                          <a:uFillTx/>
                          <a:latin typeface="Calibri"/>
                          <a:ea typeface="+mn-ea"/>
                          <a:cs typeface="+mn-cs"/>
                        </a:rPr>
                        <a:t>
 Heb jij dit jaar Abel &amp; Sef, Claude, The Indien, Jungle by Night of RONDÉ op repeat gehad?👀🔥 Dan is dit je kans om deze artiesten een 3FM Award te bezorgen! Check het artikel in de comments en stem op jouw favoriet.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https://quintly-eu-image-storage.s3.amazonaws.com/23ae5a5b1d784d39e4b9bf8c09739b1a/f12194af9a7c0cf5de453018cb9b8fa4.jpg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02/11/2025 21:53:20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174243596"/>
                  </a:ext>
                </a:extLst>
              </a:tr>
            </a:tbl>
          </a:graphicData>
        </a:graphic>
      </p:graphicFrame>
      <p:sp>
        <p:nvSpPr>
          <p:cNvPr id="4" name="Text Placeholder 3">
            <a:extLst>
              <a:ext uri="{FF2B5EF4-FFF2-40B4-BE49-F238E27FC236}">
                <a16:creationId xmlns:a16="http://schemas.microsoft.com/office/drawing/2014/main" id="{357C92D0-D234-4FC8-9CFD-44A252836B0A}"/>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1218234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7152C-F72A-48C8-B758-39727E4881B2}"/>
              </a:ext>
            </a:extLst>
          </p:cNvPr>
          <p:cNvSpPr>
            <a:spLocks noGrp="1"/>
          </p:cNvSpPr>
          <p:nvPr>
            <p:ph type="title"/>
          </p:nvPr>
        </p:nvSpPr>
        <p:spPr/>
        <p:txBody>
          <a:bodyPr/>
          <a:lstStyle/>
          <a:p>
            <a:r>
              <a:rPr lang="en-US"/>
              <a:t>Facebook Top 5 slechtst scorende posts | 1 group and 5 profiles - 2 of 2</a:t>
            </a:r>
          </a:p>
        </p:txBody>
      </p:sp>
      <p:graphicFrame>
        <p:nvGraphicFramePr>
          <p:cNvPr id="5" name="Table Placeholder 4">
            <a:extLst>
              <a:ext uri="{FF2B5EF4-FFF2-40B4-BE49-F238E27FC236}">
                <a16:creationId xmlns:a16="http://schemas.microsoft.com/office/drawing/2014/main" id="{A0E637B1-936D-499C-881F-3EA4E090FB8A}"/>
              </a:ext>
            </a:extLst>
          </p:cNvPr>
          <p:cNvGraphicFramePr>
            <a:graphicFrameLocks noGrp="1"/>
          </p:cNvGraphicFramePr>
          <p:nvPr>
            <p:ph type="tbl" sz="quarter" idx="13"/>
            <p:extLst>
              <p:ext uri="{D42A27DB-BD31-4B8C-83A1-F6EECF244321}">
                <p14:modId xmlns:p14="http://schemas.microsoft.com/office/powerpoint/2010/main" val="1698420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78652945"/>
                    </a:ext>
                  </a:extLst>
                </a:gridCol>
                <a:gridCol w="1645920">
                  <a:extLst>
                    <a:ext uri="{9D8B030D-6E8A-4147-A177-3AD203B41FA5}">
                      <a16:colId xmlns:a16="http://schemas.microsoft.com/office/drawing/2014/main" val="2592136387"/>
                    </a:ext>
                  </a:extLst>
                </a:gridCol>
                <a:gridCol w="1152144">
                  <a:extLst>
                    <a:ext uri="{9D8B030D-6E8A-4147-A177-3AD203B41FA5}">
                      <a16:colId xmlns:a16="http://schemas.microsoft.com/office/drawing/2014/main" val="3087654788"/>
                    </a:ext>
                  </a:extLst>
                </a:gridCol>
                <a:gridCol w="576072">
                  <a:extLst>
                    <a:ext uri="{9D8B030D-6E8A-4147-A177-3AD203B41FA5}">
                      <a16:colId xmlns:a16="http://schemas.microsoft.com/office/drawing/2014/main" val="2006681342"/>
                    </a:ext>
                  </a:extLst>
                </a:gridCol>
                <a:gridCol w="576072">
                  <a:extLst>
                    <a:ext uri="{9D8B030D-6E8A-4147-A177-3AD203B41FA5}">
                      <a16:colId xmlns:a16="http://schemas.microsoft.com/office/drawing/2014/main" val="2633577746"/>
                    </a:ext>
                  </a:extLst>
                </a:gridCol>
                <a:gridCol w="576072">
                  <a:extLst>
                    <a:ext uri="{9D8B030D-6E8A-4147-A177-3AD203B41FA5}">
                      <a16:colId xmlns:a16="http://schemas.microsoft.com/office/drawing/2014/main" val="3406300192"/>
                    </a:ext>
                  </a:extLst>
                </a:gridCol>
                <a:gridCol w="576072">
                  <a:extLst>
                    <a:ext uri="{9D8B030D-6E8A-4147-A177-3AD203B41FA5}">
                      <a16:colId xmlns:a16="http://schemas.microsoft.com/office/drawing/2014/main" val="3775013799"/>
                    </a:ext>
                  </a:extLst>
                </a:gridCol>
                <a:gridCol w="576072">
                  <a:extLst>
                    <a:ext uri="{9D8B030D-6E8A-4147-A177-3AD203B41FA5}">
                      <a16:colId xmlns:a16="http://schemas.microsoft.com/office/drawing/2014/main" val="906007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08964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3FM - 2025-02-11 16:43:08</a:t>
                      </a:r>
                      <a:r>
                        <a:rPr kumimoji="0" lang="nl-NL" sz="1000" b="0" i="0" u="none" strike="noStrike" kern="1200" cap="none" spc="0" normalizeH="0" baseline="0" noProof="0">
                          <a:ln>
                            <a:noFill/>
                          </a:ln>
                          <a:solidFill>
                            <a:prstClr val="black"/>
                          </a:solidFill>
                          <a:effectLst/>
                          <a:uLnTx/>
                          <a:uFillTx/>
                          <a:latin typeface="Calibri"/>
                          <a:ea typeface="+mn-ea"/>
                          <a:cs typeface="+mn-cs"/>
                        </a:rPr>
                        <a:t>
 Red een leven met je playlist! 🫀Check in de comments de ultieme reanimatie-nummers van Kendrick Lamar tot Roxy Dekker. Maar let op: muziek is top, een reanimatiecursus is nóg beter!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https://quintly-eu-image-storage.s3.amazonaws.com/23ae5a5b1d784d39e4b9bf8c09739b1a/b26dbd0ce2c5a34fe07cf39bfc1d6b54.jpg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02/19/2025 21:59:05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846787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3FM - 2025-02-12 10:53:49</a:t>
                      </a:r>
                      <a:r>
                        <a:rPr kumimoji="0" lang="nl-NL" sz="1000" b="0" i="0" u="none" strike="noStrike" kern="1200" cap="none" spc="0" normalizeH="0" baseline="0" noProof="0">
                          <a:ln>
                            <a:noFill/>
                          </a:ln>
                          <a:solidFill>
                            <a:prstClr val="black"/>
                          </a:solidFill>
                          <a:effectLst/>
                          <a:uLnTx/>
                          <a:uFillTx/>
                          <a:latin typeface="Calibri"/>
                          <a:ea typeface="+mn-ea"/>
                          <a:cs typeface="+mn-cs"/>
                        </a:rPr>
                        <a:t>
 Welke collega zet de beste koffie? Welk familielid geeft echt de beste kado's? Of wie is gewoon een cutie-patootie? Tag jouw werk-, sport- of festivalbestie en zet ze in het zonnetje! 🌞 #3fm 3fmawards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https://quintly-eu-image-storage.s3.amazonaws.com/23ae5a5b1d784d39e4b9bf8c09739b1a/694a0511c45b9b643c855774cada59c2.jpg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02/13/2025 16:01:17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103446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3FM - 2025-02-04 22:29:56</a:t>
                      </a:r>
                      <a:r>
                        <a:rPr kumimoji="0" lang="en-US" sz="1000" b="0" i="0" u="none" strike="noStrike" kern="1200" cap="none" spc="0" normalizeH="0" baseline="0" noProof="0">
                          <a:ln>
                            <a:noFill/>
                          </a:ln>
                          <a:solidFill>
                            <a:prstClr val="black"/>
                          </a:solidFill>
                          <a:effectLst/>
                          <a:uLnTx/>
                          <a:uFillTx/>
                          <a:latin typeface="Calibri"/>
                          <a:ea typeface="+mn-ea"/>
                          <a:cs typeface="+mn-cs"/>
                        </a:rPr>
                        <a:t>
 Indie-fans opgelet! Deze laatste categorie van de 3FM Awards is voor jou gemaakt. ✨ Wil jij Bente, Eefje de Visser, Personal Trainer, Prins S. en de Geit of The Vices aan een award helpen? breng dan nu je stem uit via 3FM.nl/awards. #3FM #3FMAwards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https://quintly-eu-image-storage.s3.amazonaws.com/23ae5a5b1d784d39e4b9bf8c09739b1a/b71c0e60c5ba4605711338c3cf8634f4.jpg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02/08/2025 15:55:42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710412360"/>
                  </a:ext>
                </a:extLst>
              </a:tr>
            </a:tbl>
          </a:graphicData>
        </a:graphic>
      </p:graphicFrame>
      <p:sp>
        <p:nvSpPr>
          <p:cNvPr id="4" name="Text Placeholder 3">
            <a:extLst>
              <a:ext uri="{FF2B5EF4-FFF2-40B4-BE49-F238E27FC236}">
                <a16:creationId xmlns:a16="http://schemas.microsoft.com/office/drawing/2014/main" id="{24792E16-181F-473B-BEC3-73A1B39BC971}"/>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6156787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31569-BEE1-48EE-8496-075C90E42CC6}"/>
              </a:ext>
            </a:extLst>
          </p:cNvPr>
          <p:cNvSpPr>
            <a:spLocks noGrp="1"/>
          </p:cNvSpPr>
          <p:nvPr>
            <p:ph type="title"/>
          </p:nvPr>
        </p:nvSpPr>
        <p:spPr/>
        <p:txBody>
          <a:bodyPr/>
          <a:lstStyle/>
          <a:p>
            <a:r>
              <a:rPr lang="en-US"/>
              <a:t>Instagram Key Metrics Table | 1 group and 5 profiles</a:t>
            </a:r>
          </a:p>
        </p:txBody>
      </p:sp>
      <p:graphicFrame>
        <p:nvGraphicFramePr>
          <p:cNvPr id="5" name="Table Placeholder 4">
            <a:extLst>
              <a:ext uri="{FF2B5EF4-FFF2-40B4-BE49-F238E27FC236}">
                <a16:creationId xmlns:a16="http://schemas.microsoft.com/office/drawing/2014/main" id="{BF9670EF-FB88-472C-999A-3B99D50775CC}"/>
              </a:ext>
            </a:extLst>
          </p:cNvPr>
          <p:cNvGraphicFramePr>
            <a:graphicFrameLocks noGrp="1"/>
          </p:cNvGraphicFramePr>
          <p:nvPr>
            <p:ph type="tbl" sz="quarter" idx="13"/>
            <p:extLst>
              <p:ext uri="{D42A27DB-BD31-4B8C-83A1-F6EECF244321}">
                <p14:modId xmlns:p14="http://schemas.microsoft.com/office/powerpoint/2010/main" val="2306625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485899971"/>
                    </a:ext>
                  </a:extLst>
                </a:gridCol>
                <a:gridCol w="822960">
                  <a:extLst>
                    <a:ext uri="{9D8B030D-6E8A-4147-A177-3AD203B41FA5}">
                      <a16:colId xmlns:a16="http://schemas.microsoft.com/office/drawing/2014/main" val="250726381"/>
                    </a:ext>
                  </a:extLst>
                </a:gridCol>
                <a:gridCol w="822960">
                  <a:extLst>
                    <a:ext uri="{9D8B030D-6E8A-4147-A177-3AD203B41FA5}">
                      <a16:colId xmlns:a16="http://schemas.microsoft.com/office/drawing/2014/main" val="36590865"/>
                    </a:ext>
                  </a:extLst>
                </a:gridCol>
                <a:gridCol w="822960">
                  <a:extLst>
                    <a:ext uri="{9D8B030D-6E8A-4147-A177-3AD203B41FA5}">
                      <a16:colId xmlns:a16="http://schemas.microsoft.com/office/drawing/2014/main" val="2879627876"/>
                    </a:ext>
                  </a:extLst>
                </a:gridCol>
                <a:gridCol w="822960">
                  <a:extLst>
                    <a:ext uri="{9D8B030D-6E8A-4147-A177-3AD203B41FA5}">
                      <a16:colId xmlns:a16="http://schemas.microsoft.com/office/drawing/2014/main" val="2401690999"/>
                    </a:ext>
                  </a:extLst>
                </a:gridCol>
                <a:gridCol w="822960">
                  <a:extLst>
                    <a:ext uri="{9D8B030D-6E8A-4147-A177-3AD203B41FA5}">
                      <a16:colId xmlns:a16="http://schemas.microsoft.com/office/drawing/2014/main" val="3812403298"/>
                    </a:ext>
                  </a:extLst>
                </a:gridCol>
                <a:gridCol w="822960">
                  <a:extLst>
                    <a:ext uri="{9D8B030D-6E8A-4147-A177-3AD203B41FA5}">
                      <a16:colId xmlns:a16="http://schemas.microsoft.com/office/drawing/2014/main" val="3534454901"/>
                    </a:ext>
                  </a:extLst>
                </a:gridCol>
                <a:gridCol w="822960">
                  <a:extLst>
                    <a:ext uri="{9D8B030D-6E8A-4147-A177-3AD203B41FA5}">
                      <a16:colId xmlns:a16="http://schemas.microsoft.com/office/drawing/2014/main" val="3306426086"/>
                    </a:ext>
                  </a:extLst>
                </a:gridCol>
                <a:gridCol w="822960">
                  <a:extLst>
                    <a:ext uri="{9D8B030D-6E8A-4147-A177-3AD203B41FA5}">
                      <a16:colId xmlns:a16="http://schemas.microsoft.com/office/drawing/2014/main" val="1163730390"/>
                    </a:ext>
                  </a:extLst>
                </a:gridCol>
                <a:gridCol w="822960">
                  <a:extLst>
                    <a:ext uri="{9D8B030D-6E8A-4147-A177-3AD203B41FA5}">
                      <a16:colId xmlns:a16="http://schemas.microsoft.com/office/drawing/2014/main" val="84883910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2239721223"/>
                  </a:ext>
                </a:extLst>
              </a:tr>
              <a:tr h="370840">
                <a:tc>
                  <a:txBody>
                    <a:bodyPr/>
                    <a:lstStyle/>
                    <a:p>
                      <a:r>
                        <a:rPr lang="en-US" sz="1000"/>
                        <a:t>150879</a:t>
                      </a:r>
                    </a:p>
                  </a:txBody>
                  <a:tcPr/>
                </a:tc>
                <a:tc>
                  <a:txBody>
                    <a:bodyPr/>
                    <a:lstStyle/>
                    <a:p>
                      <a:r>
                        <a:rPr lang="en-US" sz="1000"/>
                        <a:t>251</a:t>
                      </a:r>
                    </a:p>
                  </a:txBody>
                  <a:tcPr/>
                </a:tc>
                <a:tc>
                  <a:txBody>
                    <a:bodyPr/>
                    <a:lstStyle/>
                    <a:p>
                      <a:r>
                        <a:rPr lang="en-US" sz="1000"/>
                        <a:t>6</a:t>
                      </a:r>
                    </a:p>
                  </a:txBody>
                  <a:tcPr/>
                </a:tc>
                <a:tc>
                  <a:txBody>
                    <a:bodyPr/>
                    <a:lstStyle/>
                    <a:p>
                      <a:r>
                        <a:rPr lang="en-US" sz="1000"/>
                        <a:t>43</a:t>
                      </a:r>
                    </a:p>
                  </a:txBody>
                  <a:tcPr/>
                </a:tc>
                <a:tc>
                  <a:txBody>
                    <a:bodyPr/>
                    <a:lstStyle/>
                    <a:p>
                      <a:r>
                        <a:rPr lang="en-US" sz="1000"/>
                        <a:t>0</a:t>
                      </a:r>
                    </a:p>
                  </a:txBody>
                  <a:tcPr/>
                </a:tc>
                <a:tc>
                  <a:txBody>
                    <a:bodyPr/>
                    <a:lstStyle/>
                    <a:p>
                      <a:r>
                        <a:rPr lang="en-US" sz="1000"/>
                        <a:t>37</a:t>
                      </a:r>
                    </a:p>
                  </a:txBody>
                  <a:tcPr/>
                </a:tc>
                <a:tc>
                  <a:txBody>
                    <a:bodyPr/>
                    <a:lstStyle/>
                    <a:p>
                      <a:r>
                        <a:rPr lang="en-US" sz="1000"/>
                        <a:t>86</a:t>
                      </a:r>
                    </a:p>
                  </a:txBody>
                  <a:tcPr/>
                </a:tc>
                <a:tc>
                  <a:txBody>
                    <a:bodyPr/>
                    <a:lstStyle/>
                    <a:p>
                      <a:r>
                        <a:rPr lang="en-US" sz="1000"/>
                        <a:t>90608</a:t>
                      </a:r>
                    </a:p>
                  </a:txBody>
                  <a:tcPr/>
                </a:tc>
                <a:tc>
                  <a:txBody>
                    <a:bodyPr/>
                    <a:lstStyle/>
                    <a:p>
                      <a:r>
                        <a:rPr lang="en-US" sz="1000"/>
                        <a:t>2006</a:t>
                      </a:r>
                    </a:p>
                  </a:txBody>
                  <a:tcPr/>
                </a:tc>
                <a:tc>
                  <a:txBody>
                    <a:bodyPr/>
                    <a:lstStyle/>
                    <a:p>
                      <a:r>
                        <a:rPr lang="en-US" sz="1000"/>
                        <a:t>0.7144 %</a:t>
                      </a:r>
                    </a:p>
                  </a:txBody>
                  <a:tcPr/>
                </a:tc>
                <a:extLst>
                  <a:ext uri="{0D108BD9-81ED-4DB2-BD59-A6C34878D82A}">
                    <a16:rowId xmlns:a16="http://schemas.microsoft.com/office/drawing/2014/main" val="1039297756"/>
                  </a:ext>
                </a:extLst>
              </a:tr>
            </a:tbl>
          </a:graphicData>
        </a:graphic>
      </p:graphicFrame>
      <p:sp>
        <p:nvSpPr>
          <p:cNvPr id="4" name="Text Placeholder 3">
            <a:extLst>
              <a:ext uri="{FF2B5EF4-FFF2-40B4-BE49-F238E27FC236}">
                <a16:creationId xmlns:a16="http://schemas.microsoft.com/office/drawing/2014/main" id="{854CDA79-F99B-4E52-9FE0-278D62383C46}"/>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15993406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F698C-29BB-4CEF-9664-3B95AAF4DFED}"/>
              </a:ext>
            </a:extLst>
          </p:cNvPr>
          <p:cNvSpPr>
            <a:spLocks noGrp="1"/>
          </p:cNvSpPr>
          <p:nvPr>
            <p:ph type="title"/>
          </p:nvPr>
        </p:nvSpPr>
        <p:spPr/>
        <p:txBody>
          <a:bodyPr/>
          <a:lstStyle/>
          <a:p>
            <a:r>
              <a:rPr lang="en-US"/>
              <a:t>Instagram Followers Total | 1 group and 5 profiles</a:t>
            </a:r>
          </a:p>
        </p:txBody>
      </p:sp>
      <p:graphicFrame>
        <p:nvGraphicFramePr>
          <p:cNvPr id="6" name="Chart Placeholder 5">
            <a:extLst>
              <a:ext uri="{FF2B5EF4-FFF2-40B4-BE49-F238E27FC236}">
                <a16:creationId xmlns:a16="http://schemas.microsoft.com/office/drawing/2014/main" id="{8CD9CF56-F52A-4616-B2C7-A084698FAC71}"/>
              </a:ext>
            </a:extLst>
          </p:cNvPr>
          <p:cNvGraphicFramePr>
            <a:graphicFrameLocks noGrp="1"/>
          </p:cNvGraphicFramePr>
          <p:nvPr>
            <p:ph type="chart" sz="quarter" idx="13"/>
            <p:extLst>
              <p:ext uri="{D42A27DB-BD31-4B8C-83A1-F6EECF244321}">
                <p14:modId xmlns:p14="http://schemas.microsoft.com/office/powerpoint/2010/main" val="18923235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CBE0EC-E8C6-4542-BA5C-86F73771D0BD}"/>
              </a:ext>
            </a:extLst>
          </p:cNvPr>
          <p:cNvSpPr>
            <a:spLocks noGrp="1"/>
          </p:cNvSpPr>
          <p:nvPr>
            <p:ph type="body" sz="quarter" idx="14"/>
          </p:nvPr>
        </p:nvSpPr>
        <p:spPr/>
        <p:txBody>
          <a:bodyPr/>
          <a:lstStyle/>
          <a:p>
            <a:r>
              <a:rPr lang="en-US"/>
              <a:t>02/01/2023 - 02/28/2025</a:t>
            </a:r>
          </a:p>
        </p:txBody>
      </p:sp>
      <p:sp>
        <p:nvSpPr>
          <p:cNvPr id="5" name="Footer Placeholder 4">
            <a:extLst>
              <a:ext uri="{FF2B5EF4-FFF2-40B4-BE49-F238E27FC236}">
                <a16:creationId xmlns:a16="http://schemas.microsoft.com/office/drawing/2014/main" id="{CB6DEEFC-009B-4354-986F-7CE4B4FD0B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833607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97B8C-6221-42F9-B78F-597B69E52EFA}"/>
              </a:ext>
            </a:extLst>
          </p:cNvPr>
          <p:cNvSpPr>
            <a:spLocks noGrp="1"/>
          </p:cNvSpPr>
          <p:nvPr>
            <p:ph type="title"/>
          </p:nvPr>
        </p:nvSpPr>
        <p:spPr/>
        <p:txBody>
          <a:bodyPr/>
          <a:lstStyle/>
          <a:p>
            <a:r>
              <a:rPr lang="en-US"/>
              <a:t>Instagram Impressions  | 1 group and 5 profiles</a:t>
            </a:r>
          </a:p>
        </p:txBody>
      </p:sp>
      <p:graphicFrame>
        <p:nvGraphicFramePr>
          <p:cNvPr id="6" name="Chart Placeholder 5">
            <a:extLst>
              <a:ext uri="{FF2B5EF4-FFF2-40B4-BE49-F238E27FC236}">
                <a16:creationId xmlns:a16="http://schemas.microsoft.com/office/drawing/2014/main" id="{18E6EDF7-84CA-4F67-B393-36E113287B68}"/>
              </a:ext>
            </a:extLst>
          </p:cNvPr>
          <p:cNvGraphicFramePr>
            <a:graphicFrameLocks noGrp="1"/>
          </p:cNvGraphicFramePr>
          <p:nvPr>
            <p:ph type="chart" sz="quarter" idx="13"/>
            <p:extLst>
              <p:ext uri="{D42A27DB-BD31-4B8C-83A1-F6EECF244321}">
                <p14:modId xmlns:p14="http://schemas.microsoft.com/office/powerpoint/2010/main" val="9526941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CFD897-18EC-45D0-B46B-1FD72923ECCF}"/>
              </a:ext>
            </a:extLst>
          </p:cNvPr>
          <p:cNvSpPr>
            <a:spLocks noGrp="1"/>
          </p:cNvSpPr>
          <p:nvPr>
            <p:ph type="body" sz="quarter" idx="14"/>
          </p:nvPr>
        </p:nvSpPr>
        <p:spPr/>
        <p:txBody>
          <a:bodyPr/>
          <a:lstStyle/>
          <a:p>
            <a:r>
              <a:rPr lang="en-US"/>
              <a:t>02/01/2023 - 02/28/2025</a:t>
            </a:r>
          </a:p>
        </p:txBody>
      </p:sp>
      <p:sp>
        <p:nvSpPr>
          <p:cNvPr id="5" name="Footer Placeholder 4">
            <a:extLst>
              <a:ext uri="{FF2B5EF4-FFF2-40B4-BE49-F238E27FC236}">
                <a16:creationId xmlns:a16="http://schemas.microsoft.com/office/drawing/2014/main" id="{BC95D344-77D3-4060-AAE0-13C709EB01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09347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95C18-8099-4EB6-B8D6-BCA0E81D8534}"/>
              </a:ext>
            </a:extLst>
          </p:cNvPr>
          <p:cNvSpPr>
            <a:spLocks noGrp="1"/>
          </p:cNvSpPr>
          <p:nvPr>
            <p:ph type="title"/>
          </p:nvPr>
        </p:nvSpPr>
        <p:spPr/>
        <p:txBody>
          <a:bodyPr/>
          <a:lstStyle/>
          <a:p>
            <a:r>
              <a:rPr lang="en-US"/>
              <a:t>Instagram Reach | 1 group and 5 profiles</a:t>
            </a:r>
          </a:p>
        </p:txBody>
      </p:sp>
      <p:graphicFrame>
        <p:nvGraphicFramePr>
          <p:cNvPr id="6" name="Chart Placeholder 5">
            <a:extLst>
              <a:ext uri="{FF2B5EF4-FFF2-40B4-BE49-F238E27FC236}">
                <a16:creationId xmlns:a16="http://schemas.microsoft.com/office/drawing/2014/main" id="{A004842D-538F-4694-9DB4-51537016EFC4}"/>
              </a:ext>
            </a:extLst>
          </p:cNvPr>
          <p:cNvGraphicFramePr>
            <a:graphicFrameLocks noGrp="1"/>
          </p:cNvGraphicFramePr>
          <p:nvPr>
            <p:ph type="chart" sz="quarter" idx="13"/>
            <p:extLst>
              <p:ext uri="{D42A27DB-BD31-4B8C-83A1-F6EECF244321}">
                <p14:modId xmlns:p14="http://schemas.microsoft.com/office/powerpoint/2010/main" val="35747825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89CB81-F8E1-4FD4-8E9A-C117F58B4E60}"/>
              </a:ext>
            </a:extLst>
          </p:cNvPr>
          <p:cNvSpPr>
            <a:spLocks noGrp="1"/>
          </p:cNvSpPr>
          <p:nvPr>
            <p:ph type="body" sz="quarter" idx="14"/>
          </p:nvPr>
        </p:nvSpPr>
        <p:spPr/>
        <p:txBody>
          <a:bodyPr/>
          <a:lstStyle/>
          <a:p>
            <a:r>
              <a:rPr lang="en-US"/>
              <a:t>02/01/2023 - 02/28/2025</a:t>
            </a:r>
          </a:p>
        </p:txBody>
      </p:sp>
      <p:sp>
        <p:nvSpPr>
          <p:cNvPr id="5" name="Footer Placeholder 4">
            <a:extLst>
              <a:ext uri="{FF2B5EF4-FFF2-40B4-BE49-F238E27FC236}">
                <a16:creationId xmlns:a16="http://schemas.microsoft.com/office/drawing/2014/main" id="{4EE7506E-610C-42FD-A0B1-23E373EEE5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17711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D514E-0054-4084-8EAD-8ECF9D60DA17}"/>
              </a:ext>
            </a:extLst>
          </p:cNvPr>
          <p:cNvSpPr>
            <a:spLocks noGrp="1"/>
          </p:cNvSpPr>
          <p:nvPr>
            <p:ph type="title"/>
          </p:nvPr>
        </p:nvSpPr>
        <p:spPr/>
        <p:txBody>
          <a:bodyPr/>
          <a:lstStyle/>
          <a:p>
            <a:r>
              <a:rPr lang="en-US"/>
              <a:t>Instagram Interaction Rate By Post Type | 1 group and 5 profiles</a:t>
            </a:r>
          </a:p>
        </p:txBody>
      </p:sp>
      <p:graphicFrame>
        <p:nvGraphicFramePr>
          <p:cNvPr id="6" name="Chart Placeholder 5">
            <a:extLst>
              <a:ext uri="{FF2B5EF4-FFF2-40B4-BE49-F238E27FC236}">
                <a16:creationId xmlns:a16="http://schemas.microsoft.com/office/drawing/2014/main" id="{29667FB0-7028-4EDE-93E6-969F959A861B}"/>
              </a:ext>
            </a:extLst>
          </p:cNvPr>
          <p:cNvGraphicFramePr>
            <a:graphicFrameLocks noGrp="1"/>
          </p:cNvGraphicFramePr>
          <p:nvPr>
            <p:ph type="chart" sz="quarter" idx="13"/>
            <p:extLst>
              <p:ext uri="{D42A27DB-BD31-4B8C-83A1-F6EECF244321}">
                <p14:modId xmlns:p14="http://schemas.microsoft.com/office/powerpoint/2010/main" val="29402910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469A24-CB0C-495A-A297-D72597E299E7}"/>
              </a:ext>
            </a:extLst>
          </p:cNvPr>
          <p:cNvSpPr>
            <a:spLocks noGrp="1"/>
          </p:cNvSpPr>
          <p:nvPr>
            <p:ph type="body" sz="quarter" idx="14"/>
          </p:nvPr>
        </p:nvSpPr>
        <p:spPr/>
        <p:txBody>
          <a:bodyPr/>
          <a:lstStyle/>
          <a:p>
            <a:r>
              <a:rPr lang="en-US"/>
              <a:t>02/01/2025 - 02/28/2025</a:t>
            </a:r>
          </a:p>
        </p:txBody>
      </p:sp>
      <p:sp>
        <p:nvSpPr>
          <p:cNvPr id="5" name="Footer Placeholder 4">
            <a:extLst>
              <a:ext uri="{FF2B5EF4-FFF2-40B4-BE49-F238E27FC236}">
                <a16:creationId xmlns:a16="http://schemas.microsoft.com/office/drawing/2014/main" id="{63AD837B-C8C5-4FB8-B266-D3F967EDF7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58835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36D55-BFA1-40E6-8B03-B15888BED779}"/>
              </a:ext>
            </a:extLst>
          </p:cNvPr>
          <p:cNvSpPr>
            <a:spLocks noGrp="1"/>
          </p:cNvSpPr>
          <p:nvPr>
            <p:ph type="title"/>
          </p:nvPr>
        </p:nvSpPr>
        <p:spPr/>
        <p:txBody>
          <a:bodyPr/>
          <a:lstStyle/>
          <a:p>
            <a:r>
              <a:rPr lang="en-US"/>
              <a:t>Instagram Hashtag Detection | 1 group and 5 profiles - 1 of 3</a:t>
            </a:r>
          </a:p>
        </p:txBody>
      </p:sp>
      <p:graphicFrame>
        <p:nvGraphicFramePr>
          <p:cNvPr id="5" name="Table Placeholder 4">
            <a:extLst>
              <a:ext uri="{FF2B5EF4-FFF2-40B4-BE49-F238E27FC236}">
                <a16:creationId xmlns:a16="http://schemas.microsoft.com/office/drawing/2014/main" id="{1241F409-9531-4B4D-AF42-709E2BF24FDD}"/>
              </a:ext>
            </a:extLst>
          </p:cNvPr>
          <p:cNvGraphicFramePr>
            <a:graphicFrameLocks noGrp="1"/>
          </p:cNvGraphicFramePr>
          <p:nvPr>
            <p:ph type="tbl" sz="quarter" idx="13"/>
            <p:extLst>
              <p:ext uri="{D42A27DB-BD31-4B8C-83A1-F6EECF244321}">
                <p14:modId xmlns:p14="http://schemas.microsoft.com/office/powerpoint/2010/main" val="4240632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944003031"/>
                    </a:ext>
                  </a:extLst>
                </a:gridCol>
                <a:gridCol w="1069848">
                  <a:extLst>
                    <a:ext uri="{9D8B030D-6E8A-4147-A177-3AD203B41FA5}">
                      <a16:colId xmlns:a16="http://schemas.microsoft.com/office/drawing/2014/main" val="874925216"/>
                    </a:ext>
                  </a:extLst>
                </a:gridCol>
                <a:gridCol w="1069848">
                  <a:extLst>
                    <a:ext uri="{9D8B030D-6E8A-4147-A177-3AD203B41FA5}">
                      <a16:colId xmlns:a16="http://schemas.microsoft.com/office/drawing/2014/main" val="1545859841"/>
                    </a:ext>
                  </a:extLst>
                </a:gridCol>
                <a:gridCol w="1069848">
                  <a:extLst>
                    <a:ext uri="{9D8B030D-6E8A-4147-A177-3AD203B41FA5}">
                      <a16:colId xmlns:a16="http://schemas.microsoft.com/office/drawing/2014/main" val="4068450568"/>
                    </a:ext>
                  </a:extLst>
                </a:gridCol>
                <a:gridCol w="1069848">
                  <a:extLst>
                    <a:ext uri="{9D8B030D-6E8A-4147-A177-3AD203B41FA5}">
                      <a16:colId xmlns:a16="http://schemas.microsoft.com/office/drawing/2014/main" val="426043221"/>
                    </a:ext>
                  </a:extLst>
                </a:gridCol>
                <a:gridCol w="1069848">
                  <a:extLst>
                    <a:ext uri="{9D8B030D-6E8A-4147-A177-3AD203B41FA5}">
                      <a16:colId xmlns:a16="http://schemas.microsoft.com/office/drawing/2014/main" val="4204751970"/>
                    </a:ext>
                  </a:extLst>
                </a:gridCol>
                <a:gridCol w="1069848">
                  <a:extLst>
                    <a:ext uri="{9D8B030D-6E8A-4147-A177-3AD203B41FA5}">
                      <a16:colId xmlns:a16="http://schemas.microsoft.com/office/drawing/2014/main" val="1338969294"/>
                    </a:ext>
                  </a:extLst>
                </a:gridCol>
                <a:gridCol w="1069848">
                  <a:extLst>
                    <a:ext uri="{9D8B030D-6E8A-4147-A177-3AD203B41FA5}">
                      <a16:colId xmlns:a16="http://schemas.microsoft.com/office/drawing/2014/main" val="2874094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Engagements per Post</a:t>
                      </a:r>
                    </a:p>
                  </a:txBody>
                  <a:tcPr/>
                </a:tc>
                <a:extLst>
                  <a:ext uri="{0D108BD9-81ED-4DB2-BD59-A6C34878D82A}">
                    <a16:rowId xmlns:a16="http://schemas.microsoft.com/office/drawing/2014/main" val="910258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1105.1272727273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35.727272727273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48427.454545455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1169.8545454545</a:t>
                      </a:r>
                    </a:p>
                  </a:txBody>
                  <a:tcPr/>
                </a:tc>
                <a:extLst>
                  <a:ext uri="{0D108BD9-81ED-4DB2-BD59-A6C34878D82A}">
                    <a16:rowId xmlns:a16="http://schemas.microsoft.com/office/drawing/2014/main" val="2479797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#3FMAwards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1152.7307692308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30.384615384615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50222.730769231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64058.269230769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1208.6923076923</a:t>
                      </a:r>
                    </a:p>
                  </a:txBody>
                  <a:tcPr/>
                </a:tc>
                <a:extLst>
                  <a:ext uri="{0D108BD9-81ED-4DB2-BD59-A6C34878D82A}">
                    <a16:rowId xmlns:a16="http://schemas.microsoft.com/office/drawing/2014/main" val="2070221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27669.36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54642.64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1033.32</a:t>
                      </a:r>
                    </a:p>
                  </a:txBody>
                  <a:tcPr/>
                </a:tc>
                <a:extLst>
                  <a:ext uri="{0D108BD9-81ED-4DB2-BD59-A6C34878D82A}">
                    <a16:rowId xmlns:a16="http://schemas.microsoft.com/office/drawing/2014/main" val="1507772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#3fmawards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63320.875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63339.5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744</a:t>
                      </a:r>
                    </a:p>
                  </a:txBody>
                  <a:tcPr/>
                </a:tc>
                <a:extLst>
                  <a:ext uri="{0D108BD9-81ED-4DB2-BD59-A6C34878D82A}">
                    <a16:rowId xmlns:a16="http://schemas.microsoft.com/office/drawing/2014/main" val="3936272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#Claude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826</a:t>
                      </a:r>
                    </a:p>
                  </a:txBody>
                  <a:tcPr/>
                </a:tc>
                <a:extLst>
                  <a:ext uri="{0D108BD9-81ED-4DB2-BD59-A6C34878D82A}">
                    <a16:rowId xmlns:a16="http://schemas.microsoft.com/office/drawing/2014/main" val="2308399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#barendenbenner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1295.8</a:t>
                      </a:r>
                    </a:p>
                  </a:txBody>
                  <a:tcPr/>
                </a:tc>
                <a:extLst>
                  <a:ext uri="{0D108BD9-81ED-4DB2-BD59-A6C34878D82A}">
                    <a16:rowId xmlns:a16="http://schemas.microsoft.com/office/drawing/2014/main" val="3980366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#Froukje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36260.666666667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37758.666666667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1756.3333333333</a:t>
                      </a:r>
                    </a:p>
                  </a:txBody>
                  <a:tcPr/>
                </a:tc>
                <a:extLst>
                  <a:ext uri="{0D108BD9-81ED-4DB2-BD59-A6C34878D82A}">
                    <a16:rowId xmlns:a16="http://schemas.microsoft.com/office/drawing/2014/main" val="2229111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17688.333333333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39539.333333333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1176</a:t>
                      </a:r>
                    </a:p>
                  </a:txBody>
                  <a:tcPr/>
                </a:tc>
                <a:extLst>
                  <a:ext uri="{0D108BD9-81ED-4DB2-BD59-A6C34878D82A}">
                    <a16:rowId xmlns:a16="http://schemas.microsoft.com/office/drawing/2014/main" val="4293073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#Songfestival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27242.333333333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895</a:t>
                      </a:r>
                    </a:p>
                  </a:txBody>
                  <a:tcPr/>
                </a:tc>
                <a:extLst>
                  <a:ext uri="{0D108BD9-81ED-4DB2-BD59-A6C34878D82A}">
                    <a16:rowId xmlns:a16="http://schemas.microsoft.com/office/drawing/2014/main" val="2008626999"/>
                  </a:ext>
                </a:extLst>
              </a:tr>
            </a:tbl>
          </a:graphicData>
        </a:graphic>
      </p:graphicFrame>
      <p:sp>
        <p:nvSpPr>
          <p:cNvPr id="4" name="Text Placeholder 3">
            <a:extLst>
              <a:ext uri="{FF2B5EF4-FFF2-40B4-BE49-F238E27FC236}">
                <a16:creationId xmlns:a16="http://schemas.microsoft.com/office/drawing/2014/main" id="{F656D6C8-9AB0-414C-B4CE-7DDA54FDF5C9}"/>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0064556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602B6-5901-4032-A7BC-3A5BC26C6E22}"/>
              </a:ext>
            </a:extLst>
          </p:cNvPr>
          <p:cNvSpPr>
            <a:spLocks noGrp="1"/>
          </p:cNvSpPr>
          <p:nvPr>
            <p:ph type="title"/>
          </p:nvPr>
        </p:nvSpPr>
        <p:spPr/>
        <p:txBody>
          <a:bodyPr/>
          <a:lstStyle/>
          <a:p>
            <a:r>
              <a:rPr lang="en-US"/>
              <a:t>Instagram Hashtag Detection | 1 group and 5 profiles - 2 of 3</a:t>
            </a:r>
          </a:p>
        </p:txBody>
      </p:sp>
      <p:graphicFrame>
        <p:nvGraphicFramePr>
          <p:cNvPr id="5" name="Table Placeholder 4">
            <a:extLst>
              <a:ext uri="{FF2B5EF4-FFF2-40B4-BE49-F238E27FC236}">
                <a16:creationId xmlns:a16="http://schemas.microsoft.com/office/drawing/2014/main" id="{D8BABD65-F781-4A4F-8A45-63E0454101CD}"/>
              </a:ext>
            </a:extLst>
          </p:cNvPr>
          <p:cNvGraphicFramePr>
            <a:graphicFrameLocks noGrp="1"/>
          </p:cNvGraphicFramePr>
          <p:nvPr>
            <p:ph type="tbl" sz="quarter" idx="13"/>
            <p:extLst>
              <p:ext uri="{D42A27DB-BD31-4B8C-83A1-F6EECF244321}">
                <p14:modId xmlns:p14="http://schemas.microsoft.com/office/powerpoint/2010/main" val="1847178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796779491"/>
                    </a:ext>
                  </a:extLst>
                </a:gridCol>
                <a:gridCol w="1069848">
                  <a:extLst>
                    <a:ext uri="{9D8B030D-6E8A-4147-A177-3AD203B41FA5}">
                      <a16:colId xmlns:a16="http://schemas.microsoft.com/office/drawing/2014/main" val="2139253817"/>
                    </a:ext>
                  </a:extLst>
                </a:gridCol>
                <a:gridCol w="1069848">
                  <a:extLst>
                    <a:ext uri="{9D8B030D-6E8A-4147-A177-3AD203B41FA5}">
                      <a16:colId xmlns:a16="http://schemas.microsoft.com/office/drawing/2014/main" val="3668883188"/>
                    </a:ext>
                  </a:extLst>
                </a:gridCol>
                <a:gridCol w="1069848">
                  <a:extLst>
                    <a:ext uri="{9D8B030D-6E8A-4147-A177-3AD203B41FA5}">
                      <a16:colId xmlns:a16="http://schemas.microsoft.com/office/drawing/2014/main" val="2281493697"/>
                    </a:ext>
                  </a:extLst>
                </a:gridCol>
                <a:gridCol w="1069848">
                  <a:extLst>
                    <a:ext uri="{9D8B030D-6E8A-4147-A177-3AD203B41FA5}">
                      <a16:colId xmlns:a16="http://schemas.microsoft.com/office/drawing/2014/main" val="2745731862"/>
                    </a:ext>
                  </a:extLst>
                </a:gridCol>
                <a:gridCol w="1069848">
                  <a:extLst>
                    <a:ext uri="{9D8B030D-6E8A-4147-A177-3AD203B41FA5}">
                      <a16:colId xmlns:a16="http://schemas.microsoft.com/office/drawing/2014/main" val="1957222811"/>
                    </a:ext>
                  </a:extLst>
                </a:gridCol>
                <a:gridCol w="1069848">
                  <a:extLst>
                    <a:ext uri="{9D8B030D-6E8A-4147-A177-3AD203B41FA5}">
                      <a16:colId xmlns:a16="http://schemas.microsoft.com/office/drawing/2014/main" val="362199039"/>
                    </a:ext>
                  </a:extLst>
                </a:gridCol>
                <a:gridCol w="1069848">
                  <a:extLst>
                    <a:ext uri="{9D8B030D-6E8A-4147-A177-3AD203B41FA5}">
                      <a16:colId xmlns:a16="http://schemas.microsoft.com/office/drawing/2014/main" val="2372627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Engagements per Post</a:t>
                      </a:r>
                    </a:p>
                  </a:txBody>
                  <a:tcPr/>
                </a:tc>
                <a:extLst>
                  <a:ext uri="{0D108BD9-81ED-4DB2-BD59-A6C34878D82A}">
                    <a16:rowId xmlns:a16="http://schemas.microsoft.com/office/drawing/2014/main" val="4182466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#markenmai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1295</a:t>
                      </a:r>
                    </a:p>
                  </a:txBody>
                  <a:tcPr/>
                </a:tc>
                <a:extLst>
                  <a:ext uri="{0D108BD9-81ED-4DB2-BD59-A6C34878D82A}">
                    <a16:rowId xmlns:a16="http://schemas.microsoft.com/office/drawing/2014/main" val="3001357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#newmusic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517.66666666667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22855.333333333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19068.333333333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538.66666666667</a:t>
                      </a:r>
                    </a:p>
                  </a:txBody>
                  <a:tcPr/>
                </a:tc>
                <a:extLst>
                  <a:ext uri="{0D108BD9-81ED-4DB2-BD59-A6C34878D82A}">
                    <a16:rowId xmlns:a16="http://schemas.microsoft.com/office/drawing/2014/main" val="2921120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#3FMLiveBox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a:t>
                      </a:r>
                    </a:p>
                  </a:txBody>
                  <a:tcPr/>
                </a:tc>
                <a:extLst>
                  <a:ext uri="{0D108BD9-81ED-4DB2-BD59-A6C34878D82A}">
                    <a16:rowId xmlns:a16="http://schemas.microsoft.com/office/drawing/2014/main" val="1262903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#3fmmegahit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638.5</a:t>
                      </a:r>
                    </a:p>
                  </a:txBody>
                  <a:tcPr/>
                </a:tc>
                <a:extLst>
                  <a:ext uri="{0D108BD9-81ED-4DB2-BD59-A6C34878D82A}">
                    <a16:rowId xmlns:a16="http://schemas.microsoft.com/office/drawing/2014/main" val="3633541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#3fmtalent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563.5</a:t>
                      </a:r>
                    </a:p>
                  </a:txBody>
                  <a:tcPr/>
                </a:tc>
                <a:extLst>
                  <a:ext uri="{0D108BD9-81ED-4DB2-BD59-A6C34878D82A}">
                    <a16:rowId xmlns:a16="http://schemas.microsoft.com/office/drawing/2014/main" val="276383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#LUNA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652</a:t>
                      </a:r>
                    </a:p>
                  </a:txBody>
                  <a:tcPr/>
                </a:tc>
                <a:extLst>
                  <a:ext uri="{0D108BD9-81ED-4DB2-BD59-A6C34878D82A}">
                    <a16:rowId xmlns:a16="http://schemas.microsoft.com/office/drawing/2014/main" val="951428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#RoxyDekker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185797.5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3661</a:t>
                      </a:r>
                    </a:p>
                  </a:txBody>
                  <a:tcPr/>
                </a:tc>
                <a:extLst>
                  <a:ext uri="{0D108BD9-81ED-4DB2-BD59-A6C34878D82A}">
                    <a16:rowId xmlns:a16="http://schemas.microsoft.com/office/drawing/2014/main" val="2647258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#SR24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53425.5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2600.5</a:t>
                      </a:r>
                    </a:p>
                  </a:txBody>
                  <a:tcPr/>
                </a:tc>
                <a:extLst>
                  <a:ext uri="{0D108BD9-81ED-4DB2-BD59-A6C34878D82A}">
                    <a16:rowId xmlns:a16="http://schemas.microsoft.com/office/drawing/2014/main" val="2155754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45151.5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1252</a:t>
                      </a:r>
                    </a:p>
                  </a:txBody>
                  <a:tcPr/>
                </a:tc>
                <a:extLst>
                  <a:ext uri="{0D108BD9-81ED-4DB2-BD59-A6C34878D82A}">
                    <a16:rowId xmlns:a16="http://schemas.microsoft.com/office/drawing/2014/main" val="2277045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#de3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479.5</a:t>
                      </a:r>
                    </a:p>
                  </a:txBody>
                  <a:tcPr/>
                </a:tc>
                <a:extLst>
                  <a:ext uri="{0D108BD9-81ED-4DB2-BD59-A6C34878D82A}">
                    <a16:rowId xmlns:a16="http://schemas.microsoft.com/office/drawing/2014/main" val="1651115921"/>
                  </a:ext>
                </a:extLst>
              </a:tr>
            </a:tbl>
          </a:graphicData>
        </a:graphic>
      </p:graphicFrame>
      <p:sp>
        <p:nvSpPr>
          <p:cNvPr id="4" name="Text Placeholder 3">
            <a:extLst>
              <a:ext uri="{FF2B5EF4-FFF2-40B4-BE49-F238E27FC236}">
                <a16:creationId xmlns:a16="http://schemas.microsoft.com/office/drawing/2014/main" id="{988E19B2-9041-4A38-9D83-FCF6D0DC2FBD}"/>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1552270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BC778-AF23-4968-A76D-1D19400A8962}"/>
              </a:ext>
            </a:extLst>
          </p:cNvPr>
          <p:cNvSpPr>
            <a:spLocks noGrp="1"/>
          </p:cNvSpPr>
          <p:nvPr>
            <p:ph type="title"/>
          </p:nvPr>
        </p:nvSpPr>
        <p:spPr/>
        <p:txBody>
          <a:bodyPr/>
          <a:lstStyle/>
          <a:p>
            <a:r>
              <a:rPr lang="en-US"/>
              <a:t>Instagram Hashtag Detection | 1 group and 5 profiles - 3 of 3</a:t>
            </a:r>
          </a:p>
        </p:txBody>
      </p:sp>
      <p:graphicFrame>
        <p:nvGraphicFramePr>
          <p:cNvPr id="5" name="Table Placeholder 4">
            <a:extLst>
              <a:ext uri="{FF2B5EF4-FFF2-40B4-BE49-F238E27FC236}">
                <a16:creationId xmlns:a16="http://schemas.microsoft.com/office/drawing/2014/main" id="{27E623A6-81FF-4202-BB30-E816AEE03C8A}"/>
              </a:ext>
            </a:extLst>
          </p:cNvPr>
          <p:cNvGraphicFramePr>
            <a:graphicFrameLocks noGrp="1"/>
          </p:cNvGraphicFramePr>
          <p:nvPr>
            <p:ph type="tbl" sz="quarter" idx="13"/>
            <p:extLst>
              <p:ext uri="{D42A27DB-BD31-4B8C-83A1-F6EECF244321}">
                <p14:modId xmlns:p14="http://schemas.microsoft.com/office/powerpoint/2010/main" val="938302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973435958"/>
                    </a:ext>
                  </a:extLst>
                </a:gridCol>
                <a:gridCol w="1069848">
                  <a:extLst>
                    <a:ext uri="{9D8B030D-6E8A-4147-A177-3AD203B41FA5}">
                      <a16:colId xmlns:a16="http://schemas.microsoft.com/office/drawing/2014/main" val="1464346795"/>
                    </a:ext>
                  </a:extLst>
                </a:gridCol>
                <a:gridCol w="1069848">
                  <a:extLst>
                    <a:ext uri="{9D8B030D-6E8A-4147-A177-3AD203B41FA5}">
                      <a16:colId xmlns:a16="http://schemas.microsoft.com/office/drawing/2014/main" val="1240722950"/>
                    </a:ext>
                  </a:extLst>
                </a:gridCol>
                <a:gridCol w="1069848">
                  <a:extLst>
                    <a:ext uri="{9D8B030D-6E8A-4147-A177-3AD203B41FA5}">
                      <a16:colId xmlns:a16="http://schemas.microsoft.com/office/drawing/2014/main" val="789333036"/>
                    </a:ext>
                  </a:extLst>
                </a:gridCol>
                <a:gridCol w="1069848">
                  <a:extLst>
                    <a:ext uri="{9D8B030D-6E8A-4147-A177-3AD203B41FA5}">
                      <a16:colId xmlns:a16="http://schemas.microsoft.com/office/drawing/2014/main" val="1164779908"/>
                    </a:ext>
                  </a:extLst>
                </a:gridCol>
                <a:gridCol w="1069848">
                  <a:extLst>
                    <a:ext uri="{9D8B030D-6E8A-4147-A177-3AD203B41FA5}">
                      <a16:colId xmlns:a16="http://schemas.microsoft.com/office/drawing/2014/main" val="1321007840"/>
                    </a:ext>
                  </a:extLst>
                </a:gridCol>
                <a:gridCol w="1069848">
                  <a:extLst>
                    <a:ext uri="{9D8B030D-6E8A-4147-A177-3AD203B41FA5}">
                      <a16:colId xmlns:a16="http://schemas.microsoft.com/office/drawing/2014/main" val="2805155097"/>
                    </a:ext>
                  </a:extLst>
                </a:gridCol>
                <a:gridCol w="1069848">
                  <a:extLst>
                    <a:ext uri="{9D8B030D-6E8A-4147-A177-3AD203B41FA5}">
                      <a16:colId xmlns:a16="http://schemas.microsoft.com/office/drawing/2014/main" val="9817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Engagements per Post</a:t>
                      </a:r>
                    </a:p>
                  </a:txBody>
                  <a:tcPr/>
                </a:tc>
                <a:extLst>
                  <a:ext uri="{0D108BD9-81ED-4DB2-BD59-A6C34878D82A}">
                    <a16:rowId xmlns:a16="http://schemas.microsoft.com/office/drawing/2014/main" val="2566079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#grammys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2617</a:t>
                      </a:r>
                    </a:p>
                  </a:txBody>
                  <a:tcPr/>
                </a:tc>
                <a:extLst>
                  <a:ext uri="{0D108BD9-81ED-4DB2-BD59-A6C34878D82A}">
                    <a16:rowId xmlns:a16="http://schemas.microsoft.com/office/drawing/2014/main" val="1083726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707</a:t>
                      </a:r>
                    </a:p>
                  </a:txBody>
                  <a:tcPr/>
                </a:tc>
                <a:extLst>
                  <a:ext uri="{0D108BD9-81ED-4DB2-BD59-A6C34878D82A}">
                    <a16:rowId xmlns:a16="http://schemas.microsoft.com/office/drawing/2014/main" val="2389589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#wijnandenjamie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678.5</a:t>
                      </a:r>
                    </a:p>
                  </a:txBody>
                  <a:tcPr/>
                </a:tc>
                <a:extLst>
                  <a:ext uri="{0D108BD9-81ED-4DB2-BD59-A6C34878D82A}">
                    <a16:rowId xmlns:a16="http://schemas.microsoft.com/office/drawing/2014/main" val="534839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#3FMMegahit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a:t>
                      </a:r>
                    </a:p>
                  </a:txBody>
                  <a:tcPr/>
                </a:tc>
                <a:extLst>
                  <a:ext uri="{0D108BD9-81ED-4DB2-BD59-A6C34878D82A}">
                    <a16:rowId xmlns:a16="http://schemas.microsoft.com/office/drawing/2014/main" val="3786138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#3fmMegahit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594</a:t>
                      </a:r>
                    </a:p>
                  </a:txBody>
                  <a:tcPr/>
                </a:tc>
                <a:extLst>
                  <a:ext uri="{0D108BD9-81ED-4DB2-BD59-A6C34878D82A}">
                    <a16:rowId xmlns:a16="http://schemas.microsoft.com/office/drawing/2014/main" val="1321794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#3fmawardd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extLst>
                  <a:ext uri="{0D108BD9-81ED-4DB2-BD59-A6C34878D82A}">
                    <a16:rowId xmlns:a16="http://schemas.microsoft.com/office/drawing/2014/main" val="572080373"/>
                  </a:ext>
                </a:extLst>
              </a:tr>
            </a:tbl>
          </a:graphicData>
        </a:graphic>
      </p:graphicFrame>
      <p:sp>
        <p:nvSpPr>
          <p:cNvPr id="4" name="Text Placeholder 3">
            <a:extLst>
              <a:ext uri="{FF2B5EF4-FFF2-40B4-BE49-F238E27FC236}">
                <a16:creationId xmlns:a16="http://schemas.microsoft.com/office/drawing/2014/main" id="{BA69AE96-6C97-4ABF-8390-CA0504BE4591}"/>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41267854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21B3A-DA14-4283-B30C-005553CDEDAA}"/>
              </a:ext>
            </a:extLst>
          </p:cNvPr>
          <p:cNvSpPr>
            <a:spLocks noGrp="1"/>
          </p:cNvSpPr>
          <p:nvPr>
            <p:ph type="title"/>
          </p:nvPr>
        </p:nvSpPr>
        <p:spPr/>
        <p:txBody>
          <a:bodyPr/>
          <a:lstStyle/>
          <a:p>
            <a:r>
              <a:rPr lang="en-US"/>
              <a:t>Instagram Top 5 posts met meeste interactie | 1 group and 5 profiles - 1 of 12</a:t>
            </a:r>
          </a:p>
        </p:txBody>
      </p:sp>
      <p:graphicFrame>
        <p:nvGraphicFramePr>
          <p:cNvPr id="5" name="Table Placeholder 4">
            <a:extLst>
              <a:ext uri="{FF2B5EF4-FFF2-40B4-BE49-F238E27FC236}">
                <a16:creationId xmlns:a16="http://schemas.microsoft.com/office/drawing/2014/main" id="{1215F259-F7F2-4B6D-8FF5-A55B5F6C9F8A}"/>
              </a:ext>
            </a:extLst>
          </p:cNvPr>
          <p:cNvGraphicFramePr>
            <a:graphicFrameLocks noGrp="1"/>
          </p:cNvGraphicFramePr>
          <p:nvPr>
            <p:ph type="tbl" sz="quarter" idx="13"/>
            <p:extLst>
              <p:ext uri="{D42A27DB-BD31-4B8C-83A1-F6EECF244321}">
                <p14:modId xmlns:p14="http://schemas.microsoft.com/office/powerpoint/2010/main" val="326556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22264813"/>
                    </a:ext>
                  </a:extLst>
                </a:gridCol>
                <a:gridCol w="1728216">
                  <a:extLst>
                    <a:ext uri="{9D8B030D-6E8A-4147-A177-3AD203B41FA5}">
                      <a16:colId xmlns:a16="http://schemas.microsoft.com/office/drawing/2014/main" val="2175422616"/>
                    </a:ext>
                  </a:extLst>
                </a:gridCol>
                <a:gridCol w="740664">
                  <a:extLst>
                    <a:ext uri="{9D8B030D-6E8A-4147-A177-3AD203B41FA5}">
                      <a16:colId xmlns:a16="http://schemas.microsoft.com/office/drawing/2014/main" val="1295121961"/>
                    </a:ext>
                  </a:extLst>
                </a:gridCol>
                <a:gridCol w="740664">
                  <a:extLst>
                    <a:ext uri="{9D8B030D-6E8A-4147-A177-3AD203B41FA5}">
                      <a16:colId xmlns:a16="http://schemas.microsoft.com/office/drawing/2014/main" val="4478699"/>
                    </a:ext>
                  </a:extLst>
                </a:gridCol>
                <a:gridCol w="740664">
                  <a:extLst>
                    <a:ext uri="{9D8B030D-6E8A-4147-A177-3AD203B41FA5}">
                      <a16:colId xmlns:a16="http://schemas.microsoft.com/office/drawing/2014/main" val="2468566655"/>
                    </a:ext>
                  </a:extLst>
                </a:gridCol>
                <a:gridCol w="740664">
                  <a:extLst>
                    <a:ext uri="{9D8B030D-6E8A-4147-A177-3AD203B41FA5}">
                      <a16:colId xmlns:a16="http://schemas.microsoft.com/office/drawing/2014/main" val="2732745230"/>
                    </a:ext>
                  </a:extLst>
                </a:gridCol>
                <a:gridCol w="740664">
                  <a:extLst>
                    <a:ext uri="{9D8B030D-6E8A-4147-A177-3AD203B41FA5}">
                      <a16:colId xmlns:a16="http://schemas.microsoft.com/office/drawing/2014/main" val="3932642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5012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- 2025-02-25 21:45:37</a:t>
                      </a:r>
                      <a:r>
                        <a:rPr kumimoji="0" lang="en-US" sz="1000" b="0" i="0" u="none" strike="noStrike" kern="1200" cap="none" spc="0" normalizeH="0" baseline="0" noProof="0">
                          <a:ln>
                            <a:noFill/>
                          </a:ln>
                          <a:solidFill>
                            <a:prstClr val="black"/>
                          </a:solidFill>
                          <a:effectLst/>
                          <a:uLnTx/>
                          <a:uFillTx/>
                          <a:latin typeface="Calibri"/>
                          <a:ea typeface="+mn-ea"/>
                          <a:cs typeface="+mn-cs"/>
                        </a:rPr>
                        <a:t>
 Op de Groene Loper bij de 3FM Awards dropt Roxy Ro even heeel goed nieuws. 😭 #3FM #3FMAwards #RoxyDekker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https://quintly-eu-image-storage.s3.amazonaws.com/5e7bf16154c6da0663c50211224ef1f8/bb43d11b24275bcd1c8214564cb50a4a.jpg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03/05/2025 19:13:51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603524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- 2025-02-25 22:24:52</a:t>
                      </a:r>
                      <a:r>
                        <a:rPr kumimoji="0" lang="nl-NL" sz="1000" b="0" i="0" u="none" strike="noStrike" kern="1200" cap="none" spc="0" normalizeH="0" baseline="0" noProof="0">
                          <a:ln>
                            <a:noFill/>
                          </a:ln>
                          <a:solidFill>
                            <a:prstClr val="black"/>
                          </a:solidFill>
                          <a:effectLst/>
                          <a:uLnTx/>
                          <a:uFillTx/>
                          <a:latin typeface="Calibri"/>
                          <a:ea typeface="+mn-ea"/>
                          <a:cs typeface="+mn-cs"/>
                        </a:rPr>
                        <a:t>
 Een thuiswedstrijd voor DI-RECT: want in PAARD winnen zij de 3FM Award voor Beste Groep. 🙌
#3FM #3FMAwards #DIRECT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https://quintly-eu-image-storage.s3.amazonaws.com/5e7bf16154c6da0663c50211224ef1f8/1612594a2b8a4fc4af622181f2f4f75d.jpg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03/05/2025 19:13:51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888647218"/>
                  </a:ext>
                </a:extLst>
              </a:tr>
            </a:tbl>
          </a:graphicData>
        </a:graphic>
      </p:graphicFrame>
      <p:sp>
        <p:nvSpPr>
          <p:cNvPr id="4" name="Text Placeholder 3">
            <a:extLst>
              <a:ext uri="{FF2B5EF4-FFF2-40B4-BE49-F238E27FC236}">
                <a16:creationId xmlns:a16="http://schemas.microsoft.com/office/drawing/2014/main" id="{59516C6C-BFDE-4B25-8F1D-0A8AB8488073}"/>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8579691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D7291-E984-4001-AD49-E78C05DCE878}"/>
              </a:ext>
            </a:extLst>
          </p:cNvPr>
          <p:cNvSpPr>
            <a:spLocks noGrp="1"/>
          </p:cNvSpPr>
          <p:nvPr>
            <p:ph type="title"/>
          </p:nvPr>
        </p:nvSpPr>
        <p:spPr/>
        <p:txBody>
          <a:bodyPr/>
          <a:lstStyle/>
          <a:p>
            <a:r>
              <a:rPr lang="en-US"/>
              <a:t>Instagram Top 5 posts met meeste interactie | 1 group and 5 profiles - 2 of 12</a:t>
            </a:r>
          </a:p>
        </p:txBody>
      </p:sp>
      <p:graphicFrame>
        <p:nvGraphicFramePr>
          <p:cNvPr id="5" name="Table Placeholder 4">
            <a:extLst>
              <a:ext uri="{FF2B5EF4-FFF2-40B4-BE49-F238E27FC236}">
                <a16:creationId xmlns:a16="http://schemas.microsoft.com/office/drawing/2014/main" id="{7F7397E0-80D5-4526-9BEC-14B553556BC1}"/>
              </a:ext>
            </a:extLst>
          </p:cNvPr>
          <p:cNvGraphicFramePr>
            <a:graphicFrameLocks noGrp="1"/>
          </p:cNvGraphicFramePr>
          <p:nvPr>
            <p:ph type="tbl" sz="quarter" idx="13"/>
            <p:extLst>
              <p:ext uri="{D42A27DB-BD31-4B8C-83A1-F6EECF244321}">
                <p14:modId xmlns:p14="http://schemas.microsoft.com/office/powerpoint/2010/main" val="4114682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54242708"/>
                    </a:ext>
                  </a:extLst>
                </a:gridCol>
                <a:gridCol w="1728216">
                  <a:extLst>
                    <a:ext uri="{9D8B030D-6E8A-4147-A177-3AD203B41FA5}">
                      <a16:colId xmlns:a16="http://schemas.microsoft.com/office/drawing/2014/main" val="225819996"/>
                    </a:ext>
                  </a:extLst>
                </a:gridCol>
                <a:gridCol w="740664">
                  <a:extLst>
                    <a:ext uri="{9D8B030D-6E8A-4147-A177-3AD203B41FA5}">
                      <a16:colId xmlns:a16="http://schemas.microsoft.com/office/drawing/2014/main" val="1925830226"/>
                    </a:ext>
                  </a:extLst>
                </a:gridCol>
                <a:gridCol w="740664">
                  <a:extLst>
                    <a:ext uri="{9D8B030D-6E8A-4147-A177-3AD203B41FA5}">
                      <a16:colId xmlns:a16="http://schemas.microsoft.com/office/drawing/2014/main" val="3840601046"/>
                    </a:ext>
                  </a:extLst>
                </a:gridCol>
                <a:gridCol w="740664">
                  <a:extLst>
                    <a:ext uri="{9D8B030D-6E8A-4147-A177-3AD203B41FA5}">
                      <a16:colId xmlns:a16="http://schemas.microsoft.com/office/drawing/2014/main" val="2794774351"/>
                    </a:ext>
                  </a:extLst>
                </a:gridCol>
                <a:gridCol w="740664">
                  <a:extLst>
                    <a:ext uri="{9D8B030D-6E8A-4147-A177-3AD203B41FA5}">
                      <a16:colId xmlns:a16="http://schemas.microsoft.com/office/drawing/2014/main" val="819529208"/>
                    </a:ext>
                  </a:extLst>
                </a:gridCol>
                <a:gridCol w="740664">
                  <a:extLst>
                    <a:ext uri="{9D8B030D-6E8A-4147-A177-3AD203B41FA5}">
                      <a16:colId xmlns:a16="http://schemas.microsoft.com/office/drawing/2014/main" val="1470356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95666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- 2025-02-06 10:08:09</a:t>
                      </a:r>
                      <a:r>
                        <a:rPr kumimoji="0" lang="nl-NL" sz="1000" b="0" i="0" u="none" strike="noStrike" kern="1200" cap="none" spc="0" normalizeH="0" baseline="0" noProof="0">
                          <a:ln>
                            <a:noFill/>
                          </a:ln>
                          <a:solidFill>
                            <a:prstClr val="black"/>
                          </a:solidFill>
                          <a:effectLst/>
                          <a:uLnTx/>
                          <a:uFillTx/>
                          <a:latin typeface="Calibri"/>
                          <a:ea typeface="+mn-ea"/>
                          <a:cs typeface="+mn-cs"/>
                        </a:rPr>
                        <a:t>
 €12.563.709 voor Metakids! 😱 Dat is ruim een miljoen bovenop de eindstand waarmee Barend, Sophie en Wijnand op 24 december het Glazen Huis afsloten. Wát een bedrag! 😍
Henry Schut was in de studio om Barend &amp; Wijnand te vertellen dat ze aanstaande zondag het legendarische Radio 1 programma Langs de Lijn mogen presenteren. Tijdens 3FM Serious Request maakten ze de deal dat als er €30.000 werd opgehaald, hun jongensdroom in vervulling zou gaan. En dat lukte! Maar dit was niet de enige verrassing, 🎉 #3FM #SR24 #GlazenHuis #Metakids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https://quintly-eu-image-storage.s3.amazonaws.com/5e7bf16154c6da0663c50211224ef1f8/02d9a07227fcaf75a6c5509d1816d658.jpg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03/05/2025 19:13:51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377807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- 2025-02-13 19:10:12</a:t>
                      </a:r>
                      <a:r>
                        <a:rPr kumimoji="0" lang="nl-NL" sz="1000" b="0" i="0" u="none" strike="noStrike" kern="1200" cap="none" spc="0" normalizeH="0" baseline="0" noProof="0">
                          <a:ln>
                            <a:noFill/>
                          </a:ln>
                          <a:solidFill>
                            <a:prstClr val="black"/>
                          </a:solidFill>
                          <a:effectLst/>
                          <a:uLnTx/>
                          <a:uFillTx/>
                          <a:latin typeface="Calibri"/>
                          <a:ea typeface="+mn-ea"/>
                          <a:cs typeface="+mn-cs"/>
                        </a:rPr>
                        <a:t>
 “Ik vond hem best wel kunnen” 😅 #3fm #barendenbenner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https://quintly-eu-image-storage.s3.amazonaws.com/5e7bf16154c6da0663c50211224ef1f8/0769bde47598658a0f9eb6a14f85378a.jpg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03/05/2025 19:13:51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91299075"/>
                  </a:ext>
                </a:extLst>
              </a:tr>
            </a:tbl>
          </a:graphicData>
        </a:graphic>
      </p:graphicFrame>
      <p:sp>
        <p:nvSpPr>
          <p:cNvPr id="4" name="Text Placeholder 3">
            <a:extLst>
              <a:ext uri="{FF2B5EF4-FFF2-40B4-BE49-F238E27FC236}">
                <a16:creationId xmlns:a16="http://schemas.microsoft.com/office/drawing/2014/main" id="{918E5E62-2C67-4E7E-A3E7-F0569CB2F23A}"/>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13276949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BA2A0-9CD4-4BA4-9340-02D0D8EEE0C4}"/>
              </a:ext>
            </a:extLst>
          </p:cNvPr>
          <p:cNvSpPr>
            <a:spLocks noGrp="1"/>
          </p:cNvSpPr>
          <p:nvPr>
            <p:ph type="title"/>
          </p:nvPr>
        </p:nvSpPr>
        <p:spPr/>
        <p:txBody>
          <a:bodyPr/>
          <a:lstStyle/>
          <a:p>
            <a:r>
              <a:rPr lang="en-US"/>
              <a:t>Instagram Top 5 posts met meeste interactie | 1 group and 5 profiles - 3 of 12</a:t>
            </a:r>
          </a:p>
        </p:txBody>
      </p:sp>
      <p:graphicFrame>
        <p:nvGraphicFramePr>
          <p:cNvPr id="5" name="Table Placeholder 4">
            <a:extLst>
              <a:ext uri="{FF2B5EF4-FFF2-40B4-BE49-F238E27FC236}">
                <a16:creationId xmlns:a16="http://schemas.microsoft.com/office/drawing/2014/main" id="{9C037FCA-0832-4C9E-9245-9BDE6CF8971E}"/>
              </a:ext>
            </a:extLst>
          </p:cNvPr>
          <p:cNvGraphicFramePr>
            <a:graphicFrameLocks noGrp="1"/>
          </p:cNvGraphicFramePr>
          <p:nvPr>
            <p:ph type="tbl" sz="quarter" idx="13"/>
            <p:extLst>
              <p:ext uri="{D42A27DB-BD31-4B8C-83A1-F6EECF244321}">
                <p14:modId xmlns:p14="http://schemas.microsoft.com/office/powerpoint/2010/main" val="4233417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73242812"/>
                    </a:ext>
                  </a:extLst>
                </a:gridCol>
                <a:gridCol w="1728216">
                  <a:extLst>
                    <a:ext uri="{9D8B030D-6E8A-4147-A177-3AD203B41FA5}">
                      <a16:colId xmlns:a16="http://schemas.microsoft.com/office/drawing/2014/main" val="2080063452"/>
                    </a:ext>
                  </a:extLst>
                </a:gridCol>
                <a:gridCol w="740664">
                  <a:extLst>
                    <a:ext uri="{9D8B030D-6E8A-4147-A177-3AD203B41FA5}">
                      <a16:colId xmlns:a16="http://schemas.microsoft.com/office/drawing/2014/main" val="3978942774"/>
                    </a:ext>
                  </a:extLst>
                </a:gridCol>
                <a:gridCol w="740664">
                  <a:extLst>
                    <a:ext uri="{9D8B030D-6E8A-4147-A177-3AD203B41FA5}">
                      <a16:colId xmlns:a16="http://schemas.microsoft.com/office/drawing/2014/main" val="1294881605"/>
                    </a:ext>
                  </a:extLst>
                </a:gridCol>
                <a:gridCol w="740664">
                  <a:extLst>
                    <a:ext uri="{9D8B030D-6E8A-4147-A177-3AD203B41FA5}">
                      <a16:colId xmlns:a16="http://schemas.microsoft.com/office/drawing/2014/main" val="1679009603"/>
                    </a:ext>
                  </a:extLst>
                </a:gridCol>
                <a:gridCol w="740664">
                  <a:extLst>
                    <a:ext uri="{9D8B030D-6E8A-4147-A177-3AD203B41FA5}">
                      <a16:colId xmlns:a16="http://schemas.microsoft.com/office/drawing/2014/main" val="422326463"/>
                    </a:ext>
                  </a:extLst>
                </a:gridCol>
                <a:gridCol w="740664">
                  <a:extLst>
                    <a:ext uri="{9D8B030D-6E8A-4147-A177-3AD203B41FA5}">
                      <a16:colId xmlns:a16="http://schemas.microsoft.com/office/drawing/2014/main" val="3474091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42556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- 2025-02-03 13:18:24</a:t>
                      </a:r>
                      <a:r>
                        <a:rPr kumimoji="0" lang="en-US" sz="1000" b="0" i="0" u="none" strike="noStrike" kern="1200" cap="none" spc="0" normalizeH="0" baseline="0" noProof="0">
                          <a:ln>
                            <a:noFill/>
                          </a:ln>
                          <a:solidFill>
                            <a:prstClr val="black"/>
                          </a:solidFill>
                          <a:effectLst/>
                          <a:uLnTx/>
                          <a:uFillTx/>
                          <a:latin typeface="Calibri"/>
                          <a:ea typeface="+mn-ea"/>
                          <a:cs typeface="+mn-cs"/>
                        </a:rPr>
                        <a:t>
 Wat een avond voor deze vrouwen! 🫶 Eerste Grammys voor de pop girlies, historische award voor Beyoncé en het optreden en de speech van winnaar Doechii gaan de geschiedenisboeken in. Billie Eilish en Taylor Swift waren ook veelvuldig genomineerd maar namen geen award mee naar huis.
Bij de mannen was Kendrick Lamar de grote winnaar. Van de grote vier categorieën won hij er twee, 'Record of the Year' en 'Song of the Year' voor zijn track 'Not Like Us'. (De andere twee zijn de categorieën 'Best New Artist' en 'Album of the Year'. Meer over de Grammys lees je op http://3FM.nl. #3fm #grammys #chappellroan #beyonce #charlixcx #doechii 📸: ANPFoto &amp; Recording Academy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https://quintly-eu-image-storage.s3.amazonaws.com/5e7bf16154c6da0663c50211224ef1f8/046e934871818e3051255e7cac908521.jpg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02/22/2025 01:14:33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611178435"/>
                  </a:ext>
                </a:extLst>
              </a:tr>
            </a:tbl>
          </a:graphicData>
        </a:graphic>
      </p:graphicFrame>
      <p:sp>
        <p:nvSpPr>
          <p:cNvPr id="4" name="Text Placeholder 3">
            <a:extLst>
              <a:ext uri="{FF2B5EF4-FFF2-40B4-BE49-F238E27FC236}">
                <a16:creationId xmlns:a16="http://schemas.microsoft.com/office/drawing/2014/main" id="{AC85BEF4-5424-44A5-AC03-2F850D708870}"/>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29235842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80B1D-0757-4C1A-AC41-0CF413A9DBC7}"/>
              </a:ext>
            </a:extLst>
          </p:cNvPr>
          <p:cNvSpPr>
            <a:spLocks noGrp="1"/>
          </p:cNvSpPr>
          <p:nvPr>
            <p:ph type="title"/>
          </p:nvPr>
        </p:nvSpPr>
        <p:spPr/>
        <p:txBody>
          <a:bodyPr/>
          <a:lstStyle/>
          <a:p>
            <a:r>
              <a:rPr lang="en-US"/>
              <a:t>Instagram Top 5 posts met meeste interactie | 1 group and 5 profiles - 4 of 12</a:t>
            </a:r>
          </a:p>
        </p:txBody>
      </p:sp>
      <p:graphicFrame>
        <p:nvGraphicFramePr>
          <p:cNvPr id="5" name="Table Placeholder 4">
            <a:extLst>
              <a:ext uri="{FF2B5EF4-FFF2-40B4-BE49-F238E27FC236}">
                <a16:creationId xmlns:a16="http://schemas.microsoft.com/office/drawing/2014/main" id="{E38FE6C1-1199-4005-9140-C317A0CE8FA5}"/>
              </a:ext>
            </a:extLst>
          </p:cNvPr>
          <p:cNvGraphicFramePr>
            <a:graphicFrameLocks noGrp="1"/>
          </p:cNvGraphicFramePr>
          <p:nvPr>
            <p:ph type="tbl" sz="quarter" idx="13"/>
            <p:extLst>
              <p:ext uri="{D42A27DB-BD31-4B8C-83A1-F6EECF244321}">
                <p14:modId xmlns:p14="http://schemas.microsoft.com/office/powerpoint/2010/main" val="3390912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74007908"/>
                    </a:ext>
                  </a:extLst>
                </a:gridCol>
                <a:gridCol w="1728216">
                  <a:extLst>
                    <a:ext uri="{9D8B030D-6E8A-4147-A177-3AD203B41FA5}">
                      <a16:colId xmlns:a16="http://schemas.microsoft.com/office/drawing/2014/main" val="4285786720"/>
                    </a:ext>
                  </a:extLst>
                </a:gridCol>
                <a:gridCol w="740664">
                  <a:extLst>
                    <a:ext uri="{9D8B030D-6E8A-4147-A177-3AD203B41FA5}">
                      <a16:colId xmlns:a16="http://schemas.microsoft.com/office/drawing/2014/main" val="3197205677"/>
                    </a:ext>
                  </a:extLst>
                </a:gridCol>
                <a:gridCol w="740664">
                  <a:extLst>
                    <a:ext uri="{9D8B030D-6E8A-4147-A177-3AD203B41FA5}">
                      <a16:colId xmlns:a16="http://schemas.microsoft.com/office/drawing/2014/main" val="3144302297"/>
                    </a:ext>
                  </a:extLst>
                </a:gridCol>
                <a:gridCol w="740664">
                  <a:extLst>
                    <a:ext uri="{9D8B030D-6E8A-4147-A177-3AD203B41FA5}">
                      <a16:colId xmlns:a16="http://schemas.microsoft.com/office/drawing/2014/main" val="2804816806"/>
                    </a:ext>
                  </a:extLst>
                </a:gridCol>
                <a:gridCol w="740664">
                  <a:extLst>
                    <a:ext uri="{9D8B030D-6E8A-4147-A177-3AD203B41FA5}">
                      <a16:colId xmlns:a16="http://schemas.microsoft.com/office/drawing/2014/main" val="558065911"/>
                    </a:ext>
                  </a:extLst>
                </a:gridCol>
                <a:gridCol w="740664">
                  <a:extLst>
                    <a:ext uri="{9D8B030D-6E8A-4147-A177-3AD203B41FA5}">
                      <a16:colId xmlns:a16="http://schemas.microsoft.com/office/drawing/2014/main" val="338788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35881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- 2025-02-23 16:14:41</a:t>
                      </a:r>
                      <a:r>
                        <a:rPr kumimoji="0" lang="nl-NL" sz="1000" b="0" i="0" u="none" strike="noStrike" kern="1200" cap="none" spc="0" normalizeH="0" baseline="0" noProof="0">
                          <a:ln>
                            <a:noFill/>
                          </a:ln>
                          <a:solidFill>
                            <a:prstClr val="black"/>
                          </a:solidFill>
                          <a:effectLst/>
                          <a:uLnTx/>
                          <a:uFillTx/>
                          <a:latin typeface="Calibri"/>
                          <a:ea typeface="+mn-ea"/>
                          <a:cs typeface="+mn-cs"/>
                        </a:rPr>
                        <a:t>
 Mai ging voor het eerst naar de 9 maanden beurs 👶🏻 
#markenmai #zwanger #gratis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https://quintly-eu-image-storage.s3.amazonaws.com/5e7bf16154c6da0663c50211224ef1f8/a62e8c3bd606b85dc1fa08c5c15d8fb8.jpg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03/05/2025 19:13:51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41854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- 2025-02-14 15:22:29</a:t>
                      </a:r>
                      <a:r>
                        <a:rPr kumimoji="0" lang="nl-NL" sz="1000" b="0" i="0" u="none" strike="noStrike" kern="1200" cap="none" spc="0" normalizeH="0" baseline="0" noProof="0">
                          <a:ln>
                            <a:noFill/>
                          </a:ln>
                          <a:solidFill>
                            <a:prstClr val="black"/>
                          </a:solidFill>
                          <a:effectLst/>
                          <a:uLnTx/>
                          <a:uFillTx/>
                          <a:latin typeface="Calibri"/>
                          <a:ea typeface="+mn-ea"/>
                          <a:cs typeface="+mn-cs"/>
                        </a:rPr>
                        <a:t>
 Sticks gaf gisterenavond de grootste headlineshow uit zijn solo-carrière. Het hoogtepunt was zijn a capella versie van 'Lentezon'. Een gevoelige ode aan zijn moeder die vorig jaar overleed, en dat staat op zijn laatste album 'Zonneschijn'. 🕊️ #3FM #Sticks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https://quintly-eu-image-storage.s3.amazonaws.com/5e7bf16154c6da0663c50211224ef1f8/807475ea4253cf79037e686897a82710.jpg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03/05/2025 19:13:51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648251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- 2025-02-25 21:14:45</a:t>
                      </a:r>
                      <a:r>
                        <a:rPr kumimoji="0" lang="nl-NL" sz="1000" b="0" i="0" u="none" strike="noStrike" kern="1200" cap="none" spc="0" normalizeH="0" baseline="0" noProof="0">
                          <a:ln>
                            <a:noFill/>
                          </a:ln>
                          <a:solidFill>
                            <a:prstClr val="black"/>
                          </a:solidFill>
                          <a:effectLst/>
                          <a:uLnTx/>
                          <a:uFillTx/>
                          <a:latin typeface="Calibri"/>
                          <a:ea typeface="+mn-ea"/>
                          <a:cs typeface="+mn-cs"/>
                        </a:rPr>
                        <a:t>
 Vanavond alleen maar ‘Noodzakelijk Geluk’ voor Froukje, want ze heeft de 3FM Award voor Beste Artiest in de wacht gesleept! ✨
#3FM #3FMAwards #Froukje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https://quintly-eu-image-storage.s3.amazonaws.com/5e7bf16154c6da0663c50211224ef1f8/e097f8a8d50eaa7f89417187bc444a3e.jpg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03/05/2025 19:13:51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636888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- 2025-02-16 10:10:57</a:t>
                      </a:r>
                      <a:r>
                        <a:rPr kumimoji="0" lang="nl-NL" sz="1000" b="0" i="0" u="none" strike="noStrike" kern="1200" cap="none" spc="0" normalizeH="0" baseline="0" noProof="0">
                          <a:ln>
                            <a:noFill/>
                          </a:ln>
                          <a:solidFill>
                            <a:prstClr val="black"/>
                          </a:solidFill>
                          <a:effectLst/>
                          <a:uLnTx/>
                          <a:uFillTx/>
                          <a:latin typeface="Calibri"/>
                          <a:ea typeface="+mn-ea"/>
                          <a:cs typeface="+mn-cs"/>
                        </a:rPr>
                        <a:t>
 “Ik geloof...” dat het tijd is om lekker naar bed te gaan! ☃️ #3FM #wintersport 
cc: sbs6nl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https://quintly-eu-image-storage.s3.amazonaws.com/5e7bf16154c6da0663c50211224ef1f8/df6b7beffe2d66b9bb9b3f08baf6df32.jpg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03/05/2025 19:13:51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322834201"/>
                  </a:ext>
                </a:extLst>
              </a:tr>
            </a:tbl>
          </a:graphicData>
        </a:graphic>
      </p:graphicFrame>
      <p:sp>
        <p:nvSpPr>
          <p:cNvPr id="4" name="Text Placeholder 3">
            <a:extLst>
              <a:ext uri="{FF2B5EF4-FFF2-40B4-BE49-F238E27FC236}">
                <a16:creationId xmlns:a16="http://schemas.microsoft.com/office/drawing/2014/main" id="{C193B988-30AB-46FC-ADFA-08F0039F8A36}"/>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17423352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D64E5-8CCC-40DD-9824-9F4363D9C13D}"/>
              </a:ext>
            </a:extLst>
          </p:cNvPr>
          <p:cNvSpPr>
            <a:spLocks noGrp="1"/>
          </p:cNvSpPr>
          <p:nvPr>
            <p:ph type="title"/>
          </p:nvPr>
        </p:nvSpPr>
        <p:spPr/>
        <p:txBody>
          <a:bodyPr/>
          <a:lstStyle/>
          <a:p>
            <a:r>
              <a:rPr lang="en-US"/>
              <a:t>Instagram Top 5 posts met meeste interactie | 1 group and 5 profiles - 5 of 12</a:t>
            </a:r>
          </a:p>
        </p:txBody>
      </p:sp>
      <p:graphicFrame>
        <p:nvGraphicFramePr>
          <p:cNvPr id="5" name="Table Placeholder 4">
            <a:extLst>
              <a:ext uri="{FF2B5EF4-FFF2-40B4-BE49-F238E27FC236}">
                <a16:creationId xmlns:a16="http://schemas.microsoft.com/office/drawing/2014/main" id="{024D5AAC-83F0-44F6-AC31-788209108A48}"/>
              </a:ext>
            </a:extLst>
          </p:cNvPr>
          <p:cNvGraphicFramePr>
            <a:graphicFrameLocks noGrp="1"/>
          </p:cNvGraphicFramePr>
          <p:nvPr>
            <p:ph type="tbl" sz="quarter" idx="13"/>
            <p:extLst>
              <p:ext uri="{D42A27DB-BD31-4B8C-83A1-F6EECF244321}">
                <p14:modId xmlns:p14="http://schemas.microsoft.com/office/powerpoint/2010/main" val="972032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39070890"/>
                    </a:ext>
                  </a:extLst>
                </a:gridCol>
                <a:gridCol w="1728216">
                  <a:extLst>
                    <a:ext uri="{9D8B030D-6E8A-4147-A177-3AD203B41FA5}">
                      <a16:colId xmlns:a16="http://schemas.microsoft.com/office/drawing/2014/main" val="3178359166"/>
                    </a:ext>
                  </a:extLst>
                </a:gridCol>
                <a:gridCol w="740664">
                  <a:extLst>
                    <a:ext uri="{9D8B030D-6E8A-4147-A177-3AD203B41FA5}">
                      <a16:colId xmlns:a16="http://schemas.microsoft.com/office/drawing/2014/main" val="1150154929"/>
                    </a:ext>
                  </a:extLst>
                </a:gridCol>
                <a:gridCol w="740664">
                  <a:extLst>
                    <a:ext uri="{9D8B030D-6E8A-4147-A177-3AD203B41FA5}">
                      <a16:colId xmlns:a16="http://schemas.microsoft.com/office/drawing/2014/main" val="1595634291"/>
                    </a:ext>
                  </a:extLst>
                </a:gridCol>
                <a:gridCol w="740664">
                  <a:extLst>
                    <a:ext uri="{9D8B030D-6E8A-4147-A177-3AD203B41FA5}">
                      <a16:colId xmlns:a16="http://schemas.microsoft.com/office/drawing/2014/main" val="2608120319"/>
                    </a:ext>
                  </a:extLst>
                </a:gridCol>
                <a:gridCol w="740664">
                  <a:extLst>
                    <a:ext uri="{9D8B030D-6E8A-4147-A177-3AD203B41FA5}">
                      <a16:colId xmlns:a16="http://schemas.microsoft.com/office/drawing/2014/main" val="1635824290"/>
                    </a:ext>
                  </a:extLst>
                </a:gridCol>
                <a:gridCol w="740664">
                  <a:extLst>
                    <a:ext uri="{9D8B030D-6E8A-4147-A177-3AD203B41FA5}">
                      <a16:colId xmlns:a16="http://schemas.microsoft.com/office/drawing/2014/main" val="2375208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84353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- 2025-02-10 13:00:58</a:t>
                      </a:r>
                      <a:r>
                        <a:rPr kumimoji="0" lang="nl-NL" sz="1000" b="0" i="0" u="none" strike="noStrike" kern="1200" cap="none" spc="0" normalizeH="0" baseline="0" noProof="0">
                          <a:ln>
                            <a:noFill/>
                          </a:ln>
                          <a:solidFill>
                            <a:prstClr val="black"/>
                          </a:solidFill>
                          <a:effectLst/>
                          <a:uLnTx/>
                          <a:uFillTx/>
                          <a:latin typeface="Calibri"/>
                          <a:ea typeface="+mn-ea"/>
                          <a:cs typeface="+mn-cs"/>
                        </a:rPr>
                        <a:t>
 Twee keer in één week schrijft Kendrick Lamar popcultuur geschiedenis. 🔥 Door zijn vijf gewonnen Grammy’s afgelopen weekend stonden er alleen maar meer ogen op de rapper. En hoewel dat intimiderend kan zijn, lijkt het voor Kendrick alleen maar als motivatie te werken om keer op keer geschiedenis te schrijven.
Benieuwd naar alle diepere lagen die hij in het optreden heeft verwerkt? Check dan het artikel van 3voor12 en ontdek alle ins en outs van deze epische Super Bowl Halftime show. #3fm #kendricklamar #superbowl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https://quintly-eu-image-storage.s3.amazonaws.com/5e7bf16154c6da0663c50211224ef1f8/be481e160accbd5a2df494dd05e1f5d6.jpg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03/04/2025 01:14:13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934640501"/>
                  </a:ext>
                </a:extLst>
              </a:tr>
            </a:tbl>
          </a:graphicData>
        </a:graphic>
      </p:graphicFrame>
      <p:sp>
        <p:nvSpPr>
          <p:cNvPr id="4" name="Text Placeholder 3">
            <a:extLst>
              <a:ext uri="{FF2B5EF4-FFF2-40B4-BE49-F238E27FC236}">
                <a16:creationId xmlns:a16="http://schemas.microsoft.com/office/drawing/2014/main" id="{1AA3E00B-88F3-41B6-A2FD-7C998E9FDAD4}"/>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28028784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85886-B731-4C72-BD18-C4C100EA360D}"/>
              </a:ext>
            </a:extLst>
          </p:cNvPr>
          <p:cNvSpPr>
            <a:spLocks noGrp="1"/>
          </p:cNvSpPr>
          <p:nvPr>
            <p:ph type="title"/>
          </p:nvPr>
        </p:nvSpPr>
        <p:spPr/>
        <p:txBody>
          <a:bodyPr/>
          <a:lstStyle/>
          <a:p>
            <a:r>
              <a:rPr lang="en-US"/>
              <a:t>Instagram Top 5 posts met meeste interactie | 1 group and 5 profiles - 6 of 12</a:t>
            </a:r>
          </a:p>
        </p:txBody>
      </p:sp>
      <p:graphicFrame>
        <p:nvGraphicFramePr>
          <p:cNvPr id="5" name="Table Placeholder 4">
            <a:extLst>
              <a:ext uri="{FF2B5EF4-FFF2-40B4-BE49-F238E27FC236}">
                <a16:creationId xmlns:a16="http://schemas.microsoft.com/office/drawing/2014/main" id="{5C291E66-DAB5-45F3-AD98-01ED3E04F82B}"/>
              </a:ext>
            </a:extLst>
          </p:cNvPr>
          <p:cNvGraphicFramePr>
            <a:graphicFrameLocks noGrp="1"/>
          </p:cNvGraphicFramePr>
          <p:nvPr>
            <p:ph type="tbl" sz="quarter" idx="13"/>
            <p:extLst>
              <p:ext uri="{D42A27DB-BD31-4B8C-83A1-F6EECF244321}">
                <p14:modId xmlns:p14="http://schemas.microsoft.com/office/powerpoint/2010/main" val="760917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37775510"/>
                    </a:ext>
                  </a:extLst>
                </a:gridCol>
                <a:gridCol w="1728216">
                  <a:extLst>
                    <a:ext uri="{9D8B030D-6E8A-4147-A177-3AD203B41FA5}">
                      <a16:colId xmlns:a16="http://schemas.microsoft.com/office/drawing/2014/main" val="1184698666"/>
                    </a:ext>
                  </a:extLst>
                </a:gridCol>
                <a:gridCol w="740664">
                  <a:extLst>
                    <a:ext uri="{9D8B030D-6E8A-4147-A177-3AD203B41FA5}">
                      <a16:colId xmlns:a16="http://schemas.microsoft.com/office/drawing/2014/main" val="719703919"/>
                    </a:ext>
                  </a:extLst>
                </a:gridCol>
                <a:gridCol w="740664">
                  <a:extLst>
                    <a:ext uri="{9D8B030D-6E8A-4147-A177-3AD203B41FA5}">
                      <a16:colId xmlns:a16="http://schemas.microsoft.com/office/drawing/2014/main" val="3971378031"/>
                    </a:ext>
                  </a:extLst>
                </a:gridCol>
                <a:gridCol w="740664">
                  <a:extLst>
                    <a:ext uri="{9D8B030D-6E8A-4147-A177-3AD203B41FA5}">
                      <a16:colId xmlns:a16="http://schemas.microsoft.com/office/drawing/2014/main" val="2060964249"/>
                    </a:ext>
                  </a:extLst>
                </a:gridCol>
                <a:gridCol w="740664">
                  <a:extLst>
                    <a:ext uri="{9D8B030D-6E8A-4147-A177-3AD203B41FA5}">
                      <a16:colId xmlns:a16="http://schemas.microsoft.com/office/drawing/2014/main" val="1956905587"/>
                    </a:ext>
                  </a:extLst>
                </a:gridCol>
                <a:gridCol w="740664">
                  <a:extLst>
                    <a:ext uri="{9D8B030D-6E8A-4147-A177-3AD203B41FA5}">
                      <a16:colId xmlns:a16="http://schemas.microsoft.com/office/drawing/2014/main" val="1563774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49394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- 2025-02-11 09:37:33</a:t>
                      </a:r>
                      <a:r>
                        <a:rPr kumimoji="0" lang="nl-NL" sz="1000" b="0" i="0" u="none" strike="noStrike" kern="1200" cap="none" spc="0" normalizeH="0" baseline="0" noProof="0">
                          <a:ln>
                            <a:noFill/>
                          </a:ln>
                          <a:solidFill>
                            <a:prstClr val="black"/>
                          </a:solidFill>
                          <a:effectLst/>
                          <a:uLnTx/>
                          <a:uFillTx/>
                          <a:latin typeface="Calibri"/>
                          <a:ea typeface="+mn-ea"/>
                          <a:cs typeface="+mn-cs"/>
                        </a:rPr>
                        <a:t>
 Geen woorden maar daden! 🎤 Chappell Roan riep tijdens de Grammy’s op tot betere zorg voor artiesten, en haar woorden blijven niet onbeantwoord. Naast de Midwestern Princess hebben ook Noah Kahan en Charli XCX elk .000 gedoneerd om artiesten te steunen die het financieel zwaar hebben. 💵✨ Is dit het begin van een nieuwe beweging in de muziekindustrie? #3FM #ChappellRoan #Grammys #NoahKahan #CharliXCX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https://quintly-eu-image-storage.s3.amazonaws.com/5e7bf16154c6da0663c50211224ef1f8/3f8735a83fee7cc32fc46c712b2097ac.jpg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02/24/2025 13:14:00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922477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- 2025-02-05 15:45:18</a:t>
                      </a:r>
                      <a:r>
                        <a:rPr kumimoji="0" lang="en-US" sz="1000" b="0" i="0" u="none" strike="noStrike" kern="1200" cap="none" spc="0" normalizeH="0" baseline="0" noProof="0">
                          <a:ln>
                            <a:noFill/>
                          </a:ln>
                          <a:solidFill>
                            <a:prstClr val="black"/>
                          </a:solidFill>
                          <a:effectLst/>
                          <a:uLnTx/>
                          <a:uFillTx/>
                          <a:latin typeface="Calibri"/>
                          <a:ea typeface="+mn-ea"/>
                          <a:cs typeface="+mn-cs"/>
                        </a:rPr>
                        <a:t>
 SERA met fan, lol 💀 #3fm #sera #billieeilish #grammys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https://quintly-eu-image-storage.s3.amazonaws.com/5e7bf16154c6da0663c50211224ef1f8/492628996db51734ac36090ddeb8463b.jpg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02/26/2025 19:13:14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565183457"/>
                  </a:ext>
                </a:extLst>
              </a:tr>
            </a:tbl>
          </a:graphicData>
        </a:graphic>
      </p:graphicFrame>
      <p:sp>
        <p:nvSpPr>
          <p:cNvPr id="4" name="Text Placeholder 3">
            <a:extLst>
              <a:ext uri="{FF2B5EF4-FFF2-40B4-BE49-F238E27FC236}">
                <a16:creationId xmlns:a16="http://schemas.microsoft.com/office/drawing/2014/main" id="{81990E9B-ACA6-41EF-8EC6-A842D6F6CB54}"/>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11017349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9AF18-CEC1-4F0F-BC89-D1BAED0FBE2C}"/>
              </a:ext>
            </a:extLst>
          </p:cNvPr>
          <p:cNvSpPr>
            <a:spLocks noGrp="1"/>
          </p:cNvSpPr>
          <p:nvPr>
            <p:ph type="title"/>
          </p:nvPr>
        </p:nvSpPr>
        <p:spPr/>
        <p:txBody>
          <a:bodyPr/>
          <a:lstStyle/>
          <a:p>
            <a:r>
              <a:rPr lang="en-US"/>
              <a:t>Instagram Top 5 posts met meeste interactie | 1 group and 5 profiles - 7 of 12</a:t>
            </a:r>
          </a:p>
        </p:txBody>
      </p:sp>
      <p:graphicFrame>
        <p:nvGraphicFramePr>
          <p:cNvPr id="5" name="Table Placeholder 4">
            <a:extLst>
              <a:ext uri="{FF2B5EF4-FFF2-40B4-BE49-F238E27FC236}">
                <a16:creationId xmlns:a16="http://schemas.microsoft.com/office/drawing/2014/main" id="{D0D2B4CA-87E0-4545-AC77-96C55DC16710}"/>
              </a:ext>
            </a:extLst>
          </p:cNvPr>
          <p:cNvGraphicFramePr>
            <a:graphicFrameLocks noGrp="1"/>
          </p:cNvGraphicFramePr>
          <p:nvPr>
            <p:ph type="tbl" sz="quarter" idx="13"/>
            <p:extLst>
              <p:ext uri="{D42A27DB-BD31-4B8C-83A1-F6EECF244321}">
                <p14:modId xmlns:p14="http://schemas.microsoft.com/office/powerpoint/2010/main" val="2969170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11604596"/>
                    </a:ext>
                  </a:extLst>
                </a:gridCol>
                <a:gridCol w="1728216">
                  <a:extLst>
                    <a:ext uri="{9D8B030D-6E8A-4147-A177-3AD203B41FA5}">
                      <a16:colId xmlns:a16="http://schemas.microsoft.com/office/drawing/2014/main" val="1733192615"/>
                    </a:ext>
                  </a:extLst>
                </a:gridCol>
                <a:gridCol w="740664">
                  <a:extLst>
                    <a:ext uri="{9D8B030D-6E8A-4147-A177-3AD203B41FA5}">
                      <a16:colId xmlns:a16="http://schemas.microsoft.com/office/drawing/2014/main" val="3684157172"/>
                    </a:ext>
                  </a:extLst>
                </a:gridCol>
                <a:gridCol w="740664">
                  <a:extLst>
                    <a:ext uri="{9D8B030D-6E8A-4147-A177-3AD203B41FA5}">
                      <a16:colId xmlns:a16="http://schemas.microsoft.com/office/drawing/2014/main" val="3779154181"/>
                    </a:ext>
                  </a:extLst>
                </a:gridCol>
                <a:gridCol w="740664">
                  <a:extLst>
                    <a:ext uri="{9D8B030D-6E8A-4147-A177-3AD203B41FA5}">
                      <a16:colId xmlns:a16="http://schemas.microsoft.com/office/drawing/2014/main" val="1159511783"/>
                    </a:ext>
                  </a:extLst>
                </a:gridCol>
                <a:gridCol w="740664">
                  <a:extLst>
                    <a:ext uri="{9D8B030D-6E8A-4147-A177-3AD203B41FA5}">
                      <a16:colId xmlns:a16="http://schemas.microsoft.com/office/drawing/2014/main" val="89598400"/>
                    </a:ext>
                  </a:extLst>
                </a:gridCol>
                <a:gridCol w="740664">
                  <a:extLst>
                    <a:ext uri="{9D8B030D-6E8A-4147-A177-3AD203B41FA5}">
                      <a16:colId xmlns:a16="http://schemas.microsoft.com/office/drawing/2014/main" val="2562262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75046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- 2025-02-07 14:45:17</a:t>
                      </a:r>
                      <a:r>
                        <a:rPr kumimoji="0" lang="nl-NL" sz="1000" b="0" i="0" u="none" strike="noStrike" kern="1200" cap="none" spc="0" normalizeH="0" baseline="0" noProof="0">
                          <a:ln>
                            <a:noFill/>
                          </a:ln>
                          <a:solidFill>
                            <a:prstClr val="black"/>
                          </a:solidFill>
                          <a:effectLst/>
                          <a:uLnTx/>
                          <a:uFillTx/>
                          <a:latin typeface="Calibri"/>
                          <a:ea typeface="+mn-ea"/>
                          <a:cs typeface="+mn-cs"/>
                        </a:rPr>
                        <a:t>
 Rihanna en Roxy Dekker zullen Smurfinspreken voor de nieuwe Smurfen film. 💙 En ook EINDELIJK nieuwe muziek van Rihanna. Voor de film heeft ze ook een cover van Belinda Carlisle's 'Heaven Is A Place On Earth' ingesmurft. Of er nog meer muziek uitkomt en of we ook Roxy 'Hemel Is Een Plek Op Aard' zullen horen smurfen is nog niet bekend! #3FM #Rihanna #RoxyDekker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https://quintly-eu-image-storage.s3.amazonaws.com/5e7bf16154c6da0663c50211224ef1f8/71414696c0a1d4c42dbda7a02f73f86c.jpg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02/28/2025 19:13:55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8906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- 2025-02-01 10:18:54</a:t>
                      </a:r>
                      <a:r>
                        <a:rPr kumimoji="0" lang="nl-NL" sz="1000" b="0" i="0" u="none" strike="noStrike" kern="1200" cap="none" spc="0" normalizeH="0" baseline="0" noProof="0">
                          <a:ln>
                            <a:noFill/>
                          </a:ln>
                          <a:solidFill>
                            <a:prstClr val="black"/>
                          </a:solidFill>
                          <a:effectLst/>
                          <a:uLnTx/>
                          <a:uFillTx/>
                          <a:latin typeface="Calibri"/>
                          <a:ea typeface="+mn-ea"/>
                          <a:cs typeface="+mn-cs"/>
                        </a:rPr>
                        <a:t>
 En vanavond staan ze er voor ronde twee 🙏 Heel veel plezier aan iedereen die erbij is! 
📸: benhoudijk #3FM #sonmieux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https://quintly-eu-image-storage.s3.amazonaws.com/5e7bf16154c6da0663c50211224ef1f8/cd8584a3f0b2590f542006430ecbf847.jpg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03/04/2025 01:14:13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808423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- 2025-02-25 21:32:37</a:t>
                      </a:r>
                      <a:r>
                        <a:rPr kumimoji="0" lang="nl-NL" sz="1000" b="0" i="0" u="none" strike="noStrike" kern="1200" cap="none" spc="0" normalizeH="0" baseline="0" noProof="0">
                          <a:ln>
                            <a:noFill/>
                          </a:ln>
                          <a:solidFill>
                            <a:prstClr val="black"/>
                          </a:solidFill>
                          <a:effectLst/>
                          <a:uLnTx/>
                          <a:uFillTx/>
                          <a:latin typeface="Calibri"/>
                          <a:ea typeface="+mn-ea"/>
                          <a:cs typeface="+mn-cs"/>
                        </a:rPr>
                        <a:t>
 Met ‘Ik Haat Hem Voor Jou’ winnen S10 en Froukje hun eerste 3FM Award voor een samenwerking! 👯‍♀️💐
#3FM #3FMAwards #S10 #Froukje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https://quintly-eu-image-storage.s3.amazonaws.com/5e7bf16154c6da0663c50211224ef1f8/2b7387e5ad0b7017658c81d343c64f50.jpg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03/05/2025 01:13:40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865028296"/>
                  </a:ext>
                </a:extLst>
              </a:tr>
            </a:tbl>
          </a:graphicData>
        </a:graphic>
      </p:graphicFrame>
      <p:sp>
        <p:nvSpPr>
          <p:cNvPr id="4" name="Text Placeholder 3">
            <a:extLst>
              <a:ext uri="{FF2B5EF4-FFF2-40B4-BE49-F238E27FC236}">
                <a16:creationId xmlns:a16="http://schemas.microsoft.com/office/drawing/2014/main" id="{1FC00388-799C-4D7D-B77B-36F76690CA70}"/>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12962244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D35EE-090F-40EA-A9CC-42FFEBE42C57}"/>
              </a:ext>
            </a:extLst>
          </p:cNvPr>
          <p:cNvSpPr>
            <a:spLocks noGrp="1"/>
          </p:cNvSpPr>
          <p:nvPr>
            <p:ph type="title"/>
          </p:nvPr>
        </p:nvSpPr>
        <p:spPr/>
        <p:txBody>
          <a:bodyPr/>
          <a:lstStyle/>
          <a:p>
            <a:r>
              <a:rPr lang="en-US"/>
              <a:t>Instagram Top 5 posts met meeste interactie | 1 group and 5 profiles - 8 of 12</a:t>
            </a:r>
          </a:p>
        </p:txBody>
      </p:sp>
      <p:graphicFrame>
        <p:nvGraphicFramePr>
          <p:cNvPr id="5" name="Table Placeholder 4">
            <a:extLst>
              <a:ext uri="{FF2B5EF4-FFF2-40B4-BE49-F238E27FC236}">
                <a16:creationId xmlns:a16="http://schemas.microsoft.com/office/drawing/2014/main" id="{E9CC78C8-BAAB-412E-85FB-3B6BAD17546D}"/>
              </a:ext>
            </a:extLst>
          </p:cNvPr>
          <p:cNvGraphicFramePr>
            <a:graphicFrameLocks noGrp="1"/>
          </p:cNvGraphicFramePr>
          <p:nvPr>
            <p:ph type="tbl" sz="quarter" idx="13"/>
            <p:extLst>
              <p:ext uri="{D42A27DB-BD31-4B8C-83A1-F6EECF244321}">
                <p14:modId xmlns:p14="http://schemas.microsoft.com/office/powerpoint/2010/main" val="802976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84117298"/>
                    </a:ext>
                  </a:extLst>
                </a:gridCol>
                <a:gridCol w="1728216">
                  <a:extLst>
                    <a:ext uri="{9D8B030D-6E8A-4147-A177-3AD203B41FA5}">
                      <a16:colId xmlns:a16="http://schemas.microsoft.com/office/drawing/2014/main" val="1769353358"/>
                    </a:ext>
                  </a:extLst>
                </a:gridCol>
                <a:gridCol w="740664">
                  <a:extLst>
                    <a:ext uri="{9D8B030D-6E8A-4147-A177-3AD203B41FA5}">
                      <a16:colId xmlns:a16="http://schemas.microsoft.com/office/drawing/2014/main" val="1913945843"/>
                    </a:ext>
                  </a:extLst>
                </a:gridCol>
                <a:gridCol w="740664">
                  <a:extLst>
                    <a:ext uri="{9D8B030D-6E8A-4147-A177-3AD203B41FA5}">
                      <a16:colId xmlns:a16="http://schemas.microsoft.com/office/drawing/2014/main" val="425115724"/>
                    </a:ext>
                  </a:extLst>
                </a:gridCol>
                <a:gridCol w="740664">
                  <a:extLst>
                    <a:ext uri="{9D8B030D-6E8A-4147-A177-3AD203B41FA5}">
                      <a16:colId xmlns:a16="http://schemas.microsoft.com/office/drawing/2014/main" val="2222714961"/>
                    </a:ext>
                  </a:extLst>
                </a:gridCol>
                <a:gridCol w="740664">
                  <a:extLst>
                    <a:ext uri="{9D8B030D-6E8A-4147-A177-3AD203B41FA5}">
                      <a16:colId xmlns:a16="http://schemas.microsoft.com/office/drawing/2014/main" val="3230112827"/>
                    </a:ext>
                  </a:extLst>
                </a:gridCol>
                <a:gridCol w="740664">
                  <a:extLst>
                    <a:ext uri="{9D8B030D-6E8A-4147-A177-3AD203B41FA5}">
                      <a16:colId xmlns:a16="http://schemas.microsoft.com/office/drawing/2014/main" val="140308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50245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- 2025-02-24 08:10:08</a:t>
                      </a:r>
                      <a:r>
                        <a:rPr kumimoji="0" lang="nl-NL" sz="1000" b="0" i="0" u="none" strike="noStrike" kern="1200" cap="none" spc="0" normalizeH="0" baseline="0" noProof="0">
                          <a:ln>
                            <a:noFill/>
                          </a:ln>
                          <a:solidFill>
                            <a:prstClr val="black"/>
                          </a:solidFill>
                          <a:effectLst/>
                          <a:uLnTx/>
                          <a:uFillTx/>
                          <a:latin typeface="Calibri"/>
                          <a:ea typeface="+mn-ea"/>
                          <a:cs typeface="+mn-cs"/>
                        </a:rPr>
                        <a:t>
 Van Europa(pa) naar Britsum! 🙏 Joost Klein wint met ‘Europapa’ de eerste 3FM Award, namelijk de Schaal van Rigter. Dit is de prijs voor het meest gedraaide liedje van Nederlandse bodem op 3FM.
Met ‘Europapa’ nam hij in 2024 niet alleen het Eurovisie Songfestival, alle festivalweides en de rest van Europa over, maar ook 3FM. Hoog tijd voor een eerbetoon op de plek waar het allemaal ooit begon: zijn geboortedorp Britsum. 💙 #3FM #3FMAwards #Europapa #JoostKlein #SchaalvanRigter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https://quintly-eu-image-storage.s3.amazonaws.com/5e7bf16154c6da0663c50211224ef1f8/eb9a2218e88e69f2c1c5f5001163498c.jpg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03/05/2025 19:13:51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371943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- 2025-02-25 22:03:17</a:t>
                      </a:r>
                      <a:r>
                        <a:rPr kumimoji="0" lang="nl-NL" sz="1000" b="0" i="0" u="none" strike="noStrike" kern="1200" cap="none" spc="0" normalizeH="0" baseline="0" noProof="0">
                          <a:ln>
                            <a:noFill/>
                          </a:ln>
                          <a:solidFill>
                            <a:prstClr val="black"/>
                          </a:solidFill>
                          <a:effectLst/>
                          <a:uLnTx/>
                          <a:uFillTx/>
                          <a:latin typeface="Calibri"/>
                          <a:ea typeface="+mn-ea"/>
                          <a:cs typeface="+mn-cs"/>
                        </a:rPr>
                        <a:t>
 Bente wint de 3FM Award voor Beste Indie Act. Hoe kan het ook anders met de ongelofelijke omslag die ze met haar nieuwe album ‘drift’ heeft gemaakt. ✨ #3FM #3FMAwards #bente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https://quintly-eu-image-storage.s3.amazonaws.com/5e7bf16154c6da0663c50211224ef1f8/0da87fa24f58aa41056c1819603068f2.jpg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03/05/2025 13:10:01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794083865"/>
                  </a:ext>
                </a:extLst>
              </a:tr>
            </a:tbl>
          </a:graphicData>
        </a:graphic>
      </p:graphicFrame>
      <p:sp>
        <p:nvSpPr>
          <p:cNvPr id="4" name="Text Placeholder 3">
            <a:extLst>
              <a:ext uri="{FF2B5EF4-FFF2-40B4-BE49-F238E27FC236}">
                <a16:creationId xmlns:a16="http://schemas.microsoft.com/office/drawing/2014/main" id="{DE554BBB-C2E9-4200-8B9E-EFF6FF952E2F}"/>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895935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BF9C0-1F64-472B-869E-00C5971A7EFE}"/>
              </a:ext>
            </a:extLst>
          </p:cNvPr>
          <p:cNvSpPr>
            <a:spLocks noGrp="1"/>
          </p:cNvSpPr>
          <p:nvPr>
            <p:ph type="title"/>
          </p:nvPr>
        </p:nvSpPr>
        <p:spPr/>
        <p:txBody>
          <a:bodyPr/>
          <a:lstStyle/>
          <a:p>
            <a:r>
              <a:rPr lang="en-US"/>
              <a:t>Instagram Top 5 posts met meeste interactie | 1 group and 5 profiles - 9 of 12</a:t>
            </a:r>
          </a:p>
        </p:txBody>
      </p:sp>
      <p:graphicFrame>
        <p:nvGraphicFramePr>
          <p:cNvPr id="5" name="Table Placeholder 4">
            <a:extLst>
              <a:ext uri="{FF2B5EF4-FFF2-40B4-BE49-F238E27FC236}">
                <a16:creationId xmlns:a16="http://schemas.microsoft.com/office/drawing/2014/main" id="{42BF6A12-B094-4897-9BBA-BF2242F2CF09}"/>
              </a:ext>
            </a:extLst>
          </p:cNvPr>
          <p:cNvGraphicFramePr>
            <a:graphicFrameLocks noGrp="1"/>
          </p:cNvGraphicFramePr>
          <p:nvPr>
            <p:ph type="tbl" sz="quarter" idx="13"/>
            <p:extLst>
              <p:ext uri="{D42A27DB-BD31-4B8C-83A1-F6EECF244321}">
                <p14:modId xmlns:p14="http://schemas.microsoft.com/office/powerpoint/2010/main" val="3209128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09340059"/>
                    </a:ext>
                  </a:extLst>
                </a:gridCol>
                <a:gridCol w="1728216">
                  <a:extLst>
                    <a:ext uri="{9D8B030D-6E8A-4147-A177-3AD203B41FA5}">
                      <a16:colId xmlns:a16="http://schemas.microsoft.com/office/drawing/2014/main" val="3049394803"/>
                    </a:ext>
                  </a:extLst>
                </a:gridCol>
                <a:gridCol w="740664">
                  <a:extLst>
                    <a:ext uri="{9D8B030D-6E8A-4147-A177-3AD203B41FA5}">
                      <a16:colId xmlns:a16="http://schemas.microsoft.com/office/drawing/2014/main" val="1457845213"/>
                    </a:ext>
                  </a:extLst>
                </a:gridCol>
                <a:gridCol w="740664">
                  <a:extLst>
                    <a:ext uri="{9D8B030D-6E8A-4147-A177-3AD203B41FA5}">
                      <a16:colId xmlns:a16="http://schemas.microsoft.com/office/drawing/2014/main" val="3021719580"/>
                    </a:ext>
                  </a:extLst>
                </a:gridCol>
                <a:gridCol w="740664">
                  <a:extLst>
                    <a:ext uri="{9D8B030D-6E8A-4147-A177-3AD203B41FA5}">
                      <a16:colId xmlns:a16="http://schemas.microsoft.com/office/drawing/2014/main" val="99093350"/>
                    </a:ext>
                  </a:extLst>
                </a:gridCol>
                <a:gridCol w="740664">
                  <a:extLst>
                    <a:ext uri="{9D8B030D-6E8A-4147-A177-3AD203B41FA5}">
                      <a16:colId xmlns:a16="http://schemas.microsoft.com/office/drawing/2014/main" val="3941020940"/>
                    </a:ext>
                  </a:extLst>
                </a:gridCol>
                <a:gridCol w="740664">
                  <a:extLst>
                    <a:ext uri="{9D8B030D-6E8A-4147-A177-3AD203B41FA5}">
                      <a16:colId xmlns:a16="http://schemas.microsoft.com/office/drawing/2014/main" val="45034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87355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- 2025-02-27 10:23:10</a:t>
                      </a:r>
                      <a:r>
                        <a:rPr kumimoji="0" lang="nl-NL" sz="1000" b="0" i="0" u="none" strike="noStrike" kern="1200" cap="none" spc="0" normalizeH="0" baseline="0" noProof="0">
                          <a:ln>
                            <a:noFill/>
                          </a:ln>
                          <a:solidFill>
                            <a:prstClr val="black"/>
                          </a:solidFill>
                          <a:effectLst/>
                          <a:uLnTx/>
                          <a:uFillTx/>
                          <a:latin typeface="Calibri"/>
                          <a:ea typeface="+mn-ea"/>
                          <a:cs typeface="+mn-cs"/>
                        </a:rPr>
                        <a:t>
 "Vrijheid is nog lang niet voor iedereen vanzelfsprekend, dus laten wij ook dit jaar de vrijheid vieren!" 💚 Bij de Ochtendshow is zojuist bekendgemaakt dat Antoon, RONDÉ, S10 en Zoë Tauran dit jaar de Ambassadeurs van de Vrijheid zijn. Elk jaar mag een groep Nederlandse artiesten de fakkeldrager van de vrijheid zijn op 4 en 5 mei. Dit betekent niet alleen dat ze op heel veel verschillende Bevrijdingsfestivals door heel het land te zien zijn, maar ook dat zij bewust stilstaan bij wat vrijheid voor hun betekent.
Om het nieuws te vieren, praten Tom &amp; Joe nog eventjes bij met Rikkie en Cas van RONDÉ. En dat zie je natuurlijk allemaal hier. #3FM #Comite4en5mei #AmbassadeursVanDeVrijheid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https://quintly-eu-image-storage.s3.amazonaws.com/5e7bf16154c6da0663c50211224ef1f8/f9402c9c34e07b4a38340f215eb12345.jpg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03/05/2025 19:13:51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696442104"/>
                  </a:ext>
                </a:extLst>
              </a:tr>
            </a:tbl>
          </a:graphicData>
        </a:graphic>
      </p:graphicFrame>
      <p:sp>
        <p:nvSpPr>
          <p:cNvPr id="4" name="Text Placeholder 3">
            <a:extLst>
              <a:ext uri="{FF2B5EF4-FFF2-40B4-BE49-F238E27FC236}">
                <a16:creationId xmlns:a16="http://schemas.microsoft.com/office/drawing/2014/main" id="{75F56394-93DA-4AC2-ACEE-EB84DE6F25A8}"/>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6868647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0D122-7C3E-42E6-9A09-4A7EC3E3E530}"/>
              </a:ext>
            </a:extLst>
          </p:cNvPr>
          <p:cNvSpPr>
            <a:spLocks noGrp="1"/>
          </p:cNvSpPr>
          <p:nvPr>
            <p:ph type="title"/>
          </p:nvPr>
        </p:nvSpPr>
        <p:spPr/>
        <p:txBody>
          <a:bodyPr/>
          <a:lstStyle/>
          <a:p>
            <a:r>
              <a:rPr lang="en-US"/>
              <a:t>Instagram Top 5 posts met meeste interactie | 1 group and 5 profiles - 10 of 12</a:t>
            </a:r>
          </a:p>
        </p:txBody>
      </p:sp>
      <p:graphicFrame>
        <p:nvGraphicFramePr>
          <p:cNvPr id="5" name="Table Placeholder 4">
            <a:extLst>
              <a:ext uri="{FF2B5EF4-FFF2-40B4-BE49-F238E27FC236}">
                <a16:creationId xmlns:a16="http://schemas.microsoft.com/office/drawing/2014/main" id="{80F8A208-27C6-48B8-B69F-C22E8299A97C}"/>
              </a:ext>
            </a:extLst>
          </p:cNvPr>
          <p:cNvGraphicFramePr>
            <a:graphicFrameLocks noGrp="1"/>
          </p:cNvGraphicFramePr>
          <p:nvPr>
            <p:ph type="tbl" sz="quarter" idx="13"/>
            <p:extLst>
              <p:ext uri="{D42A27DB-BD31-4B8C-83A1-F6EECF244321}">
                <p14:modId xmlns:p14="http://schemas.microsoft.com/office/powerpoint/2010/main" val="3149301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73816347"/>
                    </a:ext>
                  </a:extLst>
                </a:gridCol>
                <a:gridCol w="1728216">
                  <a:extLst>
                    <a:ext uri="{9D8B030D-6E8A-4147-A177-3AD203B41FA5}">
                      <a16:colId xmlns:a16="http://schemas.microsoft.com/office/drawing/2014/main" val="842127669"/>
                    </a:ext>
                  </a:extLst>
                </a:gridCol>
                <a:gridCol w="740664">
                  <a:extLst>
                    <a:ext uri="{9D8B030D-6E8A-4147-A177-3AD203B41FA5}">
                      <a16:colId xmlns:a16="http://schemas.microsoft.com/office/drawing/2014/main" val="3745724078"/>
                    </a:ext>
                  </a:extLst>
                </a:gridCol>
                <a:gridCol w="740664">
                  <a:extLst>
                    <a:ext uri="{9D8B030D-6E8A-4147-A177-3AD203B41FA5}">
                      <a16:colId xmlns:a16="http://schemas.microsoft.com/office/drawing/2014/main" val="2118451782"/>
                    </a:ext>
                  </a:extLst>
                </a:gridCol>
                <a:gridCol w="740664">
                  <a:extLst>
                    <a:ext uri="{9D8B030D-6E8A-4147-A177-3AD203B41FA5}">
                      <a16:colId xmlns:a16="http://schemas.microsoft.com/office/drawing/2014/main" val="1377039588"/>
                    </a:ext>
                  </a:extLst>
                </a:gridCol>
                <a:gridCol w="740664">
                  <a:extLst>
                    <a:ext uri="{9D8B030D-6E8A-4147-A177-3AD203B41FA5}">
                      <a16:colId xmlns:a16="http://schemas.microsoft.com/office/drawing/2014/main" val="2127701379"/>
                    </a:ext>
                  </a:extLst>
                </a:gridCol>
                <a:gridCol w="740664">
                  <a:extLst>
                    <a:ext uri="{9D8B030D-6E8A-4147-A177-3AD203B41FA5}">
                      <a16:colId xmlns:a16="http://schemas.microsoft.com/office/drawing/2014/main" val="2461020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30535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- 2025-02-06 19:44:44</a:t>
                      </a:r>
                      <a:r>
                        <a:rPr kumimoji="0" lang="nl-NL" sz="1000" b="0" i="0" u="none" strike="noStrike" kern="1200" cap="none" spc="0" normalizeH="0" baseline="0" noProof="0">
                          <a:ln>
                            <a:noFill/>
                          </a:ln>
                          <a:solidFill>
                            <a:prstClr val="black"/>
                          </a:solidFill>
                          <a:effectLst/>
                          <a:uLnTx/>
                          <a:uFillTx/>
                          <a:latin typeface="Calibri"/>
                          <a:ea typeface="+mn-ea"/>
                          <a:cs typeface="+mn-cs"/>
                        </a:rPr>
                        <a:t>
 “Een beetje normaal volwassen mens staat toch wel een keertje op tussen 06:30 en 07:30?” ⏰ #3fm #barendenbenner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https://quintly-eu-image-storage.s3.amazonaws.com/5e7bf16154c6da0663c50211224ef1f8/2dc58506af5ba4f275f99c8a73ffc984.jpg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03/05/2025 19:13:51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73813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- 2025-02-16 14:06:13</a:t>
                      </a:r>
                      <a:r>
                        <a:rPr kumimoji="0" lang="nl-NL" sz="1000" b="0" i="0" u="none" strike="noStrike" kern="1200" cap="none" spc="0" normalizeH="0" baseline="0" noProof="0">
                          <a:ln>
                            <a:noFill/>
                          </a:ln>
                          <a:solidFill>
                            <a:prstClr val="black"/>
                          </a:solidFill>
                          <a:effectLst/>
                          <a:uLnTx/>
                          <a:uFillTx/>
                          <a:latin typeface="Calibri"/>
                          <a:ea typeface="+mn-ea"/>
                          <a:cs typeface="+mn-cs"/>
                        </a:rPr>
                        <a:t>
 Deze koppies! 😍 Een weekje voor de 3FM Awards is het perfecte moment om terug te kijken op de kiekjes van vorig jaar. Want geef Jamie een wegwerpcamera en ze komt terug met deze pareltjes. #3fm #3fmawards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https://quintly-eu-image-storage.s3.amazonaws.com/5e7bf16154c6da0663c50211224ef1f8/b9ff95304512a59b5c66fb3bdce71f60.jpg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03/02/2025 13:13:51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4080452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- 2025-02-02 12:54:32</a:t>
                      </a:r>
                      <a:r>
                        <a:rPr kumimoji="0" lang="nl-NL" sz="1000" b="0" i="0" u="none" strike="noStrike" kern="1200" cap="none" spc="0" normalizeH="0" baseline="0" noProof="0">
                          <a:ln>
                            <a:noFill/>
                          </a:ln>
                          <a:solidFill>
                            <a:prstClr val="black"/>
                          </a:solidFill>
                          <a:effectLst/>
                          <a:uLnTx/>
                          <a:uFillTx/>
                          <a:latin typeface="Calibri"/>
                          <a:ea typeface="+mn-ea"/>
                          <a:cs typeface="+mn-cs"/>
                        </a:rPr>
                        <a:t>
 In het verleden behaalde resultaten bieden geen garantie voor de toekomst, maarrrrr: ZIN IN LOWLANDS ZIN IN ZIN IN LOWLANDS 🔥 #3FM #nieuwenamen #festival #ll25</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https://quintly-eu-image-storage.s3.amazonaws.com/5e7bf16154c6da0663c50211224ef1f8/2c5f4c2494c13d71d98e4c27a47f9472.jpg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02/26/2025 01:13:41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136056152"/>
                  </a:ext>
                </a:extLst>
              </a:tr>
            </a:tbl>
          </a:graphicData>
        </a:graphic>
      </p:graphicFrame>
      <p:sp>
        <p:nvSpPr>
          <p:cNvPr id="4" name="Text Placeholder 3">
            <a:extLst>
              <a:ext uri="{FF2B5EF4-FFF2-40B4-BE49-F238E27FC236}">
                <a16:creationId xmlns:a16="http://schemas.microsoft.com/office/drawing/2014/main" id="{FDBBE36D-D806-4B99-98BE-723275658042}"/>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439497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39C90-5982-4B42-84A7-1CAEF9E2C040}"/>
              </a:ext>
            </a:extLst>
          </p:cNvPr>
          <p:cNvSpPr>
            <a:spLocks noGrp="1"/>
          </p:cNvSpPr>
          <p:nvPr>
            <p:ph type="title"/>
          </p:nvPr>
        </p:nvSpPr>
        <p:spPr/>
        <p:txBody>
          <a:bodyPr/>
          <a:lstStyle/>
          <a:p>
            <a:r>
              <a:rPr lang="en-US"/>
              <a:t>Instagram Top 5 posts met meeste interactie | 1 group and 5 profiles - 11 of 12</a:t>
            </a:r>
          </a:p>
        </p:txBody>
      </p:sp>
      <p:graphicFrame>
        <p:nvGraphicFramePr>
          <p:cNvPr id="5" name="Table Placeholder 4">
            <a:extLst>
              <a:ext uri="{FF2B5EF4-FFF2-40B4-BE49-F238E27FC236}">
                <a16:creationId xmlns:a16="http://schemas.microsoft.com/office/drawing/2014/main" id="{A80EE036-DB35-4EEC-B999-9A58143F9BF4}"/>
              </a:ext>
            </a:extLst>
          </p:cNvPr>
          <p:cNvGraphicFramePr>
            <a:graphicFrameLocks noGrp="1"/>
          </p:cNvGraphicFramePr>
          <p:nvPr>
            <p:ph type="tbl" sz="quarter" idx="13"/>
            <p:extLst>
              <p:ext uri="{D42A27DB-BD31-4B8C-83A1-F6EECF244321}">
                <p14:modId xmlns:p14="http://schemas.microsoft.com/office/powerpoint/2010/main" val="3924734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46172223"/>
                    </a:ext>
                  </a:extLst>
                </a:gridCol>
                <a:gridCol w="1728216">
                  <a:extLst>
                    <a:ext uri="{9D8B030D-6E8A-4147-A177-3AD203B41FA5}">
                      <a16:colId xmlns:a16="http://schemas.microsoft.com/office/drawing/2014/main" val="816060248"/>
                    </a:ext>
                  </a:extLst>
                </a:gridCol>
                <a:gridCol w="740664">
                  <a:extLst>
                    <a:ext uri="{9D8B030D-6E8A-4147-A177-3AD203B41FA5}">
                      <a16:colId xmlns:a16="http://schemas.microsoft.com/office/drawing/2014/main" val="3245754979"/>
                    </a:ext>
                  </a:extLst>
                </a:gridCol>
                <a:gridCol w="740664">
                  <a:extLst>
                    <a:ext uri="{9D8B030D-6E8A-4147-A177-3AD203B41FA5}">
                      <a16:colId xmlns:a16="http://schemas.microsoft.com/office/drawing/2014/main" val="3996623231"/>
                    </a:ext>
                  </a:extLst>
                </a:gridCol>
                <a:gridCol w="740664">
                  <a:extLst>
                    <a:ext uri="{9D8B030D-6E8A-4147-A177-3AD203B41FA5}">
                      <a16:colId xmlns:a16="http://schemas.microsoft.com/office/drawing/2014/main" val="969198054"/>
                    </a:ext>
                  </a:extLst>
                </a:gridCol>
                <a:gridCol w="740664">
                  <a:extLst>
                    <a:ext uri="{9D8B030D-6E8A-4147-A177-3AD203B41FA5}">
                      <a16:colId xmlns:a16="http://schemas.microsoft.com/office/drawing/2014/main" val="3318471241"/>
                    </a:ext>
                  </a:extLst>
                </a:gridCol>
                <a:gridCol w="740664">
                  <a:extLst>
                    <a:ext uri="{9D8B030D-6E8A-4147-A177-3AD203B41FA5}">
                      <a16:colId xmlns:a16="http://schemas.microsoft.com/office/drawing/2014/main" val="29665925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96086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- 2025-02-04 08:47:32</a:t>
                      </a:r>
                      <a:r>
                        <a:rPr kumimoji="0" lang="nl-NL" sz="1000" b="0" i="0" u="none" strike="noStrike" kern="1200" cap="none" spc="0" normalizeH="0" baseline="0" noProof="0">
                          <a:ln>
                            <a:noFill/>
                          </a:ln>
                          <a:solidFill>
                            <a:prstClr val="black"/>
                          </a:solidFill>
                          <a:effectLst/>
                          <a:uLnTx/>
                          <a:uFillTx/>
                          <a:latin typeface="Calibri"/>
                          <a:ea typeface="+mn-ea"/>
                          <a:cs typeface="+mn-cs"/>
                        </a:rPr>
                        <a:t>
 Claude, Douwe Bob, Froukje, Joost en Roxy Dekker, wat gaan jullie lekker! 🔥Allemaal hebben ze een nominatie voor ‘Beste Artiest’ op zak. Door te stemmen bepaal jij als fan wie er wint. Doe dit via 3FM.nl/awards. Volg NPO3FM en zie wie er nog meer is genomineerd. #3FM #3FMAwards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https://quintly-eu-image-storage.s3.amazonaws.com/5e7bf16154c6da0663c50211224ef1f8/d6c0960229b1c988c31a5a805eac4c00.jpg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03/04/2025 01:14:13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360292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- 2025-02-26 16:26:41</a:t>
                      </a:r>
                      <a:r>
                        <a:rPr kumimoji="0" lang="en-US" sz="1000" b="0" i="0" u="none" strike="noStrike" kern="1200" cap="none" spc="0" normalizeH="0" baseline="0" noProof="0">
                          <a:ln>
                            <a:noFill/>
                          </a:ln>
                          <a:solidFill>
                            <a:prstClr val="black"/>
                          </a:solidFill>
                          <a:effectLst/>
                          <a:uLnTx/>
                          <a:uFillTx/>
                          <a:latin typeface="Calibri"/>
                          <a:ea typeface="+mn-ea"/>
                          <a:cs typeface="+mn-cs"/>
                        </a:rPr>
                        <a:t>
 Claude for president, want hij zet meteen kracht achter de betekenis van zijn gelekte Songfestivalinzending: “It goes up, it goes down. C’est La Vie!” 😬 Eigenlijk zou het nummer morgen pas uitgebracht worden, maar dat plan verliep helaas anders. Luister jij naar uitgelekte liedjes? 
#3FM #Songfestival #Claude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https://quintly-eu-image-storage.s3.amazonaws.com/5e7bf16154c6da0663c50211224ef1f8/a56acad693d057b526c1df86431166c5.jpg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03/05/2025 19:13:51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53953074"/>
                  </a:ext>
                </a:extLst>
              </a:tr>
            </a:tbl>
          </a:graphicData>
        </a:graphic>
      </p:graphicFrame>
      <p:sp>
        <p:nvSpPr>
          <p:cNvPr id="4" name="Text Placeholder 3">
            <a:extLst>
              <a:ext uri="{FF2B5EF4-FFF2-40B4-BE49-F238E27FC236}">
                <a16:creationId xmlns:a16="http://schemas.microsoft.com/office/drawing/2014/main" id="{4A45365B-BCF4-4840-B00E-BF7D9DE89742}"/>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4261006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5A0D1-ED0F-4004-B8E2-6EDE7A098F45}"/>
              </a:ext>
            </a:extLst>
          </p:cNvPr>
          <p:cNvSpPr>
            <a:spLocks noGrp="1"/>
          </p:cNvSpPr>
          <p:nvPr>
            <p:ph type="title"/>
          </p:nvPr>
        </p:nvSpPr>
        <p:spPr/>
        <p:txBody>
          <a:bodyPr/>
          <a:lstStyle/>
          <a:p>
            <a:r>
              <a:rPr lang="en-US"/>
              <a:t>Instagram Top 5 posts met meeste interactie | 1 group and 5 profiles - 12 of 12</a:t>
            </a:r>
          </a:p>
        </p:txBody>
      </p:sp>
      <p:graphicFrame>
        <p:nvGraphicFramePr>
          <p:cNvPr id="5" name="Table Placeholder 4">
            <a:extLst>
              <a:ext uri="{FF2B5EF4-FFF2-40B4-BE49-F238E27FC236}">
                <a16:creationId xmlns:a16="http://schemas.microsoft.com/office/drawing/2014/main" id="{8220DC4E-D4A3-4ED1-A4A9-D03CF8FE2F99}"/>
              </a:ext>
            </a:extLst>
          </p:cNvPr>
          <p:cNvGraphicFramePr>
            <a:graphicFrameLocks noGrp="1"/>
          </p:cNvGraphicFramePr>
          <p:nvPr>
            <p:ph type="tbl" sz="quarter" idx="13"/>
            <p:extLst>
              <p:ext uri="{D42A27DB-BD31-4B8C-83A1-F6EECF244321}">
                <p14:modId xmlns:p14="http://schemas.microsoft.com/office/powerpoint/2010/main" val="3416821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53401144"/>
                    </a:ext>
                  </a:extLst>
                </a:gridCol>
                <a:gridCol w="1728216">
                  <a:extLst>
                    <a:ext uri="{9D8B030D-6E8A-4147-A177-3AD203B41FA5}">
                      <a16:colId xmlns:a16="http://schemas.microsoft.com/office/drawing/2014/main" val="3935519376"/>
                    </a:ext>
                  </a:extLst>
                </a:gridCol>
                <a:gridCol w="740664">
                  <a:extLst>
                    <a:ext uri="{9D8B030D-6E8A-4147-A177-3AD203B41FA5}">
                      <a16:colId xmlns:a16="http://schemas.microsoft.com/office/drawing/2014/main" val="1797873656"/>
                    </a:ext>
                  </a:extLst>
                </a:gridCol>
                <a:gridCol w="740664">
                  <a:extLst>
                    <a:ext uri="{9D8B030D-6E8A-4147-A177-3AD203B41FA5}">
                      <a16:colId xmlns:a16="http://schemas.microsoft.com/office/drawing/2014/main" val="2857051783"/>
                    </a:ext>
                  </a:extLst>
                </a:gridCol>
                <a:gridCol w="740664">
                  <a:extLst>
                    <a:ext uri="{9D8B030D-6E8A-4147-A177-3AD203B41FA5}">
                      <a16:colId xmlns:a16="http://schemas.microsoft.com/office/drawing/2014/main" val="3794434417"/>
                    </a:ext>
                  </a:extLst>
                </a:gridCol>
                <a:gridCol w="740664">
                  <a:extLst>
                    <a:ext uri="{9D8B030D-6E8A-4147-A177-3AD203B41FA5}">
                      <a16:colId xmlns:a16="http://schemas.microsoft.com/office/drawing/2014/main" val="2570327290"/>
                    </a:ext>
                  </a:extLst>
                </a:gridCol>
                <a:gridCol w="740664">
                  <a:extLst>
                    <a:ext uri="{9D8B030D-6E8A-4147-A177-3AD203B41FA5}">
                      <a16:colId xmlns:a16="http://schemas.microsoft.com/office/drawing/2014/main" val="2321287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65876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- 2025-02-22 10:00:00</a:t>
                      </a:r>
                      <a:r>
                        <a:rPr kumimoji="0" lang="en-US" sz="1000" b="0" i="0" u="none" strike="noStrike" kern="1200" cap="none" spc="0" normalizeH="0" baseline="0" noProof="0">
                          <a:ln>
                            <a:noFill/>
                          </a:ln>
                          <a:solidFill>
                            <a:prstClr val="black"/>
                          </a:solidFill>
                          <a:effectLst/>
                          <a:uLnTx/>
                          <a:uFillTx/>
                          <a:latin typeface="Calibri"/>
                          <a:ea typeface="+mn-ea"/>
                          <a:cs typeface="+mn-cs"/>
                        </a:rPr>
                        <a:t>
 Nieuwe muziek van Joost Klein!💥 Unity geeft je dansbare beats met een diepere laag. Maatschappelijke onderwerpen en 90’s referenties, gevuld met komische quotes van Joost en features.🙌
Welke track is jouw favoriet? #3FM#JoostKlein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https://quintly-eu-image-storage.s3.amazonaws.com/5e7bf16154c6da0663c50211224ef1f8/d2c797a7a95a78b518be38dd73cc7251.jpg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03/05/2025 01:13:40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871057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- 2025-02-26 16:04:57</a:t>
                      </a:r>
                      <a:r>
                        <a:rPr kumimoji="0" lang="en-US" sz="1000" b="0" i="0" u="none" strike="noStrike" kern="1200" cap="none" spc="0" normalizeH="0" baseline="0" noProof="0">
                          <a:ln>
                            <a:noFill/>
                          </a:ln>
                          <a:solidFill>
                            <a:prstClr val="black"/>
                          </a:solidFill>
                          <a:effectLst/>
                          <a:uLnTx/>
                          <a:uFillTx/>
                          <a:latin typeface="Calibri"/>
                          <a:ea typeface="+mn-ea"/>
                          <a:cs typeface="+mn-cs"/>
                        </a:rPr>
                        <a:t>
 Shoutout naar Chef’Special! 💚🙏 De band opende gister de 3FM Awards, EN HOE! Door PAARD en publiek heen betrad Joshua de zaal en uiteindelijk het podium, om vervolgens meteen de toon te zetten voor de hele avond met ‘Fly Like Me’, C’est La Vie’, ‘Miracles’, en ‘Larger Than Life’. Wat een feestje was dit! #3FM #ChefSpecial #3FMAwards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https://quintly-eu-image-storage.s3.amazonaws.com/5e7bf16154c6da0663c50211224ef1f8/abd24d95a03187cd5ccab904aedec3c5.jpg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03/05/2025 19:13:51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865464030"/>
                  </a:ext>
                </a:extLst>
              </a:tr>
            </a:tbl>
          </a:graphicData>
        </a:graphic>
      </p:graphicFrame>
      <p:sp>
        <p:nvSpPr>
          <p:cNvPr id="4" name="Text Placeholder 3">
            <a:extLst>
              <a:ext uri="{FF2B5EF4-FFF2-40B4-BE49-F238E27FC236}">
                <a16:creationId xmlns:a16="http://schemas.microsoft.com/office/drawing/2014/main" id="{FA37FCB2-9FD0-412A-AE70-03E3001C81FE}"/>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27211071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40C31-CF78-47D1-9BCD-F747A842DF74}"/>
              </a:ext>
            </a:extLst>
          </p:cNvPr>
          <p:cNvSpPr>
            <a:spLocks noGrp="1"/>
          </p:cNvSpPr>
          <p:nvPr>
            <p:ph type="title"/>
          </p:nvPr>
        </p:nvSpPr>
        <p:spPr/>
        <p:txBody>
          <a:bodyPr/>
          <a:lstStyle/>
          <a:p>
            <a:r>
              <a:rPr lang="en-US"/>
              <a:t>Instagram Top 5 posts met minste interactie | 1 group and 5 profiles - 1 of 2</a:t>
            </a:r>
          </a:p>
        </p:txBody>
      </p:sp>
      <p:graphicFrame>
        <p:nvGraphicFramePr>
          <p:cNvPr id="5" name="Table Placeholder 4">
            <a:extLst>
              <a:ext uri="{FF2B5EF4-FFF2-40B4-BE49-F238E27FC236}">
                <a16:creationId xmlns:a16="http://schemas.microsoft.com/office/drawing/2014/main" id="{22D16738-9855-4E37-80FF-BF3E0EA0F973}"/>
              </a:ext>
            </a:extLst>
          </p:cNvPr>
          <p:cNvGraphicFramePr>
            <a:graphicFrameLocks noGrp="1"/>
          </p:cNvGraphicFramePr>
          <p:nvPr>
            <p:ph type="tbl" sz="quarter" idx="13"/>
            <p:extLst>
              <p:ext uri="{D42A27DB-BD31-4B8C-83A1-F6EECF244321}">
                <p14:modId xmlns:p14="http://schemas.microsoft.com/office/powerpoint/2010/main" val="3250400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87132117"/>
                    </a:ext>
                  </a:extLst>
                </a:gridCol>
                <a:gridCol w="1563624">
                  <a:extLst>
                    <a:ext uri="{9D8B030D-6E8A-4147-A177-3AD203B41FA5}">
                      <a16:colId xmlns:a16="http://schemas.microsoft.com/office/drawing/2014/main" val="2407889488"/>
                    </a:ext>
                  </a:extLst>
                </a:gridCol>
                <a:gridCol w="658368">
                  <a:extLst>
                    <a:ext uri="{9D8B030D-6E8A-4147-A177-3AD203B41FA5}">
                      <a16:colId xmlns:a16="http://schemas.microsoft.com/office/drawing/2014/main" val="1679416288"/>
                    </a:ext>
                  </a:extLst>
                </a:gridCol>
                <a:gridCol w="658368">
                  <a:extLst>
                    <a:ext uri="{9D8B030D-6E8A-4147-A177-3AD203B41FA5}">
                      <a16:colId xmlns:a16="http://schemas.microsoft.com/office/drawing/2014/main" val="4284474793"/>
                    </a:ext>
                  </a:extLst>
                </a:gridCol>
                <a:gridCol w="658368">
                  <a:extLst>
                    <a:ext uri="{9D8B030D-6E8A-4147-A177-3AD203B41FA5}">
                      <a16:colId xmlns:a16="http://schemas.microsoft.com/office/drawing/2014/main" val="3091805315"/>
                    </a:ext>
                  </a:extLst>
                </a:gridCol>
                <a:gridCol w="658368">
                  <a:extLst>
                    <a:ext uri="{9D8B030D-6E8A-4147-A177-3AD203B41FA5}">
                      <a16:colId xmlns:a16="http://schemas.microsoft.com/office/drawing/2014/main" val="434252432"/>
                    </a:ext>
                  </a:extLst>
                </a:gridCol>
                <a:gridCol w="658368">
                  <a:extLst>
                    <a:ext uri="{9D8B030D-6E8A-4147-A177-3AD203B41FA5}">
                      <a16:colId xmlns:a16="http://schemas.microsoft.com/office/drawing/2014/main" val="500371452"/>
                    </a:ext>
                  </a:extLst>
                </a:gridCol>
                <a:gridCol w="658368">
                  <a:extLst>
                    <a:ext uri="{9D8B030D-6E8A-4147-A177-3AD203B41FA5}">
                      <a16:colId xmlns:a16="http://schemas.microsoft.com/office/drawing/2014/main" val="1186265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8259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- 2025-02-14 11:24:04</a:t>
                      </a:r>
                      <a:r>
                        <a:rPr kumimoji="0" lang="en-US" sz="1000" b="0" i="0" u="none" strike="noStrike" kern="1200" cap="none" spc="0" normalizeH="0" baseline="0" noProof="0">
                          <a:ln>
                            <a:noFill/>
                          </a:ln>
                          <a:solidFill>
                            <a:prstClr val="black"/>
                          </a:solidFill>
                          <a:effectLst/>
                          <a:uLnTx/>
                          <a:uFillTx/>
                          <a:latin typeface="Calibri"/>
                          <a:ea typeface="+mn-ea"/>
                          <a:cs typeface="+mn-cs"/>
                        </a:rPr>
                        <a:t>
 Deze week bij 3FM: nieuwe beats die je hart sneller laten kloppen!❤️ ‘Beetje Van Mij’ van Antoon is uitgekozen tot 3FM Megahit en zal extra vaak gedraaid worden. 
Ook is er nieuwe muziek van o.a. Sabrina Carpenter en 3FM Talent Lenny Monsou. Check het allemaal hier! #3FM #newmusic #antoon #3FMMegahit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https://quintly-eu-image-storage.s3.amazonaws.com/5e7bf16154c6da0663c50211224ef1f8/b72ff171c1b2ac460cfddfc34467f3e0.jpg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02/14/2025 13:14:12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545048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- 2025-02-07 16:48:25</a:t>
                      </a:r>
                      <a:r>
                        <a:rPr kumimoji="0" lang="nl-NL" sz="1000" b="0" i="0" u="none" strike="noStrike" kern="1200" cap="none" spc="0" normalizeH="0" baseline="0" noProof="0">
                          <a:ln>
                            <a:noFill/>
                          </a:ln>
                          <a:solidFill>
                            <a:prstClr val="black"/>
                          </a:solidFill>
                          <a:effectLst/>
                          <a:uLnTx/>
                          <a:uFillTx/>
                          <a:latin typeface="Calibri"/>
                          <a:ea typeface="+mn-ea"/>
                          <a:cs typeface="+mn-cs"/>
                        </a:rPr>
                        <a:t>
 In B&amp;B Vol Liedjes sturen Barend &amp; Benner 2 single vreemden op date naar een concert. Door middel van een openingszin wordt de match gekozen 😍
Luister maandag tussen 16:00-19:00 naar Barend &amp; Benner om te horen hoe de date is verlopen! 💚 #3fm #barendenbenner #benbvolliedjes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https://quintly-eu-image-storage.s3.amazonaws.com/5e7bf16154c6da0663c50211224ef1f8/3f2efe5bf1a4c1af40a42c6007e6f877.jpg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02/21/2025 01:13:29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797289568"/>
                  </a:ext>
                </a:extLst>
              </a:tr>
            </a:tbl>
          </a:graphicData>
        </a:graphic>
      </p:graphicFrame>
      <p:sp>
        <p:nvSpPr>
          <p:cNvPr id="4" name="Text Placeholder 3">
            <a:extLst>
              <a:ext uri="{FF2B5EF4-FFF2-40B4-BE49-F238E27FC236}">
                <a16:creationId xmlns:a16="http://schemas.microsoft.com/office/drawing/2014/main" id="{9FBA3EEF-217E-41F4-B91F-4428A7736FBF}"/>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7236937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5ADC0-A3AC-4B10-B26B-B55EEE58DFA2}"/>
              </a:ext>
            </a:extLst>
          </p:cNvPr>
          <p:cNvSpPr>
            <a:spLocks noGrp="1"/>
          </p:cNvSpPr>
          <p:nvPr>
            <p:ph type="title"/>
          </p:nvPr>
        </p:nvSpPr>
        <p:spPr/>
        <p:txBody>
          <a:bodyPr/>
          <a:lstStyle/>
          <a:p>
            <a:r>
              <a:rPr lang="en-US"/>
              <a:t>Instagram Top 5 posts met minste interactie | 1 group and 5 profiles - 2 of 2</a:t>
            </a:r>
          </a:p>
        </p:txBody>
      </p:sp>
      <p:graphicFrame>
        <p:nvGraphicFramePr>
          <p:cNvPr id="5" name="Table Placeholder 4">
            <a:extLst>
              <a:ext uri="{FF2B5EF4-FFF2-40B4-BE49-F238E27FC236}">
                <a16:creationId xmlns:a16="http://schemas.microsoft.com/office/drawing/2014/main" id="{74F8D92A-C4EB-4F1F-ACDA-5A01E8A6F326}"/>
              </a:ext>
            </a:extLst>
          </p:cNvPr>
          <p:cNvGraphicFramePr>
            <a:graphicFrameLocks noGrp="1"/>
          </p:cNvGraphicFramePr>
          <p:nvPr>
            <p:ph type="tbl" sz="quarter" idx="13"/>
            <p:extLst>
              <p:ext uri="{D42A27DB-BD31-4B8C-83A1-F6EECF244321}">
                <p14:modId xmlns:p14="http://schemas.microsoft.com/office/powerpoint/2010/main" val="2049694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9082499"/>
                    </a:ext>
                  </a:extLst>
                </a:gridCol>
                <a:gridCol w="1563624">
                  <a:extLst>
                    <a:ext uri="{9D8B030D-6E8A-4147-A177-3AD203B41FA5}">
                      <a16:colId xmlns:a16="http://schemas.microsoft.com/office/drawing/2014/main" val="4271453845"/>
                    </a:ext>
                  </a:extLst>
                </a:gridCol>
                <a:gridCol w="658368">
                  <a:extLst>
                    <a:ext uri="{9D8B030D-6E8A-4147-A177-3AD203B41FA5}">
                      <a16:colId xmlns:a16="http://schemas.microsoft.com/office/drawing/2014/main" val="3359319558"/>
                    </a:ext>
                  </a:extLst>
                </a:gridCol>
                <a:gridCol w="658368">
                  <a:extLst>
                    <a:ext uri="{9D8B030D-6E8A-4147-A177-3AD203B41FA5}">
                      <a16:colId xmlns:a16="http://schemas.microsoft.com/office/drawing/2014/main" val="2602281270"/>
                    </a:ext>
                  </a:extLst>
                </a:gridCol>
                <a:gridCol w="658368">
                  <a:extLst>
                    <a:ext uri="{9D8B030D-6E8A-4147-A177-3AD203B41FA5}">
                      <a16:colId xmlns:a16="http://schemas.microsoft.com/office/drawing/2014/main" val="1155438924"/>
                    </a:ext>
                  </a:extLst>
                </a:gridCol>
                <a:gridCol w="658368">
                  <a:extLst>
                    <a:ext uri="{9D8B030D-6E8A-4147-A177-3AD203B41FA5}">
                      <a16:colId xmlns:a16="http://schemas.microsoft.com/office/drawing/2014/main" val="3950584117"/>
                    </a:ext>
                  </a:extLst>
                </a:gridCol>
                <a:gridCol w="658368">
                  <a:extLst>
                    <a:ext uri="{9D8B030D-6E8A-4147-A177-3AD203B41FA5}">
                      <a16:colId xmlns:a16="http://schemas.microsoft.com/office/drawing/2014/main" val="3280843680"/>
                    </a:ext>
                  </a:extLst>
                </a:gridCol>
                <a:gridCol w="658368">
                  <a:extLst>
                    <a:ext uri="{9D8B030D-6E8A-4147-A177-3AD203B41FA5}">
                      <a16:colId xmlns:a16="http://schemas.microsoft.com/office/drawing/2014/main" val="2924717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11992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- 2025-02-11 17:25:36</a:t>
                      </a:r>
                      <a:r>
                        <a:rPr kumimoji="0" lang="en-US" sz="1000" b="0" i="0" u="none" strike="noStrike" kern="1200" cap="none" spc="0" normalizeH="0" baseline="0" noProof="0">
                          <a:ln>
                            <a:noFill/>
                          </a:ln>
                          <a:solidFill>
                            <a:prstClr val="black"/>
                          </a:solidFill>
                          <a:effectLst/>
                          <a:uLnTx/>
                          <a:uFillTx/>
                          <a:latin typeface="Calibri"/>
                          <a:ea typeface="+mn-ea"/>
                          <a:cs typeface="+mn-cs"/>
                        </a:rPr>
                        <a:t>
 Nog anderhalve week tot de 3FM Awards... ZIN IN! 💚 #3fm #3fmawardd #psv #klaplongen intentsfestival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https://quintly-eu-image-storage.s3.amazonaws.com/5e7bf16154c6da0663c50211224ef1f8/d296432d6f86ea7df4436c5299b8895f.jpg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03/05/2025 19:13:51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297570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npo3fm - 2025-02-26 13:39:08</a:t>
                      </a:r>
                      <a:r>
                        <a:rPr kumimoji="0" lang="nl-NL" sz="1000" b="0" i="0" u="none" strike="noStrike" kern="1200" cap="none" spc="0" normalizeH="0" baseline="0" noProof="0">
                          <a:ln>
                            <a:noFill/>
                          </a:ln>
                          <a:solidFill>
                            <a:prstClr val="black"/>
                          </a:solidFill>
                          <a:effectLst/>
                          <a:uLnTx/>
                          <a:uFillTx/>
                          <a:latin typeface="Calibri"/>
                          <a:ea typeface="+mn-ea"/>
                          <a:cs typeface="+mn-cs"/>
                        </a:rPr>
                        <a:t>
 Alleen maar liefde bij de 3FM Awards✨ Dankjewel voor het stemmen en de geweldige avond! #3FM#3FMAwards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https://quintly-eu-image-storage.s3.amazonaws.com/5e7bf16154c6da0663c50211224ef1f8/27edc572bcf1123b2b3cd829985828e5.jpg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03/04/2025 01:14:13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568539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npo3fm - 2025-02-05 17:04:39</a:t>
                      </a:r>
                      <a:r>
                        <a:rPr kumimoji="0" lang="en-US" sz="1000" b="0" i="0" u="none" strike="noStrike" kern="1200" cap="none" spc="0" normalizeH="0" baseline="0" noProof="0">
                          <a:ln>
                            <a:noFill/>
                          </a:ln>
                          <a:solidFill>
                            <a:prstClr val="black"/>
                          </a:solidFill>
                          <a:effectLst/>
                          <a:uLnTx/>
                          <a:uFillTx/>
                          <a:latin typeface="Calibri"/>
                          <a:ea typeface="+mn-ea"/>
                          <a:cs typeface="+mn-cs"/>
                        </a:rPr>
                        <a:t>
 Wie zie jij als nieuwe coach? 👀 #3FM #markenmai #thevoice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https://quintly-eu-image-storage.s3.amazonaws.com/5e7bf16154c6da0663c50211224ef1f8/34de5fb7c280daafcbbfeb654f49055a.jpg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03/01/2025 13:13:48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617495516"/>
                  </a:ext>
                </a:extLst>
              </a:tr>
            </a:tbl>
          </a:graphicData>
        </a:graphic>
      </p:graphicFrame>
      <p:sp>
        <p:nvSpPr>
          <p:cNvPr id="4" name="Text Placeholder 3">
            <a:extLst>
              <a:ext uri="{FF2B5EF4-FFF2-40B4-BE49-F238E27FC236}">
                <a16:creationId xmlns:a16="http://schemas.microsoft.com/office/drawing/2014/main" id="{348D9845-64C4-4A30-955D-EB1E37BD5FA3}"/>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20309727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AA3D6-269F-4172-9C51-CAE6A90C3633}"/>
              </a:ext>
            </a:extLst>
          </p:cNvPr>
          <p:cNvSpPr>
            <a:spLocks noGrp="1"/>
          </p:cNvSpPr>
          <p:nvPr>
            <p:ph type="title"/>
          </p:nvPr>
        </p:nvSpPr>
        <p:spPr/>
        <p:txBody>
          <a:bodyPr/>
          <a:lstStyle/>
          <a:p>
            <a:r>
              <a:rPr lang="en-US"/>
              <a:t>Youtube Private Key Metrics Table | 1 group and 5 profiles</a:t>
            </a:r>
          </a:p>
        </p:txBody>
      </p:sp>
      <p:graphicFrame>
        <p:nvGraphicFramePr>
          <p:cNvPr id="5" name="Table Placeholder 4">
            <a:extLst>
              <a:ext uri="{FF2B5EF4-FFF2-40B4-BE49-F238E27FC236}">
                <a16:creationId xmlns:a16="http://schemas.microsoft.com/office/drawing/2014/main" id="{B2F7A765-6F3A-4B6C-A5E4-B2F875BF053F}"/>
              </a:ext>
            </a:extLst>
          </p:cNvPr>
          <p:cNvGraphicFramePr>
            <a:graphicFrameLocks noGrp="1"/>
          </p:cNvGraphicFramePr>
          <p:nvPr>
            <p:ph type="tbl" sz="quarter" idx="13"/>
            <p:extLst>
              <p:ext uri="{D42A27DB-BD31-4B8C-83A1-F6EECF244321}">
                <p14:modId xmlns:p14="http://schemas.microsoft.com/office/powerpoint/2010/main" val="136636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584929834"/>
                    </a:ext>
                  </a:extLst>
                </a:gridCol>
                <a:gridCol w="658368">
                  <a:extLst>
                    <a:ext uri="{9D8B030D-6E8A-4147-A177-3AD203B41FA5}">
                      <a16:colId xmlns:a16="http://schemas.microsoft.com/office/drawing/2014/main" val="1829356714"/>
                    </a:ext>
                  </a:extLst>
                </a:gridCol>
                <a:gridCol w="658368">
                  <a:extLst>
                    <a:ext uri="{9D8B030D-6E8A-4147-A177-3AD203B41FA5}">
                      <a16:colId xmlns:a16="http://schemas.microsoft.com/office/drawing/2014/main" val="3863955386"/>
                    </a:ext>
                  </a:extLst>
                </a:gridCol>
                <a:gridCol w="658368">
                  <a:extLst>
                    <a:ext uri="{9D8B030D-6E8A-4147-A177-3AD203B41FA5}">
                      <a16:colId xmlns:a16="http://schemas.microsoft.com/office/drawing/2014/main" val="2686379670"/>
                    </a:ext>
                  </a:extLst>
                </a:gridCol>
                <a:gridCol w="658368">
                  <a:extLst>
                    <a:ext uri="{9D8B030D-6E8A-4147-A177-3AD203B41FA5}">
                      <a16:colId xmlns:a16="http://schemas.microsoft.com/office/drawing/2014/main" val="281819664"/>
                    </a:ext>
                  </a:extLst>
                </a:gridCol>
                <a:gridCol w="658368">
                  <a:extLst>
                    <a:ext uri="{9D8B030D-6E8A-4147-A177-3AD203B41FA5}">
                      <a16:colId xmlns:a16="http://schemas.microsoft.com/office/drawing/2014/main" val="284738048"/>
                    </a:ext>
                  </a:extLst>
                </a:gridCol>
                <a:gridCol w="658368">
                  <a:extLst>
                    <a:ext uri="{9D8B030D-6E8A-4147-A177-3AD203B41FA5}">
                      <a16:colId xmlns:a16="http://schemas.microsoft.com/office/drawing/2014/main" val="1360780147"/>
                    </a:ext>
                  </a:extLst>
                </a:gridCol>
                <a:gridCol w="658368">
                  <a:extLst>
                    <a:ext uri="{9D8B030D-6E8A-4147-A177-3AD203B41FA5}">
                      <a16:colId xmlns:a16="http://schemas.microsoft.com/office/drawing/2014/main" val="2825663500"/>
                    </a:ext>
                  </a:extLst>
                </a:gridCol>
                <a:gridCol w="658368">
                  <a:extLst>
                    <a:ext uri="{9D8B030D-6E8A-4147-A177-3AD203B41FA5}">
                      <a16:colId xmlns:a16="http://schemas.microsoft.com/office/drawing/2014/main" val="3029505518"/>
                    </a:ext>
                  </a:extLst>
                </a:gridCol>
                <a:gridCol w="658368">
                  <a:extLst>
                    <a:ext uri="{9D8B030D-6E8A-4147-A177-3AD203B41FA5}">
                      <a16:colId xmlns:a16="http://schemas.microsoft.com/office/drawing/2014/main" val="2492435564"/>
                    </a:ext>
                  </a:extLst>
                </a:gridCol>
                <a:gridCol w="658368">
                  <a:extLst>
                    <a:ext uri="{9D8B030D-6E8A-4147-A177-3AD203B41FA5}">
                      <a16:colId xmlns:a16="http://schemas.microsoft.com/office/drawing/2014/main" val="2099149776"/>
                    </a:ext>
                  </a:extLst>
                </a:gridCol>
              </a:tblGrid>
              <a:tr h="370840">
                <a:tc>
                  <a:txBody>
                    <a:bodyPr/>
                    <a:lstStyle/>
                    <a:p>
                      <a:r>
                        <a:rPr lang="en-US" sz="1000"/>
                        <a:t>Channel</a:t>
                      </a:r>
                    </a:p>
                  </a:txBody>
                  <a:tcPr/>
                </a:tc>
                <a:tc>
                  <a:txBody>
                    <a:bodyPr/>
                    <a:lstStyle/>
                    <a:p>
                      <a:r>
                        <a:rPr lang="en-US" sz="1000"/>
                        <a:t>Subscribers Total</a:t>
                      </a:r>
                    </a:p>
                  </a:txBody>
                  <a:tcPr/>
                </a:tc>
                <a:tc>
                  <a:txBody>
                    <a:bodyPr/>
                    <a:lstStyle/>
                    <a:p>
                      <a:r>
                        <a:rPr lang="en-US" sz="1000"/>
                        <a:t>Subscribers Changed</a:t>
                      </a:r>
                    </a:p>
                  </a:txBody>
                  <a:tcPr/>
                </a:tc>
                <a:tc>
                  <a:txBody>
                    <a:bodyPr/>
                    <a:lstStyle/>
                    <a:p>
                      <a:r>
                        <a:rPr lang="en-US" sz="1000"/>
                        <a:t>Videos</a:t>
                      </a:r>
                    </a:p>
                  </a:txBody>
                  <a:tcPr/>
                </a:tc>
                <a:tc>
                  <a:txBody>
                    <a:bodyPr/>
                    <a:lstStyle/>
                    <a:p>
                      <a:r>
                        <a:rPr lang="en-US" sz="1000"/>
                        <a:t>Video Views</a:t>
                      </a:r>
                    </a:p>
                  </a:txBody>
                  <a:tcPr/>
                </a:tc>
                <a:tc>
                  <a:txBody>
                    <a:bodyPr/>
                    <a:lstStyle/>
                    <a:p>
                      <a:r>
                        <a:rPr lang="en-US" sz="1000"/>
                        <a:t>Likes</a:t>
                      </a:r>
                    </a:p>
                  </a:txBody>
                  <a:tcPr/>
                </a:tc>
                <a:tc>
                  <a:txBody>
                    <a:bodyPr/>
                    <a:lstStyle/>
                    <a:p>
                      <a:r>
                        <a:rPr lang="en-US" sz="1000"/>
                        <a:t>Comments (w/o replies)</a:t>
                      </a:r>
                    </a:p>
                  </a:txBody>
                  <a:tcPr/>
                </a:tc>
                <a:tc>
                  <a:txBody>
                    <a:bodyPr/>
                    <a:lstStyle/>
                    <a:p>
                      <a:r>
                        <a:rPr lang="en-US" sz="1000"/>
                        <a:t>Shares</a:t>
                      </a:r>
                    </a:p>
                  </a:txBody>
                  <a:tcPr/>
                </a:tc>
                <a:tc>
                  <a:txBody>
                    <a:bodyPr/>
                    <a:lstStyle/>
                    <a:p>
                      <a:r>
                        <a:rPr lang="en-US" sz="1000"/>
                        <a:t>Estimated Minutes Watched</a:t>
                      </a:r>
                    </a:p>
                  </a:txBody>
                  <a:tcPr/>
                </a:tc>
                <a:tc>
                  <a:txBody>
                    <a:bodyPr/>
                    <a:lstStyle/>
                    <a:p>
                      <a:r>
                        <a:rPr lang="en-US" sz="1000"/>
                        <a:t>Average View Duration [sec]</a:t>
                      </a:r>
                    </a:p>
                  </a:txBody>
                  <a:tcPr/>
                </a:tc>
                <a:tc>
                  <a:txBody>
                    <a:bodyPr/>
                    <a:lstStyle/>
                    <a:p>
                      <a:r>
                        <a:rPr lang="en-US" sz="1000"/>
                        <a:t>Average View Percentage</a:t>
                      </a:r>
                    </a:p>
                  </a:txBody>
                  <a:tcPr/>
                </a:tc>
                <a:extLst>
                  <a:ext uri="{0D108BD9-81ED-4DB2-BD59-A6C34878D82A}">
                    <a16:rowId xmlns:a16="http://schemas.microsoft.com/office/drawing/2014/main" val="930634972"/>
                  </a:ext>
                </a:extLst>
              </a:tr>
              <a:tr h="370840">
                <a:tc>
                  <a:txBody>
                    <a:bodyPr/>
                    <a:lstStyle/>
                    <a:p>
                      <a:r>
                        <a:rPr lang="en-US" sz="1000"/>
                        <a:t>3FM Live</a:t>
                      </a:r>
                    </a:p>
                  </a:txBody>
                  <a:tcPr/>
                </a:tc>
                <a:tc>
                  <a:txBody>
                    <a:bodyPr/>
                    <a:lstStyle/>
                    <a:p>
                      <a:r>
                        <a:rPr lang="en-US" sz="1000"/>
                        <a:t>71673</a:t>
                      </a:r>
                    </a:p>
                  </a:txBody>
                  <a:tcPr/>
                </a:tc>
                <a:tc>
                  <a:txBody>
                    <a:bodyPr/>
                    <a:lstStyle/>
                    <a:p>
                      <a:r>
                        <a:rPr lang="en-US" sz="1000"/>
                        <a:t>260</a:t>
                      </a:r>
                    </a:p>
                  </a:txBody>
                  <a:tcPr/>
                </a:tc>
                <a:tc>
                  <a:txBody>
                    <a:bodyPr/>
                    <a:lstStyle/>
                    <a:p>
                      <a:r>
                        <a:rPr lang="en-US" sz="1000"/>
                        <a:t>17</a:t>
                      </a:r>
                    </a:p>
                  </a:txBody>
                  <a:tcPr/>
                </a:tc>
                <a:tc>
                  <a:txBody>
                    <a:bodyPr/>
                    <a:lstStyle/>
                    <a:p>
                      <a:r>
                        <a:rPr lang="en-US" sz="1000"/>
                        <a:t>374501</a:t>
                      </a:r>
                    </a:p>
                  </a:txBody>
                  <a:tcPr/>
                </a:tc>
                <a:tc>
                  <a:txBody>
                    <a:bodyPr/>
                    <a:lstStyle/>
                    <a:p>
                      <a:r>
                        <a:rPr lang="en-US" sz="1000"/>
                        <a:t>2578</a:t>
                      </a:r>
                    </a:p>
                  </a:txBody>
                  <a:tcPr/>
                </a:tc>
                <a:tc>
                  <a:txBody>
                    <a:bodyPr/>
                    <a:lstStyle/>
                    <a:p>
                      <a:r>
                        <a:rPr lang="en-US" sz="1000"/>
                        <a:t>111</a:t>
                      </a:r>
                    </a:p>
                  </a:txBody>
                  <a:tcPr/>
                </a:tc>
                <a:tc>
                  <a:txBody>
                    <a:bodyPr/>
                    <a:lstStyle/>
                    <a:p>
                      <a:r>
                        <a:rPr lang="en-US" sz="1000"/>
                        <a:t>2058</a:t>
                      </a:r>
                    </a:p>
                  </a:txBody>
                  <a:tcPr/>
                </a:tc>
                <a:tc>
                  <a:txBody>
                    <a:bodyPr/>
                    <a:lstStyle/>
                    <a:p>
                      <a:r>
                        <a:rPr lang="en-US" sz="1000"/>
                        <a:t>1182836</a:t>
                      </a:r>
                    </a:p>
                  </a:txBody>
                  <a:tcPr/>
                </a:tc>
                <a:tc>
                  <a:txBody>
                    <a:bodyPr/>
                    <a:lstStyle/>
                    <a:p>
                      <a:r>
                        <a:rPr lang="en-US" sz="1000"/>
                        <a:t>189</a:t>
                      </a:r>
                    </a:p>
                  </a:txBody>
                  <a:tcPr/>
                </a:tc>
                <a:tc>
                  <a:txBody>
                    <a:bodyPr/>
                    <a:lstStyle/>
                    <a:p>
                      <a:r>
                        <a:rPr lang="en-US" sz="1000"/>
                        <a:t>41.32 %</a:t>
                      </a:r>
                    </a:p>
                  </a:txBody>
                  <a:tcPr/>
                </a:tc>
                <a:extLst>
                  <a:ext uri="{0D108BD9-81ED-4DB2-BD59-A6C34878D82A}">
                    <a16:rowId xmlns:a16="http://schemas.microsoft.com/office/drawing/2014/main" val="1518169963"/>
                  </a:ext>
                </a:extLst>
              </a:tr>
              <a:tr h="370840">
                <a:tc>
                  <a:txBody>
                    <a:bodyPr/>
                    <a:lstStyle/>
                    <a:p>
                      <a:r>
                        <a:rPr lang="en-US" sz="1000"/>
                        <a:t>3FM</a:t>
                      </a:r>
                    </a:p>
                  </a:txBody>
                  <a:tcPr/>
                </a:tc>
                <a:tc>
                  <a:txBody>
                    <a:bodyPr/>
                    <a:lstStyle/>
                    <a:p>
                      <a:r>
                        <a:rPr lang="en-US" sz="1000"/>
                        <a:t>69299</a:t>
                      </a:r>
                    </a:p>
                  </a:txBody>
                  <a:tcPr/>
                </a:tc>
                <a:tc>
                  <a:txBody>
                    <a:bodyPr/>
                    <a:lstStyle/>
                    <a:p>
                      <a:r>
                        <a:rPr lang="en-US" sz="1000"/>
                        <a:t>338</a:t>
                      </a:r>
                    </a:p>
                  </a:txBody>
                  <a:tcPr/>
                </a:tc>
                <a:tc>
                  <a:txBody>
                    <a:bodyPr/>
                    <a:lstStyle/>
                    <a:p>
                      <a:r>
                        <a:rPr lang="en-US" sz="1000"/>
                        <a:t>29</a:t>
                      </a:r>
                    </a:p>
                  </a:txBody>
                  <a:tcPr/>
                </a:tc>
                <a:tc>
                  <a:txBody>
                    <a:bodyPr/>
                    <a:lstStyle/>
                    <a:p>
                      <a:r>
                        <a:rPr lang="en-US" sz="1000"/>
                        <a:t>354408</a:t>
                      </a:r>
                    </a:p>
                  </a:txBody>
                  <a:tcPr/>
                </a:tc>
                <a:tc>
                  <a:txBody>
                    <a:bodyPr/>
                    <a:lstStyle/>
                    <a:p>
                      <a:r>
                        <a:rPr lang="en-US" sz="1000"/>
                        <a:t>3663</a:t>
                      </a:r>
                    </a:p>
                  </a:txBody>
                  <a:tcPr/>
                </a:tc>
                <a:tc>
                  <a:txBody>
                    <a:bodyPr/>
                    <a:lstStyle/>
                    <a:p>
                      <a:r>
                        <a:rPr lang="en-US" sz="1000"/>
                        <a:t>93</a:t>
                      </a:r>
                    </a:p>
                  </a:txBody>
                  <a:tcPr/>
                </a:tc>
                <a:tc>
                  <a:txBody>
                    <a:bodyPr/>
                    <a:lstStyle/>
                    <a:p>
                      <a:r>
                        <a:rPr lang="en-US" sz="1000"/>
                        <a:t>1434</a:t>
                      </a:r>
                    </a:p>
                  </a:txBody>
                  <a:tcPr/>
                </a:tc>
                <a:tc>
                  <a:txBody>
                    <a:bodyPr/>
                    <a:lstStyle/>
                    <a:p>
                      <a:r>
                        <a:rPr lang="en-US" sz="1000"/>
                        <a:t>2051845</a:t>
                      </a:r>
                    </a:p>
                  </a:txBody>
                  <a:tcPr/>
                </a:tc>
                <a:tc>
                  <a:txBody>
                    <a:bodyPr/>
                    <a:lstStyle/>
                    <a:p>
                      <a:r>
                        <a:rPr lang="en-US" sz="1000"/>
                        <a:t>348</a:t>
                      </a:r>
                    </a:p>
                  </a:txBody>
                  <a:tcPr/>
                </a:tc>
                <a:tc>
                  <a:txBody>
                    <a:bodyPr/>
                    <a:lstStyle/>
                    <a:p>
                      <a:r>
                        <a:rPr lang="en-US" sz="1000"/>
                        <a:t>42.55 %</a:t>
                      </a:r>
                    </a:p>
                  </a:txBody>
                  <a:tcPr/>
                </a:tc>
                <a:extLst>
                  <a:ext uri="{0D108BD9-81ED-4DB2-BD59-A6C34878D82A}">
                    <a16:rowId xmlns:a16="http://schemas.microsoft.com/office/drawing/2014/main" val="3511332630"/>
                  </a:ext>
                </a:extLst>
              </a:tr>
            </a:tbl>
          </a:graphicData>
        </a:graphic>
      </p:graphicFrame>
      <p:sp>
        <p:nvSpPr>
          <p:cNvPr id="4" name="Text Placeholder 3">
            <a:extLst>
              <a:ext uri="{FF2B5EF4-FFF2-40B4-BE49-F238E27FC236}">
                <a16:creationId xmlns:a16="http://schemas.microsoft.com/office/drawing/2014/main" id="{DA1489C1-4283-4CD7-AECA-E2E24D7E235D}"/>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7064307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810C2-F5F8-4065-9990-C9EC1040FC12}"/>
              </a:ext>
            </a:extLst>
          </p:cNvPr>
          <p:cNvSpPr>
            <a:spLocks noGrp="1"/>
          </p:cNvSpPr>
          <p:nvPr>
            <p:ph type="title"/>
          </p:nvPr>
        </p:nvSpPr>
        <p:spPr/>
        <p:txBody>
          <a:bodyPr/>
          <a:lstStyle/>
          <a:p>
            <a:r>
              <a:rPr lang="en-US"/>
              <a:t>Youtube Videos Table | 1 group and 5 profiles</a:t>
            </a:r>
          </a:p>
        </p:txBody>
      </p:sp>
      <p:graphicFrame>
        <p:nvGraphicFramePr>
          <p:cNvPr id="5" name="Table Placeholder 4">
            <a:extLst>
              <a:ext uri="{FF2B5EF4-FFF2-40B4-BE49-F238E27FC236}">
                <a16:creationId xmlns:a16="http://schemas.microsoft.com/office/drawing/2014/main" id="{54AB0C4B-AEAD-4EA1-8F96-9160CBCC0C65}"/>
              </a:ext>
            </a:extLst>
          </p:cNvPr>
          <p:cNvGraphicFramePr>
            <a:graphicFrameLocks noGrp="1"/>
          </p:cNvGraphicFramePr>
          <p:nvPr>
            <p:ph type="tbl" sz="quarter" idx="13"/>
            <p:extLst>
              <p:ext uri="{D42A27DB-BD31-4B8C-83A1-F6EECF244321}">
                <p14:modId xmlns:p14="http://schemas.microsoft.com/office/powerpoint/2010/main" val="1241672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966995756"/>
                    </a:ext>
                  </a:extLst>
                </a:gridCol>
                <a:gridCol w="2057400">
                  <a:extLst>
                    <a:ext uri="{9D8B030D-6E8A-4147-A177-3AD203B41FA5}">
                      <a16:colId xmlns:a16="http://schemas.microsoft.com/office/drawing/2014/main" val="3628488317"/>
                    </a:ext>
                  </a:extLst>
                </a:gridCol>
                <a:gridCol w="658368">
                  <a:extLst>
                    <a:ext uri="{9D8B030D-6E8A-4147-A177-3AD203B41FA5}">
                      <a16:colId xmlns:a16="http://schemas.microsoft.com/office/drawing/2014/main" val="488574251"/>
                    </a:ext>
                  </a:extLst>
                </a:gridCol>
                <a:gridCol w="658368">
                  <a:extLst>
                    <a:ext uri="{9D8B030D-6E8A-4147-A177-3AD203B41FA5}">
                      <a16:colId xmlns:a16="http://schemas.microsoft.com/office/drawing/2014/main" val="2746914030"/>
                    </a:ext>
                  </a:extLst>
                </a:gridCol>
                <a:gridCol w="658368">
                  <a:extLst>
                    <a:ext uri="{9D8B030D-6E8A-4147-A177-3AD203B41FA5}">
                      <a16:colId xmlns:a16="http://schemas.microsoft.com/office/drawing/2014/main" val="1459411369"/>
                    </a:ext>
                  </a:extLst>
                </a:gridCol>
                <a:gridCol w="658368">
                  <a:extLst>
                    <a:ext uri="{9D8B030D-6E8A-4147-A177-3AD203B41FA5}">
                      <a16:colId xmlns:a16="http://schemas.microsoft.com/office/drawing/2014/main" val="483154304"/>
                    </a:ext>
                  </a:extLst>
                </a:gridCol>
                <a:gridCol w="658368">
                  <a:extLst>
                    <a:ext uri="{9D8B030D-6E8A-4147-A177-3AD203B41FA5}">
                      <a16:colId xmlns:a16="http://schemas.microsoft.com/office/drawing/2014/main" val="1305743398"/>
                    </a:ext>
                  </a:extLst>
                </a:gridCol>
              </a:tblGrid>
              <a:tr h="370840">
                <a:tc>
                  <a:txBody>
                    <a:bodyPr/>
                    <a:lstStyle/>
                    <a:p>
                      <a:r>
                        <a:rPr lang="en-US" sz="1000"/>
                        <a:t>Video</a:t>
                      </a:r>
                    </a:p>
                  </a:txBody>
                  <a:tcPr/>
                </a:tc>
                <a:tc>
                  <a:txBody>
                    <a:bodyPr/>
                    <a:lstStyle/>
                    <a:p>
                      <a:r>
                        <a:rPr lang="en-US" sz="1000"/>
                        <a:t>Thumbnail</a:t>
                      </a:r>
                    </a:p>
                  </a:txBody>
                  <a:tcPr/>
                </a:tc>
                <a:tc>
                  <a:txBody>
                    <a:bodyPr/>
                    <a:lstStyle/>
                    <a:p>
                      <a:r>
                        <a:rPr lang="en-US" sz="1000"/>
                        <a:t>Duration [mm:ss]</a:t>
                      </a:r>
                    </a:p>
                  </a:txBody>
                  <a:tcPr/>
                </a:tc>
                <a:tc>
                  <a:txBody>
                    <a:bodyPr/>
                    <a:lstStyle/>
                    <a:p>
                      <a:r>
                        <a:rPr lang="en-US" sz="1000"/>
                        <a:t>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 (w/o replies)</a:t>
                      </a:r>
                    </a:p>
                  </a:txBody>
                  <a:tcPr/>
                </a:tc>
                <a:extLst>
                  <a:ext uri="{0D108BD9-81ED-4DB2-BD59-A6C34878D82A}">
                    <a16:rowId xmlns:a16="http://schemas.microsoft.com/office/drawing/2014/main" val="2290446667"/>
                  </a:ext>
                </a:extLst>
              </a:tr>
              <a:tr h="370840">
                <a:tc>
                  <a:txBody>
                    <a:bodyPr/>
                    <a:lstStyle/>
                    <a:p>
                      <a:r>
                        <a:rPr lang="pt-BR" sz="1000" b="1"/>
                        <a:t>3FM - 2025-02-26 10:40:03</a:t>
                      </a:r>
                      <a:r>
                        <a:rPr lang="pt-BR" sz="1000"/>
                        <a:t>
 n/a</a:t>
                      </a:r>
                      <a:endParaRPr lang="en-US" sz="1000"/>
                    </a:p>
                  </a:txBody>
                  <a:tcPr/>
                </a:tc>
                <a:tc>
                  <a:txBody>
                    <a:bodyPr/>
                    <a:lstStyle/>
                    <a:p>
                      <a:r>
                        <a:rPr lang="en-US" sz="1000"/>
                        <a:t>https://i.ytimg.com/vi/YlB9tTulQ4o/hqdefault.jpg</a:t>
                      </a:r>
                    </a:p>
                  </a:txBody>
                  <a:tcPr/>
                </a:tc>
                <a:tc>
                  <a:txBody>
                    <a:bodyPr/>
                    <a:lstStyle/>
                    <a:p>
                      <a:r>
                        <a:rPr lang="en-US" sz="1000"/>
                        <a:t>02:02:15</a:t>
                      </a:r>
                    </a:p>
                  </a:txBody>
                  <a:tcPr/>
                </a:tc>
                <a:tc>
                  <a:txBody>
                    <a:bodyPr/>
                    <a:lstStyle/>
                    <a:p>
                      <a:r>
                        <a:rPr lang="en-US" sz="1000"/>
                        <a:t>5803</a:t>
                      </a:r>
                    </a:p>
                  </a:txBody>
                  <a:tcPr/>
                </a:tc>
                <a:tc>
                  <a:txBody>
                    <a:bodyPr/>
                    <a:lstStyle/>
                    <a:p>
                      <a:r>
                        <a:rPr lang="en-US" sz="1000"/>
                        <a:t>127</a:t>
                      </a:r>
                    </a:p>
                  </a:txBody>
                  <a:tcPr/>
                </a:tc>
                <a:tc>
                  <a:txBody>
                    <a:bodyPr/>
                    <a:lstStyle/>
                    <a:p>
                      <a:r>
                        <a:rPr lang="en-US" sz="1000"/>
                        <a:t>n/a</a:t>
                      </a:r>
                    </a:p>
                  </a:txBody>
                  <a:tcPr/>
                </a:tc>
                <a:tc>
                  <a:txBody>
                    <a:bodyPr/>
                    <a:lstStyle/>
                    <a:p>
                      <a:r>
                        <a:rPr lang="en-US" sz="1000"/>
                        <a:t>1</a:t>
                      </a:r>
                    </a:p>
                  </a:txBody>
                  <a:tcPr/>
                </a:tc>
                <a:extLst>
                  <a:ext uri="{0D108BD9-81ED-4DB2-BD59-A6C34878D82A}">
                    <a16:rowId xmlns:a16="http://schemas.microsoft.com/office/drawing/2014/main" val="295688161"/>
                  </a:ext>
                </a:extLst>
              </a:tr>
              <a:tr h="370840">
                <a:tc>
                  <a:txBody>
                    <a:bodyPr/>
                    <a:lstStyle/>
                    <a:p>
                      <a:r>
                        <a:rPr lang="pt-BR" sz="1000" b="1"/>
                        <a:t>3FM - 2025-02-16 20:51:20</a:t>
                      </a:r>
                      <a:r>
                        <a:rPr lang="pt-BR" sz="1000"/>
                        <a:t>
 n/a</a:t>
                      </a:r>
                      <a:endParaRPr lang="en-US" sz="1000"/>
                    </a:p>
                  </a:txBody>
                  <a:tcPr/>
                </a:tc>
                <a:tc>
                  <a:txBody>
                    <a:bodyPr/>
                    <a:lstStyle/>
                    <a:p>
                      <a:r>
                        <a:rPr lang="en-US" sz="1000"/>
                        <a:t>https://i.ytimg.com/vi/HXokD44bj9M/hqdefault.jpg</a:t>
                      </a:r>
                    </a:p>
                  </a:txBody>
                  <a:tcPr/>
                </a:tc>
                <a:tc>
                  <a:txBody>
                    <a:bodyPr/>
                    <a:lstStyle/>
                    <a:p>
                      <a:r>
                        <a:rPr lang="en-US" sz="1000"/>
                        <a:t>00:08:37</a:t>
                      </a:r>
                    </a:p>
                  </a:txBody>
                  <a:tcPr/>
                </a:tc>
                <a:tc>
                  <a:txBody>
                    <a:bodyPr/>
                    <a:lstStyle/>
                    <a:p>
                      <a:r>
                        <a:rPr lang="en-US" sz="1000"/>
                        <a:t>4963</a:t>
                      </a:r>
                    </a:p>
                  </a:txBody>
                  <a:tcPr/>
                </a:tc>
                <a:tc>
                  <a:txBody>
                    <a:bodyPr/>
                    <a:lstStyle/>
                    <a:p>
                      <a:r>
                        <a:rPr lang="en-US" sz="1000"/>
                        <a:t>122</a:t>
                      </a:r>
                    </a:p>
                  </a:txBody>
                  <a:tcPr/>
                </a:tc>
                <a:tc>
                  <a:txBody>
                    <a:bodyPr/>
                    <a:lstStyle/>
                    <a:p>
                      <a:r>
                        <a:rPr lang="en-US" sz="1000"/>
                        <a:t>n/a</a:t>
                      </a:r>
                    </a:p>
                  </a:txBody>
                  <a:tcPr/>
                </a:tc>
                <a:tc>
                  <a:txBody>
                    <a:bodyPr/>
                    <a:lstStyle/>
                    <a:p>
                      <a:r>
                        <a:rPr lang="en-US" sz="1000"/>
                        <a:t>12</a:t>
                      </a:r>
                    </a:p>
                  </a:txBody>
                  <a:tcPr/>
                </a:tc>
                <a:extLst>
                  <a:ext uri="{0D108BD9-81ED-4DB2-BD59-A6C34878D82A}">
                    <a16:rowId xmlns:a16="http://schemas.microsoft.com/office/drawing/2014/main" val="16392473"/>
                  </a:ext>
                </a:extLst>
              </a:tr>
              <a:tr h="370840">
                <a:tc>
                  <a:txBody>
                    <a:bodyPr/>
                    <a:lstStyle/>
                    <a:p>
                      <a:r>
                        <a:rPr lang="pt-BR" sz="1000" b="1"/>
                        <a:t>3FM Live - 2025-02-18 17:00:14</a:t>
                      </a:r>
                      <a:r>
                        <a:rPr lang="pt-BR" sz="1000"/>
                        <a:t>
 n/a</a:t>
                      </a:r>
                      <a:endParaRPr lang="en-US" sz="1000"/>
                    </a:p>
                  </a:txBody>
                  <a:tcPr/>
                </a:tc>
                <a:tc>
                  <a:txBody>
                    <a:bodyPr/>
                    <a:lstStyle/>
                    <a:p>
                      <a:r>
                        <a:rPr lang="en-US" sz="1000"/>
                        <a:t>https://i.ytimg.com/vi/FITyOu6gYs0/hqdefault.jpg</a:t>
                      </a:r>
                    </a:p>
                  </a:txBody>
                  <a:tcPr/>
                </a:tc>
                <a:tc>
                  <a:txBody>
                    <a:bodyPr/>
                    <a:lstStyle/>
                    <a:p>
                      <a:r>
                        <a:rPr lang="en-US" sz="1000"/>
                        <a:t>00:03:09</a:t>
                      </a:r>
                    </a:p>
                  </a:txBody>
                  <a:tcPr/>
                </a:tc>
                <a:tc>
                  <a:txBody>
                    <a:bodyPr/>
                    <a:lstStyle/>
                    <a:p>
                      <a:r>
                        <a:rPr lang="en-US" sz="1000"/>
                        <a:t>4810</a:t>
                      </a:r>
                    </a:p>
                  </a:txBody>
                  <a:tcPr/>
                </a:tc>
                <a:tc>
                  <a:txBody>
                    <a:bodyPr/>
                    <a:lstStyle/>
                    <a:p>
                      <a:r>
                        <a:rPr lang="en-US" sz="1000"/>
                        <a:t>53</a:t>
                      </a:r>
                    </a:p>
                  </a:txBody>
                  <a:tcPr/>
                </a:tc>
                <a:tc>
                  <a:txBody>
                    <a:bodyPr/>
                    <a:lstStyle/>
                    <a:p>
                      <a:r>
                        <a:rPr lang="en-US" sz="1000"/>
                        <a:t>n/a</a:t>
                      </a:r>
                    </a:p>
                  </a:txBody>
                  <a:tcPr/>
                </a:tc>
                <a:tc>
                  <a:txBody>
                    <a:bodyPr/>
                    <a:lstStyle/>
                    <a:p>
                      <a:r>
                        <a:rPr lang="en-US" sz="1000"/>
                        <a:t>2</a:t>
                      </a:r>
                    </a:p>
                  </a:txBody>
                  <a:tcPr/>
                </a:tc>
                <a:extLst>
                  <a:ext uri="{0D108BD9-81ED-4DB2-BD59-A6C34878D82A}">
                    <a16:rowId xmlns:a16="http://schemas.microsoft.com/office/drawing/2014/main" val="3837113451"/>
                  </a:ext>
                </a:extLst>
              </a:tr>
              <a:tr h="370840">
                <a:tc>
                  <a:txBody>
                    <a:bodyPr/>
                    <a:lstStyle/>
                    <a:p>
                      <a:r>
                        <a:rPr lang="pt-BR" sz="1000" b="1"/>
                        <a:t>3FM - 2025-02-28 16:26:54</a:t>
                      </a:r>
                      <a:r>
                        <a:rPr lang="pt-BR" sz="1000"/>
                        <a:t>
 n/a</a:t>
                      </a:r>
                      <a:endParaRPr lang="en-US" sz="1000"/>
                    </a:p>
                  </a:txBody>
                  <a:tcPr/>
                </a:tc>
                <a:tc>
                  <a:txBody>
                    <a:bodyPr/>
                    <a:lstStyle/>
                    <a:p>
                      <a:r>
                        <a:rPr lang="en-US" sz="1000"/>
                        <a:t>https://i.ytimg.com/vi/JeoHm67OC4E/hqdefault.jpg</a:t>
                      </a:r>
                    </a:p>
                  </a:txBody>
                  <a:tcPr/>
                </a:tc>
                <a:tc>
                  <a:txBody>
                    <a:bodyPr/>
                    <a:lstStyle/>
                    <a:p>
                      <a:r>
                        <a:rPr lang="en-US" sz="1000"/>
                        <a:t>00:01:18</a:t>
                      </a:r>
                    </a:p>
                  </a:txBody>
                  <a:tcPr/>
                </a:tc>
                <a:tc>
                  <a:txBody>
                    <a:bodyPr/>
                    <a:lstStyle/>
                    <a:p>
                      <a:r>
                        <a:rPr lang="en-US" sz="1000"/>
                        <a:t>4394</a:t>
                      </a:r>
                    </a:p>
                  </a:txBody>
                  <a:tcPr/>
                </a:tc>
                <a:tc>
                  <a:txBody>
                    <a:bodyPr/>
                    <a:lstStyle/>
                    <a:p>
                      <a:r>
                        <a:rPr lang="en-US" sz="1000"/>
                        <a:t>126</a:t>
                      </a:r>
                    </a:p>
                  </a:txBody>
                  <a:tcPr/>
                </a:tc>
                <a:tc>
                  <a:txBody>
                    <a:bodyPr/>
                    <a:lstStyle/>
                    <a:p>
                      <a:r>
                        <a:rPr lang="en-US" sz="1000"/>
                        <a:t>n/a</a:t>
                      </a:r>
                    </a:p>
                  </a:txBody>
                  <a:tcPr/>
                </a:tc>
                <a:tc>
                  <a:txBody>
                    <a:bodyPr/>
                    <a:lstStyle/>
                    <a:p>
                      <a:r>
                        <a:rPr lang="en-US" sz="1000"/>
                        <a:t>2</a:t>
                      </a:r>
                    </a:p>
                  </a:txBody>
                  <a:tcPr/>
                </a:tc>
                <a:extLst>
                  <a:ext uri="{0D108BD9-81ED-4DB2-BD59-A6C34878D82A}">
                    <a16:rowId xmlns:a16="http://schemas.microsoft.com/office/drawing/2014/main" val="1235704936"/>
                  </a:ext>
                </a:extLst>
              </a:tr>
              <a:tr h="370840">
                <a:tc>
                  <a:txBody>
                    <a:bodyPr/>
                    <a:lstStyle/>
                    <a:p>
                      <a:r>
                        <a:rPr lang="pt-BR" sz="1000" b="1"/>
                        <a:t>3FM - 2025-02-22 12:02:49</a:t>
                      </a:r>
                      <a:r>
                        <a:rPr lang="pt-BR" sz="1000"/>
                        <a:t>
 n/a</a:t>
                      </a:r>
                      <a:endParaRPr lang="en-US" sz="1000"/>
                    </a:p>
                  </a:txBody>
                  <a:tcPr/>
                </a:tc>
                <a:tc>
                  <a:txBody>
                    <a:bodyPr/>
                    <a:lstStyle/>
                    <a:p>
                      <a:r>
                        <a:rPr lang="en-US" sz="1000"/>
                        <a:t>https://i.ytimg.com/vi/thwGaYt-tQA/hqdefault.jpg</a:t>
                      </a:r>
                    </a:p>
                  </a:txBody>
                  <a:tcPr/>
                </a:tc>
                <a:tc>
                  <a:txBody>
                    <a:bodyPr/>
                    <a:lstStyle/>
                    <a:p>
                      <a:r>
                        <a:rPr lang="en-US" sz="1000"/>
                        <a:t>00:00:38</a:t>
                      </a:r>
                    </a:p>
                  </a:txBody>
                  <a:tcPr/>
                </a:tc>
                <a:tc>
                  <a:txBody>
                    <a:bodyPr/>
                    <a:lstStyle/>
                    <a:p>
                      <a:r>
                        <a:rPr lang="en-US" sz="1000"/>
                        <a:t>4048</a:t>
                      </a:r>
                    </a:p>
                  </a:txBody>
                  <a:tcPr/>
                </a:tc>
                <a:tc>
                  <a:txBody>
                    <a:bodyPr/>
                    <a:lstStyle/>
                    <a:p>
                      <a:r>
                        <a:rPr lang="en-US" sz="1000"/>
                        <a:t>68</a:t>
                      </a:r>
                    </a:p>
                  </a:txBody>
                  <a:tcPr/>
                </a:tc>
                <a:tc>
                  <a:txBody>
                    <a:bodyPr/>
                    <a:lstStyle/>
                    <a:p>
                      <a:r>
                        <a:rPr lang="en-US" sz="1000"/>
                        <a:t>n/a</a:t>
                      </a:r>
                    </a:p>
                  </a:txBody>
                  <a:tcPr/>
                </a:tc>
                <a:tc>
                  <a:txBody>
                    <a:bodyPr/>
                    <a:lstStyle/>
                    <a:p>
                      <a:r>
                        <a:rPr lang="en-US" sz="1000"/>
                        <a:t>0</a:t>
                      </a:r>
                    </a:p>
                  </a:txBody>
                  <a:tcPr/>
                </a:tc>
                <a:extLst>
                  <a:ext uri="{0D108BD9-81ED-4DB2-BD59-A6C34878D82A}">
                    <a16:rowId xmlns:a16="http://schemas.microsoft.com/office/drawing/2014/main" val="2227778218"/>
                  </a:ext>
                </a:extLst>
              </a:tr>
            </a:tbl>
          </a:graphicData>
        </a:graphic>
      </p:graphicFrame>
      <p:sp>
        <p:nvSpPr>
          <p:cNvPr id="4" name="Text Placeholder 3">
            <a:extLst>
              <a:ext uri="{FF2B5EF4-FFF2-40B4-BE49-F238E27FC236}">
                <a16:creationId xmlns:a16="http://schemas.microsoft.com/office/drawing/2014/main" id="{1DD41E7C-E571-4076-A1BF-9FF9E9EF6B1F}"/>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128550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F820B-2177-4279-A598-CCB32D0E754C}"/>
              </a:ext>
            </a:extLst>
          </p:cNvPr>
          <p:cNvSpPr>
            <a:spLocks noGrp="1"/>
          </p:cNvSpPr>
          <p:nvPr>
            <p:ph type="title"/>
          </p:nvPr>
        </p:nvSpPr>
        <p:spPr/>
        <p:txBody>
          <a:bodyPr/>
          <a:lstStyle/>
          <a:p>
            <a:r>
              <a:rPr lang="en-US"/>
              <a:t>Youtube kliktroughrate youtube  | 1 group and 5 profiles</a:t>
            </a:r>
          </a:p>
        </p:txBody>
      </p:sp>
      <p:graphicFrame>
        <p:nvGraphicFramePr>
          <p:cNvPr id="6" name="Chart Placeholder 5">
            <a:extLst>
              <a:ext uri="{FF2B5EF4-FFF2-40B4-BE49-F238E27FC236}">
                <a16:creationId xmlns:a16="http://schemas.microsoft.com/office/drawing/2014/main" id="{EE202079-48A2-470D-B2A8-EECBC1EC103D}"/>
              </a:ext>
            </a:extLst>
          </p:cNvPr>
          <p:cNvGraphicFramePr>
            <a:graphicFrameLocks noGrp="1"/>
          </p:cNvGraphicFramePr>
          <p:nvPr>
            <p:ph type="chart" sz="quarter" idx="13"/>
            <p:extLst>
              <p:ext uri="{D42A27DB-BD31-4B8C-83A1-F6EECF244321}">
                <p14:modId xmlns:p14="http://schemas.microsoft.com/office/powerpoint/2010/main" val="32667341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2D12E1-9132-417F-B025-E52BB2E950C1}"/>
              </a:ext>
            </a:extLst>
          </p:cNvPr>
          <p:cNvSpPr>
            <a:spLocks noGrp="1"/>
          </p:cNvSpPr>
          <p:nvPr>
            <p:ph type="body" sz="quarter" idx="14"/>
          </p:nvPr>
        </p:nvSpPr>
        <p:spPr/>
        <p:txBody>
          <a:bodyPr/>
          <a:lstStyle/>
          <a:p>
            <a:r>
              <a:rPr lang="en-US"/>
              <a:t>02/01/2025 - 02/28/2025</a:t>
            </a:r>
          </a:p>
        </p:txBody>
      </p:sp>
      <p:sp>
        <p:nvSpPr>
          <p:cNvPr id="5" name="Footer Placeholder 4">
            <a:extLst>
              <a:ext uri="{FF2B5EF4-FFF2-40B4-BE49-F238E27FC236}">
                <a16:creationId xmlns:a16="http://schemas.microsoft.com/office/drawing/2014/main" id="{405E76D8-515D-4F87-82C3-FDD323363F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89640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B2457-AEAE-470E-A77C-48DD77627DB4}"/>
              </a:ext>
            </a:extLst>
          </p:cNvPr>
          <p:cNvSpPr>
            <a:spLocks noGrp="1"/>
          </p:cNvSpPr>
          <p:nvPr>
            <p:ph type="title"/>
          </p:nvPr>
        </p:nvSpPr>
        <p:spPr/>
        <p:txBody>
          <a:bodyPr/>
          <a:lstStyle/>
          <a:p>
            <a:r>
              <a:rPr lang="en-US"/>
              <a:t>Tiktok Videos Table | 1 group and 5 profiles - 1 of 25</a:t>
            </a:r>
          </a:p>
        </p:txBody>
      </p:sp>
      <p:graphicFrame>
        <p:nvGraphicFramePr>
          <p:cNvPr id="5" name="Table Placeholder 4">
            <a:extLst>
              <a:ext uri="{FF2B5EF4-FFF2-40B4-BE49-F238E27FC236}">
                <a16:creationId xmlns:a16="http://schemas.microsoft.com/office/drawing/2014/main" id="{4FA8CA44-CDC0-44CE-8608-FE51FA804E7D}"/>
              </a:ext>
            </a:extLst>
          </p:cNvPr>
          <p:cNvGraphicFramePr>
            <a:graphicFrameLocks noGrp="1"/>
          </p:cNvGraphicFramePr>
          <p:nvPr>
            <p:ph type="tbl" sz="quarter" idx="13"/>
            <p:extLst>
              <p:ext uri="{D42A27DB-BD31-4B8C-83A1-F6EECF244321}">
                <p14:modId xmlns:p14="http://schemas.microsoft.com/office/powerpoint/2010/main" val="3765029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2418307384"/>
                    </a:ext>
                  </a:extLst>
                </a:gridCol>
                <a:gridCol w="1728216">
                  <a:extLst>
                    <a:ext uri="{9D8B030D-6E8A-4147-A177-3AD203B41FA5}">
                      <a16:colId xmlns:a16="http://schemas.microsoft.com/office/drawing/2014/main" val="305973203"/>
                    </a:ext>
                  </a:extLst>
                </a:gridCol>
                <a:gridCol w="658368">
                  <a:extLst>
                    <a:ext uri="{9D8B030D-6E8A-4147-A177-3AD203B41FA5}">
                      <a16:colId xmlns:a16="http://schemas.microsoft.com/office/drawing/2014/main" val="3186313008"/>
                    </a:ext>
                  </a:extLst>
                </a:gridCol>
                <a:gridCol w="658368">
                  <a:extLst>
                    <a:ext uri="{9D8B030D-6E8A-4147-A177-3AD203B41FA5}">
                      <a16:colId xmlns:a16="http://schemas.microsoft.com/office/drawing/2014/main" val="4040295050"/>
                    </a:ext>
                  </a:extLst>
                </a:gridCol>
                <a:gridCol w="658368">
                  <a:extLst>
                    <a:ext uri="{9D8B030D-6E8A-4147-A177-3AD203B41FA5}">
                      <a16:colId xmlns:a16="http://schemas.microsoft.com/office/drawing/2014/main" val="3667282920"/>
                    </a:ext>
                  </a:extLst>
                </a:gridCol>
                <a:gridCol w="658368">
                  <a:extLst>
                    <a:ext uri="{9D8B030D-6E8A-4147-A177-3AD203B41FA5}">
                      <a16:colId xmlns:a16="http://schemas.microsoft.com/office/drawing/2014/main" val="1142694139"/>
                    </a:ext>
                  </a:extLst>
                </a:gridCol>
                <a:gridCol w="658368">
                  <a:extLst>
                    <a:ext uri="{9D8B030D-6E8A-4147-A177-3AD203B41FA5}">
                      <a16:colId xmlns:a16="http://schemas.microsoft.com/office/drawing/2014/main" val="1975973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22333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@npo3fm - 2025-02-25 21:54:46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p-0037-no/oMIA8eKi8UFA4AMaYmQAFLIswXGfWfAufeKrCg~tplv-tiktokx-cropcenter-q:300:400:q72.jpeg?dr=9232&amp;nonce=52762&amp;refresh_token=c3c13d28c345f73445c44d47a0d42961&amp;x-expires=1741262400&amp;x-signature=BzbwmTYStaC472Cyt7H009Bm%2FkY%3D&amp;biz_tag=tt_video&amp;idc=useast2a&amp;ps=933b5bde&amp;s=TIKTOK_FOR_DEVELOPER&amp;sc=cover&amp;shcp=8aecc5ac&amp;shp=d05b14bd&amp;t=bacd0480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10.51 %</a:t>
                      </a:r>
                    </a:p>
                  </a:txBody>
                  <a:tcPr/>
                </a:tc>
                <a:extLst>
                  <a:ext uri="{0D108BD9-81ED-4DB2-BD59-A6C34878D82A}">
                    <a16:rowId xmlns:a16="http://schemas.microsoft.com/office/drawing/2014/main" val="1784570129"/>
                  </a:ext>
                </a:extLst>
              </a:tr>
            </a:tbl>
          </a:graphicData>
        </a:graphic>
      </p:graphicFrame>
      <p:sp>
        <p:nvSpPr>
          <p:cNvPr id="4" name="Text Placeholder 3">
            <a:extLst>
              <a:ext uri="{FF2B5EF4-FFF2-40B4-BE49-F238E27FC236}">
                <a16:creationId xmlns:a16="http://schemas.microsoft.com/office/drawing/2014/main" id="{9901966E-59DA-488C-916A-AC6C83C25A77}"/>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19792893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7B670-30B9-4CC1-917D-C78BB0A8C05A}"/>
              </a:ext>
            </a:extLst>
          </p:cNvPr>
          <p:cNvSpPr>
            <a:spLocks noGrp="1"/>
          </p:cNvSpPr>
          <p:nvPr>
            <p:ph type="title"/>
          </p:nvPr>
        </p:nvSpPr>
        <p:spPr/>
        <p:txBody>
          <a:bodyPr/>
          <a:lstStyle/>
          <a:p>
            <a:r>
              <a:rPr lang="en-US"/>
              <a:t>Tiktok Videos Table | 1 group and 5 profiles - 2 of 25</a:t>
            </a:r>
          </a:p>
        </p:txBody>
      </p:sp>
      <p:graphicFrame>
        <p:nvGraphicFramePr>
          <p:cNvPr id="5" name="Table Placeholder 4">
            <a:extLst>
              <a:ext uri="{FF2B5EF4-FFF2-40B4-BE49-F238E27FC236}">
                <a16:creationId xmlns:a16="http://schemas.microsoft.com/office/drawing/2014/main" id="{4FE73E42-1CFD-4962-8529-40498CF593EB}"/>
              </a:ext>
            </a:extLst>
          </p:cNvPr>
          <p:cNvGraphicFramePr>
            <a:graphicFrameLocks noGrp="1"/>
          </p:cNvGraphicFramePr>
          <p:nvPr>
            <p:ph type="tbl" sz="quarter" idx="13"/>
            <p:extLst>
              <p:ext uri="{D42A27DB-BD31-4B8C-83A1-F6EECF244321}">
                <p14:modId xmlns:p14="http://schemas.microsoft.com/office/powerpoint/2010/main" val="1515447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978213543"/>
                    </a:ext>
                  </a:extLst>
                </a:gridCol>
                <a:gridCol w="1728216">
                  <a:extLst>
                    <a:ext uri="{9D8B030D-6E8A-4147-A177-3AD203B41FA5}">
                      <a16:colId xmlns:a16="http://schemas.microsoft.com/office/drawing/2014/main" val="4100887000"/>
                    </a:ext>
                  </a:extLst>
                </a:gridCol>
                <a:gridCol w="658368">
                  <a:extLst>
                    <a:ext uri="{9D8B030D-6E8A-4147-A177-3AD203B41FA5}">
                      <a16:colId xmlns:a16="http://schemas.microsoft.com/office/drawing/2014/main" val="803722157"/>
                    </a:ext>
                  </a:extLst>
                </a:gridCol>
                <a:gridCol w="658368">
                  <a:extLst>
                    <a:ext uri="{9D8B030D-6E8A-4147-A177-3AD203B41FA5}">
                      <a16:colId xmlns:a16="http://schemas.microsoft.com/office/drawing/2014/main" val="1763050160"/>
                    </a:ext>
                  </a:extLst>
                </a:gridCol>
                <a:gridCol w="658368">
                  <a:extLst>
                    <a:ext uri="{9D8B030D-6E8A-4147-A177-3AD203B41FA5}">
                      <a16:colId xmlns:a16="http://schemas.microsoft.com/office/drawing/2014/main" val="2979703448"/>
                    </a:ext>
                  </a:extLst>
                </a:gridCol>
                <a:gridCol w="658368">
                  <a:extLst>
                    <a:ext uri="{9D8B030D-6E8A-4147-A177-3AD203B41FA5}">
                      <a16:colId xmlns:a16="http://schemas.microsoft.com/office/drawing/2014/main" val="667058805"/>
                    </a:ext>
                  </a:extLst>
                </a:gridCol>
                <a:gridCol w="658368">
                  <a:extLst>
                    <a:ext uri="{9D8B030D-6E8A-4147-A177-3AD203B41FA5}">
                      <a16:colId xmlns:a16="http://schemas.microsoft.com/office/drawing/2014/main" val="2460124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168085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@npo3fm - 2025-02-11 16:06:38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p-0037-no/oIIIOSzAbyKIxfQrBCE7G1iCHAABcwP5iZCAL3~tplv-tiktokx-cropcenter-q:300:400:q72.jpeg?dr=9232&amp;nonce=34391&amp;refresh_token=14ddafc796a19b932513042c933e39ce&amp;x-expires=1741262400&amp;x-signature=lku8Dry6obwGaUIZgQ6RzpcoaGk%3D&amp;biz_tag=tt_video&amp;idc=useast2a&amp;ps=933b5bde&amp;s=TIKTOK_FOR_DEVELOPER&amp;sc=cover&amp;shcp=8aecc5ac&amp;shp=d05b14bd&amp;t=bacd0480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9.18 %</a:t>
                      </a:r>
                    </a:p>
                  </a:txBody>
                  <a:tcPr/>
                </a:tc>
                <a:extLst>
                  <a:ext uri="{0D108BD9-81ED-4DB2-BD59-A6C34878D82A}">
                    <a16:rowId xmlns:a16="http://schemas.microsoft.com/office/drawing/2014/main" val="2357789723"/>
                  </a:ext>
                </a:extLst>
              </a:tr>
            </a:tbl>
          </a:graphicData>
        </a:graphic>
      </p:graphicFrame>
      <p:sp>
        <p:nvSpPr>
          <p:cNvPr id="4" name="Text Placeholder 3">
            <a:extLst>
              <a:ext uri="{FF2B5EF4-FFF2-40B4-BE49-F238E27FC236}">
                <a16:creationId xmlns:a16="http://schemas.microsoft.com/office/drawing/2014/main" id="{D830FDE7-5440-4851-853D-45E515543697}"/>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6213707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DA02E-5B87-4E58-8B23-46CBE4A9346B}"/>
              </a:ext>
            </a:extLst>
          </p:cNvPr>
          <p:cNvSpPr>
            <a:spLocks noGrp="1"/>
          </p:cNvSpPr>
          <p:nvPr>
            <p:ph type="title"/>
          </p:nvPr>
        </p:nvSpPr>
        <p:spPr/>
        <p:txBody>
          <a:bodyPr/>
          <a:lstStyle/>
          <a:p>
            <a:r>
              <a:rPr lang="en-US"/>
              <a:t>Tiktok Videos Table | 1 group and 5 profiles - 3 of 25</a:t>
            </a:r>
          </a:p>
        </p:txBody>
      </p:sp>
      <p:graphicFrame>
        <p:nvGraphicFramePr>
          <p:cNvPr id="5" name="Table Placeholder 4">
            <a:extLst>
              <a:ext uri="{FF2B5EF4-FFF2-40B4-BE49-F238E27FC236}">
                <a16:creationId xmlns:a16="http://schemas.microsoft.com/office/drawing/2014/main" id="{BE7D691C-0541-4DCE-8A19-77DD08A47D02}"/>
              </a:ext>
            </a:extLst>
          </p:cNvPr>
          <p:cNvGraphicFramePr>
            <a:graphicFrameLocks noGrp="1"/>
          </p:cNvGraphicFramePr>
          <p:nvPr>
            <p:ph type="tbl" sz="quarter" idx="13"/>
            <p:extLst>
              <p:ext uri="{D42A27DB-BD31-4B8C-83A1-F6EECF244321}">
                <p14:modId xmlns:p14="http://schemas.microsoft.com/office/powerpoint/2010/main" val="1179782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1266961024"/>
                    </a:ext>
                  </a:extLst>
                </a:gridCol>
                <a:gridCol w="1728216">
                  <a:extLst>
                    <a:ext uri="{9D8B030D-6E8A-4147-A177-3AD203B41FA5}">
                      <a16:colId xmlns:a16="http://schemas.microsoft.com/office/drawing/2014/main" val="549334844"/>
                    </a:ext>
                  </a:extLst>
                </a:gridCol>
                <a:gridCol w="658368">
                  <a:extLst>
                    <a:ext uri="{9D8B030D-6E8A-4147-A177-3AD203B41FA5}">
                      <a16:colId xmlns:a16="http://schemas.microsoft.com/office/drawing/2014/main" val="1224450161"/>
                    </a:ext>
                  </a:extLst>
                </a:gridCol>
                <a:gridCol w="658368">
                  <a:extLst>
                    <a:ext uri="{9D8B030D-6E8A-4147-A177-3AD203B41FA5}">
                      <a16:colId xmlns:a16="http://schemas.microsoft.com/office/drawing/2014/main" val="1495531163"/>
                    </a:ext>
                  </a:extLst>
                </a:gridCol>
                <a:gridCol w="658368">
                  <a:extLst>
                    <a:ext uri="{9D8B030D-6E8A-4147-A177-3AD203B41FA5}">
                      <a16:colId xmlns:a16="http://schemas.microsoft.com/office/drawing/2014/main" val="864095162"/>
                    </a:ext>
                  </a:extLst>
                </a:gridCol>
                <a:gridCol w="658368">
                  <a:extLst>
                    <a:ext uri="{9D8B030D-6E8A-4147-A177-3AD203B41FA5}">
                      <a16:colId xmlns:a16="http://schemas.microsoft.com/office/drawing/2014/main" val="921930481"/>
                    </a:ext>
                  </a:extLst>
                </a:gridCol>
                <a:gridCol w="658368">
                  <a:extLst>
                    <a:ext uri="{9D8B030D-6E8A-4147-A177-3AD203B41FA5}">
                      <a16:colId xmlns:a16="http://schemas.microsoft.com/office/drawing/2014/main" val="645503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23893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@npo3fm - 2025-02-27 16:31:54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p-0037-no/ogzASpAr0BlEEAiI6CjIXWnAA4CMwQfDGKhBin~tplv-tiktokx-cropcenter-q:300:400:q72.jpeg?dr=9232&amp;nonce=26892&amp;refresh_token=e3cd00d8e378a98f326097f1cbf8d878&amp;x-expires=1741262400&amp;x-signature=zzV0V%2FI1%2FRa8VkmF3qgbRfCXmPU%3D&amp;biz_tag=tt_video&amp;idc=useast2a&amp;ps=933b5bde&amp;s=TIKTOK_FOR_DEVELOPER&amp;sc=cover&amp;shcp=8aecc5ac&amp;shp=d05b14bd&amp;t=bacd0480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5.53 %</a:t>
                      </a:r>
                    </a:p>
                  </a:txBody>
                  <a:tcPr/>
                </a:tc>
                <a:extLst>
                  <a:ext uri="{0D108BD9-81ED-4DB2-BD59-A6C34878D82A}">
                    <a16:rowId xmlns:a16="http://schemas.microsoft.com/office/drawing/2014/main" val="4278178554"/>
                  </a:ext>
                </a:extLst>
              </a:tr>
            </a:tbl>
          </a:graphicData>
        </a:graphic>
      </p:graphicFrame>
      <p:sp>
        <p:nvSpPr>
          <p:cNvPr id="4" name="Text Placeholder 3">
            <a:extLst>
              <a:ext uri="{FF2B5EF4-FFF2-40B4-BE49-F238E27FC236}">
                <a16:creationId xmlns:a16="http://schemas.microsoft.com/office/drawing/2014/main" id="{01CF51FD-7CF5-4E5C-B254-0C5D16DD36C1}"/>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7047161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032D6-E0DE-4C6B-AD68-7CE98ECB912F}"/>
              </a:ext>
            </a:extLst>
          </p:cNvPr>
          <p:cNvSpPr>
            <a:spLocks noGrp="1"/>
          </p:cNvSpPr>
          <p:nvPr>
            <p:ph type="title"/>
          </p:nvPr>
        </p:nvSpPr>
        <p:spPr/>
        <p:txBody>
          <a:bodyPr/>
          <a:lstStyle/>
          <a:p>
            <a:r>
              <a:rPr lang="en-US"/>
              <a:t>Tiktok Videos Table | 1 group and 5 profiles - 4 of 25</a:t>
            </a:r>
          </a:p>
        </p:txBody>
      </p:sp>
      <p:graphicFrame>
        <p:nvGraphicFramePr>
          <p:cNvPr id="5" name="Table Placeholder 4">
            <a:extLst>
              <a:ext uri="{FF2B5EF4-FFF2-40B4-BE49-F238E27FC236}">
                <a16:creationId xmlns:a16="http://schemas.microsoft.com/office/drawing/2014/main" id="{7B386A91-3119-4391-8C54-970B66066270}"/>
              </a:ext>
            </a:extLst>
          </p:cNvPr>
          <p:cNvGraphicFramePr>
            <a:graphicFrameLocks noGrp="1"/>
          </p:cNvGraphicFramePr>
          <p:nvPr>
            <p:ph type="tbl" sz="quarter" idx="13"/>
            <p:extLst>
              <p:ext uri="{D42A27DB-BD31-4B8C-83A1-F6EECF244321}">
                <p14:modId xmlns:p14="http://schemas.microsoft.com/office/powerpoint/2010/main" val="3524221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2385657416"/>
                    </a:ext>
                  </a:extLst>
                </a:gridCol>
                <a:gridCol w="1728216">
                  <a:extLst>
                    <a:ext uri="{9D8B030D-6E8A-4147-A177-3AD203B41FA5}">
                      <a16:colId xmlns:a16="http://schemas.microsoft.com/office/drawing/2014/main" val="1906961086"/>
                    </a:ext>
                  </a:extLst>
                </a:gridCol>
                <a:gridCol w="658368">
                  <a:extLst>
                    <a:ext uri="{9D8B030D-6E8A-4147-A177-3AD203B41FA5}">
                      <a16:colId xmlns:a16="http://schemas.microsoft.com/office/drawing/2014/main" val="156838931"/>
                    </a:ext>
                  </a:extLst>
                </a:gridCol>
                <a:gridCol w="658368">
                  <a:extLst>
                    <a:ext uri="{9D8B030D-6E8A-4147-A177-3AD203B41FA5}">
                      <a16:colId xmlns:a16="http://schemas.microsoft.com/office/drawing/2014/main" val="3347199040"/>
                    </a:ext>
                  </a:extLst>
                </a:gridCol>
                <a:gridCol w="658368">
                  <a:extLst>
                    <a:ext uri="{9D8B030D-6E8A-4147-A177-3AD203B41FA5}">
                      <a16:colId xmlns:a16="http://schemas.microsoft.com/office/drawing/2014/main" val="3266508804"/>
                    </a:ext>
                  </a:extLst>
                </a:gridCol>
                <a:gridCol w="658368">
                  <a:extLst>
                    <a:ext uri="{9D8B030D-6E8A-4147-A177-3AD203B41FA5}">
                      <a16:colId xmlns:a16="http://schemas.microsoft.com/office/drawing/2014/main" val="1228700963"/>
                    </a:ext>
                  </a:extLst>
                </a:gridCol>
                <a:gridCol w="658368">
                  <a:extLst>
                    <a:ext uri="{9D8B030D-6E8A-4147-A177-3AD203B41FA5}">
                      <a16:colId xmlns:a16="http://schemas.microsoft.com/office/drawing/2014/main" val="2195274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92766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@npo3fm - 2025-02-18 17:54:58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p-0037-no/osqaEmBzCwAIFCIIAiF2fAsA0wsB2i32lSSu8C~tplv-tiktokx-cropcenter-q:300:400:q72.jpeg?dr=9232&amp;nonce=6396&amp;refresh_token=b6f28bcb17b54ab673306839ba63174e&amp;x-expires=1741262400&amp;x-signature=fKfNv00x35R2cbPLpCmZrKPi%2FYE%3D&amp;biz_tag=tt_video&amp;idc=useast2a&amp;ps=933b5bde&amp;s=TIKTOK_FOR_DEVELOPER&amp;sc=cover&amp;shcp=8aecc5ac&amp;shp=d05b14bd&amp;t=bacd0480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3.32 %</a:t>
                      </a:r>
                    </a:p>
                  </a:txBody>
                  <a:tcPr/>
                </a:tc>
                <a:extLst>
                  <a:ext uri="{0D108BD9-81ED-4DB2-BD59-A6C34878D82A}">
                    <a16:rowId xmlns:a16="http://schemas.microsoft.com/office/drawing/2014/main" val="527442989"/>
                  </a:ext>
                </a:extLst>
              </a:tr>
            </a:tbl>
          </a:graphicData>
        </a:graphic>
      </p:graphicFrame>
      <p:sp>
        <p:nvSpPr>
          <p:cNvPr id="4" name="Text Placeholder 3">
            <a:extLst>
              <a:ext uri="{FF2B5EF4-FFF2-40B4-BE49-F238E27FC236}">
                <a16:creationId xmlns:a16="http://schemas.microsoft.com/office/drawing/2014/main" id="{20A01DE2-5AFA-4117-9F7B-08793F1632D0}"/>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6636347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DD943-4A4B-4C18-9012-6F76A287DE63}"/>
              </a:ext>
            </a:extLst>
          </p:cNvPr>
          <p:cNvSpPr>
            <a:spLocks noGrp="1"/>
          </p:cNvSpPr>
          <p:nvPr>
            <p:ph type="title"/>
          </p:nvPr>
        </p:nvSpPr>
        <p:spPr/>
        <p:txBody>
          <a:bodyPr/>
          <a:lstStyle/>
          <a:p>
            <a:r>
              <a:rPr lang="en-US"/>
              <a:t>Tiktok Videos Table | 1 group and 5 profiles - 5 of 25</a:t>
            </a:r>
          </a:p>
        </p:txBody>
      </p:sp>
      <p:graphicFrame>
        <p:nvGraphicFramePr>
          <p:cNvPr id="5" name="Table Placeholder 4">
            <a:extLst>
              <a:ext uri="{FF2B5EF4-FFF2-40B4-BE49-F238E27FC236}">
                <a16:creationId xmlns:a16="http://schemas.microsoft.com/office/drawing/2014/main" id="{458F666A-FF01-4DF3-B4A1-82E7F9974F6C}"/>
              </a:ext>
            </a:extLst>
          </p:cNvPr>
          <p:cNvGraphicFramePr>
            <a:graphicFrameLocks noGrp="1"/>
          </p:cNvGraphicFramePr>
          <p:nvPr>
            <p:ph type="tbl" sz="quarter" idx="13"/>
            <p:extLst>
              <p:ext uri="{D42A27DB-BD31-4B8C-83A1-F6EECF244321}">
                <p14:modId xmlns:p14="http://schemas.microsoft.com/office/powerpoint/2010/main" val="2129527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3118232938"/>
                    </a:ext>
                  </a:extLst>
                </a:gridCol>
                <a:gridCol w="1728216">
                  <a:extLst>
                    <a:ext uri="{9D8B030D-6E8A-4147-A177-3AD203B41FA5}">
                      <a16:colId xmlns:a16="http://schemas.microsoft.com/office/drawing/2014/main" val="1140561245"/>
                    </a:ext>
                  </a:extLst>
                </a:gridCol>
                <a:gridCol w="658368">
                  <a:extLst>
                    <a:ext uri="{9D8B030D-6E8A-4147-A177-3AD203B41FA5}">
                      <a16:colId xmlns:a16="http://schemas.microsoft.com/office/drawing/2014/main" val="2638994533"/>
                    </a:ext>
                  </a:extLst>
                </a:gridCol>
                <a:gridCol w="658368">
                  <a:extLst>
                    <a:ext uri="{9D8B030D-6E8A-4147-A177-3AD203B41FA5}">
                      <a16:colId xmlns:a16="http://schemas.microsoft.com/office/drawing/2014/main" val="2254142921"/>
                    </a:ext>
                  </a:extLst>
                </a:gridCol>
                <a:gridCol w="658368">
                  <a:extLst>
                    <a:ext uri="{9D8B030D-6E8A-4147-A177-3AD203B41FA5}">
                      <a16:colId xmlns:a16="http://schemas.microsoft.com/office/drawing/2014/main" val="861738894"/>
                    </a:ext>
                  </a:extLst>
                </a:gridCol>
                <a:gridCol w="658368">
                  <a:extLst>
                    <a:ext uri="{9D8B030D-6E8A-4147-A177-3AD203B41FA5}">
                      <a16:colId xmlns:a16="http://schemas.microsoft.com/office/drawing/2014/main" val="2235003930"/>
                    </a:ext>
                  </a:extLst>
                </a:gridCol>
                <a:gridCol w="658368">
                  <a:extLst>
                    <a:ext uri="{9D8B030D-6E8A-4147-A177-3AD203B41FA5}">
                      <a16:colId xmlns:a16="http://schemas.microsoft.com/office/drawing/2014/main" val="709750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657467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@npo3fm - 2025-02-06 14:14:54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p-0037-no/o4XpDf8NEERkIctnLAngFCfkELRLAAETCF3A2w~tplv-tiktokx-cropcenter-q:300:400:q72.jpeg?dr=9232&amp;nonce=35345&amp;refresh_token=a31d4f87527815bfcf450cf6acff1c1d&amp;x-expires=1741262400&amp;x-signature=UJkqyUhXU6Rjbr1Wsjq8Jfpanlw%3D&amp;biz_tag=tt_video&amp;idc=useast2a&amp;ps=933b5bde&amp;s=TIKTOK_FOR_DEVELOPER&amp;sc=cover&amp;shcp=8aecc5ac&amp;shp=d05b14bd&amp;t=bacd0480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2.92 %</a:t>
                      </a:r>
                    </a:p>
                  </a:txBody>
                  <a:tcPr/>
                </a:tc>
                <a:extLst>
                  <a:ext uri="{0D108BD9-81ED-4DB2-BD59-A6C34878D82A}">
                    <a16:rowId xmlns:a16="http://schemas.microsoft.com/office/drawing/2014/main" val="2661985472"/>
                  </a:ext>
                </a:extLst>
              </a:tr>
            </a:tbl>
          </a:graphicData>
        </a:graphic>
      </p:graphicFrame>
      <p:sp>
        <p:nvSpPr>
          <p:cNvPr id="4" name="Text Placeholder 3">
            <a:extLst>
              <a:ext uri="{FF2B5EF4-FFF2-40B4-BE49-F238E27FC236}">
                <a16:creationId xmlns:a16="http://schemas.microsoft.com/office/drawing/2014/main" id="{8A29EF34-C085-4165-A689-A99A87D0563D}"/>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894298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94651-57CC-43A7-9C0C-C2F190E80C1B}"/>
              </a:ext>
            </a:extLst>
          </p:cNvPr>
          <p:cNvSpPr>
            <a:spLocks noGrp="1"/>
          </p:cNvSpPr>
          <p:nvPr>
            <p:ph type="title"/>
          </p:nvPr>
        </p:nvSpPr>
        <p:spPr/>
        <p:txBody>
          <a:bodyPr/>
          <a:lstStyle/>
          <a:p>
            <a:r>
              <a:rPr lang="en-US"/>
              <a:t>Tiktok Videos Table | 1 group and 5 profiles - 6 of 25</a:t>
            </a:r>
          </a:p>
        </p:txBody>
      </p:sp>
      <p:graphicFrame>
        <p:nvGraphicFramePr>
          <p:cNvPr id="5" name="Table Placeholder 4">
            <a:extLst>
              <a:ext uri="{FF2B5EF4-FFF2-40B4-BE49-F238E27FC236}">
                <a16:creationId xmlns:a16="http://schemas.microsoft.com/office/drawing/2014/main" id="{11CE047A-4879-45A9-AE87-08FA2CA32BC4}"/>
              </a:ext>
            </a:extLst>
          </p:cNvPr>
          <p:cNvGraphicFramePr>
            <a:graphicFrameLocks noGrp="1"/>
          </p:cNvGraphicFramePr>
          <p:nvPr>
            <p:ph type="tbl" sz="quarter" idx="13"/>
            <p:extLst>
              <p:ext uri="{D42A27DB-BD31-4B8C-83A1-F6EECF244321}">
                <p14:modId xmlns:p14="http://schemas.microsoft.com/office/powerpoint/2010/main" val="1501340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1938203494"/>
                    </a:ext>
                  </a:extLst>
                </a:gridCol>
                <a:gridCol w="1728216">
                  <a:extLst>
                    <a:ext uri="{9D8B030D-6E8A-4147-A177-3AD203B41FA5}">
                      <a16:colId xmlns:a16="http://schemas.microsoft.com/office/drawing/2014/main" val="1839160679"/>
                    </a:ext>
                  </a:extLst>
                </a:gridCol>
                <a:gridCol w="658368">
                  <a:extLst>
                    <a:ext uri="{9D8B030D-6E8A-4147-A177-3AD203B41FA5}">
                      <a16:colId xmlns:a16="http://schemas.microsoft.com/office/drawing/2014/main" val="4218679554"/>
                    </a:ext>
                  </a:extLst>
                </a:gridCol>
                <a:gridCol w="658368">
                  <a:extLst>
                    <a:ext uri="{9D8B030D-6E8A-4147-A177-3AD203B41FA5}">
                      <a16:colId xmlns:a16="http://schemas.microsoft.com/office/drawing/2014/main" val="3581940007"/>
                    </a:ext>
                  </a:extLst>
                </a:gridCol>
                <a:gridCol w="658368">
                  <a:extLst>
                    <a:ext uri="{9D8B030D-6E8A-4147-A177-3AD203B41FA5}">
                      <a16:colId xmlns:a16="http://schemas.microsoft.com/office/drawing/2014/main" val="2248663929"/>
                    </a:ext>
                  </a:extLst>
                </a:gridCol>
                <a:gridCol w="658368">
                  <a:extLst>
                    <a:ext uri="{9D8B030D-6E8A-4147-A177-3AD203B41FA5}">
                      <a16:colId xmlns:a16="http://schemas.microsoft.com/office/drawing/2014/main" val="1549160903"/>
                    </a:ext>
                  </a:extLst>
                </a:gridCol>
                <a:gridCol w="658368">
                  <a:extLst>
                    <a:ext uri="{9D8B030D-6E8A-4147-A177-3AD203B41FA5}">
                      <a16:colId xmlns:a16="http://schemas.microsoft.com/office/drawing/2014/main" val="3211566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252782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@npo3fm - 2025-02-03 11:33:48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p-0037-no/oYx6IcLYAeIXfMYBLAGAQcQSjBPANFFIATIpep~tplv-tiktokx-cropcenter-q:300:400:q72.jpeg?dr=9232&amp;nonce=43248&amp;refresh_token=1fe3cf8681f5a8d7c2d4ca29f6747f29&amp;x-expires=1741262400&amp;x-signature=x8HfCaL3XxV0v9DFsVlwcuqIajU%3D&amp;biz_tag=tt_video&amp;idc=useast2a&amp;ps=933b5bde&amp;s=TIKTOK_FOR_DEVELOPER&amp;sc=cover&amp;shcp=8aecc5ac&amp;shp=d05b14bd&amp;t=bacd0480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3.9 %</a:t>
                      </a:r>
                    </a:p>
                  </a:txBody>
                  <a:tcPr/>
                </a:tc>
                <a:extLst>
                  <a:ext uri="{0D108BD9-81ED-4DB2-BD59-A6C34878D82A}">
                    <a16:rowId xmlns:a16="http://schemas.microsoft.com/office/drawing/2014/main" val="1673452499"/>
                  </a:ext>
                </a:extLst>
              </a:tr>
            </a:tbl>
          </a:graphicData>
        </a:graphic>
      </p:graphicFrame>
      <p:sp>
        <p:nvSpPr>
          <p:cNvPr id="4" name="Text Placeholder 3">
            <a:extLst>
              <a:ext uri="{FF2B5EF4-FFF2-40B4-BE49-F238E27FC236}">
                <a16:creationId xmlns:a16="http://schemas.microsoft.com/office/drawing/2014/main" id="{4FCDF491-56C9-4D0A-BDDD-D8B69B54D907}"/>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4448855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E2798-4891-41A4-B2DA-142354401626}"/>
              </a:ext>
            </a:extLst>
          </p:cNvPr>
          <p:cNvSpPr>
            <a:spLocks noGrp="1"/>
          </p:cNvSpPr>
          <p:nvPr>
            <p:ph type="title"/>
          </p:nvPr>
        </p:nvSpPr>
        <p:spPr/>
        <p:txBody>
          <a:bodyPr/>
          <a:lstStyle/>
          <a:p>
            <a:r>
              <a:rPr lang="en-US"/>
              <a:t>Tiktok Videos Table | 1 group and 5 profiles - 7 of 25</a:t>
            </a:r>
          </a:p>
        </p:txBody>
      </p:sp>
      <p:graphicFrame>
        <p:nvGraphicFramePr>
          <p:cNvPr id="5" name="Table Placeholder 4">
            <a:extLst>
              <a:ext uri="{FF2B5EF4-FFF2-40B4-BE49-F238E27FC236}">
                <a16:creationId xmlns:a16="http://schemas.microsoft.com/office/drawing/2014/main" id="{8C2D2F71-922F-4ABA-BF71-84BDF7D1D6C8}"/>
              </a:ext>
            </a:extLst>
          </p:cNvPr>
          <p:cNvGraphicFramePr>
            <a:graphicFrameLocks noGrp="1"/>
          </p:cNvGraphicFramePr>
          <p:nvPr>
            <p:ph type="tbl" sz="quarter" idx="13"/>
            <p:extLst>
              <p:ext uri="{D42A27DB-BD31-4B8C-83A1-F6EECF244321}">
                <p14:modId xmlns:p14="http://schemas.microsoft.com/office/powerpoint/2010/main" val="2842364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4226894252"/>
                    </a:ext>
                  </a:extLst>
                </a:gridCol>
                <a:gridCol w="1728216">
                  <a:extLst>
                    <a:ext uri="{9D8B030D-6E8A-4147-A177-3AD203B41FA5}">
                      <a16:colId xmlns:a16="http://schemas.microsoft.com/office/drawing/2014/main" val="2876539154"/>
                    </a:ext>
                  </a:extLst>
                </a:gridCol>
                <a:gridCol w="658368">
                  <a:extLst>
                    <a:ext uri="{9D8B030D-6E8A-4147-A177-3AD203B41FA5}">
                      <a16:colId xmlns:a16="http://schemas.microsoft.com/office/drawing/2014/main" val="3843501010"/>
                    </a:ext>
                  </a:extLst>
                </a:gridCol>
                <a:gridCol w="658368">
                  <a:extLst>
                    <a:ext uri="{9D8B030D-6E8A-4147-A177-3AD203B41FA5}">
                      <a16:colId xmlns:a16="http://schemas.microsoft.com/office/drawing/2014/main" val="3914215543"/>
                    </a:ext>
                  </a:extLst>
                </a:gridCol>
                <a:gridCol w="658368">
                  <a:extLst>
                    <a:ext uri="{9D8B030D-6E8A-4147-A177-3AD203B41FA5}">
                      <a16:colId xmlns:a16="http://schemas.microsoft.com/office/drawing/2014/main" val="2006599426"/>
                    </a:ext>
                  </a:extLst>
                </a:gridCol>
                <a:gridCol w="658368">
                  <a:extLst>
                    <a:ext uri="{9D8B030D-6E8A-4147-A177-3AD203B41FA5}">
                      <a16:colId xmlns:a16="http://schemas.microsoft.com/office/drawing/2014/main" val="1731274169"/>
                    </a:ext>
                  </a:extLst>
                </a:gridCol>
                <a:gridCol w="658368">
                  <a:extLst>
                    <a:ext uri="{9D8B030D-6E8A-4147-A177-3AD203B41FA5}">
                      <a16:colId xmlns:a16="http://schemas.microsoft.com/office/drawing/2014/main" val="3788854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533676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@npo3fm - 2025-02-28 12:15:26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p-0037-no/oAEABn8E4CZAEgRzfNIADFEFrmDy6wAxZfhMsk~tplv-tiktokx-cropcenter-q:300:400:q72.jpeg?dr=9232&amp;nonce=95885&amp;refresh_token=ca756f73c1fb63b6b326b719d9cf9a63&amp;x-expires=1741262400&amp;x-signature=deV%2BsjWRT%2Fmz0433ljt8C5JLgJc%3D&amp;biz_tag=tt_video&amp;idc=useast2a&amp;ps=933b5bde&amp;s=TIKTOK_FOR_DEVELOPER&amp;sc=cover&amp;shcp=8aecc5ac&amp;shp=d05b14bd&amp;t=bacd0480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6.89 %</a:t>
                      </a:r>
                    </a:p>
                  </a:txBody>
                  <a:tcPr/>
                </a:tc>
                <a:extLst>
                  <a:ext uri="{0D108BD9-81ED-4DB2-BD59-A6C34878D82A}">
                    <a16:rowId xmlns:a16="http://schemas.microsoft.com/office/drawing/2014/main" val="1610927771"/>
                  </a:ext>
                </a:extLst>
              </a:tr>
            </a:tbl>
          </a:graphicData>
        </a:graphic>
      </p:graphicFrame>
      <p:sp>
        <p:nvSpPr>
          <p:cNvPr id="4" name="Text Placeholder 3">
            <a:extLst>
              <a:ext uri="{FF2B5EF4-FFF2-40B4-BE49-F238E27FC236}">
                <a16:creationId xmlns:a16="http://schemas.microsoft.com/office/drawing/2014/main" id="{2635621F-ECF3-4BA9-AE14-7C057F76CCEC}"/>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4960318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BE478-CD2A-4D4F-9B20-8404BC21469E}"/>
              </a:ext>
            </a:extLst>
          </p:cNvPr>
          <p:cNvSpPr>
            <a:spLocks noGrp="1"/>
          </p:cNvSpPr>
          <p:nvPr>
            <p:ph type="title"/>
          </p:nvPr>
        </p:nvSpPr>
        <p:spPr/>
        <p:txBody>
          <a:bodyPr/>
          <a:lstStyle/>
          <a:p>
            <a:r>
              <a:rPr lang="en-US"/>
              <a:t>Tiktok Videos Table | 1 group and 5 profiles - 8 of 25</a:t>
            </a:r>
          </a:p>
        </p:txBody>
      </p:sp>
      <p:graphicFrame>
        <p:nvGraphicFramePr>
          <p:cNvPr id="5" name="Table Placeholder 4">
            <a:extLst>
              <a:ext uri="{FF2B5EF4-FFF2-40B4-BE49-F238E27FC236}">
                <a16:creationId xmlns:a16="http://schemas.microsoft.com/office/drawing/2014/main" id="{7830AA80-95AE-4C8D-9387-6F31A695896C}"/>
              </a:ext>
            </a:extLst>
          </p:cNvPr>
          <p:cNvGraphicFramePr>
            <a:graphicFrameLocks noGrp="1"/>
          </p:cNvGraphicFramePr>
          <p:nvPr>
            <p:ph type="tbl" sz="quarter" idx="13"/>
            <p:extLst>
              <p:ext uri="{D42A27DB-BD31-4B8C-83A1-F6EECF244321}">
                <p14:modId xmlns:p14="http://schemas.microsoft.com/office/powerpoint/2010/main" val="1821224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3421250242"/>
                    </a:ext>
                  </a:extLst>
                </a:gridCol>
                <a:gridCol w="1728216">
                  <a:extLst>
                    <a:ext uri="{9D8B030D-6E8A-4147-A177-3AD203B41FA5}">
                      <a16:colId xmlns:a16="http://schemas.microsoft.com/office/drawing/2014/main" val="208882600"/>
                    </a:ext>
                  </a:extLst>
                </a:gridCol>
                <a:gridCol w="658368">
                  <a:extLst>
                    <a:ext uri="{9D8B030D-6E8A-4147-A177-3AD203B41FA5}">
                      <a16:colId xmlns:a16="http://schemas.microsoft.com/office/drawing/2014/main" val="3707251457"/>
                    </a:ext>
                  </a:extLst>
                </a:gridCol>
                <a:gridCol w="658368">
                  <a:extLst>
                    <a:ext uri="{9D8B030D-6E8A-4147-A177-3AD203B41FA5}">
                      <a16:colId xmlns:a16="http://schemas.microsoft.com/office/drawing/2014/main" val="1264580417"/>
                    </a:ext>
                  </a:extLst>
                </a:gridCol>
                <a:gridCol w="658368">
                  <a:extLst>
                    <a:ext uri="{9D8B030D-6E8A-4147-A177-3AD203B41FA5}">
                      <a16:colId xmlns:a16="http://schemas.microsoft.com/office/drawing/2014/main" val="508476152"/>
                    </a:ext>
                  </a:extLst>
                </a:gridCol>
                <a:gridCol w="658368">
                  <a:extLst>
                    <a:ext uri="{9D8B030D-6E8A-4147-A177-3AD203B41FA5}">
                      <a16:colId xmlns:a16="http://schemas.microsoft.com/office/drawing/2014/main" val="12887403"/>
                    </a:ext>
                  </a:extLst>
                </a:gridCol>
                <a:gridCol w="658368">
                  <a:extLst>
                    <a:ext uri="{9D8B030D-6E8A-4147-A177-3AD203B41FA5}">
                      <a16:colId xmlns:a16="http://schemas.microsoft.com/office/drawing/2014/main" val="1148906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258811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@npo3fm - 2025-02-20 15:04:45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p-0037-no/o0cQbPOleADfBeGvIPyusyQAqLjumbuApIIILW~tplv-tiktokx-cropcenter-q:300:400:q72.jpeg?dr=9232&amp;nonce=36051&amp;refresh_token=ebe4c8d6907c45dea676ef140a6cf0b3&amp;x-expires=1741262400&amp;x-signature=QOOdXBABonOACp%2BZtANWDfTkOzA%3D&amp;biz_tag=tt_video&amp;idc=useast2a&amp;ps=933b5bde&amp;s=TIKTOK_FOR_DEVELOPER&amp;sc=cover&amp;shcp=8aecc5ac&amp;shp=d05b14bd&amp;t=bacd0480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4.25 %</a:t>
                      </a:r>
                    </a:p>
                  </a:txBody>
                  <a:tcPr/>
                </a:tc>
                <a:extLst>
                  <a:ext uri="{0D108BD9-81ED-4DB2-BD59-A6C34878D82A}">
                    <a16:rowId xmlns:a16="http://schemas.microsoft.com/office/drawing/2014/main" val="1629783512"/>
                  </a:ext>
                </a:extLst>
              </a:tr>
            </a:tbl>
          </a:graphicData>
        </a:graphic>
      </p:graphicFrame>
      <p:sp>
        <p:nvSpPr>
          <p:cNvPr id="4" name="Text Placeholder 3">
            <a:extLst>
              <a:ext uri="{FF2B5EF4-FFF2-40B4-BE49-F238E27FC236}">
                <a16:creationId xmlns:a16="http://schemas.microsoft.com/office/drawing/2014/main" id="{BDF6D930-C65D-408A-9810-04BF02FF8463}"/>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24397572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E780F-5D8F-4383-A901-41CB1BF6BB04}"/>
              </a:ext>
            </a:extLst>
          </p:cNvPr>
          <p:cNvSpPr>
            <a:spLocks noGrp="1"/>
          </p:cNvSpPr>
          <p:nvPr>
            <p:ph type="title"/>
          </p:nvPr>
        </p:nvSpPr>
        <p:spPr/>
        <p:txBody>
          <a:bodyPr/>
          <a:lstStyle/>
          <a:p>
            <a:r>
              <a:rPr lang="en-US"/>
              <a:t>Tiktok Videos Table | 1 group and 5 profiles - 9 of 25</a:t>
            </a:r>
          </a:p>
        </p:txBody>
      </p:sp>
      <p:graphicFrame>
        <p:nvGraphicFramePr>
          <p:cNvPr id="5" name="Table Placeholder 4">
            <a:extLst>
              <a:ext uri="{FF2B5EF4-FFF2-40B4-BE49-F238E27FC236}">
                <a16:creationId xmlns:a16="http://schemas.microsoft.com/office/drawing/2014/main" id="{1FDF4185-7C44-41F9-AFF6-96B8D0E0EBC5}"/>
              </a:ext>
            </a:extLst>
          </p:cNvPr>
          <p:cNvGraphicFramePr>
            <a:graphicFrameLocks noGrp="1"/>
          </p:cNvGraphicFramePr>
          <p:nvPr>
            <p:ph type="tbl" sz="quarter" idx="13"/>
            <p:extLst>
              <p:ext uri="{D42A27DB-BD31-4B8C-83A1-F6EECF244321}">
                <p14:modId xmlns:p14="http://schemas.microsoft.com/office/powerpoint/2010/main" val="2330810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1398931232"/>
                    </a:ext>
                  </a:extLst>
                </a:gridCol>
                <a:gridCol w="1728216">
                  <a:extLst>
                    <a:ext uri="{9D8B030D-6E8A-4147-A177-3AD203B41FA5}">
                      <a16:colId xmlns:a16="http://schemas.microsoft.com/office/drawing/2014/main" val="2854752298"/>
                    </a:ext>
                  </a:extLst>
                </a:gridCol>
                <a:gridCol w="658368">
                  <a:extLst>
                    <a:ext uri="{9D8B030D-6E8A-4147-A177-3AD203B41FA5}">
                      <a16:colId xmlns:a16="http://schemas.microsoft.com/office/drawing/2014/main" val="4229488295"/>
                    </a:ext>
                  </a:extLst>
                </a:gridCol>
                <a:gridCol w="658368">
                  <a:extLst>
                    <a:ext uri="{9D8B030D-6E8A-4147-A177-3AD203B41FA5}">
                      <a16:colId xmlns:a16="http://schemas.microsoft.com/office/drawing/2014/main" val="2684911631"/>
                    </a:ext>
                  </a:extLst>
                </a:gridCol>
                <a:gridCol w="658368">
                  <a:extLst>
                    <a:ext uri="{9D8B030D-6E8A-4147-A177-3AD203B41FA5}">
                      <a16:colId xmlns:a16="http://schemas.microsoft.com/office/drawing/2014/main" val="4244471443"/>
                    </a:ext>
                  </a:extLst>
                </a:gridCol>
                <a:gridCol w="658368">
                  <a:extLst>
                    <a:ext uri="{9D8B030D-6E8A-4147-A177-3AD203B41FA5}">
                      <a16:colId xmlns:a16="http://schemas.microsoft.com/office/drawing/2014/main" val="3266288034"/>
                    </a:ext>
                  </a:extLst>
                </a:gridCol>
                <a:gridCol w="658368">
                  <a:extLst>
                    <a:ext uri="{9D8B030D-6E8A-4147-A177-3AD203B41FA5}">
                      <a16:colId xmlns:a16="http://schemas.microsoft.com/office/drawing/2014/main" val="3233876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570087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@npo3fm - 2025-02-04 20:55:43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p-0037-no/oQCRIEeIDe9FOFcKAEfLA7AA0F8pAPLIuzyjpi~tplv-tiktokx-cropcenter-q:300:400:q72.jpeg?dr=9232&amp;nonce=84381&amp;refresh_token=4e993ca1cef1c6b742edb40e53afe159&amp;x-expires=1741262400&amp;x-signature=n3c6mtuqjMd%2F3VrE0ZrPqFojCII%3D&amp;biz_tag=tt_video&amp;idc=useast2a&amp;ps=933b5bde&amp;s=TIKTOK_FOR_DEVELOPER&amp;sc=cover&amp;shcp=8aecc5ac&amp;shp=d05b14bd&amp;t=bacd0480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9.85 %</a:t>
                      </a:r>
                    </a:p>
                  </a:txBody>
                  <a:tcPr/>
                </a:tc>
                <a:extLst>
                  <a:ext uri="{0D108BD9-81ED-4DB2-BD59-A6C34878D82A}">
                    <a16:rowId xmlns:a16="http://schemas.microsoft.com/office/drawing/2014/main" val="4121217651"/>
                  </a:ext>
                </a:extLst>
              </a:tr>
            </a:tbl>
          </a:graphicData>
        </a:graphic>
      </p:graphicFrame>
      <p:sp>
        <p:nvSpPr>
          <p:cNvPr id="4" name="Text Placeholder 3">
            <a:extLst>
              <a:ext uri="{FF2B5EF4-FFF2-40B4-BE49-F238E27FC236}">
                <a16:creationId xmlns:a16="http://schemas.microsoft.com/office/drawing/2014/main" id="{E4458CB8-A0D1-4F99-9B16-47A479D6C6AE}"/>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6372992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B6644-06C0-4E2C-A374-F06951C568C2}"/>
              </a:ext>
            </a:extLst>
          </p:cNvPr>
          <p:cNvSpPr>
            <a:spLocks noGrp="1"/>
          </p:cNvSpPr>
          <p:nvPr>
            <p:ph type="title"/>
          </p:nvPr>
        </p:nvSpPr>
        <p:spPr/>
        <p:txBody>
          <a:bodyPr/>
          <a:lstStyle/>
          <a:p>
            <a:r>
              <a:rPr lang="en-US"/>
              <a:t>Tiktok Videos Table | 1 group and 5 profiles - 10 of 25</a:t>
            </a:r>
          </a:p>
        </p:txBody>
      </p:sp>
      <p:graphicFrame>
        <p:nvGraphicFramePr>
          <p:cNvPr id="5" name="Table Placeholder 4">
            <a:extLst>
              <a:ext uri="{FF2B5EF4-FFF2-40B4-BE49-F238E27FC236}">
                <a16:creationId xmlns:a16="http://schemas.microsoft.com/office/drawing/2014/main" id="{4037671C-CC75-4481-9F14-CDA02BD5FBDB}"/>
              </a:ext>
            </a:extLst>
          </p:cNvPr>
          <p:cNvGraphicFramePr>
            <a:graphicFrameLocks noGrp="1"/>
          </p:cNvGraphicFramePr>
          <p:nvPr>
            <p:ph type="tbl" sz="quarter" idx="13"/>
            <p:extLst>
              <p:ext uri="{D42A27DB-BD31-4B8C-83A1-F6EECF244321}">
                <p14:modId xmlns:p14="http://schemas.microsoft.com/office/powerpoint/2010/main" val="3865171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30960917"/>
                    </a:ext>
                  </a:extLst>
                </a:gridCol>
                <a:gridCol w="1728216">
                  <a:extLst>
                    <a:ext uri="{9D8B030D-6E8A-4147-A177-3AD203B41FA5}">
                      <a16:colId xmlns:a16="http://schemas.microsoft.com/office/drawing/2014/main" val="2719774877"/>
                    </a:ext>
                  </a:extLst>
                </a:gridCol>
                <a:gridCol w="658368">
                  <a:extLst>
                    <a:ext uri="{9D8B030D-6E8A-4147-A177-3AD203B41FA5}">
                      <a16:colId xmlns:a16="http://schemas.microsoft.com/office/drawing/2014/main" val="553345151"/>
                    </a:ext>
                  </a:extLst>
                </a:gridCol>
                <a:gridCol w="658368">
                  <a:extLst>
                    <a:ext uri="{9D8B030D-6E8A-4147-A177-3AD203B41FA5}">
                      <a16:colId xmlns:a16="http://schemas.microsoft.com/office/drawing/2014/main" val="1813752377"/>
                    </a:ext>
                  </a:extLst>
                </a:gridCol>
                <a:gridCol w="658368">
                  <a:extLst>
                    <a:ext uri="{9D8B030D-6E8A-4147-A177-3AD203B41FA5}">
                      <a16:colId xmlns:a16="http://schemas.microsoft.com/office/drawing/2014/main" val="2107315622"/>
                    </a:ext>
                  </a:extLst>
                </a:gridCol>
                <a:gridCol w="658368">
                  <a:extLst>
                    <a:ext uri="{9D8B030D-6E8A-4147-A177-3AD203B41FA5}">
                      <a16:colId xmlns:a16="http://schemas.microsoft.com/office/drawing/2014/main" val="2165375909"/>
                    </a:ext>
                  </a:extLst>
                </a:gridCol>
                <a:gridCol w="658368">
                  <a:extLst>
                    <a:ext uri="{9D8B030D-6E8A-4147-A177-3AD203B41FA5}">
                      <a16:colId xmlns:a16="http://schemas.microsoft.com/office/drawing/2014/main" val="169441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383005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@npo3fm - 2025-02-27 18:52:04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p-0037-no/oQfDAAZEKDEgwAknABAIRpbFrfD3RMEkFDLCgr~tplv-tiktokx-cropcenter-q:300:400:q72.jpeg?dr=9232&amp;nonce=65143&amp;refresh_token=44fef36024ee9593972043c1dcec17d3&amp;x-expires=1741262400&amp;x-signature=iiK%2Bnq3DIB1XkMv9oHxwG%2B68MUE%3D&amp;biz_tag=tt_video&amp;idc=useast2a&amp;ps=933b5bde&amp;s=TIKTOK_FOR_DEVELOPER&amp;sc=cover&amp;shcp=8aecc5ac&amp;shp=d05b14bd&amp;t=bacd0480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6.66 %</a:t>
                      </a:r>
                    </a:p>
                  </a:txBody>
                  <a:tcPr/>
                </a:tc>
                <a:extLst>
                  <a:ext uri="{0D108BD9-81ED-4DB2-BD59-A6C34878D82A}">
                    <a16:rowId xmlns:a16="http://schemas.microsoft.com/office/drawing/2014/main" val="2947795082"/>
                  </a:ext>
                </a:extLst>
              </a:tr>
            </a:tbl>
          </a:graphicData>
        </a:graphic>
      </p:graphicFrame>
      <p:sp>
        <p:nvSpPr>
          <p:cNvPr id="4" name="Text Placeholder 3">
            <a:extLst>
              <a:ext uri="{FF2B5EF4-FFF2-40B4-BE49-F238E27FC236}">
                <a16:creationId xmlns:a16="http://schemas.microsoft.com/office/drawing/2014/main" id="{DA1BC2E3-91BE-4406-87F6-ADF7C2284782}"/>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697407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B0406-B556-4D71-AA85-294C471D2BC3}"/>
              </a:ext>
            </a:extLst>
          </p:cNvPr>
          <p:cNvSpPr>
            <a:spLocks noGrp="1"/>
          </p:cNvSpPr>
          <p:nvPr>
            <p:ph type="title"/>
          </p:nvPr>
        </p:nvSpPr>
        <p:spPr/>
        <p:txBody>
          <a:bodyPr/>
          <a:lstStyle/>
          <a:p>
            <a:r>
              <a:rPr lang="en-US"/>
              <a:t>Tiktok Videos Table | 1 group and 5 profiles - 11 of 25</a:t>
            </a:r>
          </a:p>
        </p:txBody>
      </p:sp>
      <p:graphicFrame>
        <p:nvGraphicFramePr>
          <p:cNvPr id="5" name="Table Placeholder 4">
            <a:extLst>
              <a:ext uri="{FF2B5EF4-FFF2-40B4-BE49-F238E27FC236}">
                <a16:creationId xmlns:a16="http://schemas.microsoft.com/office/drawing/2014/main" id="{35BFA3B0-940A-4B1F-B8EB-BC28B29D5FF7}"/>
              </a:ext>
            </a:extLst>
          </p:cNvPr>
          <p:cNvGraphicFramePr>
            <a:graphicFrameLocks noGrp="1"/>
          </p:cNvGraphicFramePr>
          <p:nvPr>
            <p:ph type="tbl" sz="quarter" idx="13"/>
            <p:extLst>
              <p:ext uri="{D42A27DB-BD31-4B8C-83A1-F6EECF244321}">
                <p14:modId xmlns:p14="http://schemas.microsoft.com/office/powerpoint/2010/main" val="2058817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3345848656"/>
                    </a:ext>
                  </a:extLst>
                </a:gridCol>
                <a:gridCol w="1728216">
                  <a:extLst>
                    <a:ext uri="{9D8B030D-6E8A-4147-A177-3AD203B41FA5}">
                      <a16:colId xmlns:a16="http://schemas.microsoft.com/office/drawing/2014/main" val="2297250005"/>
                    </a:ext>
                  </a:extLst>
                </a:gridCol>
                <a:gridCol w="658368">
                  <a:extLst>
                    <a:ext uri="{9D8B030D-6E8A-4147-A177-3AD203B41FA5}">
                      <a16:colId xmlns:a16="http://schemas.microsoft.com/office/drawing/2014/main" val="2423303380"/>
                    </a:ext>
                  </a:extLst>
                </a:gridCol>
                <a:gridCol w="658368">
                  <a:extLst>
                    <a:ext uri="{9D8B030D-6E8A-4147-A177-3AD203B41FA5}">
                      <a16:colId xmlns:a16="http://schemas.microsoft.com/office/drawing/2014/main" val="801570414"/>
                    </a:ext>
                  </a:extLst>
                </a:gridCol>
                <a:gridCol w="658368">
                  <a:extLst>
                    <a:ext uri="{9D8B030D-6E8A-4147-A177-3AD203B41FA5}">
                      <a16:colId xmlns:a16="http://schemas.microsoft.com/office/drawing/2014/main" val="3926425356"/>
                    </a:ext>
                  </a:extLst>
                </a:gridCol>
                <a:gridCol w="658368">
                  <a:extLst>
                    <a:ext uri="{9D8B030D-6E8A-4147-A177-3AD203B41FA5}">
                      <a16:colId xmlns:a16="http://schemas.microsoft.com/office/drawing/2014/main" val="2970515093"/>
                    </a:ext>
                  </a:extLst>
                </a:gridCol>
                <a:gridCol w="658368">
                  <a:extLst>
                    <a:ext uri="{9D8B030D-6E8A-4147-A177-3AD203B41FA5}">
                      <a16:colId xmlns:a16="http://schemas.microsoft.com/office/drawing/2014/main" val="3366833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624986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@npo3fm - 2025-02-12 15:38:28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p-0037-no/o4BTsmfkA4RlziACyF0BAxS0i1ICsE3wIXCAOV~tplv-tiktokx-cropcenter-q:300:400:q72.jpeg?dr=9232&amp;nonce=57802&amp;refresh_token=b5d0b0cad17d8edfffa9684428049fbd&amp;x-expires=1741262400&amp;x-signature=HIoxxvjr%2BN1%2FjzpBy7Y5YA8ReMw%3D&amp;biz_tag=tt_video&amp;idc=useast2a&amp;ps=933b5bde&amp;s=TIKTOK_FOR_DEVELOPER&amp;sc=cover&amp;shcp=8aecc5ac&amp;shp=d05b14bd&amp;t=bacd0480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7.76 %</a:t>
                      </a:r>
                    </a:p>
                  </a:txBody>
                  <a:tcPr/>
                </a:tc>
                <a:extLst>
                  <a:ext uri="{0D108BD9-81ED-4DB2-BD59-A6C34878D82A}">
                    <a16:rowId xmlns:a16="http://schemas.microsoft.com/office/drawing/2014/main" val="303568566"/>
                  </a:ext>
                </a:extLst>
              </a:tr>
            </a:tbl>
          </a:graphicData>
        </a:graphic>
      </p:graphicFrame>
      <p:sp>
        <p:nvSpPr>
          <p:cNvPr id="4" name="Text Placeholder 3">
            <a:extLst>
              <a:ext uri="{FF2B5EF4-FFF2-40B4-BE49-F238E27FC236}">
                <a16:creationId xmlns:a16="http://schemas.microsoft.com/office/drawing/2014/main" id="{6E7DAEDF-E175-45E9-BF1F-3277676F3C23}"/>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354735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32D1C-8FCA-4D8F-A618-ADCBEC2CCDFD}"/>
              </a:ext>
            </a:extLst>
          </p:cNvPr>
          <p:cNvSpPr>
            <a:spLocks noGrp="1"/>
          </p:cNvSpPr>
          <p:nvPr>
            <p:ph type="title"/>
          </p:nvPr>
        </p:nvSpPr>
        <p:spPr/>
        <p:txBody>
          <a:bodyPr/>
          <a:lstStyle/>
          <a:p>
            <a:r>
              <a:rPr lang="en-US"/>
              <a:t>Tiktok Videos Table | 1 group and 5 profiles - 12 of 25</a:t>
            </a:r>
          </a:p>
        </p:txBody>
      </p:sp>
      <p:graphicFrame>
        <p:nvGraphicFramePr>
          <p:cNvPr id="5" name="Table Placeholder 4">
            <a:extLst>
              <a:ext uri="{FF2B5EF4-FFF2-40B4-BE49-F238E27FC236}">
                <a16:creationId xmlns:a16="http://schemas.microsoft.com/office/drawing/2014/main" id="{2BE1E054-8173-4150-9FBA-F70050BDA4BC}"/>
              </a:ext>
            </a:extLst>
          </p:cNvPr>
          <p:cNvGraphicFramePr>
            <a:graphicFrameLocks noGrp="1"/>
          </p:cNvGraphicFramePr>
          <p:nvPr>
            <p:ph type="tbl" sz="quarter" idx="13"/>
            <p:extLst>
              <p:ext uri="{D42A27DB-BD31-4B8C-83A1-F6EECF244321}">
                <p14:modId xmlns:p14="http://schemas.microsoft.com/office/powerpoint/2010/main" val="11015310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3208110980"/>
                    </a:ext>
                  </a:extLst>
                </a:gridCol>
                <a:gridCol w="1728216">
                  <a:extLst>
                    <a:ext uri="{9D8B030D-6E8A-4147-A177-3AD203B41FA5}">
                      <a16:colId xmlns:a16="http://schemas.microsoft.com/office/drawing/2014/main" val="2055781878"/>
                    </a:ext>
                  </a:extLst>
                </a:gridCol>
                <a:gridCol w="658368">
                  <a:extLst>
                    <a:ext uri="{9D8B030D-6E8A-4147-A177-3AD203B41FA5}">
                      <a16:colId xmlns:a16="http://schemas.microsoft.com/office/drawing/2014/main" val="3854080925"/>
                    </a:ext>
                  </a:extLst>
                </a:gridCol>
                <a:gridCol w="658368">
                  <a:extLst>
                    <a:ext uri="{9D8B030D-6E8A-4147-A177-3AD203B41FA5}">
                      <a16:colId xmlns:a16="http://schemas.microsoft.com/office/drawing/2014/main" val="2874331803"/>
                    </a:ext>
                  </a:extLst>
                </a:gridCol>
                <a:gridCol w="658368">
                  <a:extLst>
                    <a:ext uri="{9D8B030D-6E8A-4147-A177-3AD203B41FA5}">
                      <a16:colId xmlns:a16="http://schemas.microsoft.com/office/drawing/2014/main" val="2278254311"/>
                    </a:ext>
                  </a:extLst>
                </a:gridCol>
                <a:gridCol w="658368">
                  <a:extLst>
                    <a:ext uri="{9D8B030D-6E8A-4147-A177-3AD203B41FA5}">
                      <a16:colId xmlns:a16="http://schemas.microsoft.com/office/drawing/2014/main" val="1206800889"/>
                    </a:ext>
                  </a:extLst>
                </a:gridCol>
                <a:gridCol w="658368">
                  <a:extLst>
                    <a:ext uri="{9D8B030D-6E8A-4147-A177-3AD203B41FA5}">
                      <a16:colId xmlns:a16="http://schemas.microsoft.com/office/drawing/2014/main" val="1772112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94987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@npo3fm - 2025-02-22 12:08:23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p-0037-no/owYnuAD9IFCEAFqhfEAgQuAFnbzlkUdAEfVRkY~tplv-tiktokx-cropcenter-q:300:400:q72.jpeg?dr=9232&amp;nonce=19407&amp;refresh_token=575f282c75e81428ab6fda7dd47443f9&amp;x-expires=1741262400&amp;x-signature=ljWBe0460lLm%2F1ePXBOIr8N4J4E%3D&amp;biz_tag=tt_video&amp;idc=useast2a&amp;ps=933b5bde&amp;s=TIKTOK_FOR_DEVELOPER&amp;sc=cover&amp;shcp=8aecc5ac&amp;shp=d05b14bd&amp;t=bacd0480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4.45 %</a:t>
                      </a:r>
                    </a:p>
                  </a:txBody>
                  <a:tcPr/>
                </a:tc>
                <a:extLst>
                  <a:ext uri="{0D108BD9-81ED-4DB2-BD59-A6C34878D82A}">
                    <a16:rowId xmlns:a16="http://schemas.microsoft.com/office/drawing/2014/main" val="300904241"/>
                  </a:ext>
                </a:extLst>
              </a:tr>
            </a:tbl>
          </a:graphicData>
        </a:graphic>
      </p:graphicFrame>
      <p:sp>
        <p:nvSpPr>
          <p:cNvPr id="4" name="Text Placeholder 3">
            <a:extLst>
              <a:ext uri="{FF2B5EF4-FFF2-40B4-BE49-F238E27FC236}">
                <a16:creationId xmlns:a16="http://schemas.microsoft.com/office/drawing/2014/main" id="{FA047FE0-1CD5-44A0-93B3-240A79C9F7DC}"/>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10680830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5BB74-1FCE-445F-87B0-5AD6A68EEC1C}"/>
              </a:ext>
            </a:extLst>
          </p:cNvPr>
          <p:cNvSpPr>
            <a:spLocks noGrp="1"/>
          </p:cNvSpPr>
          <p:nvPr>
            <p:ph type="title"/>
          </p:nvPr>
        </p:nvSpPr>
        <p:spPr/>
        <p:txBody>
          <a:bodyPr/>
          <a:lstStyle/>
          <a:p>
            <a:r>
              <a:rPr lang="en-US"/>
              <a:t>Tiktok Videos Table | 1 group and 5 profiles - 13 of 25</a:t>
            </a:r>
          </a:p>
        </p:txBody>
      </p:sp>
      <p:graphicFrame>
        <p:nvGraphicFramePr>
          <p:cNvPr id="5" name="Table Placeholder 4">
            <a:extLst>
              <a:ext uri="{FF2B5EF4-FFF2-40B4-BE49-F238E27FC236}">
                <a16:creationId xmlns:a16="http://schemas.microsoft.com/office/drawing/2014/main" id="{2B41C04F-5128-4071-945A-B988664187BC}"/>
              </a:ext>
            </a:extLst>
          </p:cNvPr>
          <p:cNvGraphicFramePr>
            <a:graphicFrameLocks noGrp="1"/>
          </p:cNvGraphicFramePr>
          <p:nvPr>
            <p:ph type="tbl" sz="quarter" idx="13"/>
            <p:extLst>
              <p:ext uri="{D42A27DB-BD31-4B8C-83A1-F6EECF244321}">
                <p14:modId xmlns:p14="http://schemas.microsoft.com/office/powerpoint/2010/main" val="2743521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2237354774"/>
                    </a:ext>
                  </a:extLst>
                </a:gridCol>
                <a:gridCol w="1728216">
                  <a:extLst>
                    <a:ext uri="{9D8B030D-6E8A-4147-A177-3AD203B41FA5}">
                      <a16:colId xmlns:a16="http://schemas.microsoft.com/office/drawing/2014/main" val="1163110730"/>
                    </a:ext>
                  </a:extLst>
                </a:gridCol>
                <a:gridCol w="658368">
                  <a:extLst>
                    <a:ext uri="{9D8B030D-6E8A-4147-A177-3AD203B41FA5}">
                      <a16:colId xmlns:a16="http://schemas.microsoft.com/office/drawing/2014/main" val="1330746545"/>
                    </a:ext>
                  </a:extLst>
                </a:gridCol>
                <a:gridCol w="658368">
                  <a:extLst>
                    <a:ext uri="{9D8B030D-6E8A-4147-A177-3AD203B41FA5}">
                      <a16:colId xmlns:a16="http://schemas.microsoft.com/office/drawing/2014/main" val="1449982344"/>
                    </a:ext>
                  </a:extLst>
                </a:gridCol>
                <a:gridCol w="658368">
                  <a:extLst>
                    <a:ext uri="{9D8B030D-6E8A-4147-A177-3AD203B41FA5}">
                      <a16:colId xmlns:a16="http://schemas.microsoft.com/office/drawing/2014/main" val="553699167"/>
                    </a:ext>
                  </a:extLst>
                </a:gridCol>
                <a:gridCol w="658368">
                  <a:extLst>
                    <a:ext uri="{9D8B030D-6E8A-4147-A177-3AD203B41FA5}">
                      <a16:colId xmlns:a16="http://schemas.microsoft.com/office/drawing/2014/main" val="1422784073"/>
                    </a:ext>
                  </a:extLst>
                </a:gridCol>
                <a:gridCol w="658368">
                  <a:extLst>
                    <a:ext uri="{9D8B030D-6E8A-4147-A177-3AD203B41FA5}">
                      <a16:colId xmlns:a16="http://schemas.microsoft.com/office/drawing/2014/main" val="2616954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045691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@npo3fm - 2025-02-19 15:05:05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p-0037-no/o0LOivke1AmNs2fBIhd5lMyMgPreQffTiqiAIG~tplv-tiktokx-cropcenter-q:300:400:q72.jpeg?dr=9232&amp;nonce=80448&amp;refresh_token=f2def0e9b53385443a8936e74120c6b5&amp;x-expires=1741262400&amp;x-signature=JQT8vzMqFOMiIs8C9TM3tynctE8%3D&amp;biz_tag=tt_video&amp;idc=useast2a&amp;ps=933b5bde&amp;s=TIKTOK_FOR_DEVELOPER&amp;sc=cover&amp;shcp=8aecc5ac&amp;shp=d05b14bd&amp;t=bacd0480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6.49 %</a:t>
                      </a:r>
                    </a:p>
                  </a:txBody>
                  <a:tcPr/>
                </a:tc>
                <a:extLst>
                  <a:ext uri="{0D108BD9-81ED-4DB2-BD59-A6C34878D82A}">
                    <a16:rowId xmlns:a16="http://schemas.microsoft.com/office/drawing/2014/main" val="3814031860"/>
                  </a:ext>
                </a:extLst>
              </a:tr>
            </a:tbl>
          </a:graphicData>
        </a:graphic>
      </p:graphicFrame>
      <p:sp>
        <p:nvSpPr>
          <p:cNvPr id="4" name="Text Placeholder 3">
            <a:extLst>
              <a:ext uri="{FF2B5EF4-FFF2-40B4-BE49-F238E27FC236}">
                <a16:creationId xmlns:a16="http://schemas.microsoft.com/office/drawing/2014/main" id="{1BC64ECF-4621-4273-937D-303442711B63}"/>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29423185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073D5-2A0B-458F-9D68-ED66F633275E}"/>
              </a:ext>
            </a:extLst>
          </p:cNvPr>
          <p:cNvSpPr>
            <a:spLocks noGrp="1"/>
          </p:cNvSpPr>
          <p:nvPr>
            <p:ph type="title"/>
          </p:nvPr>
        </p:nvSpPr>
        <p:spPr/>
        <p:txBody>
          <a:bodyPr/>
          <a:lstStyle/>
          <a:p>
            <a:r>
              <a:rPr lang="en-US"/>
              <a:t>Tiktok Videos Table | 1 group and 5 profiles - 14 of 25</a:t>
            </a:r>
          </a:p>
        </p:txBody>
      </p:sp>
      <p:graphicFrame>
        <p:nvGraphicFramePr>
          <p:cNvPr id="5" name="Table Placeholder 4">
            <a:extLst>
              <a:ext uri="{FF2B5EF4-FFF2-40B4-BE49-F238E27FC236}">
                <a16:creationId xmlns:a16="http://schemas.microsoft.com/office/drawing/2014/main" id="{FDC0B4CF-7184-488B-B1FF-A85DAB32BCDC}"/>
              </a:ext>
            </a:extLst>
          </p:cNvPr>
          <p:cNvGraphicFramePr>
            <a:graphicFrameLocks noGrp="1"/>
          </p:cNvGraphicFramePr>
          <p:nvPr>
            <p:ph type="tbl" sz="quarter" idx="13"/>
            <p:extLst>
              <p:ext uri="{D42A27DB-BD31-4B8C-83A1-F6EECF244321}">
                <p14:modId xmlns:p14="http://schemas.microsoft.com/office/powerpoint/2010/main" val="2001253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1438867903"/>
                    </a:ext>
                  </a:extLst>
                </a:gridCol>
                <a:gridCol w="1728216">
                  <a:extLst>
                    <a:ext uri="{9D8B030D-6E8A-4147-A177-3AD203B41FA5}">
                      <a16:colId xmlns:a16="http://schemas.microsoft.com/office/drawing/2014/main" val="2452008770"/>
                    </a:ext>
                  </a:extLst>
                </a:gridCol>
                <a:gridCol w="658368">
                  <a:extLst>
                    <a:ext uri="{9D8B030D-6E8A-4147-A177-3AD203B41FA5}">
                      <a16:colId xmlns:a16="http://schemas.microsoft.com/office/drawing/2014/main" val="1888518574"/>
                    </a:ext>
                  </a:extLst>
                </a:gridCol>
                <a:gridCol w="658368">
                  <a:extLst>
                    <a:ext uri="{9D8B030D-6E8A-4147-A177-3AD203B41FA5}">
                      <a16:colId xmlns:a16="http://schemas.microsoft.com/office/drawing/2014/main" val="3294651757"/>
                    </a:ext>
                  </a:extLst>
                </a:gridCol>
                <a:gridCol w="658368">
                  <a:extLst>
                    <a:ext uri="{9D8B030D-6E8A-4147-A177-3AD203B41FA5}">
                      <a16:colId xmlns:a16="http://schemas.microsoft.com/office/drawing/2014/main" val="4212194165"/>
                    </a:ext>
                  </a:extLst>
                </a:gridCol>
                <a:gridCol w="658368">
                  <a:extLst>
                    <a:ext uri="{9D8B030D-6E8A-4147-A177-3AD203B41FA5}">
                      <a16:colId xmlns:a16="http://schemas.microsoft.com/office/drawing/2014/main" val="1710672244"/>
                    </a:ext>
                  </a:extLst>
                </a:gridCol>
                <a:gridCol w="658368">
                  <a:extLst>
                    <a:ext uri="{9D8B030D-6E8A-4147-A177-3AD203B41FA5}">
                      <a16:colId xmlns:a16="http://schemas.microsoft.com/office/drawing/2014/main" val="2121434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989039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@npo3fm - 2025-02-26 16:28:47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p-0037-no/o0ifdqZIAkMkAQ6IAULeAMFGAegcAsJyemfiqJ~tplv-tiktokx-cropcenter-q:300:400:q72.jpeg?dr=9232&amp;nonce=63532&amp;refresh_token=471e0ac528c77c2132548a5cc14edf9d&amp;x-expires=1741262400&amp;x-signature=o7QuyFFWs7Om22UE56o2Ov0jZ3s%3D&amp;biz_tag=tt_video&amp;idc=useast2a&amp;ps=933b5bde&amp;s=TIKTOK_FOR_DEVELOPER&amp;sc=cover&amp;shcp=8aecc5ac&amp;shp=d05b14bd&amp;t=bacd0480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1.89 %</a:t>
                      </a:r>
                    </a:p>
                  </a:txBody>
                  <a:tcPr/>
                </a:tc>
                <a:extLst>
                  <a:ext uri="{0D108BD9-81ED-4DB2-BD59-A6C34878D82A}">
                    <a16:rowId xmlns:a16="http://schemas.microsoft.com/office/drawing/2014/main" val="346465429"/>
                  </a:ext>
                </a:extLst>
              </a:tr>
            </a:tbl>
          </a:graphicData>
        </a:graphic>
      </p:graphicFrame>
      <p:sp>
        <p:nvSpPr>
          <p:cNvPr id="4" name="Text Placeholder 3">
            <a:extLst>
              <a:ext uri="{FF2B5EF4-FFF2-40B4-BE49-F238E27FC236}">
                <a16:creationId xmlns:a16="http://schemas.microsoft.com/office/drawing/2014/main" id="{7BB17244-98CF-4816-AB41-7EDE88CB6E3E}"/>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7182073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86E17-9880-458E-945A-08C95C209AD3}"/>
              </a:ext>
            </a:extLst>
          </p:cNvPr>
          <p:cNvSpPr>
            <a:spLocks noGrp="1"/>
          </p:cNvSpPr>
          <p:nvPr>
            <p:ph type="title"/>
          </p:nvPr>
        </p:nvSpPr>
        <p:spPr/>
        <p:txBody>
          <a:bodyPr/>
          <a:lstStyle/>
          <a:p>
            <a:r>
              <a:rPr lang="en-US"/>
              <a:t>Tiktok Videos Table | 1 group and 5 profiles - 15 of 25</a:t>
            </a:r>
          </a:p>
        </p:txBody>
      </p:sp>
      <p:graphicFrame>
        <p:nvGraphicFramePr>
          <p:cNvPr id="5" name="Table Placeholder 4">
            <a:extLst>
              <a:ext uri="{FF2B5EF4-FFF2-40B4-BE49-F238E27FC236}">
                <a16:creationId xmlns:a16="http://schemas.microsoft.com/office/drawing/2014/main" id="{737B618E-A98F-4876-BB1A-F59A835D60FD}"/>
              </a:ext>
            </a:extLst>
          </p:cNvPr>
          <p:cNvGraphicFramePr>
            <a:graphicFrameLocks noGrp="1"/>
          </p:cNvGraphicFramePr>
          <p:nvPr>
            <p:ph type="tbl" sz="quarter" idx="13"/>
            <p:extLst>
              <p:ext uri="{D42A27DB-BD31-4B8C-83A1-F6EECF244321}">
                <p14:modId xmlns:p14="http://schemas.microsoft.com/office/powerpoint/2010/main" val="3448996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643545366"/>
                    </a:ext>
                  </a:extLst>
                </a:gridCol>
                <a:gridCol w="1728216">
                  <a:extLst>
                    <a:ext uri="{9D8B030D-6E8A-4147-A177-3AD203B41FA5}">
                      <a16:colId xmlns:a16="http://schemas.microsoft.com/office/drawing/2014/main" val="1850380703"/>
                    </a:ext>
                  </a:extLst>
                </a:gridCol>
                <a:gridCol w="658368">
                  <a:extLst>
                    <a:ext uri="{9D8B030D-6E8A-4147-A177-3AD203B41FA5}">
                      <a16:colId xmlns:a16="http://schemas.microsoft.com/office/drawing/2014/main" val="219322747"/>
                    </a:ext>
                  </a:extLst>
                </a:gridCol>
                <a:gridCol w="658368">
                  <a:extLst>
                    <a:ext uri="{9D8B030D-6E8A-4147-A177-3AD203B41FA5}">
                      <a16:colId xmlns:a16="http://schemas.microsoft.com/office/drawing/2014/main" val="1977670790"/>
                    </a:ext>
                  </a:extLst>
                </a:gridCol>
                <a:gridCol w="658368">
                  <a:extLst>
                    <a:ext uri="{9D8B030D-6E8A-4147-A177-3AD203B41FA5}">
                      <a16:colId xmlns:a16="http://schemas.microsoft.com/office/drawing/2014/main" val="2435228482"/>
                    </a:ext>
                  </a:extLst>
                </a:gridCol>
                <a:gridCol w="658368">
                  <a:extLst>
                    <a:ext uri="{9D8B030D-6E8A-4147-A177-3AD203B41FA5}">
                      <a16:colId xmlns:a16="http://schemas.microsoft.com/office/drawing/2014/main" val="1313288464"/>
                    </a:ext>
                  </a:extLst>
                </a:gridCol>
                <a:gridCol w="658368">
                  <a:extLst>
                    <a:ext uri="{9D8B030D-6E8A-4147-A177-3AD203B41FA5}">
                      <a16:colId xmlns:a16="http://schemas.microsoft.com/office/drawing/2014/main" val="2742092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666195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@npo3fm - 2025-02-06 11:34:51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p-0037-no/oAJEAfJJsgXRDmAQAKmEAKCkIFpFIJfQnABDAF~tplv-tiktokx-cropcenter-q:300:400:q72.jpeg?dr=9232&amp;nonce=64551&amp;refresh_token=005e041d244dca1c2b2c8a92bd36ef32&amp;x-expires=1741262400&amp;x-signature=956ZxsSB1Rb1SUezMM1u3J5eLdg%3D&amp;biz_tag=tt_video&amp;idc=useast2a&amp;ps=933b5bde&amp;s=TIKTOK_FOR_DEVELOPER&amp;sc=cover&amp;shcp=8aecc5ac&amp;shp=d05b14bd&amp;t=bacd0480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4.98 %</a:t>
                      </a:r>
                    </a:p>
                  </a:txBody>
                  <a:tcPr/>
                </a:tc>
                <a:extLst>
                  <a:ext uri="{0D108BD9-81ED-4DB2-BD59-A6C34878D82A}">
                    <a16:rowId xmlns:a16="http://schemas.microsoft.com/office/drawing/2014/main" val="1431240832"/>
                  </a:ext>
                </a:extLst>
              </a:tr>
            </a:tbl>
          </a:graphicData>
        </a:graphic>
      </p:graphicFrame>
      <p:sp>
        <p:nvSpPr>
          <p:cNvPr id="4" name="Text Placeholder 3">
            <a:extLst>
              <a:ext uri="{FF2B5EF4-FFF2-40B4-BE49-F238E27FC236}">
                <a16:creationId xmlns:a16="http://schemas.microsoft.com/office/drawing/2014/main" id="{30126290-D11C-4A8C-B707-01504FF76AAE}"/>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1253289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9359C-938C-43DD-9612-E59C4D3B8432}"/>
              </a:ext>
            </a:extLst>
          </p:cNvPr>
          <p:cNvSpPr>
            <a:spLocks noGrp="1"/>
          </p:cNvSpPr>
          <p:nvPr>
            <p:ph type="title"/>
          </p:nvPr>
        </p:nvSpPr>
        <p:spPr/>
        <p:txBody>
          <a:bodyPr/>
          <a:lstStyle/>
          <a:p>
            <a:r>
              <a:rPr lang="en-US"/>
              <a:t>Tiktok Videos Table | 1 group and 5 profiles - 16 of 25</a:t>
            </a:r>
          </a:p>
        </p:txBody>
      </p:sp>
      <p:graphicFrame>
        <p:nvGraphicFramePr>
          <p:cNvPr id="5" name="Table Placeholder 4">
            <a:extLst>
              <a:ext uri="{FF2B5EF4-FFF2-40B4-BE49-F238E27FC236}">
                <a16:creationId xmlns:a16="http://schemas.microsoft.com/office/drawing/2014/main" id="{45804373-E133-4D43-8EB5-6F31992D34EB}"/>
              </a:ext>
            </a:extLst>
          </p:cNvPr>
          <p:cNvGraphicFramePr>
            <a:graphicFrameLocks noGrp="1"/>
          </p:cNvGraphicFramePr>
          <p:nvPr>
            <p:ph type="tbl" sz="quarter" idx="13"/>
            <p:extLst>
              <p:ext uri="{D42A27DB-BD31-4B8C-83A1-F6EECF244321}">
                <p14:modId xmlns:p14="http://schemas.microsoft.com/office/powerpoint/2010/main" val="1262003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3814604629"/>
                    </a:ext>
                  </a:extLst>
                </a:gridCol>
                <a:gridCol w="1728216">
                  <a:extLst>
                    <a:ext uri="{9D8B030D-6E8A-4147-A177-3AD203B41FA5}">
                      <a16:colId xmlns:a16="http://schemas.microsoft.com/office/drawing/2014/main" val="3182356282"/>
                    </a:ext>
                  </a:extLst>
                </a:gridCol>
                <a:gridCol w="658368">
                  <a:extLst>
                    <a:ext uri="{9D8B030D-6E8A-4147-A177-3AD203B41FA5}">
                      <a16:colId xmlns:a16="http://schemas.microsoft.com/office/drawing/2014/main" val="2918657023"/>
                    </a:ext>
                  </a:extLst>
                </a:gridCol>
                <a:gridCol w="658368">
                  <a:extLst>
                    <a:ext uri="{9D8B030D-6E8A-4147-A177-3AD203B41FA5}">
                      <a16:colId xmlns:a16="http://schemas.microsoft.com/office/drawing/2014/main" val="453672896"/>
                    </a:ext>
                  </a:extLst>
                </a:gridCol>
                <a:gridCol w="658368">
                  <a:extLst>
                    <a:ext uri="{9D8B030D-6E8A-4147-A177-3AD203B41FA5}">
                      <a16:colId xmlns:a16="http://schemas.microsoft.com/office/drawing/2014/main" val="3925301297"/>
                    </a:ext>
                  </a:extLst>
                </a:gridCol>
                <a:gridCol w="658368">
                  <a:extLst>
                    <a:ext uri="{9D8B030D-6E8A-4147-A177-3AD203B41FA5}">
                      <a16:colId xmlns:a16="http://schemas.microsoft.com/office/drawing/2014/main" val="1210993933"/>
                    </a:ext>
                  </a:extLst>
                </a:gridCol>
                <a:gridCol w="658368">
                  <a:extLst>
                    <a:ext uri="{9D8B030D-6E8A-4147-A177-3AD203B41FA5}">
                      <a16:colId xmlns:a16="http://schemas.microsoft.com/office/drawing/2014/main" val="3310785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89335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@npo3fm - 2025-02-10 15:33:44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p-0037-no/owidmAICECAfkICqAzAwWClGSBicJD1BQdqj4z~tplv-tiktokx-cropcenter-q:300:400:q72.jpeg?dr=9232&amp;nonce=96210&amp;refresh_token=a37feb33f3bf48d89eda2fe0ffa85913&amp;x-expires=1741262400&amp;x-signature=G6rBPhRZAmJrRZELPY5WdKCWm1o%3D&amp;biz_tag=tt_video&amp;idc=useast2a&amp;ps=933b5bde&amp;s=TIKTOK_FOR_DEVELOPER&amp;sc=cover&amp;shcp=8aecc5ac&amp;shp=d05b14bd&amp;t=bacd0480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6.36 %</a:t>
                      </a:r>
                    </a:p>
                  </a:txBody>
                  <a:tcPr/>
                </a:tc>
                <a:extLst>
                  <a:ext uri="{0D108BD9-81ED-4DB2-BD59-A6C34878D82A}">
                    <a16:rowId xmlns:a16="http://schemas.microsoft.com/office/drawing/2014/main" val="592936905"/>
                  </a:ext>
                </a:extLst>
              </a:tr>
            </a:tbl>
          </a:graphicData>
        </a:graphic>
      </p:graphicFrame>
      <p:sp>
        <p:nvSpPr>
          <p:cNvPr id="4" name="Text Placeholder 3">
            <a:extLst>
              <a:ext uri="{FF2B5EF4-FFF2-40B4-BE49-F238E27FC236}">
                <a16:creationId xmlns:a16="http://schemas.microsoft.com/office/drawing/2014/main" id="{87A4C341-68AF-473D-9E2F-69CD242543DC}"/>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42946713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AD498-CEC8-4402-979C-1885860B8EEA}"/>
              </a:ext>
            </a:extLst>
          </p:cNvPr>
          <p:cNvSpPr>
            <a:spLocks noGrp="1"/>
          </p:cNvSpPr>
          <p:nvPr>
            <p:ph type="title"/>
          </p:nvPr>
        </p:nvSpPr>
        <p:spPr/>
        <p:txBody>
          <a:bodyPr/>
          <a:lstStyle/>
          <a:p>
            <a:r>
              <a:rPr lang="en-US"/>
              <a:t>Tiktok Videos Table | 1 group and 5 profiles - 17 of 25</a:t>
            </a:r>
          </a:p>
        </p:txBody>
      </p:sp>
      <p:graphicFrame>
        <p:nvGraphicFramePr>
          <p:cNvPr id="5" name="Table Placeholder 4">
            <a:extLst>
              <a:ext uri="{FF2B5EF4-FFF2-40B4-BE49-F238E27FC236}">
                <a16:creationId xmlns:a16="http://schemas.microsoft.com/office/drawing/2014/main" id="{C1406208-65D1-42AB-937B-77F28F940A57}"/>
              </a:ext>
            </a:extLst>
          </p:cNvPr>
          <p:cNvGraphicFramePr>
            <a:graphicFrameLocks noGrp="1"/>
          </p:cNvGraphicFramePr>
          <p:nvPr>
            <p:ph type="tbl" sz="quarter" idx="13"/>
            <p:extLst>
              <p:ext uri="{D42A27DB-BD31-4B8C-83A1-F6EECF244321}">
                <p14:modId xmlns:p14="http://schemas.microsoft.com/office/powerpoint/2010/main" val="1986534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603081058"/>
                    </a:ext>
                  </a:extLst>
                </a:gridCol>
                <a:gridCol w="1728216">
                  <a:extLst>
                    <a:ext uri="{9D8B030D-6E8A-4147-A177-3AD203B41FA5}">
                      <a16:colId xmlns:a16="http://schemas.microsoft.com/office/drawing/2014/main" val="1693268339"/>
                    </a:ext>
                  </a:extLst>
                </a:gridCol>
                <a:gridCol w="658368">
                  <a:extLst>
                    <a:ext uri="{9D8B030D-6E8A-4147-A177-3AD203B41FA5}">
                      <a16:colId xmlns:a16="http://schemas.microsoft.com/office/drawing/2014/main" val="1971999445"/>
                    </a:ext>
                  </a:extLst>
                </a:gridCol>
                <a:gridCol w="658368">
                  <a:extLst>
                    <a:ext uri="{9D8B030D-6E8A-4147-A177-3AD203B41FA5}">
                      <a16:colId xmlns:a16="http://schemas.microsoft.com/office/drawing/2014/main" val="589619087"/>
                    </a:ext>
                  </a:extLst>
                </a:gridCol>
                <a:gridCol w="658368">
                  <a:extLst>
                    <a:ext uri="{9D8B030D-6E8A-4147-A177-3AD203B41FA5}">
                      <a16:colId xmlns:a16="http://schemas.microsoft.com/office/drawing/2014/main" val="2950569354"/>
                    </a:ext>
                  </a:extLst>
                </a:gridCol>
                <a:gridCol w="658368">
                  <a:extLst>
                    <a:ext uri="{9D8B030D-6E8A-4147-A177-3AD203B41FA5}">
                      <a16:colId xmlns:a16="http://schemas.microsoft.com/office/drawing/2014/main" val="3262843599"/>
                    </a:ext>
                  </a:extLst>
                </a:gridCol>
                <a:gridCol w="658368">
                  <a:extLst>
                    <a:ext uri="{9D8B030D-6E8A-4147-A177-3AD203B41FA5}">
                      <a16:colId xmlns:a16="http://schemas.microsoft.com/office/drawing/2014/main" val="3623691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626358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@npo3fm - 2025-02-25 22:26:18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p-0037-no/owUuMAMafFG8rAOn8ffmgIzQAeaWIiensQAAvT~tplv-tiktokx-cropcenter-q:300:400:q72.jpeg?dr=9232&amp;nonce=1335&amp;refresh_token=f08c0871c300069c8e2f9cc972defa09&amp;x-expires=1741262400&amp;x-signature=PFVH5aTdjPXDMIzB6Og9C1NzEf4%3D&amp;biz_tag=tt_video&amp;idc=useast2a&amp;ps=933b5bde&amp;s=TIKTOK_FOR_DEVELOPER&amp;sc=cover&amp;shcp=8aecc5ac&amp;shp=d05b14bd&amp;t=bacd0480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6.91 %</a:t>
                      </a:r>
                    </a:p>
                  </a:txBody>
                  <a:tcPr/>
                </a:tc>
                <a:extLst>
                  <a:ext uri="{0D108BD9-81ED-4DB2-BD59-A6C34878D82A}">
                    <a16:rowId xmlns:a16="http://schemas.microsoft.com/office/drawing/2014/main" val="1573946302"/>
                  </a:ext>
                </a:extLst>
              </a:tr>
            </a:tbl>
          </a:graphicData>
        </a:graphic>
      </p:graphicFrame>
      <p:sp>
        <p:nvSpPr>
          <p:cNvPr id="4" name="Text Placeholder 3">
            <a:extLst>
              <a:ext uri="{FF2B5EF4-FFF2-40B4-BE49-F238E27FC236}">
                <a16:creationId xmlns:a16="http://schemas.microsoft.com/office/drawing/2014/main" id="{29A33CF2-370D-448A-9698-7421709AAF46}"/>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19716490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37490-18C8-4A5A-822C-10480CD999F1}"/>
              </a:ext>
            </a:extLst>
          </p:cNvPr>
          <p:cNvSpPr>
            <a:spLocks noGrp="1"/>
          </p:cNvSpPr>
          <p:nvPr>
            <p:ph type="title"/>
          </p:nvPr>
        </p:nvSpPr>
        <p:spPr/>
        <p:txBody>
          <a:bodyPr/>
          <a:lstStyle/>
          <a:p>
            <a:r>
              <a:rPr lang="en-US"/>
              <a:t>Tiktok Videos Table | 1 group and 5 profiles - 18 of 25</a:t>
            </a:r>
          </a:p>
        </p:txBody>
      </p:sp>
      <p:graphicFrame>
        <p:nvGraphicFramePr>
          <p:cNvPr id="5" name="Table Placeholder 4">
            <a:extLst>
              <a:ext uri="{FF2B5EF4-FFF2-40B4-BE49-F238E27FC236}">
                <a16:creationId xmlns:a16="http://schemas.microsoft.com/office/drawing/2014/main" id="{8382F19B-7A0F-4638-994C-C969D1DD73BD}"/>
              </a:ext>
            </a:extLst>
          </p:cNvPr>
          <p:cNvGraphicFramePr>
            <a:graphicFrameLocks noGrp="1"/>
          </p:cNvGraphicFramePr>
          <p:nvPr>
            <p:ph type="tbl" sz="quarter" idx="13"/>
            <p:extLst>
              <p:ext uri="{D42A27DB-BD31-4B8C-83A1-F6EECF244321}">
                <p14:modId xmlns:p14="http://schemas.microsoft.com/office/powerpoint/2010/main" val="3871240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3971015955"/>
                    </a:ext>
                  </a:extLst>
                </a:gridCol>
                <a:gridCol w="1728216">
                  <a:extLst>
                    <a:ext uri="{9D8B030D-6E8A-4147-A177-3AD203B41FA5}">
                      <a16:colId xmlns:a16="http://schemas.microsoft.com/office/drawing/2014/main" val="2196441043"/>
                    </a:ext>
                  </a:extLst>
                </a:gridCol>
                <a:gridCol w="658368">
                  <a:extLst>
                    <a:ext uri="{9D8B030D-6E8A-4147-A177-3AD203B41FA5}">
                      <a16:colId xmlns:a16="http://schemas.microsoft.com/office/drawing/2014/main" val="2025723612"/>
                    </a:ext>
                  </a:extLst>
                </a:gridCol>
                <a:gridCol w="658368">
                  <a:extLst>
                    <a:ext uri="{9D8B030D-6E8A-4147-A177-3AD203B41FA5}">
                      <a16:colId xmlns:a16="http://schemas.microsoft.com/office/drawing/2014/main" val="84435847"/>
                    </a:ext>
                  </a:extLst>
                </a:gridCol>
                <a:gridCol w="658368">
                  <a:extLst>
                    <a:ext uri="{9D8B030D-6E8A-4147-A177-3AD203B41FA5}">
                      <a16:colId xmlns:a16="http://schemas.microsoft.com/office/drawing/2014/main" val="4209548333"/>
                    </a:ext>
                  </a:extLst>
                </a:gridCol>
                <a:gridCol w="658368">
                  <a:extLst>
                    <a:ext uri="{9D8B030D-6E8A-4147-A177-3AD203B41FA5}">
                      <a16:colId xmlns:a16="http://schemas.microsoft.com/office/drawing/2014/main" val="477610323"/>
                    </a:ext>
                  </a:extLst>
                </a:gridCol>
                <a:gridCol w="658368">
                  <a:extLst>
                    <a:ext uri="{9D8B030D-6E8A-4147-A177-3AD203B41FA5}">
                      <a16:colId xmlns:a16="http://schemas.microsoft.com/office/drawing/2014/main" val="1172523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150856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@npo3fm - 2025-02-26 17:46:58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p-0037-no/oAJ2QGkRAEE0vFDxFAgFRvYhIfRWnBECJAWofA~tplv-tiktokx-cropcenter-q:300:400:q72.jpeg?dr=9232&amp;nonce=23006&amp;refresh_token=4f30c4482a19f360325908bf8c02963c&amp;x-expires=1741262400&amp;x-signature=gJiwtwqIL1IEbHGqf4ArngfkJok%3D&amp;biz_tag=tt_video&amp;idc=useast2a&amp;ps=933b5bde&amp;s=TIKTOK_FOR_DEVELOPER&amp;sc=cover&amp;shcp=8aecc5ac&amp;shp=d05b14bd&amp;t=bacd0480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11.44 %</a:t>
                      </a:r>
                    </a:p>
                  </a:txBody>
                  <a:tcPr/>
                </a:tc>
                <a:extLst>
                  <a:ext uri="{0D108BD9-81ED-4DB2-BD59-A6C34878D82A}">
                    <a16:rowId xmlns:a16="http://schemas.microsoft.com/office/drawing/2014/main" val="1798090519"/>
                  </a:ext>
                </a:extLst>
              </a:tr>
            </a:tbl>
          </a:graphicData>
        </a:graphic>
      </p:graphicFrame>
      <p:sp>
        <p:nvSpPr>
          <p:cNvPr id="4" name="Text Placeholder 3">
            <a:extLst>
              <a:ext uri="{FF2B5EF4-FFF2-40B4-BE49-F238E27FC236}">
                <a16:creationId xmlns:a16="http://schemas.microsoft.com/office/drawing/2014/main" id="{1186350B-FF89-4F6B-9F1A-5BFBA371C702}"/>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24443207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ED161-FBF2-455A-8D81-4F500F08C8E3}"/>
              </a:ext>
            </a:extLst>
          </p:cNvPr>
          <p:cNvSpPr>
            <a:spLocks noGrp="1"/>
          </p:cNvSpPr>
          <p:nvPr>
            <p:ph type="title"/>
          </p:nvPr>
        </p:nvSpPr>
        <p:spPr/>
        <p:txBody>
          <a:bodyPr/>
          <a:lstStyle/>
          <a:p>
            <a:r>
              <a:rPr lang="en-US"/>
              <a:t>Tiktok Videos Table | 1 group and 5 profiles - 19 of 25</a:t>
            </a:r>
          </a:p>
        </p:txBody>
      </p:sp>
      <p:graphicFrame>
        <p:nvGraphicFramePr>
          <p:cNvPr id="5" name="Table Placeholder 4">
            <a:extLst>
              <a:ext uri="{FF2B5EF4-FFF2-40B4-BE49-F238E27FC236}">
                <a16:creationId xmlns:a16="http://schemas.microsoft.com/office/drawing/2014/main" id="{EF4417E1-680F-4C82-8AE1-BC5752447A26}"/>
              </a:ext>
            </a:extLst>
          </p:cNvPr>
          <p:cNvGraphicFramePr>
            <a:graphicFrameLocks noGrp="1"/>
          </p:cNvGraphicFramePr>
          <p:nvPr>
            <p:ph type="tbl" sz="quarter" idx="13"/>
            <p:extLst>
              <p:ext uri="{D42A27DB-BD31-4B8C-83A1-F6EECF244321}">
                <p14:modId xmlns:p14="http://schemas.microsoft.com/office/powerpoint/2010/main" val="2130552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4076950054"/>
                    </a:ext>
                  </a:extLst>
                </a:gridCol>
                <a:gridCol w="1728216">
                  <a:extLst>
                    <a:ext uri="{9D8B030D-6E8A-4147-A177-3AD203B41FA5}">
                      <a16:colId xmlns:a16="http://schemas.microsoft.com/office/drawing/2014/main" val="288930589"/>
                    </a:ext>
                  </a:extLst>
                </a:gridCol>
                <a:gridCol w="658368">
                  <a:extLst>
                    <a:ext uri="{9D8B030D-6E8A-4147-A177-3AD203B41FA5}">
                      <a16:colId xmlns:a16="http://schemas.microsoft.com/office/drawing/2014/main" val="1422184752"/>
                    </a:ext>
                  </a:extLst>
                </a:gridCol>
                <a:gridCol w="658368">
                  <a:extLst>
                    <a:ext uri="{9D8B030D-6E8A-4147-A177-3AD203B41FA5}">
                      <a16:colId xmlns:a16="http://schemas.microsoft.com/office/drawing/2014/main" val="2193299535"/>
                    </a:ext>
                  </a:extLst>
                </a:gridCol>
                <a:gridCol w="658368">
                  <a:extLst>
                    <a:ext uri="{9D8B030D-6E8A-4147-A177-3AD203B41FA5}">
                      <a16:colId xmlns:a16="http://schemas.microsoft.com/office/drawing/2014/main" val="1091596911"/>
                    </a:ext>
                  </a:extLst>
                </a:gridCol>
                <a:gridCol w="658368">
                  <a:extLst>
                    <a:ext uri="{9D8B030D-6E8A-4147-A177-3AD203B41FA5}">
                      <a16:colId xmlns:a16="http://schemas.microsoft.com/office/drawing/2014/main" val="3587059551"/>
                    </a:ext>
                  </a:extLst>
                </a:gridCol>
                <a:gridCol w="658368">
                  <a:extLst>
                    <a:ext uri="{9D8B030D-6E8A-4147-A177-3AD203B41FA5}">
                      <a16:colId xmlns:a16="http://schemas.microsoft.com/office/drawing/2014/main" val="4094025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713550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@npo3fm - 2025-02-27 11:38:47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p-0037-no/oUZtQAaXwEcEnxIA8YLipBiBBv7yDAiABZdAA~tplv-tiktokx-cropcenter-q:300:400:q72.jpeg?dr=9232&amp;nonce=87515&amp;refresh_token=cc8eafdf4b4fe08a1b7589e85e17bfdb&amp;x-expires=1741262400&amp;x-signature=oD2qbIbeedGrTcLLXRBiN5kkw5w%3D&amp;biz_tag=tt_video&amp;idc=useast2a&amp;ps=933b5bde&amp;s=TIKTOK_FOR_DEVELOPER&amp;sc=cover&amp;shcp=8aecc5ac&amp;shp=d05b14bd&amp;t=bacd0480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8.97 %</a:t>
                      </a:r>
                    </a:p>
                  </a:txBody>
                  <a:tcPr/>
                </a:tc>
                <a:extLst>
                  <a:ext uri="{0D108BD9-81ED-4DB2-BD59-A6C34878D82A}">
                    <a16:rowId xmlns:a16="http://schemas.microsoft.com/office/drawing/2014/main" val="2402194982"/>
                  </a:ext>
                </a:extLst>
              </a:tr>
            </a:tbl>
          </a:graphicData>
        </a:graphic>
      </p:graphicFrame>
      <p:sp>
        <p:nvSpPr>
          <p:cNvPr id="4" name="Text Placeholder 3">
            <a:extLst>
              <a:ext uri="{FF2B5EF4-FFF2-40B4-BE49-F238E27FC236}">
                <a16:creationId xmlns:a16="http://schemas.microsoft.com/office/drawing/2014/main" id="{67B31730-7B74-4356-91FA-270305BB177E}"/>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400434578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1B55F-0D63-45D4-93F9-7BC55C9A4D8D}"/>
              </a:ext>
            </a:extLst>
          </p:cNvPr>
          <p:cNvSpPr>
            <a:spLocks noGrp="1"/>
          </p:cNvSpPr>
          <p:nvPr>
            <p:ph type="title"/>
          </p:nvPr>
        </p:nvSpPr>
        <p:spPr/>
        <p:txBody>
          <a:bodyPr/>
          <a:lstStyle/>
          <a:p>
            <a:r>
              <a:rPr lang="en-US"/>
              <a:t>Tiktok Videos Table | 1 group and 5 profiles - 20 of 25</a:t>
            </a:r>
          </a:p>
        </p:txBody>
      </p:sp>
      <p:graphicFrame>
        <p:nvGraphicFramePr>
          <p:cNvPr id="5" name="Table Placeholder 4">
            <a:extLst>
              <a:ext uri="{FF2B5EF4-FFF2-40B4-BE49-F238E27FC236}">
                <a16:creationId xmlns:a16="http://schemas.microsoft.com/office/drawing/2014/main" id="{E21936E5-B146-42C2-B7C0-6E31067A9CF7}"/>
              </a:ext>
            </a:extLst>
          </p:cNvPr>
          <p:cNvGraphicFramePr>
            <a:graphicFrameLocks noGrp="1"/>
          </p:cNvGraphicFramePr>
          <p:nvPr>
            <p:ph type="tbl" sz="quarter" idx="13"/>
            <p:extLst>
              <p:ext uri="{D42A27DB-BD31-4B8C-83A1-F6EECF244321}">
                <p14:modId xmlns:p14="http://schemas.microsoft.com/office/powerpoint/2010/main" val="1918506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219471292"/>
                    </a:ext>
                  </a:extLst>
                </a:gridCol>
                <a:gridCol w="1728216">
                  <a:extLst>
                    <a:ext uri="{9D8B030D-6E8A-4147-A177-3AD203B41FA5}">
                      <a16:colId xmlns:a16="http://schemas.microsoft.com/office/drawing/2014/main" val="3222675879"/>
                    </a:ext>
                  </a:extLst>
                </a:gridCol>
                <a:gridCol w="658368">
                  <a:extLst>
                    <a:ext uri="{9D8B030D-6E8A-4147-A177-3AD203B41FA5}">
                      <a16:colId xmlns:a16="http://schemas.microsoft.com/office/drawing/2014/main" val="2722189421"/>
                    </a:ext>
                  </a:extLst>
                </a:gridCol>
                <a:gridCol w="658368">
                  <a:extLst>
                    <a:ext uri="{9D8B030D-6E8A-4147-A177-3AD203B41FA5}">
                      <a16:colId xmlns:a16="http://schemas.microsoft.com/office/drawing/2014/main" val="2299108511"/>
                    </a:ext>
                  </a:extLst>
                </a:gridCol>
                <a:gridCol w="658368">
                  <a:extLst>
                    <a:ext uri="{9D8B030D-6E8A-4147-A177-3AD203B41FA5}">
                      <a16:colId xmlns:a16="http://schemas.microsoft.com/office/drawing/2014/main" val="2564438514"/>
                    </a:ext>
                  </a:extLst>
                </a:gridCol>
                <a:gridCol w="658368">
                  <a:extLst>
                    <a:ext uri="{9D8B030D-6E8A-4147-A177-3AD203B41FA5}">
                      <a16:colId xmlns:a16="http://schemas.microsoft.com/office/drawing/2014/main" val="1947156267"/>
                    </a:ext>
                  </a:extLst>
                </a:gridCol>
                <a:gridCol w="658368">
                  <a:extLst>
                    <a:ext uri="{9D8B030D-6E8A-4147-A177-3AD203B41FA5}">
                      <a16:colId xmlns:a16="http://schemas.microsoft.com/office/drawing/2014/main" val="1072793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066724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@npo3fm - 2025-02-24 08:38:17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p-0037-no/oUFIgQQfAAPEsCeuMLe0EeGUGAenuIiK9AZRA4~tplv-tiktokx-cropcenter-q:300:400:q72.jpeg?dr=9232&amp;nonce=60999&amp;refresh_token=938afac9b2c41dd4e67ea8e0dd530883&amp;x-expires=1741262400&amp;x-signature=NvhHhn4jt1ve%2FrpcmsZhBPRHL4I%3D&amp;biz_tag=tt_video&amp;idc=useast2a&amp;ps=933b5bde&amp;s=TIKTOK_FOR_DEVELOPER&amp;sc=cover&amp;shcp=8aecc5ac&amp;shp=d05b14bd&amp;t=bacd0480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13.44 %</a:t>
                      </a:r>
                    </a:p>
                  </a:txBody>
                  <a:tcPr/>
                </a:tc>
                <a:extLst>
                  <a:ext uri="{0D108BD9-81ED-4DB2-BD59-A6C34878D82A}">
                    <a16:rowId xmlns:a16="http://schemas.microsoft.com/office/drawing/2014/main" val="2507808070"/>
                  </a:ext>
                </a:extLst>
              </a:tr>
            </a:tbl>
          </a:graphicData>
        </a:graphic>
      </p:graphicFrame>
      <p:sp>
        <p:nvSpPr>
          <p:cNvPr id="4" name="Text Placeholder 3">
            <a:extLst>
              <a:ext uri="{FF2B5EF4-FFF2-40B4-BE49-F238E27FC236}">
                <a16:creationId xmlns:a16="http://schemas.microsoft.com/office/drawing/2014/main" id="{AA28811E-FDD7-44A1-8919-CA5B80887E8E}"/>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2512344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B4848-D150-47AA-906E-601AAE2A443C}"/>
              </a:ext>
            </a:extLst>
          </p:cNvPr>
          <p:cNvSpPr>
            <a:spLocks noGrp="1"/>
          </p:cNvSpPr>
          <p:nvPr>
            <p:ph type="title"/>
          </p:nvPr>
        </p:nvSpPr>
        <p:spPr/>
        <p:txBody>
          <a:bodyPr/>
          <a:lstStyle/>
          <a:p>
            <a:r>
              <a:rPr lang="en-US"/>
              <a:t>Tiktok Videos Table | 1 group and 5 profiles - 21 of 25</a:t>
            </a:r>
          </a:p>
        </p:txBody>
      </p:sp>
      <p:graphicFrame>
        <p:nvGraphicFramePr>
          <p:cNvPr id="5" name="Table Placeholder 4">
            <a:extLst>
              <a:ext uri="{FF2B5EF4-FFF2-40B4-BE49-F238E27FC236}">
                <a16:creationId xmlns:a16="http://schemas.microsoft.com/office/drawing/2014/main" id="{736EB3F7-BD1E-40A6-84BF-BE45A9CE26C4}"/>
              </a:ext>
            </a:extLst>
          </p:cNvPr>
          <p:cNvGraphicFramePr>
            <a:graphicFrameLocks noGrp="1"/>
          </p:cNvGraphicFramePr>
          <p:nvPr>
            <p:ph type="tbl" sz="quarter" idx="13"/>
            <p:extLst>
              <p:ext uri="{D42A27DB-BD31-4B8C-83A1-F6EECF244321}">
                <p14:modId xmlns:p14="http://schemas.microsoft.com/office/powerpoint/2010/main" val="1861572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1600742895"/>
                    </a:ext>
                  </a:extLst>
                </a:gridCol>
                <a:gridCol w="1728216">
                  <a:extLst>
                    <a:ext uri="{9D8B030D-6E8A-4147-A177-3AD203B41FA5}">
                      <a16:colId xmlns:a16="http://schemas.microsoft.com/office/drawing/2014/main" val="1854463587"/>
                    </a:ext>
                  </a:extLst>
                </a:gridCol>
                <a:gridCol w="658368">
                  <a:extLst>
                    <a:ext uri="{9D8B030D-6E8A-4147-A177-3AD203B41FA5}">
                      <a16:colId xmlns:a16="http://schemas.microsoft.com/office/drawing/2014/main" val="4195604277"/>
                    </a:ext>
                  </a:extLst>
                </a:gridCol>
                <a:gridCol w="658368">
                  <a:extLst>
                    <a:ext uri="{9D8B030D-6E8A-4147-A177-3AD203B41FA5}">
                      <a16:colId xmlns:a16="http://schemas.microsoft.com/office/drawing/2014/main" val="3381139407"/>
                    </a:ext>
                  </a:extLst>
                </a:gridCol>
                <a:gridCol w="658368">
                  <a:extLst>
                    <a:ext uri="{9D8B030D-6E8A-4147-A177-3AD203B41FA5}">
                      <a16:colId xmlns:a16="http://schemas.microsoft.com/office/drawing/2014/main" val="1302160728"/>
                    </a:ext>
                  </a:extLst>
                </a:gridCol>
                <a:gridCol w="658368">
                  <a:extLst>
                    <a:ext uri="{9D8B030D-6E8A-4147-A177-3AD203B41FA5}">
                      <a16:colId xmlns:a16="http://schemas.microsoft.com/office/drawing/2014/main" val="3699266519"/>
                    </a:ext>
                  </a:extLst>
                </a:gridCol>
                <a:gridCol w="658368">
                  <a:extLst>
                    <a:ext uri="{9D8B030D-6E8A-4147-A177-3AD203B41FA5}">
                      <a16:colId xmlns:a16="http://schemas.microsoft.com/office/drawing/2014/main" val="1130833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483622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@npo3fm - 2025-02-25 22:50:31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p-0037-no/o88FAsyFHeL2IAQLOfsXfiwMUjAwfQMeZXgAAs~tplv-tiktokx-cropcenter-q:300:400:q72.jpeg?dr=9232&amp;nonce=79562&amp;refresh_token=8b96b01a02d0af67d5f1b9ab7ebcda20&amp;x-expires=1741262400&amp;x-signature=qsFKY2ZQ%2BHCpriYXgRCa71f1p5M%3D&amp;biz_tag=tt_video&amp;idc=useast2a&amp;ps=933b5bde&amp;s=TIKTOK_FOR_DEVELOPER&amp;sc=cover&amp;shcp=8aecc5ac&amp;shp=d05b14bd&amp;t=bacd0480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12.2 %</a:t>
                      </a:r>
                    </a:p>
                  </a:txBody>
                  <a:tcPr/>
                </a:tc>
                <a:extLst>
                  <a:ext uri="{0D108BD9-81ED-4DB2-BD59-A6C34878D82A}">
                    <a16:rowId xmlns:a16="http://schemas.microsoft.com/office/drawing/2014/main" val="514117753"/>
                  </a:ext>
                </a:extLst>
              </a:tr>
            </a:tbl>
          </a:graphicData>
        </a:graphic>
      </p:graphicFrame>
      <p:sp>
        <p:nvSpPr>
          <p:cNvPr id="4" name="Text Placeholder 3">
            <a:extLst>
              <a:ext uri="{FF2B5EF4-FFF2-40B4-BE49-F238E27FC236}">
                <a16:creationId xmlns:a16="http://schemas.microsoft.com/office/drawing/2014/main" id="{004CDDAD-CFC9-44D0-8C60-F3B3091A86A3}"/>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408074926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F04BA-2985-43BC-8807-203DA170614D}"/>
              </a:ext>
            </a:extLst>
          </p:cNvPr>
          <p:cNvSpPr>
            <a:spLocks noGrp="1"/>
          </p:cNvSpPr>
          <p:nvPr>
            <p:ph type="title"/>
          </p:nvPr>
        </p:nvSpPr>
        <p:spPr/>
        <p:txBody>
          <a:bodyPr/>
          <a:lstStyle/>
          <a:p>
            <a:r>
              <a:rPr lang="en-US"/>
              <a:t>Tiktok Videos Table | 1 group and 5 profiles - 22 of 25</a:t>
            </a:r>
          </a:p>
        </p:txBody>
      </p:sp>
      <p:graphicFrame>
        <p:nvGraphicFramePr>
          <p:cNvPr id="5" name="Table Placeholder 4">
            <a:extLst>
              <a:ext uri="{FF2B5EF4-FFF2-40B4-BE49-F238E27FC236}">
                <a16:creationId xmlns:a16="http://schemas.microsoft.com/office/drawing/2014/main" id="{D5CC02AF-8F8E-49BE-972B-2E16F124B888}"/>
              </a:ext>
            </a:extLst>
          </p:cNvPr>
          <p:cNvGraphicFramePr>
            <a:graphicFrameLocks noGrp="1"/>
          </p:cNvGraphicFramePr>
          <p:nvPr>
            <p:ph type="tbl" sz="quarter" idx="13"/>
            <p:extLst>
              <p:ext uri="{D42A27DB-BD31-4B8C-83A1-F6EECF244321}">
                <p14:modId xmlns:p14="http://schemas.microsoft.com/office/powerpoint/2010/main" val="1030195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1029948256"/>
                    </a:ext>
                  </a:extLst>
                </a:gridCol>
                <a:gridCol w="1728216">
                  <a:extLst>
                    <a:ext uri="{9D8B030D-6E8A-4147-A177-3AD203B41FA5}">
                      <a16:colId xmlns:a16="http://schemas.microsoft.com/office/drawing/2014/main" val="4168436889"/>
                    </a:ext>
                  </a:extLst>
                </a:gridCol>
                <a:gridCol w="658368">
                  <a:extLst>
                    <a:ext uri="{9D8B030D-6E8A-4147-A177-3AD203B41FA5}">
                      <a16:colId xmlns:a16="http://schemas.microsoft.com/office/drawing/2014/main" val="711785797"/>
                    </a:ext>
                  </a:extLst>
                </a:gridCol>
                <a:gridCol w="658368">
                  <a:extLst>
                    <a:ext uri="{9D8B030D-6E8A-4147-A177-3AD203B41FA5}">
                      <a16:colId xmlns:a16="http://schemas.microsoft.com/office/drawing/2014/main" val="512764914"/>
                    </a:ext>
                  </a:extLst>
                </a:gridCol>
                <a:gridCol w="658368">
                  <a:extLst>
                    <a:ext uri="{9D8B030D-6E8A-4147-A177-3AD203B41FA5}">
                      <a16:colId xmlns:a16="http://schemas.microsoft.com/office/drawing/2014/main" val="725503883"/>
                    </a:ext>
                  </a:extLst>
                </a:gridCol>
                <a:gridCol w="658368">
                  <a:extLst>
                    <a:ext uri="{9D8B030D-6E8A-4147-A177-3AD203B41FA5}">
                      <a16:colId xmlns:a16="http://schemas.microsoft.com/office/drawing/2014/main" val="4054987792"/>
                    </a:ext>
                  </a:extLst>
                </a:gridCol>
                <a:gridCol w="658368">
                  <a:extLst>
                    <a:ext uri="{9D8B030D-6E8A-4147-A177-3AD203B41FA5}">
                      <a16:colId xmlns:a16="http://schemas.microsoft.com/office/drawing/2014/main" val="1721624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839384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@npo3fm - 2025-02-12 17:10:26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p-0037-no/osseAexU9AfQilWMfCgARNAgjHA8MjTzAKsQeM~tplv-tiktokx-cropcenter-q:300:400:q72.jpeg?dr=9232&amp;nonce=80732&amp;refresh_token=e3af79906dc6d7631d14dddd5b99f47e&amp;x-expires=1741262400&amp;x-signature=pGeDy37Bd5b19cod40vfjouGysE%3D&amp;biz_tag=tt_video&amp;idc=useast2a&amp;ps=933b5bde&amp;s=TIKTOK_FOR_DEVELOPER&amp;sc=cover&amp;shcp=8aecc5ac&amp;shp=d05b14bd&amp;t=bacd0480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12.66 %</a:t>
                      </a:r>
                    </a:p>
                  </a:txBody>
                  <a:tcPr/>
                </a:tc>
                <a:extLst>
                  <a:ext uri="{0D108BD9-81ED-4DB2-BD59-A6C34878D82A}">
                    <a16:rowId xmlns:a16="http://schemas.microsoft.com/office/drawing/2014/main" val="1233871011"/>
                  </a:ext>
                </a:extLst>
              </a:tr>
            </a:tbl>
          </a:graphicData>
        </a:graphic>
      </p:graphicFrame>
      <p:sp>
        <p:nvSpPr>
          <p:cNvPr id="4" name="Text Placeholder 3">
            <a:extLst>
              <a:ext uri="{FF2B5EF4-FFF2-40B4-BE49-F238E27FC236}">
                <a16:creationId xmlns:a16="http://schemas.microsoft.com/office/drawing/2014/main" id="{B262E539-83FE-4BBD-8F95-7C15FA98F2E1}"/>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219515853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98A2C-D982-4767-81CA-2CCBF2CB2FEC}"/>
              </a:ext>
            </a:extLst>
          </p:cNvPr>
          <p:cNvSpPr>
            <a:spLocks noGrp="1"/>
          </p:cNvSpPr>
          <p:nvPr>
            <p:ph type="title"/>
          </p:nvPr>
        </p:nvSpPr>
        <p:spPr/>
        <p:txBody>
          <a:bodyPr/>
          <a:lstStyle/>
          <a:p>
            <a:r>
              <a:rPr lang="en-US"/>
              <a:t>Tiktok Videos Table | 1 group and 5 profiles - 23 of 25</a:t>
            </a:r>
          </a:p>
        </p:txBody>
      </p:sp>
      <p:graphicFrame>
        <p:nvGraphicFramePr>
          <p:cNvPr id="5" name="Table Placeholder 4">
            <a:extLst>
              <a:ext uri="{FF2B5EF4-FFF2-40B4-BE49-F238E27FC236}">
                <a16:creationId xmlns:a16="http://schemas.microsoft.com/office/drawing/2014/main" id="{B116733C-99A6-4D3E-9A5A-3F77CBFDB402}"/>
              </a:ext>
            </a:extLst>
          </p:cNvPr>
          <p:cNvGraphicFramePr>
            <a:graphicFrameLocks noGrp="1"/>
          </p:cNvGraphicFramePr>
          <p:nvPr>
            <p:ph type="tbl" sz="quarter" idx="13"/>
            <p:extLst>
              <p:ext uri="{D42A27DB-BD31-4B8C-83A1-F6EECF244321}">
                <p14:modId xmlns:p14="http://schemas.microsoft.com/office/powerpoint/2010/main" val="2839839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836609074"/>
                    </a:ext>
                  </a:extLst>
                </a:gridCol>
                <a:gridCol w="1728216">
                  <a:extLst>
                    <a:ext uri="{9D8B030D-6E8A-4147-A177-3AD203B41FA5}">
                      <a16:colId xmlns:a16="http://schemas.microsoft.com/office/drawing/2014/main" val="2258628208"/>
                    </a:ext>
                  </a:extLst>
                </a:gridCol>
                <a:gridCol w="658368">
                  <a:extLst>
                    <a:ext uri="{9D8B030D-6E8A-4147-A177-3AD203B41FA5}">
                      <a16:colId xmlns:a16="http://schemas.microsoft.com/office/drawing/2014/main" val="1929085112"/>
                    </a:ext>
                  </a:extLst>
                </a:gridCol>
                <a:gridCol w="658368">
                  <a:extLst>
                    <a:ext uri="{9D8B030D-6E8A-4147-A177-3AD203B41FA5}">
                      <a16:colId xmlns:a16="http://schemas.microsoft.com/office/drawing/2014/main" val="3550035420"/>
                    </a:ext>
                  </a:extLst>
                </a:gridCol>
                <a:gridCol w="658368">
                  <a:extLst>
                    <a:ext uri="{9D8B030D-6E8A-4147-A177-3AD203B41FA5}">
                      <a16:colId xmlns:a16="http://schemas.microsoft.com/office/drawing/2014/main" val="252693398"/>
                    </a:ext>
                  </a:extLst>
                </a:gridCol>
                <a:gridCol w="658368">
                  <a:extLst>
                    <a:ext uri="{9D8B030D-6E8A-4147-A177-3AD203B41FA5}">
                      <a16:colId xmlns:a16="http://schemas.microsoft.com/office/drawing/2014/main" val="2845511163"/>
                    </a:ext>
                  </a:extLst>
                </a:gridCol>
                <a:gridCol w="658368">
                  <a:extLst>
                    <a:ext uri="{9D8B030D-6E8A-4147-A177-3AD203B41FA5}">
                      <a16:colId xmlns:a16="http://schemas.microsoft.com/office/drawing/2014/main" val="166961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838545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@npo3fm - 2025-02-20 19:58:40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p-0037-no/o8e1QgQzfGAX7FAeAeL3sM9ALicAzUvugUeBdI~tplv-tiktokx-cropcenter-q:300:400:q72.jpeg?dr=9232&amp;nonce=9672&amp;refresh_token=9b118c2a16531d41fddf819741781bf4&amp;x-expires=1741262400&amp;x-signature=Irz4qc9Hqx%2FgTqDg0URPXDFu4MY%3D&amp;biz_tag=tt_video&amp;idc=useast2a&amp;ps=933b5bde&amp;s=TIKTOK_FOR_DEVELOPER&amp;sc=cover&amp;shcp=8aecc5ac&amp;shp=d05b14bd&amp;t=bacd0480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3.8 %</a:t>
                      </a:r>
                    </a:p>
                  </a:txBody>
                  <a:tcPr/>
                </a:tc>
                <a:extLst>
                  <a:ext uri="{0D108BD9-81ED-4DB2-BD59-A6C34878D82A}">
                    <a16:rowId xmlns:a16="http://schemas.microsoft.com/office/drawing/2014/main" val="3961662458"/>
                  </a:ext>
                </a:extLst>
              </a:tr>
            </a:tbl>
          </a:graphicData>
        </a:graphic>
      </p:graphicFrame>
      <p:sp>
        <p:nvSpPr>
          <p:cNvPr id="4" name="Text Placeholder 3">
            <a:extLst>
              <a:ext uri="{FF2B5EF4-FFF2-40B4-BE49-F238E27FC236}">
                <a16:creationId xmlns:a16="http://schemas.microsoft.com/office/drawing/2014/main" id="{A052C6FD-E03F-4685-9FE7-9F735C35CCA1}"/>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144845206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F6833-E300-4C26-B6C3-94EE4AAE49BB}"/>
              </a:ext>
            </a:extLst>
          </p:cNvPr>
          <p:cNvSpPr>
            <a:spLocks noGrp="1"/>
          </p:cNvSpPr>
          <p:nvPr>
            <p:ph type="title"/>
          </p:nvPr>
        </p:nvSpPr>
        <p:spPr/>
        <p:txBody>
          <a:bodyPr/>
          <a:lstStyle/>
          <a:p>
            <a:r>
              <a:rPr lang="en-US"/>
              <a:t>Tiktok Videos Table | 1 group and 5 profiles - 24 of 25</a:t>
            </a:r>
          </a:p>
        </p:txBody>
      </p:sp>
      <p:graphicFrame>
        <p:nvGraphicFramePr>
          <p:cNvPr id="5" name="Table Placeholder 4">
            <a:extLst>
              <a:ext uri="{FF2B5EF4-FFF2-40B4-BE49-F238E27FC236}">
                <a16:creationId xmlns:a16="http://schemas.microsoft.com/office/drawing/2014/main" id="{69A1417D-9EE1-4A11-8236-519772CD0A0A}"/>
              </a:ext>
            </a:extLst>
          </p:cNvPr>
          <p:cNvGraphicFramePr>
            <a:graphicFrameLocks noGrp="1"/>
          </p:cNvGraphicFramePr>
          <p:nvPr>
            <p:ph type="tbl" sz="quarter" idx="13"/>
            <p:extLst>
              <p:ext uri="{D42A27DB-BD31-4B8C-83A1-F6EECF244321}">
                <p14:modId xmlns:p14="http://schemas.microsoft.com/office/powerpoint/2010/main" val="1099541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2585515357"/>
                    </a:ext>
                  </a:extLst>
                </a:gridCol>
                <a:gridCol w="1728216">
                  <a:extLst>
                    <a:ext uri="{9D8B030D-6E8A-4147-A177-3AD203B41FA5}">
                      <a16:colId xmlns:a16="http://schemas.microsoft.com/office/drawing/2014/main" val="760430606"/>
                    </a:ext>
                  </a:extLst>
                </a:gridCol>
                <a:gridCol w="658368">
                  <a:extLst>
                    <a:ext uri="{9D8B030D-6E8A-4147-A177-3AD203B41FA5}">
                      <a16:colId xmlns:a16="http://schemas.microsoft.com/office/drawing/2014/main" val="976740605"/>
                    </a:ext>
                  </a:extLst>
                </a:gridCol>
                <a:gridCol w="658368">
                  <a:extLst>
                    <a:ext uri="{9D8B030D-6E8A-4147-A177-3AD203B41FA5}">
                      <a16:colId xmlns:a16="http://schemas.microsoft.com/office/drawing/2014/main" val="2293027319"/>
                    </a:ext>
                  </a:extLst>
                </a:gridCol>
                <a:gridCol w="658368">
                  <a:extLst>
                    <a:ext uri="{9D8B030D-6E8A-4147-A177-3AD203B41FA5}">
                      <a16:colId xmlns:a16="http://schemas.microsoft.com/office/drawing/2014/main" val="2124406183"/>
                    </a:ext>
                  </a:extLst>
                </a:gridCol>
                <a:gridCol w="658368">
                  <a:extLst>
                    <a:ext uri="{9D8B030D-6E8A-4147-A177-3AD203B41FA5}">
                      <a16:colId xmlns:a16="http://schemas.microsoft.com/office/drawing/2014/main" val="999576760"/>
                    </a:ext>
                  </a:extLst>
                </a:gridCol>
                <a:gridCol w="658368">
                  <a:extLst>
                    <a:ext uri="{9D8B030D-6E8A-4147-A177-3AD203B41FA5}">
                      <a16:colId xmlns:a16="http://schemas.microsoft.com/office/drawing/2014/main" val="2789902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679375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@npo3fm - 2025-02-20 17:17:01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i-photomode-no/9cd8e4aeda124dc0977170495309553d~tplv-photomode-image-v1:q70.webp?dr=1299&amp;nonce=38960&amp;refresh_token=b7d2b37fe7d7cdede97b3404ae04a1a5&amp;x-expires=1742472000&amp;x-signature=RFnkaXoP0Lm4H%2BeMzQyrM5CYH28%3D&amp;biz_tag=tt_photomode&amp;idc=useast2a&amp;ps=d5b8ac02&amp;s=TIKTOK_FOR_DEVELOPER&amp;sc=cover&amp;shcp=8aecc5ac&amp;shp=d05b14bd&amp;t=5897f7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3127265421"/>
                  </a:ext>
                </a:extLst>
              </a:tr>
            </a:tbl>
          </a:graphicData>
        </a:graphic>
      </p:graphicFrame>
      <p:sp>
        <p:nvSpPr>
          <p:cNvPr id="4" name="Text Placeholder 3">
            <a:extLst>
              <a:ext uri="{FF2B5EF4-FFF2-40B4-BE49-F238E27FC236}">
                <a16:creationId xmlns:a16="http://schemas.microsoft.com/office/drawing/2014/main" id="{4FA27018-6C6C-43D9-A49B-1C499BE250C6}"/>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110063145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317FB-9464-4152-9B59-AB2E4FFE9BAD}"/>
              </a:ext>
            </a:extLst>
          </p:cNvPr>
          <p:cNvSpPr>
            <a:spLocks noGrp="1"/>
          </p:cNvSpPr>
          <p:nvPr>
            <p:ph type="title"/>
          </p:nvPr>
        </p:nvSpPr>
        <p:spPr/>
        <p:txBody>
          <a:bodyPr/>
          <a:lstStyle/>
          <a:p>
            <a:r>
              <a:rPr lang="en-US"/>
              <a:t>Tiktok Videos Table | 1 group and 5 profiles - 25 of 25</a:t>
            </a:r>
          </a:p>
        </p:txBody>
      </p:sp>
      <p:graphicFrame>
        <p:nvGraphicFramePr>
          <p:cNvPr id="5" name="Table Placeholder 4">
            <a:extLst>
              <a:ext uri="{FF2B5EF4-FFF2-40B4-BE49-F238E27FC236}">
                <a16:creationId xmlns:a16="http://schemas.microsoft.com/office/drawing/2014/main" id="{93F56729-5275-4C71-BA27-C1361F48512D}"/>
              </a:ext>
            </a:extLst>
          </p:cNvPr>
          <p:cNvGraphicFramePr>
            <a:graphicFrameLocks noGrp="1"/>
          </p:cNvGraphicFramePr>
          <p:nvPr>
            <p:ph type="tbl" sz="quarter" idx="13"/>
            <p:extLst>
              <p:ext uri="{D42A27DB-BD31-4B8C-83A1-F6EECF244321}">
                <p14:modId xmlns:p14="http://schemas.microsoft.com/office/powerpoint/2010/main" val="2779162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4234511887"/>
                    </a:ext>
                  </a:extLst>
                </a:gridCol>
                <a:gridCol w="1728216">
                  <a:extLst>
                    <a:ext uri="{9D8B030D-6E8A-4147-A177-3AD203B41FA5}">
                      <a16:colId xmlns:a16="http://schemas.microsoft.com/office/drawing/2014/main" val="3257890476"/>
                    </a:ext>
                  </a:extLst>
                </a:gridCol>
                <a:gridCol w="658368">
                  <a:extLst>
                    <a:ext uri="{9D8B030D-6E8A-4147-A177-3AD203B41FA5}">
                      <a16:colId xmlns:a16="http://schemas.microsoft.com/office/drawing/2014/main" val="3962168205"/>
                    </a:ext>
                  </a:extLst>
                </a:gridCol>
                <a:gridCol w="658368">
                  <a:extLst>
                    <a:ext uri="{9D8B030D-6E8A-4147-A177-3AD203B41FA5}">
                      <a16:colId xmlns:a16="http://schemas.microsoft.com/office/drawing/2014/main" val="4207083272"/>
                    </a:ext>
                  </a:extLst>
                </a:gridCol>
                <a:gridCol w="658368">
                  <a:extLst>
                    <a:ext uri="{9D8B030D-6E8A-4147-A177-3AD203B41FA5}">
                      <a16:colId xmlns:a16="http://schemas.microsoft.com/office/drawing/2014/main" val="1407524489"/>
                    </a:ext>
                  </a:extLst>
                </a:gridCol>
                <a:gridCol w="658368">
                  <a:extLst>
                    <a:ext uri="{9D8B030D-6E8A-4147-A177-3AD203B41FA5}">
                      <a16:colId xmlns:a16="http://schemas.microsoft.com/office/drawing/2014/main" val="3771019699"/>
                    </a:ext>
                  </a:extLst>
                </a:gridCol>
                <a:gridCol w="658368">
                  <a:extLst>
                    <a:ext uri="{9D8B030D-6E8A-4147-A177-3AD203B41FA5}">
                      <a16:colId xmlns:a16="http://schemas.microsoft.com/office/drawing/2014/main" val="1699678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007240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@npo3fm - 2025-02-07 16:47:24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16-pu-sign-no.tiktokcdn-eu.com/tos-no1a-p-0037-no/oQmAEFAFZEAeCRAg9tEp5sIiW7KLDflCkw4nmm~tplv-tiktokx-cropcenter-q:300:400:q72.jpeg?dr=9232&amp;nonce=47736&amp;refresh_token=3de423afb32dd355b26abedbbc478d02&amp;x-expires=1741262400&amp;x-signature=d299%2BQ3DKqxmcArSsR3ZTMs6PxY%3D&amp;biz_tag=tt_video&amp;idc=useast2a&amp;ps=933b5bde&amp;s=TIKTOK_FOR_DEVELOPER&amp;sc=cover&amp;shcp=8aecc5ac&amp;shp=d05b14bd&amp;t=bacd0480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3.91 %</a:t>
                      </a:r>
                    </a:p>
                  </a:txBody>
                  <a:tcPr/>
                </a:tc>
                <a:extLst>
                  <a:ext uri="{0D108BD9-81ED-4DB2-BD59-A6C34878D82A}">
                    <a16:rowId xmlns:a16="http://schemas.microsoft.com/office/drawing/2014/main" val="1934701504"/>
                  </a:ext>
                </a:extLst>
              </a:tr>
            </a:tbl>
          </a:graphicData>
        </a:graphic>
      </p:graphicFrame>
      <p:sp>
        <p:nvSpPr>
          <p:cNvPr id="4" name="Text Placeholder 3">
            <a:extLst>
              <a:ext uri="{FF2B5EF4-FFF2-40B4-BE49-F238E27FC236}">
                <a16:creationId xmlns:a16="http://schemas.microsoft.com/office/drawing/2014/main" id="{B955C99B-CAF5-4522-A509-C76C5A4F6D74}"/>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62830035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699DA-8629-459A-9A5D-DD1BED801810}"/>
              </a:ext>
            </a:extLst>
          </p:cNvPr>
          <p:cNvSpPr>
            <a:spLocks noGrp="1"/>
          </p:cNvSpPr>
          <p:nvPr>
            <p:ph type="title"/>
          </p:nvPr>
        </p:nvSpPr>
        <p:spPr/>
        <p:txBody>
          <a:bodyPr/>
          <a:lstStyle/>
          <a:p>
            <a:r>
              <a:rPr lang="en-US"/>
              <a:t>Tiktok Hashtag Overview | 1 group and 5 profiles - 1 of 3</a:t>
            </a:r>
          </a:p>
        </p:txBody>
      </p:sp>
      <p:graphicFrame>
        <p:nvGraphicFramePr>
          <p:cNvPr id="5" name="Table Placeholder 4">
            <a:extLst>
              <a:ext uri="{FF2B5EF4-FFF2-40B4-BE49-F238E27FC236}">
                <a16:creationId xmlns:a16="http://schemas.microsoft.com/office/drawing/2014/main" id="{060C9BB1-46A6-438E-BFF8-1879B24787C1}"/>
              </a:ext>
            </a:extLst>
          </p:cNvPr>
          <p:cNvGraphicFramePr>
            <a:graphicFrameLocks noGrp="1"/>
          </p:cNvGraphicFramePr>
          <p:nvPr>
            <p:ph type="tbl" sz="quarter" idx="13"/>
            <p:extLst>
              <p:ext uri="{D42A27DB-BD31-4B8C-83A1-F6EECF244321}">
                <p14:modId xmlns:p14="http://schemas.microsoft.com/office/powerpoint/2010/main" val="615396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525292075"/>
                    </a:ext>
                  </a:extLst>
                </a:gridCol>
                <a:gridCol w="1234440">
                  <a:extLst>
                    <a:ext uri="{9D8B030D-6E8A-4147-A177-3AD203B41FA5}">
                      <a16:colId xmlns:a16="http://schemas.microsoft.com/office/drawing/2014/main" val="378214743"/>
                    </a:ext>
                  </a:extLst>
                </a:gridCol>
                <a:gridCol w="1234440">
                  <a:extLst>
                    <a:ext uri="{9D8B030D-6E8A-4147-A177-3AD203B41FA5}">
                      <a16:colId xmlns:a16="http://schemas.microsoft.com/office/drawing/2014/main" val="1851943402"/>
                    </a:ext>
                  </a:extLst>
                </a:gridCol>
                <a:gridCol w="1234440">
                  <a:extLst>
                    <a:ext uri="{9D8B030D-6E8A-4147-A177-3AD203B41FA5}">
                      <a16:colId xmlns:a16="http://schemas.microsoft.com/office/drawing/2014/main" val="3316287777"/>
                    </a:ext>
                  </a:extLst>
                </a:gridCol>
                <a:gridCol w="1234440">
                  <a:extLst>
                    <a:ext uri="{9D8B030D-6E8A-4147-A177-3AD203B41FA5}">
                      <a16:colId xmlns:a16="http://schemas.microsoft.com/office/drawing/2014/main" val="3206114902"/>
                    </a:ext>
                  </a:extLst>
                </a:gridCol>
                <a:gridCol w="1234440">
                  <a:extLst>
                    <a:ext uri="{9D8B030D-6E8A-4147-A177-3AD203B41FA5}">
                      <a16:colId xmlns:a16="http://schemas.microsoft.com/office/drawing/2014/main" val="2037703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2646139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4000</a:t>
                      </a:r>
                    </a:p>
                  </a:txBody>
                  <a:tcPr/>
                </a:tc>
                <a:extLst>
                  <a:ext uri="{0D108BD9-81ED-4DB2-BD59-A6C34878D82A}">
                    <a16:rowId xmlns:a16="http://schemas.microsoft.com/office/drawing/2014/main" val="259434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#3FMAwards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6232</a:t>
                      </a:r>
                    </a:p>
                  </a:txBody>
                  <a:tcPr/>
                </a:tc>
                <a:extLst>
                  <a:ext uri="{0D108BD9-81ED-4DB2-BD59-A6C34878D82A}">
                    <a16:rowId xmlns:a16="http://schemas.microsoft.com/office/drawing/2014/main" val="847164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5642</a:t>
                      </a:r>
                    </a:p>
                  </a:txBody>
                  <a:tcPr/>
                </a:tc>
                <a:extLst>
                  <a:ext uri="{0D108BD9-81ED-4DB2-BD59-A6C34878D82A}">
                    <a16:rowId xmlns:a16="http://schemas.microsoft.com/office/drawing/2014/main" val="2999708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#3fmawards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a:t>
                      </a:r>
                    </a:p>
                  </a:txBody>
                  <a:tcPr/>
                </a:tc>
                <a:extLst>
                  <a:ext uri="{0D108BD9-81ED-4DB2-BD59-A6C34878D82A}">
                    <a16:rowId xmlns:a16="http://schemas.microsoft.com/office/drawing/2014/main" val="685776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#barendenbenner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4123</a:t>
                      </a:r>
                    </a:p>
                  </a:txBody>
                  <a:tcPr/>
                </a:tc>
                <a:extLst>
                  <a:ext uri="{0D108BD9-81ED-4DB2-BD59-A6C34878D82A}">
                    <a16:rowId xmlns:a16="http://schemas.microsoft.com/office/drawing/2014/main" val="367212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#Claude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9405</a:t>
                      </a:r>
                    </a:p>
                  </a:txBody>
                  <a:tcPr/>
                </a:tc>
                <a:extLst>
                  <a:ext uri="{0D108BD9-81ED-4DB2-BD59-A6C34878D82A}">
                    <a16:rowId xmlns:a16="http://schemas.microsoft.com/office/drawing/2014/main" val="3333233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2661</a:t>
                      </a:r>
                    </a:p>
                  </a:txBody>
                  <a:tcPr/>
                </a:tc>
                <a:extLst>
                  <a:ext uri="{0D108BD9-81ED-4DB2-BD59-A6C34878D82A}">
                    <a16:rowId xmlns:a16="http://schemas.microsoft.com/office/drawing/2014/main" val="1279412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#Songfestival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9405</a:t>
                      </a:r>
                    </a:p>
                  </a:txBody>
                  <a:tcPr/>
                </a:tc>
                <a:extLst>
                  <a:ext uri="{0D108BD9-81ED-4DB2-BD59-A6C34878D82A}">
                    <a16:rowId xmlns:a16="http://schemas.microsoft.com/office/drawing/2014/main" val="1758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#3FMLiveBox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1785</a:t>
                      </a:r>
                    </a:p>
                  </a:txBody>
                  <a:tcPr/>
                </a:tc>
                <a:extLst>
                  <a:ext uri="{0D108BD9-81ED-4DB2-BD59-A6C34878D82A}">
                    <a16:rowId xmlns:a16="http://schemas.microsoft.com/office/drawing/2014/main" val="2233121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8340</a:t>
                      </a:r>
                    </a:p>
                  </a:txBody>
                  <a:tcPr/>
                </a:tc>
                <a:extLst>
                  <a:ext uri="{0D108BD9-81ED-4DB2-BD59-A6C34878D82A}">
                    <a16:rowId xmlns:a16="http://schemas.microsoft.com/office/drawing/2014/main" val="2571532974"/>
                  </a:ext>
                </a:extLst>
              </a:tr>
            </a:tbl>
          </a:graphicData>
        </a:graphic>
      </p:graphicFrame>
      <p:sp>
        <p:nvSpPr>
          <p:cNvPr id="4" name="Text Placeholder 3">
            <a:extLst>
              <a:ext uri="{FF2B5EF4-FFF2-40B4-BE49-F238E27FC236}">
                <a16:creationId xmlns:a16="http://schemas.microsoft.com/office/drawing/2014/main" id="{A86A33D8-666D-49A6-8AF6-04A0061DF62D}"/>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15972426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FA300-2210-478D-A5E7-8D9650CFAE25}"/>
              </a:ext>
            </a:extLst>
          </p:cNvPr>
          <p:cNvSpPr>
            <a:spLocks noGrp="1"/>
          </p:cNvSpPr>
          <p:nvPr>
            <p:ph type="title"/>
          </p:nvPr>
        </p:nvSpPr>
        <p:spPr/>
        <p:txBody>
          <a:bodyPr/>
          <a:lstStyle/>
          <a:p>
            <a:r>
              <a:rPr lang="en-US"/>
              <a:t>Tiktok Hashtag Overview | 1 group and 5 profiles - 2 of 3</a:t>
            </a:r>
          </a:p>
        </p:txBody>
      </p:sp>
      <p:graphicFrame>
        <p:nvGraphicFramePr>
          <p:cNvPr id="5" name="Table Placeholder 4">
            <a:extLst>
              <a:ext uri="{FF2B5EF4-FFF2-40B4-BE49-F238E27FC236}">
                <a16:creationId xmlns:a16="http://schemas.microsoft.com/office/drawing/2014/main" id="{EDC1AAE5-3F62-45FD-8205-BFC07FD9A1DE}"/>
              </a:ext>
            </a:extLst>
          </p:cNvPr>
          <p:cNvGraphicFramePr>
            <a:graphicFrameLocks noGrp="1"/>
          </p:cNvGraphicFramePr>
          <p:nvPr>
            <p:ph type="tbl" sz="quarter" idx="13"/>
            <p:extLst>
              <p:ext uri="{D42A27DB-BD31-4B8C-83A1-F6EECF244321}">
                <p14:modId xmlns:p14="http://schemas.microsoft.com/office/powerpoint/2010/main" val="3505609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721397385"/>
                    </a:ext>
                  </a:extLst>
                </a:gridCol>
                <a:gridCol w="1234440">
                  <a:extLst>
                    <a:ext uri="{9D8B030D-6E8A-4147-A177-3AD203B41FA5}">
                      <a16:colId xmlns:a16="http://schemas.microsoft.com/office/drawing/2014/main" val="2737480349"/>
                    </a:ext>
                  </a:extLst>
                </a:gridCol>
                <a:gridCol w="1234440">
                  <a:extLst>
                    <a:ext uri="{9D8B030D-6E8A-4147-A177-3AD203B41FA5}">
                      <a16:colId xmlns:a16="http://schemas.microsoft.com/office/drawing/2014/main" val="3066480719"/>
                    </a:ext>
                  </a:extLst>
                </a:gridCol>
                <a:gridCol w="1234440">
                  <a:extLst>
                    <a:ext uri="{9D8B030D-6E8A-4147-A177-3AD203B41FA5}">
                      <a16:colId xmlns:a16="http://schemas.microsoft.com/office/drawing/2014/main" val="2098782364"/>
                    </a:ext>
                  </a:extLst>
                </a:gridCol>
                <a:gridCol w="1234440">
                  <a:extLst>
                    <a:ext uri="{9D8B030D-6E8A-4147-A177-3AD203B41FA5}">
                      <a16:colId xmlns:a16="http://schemas.microsoft.com/office/drawing/2014/main" val="2852653933"/>
                    </a:ext>
                  </a:extLst>
                </a:gridCol>
                <a:gridCol w="1234440">
                  <a:extLst>
                    <a:ext uri="{9D8B030D-6E8A-4147-A177-3AD203B41FA5}">
                      <a16:colId xmlns:a16="http://schemas.microsoft.com/office/drawing/2014/main" val="2249420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866918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#ESC2025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15294</a:t>
                      </a:r>
                    </a:p>
                  </a:txBody>
                  <a:tcPr/>
                </a:tc>
                <a:extLst>
                  <a:ext uri="{0D108BD9-81ED-4DB2-BD59-A6C34878D82A}">
                    <a16:rowId xmlns:a16="http://schemas.microsoft.com/office/drawing/2014/main" val="1920805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#Europapa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2749</a:t>
                      </a:r>
                    </a:p>
                  </a:txBody>
                  <a:tcPr/>
                </a:tc>
                <a:extLst>
                  <a:ext uri="{0D108BD9-81ED-4DB2-BD59-A6C34878D82A}">
                    <a16:rowId xmlns:a16="http://schemas.microsoft.com/office/drawing/2014/main" val="154998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#Eurovision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15294</a:t>
                      </a:r>
                    </a:p>
                  </a:txBody>
                  <a:tcPr/>
                </a:tc>
                <a:extLst>
                  <a:ext uri="{0D108BD9-81ED-4DB2-BD59-A6C34878D82A}">
                    <a16:rowId xmlns:a16="http://schemas.microsoft.com/office/drawing/2014/main" val="76721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#Froukje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3537</a:t>
                      </a:r>
                    </a:p>
                  </a:txBody>
                  <a:tcPr/>
                </a:tc>
                <a:extLst>
                  <a:ext uri="{0D108BD9-81ED-4DB2-BD59-A6C34878D82A}">
                    <a16:rowId xmlns:a16="http://schemas.microsoft.com/office/drawing/2014/main" val="1266552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#GlazenHuis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1817</a:t>
                      </a:r>
                    </a:p>
                  </a:txBody>
                  <a:tcPr/>
                </a:tc>
                <a:extLst>
                  <a:ext uri="{0D108BD9-81ED-4DB2-BD59-A6C34878D82A}">
                    <a16:rowId xmlns:a16="http://schemas.microsoft.com/office/drawing/2014/main" val="692514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#JoostKlein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2749</a:t>
                      </a:r>
                    </a:p>
                  </a:txBody>
                  <a:tcPr/>
                </a:tc>
                <a:extLst>
                  <a:ext uri="{0D108BD9-81ED-4DB2-BD59-A6C34878D82A}">
                    <a16:rowId xmlns:a16="http://schemas.microsoft.com/office/drawing/2014/main" val="438735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#LUNA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7336</a:t>
                      </a:r>
                    </a:p>
                  </a:txBody>
                  <a:tcPr/>
                </a:tc>
                <a:extLst>
                  <a:ext uri="{0D108BD9-81ED-4DB2-BD59-A6C34878D82A}">
                    <a16:rowId xmlns:a16="http://schemas.microsoft.com/office/drawing/2014/main" val="4094602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#Liefste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7336</a:t>
                      </a:r>
                    </a:p>
                  </a:txBody>
                  <a:tcPr/>
                </a:tc>
                <a:extLst>
                  <a:ext uri="{0D108BD9-81ED-4DB2-BD59-A6C34878D82A}">
                    <a16:rowId xmlns:a16="http://schemas.microsoft.com/office/drawing/2014/main" val="1537805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#MarkenMai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6820</a:t>
                      </a:r>
                    </a:p>
                  </a:txBody>
                  <a:tcPr/>
                </a:tc>
                <a:extLst>
                  <a:ext uri="{0D108BD9-81ED-4DB2-BD59-A6C34878D82A}">
                    <a16:rowId xmlns:a16="http://schemas.microsoft.com/office/drawing/2014/main" val="785654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#Metakids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1817</a:t>
                      </a:r>
                    </a:p>
                  </a:txBody>
                  <a:tcPr/>
                </a:tc>
                <a:extLst>
                  <a:ext uri="{0D108BD9-81ED-4DB2-BD59-A6C34878D82A}">
                    <a16:rowId xmlns:a16="http://schemas.microsoft.com/office/drawing/2014/main" val="1405693113"/>
                  </a:ext>
                </a:extLst>
              </a:tr>
            </a:tbl>
          </a:graphicData>
        </a:graphic>
      </p:graphicFrame>
      <p:sp>
        <p:nvSpPr>
          <p:cNvPr id="4" name="Text Placeholder 3">
            <a:extLst>
              <a:ext uri="{FF2B5EF4-FFF2-40B4-BE49-F238E27FC236}">
                <a16:creationId xmlns:a16="http://schemas.microsoft.com/office/drawing/2014/main" id="{2947F5A2-D8CD-49A0-9DD2-D7E206929BDA}"/>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60754802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32F94-C7A3-4F56-9936-A3F808CF82B1}"/>
              </a:ext>
            </a:extLst>
          </p:cNvPr>
          <p:cNvSpPr>
            <a:spLocks noGrp="1"/>
          </p:cNvSpPr>
          <p:nvPr>
            <p:ph type="title"/>
          </p:nvPr>
        </p:nvSpPr>
        <p:spPr/>
        <p:txBody>
          <a:bodyPr/>
          <a:lstStyle/>
          <a:p>
            <a:r>
              <a:rPr lang="en-US"/>
              <a:t>Tiktok Hashtag Overview | 1 group and 5 profiles - 3 of 3</a:t>
            </a:r>
          </a:p>
        </p:txBody>
      </p:sp>
      <p:graphicFrame>
        <p:nvGraphicFramePr>
          <p:cNvPr id="5" name="Table Placeholder 4">
            <a:extLst>
              <a:ext uri="{FF2B5EF4-FFF2-40B4-BE49-F238E27FC236}">
                <a16:creationId xmlns:a16="http://schemas.microsoft.com/office/drawing/2014/main" id="{8A8C264D-748B-46EB-A750-DDCFA388675A}"/>
              </a:ext>
            </a:extLst>
          </p:cNvPr>
          <p:cNvGraphicFramePr>
            <a:graphicFrameLocks noGrp="1"/>
          </p:cNvGraphicFramePr>
          <p:nvPr>
            <p:ph type="tbl" sz="quarter" idx="13"/>
            <p:extLst>
              <p:ext uri="{D42A27DB-BD31-4B8C-83A1-F6EECF244321}">
                <p14:modId xmlns:p14="http://schemas.microsoft.com/office/powerpoint/2010/main" val="2433705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31424731"/>
                    </a:ext>
                  </a:extLst>
                </a:gridCol>
                <a:gridCol w="1234440">
                  <a:extLst>
                    <a:ext uri="{9D8B030D-6E8A-4147-A177-3AD203B41FA5}">
                      <a16:colId xmlns:a16="http://schemas.microsoft.com/office/drawing/2014/main" val="2550796223"/>
                    </a:ext>
                  </a:extLst>
                </a:gridCol>
                <a:gridCol w="1234440">
                  <a:extLst>
                    <a:ext uri="{9D8B030D-6E8A-4147-A177-3AD203B41FA5}">
                      <a16:colId xmlns:a16="http://schemas.microsoft.com/office/drawing/2014/main" val="636061246"/>
                    </a:ext>
                  </a:extLst>
                </a:gridCol>
                <a:gridCol w="1234440">
                  <a:extLst>
                    <a:ext uri="{9D8B030D-6E8A-4147-A177-3AD203B41FA5}">
                      <a16:colId xmlns:a16="http://schemas.microsoft.com/office/drawing/2014/main" val="1043203138"/>
                    </a:ext>
                  </a:extLst>
                </a:gridCol>
                <a:gridCol w="1234440">
                  <a:extLst>
                    <a:ext uri="{9D8B030D-6E8A-4147-A177-3AD203B41FA5}">
                      <a16:colId xmlns:a16="http://schemas.microsoft.com/office/drawing/2014/main" val="1219042201"/>
                    </a:ext>
                  </a:extLst>
                </a:gridCol>
                <a:gridCol w="1234440">
                  <a:extLst>
                    <a:ext uri="{9D8B030D-6E8A-4147-A177-3AD203B41FA5}">
                      <a16:colId xmlns:a16="http://schemas.microsoft.com/office/drawing/2014/main" val="3939932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3409847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#PSV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2253</a:t>
                      </a:r>
                    </a:p>
                  </a:txBody>
                  <a:tcPr/>
                </a:tc>
                <a:extLst>
                  <a:ext uri="{0D108BD9-81ED-4DB2-BD59-A6C34878D82A}">
                    <a16:rowId xmlns:a16="http://schemas.microsoft.com/office/drawing/2014/main" val="425033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#SR24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1817</a:t>
                      </a:r>
                    </a:p>
                  </a:txBody>
                  <a:tcPr/>
                </a:tc>
                <a:extLst>
                  <a:ext uri="{0D108BD9-81ED-4DB2-BD59-A6C34878D82A}">
                    <a16:rowId xmlns:a16="http://schemas.microsoft.com/office/drawing/2014/main" val="2159128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extLst>
                  <a:ext uri="{0D108BD9-81ED-4DB2-BD59-A6C34878D82A}">
                    <a16:rowId xmlns:a16="http://schemas.microsoft.com/office/drawing/2014/main" val="194624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#benbvolliedjes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extLst>
                  <a:ext uri="{0D108BD9-81ED-4DB2-BD59-A6C34878D82A}">
                    <a16:rowId xmlns:a16="http://schemas.microsoft.com/office/drawing/2014/main" val="3517695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#boete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a:t>
                      </a:r>
                    </a:p>
                  </a:txBody>
                  <a:tcPr/>
                </a:tc>
                <a:extLst>
                  <a:ext uri="{0D108BD9-81ED-4DB2-BD59-A6C34878D82A}">
                    <a16:rowId xmlns:a16="http://schemas.microsoft.com/office/drawing/2014/main" val="1908340643"/>
                  </a:ext>
                </a:extLst>
              </a:tr>
            </a:tbl>
          </a:graphicData>
        </a:graphic>
      </p:graphicFrame>
      <p:sp>
        <p:nvSpPr>
          <p:cNvPr id="4" name="Text Placeholder 3">
            <a:extLst>
              <a:ext uri="{FF2B5EF4-FFF2-40B4-BE49-F238E27FC236}">
                <a16:creationId xmlns:a16="http://schemas.microsoft.com/office/drawing/2014/main" id="{3F41B619-DFD4-4CBF-8680-03225D3AFADD}"/>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06542782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24FEE-E0C1-4C95-9FB8-597665A4DC71}"/>
              </a:ext>
            </a:extLst>
          </p:cNvPr>
          <p:cNvSpPr>
            <a:spLocks noGrp="1"/>
          </p:cNvSpPr>
          <p:nvPr>
            <p:ph type="title"/>
          </p:nvPr>
        </p:nvSpPr>
        <p:spPr/>
        <p:txBody>
          <a:bodyPr/>
          <a:lstStyle/>
          <a:p>
            <a:r>
              <a:rPr lang="en-US"/>
              <a:t>Tiktok Average Views by Hashtag | 1 group and 5 profiles</a:t>
            </a:r>
          </a:p>
        </p:txBody>
      </p:sp>
      <p:graphicFrame>
        <p:nvGraphicFramePr>
          <p:cNvPr id="6" name="Chart Placeholder 5">
            <a:extLst>
              <a:ext uri="{FF2B5EF4-FFF2-40B4-BE49-F238E27FC236}">
                <a16:creationId xmlns:a16="http://schemas.microsoft.com/office/drawing/2014/main" id="{2EBF587F-433A-4C60-B186-B457F032DA70}"/>
              </a:ext>
            </a:extLst>
          </p:cNvPr>
          <p:cNvGraphicFramePr>
            <a:graphicFrameLocks noGrp="1"/>
          </p:cNvGraphicFramePr>
          <p:nvPr>
            <p:ph type="chart" sz="quarter" idx="13"/>
            <p:extLst>
              <p:ext uri="{D42A27DB-BD31-4B8C-83A1-F6EECF244321}">
                <p14:modId xmlns:p14="http://schemas.microsoft.com/office/powerpoint/2010/main" val="21871263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810147-0519-4365-A203-C67D1824C8E6}"/>
              </a:ext>
            </a:extLst>
          </p:cNvPr>
          <p:cNvSpPr>
            <a:spLocks noGrp="1"/>
          </p:cNvSpPr>
          <p:nvPr>
            <p:ph type="body" sz="quarter" idx="14"/>
          </p:nvPr>
        </p:nvSpPr>
        <p:spPr/>
        <p:txBody>
          <a:bodyPr/>
          <a:lstStyle/>
          <a:p>
            <a:r>
              <a:rPr lang="en-US"/>
              <a:t>02/01/2025 - 02/28/2025</a:t>
            </a:r>
          </a:p>
        </p:txBody>
      </p:sp>
      <p:sp>
        <p:nvSpPr>
          <p:cNvPr id="5" name="Footer Placeholder 4">
            <a:extLst>
              <a:ext uri="{FF2B5EF4-FFF2-40B4-BE49-F238E27FC236}">
                <a16:creationId xmlns:a16="http://schemas.microsoft.com/office/drawing/2014/main" id="{091D9E5B-B710-46C8-B863-502BD4361F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318076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56DC2-553E-4D0C-9AF5-996086108CD6}"/>
              </a:ext>
            </a:extLst>
          </p:cNvPr>
          <p:cNvSpPr>
            <a:spLocks noGrp="1"/>
          </p:cNvSpPr>
          <p:nvPr>
            <p:ph type="title"/>
          </p:nvPr>
        </p:nvSpPr>
        <p:spPr/>
        <p:txBody>
          <a:bodyPr/>
          <a:lstStyle/>
          <a:p>
            <a:r>
              <a:rPr lang="en-US"/>
              <a:t>Tiktok Post Views | 1 group and 5 profiles</a:t>
            </a:r>
          </a:p>
        </p:txBody>
      </p:sp>
      <p:graphicFrame>
        <p:nvGraphicFramePr>
          <p:cNvPr id="6" name="Chart Placeholder 5">
            <a:extLst>
              <a:ext uri="{FF2B5EF4-FFF2-40B4-BE49-F238E27FC236}">
                <a16:creationId xmlns:a16="http://schemas.microsoft.com/office/drawing/2014/main" id="{431D3FDA-EA97-4DC3-8F92-61662D131EEC}"/>
              </a:ext>
            </a:extLst>
          </p:cNvPr>
          <p:cNvGraphicFramePr>
            <a:graphicFrameLocks noGrp="1"/>
          </p:cNvGraphicFramePr>
          <p:nvPr>
            <p:ph type="chart" sz="quarter" idx="13"/>
            <p:extLst>
              <p:ext uri="{D42A27DB-BD31-4B8C-83A1-F6EECF244321}">
                <p14:modId xmlns:p14="http://schemas.microsoft.com/office/powerpoint/2010/main" val="4332516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EBA9E4-E35F-4427-8290-39BB83A6379C}"/>
              </a:ext>
            </a:extLst>
          </p:cNvPr>
          <p:cNvSpPr>
            <a:spLocks noGrp="1"/>
          </p:cNvSpPr>
          <p:nvPr>
            <p:ph type="body" sz="quarter" idx="14"/>
          </p:nvPr>
        </p:nvSpPr>
        <p:spPr/>
        <p:txBody>
          <a:bodyPr/>
          <a:lstStyle/>
          <a:p>
            <a:r>
              <a:rPr lang="en-US"/>
              <a:t>06/01/2024 - 02/28/2025</a:t>
            </a:r>
          </a:p>
        </p:txBody>
      </p:sp>
      <p:sp>
        <p:nvSpPr>
          <p:cNvPr id="5" name="Footer Placeholder 4">
            <a:extLst>
              <a:ext uri="{FF2B5EF4-FFF2-40B4-BE49-F238E27FC236}">
                <a16:creationId xmlns:a16="http://schemas.microsoft.com/office/drawing/2014/main" id="{036D7921-6D00-4191-8F53-75317FAE02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57781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A72E3-64B2-4B9C-AC14-A4A48D07EB63}"/>
              </a:ext>
            </a:extLst>
          </p:cNvPr>
          <p:cNvSpPr>
            <a:spLocks noGrp="1"/>
          </p:cNvSpPr>
          <p:nvPr>
            <p:ph type="title"/>
          </p:nvPr>
        </p:nvSpPr>
        <p:spPr/>
        <p:txBody>
          <a:bodyPr/>
          <a:lstStyle/>
          <a:p>
            <a:r>
              <a:rPr lang="en-US"/>
              <a:t>Instagram Impressions  | 1 group and 5 profiles</a:t>
            </a:r>
          </a:p>
        </p:txBody>
      </p:sp>
      <p:graphicFrame>
        <p:nvGraphicFramePr>
          <p:cNvPr id="6" name="Chart Placeholder 5">
            <a:extLst>
              <a:ext uri="{FF2B5EF4-FFF2-40B4-BE49-F238E27FC236}">
                <a16:creationId xmlns:a16="http://schemas.microsoft.com/office/drawing/2014/main" id="{DD2E9723-77A3-499D-8141-22EB45E0A1E8}"/>
              </a:ext>
            </a:extLst>
          </p:cNvPr>
          <p:cNvGraphicFramePr>
            <a:graphicFrameLocks noGrp="1"/>
          </p:cNvGraphicFramePr>
          <p:nvPr>
            <p:ph type="chart" sz="quarter" idx="13"/>
            <p:extLst>
              <p:ext uri="{D42A27DB-BD31-4B8C-83A1-F6EECF244321}">
                <p14:modId xmlns:p14="http://schemas.microsoft.com/office/powerpoint/2010/main" val="11959862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D1B5BF-BC9E-4A40-B0CF-FD3CF45A64BC}"/>
              </a:ext>
            </a:extLst>
          </p:cNvPr>
          <p:cNvSpPr>
            <a:spLocks noGrp="1"/>
          </p:cNvSpPr>
          <p:nvPr>
            <p:ph type="body" sz="quarter" idx="14"/>
          </p:nvPr>
        </p:nvSpPr>
        <p:spPr/>
        <p:txBody>
          <a:bodyPr/>
          <a:lstStyle/>
          <a:p>
            <a:r>
              <a:rPr lang="en-US"/>
              <a:t>02/01/2025 - 02/28/2025</a:t>
            </a:r>
          </a:p>
        </p:txBody>
      </p:sp>
      <p:sp>
        <p:nvSpPr>
          <p:cNvPr id="5" name="Footer Placeholder 4">
            <a:extLst>
              <a:ext uri="{FF2B5EF4-FFF2-40B4-BE49-F238E27FC236}">
                <a16:creationId xmlns:a16="http://schemas.microsoft.com/office/drawing/2014/main" id="{64815FF7-6B92-4000-B2A9-ACD7307DFF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699434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8090</Words>
  <Application>Microsoft Office PowerPoint</Application>
  <PresentationFormat>On-screen Show (4:3)</PresentationFormat>
  <Paragraphs>1511</Paragraphs>
  <Slides>68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68</vt:i4>
      </vt:variant>
    </vt:vector>
  </HeadingPairs>
  <TitlesOfParts>
    <vt:vector size="71" baseType="lpstr">
      <vt:lpstr>Calibri</vt:lpstr>
      <vt:lpstr>Arial</vt:lpstr>
      <vt:lpstr>quintly_template</vt:lpstr>
      <vt:lpstr>3FM Maandelijkse rapportage 2025</vt:lpstr>
      <vt:lpstr>Overall Overall Top Pages | 1 group and 5 profiles</vt:lpstr>
      <vt:lpstr>Overall Followers Count Progression | 1 group and 5 profiles</vt:lpstr>
      <vt:lpstr>Facebook Afgelopen maand in een notendop | 1 group and 5 profiles</vt:lpstr>
      <vt:lpstr>Facebook Maandbereik | 1 group and 5 profiles</vt:lpstr>
      <vt:lpstr>Facebook Gemiddelde aan interacties per post | 1 group and 5 profiles</vt:lpstr>
      <vt:lpstr>Facebook Fans or Followers Total | 1 group and 5 profiles</vt:lpstr>
      <vt:lpstr>Facebook Post Type Distribution | 1 group and 5 profiles</vt:lpstr>
      <vt:lpstr>Facebook Top 5 best scorende posts | 1 group and 5 profiles - 1 of 2</vt:lpstr>
      <vt:lpstr>Facebook Top 5 best scorende posts | 1 group and 5 profiles - 2 of 2</vt:lpstr>
      <vt:lpstr>Facebook Top 5 slechtst scorende posts | 1 group and 5 profiles - 1 of 2</vt:lpstr>
      <vt:lpstr>Facebook Top 5 slechtst scorende posts | 1 group and 5 profiles - 2 of 2</vt:lpstr>
      <vt:lpstr>Instagram Key Metrics Table | 1 group and 5 profiles</vt:lpstr>
      <vt:lpstr>Instagram Followers Total | 1 group and 5 profiles</vt:lpstr>
      <vt:lpstr>Instagram Impressions  | 1 group and 5 profiles</vt:lpstr>
      <vt:lpstr>Instagram Reach | 1 group and 5 profiles</vt:lpstr>
      <vt:lpstr>Instagram Interaction Rate By Post Type | 1 group and 5 profiles</vt:lpstr>
      <vt:lpstr>Instagram Hashtag Detection | 1 group and 5 profiles - 1 of 3</vt:lpstr>
      <vt:lpstr>Instagram Hashtag Detection | 1 group and 5 profiles - 2 of 3</vt:lpstr>
      <vt:lpstr>Instagram Hashtag Detection | 1 group and 5 profiles - 3 of 3</vt:lpstr>
      <vt:lpstr>Instagram Top 5 posts met meeste interactie | 1 group and 5 profiles - 1 of 12</vt:lpstr>
      <vt:lpstr>Instagram Top 5 posts met meeste interactie | 1 group and 5 profiles - 2 of 12</vt:lpstr>
      <vt:lpstr>Instagram Top 5 posts met meeste interactie | 1 group and 5 profiles - 3 of 12</vt:lpstr>
      <vt:lpstr>Instagram Top 5 posts met meeste interactie | 1 group and 5 profiles - 4 of 12</vt:lpstr>
      <vt:lpstr>Instagram Top 5 posts met meeste interactie | 1 group and 5 profiles - 5 of 12</vt:lpstr>
      <vt:lpstr>Instagram Top 5 posts met meeste interactie | 1 group and 5 profiles - 6 of 12</vt:lpstr>
      <vt:lpstr>Instagram Top 5 posts met meeste interactie | 1 group and 5 profiles - 7 of 12</vt:lpstr>
      <vt:lpstr>Instagram Top 5 posts met meeste interactie | 1 group and 5 profiles - 8 of 12</vt:lpstr>
      <vt:lpstr>Instagram Top 5 posts met meeste interactie | 1 group and 5 profiles - 9 of 12</vt:lpstr>
      <vt:lpstr>Instagram Top 5 posts met meeste interactie | 1 group and 5 profiles - 10 of 12</vt:lpstr>
      <vt:lpstr>Instagram Top 5 posts met meeste interactie | 1 group and 5 profiles - 11 of 12</vt:lpstr>
      <vt:lpstr>Instagram Top 5 posts met meeste interactie | 1 group and 5 profiles - 12 of 12</vt:lpstr>
      <vt:lpstr>Instagram Top 5 posts met minste interactie | 1 group and 5 profiles - 1 of 2</vt:lpstr>
      <vt:lpstr>Instagram Top 5 posts met minste interactie | 1 group and 5 profiles - 2 of 2</vt:lpstr>
      <vt:lpstr>Youtube Private Key Metrics Table | 1 group and 5 profiles</vt:lpstr>
      <vt:lpstr>Youtube Videos Table | 1 group and 5 profiles</vt:lpstr>
      <vt:lpstr>Youtube kliktroughrate youtube  | 1 group and 5 profiles</vt:lpstr>
      <vt:lpstr>Tiktok Videos Table | 1 group and 5 profiles - 1 of 25</vt:lpstr>
      <vt:lpstr>Tiktok Videos Table | 1 group and 5 profiles - 2 of 25</vt:lpstr>
      <vt:lpstr>Tiktok Videos Table | 1 group and 5 profiles - 3 of 25</vt:lpstr>
      <vt:lpstr>Tiktok Videos Table | 1 group and 5 profiles - 4 of 25</vt:lpstr>
      <vt:lpstr>Tiktok Videos Table | 1 group and 5 profiles - 5 of 25</vt:lpstr>
      <vt:lpstr>Tiktok Videos Table | 1 group and 5 profiles - 6 of 25</vt:lpstr>
      <vt:lpstr>Tiktok Videos Table | 1 group and 5 profiles - 7 of 25</vt:lpstr>
      <vt:lpstr>Tiktok Videos Table | 1 group and 5 profiles - 8 of 25</vt:lpstr>
      <vt:lpstr>Tiktok Videos Table | 1 group and 5 profiles - 9 of 25</vt:lpstr>
      <vt:lpstr>Tiktok Videos Table | 1 group and 5 profiles - 10 of 25</vt:lpstr>
      <vt:lpstr>Tiktok Videos Table | 1 group and 5 profiles - 11 of 25</vt:lpstr>
      <vt:lpstr>Tiktok Videos Table | 1 group and 5 profiles - 12 of 25</vt:lpstr>
      <vt:lpstr>Tiktok Videos Table | 1 group and 5 profiles - 13 of 25</vt:lpstr>
      <vt:lpstr>Tiktok Videos Table | 1 group and 5 profiles - 14 of 25</vt:lpstr>
      <vt:lpstr>Tiktok Videos Table | 1 group and 5 profiles - 15 of 25</vt:lpstr>
      <vt:lpstr>Tiktok Videos Table | 1 group and 5 profiles - 16 of 25</vt:lpstr>
      <vt:lpstr>Tiktok Videos Table | 1 group and 5 profiles - 17 of 25</vt:lpstr>
      <vt:lpstr>Tiktok Videos Table | 1 group and 5 profiles - 18 of 25</vt:lpstr>
      <vt:lpstr>Tiktok Videos Table | 1 group and 5 profiles - 19 of 25</vt:lpstr>
      <vt:lpstr>Tiktok Videos Table | 1 group and 5 profiles - 20 of 25</vt:lpstr>
      <vt:lpstr>Tiktok Videos Table | 1 group and 5 profiles - 21 of 25</vt:lpstr>
      <vt:lpstr>Tiktok Videos Table | 1 group and 5 profiles - 22 of 25</vt:lpstr>
      <vt:lpstr>Tiktok Videos Table | 1 group and 5 profiles - 23 of 25</vt:lpstr>
      <vt:lpstr>Tiktok Videos Table | 1 group and 5 profiles - 24 of 25</vt:lpstr>
      <vt:lpstr>Tiktok Videos Table | 1 group and 5 profiles - 25 of 25</vt:lpstr>
      <vt:lpstr>Tiktok Hashtag Overview | 1 group and 5 profiles - 1 of 3</vt:lpstr>
      <vt:lpstr>Tiktok Hashtag Overview | 1 group and 5 profiles - 2 of 3</vt:lpstr>
      <vt:lpstr>Tiktok Hashtag Overview | 1 group and 5 profiles - 3 of 3</vt:lpstr>
      <vt:lpstr>Tiktok Average Views by Hashtag | 1 group and 5 profiles</vt:lpstr>
      <vt:lpstr>Tiktok Post Views | 1 group and 5 profiles</vt:lpstr>
      <vt:lpstr>Instagram Impressions  | 1 group and 5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3FM Maandelijkse rapportage 2025</dc:title>
  <dc:creator>Frederik Born</dc:creator>
  <cp:lastModifiedBy>Frederik Born</cp:lastModifiedBy>
  <cp:revision>1</cp:revision>
  <dcterms:created xsi:type="dcterms:W3CDTF">2025-03-05T19:49:28Z</dcterms:created>
  <dcterms:modified xsi:type="dcterms:W3CDTF">2025-03-05T19:51:56Z</dcterms:modified>
</cp:coreProperties>
</file>