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8" r:id="rId48"/>
    <p:sldId id="309" r:id="rId49"/>
    <p:sldId id="310" r:id="rId50"/>
    <p:sldId id="312" r:id="rId51"/>
    <p:sldId id="313" r:id="rId52"/>
    <p:sldId id="314" r:id="rId53"/>
    <p:sldId id="315"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Sheet1!$A$2:$A$9</c:f>
              <c:numCache>
                <c:formatCode>m/d/yyyy</c:formatCode>
                <c:ptCount val="8"/>
                <c:pt idx="0">
                  <c:v>45444</c:v>
                </c:pt>
                <c:pt idx="1">
                  <c:v>45474</c:v>
                </c:pt>
                <c:pt idx="2">
                  <c:v>45505</c:v>
                </c:pt>
                <c:pt idx="3">
                  <c:v>45536</c:v>
                </c:pt>
                <c:pt idx="4">
                  <c:v>45566</c:v>
                </c:pt>
                <c:pt idx="5">
                  <c:v>45597</c:v>
                </c:pt>
                <c:pt idx="6">
                  <c:v>45627</c:v>
                </c:pt>
                <c:pt idx="7">
                  <c:v>45658</c:v>
                </c:pt>
              </c:numCache>
            </c:numRef>
          </c:cat>
          <c:val>
            <c:numRef>
              <c:f>Sheet1!$B$2:$B$9</c:f>
              <c:numCache>
                <c:formatCode>General</c:formatCode>
                <c:ptCount val="8"/>
                <c:pt idx="0">
                  <c:v>6265413</c:v>
                </c:pt>
                <c:pt idx="1">
                  <c:v>6368480</c:v>
                </c:pt>
                <c:pt idx="2">
                  <c:v>4050121</c:v>
                </c:pt>
                <c:pt idx="3">
                  <c:v>3608751</c:v>
                </c:pt>
                <c:pt idx="4">
                  <c:v>4193714</c:v>
                </c:pt>
                <c:pt idx="5">
                  <c:v>4139450</c:v>
                </c:pt>
                <c:pt idx="6">
                  <c:v>30420131</c:v>
                </c:pt>
                <c:pt idx="7">
                  <c:v>5534810</c:v>
                </c:pt>
              </c:numCache>
            </c:numRef>
          </c:val>
          <c:smooth val="0"/>
          <c:extLst>
            <c:ext xmlns:c16="http://schemas.microsoft.com/office/drawing/2014/chart" uri="{C3380CC4-5D6E-409C-BE32-E72D297353CC}">
              <c16:uniqueId val="{00000000-29B9-470F-B711-9976E6AC03E8}"/>
            </c:ext>
          </c:extLst>
        </c:ser>
        <c:dLbls>
          <c:showLegendKey val="0"/>
          <c:showVal val="0"/>
          <c:showCatName val="0"/>
          <c:showSerName val="0"/>
          <c:showPercent val="0"/>
          <c:showBubbleSize val="0"/>
        </c:dLbls>
        <c:smooth val="0"/>
        <c:axId val="456078352"/>
        <c:axId val="456078680"/>
      </c:lineChart>
      <c:dateAx>
        <c:axId val="45607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078680"/>
        <c:crosses val="autoZero"/>
        <c:auto val="1"/>
        <c:lblOffset val="100"/>
        <c:baseTimeUnit val="months"/>
      </c:dateAx>
      <c:valAx>
        <c:axId val="45607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07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Views</c:v>
                </c:pt>
              </c:strCache>
            </c:strRef>
          </c:tx>
          <c:spPr>
            <a:solidFill>
              <a:schemeClr val="accent1"/>
            </a:solidFill>
            <a:ln>
              <a:noFill/>
            </a:ln>
            <a:effectLst/>
          </c:spPr>
          <c:invertIfNegative val="0"/>
          <c:cat>
            <c:strRef>
              <c:f>Sheet1!$A$2:$A$62</c:f>
              <c:strCache>
                <c:ptCount val="61"/>
                <c:pt idx="0">
                  <c:v>#amateurs</c:v>
                </c:pt>
                <c:pt idx="1">
                  <c:v>#drentsmuseum</c:v>
                </c:pt>
                <c:pt idx="2">
                  <c:v>#kunstroof</c:v>
                </c:pt>
                <c:pt idx="3">
                  <c:v>#okkiedurham</c:v>
                </c:pt>
                <c:pt idx="4">
                  <c:v>#MEAU</c:v>
                </c:pt>
                <c:pt idx="5">
                  <c:v>#PommelienThijs</c:v>
                </c:pt>
                <c:pt idx="6">
                  <c:v>#wijnandenjamie</c:v>
                </c:pt>
                <c:pt idx="7">
                  <c:v>#SR25</c:v>
                </c:pt>
                <c:pt idx="8">
                  <c:v>#Blikkendag</c:v>
                </c:pt>
                <c:pt idx="9">
                  <c:v>#tanlines</c:v>
                </c:pt>
                <c:pt idx="10">
                  <c:v>#RoxyDekker</c:v>
                </c:pt>
                <c:pt idx="11">
                  <c:v>#barendenbenner</c:v>
                </c:pt>
                <c:pt idx="12">
                  <c:v>#emotioneel</c:v>
                </c:pt>
                <c:pt idx="13">
                  <c:v>#ouderen</c:v>
                </c:pt>
                <c:pt idx="14">
                  <c:v>#Popprijs</c:v>
                </c:pt>
                <c:pt idx="15">
                  <c:v>#Noorderslag</c:v>
                </c:pt>
                <c:pt idx="16">
                  <c:v>#3fm</c:v>
                </c:pt>
                <c:pt idx="17">
                  <c:v>#popprijs</c:v>
                </c:pt>
                <c:pt idx="18">
                  <c:v>#roxydekker</c:v>
                </c:pt>
                <c:pt idx="19">
                  <c:v>#Babygirl</c:v>
                </c:pt>
                <c:pt idx="20">
                  <c:v>#Kensington</c:v>
                </c:pt>
                <c:pt idx="21">
                  <c:v>#3FM</c:v>
                </c:pt>
                <c:pt idx="22">
                  <c:v>#ESNS</c:v>
                </c:pt>
                <c:pt idx="23">
                  <c:v>#esns</c:v>
                </c:pt>
                <c:pt idx="24">
                  <c:v>#GlazenHuis</c:v>
                </c:pt>
                <c:pt idx="25">
                  <c:v>#SR24</c:v>
                </c:pt>
                <c:pt idx="26">
                  <c:v>#Maps</c:v>
                </c:pt>
                <c:pt idx="27">
                  <c:v>#Navigatie</c:v>
                </c:pt>
                <c:pt idx="28">
                  <c:v>#MarkEnMai</c:v>
                </c:pt>
                <c:pt idx="29">
                  <c:v>#3FMAwards</c:v>
                </c:pt>
                <c:pt idx="30">
                  <c:v>#BrennanHeart</c:v>
                </c:pt>
                <c:pt idx="31">
                  <c:v>#RanD</c:v>
                </c:pt>
                <c:pt idx="32">
                  <c:v>#Wildstylez</c:v>
                </c:pt>
                <c:pt idx="33">
                  <c:v>#LUNA</c:v>
                </c:pt>
                <c:pt idx="34">
                  <c:v>#datishetleven</c:v>
                </c:pt>
                <c:pt idx="35">
                  <c:v>#Maan</c:v>
                </c:pt>
                <c:pt idx="36">
                  <c:v>#dutchdisease</c:v>
                </c:pt>
                <c:pt idx="37">
                  <c:v>#ESNS25</c:v>
                </c:pt>
                <c:pt idx="38">
                  <c:v>#bente</c:v>
                </c:pt>
                <c:pt idx="39">
                  <c:v>#amoment</c:v>
                </c:pt>
                <c:pt idx="40">
                  <c:v>#DouweBob</c:v>
                </c:pt>
                <c:pt idx="41">
                  <c:v>#kensington</c:v>
                </c:pt>
                <c:pt idx="42">
                  <c:v>#chefspecial</c:v>
                </c:pt>
                <c:pt idx="43">
                  <c:v>#froukje</c:v>
                </c:pt>
                <c:pt idx="44">
                  <c:v>#s10</c:v>
                </c:pt>
                <c:pt idx="45">
                  <c:v>#3fmmegahit</c:v>
                </c:pt>
                <c:pt idx="46">
                  <c:v>#SonMieux</c:v>
                </c:pt>
                <c:pt idx="47">
                  <c:v>#jullieenjulien</c:v>
                </c:pt>
                <c:pt idx="48">
                  <c:v>#käärijä</c:v>
                </c:pt>
                <c:pt idx="49">
                  <c:v>#geluiden</c:v>
                </c:pt>
                <c:pt idx="50">
                  <c:v>#nachtmerrie</c:v>
                </c:pt>
                <c:pt idx="51">
                  <c:v>#AnnaRoseClayton</c:v>
                </c:pt>
                <c:pt idx="52">
                  <c:v>#noorderslag</c:v>
                </c:pt>
                <c:pt idx="53">
                  <c:v>#zoetauran</c:v>
                </c:pt>
                <c:pt idx="54">
                  <c:v>#zoëtauran</c:v>
                </c:pt>
                <c:pt idx="55">
                  <c:v>#AdamTucker</c:v>
                </c:pt>
                <c:pt idx="56">
                  <c:v>#BetterMan</c:v>
                </c:pt>
                <c:pt idx="57">
                  <c:v>#RobbieWilliams</c:v>
                </c:pt>
                <c:pt idx="58">
                  <c:v>#3FMTalentstage</c:v>
                </c:pt>
                <c:pt idx="59">
                  <c:v>#ESNS2025</c:v>
                </c:pt>
                <c:pt idx="60">
                  <c:v>#Irisjean</c:v>
                </c:pt>
              </c:strCache>
            </c:strRef>
          </c:cat>
          <c:val>
            <c:numRef>
              <c:f>Sheet1!$B$2:$B$62</c:f>
              <c:numCache>
                <c:formatCode>General</c:formatCode>
                <c:ptCount val="61"/>
                <c:pt idx="0">
                  <c:v>490080</c:v>
                </c:pt>
                <c:pt idx="1">
                  <c:v>490080</c:v>
                </c:pt>
                <c:pt idx="2">
                  <c:v>490080</c:v>
                </c:pt>
                <c:pt idx="3">
                  <c:v>490080</c:v>
                </c:pt>
                <c:pt idx="4">
                  <c:v>335303</c:v>
                </c:pt>
                <c:pt idx="5">
                  <c:v>335303</c:v>
                </c:pt>
                <c:pt idx="6">
                  <c:v>324432</c:v>
                </c:pt>
                <c:pt idx="7">
                  <c:v>317397.5</c:v>
                </c:pt>
                <c:pt idx="8">
                  <c:v>314122</c:v>
                </c:pt>
                <c:pt idx="9">
                  <c:v>279773</c:v>
                </c:pt>
                <c:pt idx="10">
                  <c:v>216516</c:v>
                </c:pt>
                <c:pt idx="11">
                  <c:v>211152</c:v>
                </c:pt>
                <c:pt idx="12">
                  <c:v>203443</c:v>
                </c:pt>
                <c:pt idx="13">
                  <c:v>203443</c:v>
                </c:pt>
                <c:pt idx="14">
                  <c:v>169859.75</c:v>
                </c:pt>
                <c:pt idx="15">
                  <c:v>150981</c:v>
                </c:pt>
                <c:pt idx="16">
                  <c:v>144262</c:v>
                </c:pt>
                <c:pt idx="17">
                  <c:v>137673</c:v>
                </c:pt>
                <c:pt idx="18">
                  <c:v>137673</c:v>
                </c:pt>
                <c:pt idx="19">
                  <c:v>124009</c:v>
                </c:pt>
                <c:pt idx="20">
                  <c:v>112184</c:v>
                </c:pt>
                <c:pt idx="21">
                  <c:v>102582.45161290299</c:v>
                </c:pt>
                <c:pt idx="22">
                  <c:v>100592.66666666701</c:v>
                </c:pt>
                <c:pt idx="23">
                  <c:v>84793</c:v>
                </c:pt>
                <c:pt idx="24">
                  <c:v>84258.6</c:v>
                </c:pt>
                <c:pt idx="25">
                  <c:v>84258.6</c:v>
                </c:pt>
                <c:pt idx="26">
                  <c:v>64934</c:v>
                </c:pt>
                <c:pt idx="27">
                  <c:v>64934</c:v>
                </c:pt>
                <c:pt idx="28">
                  <c:v>53808</c:v>
                </c:pt>
                <c:pt idx="29">
                  <c:v>51744.5</c:v>
                </c:pt>
                <c:pt idx="30">
                  <c:v>50391</c:v>
                </c:pt>
                <c:pt idx="31">
                  <c:v>50391</c:v>
                </c:pt>
                <c:pt idx="32">
                  <c:v>50391</c:v>
                </c:pt>
                <c:pt idx="33">
                  <c:v>49685</c:v>
                </c:pt>
                <c:pt idx="34">
                  <c:v>49685</c:v>
                </c:pt>
                <c:pt idx="35">
                  <c:v>41292</c:v>
                </c:pt>
                <c:pt idx="36">
                  <c:v>31913</c:v>
                </c:pt>
                <c:pt idx="37">
                  <c:v>26586</c:v>
                </c:pt>
                <c:pt idx="38">
                  <c:v>23162</c:v>
                </c:pt>
                <c:pt idx="39">
                  <c:v>22180</c:v>
                </c:pt>
                <c:pt idx="40">
                  <c:v>18920</c:v>
                </c:pt>
                <c:pt idx="41">
                  <c:v>17720</c:v>
                </c:pt>
                <c:pt idx="42">
                  <c:v>14411</c:v>
                </c:pt>
                <c:pt idx="43">
                  <c:v>14411</c:v>
                </c:pt>
                <c:pt idx="44">
                  <c:v>14411</c:v>
                </c:pt>
                <c:pt idx="45">
                  <c:v>13260</c:v>
                </c:pt>
                <c:pt idx="46">
                  <c:v>10541</c:v>
                </c:pt>
                <c:pt idx="47">
                  <c:v>8670</c:v>
                </c:pt>
                <c:pt idx="48">
                  <c:v>8575</c:v>
                </c:pt>
                <c:pt idx="49">
                  <c:v>7859</c:v>
                </c:pt>
                <c:pt idx="50">
                  <c:v>7859</c:v>
                </c:pt>
                <c:pt idx="51">
                  <c:v>6138</c:v>
                </c:pt>
                <c:pt idx="52">
                  <c:v>5437</c:v>
                </c:pt>
                <c:pt idx="53">
                  <c:v>5437</c:v>
                </c:pt>
                <c:pt idx="54">
                  <c:v>5437</c:v>
                </c:pt>
                <c:pt idx="55">
                  <c:v>4249</c:v>
                </c:pt>
                <c:pt idx="56">
                  <c:v>4249</c:v>
                </c:pt>
                <c:pt idx="57">
                  <c:v>4249</c:v>
                </c:pt>
                <c:pt idx="58">
                  <c:v>2911</c:v>
                </c:pt>
                <c:pt idx="59">
                  <c:v>2911</c:v>
                </c:pt>
                <c:pt idx="60">
                  <c:v>2911</c:v>
                </c:pt>
              </c:numCache>
            </c:numRef>
          </c:val>
          <c:extLst>
            <c:ext xmlns:c16="http://schemas.microsoft.com/office/drawing/2014/chart" uri="{C3380CC4-5D6E-409C-BE32-E72D297353CC}">
              <c16:uniqueId val="{00000000-9E24-4A15-941D-0DE2FF6B1FA9}"/>
            </c:ext>
          </c:extLst>
        </c:ser>
        <c:dLbls>
          <c:showLegendKey val="0"/>
          <c:showVal val="0"/>
          <c:showCatName val="0"/>
          <c:showSerName val="0"/>
          <c:showPercent val="0"/>
          <c:showBubbleSize val="0"/>
        </c:dLbls>
        <c:gapWidth val="219"/>
        <c:overlap val="-27"/>
        <c:axId val="456077696"/>
        <c:axId val="456078024"/>
      </c:barChart>
      <c:catAx>
        <c:axId val="45607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078024"/>
        <c:crosses val="autoZero"/>
        <c:auto val="1"/>
        <c:lblAlgn val="ctr"/>
        <c:lblOffset val="100"/>
        <c:noMultiLvlLbl val="0"/>
      </c:catAx>
      <c:valAx>
        <c:axId val="45607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07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4797220</c:v>
                </c:pt>
                <c:pt idx="1">
                  <c:v>1906101</c:v>
                </c:pt>
                <c:pt idx="2">
                  <c:v>2200288</c:v>
                </c:pt>
                <c:pt idx="3">
                  <c:v>2305321</c:v>
                </c:pt>
                <c:pt idx="4">
                  <c:v>2136434</c:v>
                </c:pt>
                <c:pt idx="5">
                  <c:v>7125245</c:v>
                </c:pt>
                <c:pt idx="6">
                  <c:v>2828768</c:v>
                </c:pt>
                <c:pt idx="7">
                  <c:v>3591472</c:v>
                </c:pt>
                <c:pt idx="8">
                  <c:v>1942816</c:v>
                </c:pt>
                <c:pt idx="9">
                  <c:v>1737777</c:v>
                </c:pt>
                <c:pt idx="10">
                  <c:v>2302019</c:v>
                </c:pt>
                <c:pt idx="11">
                  <c:v>2283129</c:v>
                </c:pt>
                <c:pt idx="12">
                  <c:v>6412836</c:v>
                </c:pt>
                <c:pt idx="13">
                  <c:v>2982919</c:v>
                </c:pt>
              </c:numCache>
            </c:numRef>
          </c:val>
          <c:smooth val="0"/>
          <c:extLst>
            <c:ext xmlns:c16="http://schemas.microsoft.com/office/drawing/2014/chart" uri="{C3380CC4-5D6E-409C-BE32-E72D297353CC}">
              <c16:uniqueId val="{00000000-8625-4777-9705-9FFC265B4B6F}"/>
            </c:ext>
          </c:extLst>
        </c:ser>
        <c:dLbls>
          <c:showLegendKey val="0"/>
          <c:showVal val="0"/>
          <c:showCatName val="0"/>
          <c:showSerName val="0"/>
          <c:showPercent val="0"/>
          <c:showBubbleSize val="0"/>
        </c:dLbls>
        <c:smooth val="0"/>
        <c:axId val="517258064"/>
        <c:axId val="517259376"/>
      </c:lineChart>
      <c:dateAx>
        <c:axId val="51725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259376"/>
        <c:crosses val="autoZero"/>
        <c:auto val="1"/>
        <c:lblOffset val="100"/>
        <c:baseTimeUnit val="months"/>
      </c:dateAx>
      <c:valAx>
        <c:axId val="51725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25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37321460</c:v>
                </c:pt>
                <c:pt idx="1">
                  <c:v>8245828</c:v>
                </c:pt>
                <c:pt idx="2">
                  <c:v>8322924</c:v>
                </c:pt>
                <c:pt idx="3">
                  <c:v>7920343</c:v>
                </c:pt>
                <c:pt idx="4">
                  <c:v>6343767</c:v>
                </c:pt>
                <c:pt idx="5">
                  <c:v>27213668</c:v>
                </c:pt>
                <c:pt idx="6">
                  <c:v>10357345</c:v>
                </c:pt>
                <c:pt idx="7">
                  <c:v>11441016</c:v>
                </c:pt>
                <c:pt idx="8">
                  <c:v>6529366</c:v>
                </c:pt>
                <c:pt idx="9">
                  <c:v>5898935</c:v>
                </c:pt>
                <c:pt idx="10">
                  <c:v>7693829</c:v>
                </c:pt>
                <c:pt idx="11">
                  <c:v>8922971</c:v>
                </c:pt>
                <c:pt idx="12">
                  <c:v>28942764</c:v>
                </c:pt>
                <c:pt idx="13">
                  <c:v>9007322</c:v>
                </c:pt>
              </c:numCache>
            </c:numRef>
          </c:val>
          <c:smooth val="0"/>
          <c:extLst>
            <c:ext xmlns:c16="http://schemas.microsoft.com/office/drawing/2014/chart" uri="{C3380CC4-5D6E-409C-BE32-E72D297353CC}">
              <c16:uniqueId val="{00000000-8506-44DF-B302-C1092CAF425A}"/>
            </c:ext>
          </c:extLst>
        </c:ser>
        <c:dLbls>
          <c:showLegendKey val="0"/>
          <c:showVal val="0"/>
          <c:showCatName val="0"/>
          <c:showSerName val="0"/>
          <c:showPercent val="0"/>
          <c:showBubbleSize val="0"/>
        </c:dLbls>
        <c:smooth val="0"/>
        <c:axId val="517270528"/>
        <c:axId val="517261344"/>
      </c:lineChart>
      <c:dateAx>
        <c:axId val="51727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261344"/>
        <c:crosses val="autoZero"/>
        <c:auto val="1"/>
        <c:lblOffset val="100"/>
        <c:baseTimeUnit val="months"/>
      </c:dateAx>
      <c:valAx>
        <c:axId val="51726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27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125191</c:v>
                </c:pt>
                <c:pt idx="1">
                  <c:v>125362</c:v>
                </c:pt>
                <c:pt idx="2">
                  <c:v>125362</c:v>
                </c:pt>
                <c:pt idx="3">
                  <c:v>125865</c:v>
                </c:pt>
                <c:pt idx="4">
                  <c:v>126304</c:v>
                </c:pt>
                <c:pt idx="5">
                  <c:v>132685</c:v>
                </c:pt>
                <c:pt idx="6">
                  <c:v>134940</c:v>
                </c:pt>
                <c:pt idx="7">
                  <c:v>136067</c:v>
                </c:pt>
                <c:pt idx="8">
                  <c:v>136675</c:v>
                </c:pt>
                <c:pt idx="9">
                  <c:v>136912</c:v>
                </c:pt>
                <c:pt idx="10">
                  <c:v>137137</c:v>
                </c:pt>
                <c:pt idx="11">
                  <c:v>139212</c:v>
                </c:pt>
                <c:pt idx="12">
                  <c:v>150941</c:v>
                </c:pt>
                <c:pt idx="13">
                  <c:v>150628</c:v>
                </c:pt>
              </c:numCache>
            </c:numRef>
          </c:val>
          <c:smooth val="0"/>
          <c:extLst>
            <c:ext xmlns:c16="http://schemas.microsoft.com/office/drawing/2014/chart" uri="{C3380CC4-5D6E-409C-BE32-E72D297353CC}">
              <c16:uniqueId val="{00000000-2CC9-4670-B743-6837AD78EDC3}"/>
            </c:ext>
          </c:extLst>
        </c:ser>
        <c:dLbls>
          <c:showLegendKey val="0"/>
          <c:showVal val="0"/>
          <c:showCatName val="0"/>
          <c:showSerName val="0"/>
          <c:showPercent val="0"/>
          <c:showBubbleSize val="0"/>
        </c:dLbls>
        <c:smooth val="0"/>
        <c:axId val="517267576"/>
        <c:axId val="517264952"/>
      </c:lineChart>
      <c:dateAx>
        <c:axId val="51726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264952"/>
        <c:crosses val="autoZero"/>
        <c:auto val="1"/>
        <c:lblOffset val="100"/>
        <c:baseTimeUnit val="months"/>
      </c:dateAx>
      <c:valAx>
        <c:axId val="51726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26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1.10594926045374</c:v>
                </c:pt>
                <c:pt idx="1">
                  <c:v>0.77677182029236802</c:v>
                </c:pt>
                <c:pt idx="2">
                  <c:v>1.11527661118212</c:v>
                </c:pt>
              </c:numCache>
            </c:numRef>
          </c:val>
          <c:extLst>
            <c:ext xmlns:c16="http://schemas.microsoft.com/office/drawing/2014/chart" uri="{C3380CC4-5D6E-409C-BE32-E72D297353CC}">
              <c16:uniqueId val="{00000000-A63E-4609-8615-EC61F6316BA0}"/>
            </c:ext>
          </c:extLst>
        </c:ser>
        <c:dLbls>
          <c:showLegendKey val="0"/>
          <c:showVal val="0"/>
          <c:showCatName val="0"/>
          <c:showSerName val="0"/>
          <c:showPercent val="0"/>
          <c:showBubbleSize val="0"/>
        </c:dLbls>
        <c:gapWidth val="219"/>
        <c:overlap val="-27"/>
        <c:axId val="298182008"/>
        <c:axId val="298182336"/>
      </c:barChart>
      <c:catAx>
        <c:axId val="29818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82336"/>
        <c:crosses val="autoZero"/>
        <c:auto val="1"/>
        <c:lblAlgn val="ctr"/>
        <c:lblOffset val="100"/>
        <c:noMultiLvlLbl val="0"/>
      </c:catAx>
      <c:valAx>
        <c:axId val="29818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8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3143362</c:v>
                </c:pt>
                <c:pt idx="1">
                  <c:v>1235488</c:v>
                </c:pt>
                <c:pt idx="2">
                  <c:v>1430074</c:v>
                </c:pt>
                <c:pt idx="3">
                  <c:v>803469</c:v>
                </c:pt>
                <c:pt idx="4">
                  <c:v>740982</c:v>
                </c:pt>
                <c:pt idx="5">
                  <c:v>1998515</c:v>
                </c:pt>
                <c:pt idx="6">
                  <c:v>1290645</c:v>
                </c:pt>
                <c:pt idx="7">
                  <c:v>2345094</c:v>
                </c:pt>
                <c:pt idx="8">
                  <c:v>2401287</c:v>
                </c:pt>
                <c:pt idx="9">
                  <c:v>1536811</c:v>
                </c:pt>
                <c:pt idx="10">
                  <c:v>1583283</c:v>
                </c:pt>
                <c:pt idx="11">
                  <c:v>1675527</c:v>
                </c:pt>
                <c:pt idx="12">
                  <c:v>4083522</c:v>
                </c:pt>
                <c:pt idx="13">
                  <c:v>2169534</c:v>
                </c:pt>
              </c:numCache>
            </c:numRef>
          </c:val>
          <c:smooth val="0"/>
          <c:extLst>
            <c:ext xmlns:c16="http://schemas.microsoft.com/office/drawing/2014/chart" uri="{C3380CC4-5D6E-409C-BE32-E72D297353CC}">
              <c16:uniqueId val="{00000000-04B6-47E6-9506-D7015BA14FB8}"/>
            </c:ext>
          </c:extLst>
        </c:ser>
        <c:dLbls>
          <c:showLegendKey val="0"/>
          <c:showVal val="0"/>
          <c:showCatName val="0"/>
          <c:showSerName val="0"/>
          <c:showPercent val="0"/>
          <c:showBubbleSize val="0"/>
        </c:dLbls>
        <c:smooth val="0"/>
        <c:axId val="591982352"/>
        <c:axId val="591982680"/>
      </c:lineChart>
      <c:dateAx>
        <c:axId val="59198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982680"/>
        <c:crosses val="autoZero"/>
        <c:auto val="1"/>
        <c:lblOffset val="100"/>
        <c:baseTimeUnit val="months"/>
      </c:dateAx>
      <c:valAx>
        <c:axId val="59198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98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15653587</c:v>
                </c:pt>
                <c:pt idx="1">
                  <c:v>5119338</c:v>
                </c:pt>
                <c:pt idx="2">
                  <c:v>3875619</c:v>
                </c:pt>
                <c:pt idx="3">
                  <c:v>3463152</c:v>
                </c:pt>
                <c:pt idx="4">
                  <c:v>3601215</c:v>
                </c:pt>
                <c:pt idx="5">
                  <c:v>7549986</c:v>
                </c:pt>
                <c:pt idx="6">
                  <c:v>4898807</c:v>
                </c:pt>
                <c:pt idx="7">
                  <c:v>7722048</c:v>
                </c:pt>
                <c:pt idx="8">
                  <c:v>9312112</c:v>
                </c:pt>
                <c:pt idx="9">
                  <c:v>3989954</c:v>
                </c:pt>
                <c:pt idx="10">
                  <c:v>3882377</c:v>
                </c:pt>
                <c:pt idx="11">
                  <c:v>4612573</c:v>
                </c:pt>
                <c:pt idx="12">
                  <c:v>17913541</c:v>
                </c:pt>
                <c:pt idx="13">
                  <c:v>6863230</c:v>
                </c:pt>
              </c:numCache>
            </c:numRef>
          </c:val>
          <c:smooth val="0"/>
          <c:extLst>
            <c:ext xmlns:c16="http://schemas.microsoft.com/office/drawing/2014/chart" uri="{C3380CC4-5D6E-409C-BE32-E72D297353CC}">
              <c16:uniqueId val="{00000000-40F8-466D-89A3-A9FB5E54FCD6}"/>
            </c:ext>
          </c:extLst>
        </c:ser>
        <c:dLbls>
          <c:showLegendKey val="0"/>
          <c:showVal val="0"/>
          <c:showCatName val="0"/>
          <c:showSerName val="0"/>
          <c:showPercent val="0"/>
          <c:showBubbleSize val="0"/>
        </c:dLbls>
        <c:smooth val="0"/>
        <c:axId val="392326728"/>
        <c:axId val="392324432"/>
      </c:lineChart>
      <c:dateAx>
        <c:axId val="39232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24432"/>
        <c:crosses val="autoZero"/>
        <c:auto val="1"/>
        <c:lblOffset val="100"/>
        <c:baseTimeUnit val="months"/>
      </c:dateAx>
      <c:valAx>
        <c:axId val="39232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2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470965</c:v>
                </c:pt>
                <c:pt idx="1">
                  <c:v>205106</c:v>
                </c:pt>
                <c:pt idx="2">
                  <c:v>195577</c:v>
                </c:pt>
                <c:pt idx="3">
                  <c:v>621151</c:v>
                </c:pt>
                <c:pt idx="4">
                  <c:v>223761</c:v>
                </c:pt>
                <c:pt idx="5">
                  <c:v>1107618</c:v>
                </c:pt>
                <c:pt idx="6">
                  <c:v>958416</c:v>
                </c:pt>
                <c:pt idx="7">
                  <c:v>250016</c:v>
                </c:pt>
                <c:pt idx="8">
                  <c:v>272974</c:v>
                </c:pt>
                <c:pt idx="9">
                  <c:v>291472</c:v>
                </c:pt>
                <c:pt idx="10">
                  <c:v>419860</c:v>
                </c:pt>
                <c:pt idx="11">
                  <c:v>368945</c:v>
                </c:pt>
                <c:pt idx="12">
                  <c:v>2869858</c:v>
                </c:pt>
                <c:pt idx="13">
                  <c:v>333124</c:v>
                </c:pt>
              </c:numCache>
            </c:numRef>
          </c:val>
          <c:smooth val="0"/>
          <c:extLst>
            <c:ext xmlns:c16="http://schemas.microsoft.com/office/drawing/2014/chart" uri="{C3380CC4-5D6E-409C-BE32-E72D297353CC}">
              <c16:uniqueId val="{00000000-0482-42E4-A43A-429A7BDE5652}"/>
            </c:ext>
          </c:extLst>
        </c:ser>
        <c:ser>
          <c:idx val="1"/>
          <c:order val="1"/>
          <c:tx>
            <c:strRef>
              <c:f>Sheet1!$C$1</c:f>
              <c:strCache>
                <c:ptCount val="1"/>
                <c:pt idx="0">
                  <c:v>3FM Live</c:v>
                </c:pt>
              </c:strCache>
            </c:strRef>
          </c:tx>
          <c:spPr>
            <a:ln w="28575" cap="rnd">
              <a:solidFill>
                <a:schemeClr val="accent2"/>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Sheet1!$C$2:$C$15</c:f>
              <c:numCache>
                <c:formatCode>General</c:formatCode>
                <c:ptCount val="14"/>
                <c:pt idx="0">
                  <c:v>792377</c:v>
                </c:pt>
                <c:pt idx="1">
                  <c:v>441959</c:v>
                </c:pt>
                <c:pt idx="2">
                  <c:v>479492</c:v>
                </c:pt>
                <c:pt idx="3">
                  <c:v>487050</c:v>
                </c:pt>
                <c:pt idx="4">
                  <c:v>341974</c:v>
                </c:pt>
                <c:pt idx="5">
                  <c:v>326689</c:v>
                </c:pt>
                <c:pt idx="6">
                  <c:v>304786</c:v>
                </c:pt>
                <c:pt idx="7">
                  <c:v>247682</c:v>
                </c:pt>
                <c:pt idx="8">
                  <c:v>263853</c:v>
                </c:pt>
                <c:pt idx="9">
                  <c:v>314412</c:v>
                </c:pt>
                <c:pt idx="10">
                  <c:v>424224</c:v>
                </c:pt>
                <c:pt idx="11">
                  <c:v>324707</c:v>
                </c:pt>
                <c:pt idx="12">
                  <c:v>934160</c:v>
                </c:pt>
                <c:pt idx="13">
                  <c:v>475459</c:v>
                </c:pt>
              </c:numCache>
            </c:numRef>
          </c:val>
          <c:smooth val="0"/>
          <c:extLst>
            <c:ext xmlns:c16="http://schemas.microsoft.com/office/drawing/2014/chart" uri="{C3380CC4-5D6E-409C-BE32-E72D297353CC}">
              <c16:uniqueId val="{00000001-0482-42E4-A43A-429A7BDE5652}"/>
            </c:ext>
          </c:extLst>
        </c:ser>
        <c:dLbls>
          <c:showLegendKey val="0"/>
          <c:showVal val="0"/>
          <c:showCatName val="0"/>
          <c:showSerName val="0"/>
          <c:showPercent val="0"/>
          <c:showBubbleSize val="0"/>
        </c:dLbls>
        <c:smooth val="0"/>
        <c:axId val="670224280"/>
        <c:axId val="670227560"/>
      </c:lineChart>
      <c:dateAx>
        <c:axId val="67022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227560"/>
        <c:crosses val="autoZero"/>
        <c:auto val="1"/>
        <c:lblOffset val="100"/>
        <c:baseTimeUnit val="months"/>
      </c:dateAx>
      <c:valAx>
        <c:axId val="67022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22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F109-1269-4809-8233-11BBAAA7C770}"/>
              </a:ext>
            </a:extLst>
          </p:cNvPr>
          <p:cNvSpPr>
            <a:spLocks noGrp="1"/>
          </p:cNvSpPr>
          <p:nvPr>
            <p:ph type="ctrTitle"/>
          </p:nvPr>
        </p:nvSpPr>
        <p:spPr/>
        <p:txBody>
          <a:bodyPr/>
          <a:lstStyle/>
          <a:p>
            <a:r>
              <a:rPr lang="en-US"/>
              <a:t>3FM STATS</a:t>
            </a:r>
          </a:p>
        </p:txBody>
      </p:sp>
      <p:sp>
        <p:nvSpPr>
          <p:cNvPr id="3" name="Subtitle 2">
            <a:extLst>
              <a:ext uri="{FF2B5EF4-FFF2-40B4-BE49-F238E27FC236}">
                <a16:creationId xmlns:a16="http://schemas.microsoft.com/office/drawing/2014/main" id="{F796B2CB-FDF7-4F4D-963A-D97FBD314A59}"/>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1194793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3729-04CC-47F2-A445-A1885114C513}"/>
              </a:ext>
            </a:extLst>
          </p:cNvPr>
          <p:cNvSpPr>
            <a:spLocks noGrp="1"/>
          </p:cNvSpPr>
          <p:nvPr>
            <p:ph type="title"/>
          </p:nvPr>
        </p:nvSpPr>
        <p:spPr/>
        <p:txBody>
          <a:bodyPr/>
          <a:lstStyle/>
          <a:p>
            <a:r>
              <a:rPr lang="nl-NL"/>
              <a:t>Overall Al onze kanalen in vogelvlucht 📊 | 1 group and 5 profiles</a:t>
            </a:r>
            <a:endParaRPr lang="en-US"/>
          </a:p>
        </p:txBody>
      </p:sp>
      <p:graphicFrame>
        <p:nvGraphicFramePr>
          <p:cNvPr id="5" name="Table Placeholder 4">
            <a:extLst>
              <a:ext uri="{FF2B5EF4-FFF2-40B4-BE49-F238E27FC236}">
                <a16:creationId xmlns:a16="http://schemas.microsoft.com/office/drawing/2014/main" id="{7CA8C679-16BE-46E7-B342-4D41F9FBB725}"/>
              </a:ext>
            </a:extLst>
          </p:cNvPr>
          <p:cNvGraphicFramePr>
            <a:graphicFrameLocks noGrp="1"/>
          </p:cNvGraphicFramePr>
          <p:nvPr>
            <p:ph type="tbl" sz="quarter" idx="13"/>
            <p:extLst>
              <p:ext uri="{D42A27DB-BD31-4B8C-83A1-F6EECF244321}">
                <p14:modId xmlns:p14="http://schemas.microsoft.com/office/powerpoint/2010/main" val="3617578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70310542"/>
                    </a:ext>
                  </a:extLst>
                </a:gridCol>
                <a:gridCol w="1152144">
                  <a:extLst>
                    <a:ext uri="{9D8B030D-6E8A-4147-A177-3AD203B41FA5}">
                      <a16:colId xmlns:a16="http://schemas.microsoft.com/office/drawing/2014/main" val="811070788"/>
                    </a:ext>
                  </a:extLst>
                </a:gridCol>
                <a:gridCol w="1152144">
                  <a:extLst>
                    <a:ext uri="{9D8B030D-6E8A-4147-A177-3AD203B41FA5}">
                      <a16:colId xmlns:a16="http://schemas.microsoft.com/office/drawing/2014/main" val="89557802"/>
                    </a:ext>
                  </a:extLst>
                </a:gridCol>
                <a:gridCol w="1152144">
                  <a:extLst>
                    <a:ext uri="{9D8B030D-6E8A-4147-A177-3AD203B41FA5}">
                      <a16:colId xmlns:a16="http://schemas.microsoft.com/office/drawing/2014/main" val="3085300082"/>
                    </a:ext>
                  </a:extLst>
                </a:gridCol>
                <a:gridCol w="1152144">
                  <a:extLst>
                    <a:ext uri="{9D8B030D-6E8A-4147-A177-3AD203B41FA5}">
                      <a16:colId xmlns:a16="http://schemas.microsoft.com/office/drawing/2014/main" val="2832484411"/>
                    </a:ext>
                  </a:extLst>
                </a:gridCol>
                <a:gridCol w="1152144">
                  <a:extLst>
                    <a:ext uri="{9D8B030D-6E8A-4147-A177-3AD203B41FA5}">
                      <a16:colId xmlns:a16="http://schemas.microsoft.com/office/drawing/2014/main" val="3677315741"/>
                    </a:ext>
                  </a:extLst>
                </a:gridCol>
                <a:gridCol w="1152144">
                  <a:extLst>
                    <a:ext uri="{9D8B030D-6E8A-4147-A177-3AD203B41FA5}">
                      <a16:colId xmlns:a16="http://schemas.microsoft.com/office/drawing/2014/main" val="1132715096"/>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2859256867"/>
                  </a:ext>
                </a:extLst>
              </a:tr>
              <a:tr h="370840">
                <a:tc>
                  <a:txBody>
                    <a:bodyPr/>
                    <a:lstStyle/>
                    <a:p>
                      <a:r>
                        <a:rPr lang="en-US" sz="1000"/>
                        <a:t>TikTok</a:t>
                      </a:r>
                    </a:p>
                  </a:txBody>
                  <a:tcPr/>
                </a:tc>
                <a:tc>
                  <a:txBody>
                    <a:bodyPr/>
                    <a:lstStyle/>
                    <a:p>
                      <a:r>
                        <a:rPr lang="en-US" sz="1000"/>
                        <a:t>@npo3fm</a:t>
                      </a:r>
                    </a:p>
                  </a:txBody>
                  <a:tcPr/>
                </a:tc>
                <a:tc>
                  <a:txBody>
                    <a:bodyPr/>
                    <a:lstStyle/>
                    <a:p>
                      <a:r>
                        <a:rPr lang="en-US" sz="1000"/>
                        <a:t>162597</a:t>
                      </a:r>
                    </a:p>
                  </a:txBody>
                  <a:tcPr/>
                </a:tc>
                <a:tc>
                  <a:txBody>
                    <a:bodyPr/>
                    <a:lstStyle/>
                    <a:p>
                      <a:r>
                        <a:rPr lang="en-US" sz="1000"/>
                        <a:t>1824</a:t>
                      </a:r>
                    </a:p>
                  </a:txBody>
                  <a:tcPr/>
                </a:tc>
                <a:tc>
                  <a:txBody>
                    <a:bodyPr/>
                    <a:lstStyle/>
                    <a:p>
                      <a:r>
                        <a:rPr lang="en-US" sz="1000"/>
                        <a:t>36</a:t>
                      </a:r>
                    </a:p>
                  </a:txBody>
                  <a:tcPr/>
                </a:tc>
                <a:tc>
                  <a:txBody>
                    <a:bodyPr/>
                    <a:lstStyle/>
                    <a:p>
                      <a:r>
                        <a:rPr lang="en-US" sz="1000"/>
                        <a:t>225117</a:t>
                      </a:r>
                    </a:p>
                  </a:txBody>
                  <a:tcPr/>
                </a:tc>
                <a:tc>
                  <a:txBody>
                    <a:bodyPr/>
                    <a:lstStyle/>
                    <a:p>
                      <a:r>
                        <a:rPr lang="en-US" sz="1000"/>
                        <a:t>6253</a:t>
                      </a:r>
                    </a:p>
                  </a:txBody>
                  <a:tcPr/>
                </a:tc>
                <a:extLst>
                  <a:ext uri="{0D108BD9-81ED-4DB2-BD59-A6C34878D82A}">
                    <a16:rowId xmlns:a16="http://schemas.microsoft.com/office/drawing/2014/main" val="4268708945"/>
                  </a:ext>
                </a:extLst>
              </a:tr>
              <a:tr h="370840">
                <a:tc>
                  <a:txBody>
                    <a:bodyPr/>
                    <a:lstStyle/>
                    <a:p>
                      <a:r>
                        <a:rPr lang="en-US" sz="1000"/>
                        <a:t>YouTube</a:t>
                      </a:r>
                    </a:p>
                  </a:txBody>
                  <a:tcPr/>
                </a:tc>
                <a:tc>
                  <a:txBody>
                    <a:bodyPr/>
                    <a:lstStyle/>
                    <a:p>
                      <a:r>
                        <a:rPr lang="en-US" sz="1000"/>
                        <a:t>3FM Live</a:t>
                      </a:r>
                    </a:p>
                  </a:txBody>
                  <a:tcPr/>
                </a:tc>
                <a:tc>
                  <a:txBody>
                    <a:bodyPr/>
                    <a:lstStyle/>
                    <a:p>
                      <a:r>
                        <a:rPr lang="en-US" sz="1000"/>
                        <a:t>80300</a:t>
                      </a:r>
                    </a:p>
                  </a:txBody>
                  <a:tcPr/>
                </a:tc>
                <a:tc>
                  <a:txBody>
                    <a:bodyPr/>
                    <a:lstStyle/>
                    <a:p>
                      <a:r>
                        <a:rPr lang="en-US" sz="1000"/>
                        <a:t>400</a:t>
                      </a:r>
                    </a:p>
                  </a:txBody>
                  <a:tcPr/>
                </a:tc>
                <a:tc>
                  <a:txBody>
                    <a:bodyPr/>
                    <a:lstStyle/>
                    <a:p>
                      <a:r>
                        <a:rPr lang="en-US" sz="1000"/>
                        <a:t>12</a:t>
                      </a:r>
                    </a:p>
                  </a:txBody>
                  <a:tcPr/>
                </a:tc>
                <a:tc>
                  <a:txBody>
                    <a:bodyPr/>
                    <a:lstStyle/>
                    <a:p>
                      <a:r>
                        <a:rPr lang="en-US" sz="1000"/>
                        <a:t>3603</a:t>
                      </a:r>
                    </a:p>
                  </a:txBody>
                  <a:tcPr/>
                </a:tc>
                <a:tc>
                  <a:txBody>
                    <a:bodyPr/>
                    <a:lstStyle/>
                    <a:p>
                      <a:r>
                        <a:rPr lang="en-US" sz="1000"/>
                        <a:t>300</a:t>
                      </a:r>
                    </a:p>
                  </a:txBody>
                  <a:tcPr/>
                </a:tc>
                <a:extLst>
                  <a:ext uri="{0D108BD9-81ED-4DB2-BD59-A6C34878D82A}">
                    <a16:rowId xmlns:a16="http://schemas.microsoft.com/office/drawing/2014/main" val="3465804188"/>
                  </a:ext>
                </a:extLst>
              </a:tr>
              <a:tr h="370840">
                <a:tc>
                  <a:txBody>
                    <a:bodyPr/>
                    <a:lstStyle/>
                    <a:p>
                      <a:r>
                        <a:rPr lang="en-US" sz="1000"/>
                        <a:t>YouTube</a:t>
                      </a:r>
                    </a:p>
                  </a:txBody>
                  <a:tcPr/>
                </a:tc>
                <a:tc>
                  <a:txBody>
                    <a:bodyPr/>
                    <a:lstStyle/>
                    <a:p>
                      <a:r>
                        <a:rPr lang="en-US" sz="1000"/>
                        <a:t>3FM</a:t>
                      </a:r>
                    </a:p>
                  </a:txBody>
                  <a:tcPr/>
                </a:tc>
                <a:tc>
                  <a:txBody>
                    <a:bodyPr/>
                    <a:lstStyle/>
                    <a:p>
                      <a:r>
                        <a:rPr lang="en-US" sz="1000"/>
                        <a:t>81400</a:t>
                      </a:r>
                    </a:p>
                  </a:txBody>
                  <a:tcPr/>
                </a:tc>
                <a:tc>
                  <a:txBody>
                    <a:bodyPr/>
                    <a:lstStyle/>
                    <a:p>
                      <a:r>
                        <a:rPr lang="en-US" sz="1000"/>
                        <a:t>200</a:t>
                      </a:r>
                    </a:p>
                  </a:txBody>
                  <a:tcPr/>
                </a:tc>
                <a:tc>
                  <a:txBody>
                    <a:bodyPr/>
                    <a:lstStyle/>
                    <a:p>
                      <a:r>
                        <a:rPr lang="en-US" sz="1000"/>
                        <a:t>18</a:t>
                      </a:r>
                    </a:p>
                  </a:txBody>
                  <a:tcPr/>
                </a:tc>
                <a:tc>
                  <a:txBody>
                    <a:bodyPr/>
                    <a:lstStyle/>
                    <a:p>
                      <a:r>
                        <a:rPr lang="en-US" sz="1000"/>
                        <a:t>3604</a:t>
                      </a:r>
                    </a:p>
                  </a:txBody>
                  <a:tcPr/>
                </a:tc>
                <a:tc>
                  <a:txBody>
                    <a:bodyPr/>
                    <a:lstStyle/>
                    <a:p>
                      <a:r>
                        <a:rPr lang="en-US" sz="1000"/>
                        <a:t>200</a:t>
                      </a:r>
                    </a:p>
                  </a:txBody>
                  <a:tcPr/>
                </a:tc>
                <a:extLst>
                  <a:ext uri="{0D108BD9-81ED-4DB2-BD59-A6C34878D82A}">
                    <a16:rowId xmlns:a16="http://schemas.microsoft.com/office/drawing/2014/main" val="2249582864"/>
                  </a:ext>
                </a:extLst>
              </a:tr>
              <a:tr h="370840">
                <a:tc>
                  <a:txBody>
                    <a:bodyPr/>
                    <a:lstStyle/>
                    <a:p>
                      <a:r>
                        <a:rPr lang="en-US" sz="1000"/>
                        <a:t>Instagram</a:t>
                      </a:r>
                    </a:p>
                  </a:txBody>
                  <a:tcPr/>
                </a:tc>
                <a:tc>
                  <a:txBody>
                    <a:bodyPr/>
                    <a:lstStyle/>
                    <a:p>
                      <a:r>
                        <a:rPr lang="en-US" sz="1000"/>
                        <a:t>npo3fm</a:t>
                      </a:r>
                    </a:p>
                  </a:txBody>
                  <a:tcPr/>
                </a:tc>
                <a:tc>
                  <a:txBody>
                    <a:bodyPr/>
                    <a:lstStyle/>
                    <a:p>
                      <a:r>
                        <a:rPr lang="en-US" sz="1000"/>
                        <a:t>150628</a:t>
                      </a:r>
                    </a:p>
                  </a:txBody>
                  <a:tcPr/>
                </a:tc>
                <a:tc>
                  <a:txBody>
                    <a:bodyPr/>
                    <a:lstStyle/>
                    <a:p>
                      <a:r>
                        <a:rPr lang="en-US" sz="1000"/>
                        <a:t>-313</a:t>
                      </a:r>
                    </a:p>
                  </a:txBody>
                  <a:tcPr/>
                </a:tc>
                <a:tc>
                  <a:txBody>
                    <a:bodyPr/>
                    <a:lstStyle/>
                    <a:p>
                      <a:r>
                        <a:rPr lang="en-US" sz="1000"/>
                        <a:t>49</a:t>
                      </a:r>
                    </a:p>
                  </a:txBody>
                  <a:tcPr/>
                </a:tc>
                <a:tc>
                  <a:txBody>
                    <a:bodyPr/>
                    <a:lstStyle/>
                    <a:p>
                      <a:r>
                        <a:rPr lang="en-US" sz="1000"/>
                        <a:t>77074</a:t>
                      </a:r>
                    </a:p>
                  </a:txBody>
                  <a:tcPr/>
                </a:tc>
                <a:tc>
                  <a:txBody>
                    <a:bodyPr/>
                    <a:lstStyle/>
                    <a:p>
                      <a:r>
                        <a:rPr lang="en-US" sz="1000"/>
                        <a:t>1573</a:t>
                      </a:r>
                    </a:p>
                  </a:txBody>
                  <a:tcPr/>
                </a:tc>
                <a:extLst>
                  <a:ext uri="{0D108BD9-81ED-4DB2-BD59-A6C34878D82A}">
                    <a16:rowId xmlns:a16="http://schemas.microsoft.com/office/drawing/2014/main" val="1153399464"/>
                  </a:ext>
                </a:extLst>
              </a:tr>
              <a:tr h="370840">
                <a:tc>
                  <a:txBody>
                    <a:bodyPr/>
                    <a:lstStyle/>
                    <a:p>
                      <a:r>
                        <a:rPr lang="en-US" sz="1000"/>
                        <a:t>Facebook</a:t>
                      </a:r>
                    </a:p>
                  </a:txBody>
                  <a:tcPr/>
                </a:tc>
                <a:tc>
                  <a:txBody>
                    <a:bodyPr/>
                    <a:lstStyle/>
                    <a:p>
                      <a:r>
                        <a:rPr lang="en-US" sz="1000"/>
                        <a:t>3FM</a:t>
                      </a:r>
                    </a:p>
                  </a:txBody>
                  <a:tcPr/>
                </a:tc>
                <a:tc>
                  <a:txBody>
                    <a:bodyPr/>
                    <a:lstStyle/>
                    <a:p>
                      <a:r>
                        <a:rPr lang="en-US" sz="1000"/>
                        <a:t>307519</a:t>
                      </a:r>
                    </a:p>
                  </a:txBody>
                  <a:tcPr/>
                </a:tc>
                <a:tc>
                  <a:txBody>
                    <a:bodyPr/>
                    <a:lstStyle/>
                    <a:p>
                      <a:r>
                        <a:rPr lang="en-US" sz="1000"/>
                        <a:t>-398</a:t>
                      </a:r>
                    </a:p>
                  </a:txBody>
                  <a:tcPr/>
                </a:tc>
                <a:tc>
                  <a:txBody>
                    <a:bodyPr/>
                    <a:lstStyle/>
                    <a:p>
                      <a:r>
                        <a:rPr lang="en-US" sz="1000"/>
                        <a:t>46</a:t>
                      </a:r>
                    </a:p>
                  </a:txBody>
                  <a:tcPr/>
                </a:tc>
                <a:tc>
                  <a:txBody>
                    <a:bodyPr/>
                    <a:lstStyle/>
                    <a:p>
                      <a:r>
                        <a:rPr lang="en-US" sz="1000"/>
                        <a:t>11862</a:t>
                      </a:r>
                    </a:p>
                  </a:txBody>
                  <a:tcPr/>
                </a:tc>
                <a:tc>
                  <a:txBody>
                    <a:bodyPr/>
                    <a:lstStyle/>
                    <a:p>
                      <a:r>
                        <a:rPr lang="en-US" sz="1000"/>
                        <a:t>258</a:t>
                      </a:r>
                    </a:p>
                  </a:txBody>
                  <a:tcPr/>
                </a:tc>
                <a:extLst>
                  <a:ext uri="{0D108BD9-81ED-4DB2-BD59-A6C34878D82A}">
                    <a16:rowId xmlns:a16="http://schemas.microsoft.com/office/drawing/2014/main" val="3118282427"/>
                  </a:ext>
                </a:extLst>
              </a:tr>
            </a:tbl>
          </a:graphicData>
        </a:graphic>
      </p:graphicFrame>
      <p:sp>
        <p:nvSpPr>
          <p:cNvPr id="4" name="Text Placeholder 3">
            <a:extLst>
              <a:ext uri="{FF2B5EF4-FFF2-40B4-BE49-F238E27FC236}">
                <a16:creationId xmlns:a16="http://schemas.microsoft.com/office/drawing/2014/main" id="{D093A647-A4C6-4103-BFCB-7F8FE22EC78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03948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F84A8-C297-471F-B089-2DDB8AAC1F83}"/>
              </a:ext>
            </a:extLst>
          </p:cNvPr>
          <p:cNvSpPr>
            <a:spLocks noGrp="1"/>
          </p:cNvSpPr>
          <p:nvPr>
            <p:ph type="title"/>
          </p:nvPr>
        </p:nvSpPr>
        <p:spPr/>
        <p:txBody>
          <a:bodyPr/>
          <a:lstStyle/>
          <a:p>
            <a:r>
              <a:rPr lang="nl-NL"/>
              <a:t>Overall Gouden Bergen, dit zijn onze top posts van de maand! ✨ | 1 group and 5 profiles - 1 of 3</a:t>
            </a:r>
            <a:endParaRPr lang="en-US"/>
          </a:p>
        </p:txBody>
      </p:sp>
      <p:graphicFrame>
        <p:nvGraphicFramePr>
          <p:cNvPr id="5" name="Table Placeholder 4">
            <a:extLst>
              <a:ext uri="{FF2B5EF4-FFF2-40B4-BE49-F238E27FC236}">
                <a16:creationId xmlns:a16="http://schemas.microsoft.com/office/drawing/2014/main" id="{8A74B9A9-D441-42C2-8CA9-C4F576DFC1CD}"/>
              </a:ext>
            </a:extLst>
          </p:cNvPr>
          <p:cNvGraphicFramePr>
            <a:graphicFrameLocks noGrp="1"/>
          </p:cNvGraphicFramePr>
          <p:nvPr>
            <p:ph type="tbl" sz="quarter" idx="13"/>
            <p:extLst>
              <p:ext uri="{D42A27DB-BD31-4B8C-83A1-F6EECF244321}">
                <p14:modId xmlns:p14="http://schemas.microsoft.com/office/powerpoint/2010/main" val="15642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789241"/>
                    </a:ext>
                  </a:extLst>
                </a:gridCol>
                <a:gridCol w="1645920">
                  <a:extLst>
                    <a:ext uri="{9D8B030D-6E8A-4147-A177-3AD203B41FA5}">
                      <a16:colId xmlns:a16="http://schemas.microsoft.com/office/drawing/2014/main" val="1095648109"/>
                    </a:ext>
                  </a:extLst>
                </a:gridCol>
                <a:gridCol w="740664">
                  <a:extLst>
                    <a:ext uri="{9D8B030D-6E8A-4147-A177-3AD203B41FA5}">
                      <a16:colId xmlns:a16="http://schemas.microsoft.com/office/drawing/2014/main" val="3378058478"/>
                    </a:ext>
                  </a:extLst>
                </a:gridCol>
                <a:gridCol w="740664">
                  <a:extLst>
                    <a:ext uri="{9D8B030D-6E8A-4147-A177-3AD203B41FA5}">
                      <a16:colId xmlns:a16="http://schemas.microsoft.com/office/drawing/2014/main" val="3981661982"/>
                    </a:ext>
                  </a:extLst>
                </a:gridCol>
                <a:gridCol w="740664">
                  <a:extLst>
                    <a:ext uri="{9D8B030D-6E8A-4147-A177-3AD203B41FA5}">
                      <a16:colId xmlns:a16="http://schemas.microsoft.com/office/drawing/2014/main" val="2998888373"/>
                    </a:ext>
                  </a:extLst>
                </a:gridCol>
                <a:gridCol w="740664">
                  <a:extLst>
                    <a:ext uri="{9D8B030D-6E8A-4147-A177-3AD203B41FA5}">
                      <a16:colId xmlns:a16="http://schemas.microsoft.com/office/drawing/2014/main" val="3429415488"/>
                    </a:ext>
                  </a:extLst>
                </a:gridCol>
                <a:gridCol w="740664">
                  <a:extLst>
                    <a:ext uri="{9D8B030D-6E8A-4147-A177-3AD203B41FA5}">
                      <a16:colId xmlns:a16="http://schemas.microsoft.com/office/drawing/2014/main" val="157459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554139587"/>
                  </a:ext>
                </a:extLst>
              </a:tr>
            </a:tbl>
          </a:graphicData>
        </a:graphic>
      </p:graphicFrame>
      <p:sp>
        <p:nvSpPr>
          <p:cNvPr id="4" name="Text Placeholder 3">
            <a:extLst>
              <a:ext uri="{FF2B5EF4-FFF2-40B4-BE49-F238E27FC236}">
                <a16:creationId xmlns:a16="http://schemas.microsoft.com/office/drawing/2014/main" id="{D6EC6BE3-3C16-41BD-929A-EAA680A9039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68413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E8039-7787-434C-AB00-986A41735373}"/>
              </a:ext>
            </a:extLst>
          </p:cNvPr>
          <p:cNvSpPr>
            <a:spLocks noGrp="1"/>
          </p:cNvSpPr>
          <p:nvPr>
            <p:ph type="title"/>
          </p:nvPr>
        </p:nvSpPr>
        <p:spPr/>
        <p:txBody>
          <a:bodyPr/>
          <a:lstStyle/>
          <a:p>
            <a:r>
              <a:rPr lang="nl-NL"/>
              <a:t>Overall Gouden Bergen, dit zijn onze top posts van de maand! ✨ | 1 group and 5 profiles - 2 of 3</a:t>
            </a:r>
            <a:endParaRPr lang="en-US"/>
          </a:p>
        </p:txBody>
      </p:sp>
      <p:graphicFrame>
        <p:nvGraphicFramePr>
          <p:cNvPr id="5" name="Table Placeholder 4">
            <a:extLst>
              <a:ext uri="{FF2B5EF4-FFF2-40B4-BE49-F238E27FC236}">
                <a16:creationId xmlns:a16="http://schemas.microsoft.com/office/drawing/2014/main" id="{EDD46BD4-EAEE-4083-8393-68343D19FD8E}"/>
              </a:ext>
            </a:extLst>
          </p:cNvPr>
          <p:cNvGraphicFramePr>
            <a:graphicFrameLocks noGrp="1"/>
          </p:cNvGraphicFramePr>
          <p:nvPr>
            <p:ph type="tbl" sz="quarter" idx="13"/>
            <p:extLst>
              <p:ext uri="{D42A27DB-BD31-4B8C-83A1-F6EECF244321}">
                <p14:modId xmlns:p14="http://schemas.microsoft.com/office/powerpoint/2010/main" val="397794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6084695"/>
                    </a:ext>
                  </a:extLst>
                </a:gridCol>
                <a:gridCol w="1645920">
                  <a:extLst>
                    <a:ext uri="{9D8B030D-6E8A-4147-A177-3AD203B41FA5}">
                      <a16:colId xmlns:a16="http://schemas.microsoft.com/office/drawing/2014/main" val="3087379355"/>
                    </a:ext>
                  </a:extLst>
                </a:gridCol>
                <a:gridCol w="740664">
                  <a:extLst>
                    <a:ext uri="{9D8B030D-6E8A-4147-A177-3AD203B41FA5}">
                      <a16:colId xmlns:a16="http://schemas.microsoft.com/office/drawing/2014/main" val="1135331662"/>
                    </a:ext>
                  </a:extLst>
                </a:gridCol>
                <a:gridCol w="740664">
                  <a:extLst>
                    <a:ext uri="{9D8B030D-6E8A-4147-A177-3AD203B41FA5}">
                      <a16:colId xmlns:a16="http://schemas.microsoft.com/office/drawing/2014/main" val="756589329"/>
                    </a:ext>
                  </a:extLst>
                </a:gridCol>
                <a:gridCol w="740664">
                  <a:extLst>
                    <a:ext uri="{9D8B030D-6E8A-4147-A177-3AD203B41FA5}">
                      <a16:colId xmlns:a16="http://schemas.microsoft.com/office/drawing/2014/main" val="3829285899"/>
                    </a:ext>
                  </a:extLst>
                </a:gridCol>
                <a:gridCol w="740664">
                  <a:extLst>
                    <a:ext uri="{9D8B030D-6E8A-4147-A177-3AD203B41FA5}">
                      <a16:colId xmlns:a16="http://schemas.microsoft.com/office/drawing/2014/main" val="3305263368"/>
                    </a:ext>
                  </a:extLst>
                </a:gridCol>
                <a:gridCol w="740664">
                  <a:extLst>
                    <a:ext uri="{9D8B030D-6E8A-4147-A177-3AD203B41FA5}">
                      <a16:colId xmlns:a16="http://schemas.microsoft.com/office/drawing/2014/main" val="307793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51317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Instagram npo3fm - 2025-01-15 18:54:52</a:t>
                      </a:r>
                      <a:r>
                        <a:rPr kumimoji="0" lang="nl-NL" sz="1000" b="0" i="0" u="none" strike="noStrike" kern="1200" cap="none" spc="0" normalizeH="0" baseline="0" noProof="0">
                          <a:ln>
                            <a:noFill/>
                          </a:ln>
                          <a:solidFill>
                            <a:prstClr val="black"/>
                          </a:solidFill>
                          <a:effectLst/>
                          <a:uLnTx/>
                          <a:uFillTx/>
                          <a:latin typeface="Calibri"/>
                          <a:ea typeface="+mn-ea"/>
                          <a:cs typeface="+mn-cs"/>
                        </a:rPr>
                        <a:t>
 “En nu zijn ze man &amp; vrouw…”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2/m86/AQMeK7_2RH88tCnLejQRvpwcHlKmQeDDLm0bzBEv8GDPbk1EF8_Sqy8FihNZuNahCH_nY8-GoFyalW-5GPk_uGQfzig9B0uiPJoOirs.mp4?efg=eyJ2ZW5jb2RlX3RhZyI6InZ0c192b2RfdXJsZ2VuLmNsaXBzLnVua25vd24tQzMuNzIwLmRhc2hfYmFzZWxpbmVfMV92MSJ9&amp;_nc_ht=scontent-fra3-1.cdninstagram.com&amp;_nc_cat=102&amp;_nc_oc=Adi8le5Z-1sSKHyeggAgixXepZksk3e0HmywVlR9KYvcQ4b7ujv27lSdSvs8wzoEWWo&amp;vs=570410819209527_2683159682&amp;_nc_vs=HBksFQIYUmlnX3hwdl9yZWVsc19wZXJtYW5lbnRfc3JfcHJvZC83QzQyNjg4MERCNDAzNjg4NTg3RjYwNTYxMEZEMkQ5Nl92aWRlb19kYXNoaW5pdC5tcDQVAALIAQAVAhg6cGFzc3Rocm91Z2hfZXZlcnN0b3JlL0dGZEdNaHpXZktMMjJUUUNBTVhJenFLbG01cGFicV9FQUFBRhUCAsgBACgAGAAbAYgHdXNlX29pbAExFQAAJrigvrzp4pFAFQIoAkMzLBdAUlHrhR64UhgSZGFzaF9iYXNlbGluZV8xX3YxEQB1AAA%3D&amp;ccb=9-4&amp;oh=00_AYBy0jzO7XyMoF-7MgV19EpyeAzFV7EB4vyYMPXcB9uh6A&amp;oe=67A51CC3&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15.0852 %</a:t>
                      </a:r>
                    </a:p>
                  </a:txBody>
                  <a:tcPr/>
                </a:tc>
                <a:extLst>
                  <a:ext uri="{0D108BD9-81ED-4DB2-BD59-A6C34878D82A}">
                    <a16:rowId xmlns:a16="http://schemas.microsoft.com/office/drawing/2014/main" val="1426041248"/>
                  </a:ext>
                </a:extLst>
              </a:tr>
            </a:tbl>
          </a:graphicData>
        </a:graphic>
      </p:graphicFrame>
      <p:sp>
        <p:nvSpPr>
          <p:cNvPr id="4" name="Text Placeholder 3">
            <a:extLst>
              <a:ext uri="{FF2B5EF4-FFF2-40B4-BE49-F238E27FC236}">
                <a16:creationId xmlns:a16="http://schemas.microsoft.com/office/drawing/2014/main" id="{6E1B3544-8D49-49A3-9081-3855B308C03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78647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8C40E-60DC-4330-8F4B-E61A7F8BE48B}"/>
              </a:ext>
            </a:extLst>
          </p:cNvPr>
          <p:cNvSpPr>
            <a:spLocks noGrp="1"/>
          </p:cNvSpPr>
          <p:nvPr>
            <p:ph type="title"/>
          </p:nvPr>
        </p:nvSpPr>
        <p:spPr/>
        <p:txBody>
          <a:bodyPr/>
          <a:lstStyle/>
          <a:p>
            <a:r>
              <a:rPr lang="nl-NL"/>
              <a:t>Overall Gouden Bergen, dit zijn onze top posts van de maand! ✨ | 1 group and 5 profiles - 3 of 3</a:t>
            </a:r>
            <a:endParaRPr lang="en-US"/>
          </a:p>
        </p:txBody>
      </p:sp>
      <p:graphicFrame>
        <p:nvGraphicFramePr>
          <p:cNvPr id="5" name="Table Placeholder 4">
            <a:extLst>
              <a:ext uri="{FF2B5EF4-FFF2-40B4-BE49-F238E27FC236}">
                <a16:creationId xmlns:a16="http://schemas.microsoft.com/office/drawing/2014/main" id="{1BFDF966-02EF-49DD-8059-5856D026FEF6}"/>
              </a:ext>
            </a:extLst>
          </p:cNvPr>
          <p:cNvGraphicFramePr>
            <a:graphicFrameLocks noGrp="1"/>
          </p:cNvGraphicFramePr>
          <p:nvPr>
            <p:ph type="tbl" sz="quarter" idx="13"/>
            <p:extLst>
              <p:ext uri="{D42A27DB-BD31-4B8C-83A1-F6EECF244321}">
                <p14:modId xmlns:p14="http://schemas.microsoft.com/office/powerpoint/2010/main" val="231308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8336253"/>
                    </a:ext>
                  </a:extLst>
                </a:gridCol>
                <a:gridCol w="1645920">
                  <a:extLst>
                    <a:ext uri="{9D8B030D-6E8A-4147-A177-3AD203B41FA5}">
                      <a16:colId xmlns:a16="http://schemas.microsoft.com/office/drawing/2014/main" val="4154654252"/>
                    </a:ext>
                  </a:extLst>
                </a:gridCol>
                <a:gridCol w="740664">
                  <a:extLst>
                    <a:ext uri="{9D8B030D-6E8A-4147-A177-3AD203B41FA5}">
                      <a16:colId xmlns:a16="http://schemas.microsoft.com/office/drawing/2014/main" val="1483243922"/>
                    </a:ext>
                  </a:extLst>
                </a:gridCol>
                <a:gridCol w="740664">
                  <a:extLst>
                    <a:ext uri="{9D8B030D-6E8A-4147-A177-3AD203B41FA5}">
                      <a16:colId xmlns:a16="http://schemas.microsoft.com/office/drawing/2014/main" val="2328904348"/>
                    </a:ext>
                  </a:extLst>
                </a:gridCol>
                <a:gridCol w="740664">
                  <a:extLst>
                    <a:ext uri="{9D8B030D-6E8A-4147-A177-3AD203B41FA5}">
                      <a16:colId xmlns:a16="http://schemas.microsoft.com/office/drawing/2014/main" val="2298532505"/>
                    </a:ext>
                  </a:extLst>
                </a:gridCol>
                <a:gridCol w="740664">
                  <a:extLst>
                    <a:ext uri="{9D8B030D-6E8A-4147-A177-3AD203B41FA5}">
                      <a16:colId xmlns:a16="http://schemas.microsoft.com/office/drawing/2014/main" val="2637151582"/>
                    </a:ext>
                  </a:extLst>
                </a:gridCol>
                <a:gridCol w="740664">
                  <a:extLst>
                    <a:ext uri="{9D8B030D-6E8A-4147-A177-3AD203B41FA5}">
                      <a16:colId xmlns:a16="http://schemas.microsoft.com/office/drawing/2014/main" val="277377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32673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3FM - 2025-01-04 10:29:08</a:t>
                      </a:r>
                      <a:r>
                        <a:rPr kumimoji="0" lang="nl-NL" sz="1000" b="0" i="0" u="none" strike="noStrike" kern="1200" cap="none" spc="0" normalizeH="0" baseline="0" noProof="0">
                          <a:ln>
                            <a:noFill/>
                          </a:ln>
                          <a:solidFill>
                            <a:prstClr val="black"/>
                          </a:solidFill>
                          <a:effectLst/>
                          <a:uLnTx/>
                          <a:uFillTx/>
                          <a:latin typeface="Calibri"/>
                          <a:ea typeface="+mn-ea"/>
                          <a:cs typeface="+mn-cs"/>
                        </a:rPr>
                        <a:t>
 Kensington, de band die bekend is van hits zoals 'Sorry' en 'War', speelde in 2022 hun laatste show na de aankondiging dat zanger Eloi Youssef de band ging verlaten. 😢 Sindsdien bleef het akelig stil aan de kant van de band. Tot vandaag! 🤩 Op Instagram hinten ze naar een heuse comeback. Check het hele verhaal in de comments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https://quintly-eu-image-storage.s3.amazonaws.com/23ae5a5b1d784d39e4b9bf8c09739b1a/2b395e337e95b267564ba3e2f182828b.jpg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0.8919 %</a:t>
                      </a:r>
                    </a:p>
                  </a:txBody>
                  <a:tcPr/>
                </a:tc>
                <a:extLst>
                  <a:ext uri="{0D108BD9-81ED-4DB2-BD59-A6C34878D82A}">
                    <a16:rowId xmlns:a16="http://schemas.microsoft.com/office/drawing/2014/main" val="95128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3FM - 2025-01-16 16:22:14</a:t>
                      </a:r>
                      <a:r>
                        <a:rPr kumimoji="0" lang="en-US" sz="1000" b="0" i="0" u="none" strike="noStrike" kern="1200" cap="none" spc="0" normalizeH="0" baseline="0" noProof="0">
                          <a:ln>
                            <a:noFill/>
                          </a:ln>
                          <a:solidFill>
                            <a:prstClr val="black"/>
                          </a:solidFill>
                          <a:effectLst/>
                          <a:uLnTx/>
                          <a:uFillTx/>
                          <a:latin typeface="Calibri"/>
                          <a:ea typeface="+mn-ea"/>
                          <a:cs typeface="+mn-cs"/>
                        </a:rPr>
                        <a:t>
 Kensington is terug met nieuwe zanger Jason Dowd! Wijnand interviewt ze over de comeback | NPO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https://i.ytimg.com/vi/0aQTi98C0EE/hqdefault.jpg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1625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3FM Live - 2025-01-30 15:27:03</a:t>
                      </a:r>
                      <a:r>
                        <a:rPr kumimoji="0" lang="en-US" sz="1000" b="0" i="0" u="none" strike="noStrike" kern="1200" cap="none" spc="0" normalizeH="0" baseline="0" noProof="0">
                          <a:ln>
                            <a:noFill/>
                          </a:ln>
                          <a:solidFill>
                            <a:prstClr val="black"/>
                          </a:solidFill>
                          <a:effectLst/>
                          <a:uLnTx/>
                          <a:uFillTx/>
                          <a:latin typeface="Calibri"/>
                          <a:ea typeface="+mn-ea"/>
                          <a:cs typeface="+mn-cs"/>
                        </a:rPr>
                        <a:t>
 Kensington live met ‘A Moment’ in de 3FM Live Box | 3FM Live Box | NPO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https://i.ytimg.com/vi/352YuqY26h4/hqdefault.jpg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64223161"/>
                  </a:ext>
                </a:extLst>
              </a:tr>
            </a:tbl>
          </a:graphicData>
        </a:graphic>
      </p:graphicFrame>
      <p:sp>
        <p:nvSpPr>
          <p:cNvPr id="4" name="Text Placeholder 3">
            <a:extLst>
              <a:ext uri="{FF2B5EF4-FFF2-40B4-BE49-F238E27FC236}">
                <a16:creationId xmlns:a16="http://schemas.microsoft.com/office/drawing/2014/main" id="{EF149885-B3A6-4251-9212-305A11BA5C6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3508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97588-D569-4450-BFF5-EA132218964F}"/>
              </a:ext>
            </a:extLst>
          </p:cNvPr>
          <p:cNvSpPr>
            <a:spLocks noGrp="1"/>
          </p:cNvSpPr>
          <p:nvPr>
            <p:ph type="title"/>
          </p:nvPr>
        </p:nvSpPr>
        <p:spPr/>
        <p:txBody>
          <a:bodyPr/>
          <a:lstStyle/>
          <a:p>
            <a:r>
              <a:rPr lang="en-US"/>
              <a:t>Tiktok Post Views | 1 group and 5 profiles</a:t>
            </a:r>
          </a:p>
        </p:txBody>
      </p:sp>
      <p:graphicFrame>
        <p:nvGraphicFramePr>
          <p:cNvPr id="6" name="Chart Placeholder 5">
            <a:extLst>
              <a:ext uri="{FF2B5EF4-FFF2-40B4-BE49-F238E27FC236}">
                <a16:creationId xmlns:a16="http://schemas.microsoft.com/office/drawing/2014/main" id="{D0490717-743D-44D3-9DA3-ACC67D81A8B8}"/>
              </a:ext>
            </a:extLst>
          </p:cNvPr>
          <p:cNvGraphicFramePr>
            <a:graphicFrameLocks noGrp="1"/>
          </p:cNvGraphicFramePr>
          <p:nvPr>
            <p:ph type="chart" sz="quarter" idx="13"/>
            <p:extLst>
              <p:ext uri="{D42A27DB-BD31-4B8C-83A1-F6EECF244321}">
                <p14:modId xmlns:p14="http://schemas.microsoft.com/office/powerpoint/2010/main" val="2674302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0C5C67-C7DD-499D-A7D9-773E1D7CB99F}"/>
              </a:ext>
            </a:extLst>
          </p:cNvPr>
          <p:cNvSpPr>
            <a:spLocks noGrp="1"/>
          </p:cNvSpPr>
          <p:nvPr>
            <p:ph type="body" sz="quarter" idx="14"/>
          </p:nvPr>
        </p:nvSpPr>
        <p:spPr/>
        <p:txBody>
          <a:bodyPr/>
          <a:lstStyle/>
          <a:p>
            <a:r>
              <a:rPr lang="en-US"/>
              <a:t>06/01/2024 - 01/31/2025</a:t>
            </a:r>
          </a:p>
        </p:txBody>
      </p:sp>
      <p:sp>
        <p:nvSpPr>
          <p:cNvPr id="5" name="Footer Placeholder 4">
            <a:extLst>
              <a:ext uri="{FF2B5EF4-FFF2-40B4-BE49-F238E27FC236}">
                <a16:creationId xmlns:a16="http://schemas.microsoft.com/office/drawing/2014/main" id="{7ED71F98-5D13-4911-84E0-F47F22BD4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3473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4D88-188E-4188-B5B9-A1C2DE46DBDD}"/>
              </a:ext>
            </a:extLst>
          </p:cNvPr>
          <p:cNvSpPr>
            <a:spLocks noGrp="1"/>
          </p:cNvSpPr>
          <p:nvPr>
            <p:ph type="title"/>
          </p:nvPr>
        </p:nvSpPr>
        <p:spPr/>
        <p:txBody>
          <a:bodyPr/>
          <a:lstStyle/>
          <a:p>
            <a:r>
              <a:rPr lang="en-US"/>
              <a:t>Tiktok Average Views by Hashtag | 1 group and 5 profiles</a:t>
            </a:r>
          </a:p>
        </p:txBody>
      </p:sp>
      <p:graphicFrame>
        <p:nvGraphicFramePr>
          <p:cNvPr id="6" name="Chart Placeholder 5">
            <a:extLst>
              <a:ext uri="{FF2B5EF4-FFF2-40B4-BE49-F238E27FC236}">
                <a16:creationId xmlns:a16="http://schemas.microsoft.com/office/drawing/2014/main" id="{6964B2FB-B100-479A-981B-8FEBFD083044}"/>
              </a:ext>
            </a:extLst>
          </p:cNvPr>
          <p:cNvGraphicFramePr>
            <a:graphicFrameLocks noGrp="1"/>
          </p:cNvGraphicFramePr>
          <p:nvPr>
            <p:ph type="chart" sz="quarter" idx="13"/>
            <p:extLst>
              <p:ext uri="{D42A27DB-BD31-4B8C-83A1-F6EECF244321}">
                <p14:modId xmlns:p14="http://schemas.microsoft.com/office/powerpoint/2010/main" val="1008736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AFF4E-D269-4990-89F5-919300E6B797}"/>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86BB6E66-0958-488C-84FB-C12B2C6D4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201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D2F83-9089-497E-B310-BA0A96E1462E}"/>
              </a:ext>
            </a:extLst>
          </p:cNvPr>
          <p:cNvSpPr>
            <a:spLocks noGrp="1"/>
          </p:cNvSpPr>
          <p:nvPr>
            <p:ph type="title"/>
          </p:nvPr>
        </p:nvSpPr>
        <p:spPr/>
        <p:txBody>
          <a:bodyPr/>
          <a:lstStyle/>
          <a:p>
            <a:r>
              <a:rPr lang="en-US"/>
              <a:t>Tiktok Onze best scorende TikToks! 👀 | 1 group and 5 profiles - 1 of 5</a:t>
            </a:r>
          </a:p>
        </p:txBody>
      </p:sp>
      <p:graphicFrame>
        <p:nvGraphicFramePr>
          <p:cNvPr id="5" name="Table Placeholder 4">
            <a:extLst>
              <a:ext uri="{FF2B5EF4-FFF2-40B4-BE49-F238E27FC236}">
                <a16:creationId xmlns:a16="http://schemas.microsoft.com/office/drawing/2014/main" id="{B960D36B-E9C1-4656-BA7D-0E029A1D11E9}"/>
              </a:ext>
            </a:extLst>
          </p:cNvPr>
          <p:cNvGraphicFramePr>
            <a:graphicFrameLocks noGrp="1"/>
          </p:cNvGraphicFramePr>
          <p:nvPr>
            <p:ph type="tbl" sz="quarter" idx="13"/>
            <p:extLst>
              <p:ext uri="{D42A27DB-BD31-4B8C-83A1-F6EECF244321}">
                <p14:modId xmlns:p14="http://schemas.microsoft.com/office/powerpoint/2010/main" val="93364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52362103"/>
                    </a:ext>
                  </a:extLst>
                </a:gridCol>
                <a:gridCol w="576072">
                  <a:extLst>
                    <a:ext uri="{9D8B030D-6E8A-4147-A177-3AD203B41FA5}">
                      <a16:colId xmlns:a16="http://schemas.microsoft.com/office/drawing/2014/main" val="2707697497"/>
                    </a:ext>
                  </a:extLst>
                </a:gridCol>
                <a:gridCol w="576072">
                  <a:extLst>
                    <a:ext uri="{9D8B030D-6E8A-4147-A177-3AD203B41FA5}">
                      <a16:colId xmlns:a16="http://schemas.microsoft.com/office/drawing/2014/main" val="557006541"/>
                    </a:ext>
                  </a:extLst>
                </a:gridCol>
                <a:gridCol w="576072">
                  <a:extLst>
                    <a:ext uri="{9D8B030D-6E8A-4147-A177-3AD203B41FA5}">
                      <a16:colId xmlns:a16="http://schemas.microsoft.com/office/drawing/2014/main" val="4146345856"/>
                    </a:ext>
                  </a:extLst>
                </a:gridCol>
                <a:gridCol w="576072">
                  <a:extLst>
                    <a:ext uri="{9D8B030D-6E8A-4147-A177-3AD203B41FA5}">
                      <a16:colId xmlns:a16="http://schemas.microsoft.com/office/drawing/2014/main" val="438803426"/>
                    </a:ext>
                  </a:extLst>
                </a:gridCol>
                <a:gridCol w="576072">
                  <a:extLst>
                    <a:ext uri="{9D8B030D-6E8A-4147-A177-3AD203B41FA5}">
                      <a16:colId xmlns:a16="http://schemas.microsoft.com/office/drawing/2014/main" val="1934885177"/>
                    </a:ext>
                  </a:extLst>
                </a:gridCol>
                <a:gridCol w="576072">
                  <a:extLst>
                    <a:ext uri="{9D8B030D-6E8A-4147-A177-3AD203B41FA5}">
                      <a16:colId xmlns:a16="http://schemas.microsoft.com/office/drawing/2014/main" val="425014417"/>
                    </a:ext>
                  </a:extLst>
                </a:gridCol>
                <a:gridCol w="576072">
                  <a:extLst>
                    <a:ext uri="{9D8B030D-6E8A-4147-A177-3AD203B41FA5}">
                      <a16:colId xmlns:a16="http://schemas.microsoft.com/office/drawing/2014/main" val="2588487006"/>
                    </a:ext>
                  </a:extLst>
                </a:gridCol>
                <a:gridCol w="576072">
                  <a:extLst>
                    <a:ext uri="{9D8B030D-6E8A-4147-A177-3AD203B41FA5}">
                      <a16:colId xmlns:a16="http://schemas.microsoft.com/office/drawing/2014/main" val="4276838104"/>
                    </a:ext>
                  </a:extLst>
                </a:gridCol>
                <a:gridCol w="576072">
                  <a:extLst>
                    <a:ext uri="{9D8B030D-6E8A-4147-A177-3AD203B41FA5}">
                      <a16:colId xmlns:a16="http://schemas.microsoft.com/office/drawing/2014/main" val="1040453790"/>
                    </a:ext>
                  </a:extLst>
                </a:gridCol>
                <a:gridCol w="576072">
                  <a:extLst>
                    <a:ext uri="{9D8B030D-6E8A-4147-A177-3AD203B41FA5}">
                      <a16:colId xmlns:a16="http://schemas.microsoft.com/office/drawing/2014/main" val="132497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52764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19639</a:t>
                      </a:r>
                    </a:p>
                  </a:txBody>
                  <a:tcPr/>
                </a:tc>
                <a:extLst>
                  <a:ext uri="{0D108BD9-81ED-4DB2-BD59-A6C34878D82A}">
                    <a16:rowId xmlns:a16="http://schemas.microsoft.com/office/drawing/2014/main" val="149509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a:t>
                      </a:r>
                    </a:p>
                  </a:txBody>
                  <a:tcPr/>
                </a:tc>
                <a:extLst>
                  <a:ext uri="{0D108BD9-81ED-4DB2-BD59-A6C34878D82A}">
                    <a16:rowId xmlns:a16="http://schemas.microsoft.com/office/drawing/2014/main" val="180023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181789</a:t>
                      </a:r>
                    </a:p>
                  </a:txBody>
                  <a:tcPr/>
                </a:tc>
                <a:extLst>
                  <a:ext uri="{0D108BD9-81ED-4DB2-BD59-A6C34878D82A}">
                    <a16:rowId xmlns:a16="http://schemas.microsoft.com/office/drawing/2014/main" val="352028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7982:21:58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419692</a:t>
                      </a:r>
                    </a:p>
                  </a:txBody>
                  <a:tcPr/>
                </a:tc>
                <a:extLst>
                  <a:ext uri="{0D108BD9-81ED-4DB2-BD59-A6C34878D82A}">
                    <a16:rowId xmlns:a16="http://schemas.microsoft.com/office/drawing/2014/main" val="7848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4963</a:t>
                      </a:r>
                    </a:p>
                  </a:txBody>
                  <a:tcPr/>
                </a:tc>
                <a:extLst>
                  <a:ext uri="{0D108BD9-81ED-4DB2-BD59-A6C34878D82A}">
                    <a16:rowId xmlns:a16="http://schemas.microsoft.com/office/drawing/2014/main" val="1695795230"/>
                  </a:ext>
                </a:extLst>
              </a:tr>
            </a:tbl>
          </a:graphicData>
        </a:graphic>
      </p:graphicFrame>
      <p:sp>
        <p:nvSpPr>
          <p:cNvPr id="4" name="Text Placeholder 3">
            <a:extLst>
              <a:ext uri="{FF2B5EF4-FFF2-40B4-BE49-F238E27FC236}">
                <a16:creationId xmlns:a16="http://schemas.microsoft.com/office/drawing/2014/main" id="{D1DAEDA2-DBAD-4D8C-9186-D92E335B6D7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12100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BE313-F057-48A6-A0E1-08161CE4BC9E}"/>
              </a:ext>
            </a:extLst>
          </p:cNvPr>
          <p:cNvSpPr>
            <a:spLocks noGrp="1"/>
          </p:cNvSpPr>
          <p:nvPr>
            <p:ph type="title"/>
          </p:nvPr>
        </p:nvSpPr>
        <p:spPr/>
        <p:txBody>
          <a:bodyPr/>
          <a:lstStyle/>
          <a:p>
            <a:r>
              <a:rPr lang="en-US"/>
              <a:t>Tiktok Onze best scorende TikToks! 👀 | 1 group and 5 profiles - 2 of 5</a:t>
            </a:r>
          </a:p>
        </p:txBody>
      </p:sp>
      <p:graphicFrame>
        <p:nvGraphicFramePr>
          <p:cNvPr id="5" name="Table Placeholder 4">
            <a:extLst>
              <a:ext uri="{FF2B5EF4-FFF2-40B4-BE49-F238E27FC236}">
                <a16:creationId xmlns:a16="http://schemas.microsoft.com/office/drawing/2014/main" id="{C2E0AD6D-49D8-4C3E-8B87-C5DE266BD94D}"/>
              </a:ext>
            </a:extLst>
          </p:cNvPr>
          <p:cNvGraphicFramePr>
            <a:graphicFrameLocks noGrp="1"/>
          </p:cNvGraphicFramePr>
          <p:nvPr>
            <p:ph type="tbl" sz="quarter" idx="13"/>
            <p:extLst>
              <p:ext uri="{D42A27DB-BD31-4B8C-83A1-F6EECF244321}">
                <p14:modId xmlns:p14="http://schemas.microsoft.com/office/powerpoint/2010/main" val="366333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42880366"/>
                    </a:ext>
                  </a:extLst>
                </a:gridCol>
                <a:gridCol w="576072">
                  <a:extLst>
                    <a:ext uri="{9D8B030D-6E8A-4147-A177-3AD203B41FA5}">
                      <a16:colId xmlns:a16="http://schemas.microsoft.com/office/drawing/2014/main" val="4001593453"/>
                    </a:ext>
                  </a:extLst>
                </a:gridCol>
                <a:gridCol w="576072">
                  <a:extLst>
                    <a:ext uri="{9D8B030D-6E8A-4147-A177-3AD203B41FA5}">
                      <a16:colId xmlns:a16="http://schemas.microsoft.com/office/drawing/2014/main" val="1360816109"/>
                    </a:ext>
                  </a:extLst>
                </a:gridCol>
                <a:gridCol w="576072">
                  <a:extLst>
                    <a:ext uri="{9D8B030D-6E8A-4147-A177-3AD203B41FA5}">
                      <a16:colId xmlns:a16="http://schemas.microsoft.com/office/drawing/2014/main" val="2754286725"/>
                    </a:ext>
                  </a:extLst>
                </a:gridCol>
                <a:gridCol w="576072">
                  <a:extLst>
                    <a:ext uri="{9D8B030D-6E8A-4147-A177-3AD203B41FA5}">
                      <a16:colId xmlns:a16="http://schemas.microsoft.com/office/drawing/2014/main" val="3331947556"/>
                    </a:ext>
                  </a:extLst>
                </a:gridCol>
                <a:gridCol w="576072">
                  <a:extLst>
                    <a:ext uri="{9D8B030D-6E8A-4147-A177-3AD203B41FA5}">
                      <a16:colId xmlns:a16="http://schemas.microsoft.com/office/drawing/2014/main" val="2615559726"/>
                    </a:ext>
                  </a:extLst>
                </a:gridCol>
                <a:gridCol w="576072">
                  <a:extLst>
                    <a:ext uri="{9D8B030D-6E8A-4147-A177-3AD203B41FA5}">
                      <a16:colId xmlns:a16="http://schemas.microsoft.com/office/drawing/2014/main" val="1147034559"/>
                    </a:ext>
                  </a:extLst>
                </a:gridCol>
                <a:gridCol w="576072">
                  <a:extLst>
                    <a:ext uri="{9D8B030D-6E8A-4147-A177-3AD203B41FA5}">
                      <a16:colId xmlns:a16="http://schemas.microsoft.com/office/drawing/2014/main" val="1049772626"/>
                    </a:ext>
                  </a:extLst>
                </a:gridCol>
                <a:gridCol w="576072">
                  <a:extLst>
                    <a:ext uri="{9D8B030D-6E8A-4147-A177-3AD203B41FA5}">
                      <a16:colId xmlns:a16="http://schemas.microsoft.com/office/drawing/2014/main" val="2260320098"/>
                    </a:ext>
                  </a:extLst>
                </a:gridCol>
                <a:gridCol w="576072">
                  <a:extLst>
                    <a:ext uri="{9D8B030D-6E8A-4147-A177-3AD203B41FA5}">
                      <a16:colId xmlns:a16="http://schemas.microsoft.com/office/drawing/2014/main" val="3504263801"/>
                    </a:ext>
                  </a:extLst>
                </a:gridCol>
                <a:gridCol w="576072">
                  <a:extLst>
                    <a:ext uri="{9D8B030D-6E8A-4147-A177-3AD203B41FA5}">
                      <a16:colId xmlns:a16="http://schemas.microsoft.com/office/drawing/2014/main" val="388355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72703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17:03:04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17:03:04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extLst>
                  <a:ext uri="{0D108BD9-81ED-4DB2-BD59-A6C34878D82A}">
                    <a16:rowId xmlns:a16="http://schemas.microsoft.com/office/drawing/2014/main" val="86708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2290:34:13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138605</a:t>
                      </a:r>
                    </a:p>
                  </a:txBody>
                  <a:tcPr/>
                </a:tc>
                <a:extLst>
                  <a:ext uri="{0D108BD9-81ED-4DB2-BD59-A6C34878D82A}">
                    <a16:rowId xmlns:a16="http://schemas.microsoft.com/office/drawing/2014/main" val="315710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a:t>
                      </a:r>
                    </a:p>
                  </a:txBody>
                  <a:tcPr/>
                </a:tc>
                <a:extLst>
                  <a:ext uri="{0D108BD9-81ED-4DB2-BD59-A6C34878D82A}">
                    <a16:rowId xmlns:a16="http://schemas.microsoft.com/office/drawing/2014/main" val="2392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12:26:54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12:26:54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12271</a:t>
                      </a:r>
                    </a:p>
                  </a:txBody>
                  <a:tcPr/>
                </a:tc>
                <a:extLst>
                  <a:ext uri="{0D108BD9-81ED-4DB2-BD59-A6C34878D82A}">
                    <a16:rowId xmlns:a16="http://schemas.microsoft.com/office/drawing/2014/main" val="133183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8058:20:14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438081</a:t>
                      </a:r>
                    </a:p>
                  </a:txBody>
                  <a:tcPr/>
                </a:tc>
                <a:extLst>
                  <a:ext uri="{0D108BD9-81ED-4DB2-BD59-A6C34878D82A}">
                    <a16:rowId xmlns:a16="http://schemas.microsoft.com/office/drawing/2014/main" val="812248300"/>
                  </a:ext>
                </a:extLst>
              </a:tr>
            </a:tbl>
          </a:graphicData>
        </a:graphic>
      </p:graphicFrame>
      <p:sp>
        <p:nvSpPr>
          <p:cNvPr id="4" name="Text Placeholder 3">
            <a:extLst>
              <a:ext uri="{FF2B5EF4-FFF2-40B4-BE49-F238E27FC236}">
                <a16:creationId xmlns:a16="http://schemas.microsoft.com/office/drawing/2014/main" id="{DAC4DD6C-5BC1-4EF6-B863-5A8650C3204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797572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497FD-5A71-4044-BF43-77462068B575}"/>
              </a:ext>
            </a:extLst>
          </p:cNvPr>
          <p:cNvSpPr>
            <a:spLocks noGrp="1"/>
          </p:cNvSpPr>
          <p:nvPr>
            <p:ph type="title"/>
          </p:nvPr>
        </p:nvSpPr>
        <p:spPr/>
        <p:txBody>
          <a:bodyPr/>
          <a:lstStyle/>
          <a:p>
            <a:r>
              <a:rPr lang="en-US"/>
              <a:t>Tiktok Onze best scorende TikToks! 👀 | 1 group and 5 profiles - 3 of 5</a:t>
            </a:r>
          </a:p>
        </p:txBody>
      </p:sp>
      <p:graphicFrame>
        <p:nvGraphicFramePr>
          <p:cNvPr id="5" name="Table Placeholder 4">
            <a:extLst>
              <a:ext uri="{FF2B5EF4-FFF2-40B4-BE49-F238E27FC236}">
                <a16:creationId xmlns:a16="http://schemas.microsoft.com/office/drawing/2014/main" id="{254D1E56-C8E1-4C14-8B61-A8BC85F5718C}"/>
              </a:ext>
            </a:extLst>
          </p:cNvPr>
          <p:cNvGraphicFramePr>
            <a:graphicFrameLocks noGrp="1"/>
          </p:cNvGraphicFramePr>
          <p:nvPr>
            <p:ph type="tbl" sz="quarter" idx="13"/>
            <p:extLst>
              <p:ext uri="{D42A27DB-BD31-4B8C-83A1-F6EECF244321}">
                <p14:modId xmlns:p14="http://schemas.microsoft.com/office/powerpoint/2010/main" val="288009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94712490"/>
                    </a:ext>
                  </a:extLst>
                </a:gridCol>
                <a:gridCol w="576072">
                  <a:extLst>
                    <a:ext uri="{9D8B030D-6E8A-4147-A177-3AD203B41FA5}">
                      <a16:colId xmlns:a16="http://schemas.microsoft.com/office/drawing/2014/main" val="678052096"/>
                    </a:ext>
                  </a:extLst>
                </a:gridCol>
                <a:gridCol w="576072">
                  <a:extLst>
                    <a:ext uri="{9D8B030D-6E8A-4147-A177-3AD203B41FA5}">
                      <a16:colId xmlns:a16="http://schemas.microsoft.com/office/drawing/2014/main" val="3523866637"/>
                    </a:ext>
                  </a:extLst>
                </a:gridCol>
                <a:gridCol w="576072">
                  <a:extLst>
                    <a:ext uri="{9D8B030D-6E8A-4147-A177-3AD203B41FA5}">
                      <a16:colId xmlns:a16="http://schemas.microsoft.com/office/drawing/2014/main" val="3999902518"/>
                    </a:ext>
                  </a:extLst>
                </a:gridCol>
                <a:gridCol w="576072">
                  <a:extLst>
                    <a:ext uri="{9D8B030D-6E8A-4147-A177-3AD203B41FA5}">
                      <a16:colId xmlns:a16="http://schemas.microsoft.com/office/drawing/2014/main" val="1384191202"/>
                    </a:ext>
                  </a:extLst>
                </a:gridCol>
                <a:gridCol w="576072">
                  <a:extLst>
                    <a:ext uri="{9D8B030D-6E8A-4147-A177-3AD203B41FA5}">
                      <a16:colId xmlns:a16="http://schemas.microsoft.com/office/drawing/2014/main" val="966427378"/>
                    </a:ext>
                  </a:extLst>
                </a:gridCol>
                <a:gridCol w="576072">
                  <a:extLst>
                    <a:ext uri="{9D8B030D-6E8A-4147-A177-3AD203B41FA5}">
                      <a16:colId xmlns:a16="http://schemas.microsoft.com/office/drawing/2014/main" val="1108771340"/>
                    </a:ext>
                  </a:extLst>
                </a:gridCol>
                <a:gridCol w="576072">
                  <a:extLst>
                    <a:ext uri="{9D8B030D-6E8A-4147-A177-3AD203B41FA5}">
                      <a16:colId xmlns:a16="http://schemas.microsoft.com/office/drawing/2014/main" val="567200460"/>
                    </a:ext>
                  </a:extLst>
                </a:gridCol>
                <a:gridCol w="576072">
                  <a:extLst>
                    <a:ext uri="{9D8B030D-6E8A-4147-A177-3AD203B41FA5}">
                      <a16:colId xmlns:a16="http://schemas.microsoft.com/office/drawing/2014/main" val="4291559679"/>
                    </a:ext>
                  </a:extLst>
                </a:gridCol>
                <a:gridCol w="576072">
                  <a:extLst>
                    <a:ext uri="{9D8B030D-6E8A-4147-A177-3AD203B41FA5}">
                      <a16:colId xmlns:a16="http://schemas.microsoft.com/office/drawing/2014/main" val="2539220508"/>
                    </a:ext>
                  </a:extLst>
                </a:gridCol>
                <a:gridCol w="576072">
                  <a:extLst>
                    <a:ext uri="{9D8B030D-6E8A-4147-A177-3AD203B41FA5}">
                      <a16:colId xmlns:a16="http://schemas.microsoft.com/office/drawing/2014/main" val="351642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94201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00:06:37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00:06:37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5093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134226</a:t>
                      </a:r>
                    </a:p>
                  </a:txBody>
                  <a:tcPr/>
                </a:tc>
                <a:extLst>
                  <a:ext uri="{0D108BD9-81ED-4DB2-BD59-A6C34878D82A}">
                    <a16:rowId xmlns:a16="http://schemas.microsoft.com/office/drawing/2014/main" val="414227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115408</a:t>
                      </a:r>
                    </a:p>
                  </a:txBody>
                  <a:tcPr/>
                </a:tc>
                <a:extLst>
                  <a:ext uri="{0D108BD9-81ED-4DB2-BD59-A6C34878D82A}">
                    <a16:rowId xmlns:a16="http://schemas.microsoft.com/office/drawing/2014/main" val="285723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27508</a:t>
                      </a:r>
                    </a:p>
                  </a:txBody>
                  <a:tcPr/>
                </a:tc>
                <a:extLst>
                  <a:ext uri="{0D108BD9-81ED-4DB2-BD59-A6C34878D82A}">
                    <a16:rowId xmlns:a16="http://schemas.microsoft.com/office/drawing/2014/main" val="316263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8046104"/>
                  </a:ext>
                </a:extLst>
              </a:tr>
            </a:tbl>
          </a:graphicData>
        </a:graphic>
      </p:graphicFrame>
      <p:sp>
        <p:nvSpPr>
          <p:cNvPr id="4" name="Text Placeholder 3">
            <a:extLst>
              <a:ext uri="{FF2B5EF4-FFF2-40B4-BE49-F238E27FC236}">
                <a16:creationId xmlns:a16="http://schemas.microsoft.com/office/drawing/2014/main" id="{73BF5500-60DA-45E3-A8D3-DF6AE27F80D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13474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44AE3-22F9-45B0-991E-AFB6611F7501}"/>
              </a:ext>
            </a:extLst>
          </p:cNvPr>
          <p:cNvSpPr>
            <a:spLocks noGrp="1"/>
          </p:cNvSpPr>
          <p:nvPr>
            <p:ph type="title"/>
          </p:nvPr>
        </p:nvSpPr>
        <p:spPr/>
        <p:txBody>
          <a:bodyPr/>
          <a:lstStyle/>
          <a:p>
            <a:r>
              <a:rPr lang="en-US"/>
              <a:t>Tiktok Onze best scorende TikToks! 👀 | 1 group and 5 profiles - 4 of 5</a:t>
            </a:r>
          </a:p>
        </p:txBody>
      </p:sp>
      <p:graphicFrame>
        <p:nvGraphicFramePr>
          <p:cNvPr id="5" name="Table Placeholder 4">
            <a:extLst>
              <a:ext uri="{FF2B5EF4-FFF2-40B4-BE49-F238E27FC236}">
                <a16:creationId xmlns:a16="http://schemas.microsoft.com/office/drawing/2014/main" id="{85D700CA-D9E8-4811-A657-E5CB5305A765}"/>
              </a:ext>
            </a:extLst>
          </p:cNvPr>
          <p:cNvGraphicFramePr>
            <a:graphicFrameLocks noGrp="1"/>
          </p:cNvGraphicFramePr>
          <p:nvPr>
            <p:ph type="tbl" sz="quarter" idx="13"/>
            <p:extLst>
              <p:ext uri="{D42A27DB-BD31-4B8C-83A1-F6EECF244321}">
                <p14:modId xmlns:p14="http://schemas.microsoft.com/office/powerpoint/2010/main" val="293954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91913617"/>
                    </a:ext>
                  </a:extLst>
                </a:gridCol>
                <a:gridCol w="576072">
                  <a:extLst>
                    <a:ext uri="{9D8B030D-6E8A-4147-A177-3AD203B41FA5}">
                      <a16:colId xmlns:a16="http://schemas.microsoft.com/office/drawing/2014/main" val="3943398478"/>
                    </a:ext>
                  </a:extLst>
                </a:gridCol>
                <a:gridCol w="576072">
                  <a:extLst>
                    <a:ext uri="{9D8B030D-6E8A-4147-A177-3AD203B41FA5}">
                      <a16:colId xmlns:a16="http://schemas.microsoft.com/office/drawing/2014/main" val="98017150"/>
                    </a:ext>
                  </a:extLst>
                </a:gridCol>
                <a:gridCol w="576072">
                  <a:extLst>
                    <a:ext uri="{9D8B030D-6E8A-4147-A177-3AD203B41FA5}">
                      <a16:colId xmlns:a16="http://schemas.microsoft.com/office/drawing/2014/main" val="4114062758"/>
                    </a:ext>
                  </a:extLst>
                </a:gridCol>
                <a:gridCol w="576072">
                  <a:extLst>
                    <a:ext uri="{9D8B030D-6E8A-4147-A177-3AD203B41FA5}">
                      <a16:colId xmlns:a16="http://schemas.microsoft.com/office/drawing/2014/main" val="3186560498"/>
                    </a:ext>
                  </a:extLst>
                </a:gridCol>
                <a:gridCol w="576072">
                  <a:extLst>
                    <a:ext uri="{9D8B030D-6E8A-4147-A177-3AD203B41FA5}">
                      <a16:colId xmlns:a16="http://schemas.microsoft.com/office/drawing/2014/main" val="1293720853"/>
                    </a:ext>
                  </a:extLst>
                </a:gridCol>
                <a:gridCol w="576072">
                  <a:extLst>
                    <a:ext uri="{9D8B030D-6E8A-4147-A177-3AD203B41FA5}">
                      <a16:colId xmlns:a16="http://schemas.microsoft.com/office/drawing/2014/main" val="699718138"/>
                    </a:ext>
                  </a:extLst>
                </a:gridCol>
                <a:gridCol w="576072">
                  <a:extLst>
                    <a:ext uri="{9D8B030D-6E8A-4147-A177-3AD203B41FA5}">
                      <a16:colId xmlns:a16="http://schemas.microsoft.com/office/drawing/2014/main" val="1947947777"/>
                    </a:ext>
                  </a:extLst>
                </a:gridCol>
                <a:gridCol w="576072">
                  <a:extLst>
                    <a:ext uri="{9D8B030D-6E8A-4147-A177-3AD203B41FA5}">
                      <a16:colId xmlns:a16="http://schemas.microsoft.com/office/drawing/2014/main" val="331564859"/>
                    </a:ext>
                  </a:extLst>
                </a:gridCol>
                <a:gridCol w="576072">
                  <a:extLst>
                    <a:ext uri="{9D8B030D-6E8A-4147-A177-3AD203B41FA5}">
                      <a16:colId xmlns:a16="http://schemas.microsoft.com/office/drawing/2014/main" val="3837162999"/>
                    </a:ext>
                  </a:extLst>
                </a:gridCol>
                <a:gridCol w="576072">
                  <a:extLst>
                    <a:ext uri="{9D8B030D-6E8A-4147-A177-3AD203B41FA5}">
                      <a16:colId xmlns:a16="http://schemas.microsoft.com/office/drawing/2014/main" val="411789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39309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4600</a:t>
                      </a:r>
                    </a:p>
                  </a:txBody>
                  <a:tcPr/>
                </a:tc>
                <a:extLst>
                  <a:ext uri="{0D108BD9-81ED-4DB2-BD59-A6C34878D82A}">
                    <a16:rowId xmlns:a16="http://schemas.microsoft.com/office/drawing/2014/main" val="88351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7132</a:t>
                      </a:r>
                    </a:p>
                  </a:txBody>
                  <a:tcPr/>
                </a:tc>
                <a:extLst>
                  <a:ext uri="{0D108BD9-81ED-4DB2-BD59-A6C34878D82A}">
                    <a16:rowId xmlns:a16="http://schemas.microsoft.com/office/drawing/2014/main" val="355741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14:49:41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14:49:41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37715</a:t>
                      </a:r>
                    </a:p>
                  </a:txBody>
                  <a:tcPr/>
                </a:tc>
                <a:extLst>
                  <a:ext uri="{0D108BD9-81ED-4DB2-BD59-A6C34878D82A}">
                    <a16:rowId xmlns:a16="http://schemas.microsoft.com/office/drawing/2014/main" val="330943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59457</a:t>
                      </a:r>
                    </a:p>
                  </a:txBody>
                  <a:tcPr/>
                </a:tc>
                <a:extLst>
                  <a:ext uri="{0D108BD9-81ED-4DB2-BD59-A6C34878D82A}">
                    <a16:rowId xmlns:a16="http://schemas.microsoft.com/office/drawing/2014/main" val="116077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09:38:54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09:38:54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248001</a:t>
                      </a:r>
                    </a:p>
                  </a:txBody>
                  <a:tcPr/>
                </a:tc>
                <a:extLst>
                  <a:ext uri="{0D108BD9-81ED-4DB2-BD59-A6C34878D82A}">
                    <a16:rowId xmlns:a16="http://schemas.microsoft.com/office/drawing/2014/main" val="3759352349"/>
                  </a:ext>
                </a:extLst>
              </a:tr>
            </a:tbl>
          </a:graphicData>
        </a:graphic>
      </p:graphicFrame>
      <p:sp>
        <p:nvSpPr>
          <p:cNvPr id="4" name="Text Placeholder 3">
            <a:extLst>
              <a:ext uri="{FF2B5EF4-FFF2-40B4-BE49-F238E27FC236}">
                <a16:creationId xmlns:a16="http://schemas.microsoft.com/office/drawing/2014/main" id="{A228A029-5E64-4003-B2BA-0A10926E813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50045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49A9F-E204-41B4-AB8C-5E1382E3E12D}"/>
              </a:ext>
            </a:extLst>
          </p:cNvPr>
          <p:cNvSpPr>
            <a:spLocks noGrp="1"/>
          </p:cNvSpPr>
          <p:nvPr>
            <p:ph type="title"/>
          </p:nvPr>
        </p:nvSpPr>
        <p:spPr/>
        <p:txBody>
          <a:bodyPr/>
          <a:lstStyle/>
          <a:p>
            <a:r>
              <a:rPr lang="en-US"/>
              <a:t>Tiktok Onze best scorende TikToks! 👀 | 1 group and 5 profiles - 5 of 5</a:t>
            </a:r>
          </a:p>
        </p:txBody>
      </p:sp>
      <p:graphicFrame>
        <p:nvGraphicFramePr>
          <p:cNvPr id="5" name="Table Placeholder 4">
            <a:extLst>
              <a:ext uri="{FF2B5EF4-FFF2-40B4-BE49-F238E27FC236}">
                <a16:creationId xmlns:a16="http://schemas.microsoft.com/office/drawing/2014/main" id="{F877AD81-E491-45F8-BFD7-DC991032ABF7}"/>
              </a:ext>
            </a:extLst>
          </p:cNvPr>
          <p:cNvGraphicFramePr>
            <a:graphicFrameLocks noGrp="1"/>
          </p:cNvGraphicFramePr>
          <p:nvPr>
            <p:ph type="tbl" sz="quarter" idx="13"/>
            <p:extLst>
              <p:ext uri="{D42A27DB-BD31-4B8C-83A1-F6EECF244321}">
                <p14:modId xmlns:p14="http://schemas.microsoft.com/office/powerpoint/2010/main" val="287426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82926971"/>
                    </a:ext>
                  </a:extLst>
                </a:gridCol>
                <a:gridCol w="576072">
                  <a:extLst>
                    <a:ext uri="{9D8B030D-6E8A-4147-A177-3AD203B41FA5}">
                      <a16:colId xmlns:a16="http://schemas.microsoft.com/office/drawing/2014/main" val="3073175827"/>
                    </a:ext>
                  </a:extLst>
                </a:gridCol>
                <a:gridCol w="576072">
                  <a:extLst>
                    <a:ext uri="{9D8B030D-6E8A-4147-A177-3AD203B41FA5}">
                      <a16:colId xmlns:a16="http://schemas.microsoft.com/office/drawing/2014/main" val="3808816637"/>
                    </a:ext>
                  </a:extLst>
                </a:gridCol>
                <a:gridCol w="576072">
                  <a:extLst>
                    <a:ext uri="{9D8B030D-6E8A-4147-A177-3AD203B41FA5}">
                      <a16:colId xmlns:a16="http://schemas.microsoft.com/office/drawing/2014/main" val="357510758"/>
                    </a:ext>
                  </a:extLst>
                </a:gridCol>
                <a:gridCol w="576072">
                  <a:extLst>
                    <a:ext uri="{9D8B030D-6E8A-4147-A177-3AD203B41FA5}">
                      <a16:colId xmlns:a16="http://schemas.microsoft.com/office/drawing/2014/main" val="2458643823"/>
                    </a:ext>
                  </a:extLst>
                </a:gridCol>
                <a:gridCol w="576072">
                  <a:extLst>
                    <a:ext uri="{9D8B030D-6E8A-4147-A177-3AD203B41FA5}">
                      <a16:colId xmlns:a16="http://schemas.microsoft.com/office/drawing/2014/main" val="69235049"/>
                    </a:ext>
                  </a:extLst>
                </a:gridCol>
                <a:gridCol w="576072">
                  <a:extLst>
                    <a:ext uri="{9D8B030D-6E8A-4147-A177-3AD203B41FA5}">
                      <a16:colId xmlns:a16="http://schemas.microsoft.com/office/drawing/2014/main" val="4245616347"/>
                    </a:ext>
                  </a:extLst>
                </a:gridCol>
                <a:gridCol w="576072">
                  <a:extLst>
                    <a:ext uri="{9D8B030D-6E8A-4147-A177-3AD203B41FA5}">
                      <a16:colId xmlns:a16="http://schemas.microsoft.com/office/drawing/2014/main" val="568269122"/>
                    </a:ext>
                  </a:extLst>
                </a:gridCol>
                <a:gridCol w="576072">
                  <a:extLst>
                    <a:ext uri="{9D8B030D-6E8A-4147-A177-3AD203B41FA5}">
                      <a16:colId xmlns:a16="http://schemas.microsoft.com/office/drawing/2014/main" val="1756731618"/>
                    </a:ext>
                  </a:extLst>
                </a:gridCol>
                <a:gridCol w="576072">
                  <a:extLst>
                    <a:ext uri="{9D8B030D-6E8A-4147-A177-3AD203B41FA5}">
                      <a16:colId xmlns:a16="http://schemas.microsoft.com/office/drawing/2014/main" val="4208139594"/>
                    </a:ext>
                  </a:extLst>
                </a:gridCol>
                <a:gridCol w="576072">
                  <a:extLst>
                    <a:ext uri="{9D8B030D-6E8A-4147-A177-3AD203B41FA5}">
                      <a16:colId xmlns:a16="http://schemas.microsoft.com/office/drawing/2014/main" val="1716486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33358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11573</a:t>
                      </a:r>
                    </a:p>
                  </a:txBody>
                  <a:tcPr/>
                </a:tc>
                <a:extLst>
                  <a:ext uri="{0D108BD9-81ED-4DB2-BD59-A6C34878D82A}">
                    <a16:rowId xmlns:a16="http://schemas.microsoft.com/office/drawing/2014/main" val="402553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10:51:56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10:51:56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73840</a:t>
                      </a:r>
                    </a:p>
                  </a:txBody>
                  <a:tcPr/>
                </a:tc>
                <a:extLst>
                  <a:ext uri="{0D108BD9-81ED-4DB2-BD59-A6C34878D82A}">
                    <a16:rowId xmlns:a16="http://schemas.microsoft.com/office/drawing/2014/main" val="358928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10:45:07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10:45:07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266896</a:t>
                      </a:r>
                    </a:p>
                  </a:txBody>
                  <a:tcPr/>
                </a:tc>
                <a:extLst>
                  <a:ext uri="{0D108BD9-81ED-4DB2-BD59-A6C34878D82A}">
                    <a16:rowId xmlns:a16="http://schemas.microsoft.com/office/drawing/2014/main" val="23056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16:43:45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16:43:45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191596</a:t>
                      </a:r>
                    </a:p>
                  </a:txBody>
                  <a:tcPr/>
                </a:tc>
                <a:extLst>
                  <a:ext uri="{0D108BD9-81ED-4DB2-BD59-A6C34878D82A}">
                    <a16:rowId xmlns:a16="http://schemas.microsoft.com/office/drawing/2014/main" val="169065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10:47:49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10:47:49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275392</a:t>
                      </a:r>
                    </a:p>
                  </a:txBody>
                  <a:tcPr/>
                </a:tc>
                <a:extLst>
                  <a:ext uri="{0D108BD9-81ED-4DB2-BD59-A6C34878D82A}">
                    <a16:rowId xmlns:a16="http://schemas.microsoft.com/office/drawing/2014/main" val="3487390878"/>
                  </a:ext>
                </a:extLst>
              </a:tr>
            </a:tbl>
          </a:graphicData>
        </a:graphic>
      </p:graphicFrame>
      <p:sp>
        <p:nvSpPr>
          <p:cNvPr id="4" name="Text Placeholder 3">
            <a:extLst>
              <a:ext uri="{FF2B5EF4-FFF2-40B4-BE49-F238E27FC236}">
                <a16:creationId xmlns:a16="http://schemas.microsoft.com/office/drawing/2014/main" id="{9899FF4B-A023-43DA-A0F3-8608553D10E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35934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F53B2-8B74-4E54-AA59-862A3C17A041}"/>
              </a:ext>
            </a:extLst>
          </p:cNvPr>
          <p:cNvSpPr>
            <a:spLocks noGrp="1"/>
          </p:cNvSpPr>
          <p:nvPr>
            <p:ph type="title"/>
          </p:nvPr>
        </p:nvSpPr>
        <p:spPr/>
        <p:txBody>
          <a:bodyPr/>
          <a:lstStyle/>
          <a:p>
            <a:r>
              <a:rPr lang="nl-NL"/>
              <a:t>Instagram Belangrijkste Insta statistieken op een rij 📊 | 1 group and 5 profiles</a:t>
            </a:r>
            <a:endParaRPr lang="en-US"/>
          </a:p>
        </p:txBody>
      </p:sp>
      <p:graphicFrame>
        <p:nvGraphicFramePr>
          <p:cNvPr id="5" name="Table Placeholder 4">
            <a:extLst>
              <a:ext uri="{FF2B5EF4-FFF2-40B4-BE49-F238E27FC236}">
                <a16:creationId xmlns:a16="http://schemas.microsoft.com/office/drawing/2014/main" id="{01E4BCB6-AD45-4977-9861-C8D67E9DD4E7}"/>
              </a:ext>
            </a:extLst>
          </p:cNvPr>
          <p:cNvGraphicFramePr>
            <a:graphicFrameLocks noGrp="1"/>
          </p:cNvGraphicFramePr>
          <p:nvPr>
            <p:ph type="tbl" sz="quarter" idx="13"/>
            <p:extLst>
              <p:ext uri="{D42A27DB-BD31-4B8C-83A1-F6EECF244321}">
                <p14:modId xmlns:p14="http://schemas.microsoft.com/office/powerpoint/2010/main" val="319488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8427614"/>
                    </a:ext>
                  </a:extLst>
                </a:gridCol>
                <a:gridCol w="658368">
                  <a:extLst>
                    <a:ext uri="{9D8B030D-6E8A-4147-A177-3AD203B41FA5}">
                      <a16:colId xmlns:a16="http://schemas.microsoft.com/office/drawing/2014/main" val="4078570313"/>
                    </a:ext>
                  </a:extLst>
                </a:gridCol>
                <a:gridCol w="658368">
                  <a:extLst>
                    <a:ext uri="{9D8B030D-6E8A-4147-A177-3AD203B41FA5}">
                      <a16:colId xmlns:a16="http://schemas.microsoft.com/office/drawing/2014/main" val="4291169990"/>
                    </a:ext>
                  </a:extLst>
                </a:gridCol>
                <a:gridCol w="658368">
                  <a:extLst>
                    <a:ext uri="{9D8B030D-6E8A-4147-A177-3AD203B41FA5}">
                      <a16:colId xmlns:a16="http://schemas.microsoft.com/office/drawing/2014/main" val="2887926362"/>
                    </a:ext>
                  </a:extLst>
                </a:gridCol>
                <a:gridCol w="658368">
                  <a:extLst>
                    <a:ext uri="{9D8B030D-6E8A-4147-A177-3AD203B41FA5}">
                      <a16:colId xmlns:a16="http://schemas.microsoft.com/office/drawing/2014/main" val="742305651"/>
                    </a:ext>
                  </a:extLst>
                </a:gridCol>
                <a:gridCol w="658368">
                  <a:extLst>
                    <a:ext uri="{9D8B030D-6E8A-4147-A177-3AD203B41FA5}">
                      <a16:colId xmlns:a16="http://schemas.microsoft.com/office/drawing/2014/main" val="847474231"/>
                    </a:ext>
                  </a:extLst>
                </a:gridCol>
                <a:gridCol w="658368">
                  <a:extLst>
                    <a:ext uri="{9D8B030D-6E8A-4147-A177-3AD203B41FA5}">
                      <a16:colId xmlns:a16="http://schemas.microsoft.com/office/drawing/2014/main" val="3293814279"/>
                    </a:ext>
                  </a:extLst>
                </a:gridCol>
                <a:gridCol w="658368">
                  <a:extLst>
                    <a:ext uri="{9D8B030D-6E8A-4147-A177-3AD203B41FA5}">
                      <a16:colId xmlns:a16="http://schemas.microsoft.com/office/drawing/2014/main" val="1260124648"/>
                    </a:ext>
                  </a:extLst>
                </a:gridCol>
                <a:gridCol w="658368">
                  <a:extLst>
                    <a:ext uri="{9D8B030D-6E8A-4147-A177-3AD203B41FA5}">
                      <a16:colId xmlns:a16="http://schemas.microsoft.com/office/drawing/2014/main" val="1502568760"/>
                    </a:ext>
                  </a:extLst>
                </a:gridCol>
                <a:gridCol w="658368">
                  <a:extLst>
                    <a:ext uri="{9D8B030D-6E8A-4147-A177-3AD203B41FA5}">
                      <a16:colId xmlns:a16="http://schemas.microsoft.com/office/drawing/2014/main" val="159826542"/>
                    </a:ext>
                  </a:extLst>
                </a:gridCol>
                <a:gridCol w="658368">
                  <a:extLst>
                    <a:ext uri="{9D8B030D-6E8A-4147-A177-3AD203B41FA5}">
                      <a16:colId xmlns:a16="http://schemas.microsoft.com/office/drawing/2014/main" val="529289260"/>
                    </a:ext>
                  </a:extLst>
                </a:gridCol>
                <a:gridCol w="658368">
                  <a:extLst>
                    <a:ext uri="{9D8B030D-6E8A-4147-A177-3AD203B41FA5}">
                      <a16:colId xmlns:a16="http://schemas.microsoft.com/office/drawing/2014/main" val="15161446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Video Views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1205644537"/>
                  </a:ext>
                </a:extLst>
              </a:tr>
              <a:tr h="370840">
                <a:tc>
                  <a:txBody>
                    <a:bodyPr/>
                    <a:lstStyle/>
                    <a:p>
                      <a:r>
                        <a:rPr lang="en-US" sz="1000"/>
                        <a:t>npo3fm</a:t>
                      </a:r>
                    </a:p>
                  </a:txBody>
                  <a:tcPr/>
                </a:tc>
                <a:tc>
                  <a:txBody>
                    <a:bodyPr/>
                    <a:lstStyle/>
                    <a:p>
                      <a:r>
                        <a:rPr lang="en-US" sz="1000"/>
                        <a:t>150628</a:t>
                      </a:r>
                    </a:p>
                  </a:txBody>
                  <a:tcPr/>
                </a:tc>
                <a:tc>
                  <a:txBody>
                    <a:bodyPr/>
                    <a:lstStyle/>
                    <a:p>
                      <a:r>
                        <a:rPr lang="en-US" sz="1000"/>
                        <a:t>96</a:t>
                      </a:r>
                    </a:p>
                  </a:txBody>
                  <a:tcPr/>
                </a:tc>
                <a:tc>
                  <a:txBody>
                    <a:bodyPr/>
                    <a:lstStyle/>
                    <a:p>
                      <a:r>
                        <a:rPr lang="en-US" sz="1000"/>
                        <a:t>4759</a:t>
                      </a:r>
                    </a:p>
                  </a:txBody>
                  <a:tcPr/>
                </a:tc>
                <a:tc>
                  <a:txBody>
                    <a:bodyPr/>
                    <a:lstStyle/>
                    <a:p>
                      <a:r>
                        <a:rPr lang="en-US" sz="1000"/>
                        <a:t>3094247</a:t>
                      </a:r>
                    </a:p>
                  </a:txBody>
                  <a:tcPr/>
                </a:tc>
                <a:tc>
                  <a:txBody>
                    <a:bodyPr/>
                    <a:lstStyle/>
                    <a:p>
                      <a:r>
                        <a:rPr lang="en-US" sz="1000"/>
                        <a:t>168021</a:t>
                      </a:r>
                    </a:p>
                  </a:txBody>
                  <a:tcPr/>
                </a:tc>
                <a:tc>
                  <a:txBody>
                    <a:bodyPr/>
                    <a:lstStyle/>
                    <a:p>
                      <a:r>
                        <a:rPr lang="en-US" sz="1000"/>
                        <a:t>61626.708333333</a:t>
                      </a:r>
                    </a:p>
                  </a:txBody>
                  <a:tcPr/>
                </a:tc>
                <a:tc>
                  <a:txBody>
                    <a:bodyPr/>
                    <a:lstStyle/>
                    <a:p>
                      <a:r>
                        <a:rPr lang="en-US" sz="1000"/>
                        <a:t>3348049</a:t>
                      </a:r>
                    </a:p>
                  </a:txBody>
                  <a:tcPr/>
                </a:tc>
                <a:tc>
                  <a:txBody>
                    <a:bodyPr/>
                    <a:lstStyle/>
                    <a:p>
                      <a:r>
                        <a:rPr lang="en-US" sz="1000"/>
                        <a:t>9</a:t>
                      </a:r>
                    </a:p>
                  </a:txBody>
                  <a:tcPr/>
                </a:tc>
                <a:tc>
                  <a:txBody>
                    <a:bodyPr/>
                    <a:lstStyle/>
                    <a:p>
                      <a:r>
                        <a:rPr lang="en-US" sz="1000"/>
                        <a:t>40</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4212451103"/>
                  </a:ext>
                </a:extLst>
              </a:tr>
            </a:tbl>
          </a:graphicData>
        </a:graphic>
      </p:graphicFrame>
      <p:sp>
        <p:nvSpPr>
          <p:cNvPr id="4" name="Text Placeholder 3">
            <a:extLst>
              <a:ext uri="{FF2B5EF4-FFF2-40B4-BE49-F238E27FC236}">
                <a16:creationId xmlns:a16="http://schemas.microsoft.com/office/drawing/2014/main" id="{26340394-08E4-4DC1-A5CB-666CFE2DCAA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60278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B4A8D-5CCA-4D3E-9E39-40759EC689D6}"/>
              </a:ext>
            </a:extLst>
          </p:cNvPr>
          <p:cNvSpPr>
            <a:spLocks noGrp="1"/>
          </p:cNvSpPr>
          <p:nvPr>
            <p:ph type="title"/>
          </p:nvPr>
        </p:nvSpPr>
        <p:spPr/>
        <p:txBody>
          <a:bodyPr/>
          <a:lstStyle/>
          <a:p>
            <a:r>
              <a:rPr lang="en-US"/>
              <a:t>Instagram Reach | 1 group and 5 profiles</a:t>
            </a:r>
          </a:p>
        </p:txBody>
      </p:sp>
      <p:graphicFrame>
        <p:nvGraphicFramePr>
          <p:cNvPr id="6" name="Chart Placeholder 5">
            <a:extLst>
              <a:ext uri="{FF2B5EF4-FFF2-40B4-BE49-F238E27FC236}">
                <a16:creationId xmlns:a16="http://schemas.microsoft.com/office/drawing/2014/main" id="{EED87031-2AC8-4922-9281-1347E2695701}"/>
              </a:ext>
            </a:extLst>
          </p:cNvPr>
          <p:cNvGraphicFramePr>
            <a:graphicFrameLocks noGrp="1"/>
          </p:cNvGraphicFramePr>
          <p:nvPr>
            <p:ph type="chart" sz="quarter" idx="13"/>
            <p:extLst>
              <p:ext uri="{D42A27DB-BD31-4B8C-83A1-F6EECF244321}">
                <p14:modId xmlns:p14="http://schemas.microsoft.com/office/powerpoint/2010/main" val="2285747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254491-5199-4951-96DD-F341D6710A98}"/>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57BB46D1-081D-4E53-AB47-4CCCD19CA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263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1E6A-5E87-4F90-9F07-60FDD6FDA2FA}"/>
              </a:ext>
            </a:extLst>
          </p:cNvPr>
          <p:cNvSpPr>
            <a:spLocks noGrp="1"/>
          </p:cNvSpPr>
          <p:nvPr>
            <p:ph type="title"/>
          </p:nvPr>
        </p:nvSpPr>
        <p:spPr/>
        <p:txBody>
          <a:bodyPr/>
          <a:lstStyle/>
          <a:p>
            <a:r>
              <a:rPr lang="en-US"/>
              <a:t>Instagram Impressions  | 1 group and 5 profiles</a:t>
            </a:r>
          </a:p>
        </p:txBody>
      </p:sp>
      <p:graphicFrame>
        <p:nvGraphicFramePr>
          <p:cNvPr id="6" name="Chart Placeholder 5">
            <a:extLst>
              <a:ext uri="{FF2B5EF4-FFF2-40B4-BE49-F238E27FC236}">
                <a16:creationId xmlns:a16="http://schemas.microsoft.com/office/drawing/2014/main" id="{D37CF3EF-0BB2-4C6C-A0A6-35EC178D5535}"/>
              </a:ext>
            </a:extLst>
          </p:cNvPr>
          <p:cNvGraphicFramePr>
            <a:graphicFrameLocks noGrp="1"/>
          </p:cNvGraphicFramePr>
          <p:nvPr>
            <p:ph type="chart" sz="quarter" idx="13"/>
            <p:extLst>
              <p:ext uri="{D42A27DB-BD31-4B8C-83A1-F6EECF244321}">
                <p14:modId xmlns:p14="http://schemas.microsoft.com/office/powerpoint/2010/main" val="2727408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C59A60-759A-45EF-B9AC-677792C029A4}"/>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777AE9D0-AB20-403F-BAD5-AA8801382D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919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CEA6D-4553-49C1-ABC7-31BF0812ED8C}"/>
              </a:ext>
            </a:extLst>
          </p:cNvPr>
          <p:cNvSpPr>
            <a:spLocks noGrp="1"/>
          </p:cNvSpPr>
          <p:nvPr>
            <p:ph type="title"/>
          </p:nvPr>
        </p:nvSpPr>
        <p:spPr/>
        <p:txBody>
          <a:bodyPr/>
          <a:lstStyle/>
          <a:p>
            <a:r>
              <a:rPr lang="en-US"/>
              <a:t>Instagram Followers Total | 1 group and 5 profiles</a:t>
            </a:r>
          </a:p>
        </p:txBody>
      </p:sp>
      <p:graphicFrame>
        <p:nvGraphicFramePr>
          <p:cNvPr id="6" name="Chart Placeholder 5">
            <a:extLst>
              <a:ext uri="{FF2B5EF4-FFF2-40B4-BE49-F238E27FC236}">
                <a16:creationId xmlns:a16="http://schemas.microsoft.com/office/drawing/2014/main" id="{4987F5F0-3423-48BF-BC4F-F3524A558936}"/>
              </a:ext>
            </a:extLst>
          </p:cNvPr>
          <p:cNvGraphicFramePr>
            <a:graphicFrameLocks noGrp="1"/>
          </p:cNvGraphicFramePr>
          <p:nvPr>
            <p:ph type="chart" sz="quarter" idx="13"/>
            <p:extLst>
              <p:ext uri="{D42A27DB-BD31-4B8C-83A1-F6EECF244321}">
                <p14:modId xmlns:p14="http://schemas.microsoft.com/office/powerpoint/2010/main" val="2513564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0D789-5FB7-420D-9CE2-D1FC1A4C0309}"/>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FE9AE57C-5E6E-4CE2-ADBE-26AD0083B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602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31864-4EC9-46BD-B48C-71DC3A3C2047}"/>
              </a:ext>
            </a:extLst>
          </p:cNvPr>
          <p:cNvSpPr>
            <a:spLocks noGrp="1"/>
          </p:cNvSpPr>
          <p:nvPr>
            <p:ph type="title"/>
          </p:nvPr>
        </p:nvSpPr>
        <p:spPr/>
        <p:txBody>
          <a:bodyPr/>
          <a:lstStyle/>
          <a:p>
            <a:r>
              <a:rPr lang="en-US"/>
              <a:t>Instagram Hashtag Detection | 1 group and 5 profiles - 1 of 3</a:t>
            </a:r>
          </a:p>
        </p:txBody>
      </p:sp>
      <p:graphicFrame>
        <p:nvGraphicFramePr>
          <p:cNvPr id="5" name="Table Placeholder 4">
            <a:extLst>
              <a:ext uri="{FF2B5EF4-FFF2-40B4-BE49-F238E27FC236}">
                <a16:creationId xmlns:a16="http://schemas.microsoft.com/office/drawing/2014/main" id="{BDF8DE4B-EF9E-4AB8-9892-8EB9E847A1C8}"/>
              </a:ext>
            </a:extLst>
          </p:cNvPr>
          <p:cNvGraphicFramePr>
            <a:graphicFrameLocks noGrp="1"/>
          </p:cNvGraphicFramePr>
          <p:nvPr>
            <p:ph type="tbl" sz="quarter" idx="13"/>
            <p:extLst>
              <p:ext uri="{D42A27DB-BD31-4B8C-83A1-F6EECF244321}">
                <p14:modId xmlns:p14="http://schemas.microsoft.com/office/powerpoint/2010/main" val="27624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03697640"/>
                    </a:ext>
                  </a:extLst>
                </a:gridCol>
                <a:gridCol w="1069848">
                  <a:extLst>
                    <a:ext uri="{9D8B030D-6E8A-4147-A177-3AD203B41FA5}">
                      <a16:colId xmlns:a16="http://schemas.microsoft.com/office/drawing/2014/main" val="2750543796"/>
                    </a:ext>
                  </a:extLst>
                </a:gridCol>
                <a:gridCol w="1069848">
                  <a:extLst>
                    <a:ext uri="{9D8B030D-6E8A-4147-A177-3AD203B41FA5}">
                      <a16:colId xmlns:a16="http://schemas.microsoft.com/office/drawing/2014/main" val="1460825664"/>
                    </a:ext>
                  </a:extLst>
                </a:gridCol>
                <a:gridCol w="1069848">
                  <a:extLst>
                    <a:ext uri="{9D8B030D-6E8A-4147-A177-3AD203B41FA5}">
                      <a16:colId xmlns:a16="http://schemas.microsoft.com/office/drawing/2014/main" val="1964449221"/>
                    </a:ext>
                  </a:extLst>
                </a:gridCol>
                <a:gridCol w="1069848">
                  <a:extLst>
                    <a:ext uri="{9D8B030D-6E8A-4147-A177-3AD203B41FA5}">
                      <a16:colId xmlns:a16="http://schemas.microsoft.com/office/drawing/2014/main" val="3481364042"/>
                    </a:ext>
                  </a:extLst>
                </a:gridCol>
                <a:gridCol w="1069848">
                  <a:extLst>
                    <a:ext uri="{9D8B030D-6E8A-4147-A177-3AD203B41FA5}">
                      <a16:colId xmlns:a16="http://schemas.microsoft.com/office/drawing/2014/main" val="4179027101"/>
                    </a:ext>
                  </a:extLst>
                </a:gridCol>
                <a:gridCol w="1069848">
                  <a:extLst>
                    <a:ext uri="{9D8B030D-6E8A-4147-A177-3AD203B41FA5}">
                      <a16:colId xmlns:a16="http://schemas.microsoft.com/office/drawing/2014/main" val="4100013113"/>
                    </a:ext>
                  </a:extLst>
                </a:gridCol>
                <a:gridCol w="1069848">
                  <a:extLst>
                    <a:ext uri="{9D8B030D-6E8A-4147-A177-3AD203B41FA5}">
                      <a16:colId xmlns:a16="http://schemas.microsoft.com/office/drawing/2014/main" val="686152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175090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67492.142857143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66583.3375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1916.1375</a:t>
                      </a:r>
                    </a:p>
                  </a:txBody>
                  <a:tcPr/>
                </a:tc>
                <a:extLst>
                  <a:ext uri="{0D108BD9-81ED-4DB2-BD59-A6C34878D82A}">
                    <a16:rowId xmlns:a16="http://schemas.microsoft.com/office/drawing/2014/main" val="162885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37082.428571429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36843.5625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676.625</a:t>
                      </a:r>
                    </a:p>
                  </a:txBody>
                  <a:tcPr/>
                </a:tc>
                <a:extLst>
                  <a:ext uri="{0D108BD9-81ED-4DB2-BD59-A6C34878D82A}">
                    <a16:rowId xmlns:a16="http://schemas.microsoft.com/office/drawing/2014/main" val="208632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50807.625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1658.5</a:t>
                      </a:r>
                    </a:p>
                  </a:txBody>
                  <a:tcPr/>
                </a:tc>
                <a:extLst>
                  <a:ext uri="{0D108BD9-81ED-4DB2-BD59-A6C34878D82A}">
                    <a16:rowId xmlns:a16="http://schemas.microsoft.com/office/drawing/2014/main" val="182833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2501.4285714286</a:t>
                      </a:r>
                    </a:p>
                  </a:txBody>
                  <a:tcPr/>
                </a:tc>
                <a:extLst>
                  <a:ext uri="{0D108BD9-81ED-4DB2-BD59-A6C34878D82A}">
                    <a16:rowId xmlns:a16="http://schemas.microsoft.com/office/drawing/2014/main" val="353891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44461.428571429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extLst>
                  <a:ext uri="{0D108BD9-81ED-4DB2-BD59-A6C34878D82A}">
                    <a16:rowId xmlns:a16="http://schemas.microsoft.com/office/drawing/2014/main" val="354332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#wijnandenjamie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1715.3333333333</a:t>
                      </a:r>
                    </a:p>
                  </a:txBody>
                  <a:tcPr/>
                </a:tc>
                <a:extLst>
                  <a:ext uri="{0D108BD9-81ED-4DB2-BD59-A6C34878D82A}">
                    <a16:rowId xmlns:a16="http://schemas.microsoft.com/office/drawing/2014/main" val="209745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1490.2</a:t>
                      </a:r>
                    </a:p>
                  </a:txBody>
                  <a:tcPr/>
                </a:tc>
                <a:extLst>
                  <a:ext uri="{0D108BD9-81ED-4DB2-BD59-A6C34878D82A}">
                    <a16:rowId xmlns:a16="http://schemas.microsoft.com/office/drawing/2014/main" val="42075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#Noorderslag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1351.4</a:t>
                      </a:r>
                    </a:p>
                  </a:txBody>
                  <a:tcPr/>
                </a:tc>
                <a:extLst>
                  <a:ext uri="{0D108BD9-81ED-4DB2-BD59-A6C34878D82A}">
                    <a16:rowId xmlns:a16="http://schemas.microsoft.com/office/drawing/2014/main" val="180228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1379.4</a:t>
                      </a:r>
                    </a:p>
                  </a:txBody>
                  <a:tcPr/>
                </a:tc>
                <a:extLst>
                  <a:ext uri="{0D108BD9-81ED-4DB2-BD59-A6C34878D82A}">
                    <a16:rowId xmlns:a16="http://schemas.microsoft.com/office/drawing/2014/main" val="2329485046"/>
                  </a:ext>
                </a:extLst>
              </a:tr>
            </a:tbl>
          </a:graphicData>
        </a:graphic>
      </p:graphicFrame>
      <p:sp>
        <p:nvSpPr>
          <p:cNvPr id="4" name="Text Placeholder 3">
            <a:extLst>
              <a:ext uri="{FF2B5EF4-FFF2-40B4-BE49-F238E27FC236}">
                <a16:creationId xmlns:a16="http://schemas.microsoft.com/office/drawing/2014/main" id="{D2E1623A-8A00-4356-B7AC-E6EB5A7277C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42704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0B28-050B-44D0-A488-BAEB7C10D8BC}"/>
              </a:ext>
            </a:extLst>
          </p:cNvPr>
          <p:cNvSpPr>
            <a:spLocks noGrp="1"/>
          </p:cNvSpPr>
          <p:nvPr>
            <p:ph type="title"/>
          </p:nvPr>
        </p:nvSpPr>
        <p:spPr/>
        <p:txBody>
          <a:bodyPr/>
          <a:lstStyle/>
          <a:p>
            <a:r>
              <a:rPr lang="en-US"/>
              <a:t>Instagram Hashtag Detection | 1 group and 5 profiles - 2 of 3</a:t>
            </a:r>
          </a:p>
        </p:txBody>
      </p:sp>
      <p:graphicFrame>
        <p:nvGraphicFramePr>
          <p:cNvPr id="5" name="Table Placeholder 4">
            <a:extLst>
              <a:ext uri="{FF2B5EF4-FFF2-40B4-BE49-F238E27FC236}">
                <a16:creationId xmlns:a16="http://schemas.microsoft.com/office/drawing/2014/main" id="{D4AB8FBC-1FDB-4D76-B4FD-234698C0EADB}"/>
              </a:ext>
            </a:extLst>
          </p:cNvPr>
          <p:cNvGraphicFramePr>
            <a:graphicFrameLocks noGrp="1"/>
          </p:cNvGraphicFramePr>
          <p:nvPr>
            <p:ph type="tbl" sz="quarter" idx="13"/>
            <p:extLst>
              <p:ext uri="{D42A27DB-BD31-4B8C-83A1-F6EECF244321}">
                <p14:modId xmlns:p14="http://schemas.microsoft.com/office/powerpoint/2010/main" val="244417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52674136"/>
                    </a:ext>
                  </a:extLst>
                </a:gridCol>
                <a:gridCol w="1069848">
                  <a:extLst>
                    <a:ext uri="{9D8B030D-6E8A-4147-A177-3AD203B41FA5}">
                      <a16:colId xmlns:a16="http://schemas.microsoft.com/office/drawing/2014/main" val="2188568161"/>
                    </a:ext>
                  </a:extLst>
                </a:gridCol>
                <a:gridCol w="1069848">
                  <a:extLst>
                    <a:ext uri="{9D8B030D-6E8A-4147-A177-3AD203B41FA5}">
                      <a16:colId xmlns:a16="http://schemas.microsoft.com/office/drawing/2014/main" val="1158570605"/>
                    </a:ext>
                  </a:extLst>
                </a:gridCol>
                <a:gridCol w="1069848">
                  <a:extLst>
                    <a:ext uri="{9D8B030D-6E8A-4147-A177-3AD203B41FA5}">
                      <a16:colId xmlns:a16="http://schemas.microsoft.com/office/drawing/2014/main" val="2176876232"/>
                    </a:ext>
                  </a:extLst>
                </a:gridCol>
                <a:gridCol w="1069848">
                  <a:extLst>
                    <a:ext uri="{9D8B030D-6E8A-4147-A177-3AD203B41FA5}">
                      <a16:colId xmlns:a16="http://schemas.microsoft.com/office/drawing/2014/main" val="660125037"/>
                    </a:ext>
                  </a:extLst>
                </a:gridCol>
                <a:gridCol w="1069848">
                  <a:extLst>
                    <a:ext uri="{9D8B030D-6E8A-4147-A177-3AD203B41FA5}">
                      <a16:colId xmlns:a16="http://schemas.microsoft.com/office/drawing/2014/main" val="4174779660"/>
                    </a:ext>
                  </a:extLst>
                </a:gridCol>
                <a:gridCol w="1069848">
                  <a:extLst>
                    <a:ext uri="{9D8B030D-6E8A-4147-A177-3AD203B41FA5}">
                      <a16:colId xmlns:a16="http://schemas.microsoft.com/office/drawing/2014/main" val="883867306"/>
                    </a:ext>
                  </a:extLst>
                </a:gridCol>
                <a:gridCol w="1069848">
                  <a:extLst>
                    <a:ext uri="{9D8B030D-6E8A-4147-A177-3AD203B41FA5}">
                      <a16:colId xmlns:a16="http://schemas.microsoft.com/office/drawing/2014/main" val="350144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07951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913.75</a:t>
                      </a:r>
                    </a:p>
                  </a:txBody>
                  <a:tcPr/>
                </a:tc>
                <a:extLst>
                  <a:ext uri="{0D108BD9-81ED-4DB2-BD59-A6C34878D82A}">
                    <a16:rowId xmlns:a16="http://schemas.microsoft.com/office/drawing/2014/main" val="142440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#Popprijs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2804.75</a:t>
                      </a:r>
                    </a:p>
                  </a:txBody>
                  <a:tcPr/>
                </a:tc>
                <a:extLst>
                  <a:ext uri="{0D108BD9-81ED-4DB2-BD59-A6C34878D82A}">
                    <a16:rowId xmlns:a16="http://schemas.microsoft.com/office/drawing/2014/main" val="31263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#RoxyDekker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80385.666666667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3032.75</a:t>
                      </a:r>
                    </a:p>
                  </a:txBody>
                  <a:tcPr/>
                </a:tc>
                <a:extLst>
                  <a:ext uri="{0D108BD9-81ED-4DB2-BD59-A6C34878D82A}">
                    <a16:rowId xmlns:a16="http://schemas.microsoft.com/office/drawing/2014/main" val="222988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extLst>
                  <a:ext uri="{0D108BD9-81ED-4DB2-BD59-A6C34878D82A}">
                    <a16:rowId xmlns:a16="http://schemas.microsoft.com/office/drawing/2014/main" val="59183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997.33333333333</a:t>
                      </a:r>
                    </a:p>
                  </a:txBody>
                  <a:tcPr/>
                </a:tc>
                <a:extLst>
                  <a:ext uri="{0D108BD9-81ED-4DB2-BD59-A6C34878D82A}">
                    <a16:rowId xmlns:a16="http://schemas.microsoft.com/office/drawing/2014/main" val="414437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extLst>
                  <a:ext uri="{0D108BD9-81ED-4DB2-BD59-A6C34878D82A}">
                    <a16:rowId xmlns:a16="http://schemas.microsoft.com/office/drawing/2014/main" val="48341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11134.666666667</a:t>
                      </a:r>
                    </a:p>
                  </a:txBody>
                  <a:tcPr/>
                </a:tc>
                <a:extLst>
                  <a:ext uri="{0D108BD9-81ED-4DB2-BD59-A6C34878D82A}">
                    <a16:rowId xmlns:a16="http://schemas.microsoft.com/office/drawing/2014/main" val="363938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1184.6666666667</a:t>
                      </a:r>
                    </a:p>
                  </a:txBody>
                  <a:tcPr/>
                </a:tc>
                <a:extLst>
                  <a:ext uri="{0D108BD9-81ED-4DB2-BD59-A6C34878D82A}">
                    <a16:rowId xmlns:a16="http://schemas.microsoft.com/office/drawing/2014/main" val="69212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405.66666666667</a:t>
                      </a:r>
                    </a:p>
                  </a:txBody>
                  <a:tcPr/>
                </a:tc>
                <a:extLst>
                  <a:ext uri="{0D108BD9-81ED-4DB2-BD59-A6C34878D82A}">
                    <a16:rowId xmlns:a16="http://schemas.microsoft.com/office/drawing/2014/main" val="2801872066"/>
                  </a:ext>
                </a:extLst>
              </a:tr>
            </a:tbl>
          </a:graphicData>
        </a:graphic>
      </p:graphicFrame>
      <p:sp>
        <p:nvSpPr>
          <p:cNvPr id="4" name="Text Placeholder 3">
            <a:extLst>
              <a:ext uri="{FF2B5EF4-FFF2-40B4-BE49-F238E27FC236}">
                <a16:creationId xmlns:a16="http://schemas.microsoft.com/office/drawing/2014/main" id="{19B35592-E099-4E02-B61D-C6B42FC52B2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57764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A82FD-13C4-4D49-912F-4A1CE7706865}"/>
              </a:ext>
            </a:extLst>
          </p:cNvPr>
          <p:cNvSpPr>
            <a:spLocks noGrp="1"/>
          </p:cNvSpPr>
          <p:nvPr>
            <p:ph type="title"/>
          </p:nvPr>
        </p:nvSpPr>
        <p:spPr/>
        <p:txBody>
          <a:bodyPr/>
          <a:lstStyle/>
          <a:p>
            <a:r>
              <a:rPr lang="en-US"/>
              <a:t>Instagram Hashtag Detection | 1 group and 5 profiles - 3 of 3</a:t>
            </a:r>
          </a:p>
        </p:txBody>
      </p:sp>
      <p:graphicFrame>
        <p:nvGraphicFramePr>
          <p:cNvPr id="5" name="Table Placeholder 4">
            <a:extLst>
              <a:ext uri="{FF2B5EF4-FFF2-40B4-BE49-F238E27FC236}">
                <a16:creationId xmlns:a16="http://schemas.microsoft.com/office/drawing/2014/main" id="{83EEC603-DEAE-48B6-AF8D-69E2A5AAD03A}"/>
              </a:ext>
            </a:extLst>
          </p:cNvPr>
          <p:cNvGraphicFramePr>
            <a:graphicFrameLocks noGrp="1"/>
          </p:cNvGraphicFramePr>
          <p:nvPr>
            <p:ph type="tbl" sz="quarter" idx="13"/>
            <p:extLst>
              <p:ext uri="{D42A27DB-BD31-4B8C-83A1-F6EECF244321}">
                <p14:modId xmlns:p14="http://schemas.microsoft.com/office/powerpoint/2010/main" val="89982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56113715"/>
                    </a:ext>
                  </a:extLst>
                </a:gridCol>
                <a:gridCol w="1069848">
                  <a:extLst>
                    <a:ext uri="{9D8B030D-6E8A-4147-A177-3AD203B41FA5}">
                      <a16:colId xmlns:a16="http://schemas.microsoft.com/office/drawing/2014/main" val="2776523163"/>
                    </a:ext>
                  </a:extLst>
                </a:gridCol>
                <a:gridCol w="1069848">
                  <a:extLst>
                    <a:ext uri="{9D8B030D-6E8A-4147-A177-3AD203B41FA5}">
                      <a16:colId xmlns:a16="http://schemas.microsoft.com/office/drawing/2014/main" val="3744446468"/>
                    </a:ext>
                  </a:extLst>
                </a:gridCol>
                <a:gridCol w="1069848">
                  <a:extLst>
                    <a:ext uri="{9D8B030D-6E8A-4147-A177-3AD203B41FA5}">
                      <a16:colId xmlns:a16="http://schemas.microsoft.com/office/drawing/2014/main" val="322079368"/>
                    </a:ext>
                  </a:extLst>
                </a:gridCol>
                <a:gridCol w="1069848">
                  <a:extLst>
                    <a:ext uri="{9D8B030D-6E8A-4147-A177-3AD203B41FA5}">
                      <a16:colId xmlns:a16="http://schemas.microsoft.com/office/drawing/2014/main" val="403658791"/>
                    </a:ext>
                  </a:extLst>
                </a:gridCol>
                <a:gridCol w="1069848">
                  <a:extLst>
                    <a:ext uri="{9D8B030D-6E8A-4147-A177-3AD203B41FA5}">
                      <a16:colId xmlns:a16="http://schemas.microsoft.com/office/drawing/2014/main" val="3515025972"/>
                    </a:ext>
                  </a:extLst>
                </a:gridCol>
                <a:gridCol w="1069848">
                  <a:extLst>
                    <a:ext uri="{9D8B030D-6E8A-4147-A177-3AD203B41FA5}">
                      <a16:colId xmlns:a16="http://schemas.microsoft.com/office/drawing/2014/main" val="3594480976"/>
                    </a:ext>
                  </a:extLst>
                </a:gridCol>
                <a:gridCol w="1069848">
                  <a:extLst>
                    <a:ext uri="{9D8B030D-6E8A-4147-A177-3AD203B41FA5}">
                      <a16:colId xmlns:a16="http://schemas.microsoft.com/office/drawing/2014/main" val="282594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78350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extLst>
                  <a:ext uri="{0D108BD9-81ED-4DB2-BD59-A6C34878D82A}">
                    <a16:rowId xmlns:a16="http://schemas.microsoft.com/office/drawing/2014/main" val="312137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extLst>
                  <a:ext uri="{0D108BD9-81ED-4DB2-BD59-A6C34878D82A}">
                    <a16:rowId xmlns:a16="http://schemas.microsoft.com/office/drawing/2014/main" val="252585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#3FMTalentstage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267661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2217.5</a:t>
                      </a:r>
                    </a:p>
                  </a:txBody>
                  <a:tcPr/>
                </a:tc>
                <a:extLst>
                  <a:ext uri="{0D108BD9-81ED-4DB2-BD59-A6C34878D82A}">
                    <a16:rowId xmlns:a16="http://schemas.microsoft.com/office/drawing/2014/main" val="249392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1915.5</a:t>
                      </a:r>
                    </a:p>
                  </a:txBody>
                  <a:tcPr/>
                </a:tc>
                <a:extLst>
                  <a:ext uri="{0D108BD9-81ED-4DB2-BD59-A6C34878D82A}">
                    <a16:rowId xmlns:a16="http://schemas.microsoft.com/office/drawing/2014/main" val="21476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35381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#LolaYoung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979.5</a:t>
                      </a:r>
                    </a:p>
                  </a:txBody>
                  <a:tcPr/>
                </a:tc>
                <a:extLst>
                  <a:ext uri="{0D108BD9-81ED-4DB2-BD59-A6C34878D82A}">
                    <a16:rowId xmlns:a16="http://schemas.microsoft.com/office/drawing/2014/main" val="2172788898"/>
                  </a:ext>
                </a:extLst>
              </a:tr>
            </a:tbl>
          </a:graphicData>
        </a:graphic>
      </p:graphicFrame>
      <p:sp>
        <p:nvSpPr>
          <p:cNvPr id="4" name="Text Placeholder 3">
            <a:extLst>
              <a:ext uri="{FF2B5EF4-FFF2-40B4-BE49-F238E27FC236}">
                <a16:creationId xmlns:a16="http://schemas.microsoft.com/office/drawing/2014/main" id="{D5A986CD-3E3A-4142-B7C9-30C4142F31F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30953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9ADD-8073-47F9-B48C-C8D646A58046}"/>
              </a:ext>
            </a:extLst>
          </p:cNvPr>
          <p:cNvSpPr>
            <a:spLocks noGrp="1"/>
          </p:cNvSpPr>
          <p:nvPr>
            <p:ph type="title"/>
          </p:nvPr>
        </p:nvSpPr>
        <p:spPr/>
        <p:txBody>
          <a:bodyPr/>
          <a:lstStyle/>
          <a:p>
            <a:r>
              <a:rPr lang="en-US"/>
              <a:t>Instagram Interaction Rate By Post Type | 1 group and 5 profiles</a:t>
            </a:r>
          </a:p>
        </p:txBody>
      </p:sp>
      <p:graphicFrame>
        <p:nvGraphicFramePr>
          <p:cNvPr id="6" name="Chart Placeholder 5">
            <a:extLst>
              <a:ext uri="{FF2B5EF4-FFF2-40B4-BE49-F238E27FC236}">
                <a16:creationId xmlns:a16="http://schemas.microsoft.com/office/drawing/2014/main" id="{6CB69E3B-D238-40FF-89FE-D7846F065BEF}"/>
              </a:ext>
            </a:extLst>
          </p:cNvPr>
          <p:cNvGraphicFramePr>
            <a:graphicFrameLocks noGrp="1"/>
          </p:cNvGraphicFramePr>
          <p:nvPr>
            <p:ph type="chart" sz="quarter" idx="13"/>
            <p:extLst>
              <p:ext uri="{D42A27DB-BD31-4B8C-83A1-F6EECF244321}">
                <p14:modId xmlns:p14="http://schemas.microsoft.com/office/powerpoint/2010/main" val="1158582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1FD454-D225-48A2-8F47-FABFFECBAC38}"/>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44756994-04DD-4128-A778-9CC927BC87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323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7C878-7024-4BA8-9B80-F700FAA421A0}"/>
              </a:ext>
            </a:extLst>
          </p:cNvPr>
          <p:cNvSpPr>
            <a:spLocks noGrp="1"/>
          </p:cNvSpPr>
          <p:nvPr>
            <p:ph type="title"/>
          </p:nvPr>
        </p:nvSpPr>
        <p:spPr/>
        <p:txBody>
          <a:bodyPr/>
          <a:lstStyle/>
          <a:p>
            <a:r>
              <a:rPr lang="en-US"/>
              <a:t>Instagram Beste posts qua likes | 1 group and 5 profiles - 1 of 12</a:t>
            </a:r>
          </a:p>
        </p:txBody>
      </p:sp>
      <p:graphicFrame>
        <p:nvGraphicFramePr>
          <p:cNvPr id="5" name="Table Placeholder 4">
            <a:extLst>
              <a:ext uri="{FF2B5EF4-FFF2-40B4-BE49-F238E27FC236}">
                <a16:creationId xmlns:a16="http://schemas.microsoft.com/office/drawing/2014/main" id="{C1ABCAE3-A115-47BB-AF1A-F7D7066352CE}"/>
              </a:ext>
            </a:extLst>
          </p:cNvPr>
          <p:cNvGraphicFramePr>
            <a:graphicFrameLocks noGrp="1"/>
          </p:cNvGraphicFramePr>
          <p:nvPr>
            <p:ph type="tbl" sz="quarter" idx="13"/>
            <p:extLst>
              <p:ext uri="{D42A27DB-BD31-4B8C-83A1-F6EECF244321}">
                <p14:modId xmlns:p14="http://schemas.microsoft.com/office/powerpoint/2010/main" val="2742287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882738"/>
                    </a:ext>
                  </a:extLst>
                </a:gridCol>
                <a:gridCol w="1563624">
                  <a:extLst>
                    <a:ext uri="{9D8B030D-6E8A-4147-A177-3AD203B41FA5}">
                      <a16:colId xmlns:a16="http://schemas.microsoft.com/office/drawing/2014/main" val="1605213588"/>
                    </a:ext>
                  </a:extLst>
                </a:gridCol>
                <a:gridCol w="658368">
                  <a:extLst>
                    <a:ext uri="{9D8B030D-6E8A-4147-A177-3AD203B41FA5}">
                      <a16:colId xmlns:a16="http://schemas.microsoft.com/office/drawing/2014/main" val="3246908796"/>
                    </a:ext>
                  </a:extLst>
                </a:gridCol>
                <a:gridCol w="658368">
                  <a:extLst>
                    <a:ext uri="{9D8B030D-6E8A-4147-A177-3AD203B41FA5}">
                      <a16:colId xmlns:a16="http://schemas.microsoft.com/office/drawing/2014/main" val="3082330564"/>
                    </a:ext>
                  </a:extLst>
                </a:gridCol>
                <a:gridCol w="658368">
                  <a:extLst>
                    <a:ext uri="{9D8B030D-6E8A-4147-A177-3AD203B41FA5}">
                      <a16:colId xmlns:a16="http://schemas.microsoft.com/office/drawing/2014/main" val="2337987383"/>
                    </a:ext>
                  </a:extLst>
                </a:gridCol>
                <a:gridCol w="658368">
                  <a:extLst>
                    <a:ext uri="{9D8B030D-6E8A-4147-A177-3AD203B41FA5}">
                      <a16:colId xmlns:a16="http://schemas.microsoft.com/office/drawing/2014/main" val="2369415582"/>
                    </a:ext>
                  </a:extLst>
                </a:gridCol>
                <a:gridCol w="658368">
                  <a:extLst>
                    <a:ext uri="{9D8B030D-6E8A-4147-A177-3AD203B41FA5}">
                      <a16:colId xmlns:a16="http://schemas.microsoft.com/office/drawing/2014/main" val="3826385076"/>
                    </a:ext>
                  </a:extLst>
                </a:gridCol>
                <a:gridCol w="658368">
                  <a:extLst>
                    <a:ext uri="{9D8B030D-6E8A-4147-A177-3AD203B41FA5}">
                      <a16:colId xmlns:a16="http://schemas.microsoft.com/office/drawing/2014/main" val="3749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230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- 2025-01-15 18:54:52</a:t>
                      </a:r>
                      <a:r>
                        <a:rPr kumimoji="0" lang="nl-NL" sz="1000" b="0" i="0" u="none" strike="noStrike" kern="1200" cap="none" spc="0" normalizeH="0" baseline="0" noProof="0">
                          <a:ln>
                            <a:noFill/>
                          </a:ln>
                          <a:solidFill>
                            <a:prstClr val="black"/>
                          </a:solidFill>
                          <a:effectLst/>
                          <a:uLnTx/>
                          <a:uFillTx/>
                          <a:latin typeface="Calibri"/>
                          <a:ea typeface="+mn-ea"/>
                          <a:cs typeface="+mn-cs"/>
                        </a:rPr>
                        <a:t>
 “En nu zijn ze man &amp; vrouw…”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https://quintly-eu-image-storage.s3.amazonaws.com/5e7bf16154c6da0663c50211224ef1f8/0b96134ff18c8590245f5eb7e380fd48.jpg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0303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- 2025-01-22 18:16:50</a:t>
                      </a:r>
                      <a:r>
                        <a:rPr kumimoji="0" lang="nl-NL" sz="1000" b="0" i="0" u="none" strike="noStrike" kern="1200" cap="none" spc="0" normalizeH="0" baseline="0" noProof="0">
                          <a:ln>
                            <a:noFill/>
                          </a:ln>
                          <a:solidFill>
                            <a:prstClr val="black"/>
                          </a:solidFill>
                          <a:effectLst/>
                          <a:uLnTx/>
                          <a:uFillTx/>
                          <a:latin typeface="Calibri"/>
                          <a:ea typeface="+mn-ea"/>
                          <a:cs typeface="+mn-cs"/>
                        </a:rPr>
                        <a:t>
 GO MAAN! 💚 Wij kijken in ieder geval al heeeel erg uit naar deze nieuwe era van maan.de.st 👀 #3FM #Maan #ESNS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https://quintly-eu-image-storage.s3.amazonaws.com/5e7bf16154c6da0663c50211224ef1f8/b19daafa940750693880cbfe2e7dbb43.jpg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1489647"/>
                  </a:ext>
                </a:extLst>
              </a:tr>
            </a:tbl>
          </a:graphicData>
        </a:graphic>
      </p:graphicFrame>
      <p:sp>
        <p:nvSpPr>
          <p:cNvPr id="4" name="Text Placeholder 3">
            <a:extLst>
              <a:ext uri="{FF2B5EF4-FFF2-40B4-BE49-F238E27FC236}">
                <a16:creationId xmlns:a16="http://schemas.microsoft.com/office/drawing/2014/main" id="{C369FAB5-93C9-4C94-A200-1A611E2C291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4766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6619-E860-458C-8B35-2A39D077677B}"/>
              </a:ext>
            </a:extLst>
          </p:cNvPr>
          <p:cNvSpPr>
            <a:spLocks noGrp="1"/>
          </p:cNvSpPr>
          <p:nvPr>
            <p:ph type="title"/>
          </p:nvPr>
        </p:nvSpPr>
        <p:spPr/>
        <p:txBody>
          <a:bodyPr/>
          <a:lstStyle/>
          <a:p>
            <a:r>
              <a:rPr lang="en-US"/>
              <a:t>Instagram Beste posts qua likes | 1 group and 5 profiles - 2 of 12</a:t>
            </a:r>
          </a:p>
        </p:txBody>
      </p:sp>
      <p:graphicFrame>
        <p:nvGraphicFramePr>
          <p:cNvPr id="5" name="Table Placeholder 4">
            <a:extLst>
              <a:ext uri="{FF2B5EF4-FFF2-40B4-BE49-F238E27FC236}">
                <a16:creationId xmlns:a16="http://schemas.microsoft.com/office/drawing/2014/main" id="{1D7E1B59-9388-4F0D-9DD9-7DA2C1F502DD}"/>
              </a:ext>
            </a:extLst>
          </p:cNvPr>
          <p:cNvGraphicFramePr>
            <a:graphicFrameLocks noGrp="1"/>
          </p:cNvGraphicFramePr>
          <p:nvPr>
            <p:ph type="tbl" sz="quarter" idx="13"/>
            <p:extLst>
              <p:ext uri="{D42A27DB-BD31-4B8C-83A1-F6EECF244321}">
                <p14:modId xmlns:p14="http://schemas.microsoft.com/office/powerpoint/2010/main" val="207122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9244899"/>
                    </a:ext>
                  </a:extLst>
                </a:gridCol>
                <a:gridCol w="1563624">
                  <a:extLst>
                    <a:ext uri="{9D8B030D-6E8A-4147-A177-3AD203B41FA5}">
                      <a16:colId xmlns:a16="http://schemas.microsoft.com/office/drawing/2014/main" val="1310413587"/>
                    </a:ext>
                  </a:extLst>
                </a:gridCol>
                <a:gridCol w="658368">
                  <a:extLst>
                    <a:ext uri="{9D8B030D-6E8A-4147-A177-3AD203B41FA5}">
                      <a16:colId xmlns:a16="http://schemas.microsoft.com/office/drawing/2014/main" val="3706339053"/>
                    </a:ext>
                  </a:extLst>
                </a:gridCol>
                <a:gridCol w="658368">
                  <a:extLst>
                    <a:ext uri="{9D8B030D-6E8A-4147-A177-3AD203B41FA5}">
                      <a16:colId xmlns:a16="http://schemas.microsoft.com/office/drawing/2014/main" val="1891774371"/>
                    </a:ext>
                  </a:extLst>
                </a:gridCol>
                <a:gridCol w="658368">
                  <a:extLst>
                    <a:ext uri="{9D8B030D-6E8A-4147-A177-3AD203B41FA5}">
                      <a16:colId xmlns:a16="http://schemas.microsoft.com/office/drawing/2014/main" val="1121844919"/>
                    </a:ext>
                  </a:extLst>
                </a:gridCol>
                <a:gridCol w="658368">
                  <a:extLst>
                    <a:ext uri="{9D8B030D-6E8A-4147-A177-3AD203B41FA5}">
                      <a16:colId xmlns:a16="http://schemas.microsoft.com/office/drawing/2014/main" val="4235799622"/>
                    </a:ext>
                  </a:extLst>
                </a:gridCol>
                <a:gridCol w="658368">
                  <a:extLst>
                    <a:ext uri="{9D8B030D-6E8A-4147-A177-3AD203B41FA5}">
                      <a16:colId xmlns:a16="http://schemas.microsoft.com/office/drawing/2014/main" val="2218210956"/>
                    </a:ext>
                  </a:extLst>
                </a:gridCol>
                <a:gridCol w="658368">
                  <a:extLst>
                    <a:ext uri="{9D8B030D-6E8A-4147-A177-3AD203B41FA5}">
                      <a16:colId xmlns:a16="http://schemas.microsoft.com/office/drawing/2014/main" val="330524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963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- 2025-01-18 23:30:54</a:t>
                      </a:r>
                      <a:r>
                        <a:rPr kumimoji="0" lang="nl-NL" sz="1000" b="0" i="0" u="none" strike="noStrike" kern="1200" cap="none" spc="0" normalizeH="0" baseline="0" noProof="0">
                          <a:ln>
                            <a:noFill/>
                          </a:ln>
                          <a:solidFill>
                            <a:prstClr val="black"/>
                          </a:solidFill>
                          <a:effectLst/>
                          <a:uLnTx/>
                          <a:uFillTx/>
                          <a:latin typeface="Calibri"/>
                          <a:ea typeface="+mn-ea"/>
                          <a:cs typeface="+mn-cs"/>
                        </a:rPr>
                        <a:t>
 “Ik vind het niet normaal. Ik weet niet wat mij overkomt."💚 Roxy Dekker is winnaar van de Popprijs, de belangrijkste prijs voor popmuziek in Nederland. Na het winnen kwam ex-3FM Talent Roxy Dekker langs in de 3FM-studio: "Het is zo goed gelukt om een positieve kant te raken met de muziek. Het is bijzonder om te zien hoe Nederlandse muziek ineens weer is opgepopt." En nu is het tijd om te feesten natuurlijk. "Ik ga met gierende banden terug naar de afterparty. Die Popprijs ga ik aan iemand geven, anders raak ik die kwijt.“😭 #3FM #ESNS #Popprijs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https://quintly-eu-image-storage.s3.amazonaws.com/5e7bf16154c6da0663c50211224ef1f8/a176bcc1f538bc053ea0273fc61c6f95.jpg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1959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- 2025-01-17 10:31:17</a:t>
                      </a:r>
                      <a:r>
                        <a:rPr kumimoji="0" lang="nl-NL" sz="1000" b="0" i="0" u="none" strike="noStrike" kern="1200" cap="none" spc="0" normalizeH="0" baseline="0" noProof="0">
                          <a:ln>
                            <a:noFill/>
                          </a:ln>
                          <a:solidFill>
                            <a:prstClr val="black"/>
                          </a:solidFill>
                          <a:effectLst/>
                          <a:uLnTx/>
                          <a:uFillTx/>
                          <a:latin typeface="Calibri"/>
                          <a:ea typeface="+mn-ea"/>
                          <a:cs typeface="+mn-cs"/>
                        </a:rPr>
                        <a:t>
 Best leuk toch? 🥲 Veel succes met het zoeken van een tattoo-shop die dit wil doen trouwens. #3FM #wijnandenjamie #tanlines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https://quintly-eu-image-storage.s3.amazonaws.com/5e7bf16154c6da0663c50211224ef1f8/947ceba2b3c86c142e6203f9efc8744d.jpg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79250507"/>
                  </a:ext>
                </a:extLst>
              </a:tr>
            </a:tbl>
          </a:graphicData>
        </a:graphic>
      </p:graphicFrame>
      <p:sp>
        <p:nvSpPr>
          <p:cNvPr id="4" name="Text Placeholder 3">
            <a:extLst>
              <a:ext uri="{FF2B5EF4-FFF2-40B4-BE49-F238E27FC236}">
                <a16:creationId xmlns:a16="http://schemas.microsoft.com/office/drawing/2014/main" id="{C6C66B8E-DA34-4214-9C72-A7D4E47203E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061469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324EB-560C-45D3-92D1-3CF1CC276D22}"/>
              </a:ext>
            </a:extLst>
          </p:cNvPr>
          <p:cNvSpPr>
            <a:spLocks noGrp="1"/>
          </p:cNvSpPr>
          <p:nvPr>
            <p:ph type="title"/>
          </p:nvPr>
        </p:nvSpPr>
        <p:spPr/>
        <p:txBody>
          <a:bodyPr/>
          <a:lstStyle/>
          <a:p>
            <a:r>
              <a:rPr lang="en-US"/>
              <a:t>Instagram Beste posts qua likes | 1 group and 5 profiles - 3 of 12</a:t>
            </a:r>
          </a:p>
        </p:txBody>
      </p:sp>
      <p:graphicFrame>
        <p:nvGraphicFramePr>
          <p:cNvPr id="5" name="Table Placeholder 4">
            <a:extLst>
              <a:ext uri="{FF2B5EF4-FFF2-40B4-BE49-F238E27FC236}">
                <a16:creationId xmlns:a16="http://schemas.microsoft.com/office/drawing/2014/main" id="{9F2A7543-D49A-4A70-A5F1-04520C034A8E}"/>
              </a:ext>
            </a:extLst>
          </p:cNvPr>
          <p:cNvGraphicFramePr>
            <a:graphicFrameLocks noGrp="1"/>
          </p:cNvGraphicFramePr>
          <p:nvPr>
            <p:ph type="tbl" sz="quarter" idx="13"/>
            <p:extLst>
              <p:ext uri="{D42A27DB-BD31-4B8C-83A1-F6EECF244321}">
                <p14:modId xmlns:p14="http://schemas.microsoft.com/office/powerpoint/2010/main" val="306220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3907239"/>
                    </a:ext>
                  </a:extLst>
                </a:gridCol>
                <a:gridCol w="1563624">
                  <a:extLst>
                    <a:ext uri="{9D8B030D-6E8A-4147-A177-3AD203B41FA5}">
                      <a16:colId xmlns:a16="http://schemas.microsoft.com/office/drawing/2014/main" val="736006023"/>
                    </a:ext>
                  </a:extLst>
                </a:gridCol>
                <a:gridCol w="658368">
                  <a:extLst>
                    <a:ext uri="{9D8B030D-6E8A-4147-A177-3AD203B41FA5}">
                      <a16:colId xmlns:a16="http://schemas.microsoft.com/office/drawing/2014/main" val="40138217"/>
                    </a:ext>
                  </a:extLst>
                </a:gridCol>
                <a:gridCol w="658368">
                  <a:extLst>
                    <a:ext uri="{9D8B030D-6E8A-4147-A177-3AD203B41FA5}">
                      <a16:colId xmlns:a16="http://schemas.microsoft.com/office/drawing/2014/main" val="187294507"/>
                    </a:ext>
                  </a:extLst>
                </a:gridCol>
                <a:gridCol w="658368">
                  <a:extLst>
                    <a:ext uri="{9D8B030D-6E8A-4147-A177-3AD203B41FA5}">
                      <a16:colId xmlns:a16="http://schemas.microsoft.com/office/drawing/2014/main" val="1020780154"/>
                    </a:ext>
                  </a:extLst>
                </a:gridCol>
                <a:gridCol w="658368">
                  <a:extLst>
                    <a:ext uri="{9D8B030D-6E8A-4147-A177-3AD203B41FA5}">
                      <a16:colId xmlns:a16="http://schemas.microsoft.com/office/drawing/2014/main" val="3789332479"/>
                    </a:ext>
                  </a:extLst>
                </a:gridCol>
                <a:gridCol w="658368">
                  <a:extLst>
                    <a:ext uri="{9D8B030D-6E8A-4147-A177-3AD203B41FA5}">
                      <a16:colId xmlns:a16="http://schemas.microsoft.com/office/drawing/2014/main" val="1877200542"/>
                    </a:ext>
                  </a:extLst>
                </a:gridCol>
                <a:gridCol w="658368">
                  <a:extLst>
                    <a:ext uri="{9D8B030D-6E8A-4147-A177-3AD203B41FA5}">
                      <a16:colId xmlns:a16="http://schemas.microsoft.com/office/drawing/2014/main" val="1591199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147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19:58:50</a:t>
                      </a:r>
                      <a:r>
                        <a:rPr kumimoji="0" lang="nl-NL" sz="1000" b="0" i="0" u="none" strike="noStrike" kern="1200" cap="none" spc="0" normalizeH="0" baseline="0" noProof="0">
                          <a:ln>
                            <a:noFill/>
                          </a:ln>
                          <a:solidFill>
                            <a:prstClr val="black"/>
                          </a:solidFill>
                          <a:effectLst/>
                          <a:uLnTx/>
                          <a:uFillTx/>
                          <a:latin typeface="Calibri"/>
                          <a:ea typeface="+mn-ea"/>
                          <a:cs typeface="+mn-cs"/>
                        </a:rPr>
                        <a:t>
 Een dagelijkse dosis Jannie maakt je lekker ontspannie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https://quintly-eu-image-storage.s3.amazonaws.com/5e7bf16154c6da0663c50211224ef1f8/35eaee4fb3a8fd5b81ae7b066024cbd9.jpg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06:13:54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6102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- 2025-01-05 14:12:18</a:t>
                      </a:r>
                      <a:r>
                        <a:rPr kumimoji="0" lang="nl-NL" sz="1000" b="0" i="0" u="none" strike="noStrike" kern="1200" cap="none" spc="0" normalizeH="0" baseline="0" noProof="0">
                          <a:ln>
                            <a:noFill/>
                          </a:ln>
                          <a:solidFill>
                            <a:prstClr val="black"/>
                          </a:solidFill>
                          <a:effectLst/>
                          <a:uLnTx/>
                          <a:uFillTx/>
                          <a:latin typeface="Calibri"/>
                          <a:ea typeface="+mn-ea"/>
                          <a:cs typeface="+mn-cs"/>
                        </a:rPr>
                        <a:t>
 “Er was dus nog een groot project waar ik mee bezig was…” 🥰🫶 #3FM #MarkEnMai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https://quintly-eu-image-storage.s3.amazonaws.com/5e7bf16154c6da0663c50211224ef1f8/f2f8f61040494fb7b681d73882ce234d.jpg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18:12:19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5590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07:00:19</a:t>
                      </a:r>
                      <a:r>
                        <a:rPr kumimoji="0" lang="nl-NL" sz="1000" b="0" i="0" u="none" strike="noStrike" kern="1200" cap="none" spc="0" normalizeH="0" baseline="0" noProof="0">
                          <a:ln>
                            <a:noFill/>
                          </a:ln>
                          <a:solidFill>
                            <a:prstClr val="black"/>
                          </a:solidFill>
                          <a:effectLst/>
                          <a:uLnTx/>
                          <a:uFillTx/>
                          <a:latin typeface="Calibri"/>
                          <a:ea typeface="+mn-ea"/>
                          <a:cs typeface="+mn-cs"/>
                        </a:rPr>
                        <a:t>
 Jullie hadden hier veel en sterke meningen over! 🤯 #3FM #SR25 #GlazenHuis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https://quintly-eu-image-storage.s3.amazonaws.com/5e7bf16154c6da0663c50211224ef1f8/450822c2bbc8c6907165df88ec92ebcd.jpg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00:14:22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8866185"/>
                  </a:ext>
                </a:extLst>
              </a:tr>
            </a:tbl>
          </a:graphicData>
        </a:graphic>
      </p:graphicFrame>
      <p:sp>
        <p:nvSpPr>
          <p:cNvPr id="4" name="Text Placeholder 3">
            <a:extLst>
              <a:ext uri="{FF2B5EF4-FFF2-40B4-BE49-F238E27FC236}">
                <a16:creationId xmlns:a16="http://schemas.microsoft.com/office/drawing/2014/main" id="{35F65C5A-CF0F-4FF0-83DC-E4175758273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73577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D134B-65D1-4BFE-AFAD-8C35EDD4C2C6}"/>
              </a:ext>
            </a:extLst>
          </p:cNvPr>
          <p:cNvSpPr>
            <a:spLocks noGrp="1"/>
          </p:cNvSpPr>
          <p:nvPr>
            <p:ph type="title"/>
          </p:nvPr>
        </p:nvSpPr>
        <p:spPr/>
        <p:txBody>
          <a:bodyPr/>
          <a:lstStyle/>
          <a:p>
            <a:r>
              <a:rPr lang="en-US"/>
              <a:t>Instagram Beste posts qua likes | 1 group and 5 profiles - 4 of 12</a:t>
            </a:r>
          </a:p>
        </p:txBody>
      </p:sp>
      <p:graphicFrame>
        <p:nvGraphicFramePr>
          <p:cNvPr id="5" name="Table Placeholder 4">
            <a:extLst>
              <a:ext uri="{FF2B5EF4-FFF2-40B4-BE49-F238E27FC236}">
                <a16:creationId xmlns:a16="http://schemas.microsoft.com/office/drawing/2014/main" id="{2DD9652A-0DFD-4CB1-8A90-94558D1BF422}"/>
              </a:ext>
            </a:extLst>
          </p:cNvPr>
          <p:cNvGraphicFramePr>
            <a:graphicFrameLocks noGrp="1"/>
          </p:cNvGraphicFramePr>
          <p:nvPr>
            <p:ph type="tbl" sz="quarter" idx="13"/>
            <p:extLst>
              <p:ext uri="{D42A27DB-BD31-4B8C-83A1-F6EECF244321}">
                <p14:modId xmlns:p14="http://schemas.microsoft.com/office/powerpoint/2010/main" val="409727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9193414"/>
                    </a:ext>
                  </a:extLst>
                </a:gridCol>
                <a:gridCol w="1563624">
                  <a:extLst>
                    <a:ext uri="{9D8B030D-6E8A-4147-A177-3AD203B41FA5}">
                      <a16:colId xmlns:a16="http://schemas.microsoft.com/office/drawing/2014/main" val="3689041306"/>
                    </a:ext>
                  </a:extLst>
                </a:gridCol>
                <a:gridCol w="658368">
                  <a:extLst>
                    <a:ext uri="{9D8B030D-6E8A-4147-A177-3AD203B41FA5}">
                      <a16:colId xmlns:a16="http://schemas.microsoft.com/office/drawing/2014/main" val="883982485"/>
                    </a:ext>
                  </a:extLst>
                </a:gridCol>
                <a:gridCol w="658368">
                  <a:extLst>
                    <a:ext uri="{9D8B030D-6E8A-4147-A177-3AD203B41FA5}">
                      <a16:colId xmlns:a16="http://schemas.microsoft.com/office/drawing/2014/main" val="2828838076"/>
                    </a:ext>
                  </a:extLst>
                </a:gridCol>
                <a:gridCol w="658368">
                  <a:extLst>
                    <a:ext uri="{9D8B030D-6E8A-4147-A177-3AD203B41FA5}">
                      <a16:colId xmlns:a16="http://schemas.microsoft.com/office/drawing/2014/main" val="2426849301"/>
                    </a:ext>
                  </a:extLst>
                </a:gridCol>
                <a:gridCol w="658368">
                  <a:extLst>
                    <a:ext uri="{9D8B030D-6E8A-4147-A177-3AD203B41FA5}">
                      <a16:colId xmlns:a16="http://schemas.microsoft.com/office/drawing/2014/main" val="448387530"/>
                    </a:ext>
                  </a:extLst>
                </a:gridCol>
                <a:gridCol w="658368">
                  <a:extLst>
                    <a:ext uri="{9D8B030D-6E8A-4147-A177-3AD203B41FA5}">
                      <a16:colId xmlns:a16="http://schemas.microsoft.com/office/drawing/2014/main" val="2255131409"/>
                    </a:ext>
                  </a:extLst>
                </a:gridCol>
                <a:gridCol w="658368">
                  <a:extLst>
                    <a:ext uri="{9D8B030D-6E8A-4147-A177-3AD203B41FA5}">
                      <a16:colId xmlns:a16="http://schemas.microsoft.com/office/drawing/2014/main" val="328657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5989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- 2025-01-11 15:58:01</a:t>
                      </a:r>
                      <a:r>
                        <a:rPr kumimoji="0" lang="en-US" sz="1000" b="0" i="0" u="none" strike="noStrike" kern="1200" cap="none" spc="0" normalizeH="0" baseline="0" noProof="0">
                          <a:ln>
                            <a:noFill/>
                          </a:ln>
                          <a:solidFill>
                            <a:prstClr val="black"/>
                          </a:solidFill>
                          <a:effectLst/>
                          <a:uLnTx/>
                          <a:uFillTx/>
                          <a:latin typeface="Calibri"/>
                          <a:ea typeface="+mn-ea"/>
                          <a:cs typeface="+mn-cs"/>
                        </a:rPr>
                        <a:t>
 DEZE SCÈNE MET SURROUND SOUND!!1! 🤯🤯🚀
De nieuwste hit in de bioscoop is de film Babygirl van Nederlandse regisseur Halina Reijn. De film is nogal spraakmakend, vooral in Amerika. In één van de scènes waar het internet obsessed mee is, zie je hoofdrolspeler Nicole Kidman in haar business-outfit raven (en andere dingen doen). De soundtrack onder die scène, ‘Crush’, is van niemand minder dan de Nederlanders Yellow Claw in samenwerking met Natte Visstick! Waar een klein land groot in kan zijn, hè. 💚 #3FM #Babygirl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https://quintly-eu-image-storage.s3.amazonaws.com/5e7bf16154c6da0663c50211224ef1f8/b870d76792dc07432d9560e14284e2b2.jpg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58872123"/>
                  </a:ext>
                </a:extLst>
              </a:tr>
            </a:tbl>
          </a:graphicData>
        </a:graphic>
      </p:graphicFrame>
      <p:sp>
        <p:nvSpPr>
          <p:cNvPr id="4" name="Text Placeholder 3">
            <a:extLst>
              <a:ext uri="{FF2B5EF4-FFF2-40B4-BE49-F238E27FC236}">
                <a16:creationId xmlns:a16="http://schemas.microsoft.com/office/drawing/2014/main" id="{C34B90FD-1B55-4F14-A704-EF26256AD2F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51150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AA15-48B3-4EC3-98C0-94F9156875F9}"/>
              </a:ext>
            </a:extLst>
          </p:cNvPr>
          <p:cNvSpPr>
            <a:spLocks noGrp="1"/>
          </p:cNvSpPr>
          <p:nvPr>
            <p:ph type="title"/>
          </p:nvPr>
        </p:nvSpPr>
        <p:spPr/>
        <p:txBody>
          <a:bodyPr/>
          <a:lstStyle/>
          <a:p>
            <a:r>
              <a:rPr lang="en-US"/>
              <a:t>Instagram Beste posts qua likes | 1 group and 5 profiles - 5 of 12</a:t>
            </a:r>
          </a:p>
        </p:txBody>
      </p:sp>
      <p:graphicFrame>
        <p:nvGraphicFramePr>
          <p:cNvPr id="5" name="Table Placeholder 4">
            <a:extLst>
              <a:ext uri="{FF2B5EF4-FFF2-40B4-BE49-F238E27FC236}">
                <a16:creationId xmlns:a16="http://schemas.microsoft.com/office/drawing/2014/main" id="{07C103CE-91F9-40D4-BDC0-AA7F5D16F921}"/>
              </a:ext>
            </a:extLst>
          </p:cNvPr>
          <p:cNvGraphicFramePr>
            <a:graphicFrameLocks noGrp="1"/>
          </p:cNvGraphicFramePr>
          <p:nvPr>
            <p:ph type="tbl" sz="quarter" idx="13"/>
            <p:extLst>
              <p:ext uri="{D42A27DB-BD31-4B8C-83A1-F6EECF244321}">
                <p14:modId xmlns:p14="http://schemas.microsoft.com/office/powerpoint/2010/main" val="954959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20450158"/>
                    </a:ext>
                  </a:extLst>
                </a:gridCol>
                <a:gridCol w="1563624">
                  <a:extLst>
                    <a:ext uri="{9D8B030D-6E8A-4147-A177-3AD203B41FA5}">
                      <a16:colId xmlns:a16="http://schemas.microsoft.com/office/drawing/2014/main" val="2624833712"/>
                    </a:ext>
                  </a:extLst>
                </a:gridCol>
                <a:gridCol w="658368">
                  <a:extLst>
                    <a:ext uri="{9D8B030D-6E8A-4147-A177-3AD203B41FA5}">
                      <a16:colId xmlns:a16="http://schemas.microsoft.com/office/drawing/2014/main" val="2402572824"/>
                    </a:ext>
                  </a:extLst>
                </a:gridCol>
                <a:gridCol w="658368">
                  <a:extLst>
                    <a:ext uri="{9D8B030D-6E8A-4147-A177-3AD203B41FA5}">
                      <a16:colId xmlns:a16="http://schemas.microsoft.com/office/drawing/2014/main" val="3228627134"/>
                    </a:ext>
                  </a:extLst>
                </a:gridCol>
                <a:gridCol w="658368">
                  <a:extLst>
                    <a:ext uri="{9D8B030D-6E8A-4147-A177-3AD203B41FA5}">
                      <a16:colId xmlns:a16="http://schemas.microsoft.com/office/drawing/2014/main" val="2117173812"/>
                    </a:ext>
                  </a:extLst>
                </a:gridCol>
                <a:gridCol w="658368">
                  <a:extLst>
                    <a:ext uri="{9D8B030D-6E8A-4147-A177-3AD203B41FA5}">
                      <a16:colId xmlns:a16="http://schemas.microsoft.com/office/drawing/2014/main" val="1532356059"/>
                    </a:ext>
                  </a:extLst>
                </a:gridCol>
                <a:gridCol w="658368">
                  <a:extLst>
                    <a:ext uri="{9D8B030D-6E8A-4147-A177-3AD203B41FA5}">
                      <a16:colId xmlns:a16="http://schemas.microsoft.com/office/drawing/2014/main" val="3745903125"/>
                    </a:ext>
                  </a:extLst>
                </a:gridCol>
                <a:gridCol w="658368">
                  <a:extLst>
                    <a:ext uri="{9D8B030D-6E8A-4147-A177-3AD203B41FA5}">
                      <a16:colId xmlns:a16="http://schemas.microsoft.com/office/drawing/2014/main" val="146047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138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- 2025-01-11 12:03:25</a:t>
                      </a:r>
                      <a:r>
                        <a:rPr kumimoji="0" lang="nl-NL" sz="1000" b="0" i="0" u="none" strike="noStrike" kern="1200" cap="none" spc="0" normalizeH="0" baseline="0" noProof="0">
                          <a:ln>
                            <a:noFill/>
                          </a:ln>
                          <a:solidFill>
                            <a:prstClr val="black"/>
                          </a:solidFill>
                          <a:effectLst/>
                          <a:uLnTx/>
                          <a:uFillTx/>
                          <a:latin typeface="Calibri"/>
                          <a:ea typeface="+mn-ea"/>
                          <a:cs typeface="+mn-cs"/>
                        </a:rPr>
                        <a:t>
 Wat zou jij hebben gedaan? 😅 #3FM #MarkEnMai #NS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https://quintly-eu-image-storage.s3.amazonaws.com/5e7bf16154c6da0663c50211224ef1f8/41250d8f24e821ae59fe2546058a6cea.jpg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4556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- 2025-01-10 16:35:48</a:t>
                      </a:r>
                      <a:r>
                        <a:rPr kumimoji="0" lang="nl-NL" sz="1000" b="0" i="0" u="none" strike="noStrike" kern="1200" cap="none" spc="0" normalizeH="0" baseline="0" noProof="0">
                          <a:ln>
                            <a:noFill/>
                          </a:ln>
                          <a:solidFill>
                            <a:prstClr val="black"/>
                          </a:solidFill>
                          <a:effectLst/>
                          <a:uLnTx/>
                          <a:uFillTx/>
                          <a:latin typeface="Calibri"/>
                          <a:ea typeface="+mn-ea"/>
                          <a:cs typeface="+mn-cs"/>
                        </a:rPr>
                        <a:t>
 Het hele internet is in rep en roer, omdat Amerikanen Robbie Williams niet kennen. Op TikTok worden verschillende video’s geplaatst door mensen uit de VS die geen idee hebben wie de zanger is. 🤯 Robbie is niet de enige muzikant die niet door is gebroken in Amerika. Van welke artiest had jij dit niet verwacht? #3FM #RobbieWilliams #USA
📸: ANP foto, EPA: Mohammed Badra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https://quintly-eu-image-storage.s3.amazonaws.com/5e7bf16154c6da0663c50211224ef1f8/370a98ea231e5e01a520cc010eda9b57.jpg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00:14:08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36264598"/>
                  </a:ext>
                </a:extLst>
              </a:tr>
            </a:tbl>
          </a:graphicData>
        </a:graphic>
      </p:graphicFrame>
      <p:sp>
        <p:nvSpPr>
          <p:cNvPr id="4" name="Text Placeholder 3">
            <a:extLst>
              <a:ext uri="{FF2B5EF4-FFF2-40B4-BE49-F238E27FC236}">
                <a16:creationId xmlns:a16="http://schemas.microsoft.com/office/drawing/2014/main" id="{42CC5195-EAFC-48F4-9659-1AF2B1E3809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49347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7147-B78E-4068-AB69-7D362FDDFA2A}"/>
              </a:ext>
            </a:extLst>
          </p:cNvPr>
          <p:cNvSpPr>
            <a:spLocks noGrp="1"/>
          </p:cNvSpPr>
          <p:nvPr>
            <p:ph type="title"/>
          </p:nvPr>
        </p:nvSpPr>
        <p:spPr/>
        <p:txBody>
          <a:bodyPr/>
          <a:lstStyle/>
          <a:p>
            <a:r>
              <a:rPr lang="en-US"/>
              <a:t>Instagram Beste posts qua likes | 1 group and 5 profiles - 6 of 12</a:t>
            </a:r>
          </a:p>
        </p:txBody>
      </p:sp>
      <p:graphicFrame>
        <p:nvGraphicFramePr>
          <p:cNvPr id="5" name="Table Placeholder 4">
            <a:extLst>
              <a:ext uri="{FF2B5EF4-FFF2-40B4-BE49-F238E27FC236}">
                <a16:creationId xmlns:a16="http://schemas.microsoft.com/office/drawing/2014/main" id="{32330995-F612-4838-8F10-6D38E6E8F760}"/>
              </a:ext>
            </a:extLst>
          </p:cNvPr>
          <p:cNvGraphicFramePr>
            <a:graphicFrameLocks noGrp="1"/>
          </p:cNvGraphicFramePr>
          <p:nvPr>
            <p:ph type="tbl" sz="quarter" idx="13"/>
            <p:extLst>
              <p:ext uri="{D42A27DB-BD31-4B8C-83A1-F6EECF244321}">
                <p14:modId xmlns:p14="http://schemas.microsoft.com/office/powerpoint/2010/main" val="228098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6725462"/>
                    </a:ext>
                  </a:extLst>
                </a:gridCol>
                <a:gridCol w="1563624">
                  <a:extLst>
                    <a:ext uri="{9D8B030D-6E8A-4147-A177-3AD203B41FA5}">
                      <a16:colId xmlns:a16="http://schemas.microsoft.com/office/drawing/2014/main" val="768944244"/>
                    </a:ext>
                  </a:extLst>
                </a:gridCol>
                <a:gridCol w="658368">
                  <a:extLst>
                    <a:ext uri="{9D8B030D-6E8A-4147-A177-3AD203B41FA5}">
                      <a16:colId xmlns:a16="http://schemas.microsoft.com/office/drawing/2014/main" val="2564487109"/>
                    </a:ext>
                  </a:extLst>
                </a:gridCol>
                <a:gridCol w="658368">
                  <a:extLst>
                    <a:ext uri="{9D8B030D-6E8A-4147-A177-3AD203B41FA5}">
                      <a16:colId xmlns:a16="http://schemas.microsoft.com/office/drawing/2014/main" val="2749677439"/>
                    </a:ext>
                  </a:extLst>
                </a:gridCol>
                <a:gridCol w="658368">
                  <a:extLst>
                    <a:ext uri="{9D8B030D-6E8A-4147-A177-3AD203B41FA5}">
                      <a16:colId xmlns:a16="http://schemas.microsoft.com/office/drawing/2014/main" val="1817642365"/>
                    </a:ext>
                  </a:extLst>
                </a:gridCol>
                <a:gridCol w="658368">
                  <a:extLst>
                    <a:ext uri="{9D8B030D-6E8A-4147-A177-3AD203B41FA5}">
                      <a16:colId xmlns:a16="http://schemas.microsoft.com/office/drawing/2014/main" val="1002056965"/>
                    </a:ext>
                  </a:extLst>
                </a:gridCol>
                <a:gridCol w="658368">
                  <a:extLst>
                    <a:ext uri="{9D8B030D-6E8A-4147-A177-3AD203B41FA5}">
                      <a16:colId xmlns:a16="http://schemas.microsoft.com/office/drawing/2014/main" val="488329102"/>
                    </a:ext>
                  </a:extLst>
                </a:gridCol>
                <a:gridCol w="658368">
                  <a:extLst>
                    <a:ext uri="{9D8B030D-6E8A-4147-A177-3AD203B41FA5}">
                      <a16:colId xmlns:a16="http://schemas.microsoft.com/office/drawing/2014/main" val="3488208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376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- 2025-01-30 15:33:27</a:t>
                      </a:r>
                      <a:r>
                        <a:rPr kumimoji="0" lang="nl-NL" sz="1000" b="0" i="0" u="none" strike="noStrike" kern="1200" cap="none" spc="0" normalizeH="0" baseline="0" noProof="0">
                          <a:ln>
                            <a:noFill/>
                          </a:ln>
                          <a:solidFill>
                            <a:prstClr val="black"/>
                          </a:solidFill>
                          <a:effectLst/>
                          <a:uLnTx/>
                          <a:uFillTx/>
                          <a:latin typeface="Calibri"/>
                          <a:ea typeface="+mn-ea"/>
                          <a:cs typeface="+mn-cs"/>
                        </a:rPr>
                        <a:t>
 We mogen het eindelijk weer zeggen: 🗣️KENSINGTON IN DE 3FM LIVE BOX🗣️
Met ‘A Moment’ voelt het gelijk weer zó vertrouwd, en Jason Dowd lijkt al jaren mee te spelen. Je moet het hele optreden echt terug zien op het 3FM Live YouTube kanaal! #3FM #kensington #amoment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https://quintly-eu-image-storage.s3.amazonaws.com/5e7bf16154c6da0663c50211224ef1f8/4b664b1dc6e6d717441d33abb3e56379.jpg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8030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- 2025-01-08 16:22:31</a:t>
                      </a:r>
                      <a:r>
                        <a:rPr kumimoji="0" lang="nl-NL" sz="1000" b="0" i="0" u="none" strike="noStrike" kern="1200" cap="none" spc="0" normalizeH="0" baseline="0" noProof="0">
                          <a:ln>
                            <a:noFill/>
                          </a:ln>
                          <a:solidFill>
                            <a:prstClr val="black"/>
                          </a:solidFill>
                          <a:effectLst/>
                          <a:uLnTx/>
                          <a:uFillTx/>
                          <a:latin typeface="Calibri"/>
                          <a:ea typeface="+mn-ea"/>
                          <a:cs typeface="+mn-cs"/>
                        </a:rPr>
                        <a:t>
 Pommelien doet mee met Meau en wij zijn obsessed. Hoe mooi klinkt dit? 😍 #3FM #SR24 #GlazenHuis #MEAU #PommelienThijs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https://quintly-eu-image-storage.s3.amazonaws.com/5e7bf16154c6da0663c50211224ef1f8/20591a6297fc37ec364fa5220b9fd24f.jpg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1937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- 2025-01-13 18:01:46</a:t>
                      </a:r>
                      <a:r>
                        <a:rPr kumimoji="0" lang="nl-NL" sz="1000" b="0" i="0" u="none" strike="noStrike" kern="1200" cap="none" spc="0" normalizeH="0" baseline="0" noProof="0">
                          <a:ln>
                            <a:noFill/>
                          </a:ln>
                          <a:solidFill>
                            <a:prstClr val="black"/>
                          </a:solidFill>
                          <a:effectLst/>
                          <a:uLnTx/>
                          <a:uFillTx/>
                          <a:latin typeface="Calibri"/>
                          <a:ea typeface="+mn-ea"/>
                          <a:cs typeface="+mn-cs"/>
                        </a:rPr>
                        <a:t>
 Barend &amp; Benner zijn back en zorgen meteen weer voor een lach! 🫶 Elke maandag t/m donderdag van 16:00 tot 19:00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https://quintly-eu-image-storage.s3.amazonaws.com/5e7bf16154c6da0663c50211224ef1f8/13996b2a90d314260de99f9128cfdef6.jpg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93039010"/>
                  </a:ext>
                </a:extLst>
              </a:tr>
            </a:tbl>
          </a:graphicData>
        </a:graphic>
      </p:graphicFrame>
      <p:sp>
        <p:nvSpPr>
          <p:cNvPr id="4" name="Text Placeholder 3">
            <a:extLst>
              <a:ext uri="{FF2B5EF4-FFF2-40B4-BE49-F238E27FC236}">
                <a16:creationId xmlns:a16="http://schemas.microsoft.com/office/drawing/2014/main" id="{34832B0F-F740-4D7F-AB15-C4B12C7A31E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18722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EC4B8-19B4-40D2-B543-45593E9940F3}"/>
              </a:ext>
            </a:extLst>
          </p:cNvPr>
          <p:cNvSpPr>
            <a:spLocks noGrp="1"/>
          </p:cNvSpPr>
          <p:nvPr>
            <p:ph type="title"/>
          </p:nvPr>
        </p:nvSpPr>
        <p:spPr/>
        <p:txBody>
          <a:bodyPr/>
          <a:lstStyle/>
          <a:p>
            <a:r>
              <a:rPr lang="en-US"/>
              <a:t>Instagram Beste posts qua likes | 1 group and 5 profiles - 7 of 12</a:t>
            </a:r>
          </a:p>
        </p:txBody>
      </p:sp>
      <p:graphicFrame>
        <p:nvGraphicFramePr>
          <p:cNvPr id="5" name="Table Placeholder 4">
            <a:extLst>
              <a:ext uri="{FF2B5EF4-FFF2-40B4-BE49-F238E27FC236}">
                <a16:creationId xmlns:a16="http://schemas.microsoft.com/office/drawing/2014/main" id="{0630F347-A5B5-4A83-AF51-C63C11066A51}"/>
              </a:ext>
            </a:extLst>
          </p:cNvPr>
          <p:cNvGraphicFramePr>
            <a:graphicFrameLocks noGrp="1"/>
          </p:cNvGraphicFramePr>
          <p:nvPr>
            <p:ph type="tbl" sz="quarter" idx="13"/>
            <p:extLst>
              <p:ext uri="{D42A27DB-BD31-4B8C-83A1-F6EECF244321}">
                <p14:modId xmlns:p14="http://schemas.microsoft.com/office/powerpoint/2010/main" val="162900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4194432"/>
                    </a:ext>
                  </a:extLst>
                </a:gridCol>
                <a:gridCol w="1563624">
                  <a:extLst>
                    <a:ext uri="{9D8B030D-6E8A-4147-A177-3AD203B41FA5}">
                      <a16:colId xmlns:a16="http://schemas.microsoft.com/office/drawing/2014/main" val="2186171727"/>
                    </a:ext>
                  </a:extLst>
                </a:gridCol>
                <a:gridCol w="658368">
                  <a:extLst>
                    <a:ext uri="{9D8B030D-6E8A-4147-A177-3AD203B41FA5}">
                      <a16:colId xmlns:a16="http://schemas.microsoft.com/office/drawing/2014/main" val="2368093524"/>
                    </a:ext>
                  </a:extLst>
                </a:gridCol>
                <a:gridCol w="658368">
                  <a:extLst>
                    <a:ext uri="{9D8B030D-6E8A-4147-A177-3AD203B41FA5}">
                      <a16:colId xmlns:a16="http://schemas.microsoft.com/office/drawing/2014/main" val="2502193808"/>
                    </a:ext>
                  </a:extLst>
                </a:gridCol>
                <a:gridCol w="658368">
                  <a:extLst>
                    <a:ext uri="{9D8B030D-6E8A-4147-A177-3AD203B41FA5}">
                      <a16:colId xmlns:a16="http://schemas.microsoft.com/office/drawing/2014/main" val="3150630117"/>
                    </a:ext>
                  </a:extLst>
                </a:gridCol>
                <a:gridCol w="658368">
                  <a:extLst>
                    <a:ext uri="{9D8B030D-6E8A-4147-A177-3AD203B41FA5}">
                      <a16:colId xmlns:a16="http://schemas.microsoft.com/office/drawing/2014/main" val="1899115926"/>
                    </a:ext>
                  </a:extLst>
                </a:gridCol>
                <a:gridCol w="658368">
                  <a:extLst>
                    <a:ext uri="{9D8B030D-6E8A-4147-A177-3AD203B41FA5}">
                      <a16:colId xmlns:a16="http://schemas.microsoft.com/office/drawing/2014/main" val="12732326"/>
                    </a:ext>
                  </a:extLst>
                </a:gridCol>
                <a:gridCol w="658368">
                  <a:extLst>
                    <a:ext uri="{9D8B030D-6E8A-4147-A177-3AD203B41FA5}">
                      <a16:colId xmlns:a16="http://schemas.microsoft.com/office/drawing/2014/main" val="3652639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6662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- 2025-01-31 10:34:20</a:t>
                      </a:r>
                      <a:r>
                        <a:rPr kumimoji="0" lang="en-US" sz="1000" b="0" i="0" u="none" strike="noStrike" kern="1200" cap="none" spc="0" normalizeH="0" baseline="0" noProof="0">
                          <a:ln>
                            <a:noFill/>
                          </a:ln>
                          <a:solidFill>
                            <a:prstClr val="black"/>
                          </a:solidFill>
                          <a:effectLst/>
                          <a:uLnTx/>
                          <a:uFillTx/>
                          <a:latin typeface="Calibri"/>
                          <a:ea typeface="+mn-ea"/>
                          <a:cs typeface="+mn-cs"/>
                        </a:rPr>
                        <a:t>
 Er ontstaat magie wanneer grootheden hun handen ineen slaan voor één doel. 💚 #3FM #LAFireAid #BillieEilish #GreenDay #LadyGaga #Nirvana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https://quintly-eu-image-storage.s3.amazonaws.com/5e7bf16154c6da0663c50211224ef1f8/51db6795d680dddd5ab65522869336ea.jpg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6909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- 2025-01-18 22:56:29</a:t>
                      </a:r>
                      <a:r>
                        <a:rPr kumimoji="0" lang="nl-NL" sz="1000" b="0" i="0" u="none" strike="noStrike" kern="1200" cap="none" spc="0" normalizeH="0" baseline="0" noProof="0">
                          <a:ln>
                            <a:noFill/>
                          </a:ln>
                          <a:solidFill>
                            <a:prstClr val="black"/>
                          </a:solidFill>
                          <a:effectLst/>
                          <a:uLnTx/>
                          <a:uFillTx/>
                          <a:latin typeface="Calibri"/>
                          <a:ea typeface="+mn-ea"/>
                          <a:cs typeface="+mn-cs"/>
                        </a:rPr>
                        <a:t>
 “Ik ga weer janken!” 😭💚 Ieder jaar wordt de Popprijs uitgereikt aan de artiest met de meeste impact in het afgelopen jaar. Gefeliciteerd Rox 🫶 #3FM #RoxyDekker #Popprijs #Noorderslag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https://quintly-eu-image-storage.s3.amazonaws.com/5e7bf16154c6da0663c50211224ef1f8/f0c1516720c70e5e166038381959c821.jpg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18:12:19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7790612"/>
                  </a:ext>
                </a:extLst>
              </a:tr>
            </a:tbl>
          </a:graphicData>
        </a:graphic>
      </p:graphicFrame>
      <p:sp>
        <p:nvSpPr>
          <p:cNvPr id="4" name="Text Placeholder 3">
            <a:extLst>
              <a:ext uri="{FF2B5EF4-FFF2-40B4-BE49-F238E27FC236}">
                <a16:creationId xmlns:a16="http://schemas.microsoft.com/office/drawing/2014/main" id="{11F5200B-EC18-47CB-97B6-E947FD0CBC8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91625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13433-57A2-4F3B-AB8C-98DB6E92AF9E}"/>
              </a:ext>
            </a:extLst>
          </p:cNvPr>
          <p:cNvSpPr>
            <a:spLocks noGrp="1"/>
          </p:cNvSpPr>
          <p:nvPr>
            <p:ph type="title"/>
          </p:nvPr>
        </p:nvSpPr>
        <p:spPr/>
        <p:txBody>
          <a:bodyPr/>
          <a:lstStyle/>
          <a:p>
            <a:r>
              <a:rPr lang="en-US"/>
              <a:t>Instagram Beste posts qua likes | 1 group and 5 profiles - 8 of 12</a:t>
            </a:r>
          </a:p>
        </p:txBody>
      </p:sp>
      <p:graphicFrame>
        <p:nvGraphicFramePr>
          <p:cNvPr id="5" name="Table Placeholder 4">
            <a:extLst>
              <a:ext uri="{FF2B5EF4-FFF2-40B4-BE49-F238E27FC236}">
                <a16:creationId xmlns:a16="http://schemas.microsoft.com/office/drawing/2014/main" id="{4C674802-8903-47EB-B17F-367BC74B9CAB}"/>
              </a:ext>
            </a:extLst>
          </p:cNvPr>
          <p:cNvGraphicFramePr>
            <a:graphicFrameLocks noGrp="1"/>
          </p:cNvGraphicFramePr>
          <p:nvPr>
            <p:ph type="tbl" sz="quarter" idx="13"/>
            <p:extLst>
              <p:ext uri="{D42A27DB-BD31-4B8C-83A1-F6EECF244321}">
                <p14:modId xmlns:p14="http://schemas.microsoft.com/office/powerpoint/2010/main" val="426241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8892064"/>
                    </a:ext>
                  </a:extLst>
                </a:gridCol>
                <a:gridCol w="1563624">
                  <a:extLst>
                    <a:ext uri="{9D8B030D-6E8A-4147-A177-3AD203B41FA5}">
                      <a16:colId xmlns:a16="http://schemas.microsoft.com/office/drawing/2014/main" val="2242061956"/>
                    </a:ext>
                  </a:extLst>
                </a:gridCol>
                <a:gridCol w="658368">
                  <a:extLst>
                    <a:ext uri="{9D8B030D-6E8A-4147-A177-3AD203B41FA5}">
                      <a16:colId xmlns:a16="http://schemas.microsoft.com/office/drawing/2014/main" val="1569436767"/>
                    </a:ext>
                  </a:extLst>
                </a:gridCol>
                <a:gridCol w="658368">
                  <a:extLst>
                    <a:ext uri="{9D8B030D-6E8A-4147-A177-3AD203B41FA5}">
                      <a16:colId xmlns:a16="http://schemas.microsoft.com/office/drawing/2014/main" val="815120943"/>
                    </a:ext>
                  </a:extLst>
                </a:gridCol>
                <a:gridCol w="658368">
                  <a:extLst>
                    <a:ext uri="{9D8B030D-6E8A-4147-A177-3AD203B41FA5}">
                      <a16:colId xmlns:a16="http://schemas.microsoft.com/office/drawing/2014/main" val="108863992"/>
                    </a:ext>
                  </a:extLst>
                </a:gridCol>
                <a:gridCol w="658368">
                  <a:extLst>
                    <a:ext uri="{9D8B030D-6E8A-4147-A177-3AD203B41FA5}">
                      <a16:colId xmlns:a16="http://schemas.microsoft.com/office/drawing/2014/main" val="2917748982"/>
                    </a:ext>
                  </a:extLst>
                </a:gridCol>
                <a:gridCol w="658368">
                  <a:extLst>
                    <a:ext uri="{9D8B030D-6E8A-4147-A177-3AD203B41FA5}">
                      <a16:colId xmlns:a16="http://schemas.microsoft.com/office/drawing/2014/main" val="3553830384"/>
                    </a:ext>
                  </a:extLst>
                </a:gridCol>
                <a:gridCol w="658368">
                  <a:extLst>
                    <a:ext uri="{9D8B030D-6E8A-4147-A177-3AD203B41FA5}">
                      <a16:colId xmlns:a16="http://schemas.microsoft.com/office/drawing/2014/main" val="3032239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042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- 2025-01-13 10:32:02</a:t>
                      </a:r>
                      <a:r>
                        <a:rPr kumimoji="0" lang="nl-NL" sz="1000" b="0" i="0" u="none" strike="noStrike" kern="1200" cap="none" spc="0" normalizeH="0" baseline="0" noProof="0">
                          <a:ln>
                            <a:noFill/>
                          </a:ln>
                          <a:solidFill>
                            <a:prstClr val="black"/>
                          </a:solidFill>
                          <a:effectLst/>
                          <a:uLnTx/>
                          <a:uFillTx/>
                          <a:latin typeface="Calibri"/>
                          <a:ea typeface="+mn-ea"/>
                          <a:cs typeface="+mn-cs"/>
                        </a:rPr>
                        <a:t>
 Eindelijk! Roxy Dekker met een break-up song! 😩 Waar Roxy normaal maanden gebruikt om het liedje al een TikTok-hit te maken voor de publicatie, hoef jij deze keer maar een weekje te wachten. Want vrijdag komt ‘Ga Dan’ al uit, waar Roxy het einde van een relatie viert.
Wie laat jij achter in 2024? 👀 #3FM #RoxyDekker #GaDan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https://quintly-eu-image-storage.s3.amazonaws.com/5e7bf16154c6da0663c50211224ef1f8/2a5c73017a03e968139506e550c20413.jpg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18:13:35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9914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13:20:15</a:t>
                      </a:r>
                      <a:r>
                        <a:rPr kumimoji="0" lang="nl-NL" sz="1000" b="0" i="0" u="none" strike="noStrike" kern="1200" cap="none" spc="0" normalizeH="0" baseline="0" noProof="0">
                          <a:ln>
                            <a:noFill/>
                          </a:ln>
                          <a:solidFill>
                            <a:prstClr val="black"/>
                          </a:solidFill>
                          <a:effectLst/>
                          <a:uLnTx/>
                          <a:uFillTx/>
                          <a:latin typeface="Calibri"/>
                          <a:ea typeface="+mn-ea"/>
                          <a:cs typeface="+mn-cs"/>
                        </a:rPr>
                        <a:t>
 Deze meid en haar albumcovers 💅🥰 #3FM #S10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https://quintly-eu-image-storage.s3.amazonaws.com/5e7bf16154c6da0663c50211224ef1f8/0b6cd8272f79b5f87d999b20875f39e4.jpg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67935778"/>
                  </a:ext>
                </a:extLst>
              </a:tr>
            </a:tbl>
          </a:graphicData>
        </a:graphic>
      </p:graphicFrame>
      <p:sp>
        <p:nvSpPr>
          <p:cNvPr id="4" name="Text Placeholder 3">
            <a:extLst>
              <a:ext uri="{FF2B5EF4-FFF2-40B4-BE49-F238E27FC236}">
                <a16:creationId xmlns:a16="http://schemas.microsoft.com/office/drawing/2014/main" id="{367017FA-B4D5-4932-A4E3-038AD9535EF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90570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8A2C4-B526-4386-99EF-B518D5845C3D}"/>
              </a:ext>
            </a:extLst>
          </p:cNvPr>
          <p:cNvSpPr>
            <a:spLocks noGrp="1"/>
          </p:cNvSpPr>
          <p:nvPr>
            <p:ph type="title"/>
          </p:nvPr>
        </p:nvSpPr>
        <p:spPr/>
        <p:txBody>
          <a:bodyPr/>
          <a:lstStyle/>
          <a:p>
            <a:r>
              <a:rPr lang="en-US"/>
              <a:t>Instagram Beste posts qua likes | 1 group and 5 profiles - 9 of 12</a:t>
            </a:r>
          </a:p>
        </p:txBody>
      </p:sp>
      <p:graphicFrame>
        <p:nvGraphicFramePr>
          <p:cNvPr id="5" name="Table Placeholder 4">
            <a:extLst>
              <a:ext uri="{FF2B5EF4-FFF2-40B4-BE49-F238E27FC236}">
                <a16:creationId xmlns:a16="http://schemas.microsoft.com/office/drawing/2014/main" id="{77B5CE77-42E4-4E38-993F-115F33A2CBD8}"/>
              </a:ext>
            </a:extLst>
          </p:cNvPr>
          <p:cNvGraphicFramePr>
            <a:graphicFrameLocks noGrp="1"/>
          </p:cNvGraphicFramePr>
          <p:nvPr>
            <p:ph type="tbl" sz="quarter" idx="13"/>
            <p:extLst>
              <p:ext uri="{D42A27DB-BD31-4B8C-83A1-F6EECF244321}">
                <p14:modId xmlns:p14="http://schemas.microsoft.com/office/powerpoint/2010/main" val="3653480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2944969"/>
                    </a:ext>
                  </a:extLst>
                </a:gridCol>
                <a:gridCol w="1563624">
                  <a:extLst>
                    <a:ext uri="{9D8B030D-6E8A-4147-A177-3AD203B41FA5}">
                      <a16:colId xmlns:a16="http://schemas.microsoft.com/office/drawing/2014/main" val="3450350411"/>
                    </a:ext>
                  </a:extLst>
                </a:gridCol>
                <a:gridCol w="658368">
                  <a:extLst>
                    <a:ext uri="{9D8B030D-6E8A-4147-A177-3AD203B41FA5}">
                      <a16:colId xmlns:a16="http://schemas.microsoft.com/office/drawing/2014/main" val="3973919573"/>
                    </a:ext>
                  </a:extLst>
                </a:gridCol>
                <a:gridCol w="658368">
                  <a:extLst>
                    <a:ext uri="{9D8B030D-6E8A-4147-A177-3AD203B41FA5}">
                      <a16:colId xmlns:a16="http://schemas.microsoft.com/office/drawing/2014/main" val="1394423729"/>
                    </a:ext>
                  </a:extLst>
                </a:gridCol>
                <a:gridCol w="658368">
                  <a:extLst>
                    <a:ext uri="{9D8B030D-6E8A-4147-A177-3AD203B41FA5}">
                      <a16:colId xmlns:a16="http://schemas.microsoft.com/office/drawing/2014/main" val="2409787679"/>
                    </a:ext>
                  </a:extLst>
                </a:gridCol>
                <a:gridCol w="658368">
                  <a:extLst>
                    <a:ext uri="{9D8B030D-6E8A-4147-A177-3AD203B41FA5}">
                      <a16:colId xmlns:a16="http://schemas.microsoft.com/office/drawing/2014/main" val="3848574303"/>
                    </a:ext>
                  </a:extLst>
                </a:gridCol>
                <a:gridCol w="658368">
                  <a:extLst>
                    <a:ext uri="{9D8B030D-6E8A-4147-A177-3AD203B41FA5}">
                      <a16:colId xmlns:a16="http://schemas.microsoft.com/office/drawing/2014/main" val="1829716096"/>
                    </a:ext>
                  </a:extLst>
                </a:gridCol>
                <a:gridCol w="658368">
                  <a:extLst>
                    <a:ext uri="{9D8B030D-6E8A-4147-A177-3AD203B41FA5}">
                      <a16:colId xmlns:a16="http://schemas.microsoft.com/office/drawing/2014/main" val="955509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910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- 2025-01-09 09:34:07</a:t>
                      </a:r>
                      <a:r>
                        <a:rPr kumimoji="0" lang="nl-NL" sz="1000" b="0" i="0" u="none" strike="noStrike" kern="1200" cap="none" spc="0" normalizeH="0" baseline="0" noProof="0">
                          <a:ln>
                            <a:noFill/>
                          </a:ln>
                          <a:solidFill>
                            <a:prstClr val="black"/>
                          </a:solidFill>
                          <a:effectLst/>
                          <a:uLnTx/>
                          <a:uFillTx/>
                          <a:latin typeface="Calibri"/>
                          <a:ea typeface="+mn-ea"/>
                          <a:cs typeface="+mn-cs"/>
                        </a:rPr>
                        <a:t>
 En inspecteur Ivo laat gelijk even horen hoe hij klinkt! 🔥 #Kensington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https://quintly-eu-image-storage.s3.amazonaws.com/5e7bf16154c6da0663c50211224ef1f8/c94f77adcccdb8540772ed8379a4b2cd.jpg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0572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- 2025-01-16 13:20:31</a:t>
                      </a:r>
                      <a:r>
                        <a:rPr kumimoji="0" lang="en-US" sz="1000" b="0" i="0" u="none" strike="noStrike" kern="1200" cap="none" spc="0" normalizeH="0" baseline="0" noProof="0">
                          <a:ln>
                            <a:noFill/>
                          </a:ln>
                          <a:solidFill>
                            <a:prstClr val="black"/>
                          </a:solidFill>
                          <a:effectLst/>
                          <a:uLnTx/>
                          <a:uFillTx/>
                          <a:latin typeface="Calibri"/>
                          <a:ea typeface="+mn-ea"/>
                          <a:cs typeface="+mn-cs"/>
                        </a:rPr>
                        <a:t>
 Sir ‘cutiepie’ Elton John 🥰 #3FM #eltonjohn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https://quintly-eu-image-storage.s3.amazonaws.com/5e7bf16154c6da0663c50211224ef1f8/fc4c970501667eeebf729f0f6a46edbb.jpg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5420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- 2025-01-18 21:21:49</a:t>
                      </a:r>
                      <a:r>
                        <a:rPr kumimoji="0" lang="en-US" sz="1000" b="0" i="0" u="none" strike="noStrike" kern="1200" cap="none" spc="0" normalizeH="0" baseline="0" noProof="0">
                          <a:ln>
                            <a:noFill/>
                          </a:ln>
                          <a:solidFill>
                            <a:prstClr val="black"/>
                          </a:solidFill>
                          <a:effectLst/>
                          <a:uLnTx/>
                          <a:uFillTx/>
                          <a:latin typeface="Calibri"/>
                          <a:ea typeface="+mn-ea"/>
                          <a:cs typeface="+mn-cs"/>
                        </a:rPr>
                        <a:t>
 Zouden meer artiesten dit moeten doen? 🧐 Internationaal staan Nederlanders al bekend om de ‘Dutch disease’ a.k.a. praten tijdens concerten. Tijd voor verandering! 💚 #3FM #Bente #esns #dutchdisease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https://quintly-eu-image-storage.s3.amazonaws.com/5e7bf16154c6da0663c50211224ef1f8/230d4804f1e27ccd0c6083d2ce838806.jpg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96705052"/>
                  </a:ext>
                </a:extLst>
              </a:tr>
            </a:tbl>
          </a:graphicData>
        </a:graphic>
      </p:graphicFrame>
      <p:sp>
        <p:nvSpPr>
          <p:cNvPr id="4" name="Text Placeholder 3">
            <a:extLst>
              <a:ext uri="{FF2B5EF4-FFF2-40B4-BE49-F238E27FC236}">
                <a16:creationId xmlns:a16="http://schemas.microsoft.com/office/drawing/2014/main" id="{529FBBBC-E36D-4524-BF20-07A5C6AC026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89536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EE267-8999-4DC7-9F5B-732AE60AF3D2}"/>
              </a:ext>
            </a:extLst>
          </p:cNvPr>
          <p:cNvSpPr>
            <a:spLocks noGrp="1"/>
          </p:cNvSpPr>
          <p:nvPr>
            <p:ph type="title"/>
          </p:nvPr>
        </p:nvSpPr>
        <p:spPr/>
        <p:txBody>
          <a:bodyPr/>
          <a:lstStyle/>
          <a:p>
            <a:r>
              <a:rPr lang="en-US"/>
              <a:t>Instagram Beste posts qua likes | 1 group and 5 profiles - 10 of 12</a:t>
            </a:r>
          </a:p>
        </p:txBody>
      </p:sp>
      <p:graphicFrame>
        <p:nvGraphicFramePr>
          <p:cNvPr id="5" name="Table Placeholder 4">
            <a:extLst>
              <a:ext uri="{FF2B5EF4-FFF2-40B4-BE49-F238E27FC236}">
                <a16:creationId xmlns:a16="http://schemas.microsoft.com/office/drawing/2014/main" id="{90439FF4-DCAA-477B-B33A-504CA47D3488}"/>
              </a:ext>
            </a:extLst>
          </p:cNvPr>
          <p:cNvGraphicFramePr>
            <a:graphicFrameLocks noGrp="1"/>
          </p:cNvGraphicFramePr>
          <p:nvPr>
            <p:ph type="tbl" sz="quarter" idx="13"/>
            <p:extLst>
              <p:ext uri="{D42A27DB-BD31-4B8C-83A1-F6EECF244321}">
                <p14:modId xmlns:p14="http://schemas.microsoft.com/office/powerpoint/2010/main" val="377239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6254245"/>
                    </a:ext>
                  </a:extLst>
                </a:gridCol>
                <a:gridCol w="1563624">
                  <a:extLst>
                    <a:ext uri="{9D8B030D-6E8A-4147-A177-3AD203B41FA5}">
                      <a16:colId xmlns:a16="http://schemas.microsoft.com/office/drawing/2014/main" val="572622948"/>
                    </a:ext>
                  </a:extLst>
                </a:gridCol>
                <a:gridCol w="658368">
                  <a:extLst>
                    <a:ext uri="{9D8B030D-6E8A-4147-A177-3AD203B41FA5}">
                      <a16:colId xmlns:a16="http://schemas.microsoft.com/office/drawing/2014/main" val="4146107668"/>
                    </a:ext>
                  </a:extLst>
                </a:gridCol>
                <a:gridCol w="658368">
                  <a:extLst>
                    <a:ext uri="{9D8B030D-6E8A-4147-A177-3AD203B41FA5}">
                      <a16:colId xmlns:a16="http://schemas.microsoft.com/office/drawing/2014/main" val="3124841513"/>
                    </a:ext>
                  </a:extLst>
                </a:gridCol>
                <a:gridCol w="658368">
                  <a:extLst>
                    <a:ext uri="{9D8B030D-6E8A-4147-A177-3AD203B41FA5}">
                      <a16:colId xmlns:a16="http://schemas.microsoft.com/office/drawing/2014/main" val="2483080304"/>
                    </a:ext>
                  </a:extLst>
                </a:gridCol>
                <a:gridCol w="658368">
                  <a:extLst>
                    <a:ext uri="{9D8B030D-6E8A-4147-A177-3AD203B41FA5}">
                      <a16:colId xmlns:a16="http://schemas.microsoft.com/office/drawing/2014/main" val="3846030232"/>
                    </a:ext>
                  </a:extLst>
                </a:gridCol>
                <a:gridCol w="658368">
                  <a:extLst>
                    <a:ext uri="{9D8B030D-6E8A-4147-A177-3AD203B41FA5}">
                      <a16:colId xmlns:a16="http://schemas.microsoft.com/office/drawing/2014/main" val="2226524372"/>
                    </a:ext>
                  </a:extLst>
                </a:gridCol>
                <a:gridCol w="658368">
                  <a:extLst>
                    <a:ext uri="{9D8B030D-6E8A-4147-A177-3AD203B41FA5}">
                      <a16:colId xmlns:a16="http://schemas.microsoft.com/office/drawing/2014/main" val="382789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67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- 2025-01-07 18:36:06</a:t>
                      </a:r>
                      <a:r>
                        <a:rPr kumimoji="0" lang="en-US" sz="1000" b="0" i="0" u="none" strike="noStrike" kern="1200" cap="none" spc="0" normalizeH="0" baseline="0" noProof="0">
                          <a:ln>
                            <a:noFill/>
                          </a:ln>
                          <a:solidFill>
                            <a:prstClr val="black"/>
                          </a:solidFill>
                          <a:effectLst/>
                          <a:uLnTx/>
                          <a:uFillTx/>
                          <a:latin typeface="Calibri"/>
                          <a:ea typeface="+mn-ea"/>
                          <a:cs typeface="+mn-cs"/>
                        </a:rPr>
                        <a:t>
 Vandaag precies twee weken geleden verlieten Barend, Sophie en Wijnand het Glazen Huis alweer. 🥹💚 Chef’Special verzorgde tijdens dit speciale moment de eindshow. En hoe. 🫶 #3FM #GlazenHuis #Metakids #SR24 #ChefSpecial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https://quintly-eu-image-storage.s3.amazonaws.com/5e7bf16154c6da0663c50211224ef1f8/159cd07aab9ff8bb30d3348dcb505f91.jpg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111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- 2025-01-05 17:00:10</a:t>
                      </a:r>
                      <a:r>
                        <a:rPr kumimoji="0" lang="nl-NL" sz="1000" b="0" i="0" u="none" strike="noStrike" kern="1200" cap="none" spc="0" normalizeH="0" baseline="0" noProof="0">
                          <a:ln>
                            <a:noFill/>
                          </a:ln>
                          <a:solidFill>
                            <a:prstClr val="black"/>
                          </a:solidFill>
                          <a:effectLst/>
                          <a:uLnTx/>
                          <a:uFillTx/>
                          <a:latin typeface="Calibri"/>
                          <a:ea typeface="+mn-ea"/>
                          <a:cs typeface="+mn-cs"/>
                        </a:rPr>
                        <a:t>
 Noem een beter gezelschap om jouw dagen in 2025 mee te vullen? 🥰 Tune morgenochtend in voor de eerste met Wijnand en Jamie in de Ochtend!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https://quintly-eu-image-storage.s3.amazonaws.com/5e7bf16154c6da0663c50211224ef1f8/d2c092b58bdae7a4c59f0933e8457e2c.jpg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05606944"/>
                  </a:ext>
                </a:extLst>
              </a:tr>
            </a:tbl>
          </a:graphicData>
        </a:graphic>
      </p:graphicFrame>
      <p:sp>
        <p:nvSpPr>
          <p:cNvPr id="4" name="Text Placeholder 3">
            <a:extLst>
              <a:ext uri="{FF2B5EF4-FFF2-40B4-BE49-F238E27FC236}">
                <a16:creationId xmlns:a16="http://schemas.microsoft.com/office/drawing/2014/main" id="{C177D7C6-64B1-4216-8748-F0D3808CBCA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68813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3CE68-4943-4BA1-97E7-BBFAF86346A9}"/>
              </a:ext>
            </a:extLst>
          </p:cNvPr>
          <p:cNvSpPr>
            <a:spLocks noGrp="1"/>
          </p:cNvSpPr>
          <p:nvPr>
            <p:ph type="title"/>
          </p:nvPr>
        </p:nvSpPr>
        <p:spPr/>
        <p:txBody>
          <a:bodyPr/>
          <a:lstStyle/>
          <a:p>
            <a:r>
              <a:rPr lang="en-US"/>
              <a:t>Instagram Beste posts qua likes | 1 group and 5 profiles - 11 of 12</a:t>
            </a:r>
          </a:p>
        </p:txBody>
      </p:sp>
      <p:graphicFrame>
        <p:nvGraphicFramePr>
          <p:cNvPr id="5" name="Table Placeholder 4">
            <a:extLst>
              <a:ext uri="{FF2B5EF4-FFF2-40B4-BE49-F238E27FC236}">
                <a16:creationId xmlns:a16="http://schemas.microsoft.com/office/drawing/2014/main" id="{9A3443FB-6C3A-41B0-A429-B5416E9F8F41}"/>
              </a:ext>
            </a:extLst>
          </p:cNvPr>
          <p:cNvGraphicFramePr>
            <a:graphicFrameLocks noGrp="1"/>
          </p:cNvGraphicFramePr>
          <p:nvPr>
            <p:ph type="tbl" sz="quarter" idx="13"/>
            <p:extLst>
              <p:ext uri="{D42A27DB-BD31-4B8C-83A1-F6EECF244321}">
                <p14:modId xmlns:p14="http://schemas.microsoft.com/office/powerpoint/2010/main" val="1809035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0636741"/>
                    </a:ext>
                  </a:extLst>
                </a:gridCol>
                <a:gridCol w="1563624">
                  <a:extLst>
                    <a:ext uri="{9D8B030D-6E8A-4147-A177-3AD203B41FA5}">
                      <a16:colId xmlns:a16="http://schemas.microsoft.com/office/drawing/2014/main" val="1130115490"/>
                    </a:ext>
                  </a:extLst>
                </a:gridCol>
                <a:gridCol w="658368">
                  <a:extLst>
                    <a:ext uri="{9D8B030D-6E8A-4147-A177-3AD203B41FA5}">
                      <a16:colId xmlns:a16="http://schemas.microsoft.com/office/drawing/2014/main" val="1474383155"/>
                    </a:ext>
                  </a:extLst>
                </a:gridCol>
                <a:gridCol w="658368">
                  <a:extLst>
                    <a:ext uri="{9D8B030D-6E8A-4147-A177-3AD203B41FA5}">
                      <a16:colId xmlns:a16="http://schemas.microsoft.com/office/drawing/2014/main" val="717275860"/>
                    </a:ext>
                  </a:extLst>
                </a:gridCol>
                <a:gridCol w="658368">
                  <a:extLst>
                    <a:ext uri="{9D8B030D-6E8A-4147-A177-3AD203B41FA5}">
                      <a16:colId xmlns:a16="http://schemas.microsoft.com/office/drawing/2014/main" val="2123226980"/>
                    </a:ext>
                  </a:extLst>
                </a:gridCol>
                <a:gridCol w="658368">
                  <a:extLst>
                    <a:ext uri="{9D8B030D-6E8A-4147-A177-3AD203B41FA5}">
                      <a16:colId xmlns:a16="http://schemas.microsoft.com/office/drawing/2014/main" val="549515763"/>
                    </a:ext>
                  </a:extLst>
                </a:gridCol>
                <a:gridCol w="658368">
                  <a:extLst>
                    <a:ext uri="{9D8B030D-6E8A-4147-A177-3AD203B41FA5}">
                      <a16:colId xmlns:a16="http://schemas.microsoft.com/office/drawing/2014/main" val="1428482627"/>
                    </a:ext>
                  </a:extLst>
                </a:gridCol>
                <a:gridCol w="658368">
                  <a:extLst>
                    <a:ext uri="{9D8B030D-6E8A-4147-A177-3AD203B41FA5}">
                      <a16:colId xmlns:a16="http://schemas.microsoft.com/office/drawing/2014/main" val="411769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9944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- 2025-01-07 11:05:55</a:t>
                      </a:r>
                      <a:r>
                        <a:rPr kumimoji="0" lang="nl-NL" sz="1000" b="0" i="0" u="none" strike="noStrike" kern="1200" cap="none" spc="0" normalizeH="0" baseline="0" noProof="0">
                          <a:ln>
                            <a:noFill/>
                          </a:ln>
                          <a:solidFill>
                            <a:prstClr val="black"/>
                          </a:solidFill>
                          <a:effectLst/>
                          <a:uLnTx/>
                          <a:uFillTx/>
                          <a:latin typeface="Calibri"/>
                          <a:ea typeface="+mn-ea"/>
                          <a:cs typeface="+mn-cs"/>
                        </a:rPr>
                        <a:t>
 Kensington is back! 🤩 Na meer dan 2 jaar stilte heeft de band voor het eerst weer van zich laten horen. Afgelopen weekend begon het met een aantal posts op Instagram, en vandaag bevestigen ze in de caption: “we’re back” 🌊
Het is nog onduidelijk in welke samenstelling de band weer terug komt. Wij kunnen in elk geval niet wachten! 💚 #Kensington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https://quintly-eu-image-storage.s3.amazonaws.com/5e7bf16154c6da0663c50211224ef1f8/64ee88b06c9416dd768fbbae031f9669.jpg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3045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12:17:24</a:t>
                      </a:r>
                      <a:r>
                        <a:rPr kumimoji="0" lang="nl-NL" sz="1000" b="0" i="0" u="none" strike="noStrike" kern="1200" cap="none" spc="0" normalizeH="0" baseline="0" noProof="0">
                          <a:ln>
                            <a:noFill/>
                          </a:ln>
                          <a:solidFill>
                            <a:prstClr val="black"/>
                          </a:solidFill>
                          <a:effectLst/>
                          <a:uLnTx/>
                          <a:uFillTx/>
                          <a:latin typeface="Calibri"/>
                          <a:ea typeface="+mn-ea"/>
                          <a:cs typeface="+mn-cs"/>
                        </a:rPr>
                        <a:t>
 Het is pas net voorbij, maar we blikken alvast vooruit. Waar vind jij dat het Glazen Huis dit jaar naartoe moet komen? 👇 #3FM #SR25 #Glazenhuis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https://quintly-eu-image-storage.s3.amazonaws.com/5e7bf16154c6da0663c50211224ef1f8/55d3faf12383305cd845e581e409b4d5.jpg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06:13:20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55938324"/>
                  </a:ext>
                </a:extLst>
              </a:tr>
            </a:tbl>
          </a:graphicData>
        </a:graphic>
      </p:graphicFrame>
      <p:sp>
        <p:nvSpPr>
          <p:cNvPr id="4" name="Text Placeholder 3">
            <a:extLst>
              <a:ext uri="{FF2B5EF4-FFF2-40B4-BE49-F238E27FC236}">
                <a16:creationId xmlns:a16="http://schemas.microsoft.com/office/drawing/2014/main" id="{CCC4B172-E878-4558-B656-4639E4F7A35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62957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AB86-2B33-4906-A743-1CD7CC1688B4}"/>
              </a:ext>
            </a:extLst>
          </p:cNvPr>
          <p:cNvSpPr>
            <a:spLocks noGrp="1"/>
          </p:cNvSpPr>
          <p:nvPr>
            <p:ph type="title"/>
          </p:nvPr>
        </p:nvSpPr>
        <p:spPr/>
        <p:txBody>
          <a:bodyPr/>
          <a:lstStyle/>
          <a:p>
            <a:r>
              <a:rPr lang="en-US"/>
              <a:t>Instagram Beste posts qua likes | 1 group and 5 profiles - 12 of 12</a:t>
            </a:r>
          </a:p>
        </p:txBody>
      </p:sp>
      <p:graphicFrame>
        <p:nvGraphicFramePr>
          <p:cNvPr id="5" name="Table Placeholder 4">
            <a:extLst>
              <a:ext uri="{FF2B5EF4-FFF2-40B4-BE49-F238E27FC236}">
                <a16:creationId xmlns:a16="http://schemas.microsoft.com/office/drawing/2014/main" id="{BF916E09-8379-44B8-BDA8-C143ED9F1EA6}"/>
              </a:ext>
            </a:extLst>
          </p:cNvPr>
          <p:cNvGraphicFramePr>
            <a:graphicFrameLocks noGrp="1"/>
          </p:cNvGraphicFramePr>
          <p:nvPr>
            <p:ph type="tbl" sz="quarter" idx="13"/>
            <p:extLst>
              <p:ext uri="{D42A27DB-BD31-4B8C-83A1-F6EECF244321}">
                <p14:modId xmlns:p14="http://schemas.microsoft.com/office/powerpoint/2010/main" val="2628486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0168021"/>
                    </a:ext>
                  </a:extLst>
                </a:gridCol>
                <a:gridCol w="1563624">
                  <a:extLst>
                    <a:ext uri="{9D8B030D-6E8A-4147-A177-3AD203B41FA5}">
                      <a16:colId xmlns:a16="http://schemas.microsoft.com/office/drawing/2014/main" val="1649098696"/>
                    </a:ext>
                  </a:extLst>
                </a:gridCol>
                <a:gridCol w="658368">
                  <a:extLst>
                    <a:ext uri="{9D8B030D-6E8A-4147-A177-3AD203B41FA5}">
                      <a16:colId xmlns:a16="http://schemas.microsoft.com/office/drawing/2014/main" val="4283206769"/>
                    </a:ext>
                  </a:extLst>
                </a:gridCol>
                <a:gridCol w="658368">
                  <a:extLst>
                    <a:ext uri="{9D8B030D-6E8A-4147-A177-3AD203B41FA5}">
                      <a16:colId xmlns:a16="http://schemas.microsoft.com/office/drawing/2014/main" val="2455292430"/>
                    </a:ext>
                  </a:extLst>
                </a:gridCol>
                <a:gridCol w="658368">
                  <a:extLst>
                    <a:ext uri="{9D8B030D-6E8A-4147-A177-3AD203B41FA5}">
                      <a16:colId xmlns:a16="http://schemas.microsoft.com/office/drawing/2014/main" val="3918806689"/>
                    </a:ext>
                  </a:extLst>
                </a:gridCol>
                <a:gridCol w="658368">
                  <a:extLst>
                    <a:ext uri="{9D8B030D-6E8A-4147-A177-3AD203B41FA5}">
                      <a16:colId xmlns:a16="http://schemas.microsoft.com/office/drawing/2014/main" val="4007767119"/>
                    </a:ext>
                  </a:extLst>
                </a:gridCol>
                <a:gridCol w="658368">
                  <a:extLst>
                    <a:ext uri="{9D8B030D-6E8A-4147-A177-3AD203B41FA5}">
                      <a16:colId xmlns:a16="http://schemas.microsoft.com/office/drawing/2014/main" val="331217248"/>
                    </a:ext>
                  </a:extLst>
                </a:gridCol>
                <a:gridCol w="658368">
                  <a:extLst>
                    <a:ext uri="{9D8B030D-6E8A-4147-A177-3AD203B41FA5}">
                      <a16:colId xmlns:a16="http://schemas.microsoft.com/office/drawing/2014/main" val="51125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532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- 2025-01-06 12:16:57</a:t>
                      </a:r>
                      <a:r>
                        <a:rPr kumimoji="0" lang="nl-NL" sz="1000" b="0" i="0" u="none" strike="noStrike" kern="1200" cap="none" spc="0" normalizeH="0" baseline="0" noProof="0">
                          <a:ln>
                            <a:noFill/>
                          </a:ln>
                          <a:solidFill>
                            <a:prstClr val="black"/>
                          </a:solidFill>
                          <a:effectLst/>
                          <a:uLnTx/>
                          <a:uFillTx/>
                          <a:latin typeface="Calibri"/>
                          <a:ea typeface="+mn-ea"/>
                          <a:cs typeface="+mn-cs"/>
                        </a:rPr>
                        <a:t>
 3FM Talent Bente gaat naar esns.nl! 🔥💚 Dat maakten Wijnand en Jamie vanochtend bekend in de ochtendshow. Na haar geweldige optredens op het plein bij het Glazen Huis, in het Glazen Huis én in de 3FM Serious Request Daily talkshow mogen we opnieuw genieten van Bente bij ESNS. 🙏 #3FM #ESNS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https://quintly-eu-image-storage.s3.amazonaws.com/5e7bf16154c6da0663c50211224ef1f8/40168701d385190b8b54a69083d56bf7.jpg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02/02/2025 18:13:24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74155540"/>
                  </a:ext>
                </a:extLst>
              </a:tr>
            </a:tbl>
          </a:graphicData>
        </a:graphic>
      </p:graphicFrame>
      <p:sp>
        <p:nvSpPr>
          <p:cNvPr id="4" name="Text Placeholder 3">
            <a:extLst>
              <a:ext uri="{FF2B5EF4-FFF2-40B4-BE49-F238E27FC236}">
                <a16:creationId xmlns:a16="http://schemas.microsoft.com/office/drawing/2014/main" id="{0E7E7ABF-310F-4CAF-A746-E64A87587A7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93935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F28F-00E8-4067-A90E-F2C5731150AD}"/>
              </a:ext>
            </a:extLst>
          </p:cNvPr>
          <p:cNvSpPr>
            <a:spLocks noGrp="1"/>
          </p:cNvSpPr>
          <p:nvPr>
            <p:ph type="title"/>
          </p:nvPr>
        </p:nvSpPr>
        <p:spPr/>
        <p:txBody>
          <a:bodyPr/>
          <a:lstStyle/>
          <a:p>
            <a:r>
              <a:rPr lang="en-US"/>
              <a:t>Instagram Minste posts qua likes | 1 group and 5 profiles - 1 of 12</a:t>
            </a:r>
          </a:p>
        </p:txBody>
      </p:sp>
      <p:graphicFrame>
        <p:nvGraphicFramePr>
          <p:cNvPr id="5" name="Table Placeholder 4">
            <a:extLst>
              <a:ext uri="{FF2B5EF4-FFF2-40B4-BE49-F238E27FC236}">
                <a16:creationId xmlns:a16="http://schemas.microsoft.com/office/drawing/2014/main" id="{3A409467-38B1-4710-AE2D-D250D89F3E54}"/>
              </a:ext>
            </a:extLst>
          </p:cNvPr>
          <p:cNvGraphicFramePr>
            <a:graphicFrameLocks noGrp="1"/>
          </p:cNvGraphicFramePr>
          <p:nvPr>
            <p:ph type="tbl" sz="quarter" idx="13"/>
            <p:extLst>
              <p:ext uri="{D42A27DB-BD31-4B8C-83A1-F6EECF244321}">
                <p14:modId xmlns:p14="http://schemas.microsoft.com/office/powerpoint/2010/main" val="163159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7181952"/>
                    </a:ext>
                  </a:extLst>
                </a:gridCol>
                <a:gridCol w="1563624">
                  <a:extLst>
                    <a:ext uri="{9D8B030D-6E8A-4147-A177-3AD203B41FA5}">
                      <a16:colId xmlns:a16="http://schemas.microsoft.com/office/drawing/2014/main" val="3768307035"/>
                    </a:ext>
                  </a:extLst>
                </a:gridCol>
                <a:gridCol w="658368">
                  <a:extLst>
                    <a:ext uri="{9D8B030D-6E8A-4147-A177-3AD203B41FA5}">
                      <a16:colId xmlns:a16="http://schemas.microsoft.com/office/drawing/2014/main" val="2621234826"/>
                    </a:ext>
                  </a:extLst>
                </a:gridCol>
                <a:gridCol w="658368">
                  <a:extLst>
                    <a:ext uri="{9D8B030D-6E8A-4147-A177-3AD203B41FA5}">
                      <a16:colId xmlns:a16="http://schemas.microsoft.com/office/drawing/2014/main" val="1473955178"/>
                    </a:ext>
                  </a:extLst>
                </a:gridCol>
                <a:gridCol w="658368">
                  <a:extLst>
                    <a:ext uri="{9D8B030D-6E8A-4147-A177-3AD203B41FA5}">
                      <a16:colId xmlns:a16="http://schemas.microsoft.com/office/drawing/2014/main" val="894008603"/>
                    </a:ext>
                  </a:extLst>
                </a:gridCol>
                <a:gridCol w="658368">
                  <a:extLst>
                    <a:ext uri="{9D8B030D-6E8A-4147-A177-3AD203B41FA5}">
                      <a16:colId xmlns:a16="http://schemas.microsoft.com/office/drawing/2014/main" val="3928740668"/>
                    </a:ext>
                  </a:extLst>
                </a:gridCol>
                <a:gridCol w="658368">
                  <a:extLst>
                    <a:ext uri="{9D8B030D-6E8A-4147-A177-3AD203B41FA5}">
                      <a16:colId xmlns:a16="http://schemas.microsoft.com/office/drawing/2014/main" val="4092409572"/>
                    </a:ext>
                  </a:extLst>
                </a:gridCol>
                <a:gridCol w="658368">
                  <a:extLst>
                    <a:ext uri="{9D8B030D-6E8A-4147-A177-3AD203B41FA5}">
                      <a16:colId xmlns:a16="http://schemas.microsoft.com/office/drawing/2014/main" val="392282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759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- 2025-01-29 15:54:31</a:t>
                      </a:r>
                      <a:r>
                        <a:rPr kumimoji="0" lang="en-US" sz="1000" b="0" i="0" u="none" strike="noStrike" kern="1200" cap="none" spc="0" normalizeH="0" baseline="0" noProof="0">
                          <a:ln>
                            <a:noFill/>
                          </a:ln>
                          <a:solidFill>
                            <a:prstClr val="black"/>
                          </a:solidFill>
                          <a:effectLst/>
                          <a:uLnTx/>
                          <a:uFillTx/>
                          <a:latin typeface="Calibri"/>
                          <a:ea typeface="+mn-ea"/>
                          <a:cs typeface="+mn-cs"/>
                        </a:rPr>
                        <a:t>
 Met TikTok-covers beginnen is niet nieuw, daar een fanbase van 150.000 volgers opbouwen is al heel netjes! Maardat Iris Jean vandaar gelijk doorgroeit met vijlloze live optredens op ESNS én SXSW is speciaal. ✨
Op de 3FM Talent Stage supported by SENA stonden artiesten die 3FM als veelbelovend ziet. Check Iris haar hele optreden op het 3FM Live YouTube kanaal. #3FM #ESNS2025 #3FMTalentstage #Irisjean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https://quintly-eu-image-storage.s3.amazonaws.com/5e7bf16154c6da0663c50211224ef1f8/e9ca78dfac8f0670d72caa84de37a9ec.jpg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18:13:57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8468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- 2025-01-26 10:53:24</a:t>
                      </a:r>
                      <a:r>
                        <a:rPr kumimoji="0" lang="en-US" sz="1000" b="0" i="0" u="none" strike="noStrike" kern="1200" cap="none" spc="0" normalizeH="0" baseline="0" noProof="0">
                          <a:ln>
                            <a:noFill/>
                          </a:ln>
                          <a:solidFill>
                            <a:prstClr val="black"/>
                          </a:solidFill>
                          <a:effectLst/>
                          <a:uLnTx/>
                          <a:uFillTx/>
                          <a:latin typeface="Calibri"/>
                          <a:ea typeface="+mn-ea"/>
                          <a:cs typeface="+mn-cs"/>
                        </a:rPr>
                        <a:t>
 🔉 GELUID AAN 🔉
💃🕺
#3FM #LLDL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https://quintly-eu-image-storage.s3.amazonaws.com/5e7bf16154c6da0663c50211224ef1f8/fcd5fc1ebadf110d49ab3ee79d078cbc.jpg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49550431"/>
                  </a:ext>
                </a:extLst>
              </a:tr>
            </a:tbl>
          </a:graphicData>
        </a:graphic>
      </p:graphicFrame>
      <p:sp>
        <p:nvSpPr>
          <p:cNvPr id="4" name="Text Placeholder 3">
            <a:extLst>
              <a:ext uri="{FF2B5EF4-FFF2-40B4-BE49-F238E27FC236}">
                <a16:creationId xmlns:a16="http://schemas.microsoft.com/office/drawing/2014/main" id="{51B6383A-74AF-443C-9536-3CE61DA227A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24663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E3DF-3352-4A8F-BEA5-F57115FB6A9D}"/>
              </a:ext>
            </a:extLst>
          </p:cNvPr>
          <p:cNvSpPr>
            <a:spLocks noGrp="1"/>
          </p:cNvSpPr>
          <p:nvPr>
            <p:ph type="title"/>
          </p:nvPr>
        </p:nvSpPr>
        <p:spPr/>
        <p:txBody>
          <a:bodyPr/>
          <a:lstStyle/>
          <a:p>
            <a:r>
              <a:rPr lang="en-US"/>
              <a:t>Instagram Minste posts qua likes | 1 group and 5 profiles - 2 of 12</a:t>
            </a:r>
          </a:p>
        </p:txBody>
      </p:sp>
      <p:graphicFrame>
        <p:nvGraphicFramePr>
          <p:cNvPr id="5" name="Table Placeholder 4">
            <a:extLst>
              <a:ext uri="{FF2B5EF4-FFF2-40B4-BE49-F238E27FC236}">
                <a16:creationId xmlns:a16="http://schemas.microsoft.com/office/drawing/2014/main" id="{98312C7B-6743-4106-A448-B212782E0E37}"/>
              </a:ext>
            </a:extLst>
          </p:cNvPr>
          <p:cNvGraphicFramePr>
            <a:graphicFrameLocks noGrp="1"/>
          </p:cNvGraphicFramePr>
          <p:nvPr>
            <p:ph type="tbl" sz="quarter" idx="13"/>
            <p:extLst>
              <p:ext uri="{D42A27DB-BD31-4B8C-83A1-F6EECF244321}">
                <p14:modId xmlns:p14="http://schemas.microsoft.com/office/powerpoint/2010/main" val="331245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1205143"/>
                    </a:ext>
                  </a:extLst>
                </a:gridCol>
                <a:gridCol w="1563624">
                  <a:extLst>
                    <a:ext uri="{9D8B030D-6E8A-4147-A177-3AD203B41FA5}">
                      <a16:colId xmlns:a16="http://schemas.microsoft.com/office/drawing/2014/main" val="2192545888"/>
                    </a:ext>
                  </a:extLst>
                </a:gridCol>
                <a:gridCol w="658368">
                  <a:extLst>
                    <a:ext uri="{9D8B030D-6E8A-4147-A177-3AD203B41FA5}">
                      <a16:colId xmlns:a16="http://schemas.microsoft.com/office/drawing/2014/main" val="1056219823"/>
                    </a:ext>
                  </a:extLst>
                </a:gridCol>
                <a:gridCol w="658368">
                  <a:extLst>
                    <a:ext uri="{9D8B030D-6E8A-4147-A177-3AD203B41FA5}">
                      <a16:colId xmlns:a16="http://schemas.microsoft.com/office/drawing/2014/main" val="3527012131"/>
                    </a:ext>
                  </a:extLst>
                </a:gridCol>
                <a:gridCol w="658368">
                  <a:extLst>
                    <a:ext uri="{9D8B030D-6E8A-4147-A177-3AD203B41FA5}">
                      <a16:colId xmlns:a16="http://schemas.microsoft.com/office/drawing/2014/main" val="4232152162"/>
                    </a:ext>
                  </a:extLst>
                </a:gridCol>
                <a:gridCol w="658368">
                  <a:extLst>
                    <a:ext uri="{9D8B030D-6E8A-4147-A177-3AD203B41FA5}">
                      <a16:colId xmlns:a16="http://schemas.microsoft.com/office/drawing/2014/main" val="1910001620"/>
                    </a:ext>
                  </a:extLst>
                </a:gridCol>
                <a:gridCol w="658368">
                  <a:extLst>
                    <a:ext uri="{9D8B030D-6E8A-4147-A177-3AD203B41FA5}">
                      <a16:colId xmlns:a16="http://schemas.microsoft.com/office/drawing/2014/main" val="1535284739"/>
                    </a:ext>
                  </a:extLst>
                </a:gridCol>
                <a:gridCol w="658368">
                  <a:extLst>
                    <a:ext uri="{9D8B030D-6E8A-4147-A177-3AD203B41FA5}">
                      <a16:colId xmlns:a16="http://schemas.microsoft.com/office/drawing/2014/main" val="3675183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46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- 2025-01-24 11:36:55</a:t>
                      </a:r>
                      <a:r>
                        <a:rPr kumimoji="0" lang="nl-NL" sz="1000" b="0" i="0" u="none" strike="noStrike" kern="1200" cap="none" spc="0" normalizeH="0" baseline="0" noProof="0">
                          <a:ln>
                            <a:noFill/>
                          </a:ln>
                          <a:solidFill>
                            <a:prstClr val="black"/>
                          </a:solidFill>
                          <a:effectLst/>
                          <a:uLnTx/>
                          <a:uFillTx/>
                          <a:latin typeface="Calibri"/>
                          <a:ea typeface="+mn-ea"/>
                          <a:cs typeface="+mn-cs"/>
                        </a:rPr>
                        <a:t>
 Hoe is jullie januari? 👀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https://quintly-eu-image-storage.s3.amazonaws.com/5e7bf16154c6da0663c50211224ef1f8/100fd80518a14ec850d94b93ffa8deb0.jpg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9851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- 2025-01-27 09:18:53</a:t>
                      </a:r>
                      <a:r>
                        <a:rPr kumimoji="0" lang="en-US" sz="1000" b="0" i="0" u="none" strike="noStrike" kern="1200" cap="none" spc="0" normalizeH="0" baseline="0" noProof="0">
                          <a:ln>
                            <a:noFill/>
                          </a:ln>
                          <a:solidFill>
                            <a:prstClr val="black"/>
                          </a:solidFill>
                          <a:effectLst/>
                          <a:uLnTx/>
                          <a:uFillTx/>
                          <a:latin typeface="Calibri"/>
                          <a:ea typeface="+mn-ea"/>
                          <a:cs typeface="+mn-cs"/>
                        </a:rPr>
                        <a:t>
 De 3FM Awards zijn jouw feestje! 🎉💚Ga naar 3FM.nl/awards en kom dansen op dinsdag 25 februari in PAARD Den Haag. #3fm #3fmawards #chefspecial #s10 #froukje #bente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https://quintly-eu-image-storage.s3.amazonaws.com/5e7bf16154c6da0663c50211224ef1f8/8231efc242b4e2907f13dc65c999ff29.jpg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0837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- 2025-01-06 15:03:28</a:t>
                      </a:r>
                      <a:r>
                        <a:rPr kumimoji="0" lang="nl-NL" sz="1000" b="0" i="0" u="none" strike="noStrike" kern="1200" cap="none" spc="0" normalizeH="0" baseline="0" noProof="0">
                          <a:ln>
                            <a:noFill/>
                          </a:ln>
                          <a:solidFill>
                            <a:prstClr val="black"/>
                          </a:solidFill>
                          <a:effectLst/>
                          <a:uLnTx/>
                          <a:uFillTx/>
                          <a:latin typeface="Calibri"/>
                          <a:ea typeface="+mn-ea"/>
                          <a:cs typeface="+mn-cs"/>
                        </a:rPr>
                        <a:t>
 Vandaag is de laatste dag dat je de beste wensen mag uitdelen! 💥 Daarom de vraag: wat wensen jullie voor het festivalseizoen van 2025 en welke artiesten hoop jij te zien? #3FM #Bestewensen #Festivalzomer2025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https://quintly-eu-image-storage.s3.amazonaws.com/5e7bf16154c6da0663c50211224ef1f8/0217492fd4301535b2c09197f972e271.jpg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31040734"/>
                  </a:ext>
                </a:extLst>
              </a:tr>
            </a:tbl>
          </a:graphicData>
        </a:graphic>
      </p:graphicFrame>
      <p:sp>
        <p:nvSpPr>
          <p:cNvPr id="4" name="Text Placeholder 3">
            <a:extLst>
              <a:ext uri="{FF2B5EF4-FFF2-40B4-BE49-F238E27FC236}">
                <a16:creationId xmlns:a16="http://schemas.microsoft.com/office/drawing/2014/main" id="{11EC9ABE-F887-4957-9B4A-D8833CE89AC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42998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A43F7-9098-45BA-B861-BF5D2510F619}"/>
              </a:ext>
            </a:extLst>
          </p:cNvPr>
          <p:cNvSpPr>
            <a:spLocks noGrp="1"/>
          </p:cNvSpPr>
          <p:nvPr>
            <p:ph type="title"/>
          </p:nvPr>
        </p:nvSpPr>
        <p:spPr/>
        <p:txBody>
          <a:bodyPr/>
          <a:lstStyle/>
          <a:p>
            <a:r>
              <a:rPr lang="en-US"/>
              <a:t>Instagram Minste posts qua likes | 1 group and 5 profiles - 3 of 12</a:t>
            </a:r>
          </a:p>
        </p:txBody>
      </p:sp>
      <p:graphicFrame>
        <p:nvGraphicFramePr>
          <p:cNvPr id="5" name="Table Placeholder 4">
            <a:extLst>
              <a:ext uri="{FF2B5EF4-FFF2-40B4-BE49-F238E27FC236}">
                <a16:creationId xmlns:a16="http://schemas.microsoft.com/office/drawing/2014/main" id="{D12F86F2-0CA6-41B9-8BD9-055D818547BB}"/>
              </a:ext>
            </a:extLst>
          </p:cNvPr>
          <p:cNvGraphicFramePr>
            <a:graphicFrameLocks noGrp="1"/>
          </p:cNvGraphicFramePr>
          <p:nvPr>
            <p:ph type="tbl" sz="quarter" idx="13"/>
            <p:extLst>
              <p:ext uri="{D42A27DB-BD31-4B8C-83A1-F6EECF244321}">
                <p14:modId xmlns:p14="http://schemas.microsoft.com/office/powerpoint/2010/main" val="422033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0248854"/>
                    </a:ext>
                  </a:extLst>
                </a:gridCol>
                <a:gridCol w="1563624">
                  <a:extLst>
                    <a:ext uri="{9D8B030D-6E8A-4147-A177-3AD203B41FA5}">
                      <a16:colId xmlns:a16="http://schemas.microsoft.com/office/drawing/2014/main" val="1681420841"/>
                    </a:ext>
                  </a:extLst>
                </a:gridCol>
                <a:gridCol w="658368">
                  <a:extLst>
                    <a:ext uri="{9D8B030D-6E8A-4147-A177-3AD203B41FA5}">
                      <a16:colId xmlns:a16="http://schemas.microsoft.com/office/drawing/2014/main" val="1112271513"/>
                    </a:ext>
                  </a:extLst>
                </a:gridCol>
                <a:gridCol w="658368">
                  <a:extLst>
                    <a:ext uri="{9D8B030D-6E8A-4147-A177-3AD203B41FA5}">
                      <a16:colId xmlns:a16="http://schemas.microsoft.com/office/drawing/2014/main" val="2959389708"/>
                    </a:ext>
                  </a:extLst>
                </a:gridCol>
                <a:gridCol w="658368">
                  <a:extLst>
                    <a:ext uri="{9D8B030D-6E8A-4147-A177-3AD203B41FA5}">
                      <a16:colId xmlns:a16="http://schemas.microsoft.com/office/drawing/2014/main" val="1872450069"/>
                    </a:ext>
                  </a:extLst>
                </a:gridCol>
                <a:gridCol w="658368">
                  <a:extLst>
                    <a:ext uri="{9D8B030D-6E8A-4147-A177-3AD203B41FA5}">
                      <a16:colId xmlns:a16="http://schemas.microsoft.com/office/drawing/2014/main" val="2052260179"/>
                    </a:ext>
                  </a:extLst>
                </a:gridCol>
                <a:gridCol w="658368">
                  <a:extLst>
                    <a:ext uri="{9D8B030D-6E8A-4147-A177-3AD203B41FA5}">
                      <a16:colId xmlns:a16="http://schemas.microsoft.com/office/drawing/2014/main" val="950365222"/>
                    </a:ext>
                  </a:extLst>
                </a:gridCol>
                <a:gridCol w="658368">
                  <a:extLst>
                    <a:ext uri="{9D8B030D-6E8A-4147-A177-3AD203B41FA5}">
                      <a16:colId xmlns:a16="http://schemas.microsoft.com/office/drawing/2014/main" val="85540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309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- 2025-01-21 16:02:38</a:t>
                      </a:r>
                      <a:r>
                        <a:rPr kumimoji="0" lang="nl-NL" sz="1000" b="0" i="0" u="none" strike="noStrike" kern="1200" cap="none" spc="0" normalizeH="0" baseline="0" noProof="0">
                          <a:ln>
                            <a:noFill/>
                          </a:ln>
                          <a:solidFill>
                            <a:prstClr val="black"/>
                          </a:solidFill>
                          <a:effectLst/>
                          <a:uLnTx/>
                          <a:uFillTx/>
                          <a:latin typeface="Calibri"/>
                          <a:ea typeface="+mn-ea"/>
                          <a:cs typeface="+mn-cs"/>
                        </a:rPr>
                        <a:t>
 Heb jij een nog ergere? 💀 #3FM #geluiden #nachtmerrie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https://quintly-eu-image-storage.s3.amazonaws.com/5e7bf16154c6da0663c50211224ef1f8/8570cc9133db0dd2135db4d08f21f0ad.jpg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02/02/2025 12:13:59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91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- 2025-01-27 17:31:16</a:t>
                      </a:r>
                      <a:r>
                        <a:rPr kumimoji="0" lang="en-US" sz="1000" b="0" i="0" u="none" strike="noStrike" kern="1200" cap="none" spc="0" normalizeH="0" baseline="0" noProof="0">
                          <a:ln>
                            <a:noFill/>
                          </a:ln>
                          <a:solidFill>
                            <a:prstClr val="black"/>
                          </a:solidFill>
                          <a:effectLst/>
                          <a:uLnTx/>
                          <a:uFillTx/>
                          <a:latin typeface="Calibri"/>
                          <a:ea typeface="+mn-ea"/>
                          <a:cs typeface="+mn-cs"/>
                        </a:rPr>
                        <a:t>
 Cringe 💅 #3fm #barendenbenner #afko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https://quintly-eu-image-storage.s3.amazonaws.com/5e7bf16154c6da0663c50211224ef1f8/1ed6a17edfaa535d6b67e3abf9049032.jpg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12:15:58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19660688"/>
                  </a:ext>
                </a:extLst>
              </a:tr>
            </a:tbl>
          </a:graphicData>
        </a:graphic>
      </p:graphicFrame>
      <p:sp>
        <p:nvSpPr>
          <p:cNvPr id="4" name="Text Placeholder 3">
            <a:extLst>
              <a:ext uri="{FF2B5EF4-FFF2-40B4-BE49-F238E27FC236}">
                <a16:creationId xmlns:a16="http://schemas.microsoft.com/office/drawing/2014/main" id="{FEF6DB90-08DA-4B2B-9660-5221278F631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25061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B2E2B-9619-4ED9-9C4A-62A0F62CA91A}"/>
              </a:ext>
            </a:extLst>
          </p:cNvPr>
          <p:cNvSpPr>
            <a:spLocks noGrp="1"/>
          </p:cNvSpPr>
          <p:nvPr>
            <p:ph type="title"/>
          </p:nvPr>
        </p:nvSpPr>
        <p:spPr/>
        <p:txBody>
          <a:bodyPr/>
          <a:lstStyle/>
          <a:p>
            <a:r>
              <a:rPr lang="en-US"/>
              <a:t>Instagram Minste posts qua likes | 1 group and 5 profiles - 4 of 12</a:t>
            </a:r>
          </a:p>
        </p:txBody>
      </p:sp>
      <p:graphicFrame>
        <p:nvGraphicFramePr>
          <p:cNvPr id="5" name="Table Placeholder 4">
            <a:extLst>
              <a:ext uri="{FF2B5EF4-FFF2-40B4-BE49-F238E27FC236}">
                <a16:creationId xmlns:a16="http://schemas.microsoft.com/office/drawing/2014/main" id="{EF69C037-7686-44EE-87DC-C76B7B464426}"/>
              </a:ext>
            </a:extLst>
          </p:cNvPr>
          <p:cNvGraphicFramePr>
            <a:graphicFrameLocks noGrp="1"/>
          </p:cNvGraphicFramePr>
          <p:nvPr>
            <p:ph type="tbl" sz="quarter" idx="13"/>
            <p:extLst>
              <p:ext uri="{D42A27DB-BD31-4B8C-83A1-F6EECF244321}">
                <p14:modId xmlns:p14="http://schemas.microsoft.com/office/powerpoint/2010/main" val="11709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76957948"/>
                    </a:ext>
                  </a:extLst>
                </a:gridCol>
                <a:gridCol w="1563624">
                  <a:extLst>
                    <a:ext uri="{9D8B030D-6E8A-4147-A177-3AD203B41FA5}">
                      <a16:colId xmlns:a16="http://schemas.microsoft.com/office/drawing/2014/main" val="2549346685"/>
                    </a:ext>
                  </a:extLst>
                </a:gridCol>
                <a:gridCol w="658368">
                  <a:extLst>
                    <a:ext uri="{9D8B030D-6E8A-4147-A177-3AD203B41FA5}">
                      <a16:colId xmlns:a16="http://schemas.microsoft.com/office/drawing/2014/main" val="2705024442"/>
                    </a:ext>
                  </a:extLst>
                </a:gridCol>
                <a:gridCol w="658368">
                  <a:extLst>
                    <a:ext uri="{9D8B030D-6E8A-4147-A177-3AD203B41FA5}">
                      <a16:colId xmlns:a16="http://schemas.microsoft.com/office/drawing/2014/main" val="654922700"/>
                    </a:ext>
                  </a:extLst>
                </a:gridCol>
                <a:gridCol w="658368">
                  <a:extLst>
                    <a:ext uri="{9D8B030D-6E8A-4147-A177-3AD203B41FA5}">
                      <a16:colId xmlns:a16="http://schemas.microsoft.com/office/drawing/2014/main" val="1154191722"/>
                    </a:ext>
                  </a:extLst>
                </a:gridCol>
                <a:gridCol w="658368">
                  <a:extLst>
                    <a:ext uri="{9D8B030D-6E8A-4147-A177-3AD203B41FA5}">
                      <a16:colId xmlns:a16="http://schemas.microsoft.com/office/drawing/2014/main" val="2832559877"/>
                    </a:ext>
                  </a:extLst>
                </a:gridCol>
                <a:gridCol w="658368">
                  <a:extLst>
                    <a:ext uri="{9D8B030D-6E8A-4147-A177-3AD203B41FA5}">
                      <a16:colId xmlns:a16="http://schemas.microsoft.com/office/drawing/2014/main" val="4211404210"/>
                    </a:ext>
                  </a:extLst>
                </a:gridCol>
                <a:gridCol w="658368">
                  <a:extLst>
                    <a:ext uri="{9D8B030D-6E8A-4147-A177-3AD203B41FA5}">
                      <a16:colId xmlns:a16="http://schemas.microsoft.com/office/drawing/2014/main" val="1199704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470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- 2025-01-31 08:57:53</a:t>
                      </a:r>
                      <a:r>
                        <a:rPr kumimoji="0" lang="en-US" sz="1000" b="0" i="0" u="none" strike="noStrike" kern="1200" cap="none" spc="0" normalizeH="0" baseline="0" noProof="0">
                          <a:ln>
                            <a:noFill/>
                          </a:ln>
                          <a:solidFill>
                            <a:prstClr val="black"/>
                          </a:solidFill>
                          <a:effectLst/>
                          <a:uLnTx/>
                          <a:uFillTx/>
                          <a:latin typeface="Calibri"/>
                          <a:ea typeface="+mn-ea"/>
                          <a:cs typeface="+mn-cs"/>
                        </a:rPr>
                        <a:t>
 Het is zó lekker meezingen... 🗣️🎵 ‘Guilty’ van Teddy Swims is deze week de 3FM Megahit! Je zult deze track extra vaak horen op 3FM.
Verder is het lang geteasde en verwachte album van The Weeknd eindelijk uit, en zien we Joost, Sef en Goldkimono vanaf Nederlandse bodem muziek uitbrengen. 🤩 #3FM #megahit #teddyswims #guilty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https://quintly-eu-image-storage.s3.amazonaws.com/5e7bf16154c6da0663c50211224ef1f8/c808aad2583c8d141e7001ae6769db98.jpg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2218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- 2025-01-20 12:34:04</a:t>
                      </a:r>
                      <a:r>
                        <a:rPr kumimoji="0" lang="nl-NL" sz="1000" b="0" i="0" u="none" strike="noStrike" kern="1200" cap="none" spc="0" normalizeH="0" baseline="0" noProof="0">
                          <a:ln>
                            <a:noFill/>
                          </a:ln>
                          <a:solidFill>
                            <a:prstClr val="black"/>
                          </a:solidFill>
                          <a:effectLst/>
                          <a:uLnTx/>
                          <a:uFillTx/>
                          <a:latin typeface="Calibri"/>
                          <a:ea typeface="+mn-ea"/>
                          <a:cs typeface="+mn-cs"/>
                        </a:rPr>
                        <a:t>
 Dat regelen we! ❤️‍🔥 Zij treden 25 februari op bij de 3FM Awards en jij kan hier 2 kaartjes winnen. Tag hieronder met wie jij heen wilt en maak kans om er bij te zijn. #3FM #3FMAwards #chefspecial #froukje #s10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https://quintly-eu-image-storage.s3.amazonaws.com/5e7bf16154c6da0663c50211224ef1f8/fbfb74219943548ff8cc5066df0666d3.jpg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12:15:29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03898027"/>
                  </a:ext>
                </a:extLst>
              </a:tr>
            </a:tbl>
          </a:graphicData>
        </a:graphic>
      </p:graphicFrame>
      <p:sp>
        <p:nvSpPr>
          <p:cNvPr id="4" name="Text Placeholder 3">
            <a:extLst>
              <a:ext uri="{FF2B5EF4-FFF2-40B4-BE49-F238E27FC236}">
                <a16:creationId xmlns:a16="http://schemas.microsoft.com/office/drawing/2014/main" id="{E2BE3C74-2877-4165-B262-9326674035A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43143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3D7F-DDB2-4964-A701-73F4E259B31B}"/>
              </a:ext>
            </a:extLst>
          </p:cNvPr>
          <p:cNvSpPr>
            <a:spLocks noGrp="1"/>
          </p:cNvSpPr>
          <p:nvPr>
            <p:ph type="title"/>
          </p:nvPr>
        </p:nvSpPr>
        <p:spPr/>
        <p:txBody>
          <a:bodyPr/>
          <a:lstStyle/>
          <a:p>
            <a:r>
              <a:rPr lang="en-US"/>
              <a:t>Instagram Minste posts qua likes | 1 group and 5 profiles - 5 of 12</a:t>
            </a:r>
          </a:p>
        </p:txBody>
      </p:sp>
      <p:graphicFrame>
        <p:nvGraphicFramePr>
          <p:cNvPr id="5" name="Table Placeholder 4">
            <a:extLst>
              <a:ext uri="{FF2B5EF4-FFF2-40B4-BE49-F238E27FC236}">
                <a16:creationId xmlns:a16="http://schemas.microsoft.com/office/drawing/2014/main" id="{9E3951C9-2C6E-4241-AA2E-7563D4BB20DE}"/>
              </a:ext>
            </a:extLst>
          </p:cNvPr>
          <p:cNvGraphicFramePr>
            <a:graphicFrameLocks noGrp="1"/>
          </p:cNvGraphicFramePr>
          <p:nvPr>
            <p:ph type="tbl" sz="quarter" idx="13"/>
            <p:extLst>
              <p:ext uri="{D42A27DB-BD31-4B8C-83A1-F6EECF244321}">
                <p14:modId xmlns:p14="http://schemas.microsoft.com/office/powerpoint/2010/main" val="164123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1579180"/>
                    </a:ext>
                  </a:extLst>
                </a:gridCol>
                <a:gridCol w="1563624">
                  <a:extLst>
                    <a:ext uri="{9D8B030D-6E8A-4147-A177-3AD203B41FA5}">
                      <a16:colId xmlns:a16="http://schemas.microsoft.com/office/drawing/2014/main" val="3700903240"/>
                    </a:ext>
                  </a:extLst>
                </a:gridCol>
                <a:gridCol w="658368">
                  <a:extLst>
                    <a:ext uri="{9D8B030D-6E8A-4147-A177-3AD203B41FA5}">
                      <a16:colId xmlns:a16="http://schemas.microsoft.com/office/drawing/2014/main" val="1974671945"/>
                    </a:ext>
                  </a:extLst>
                </a:gridCol>
                <a:gridCol w="658368">
                  <a:extLst>
                    <a:ext uri="{9D8B030D-6E8A-4147-A177-3AD203B41FA5}">
                      <a16:colId xmlns:a16="http://schemas.microsoft.com/office/drawing/2014/main" val="69234295"/>
                    </a:ext>
                  </a:extLst>
                </a:gridCol>
                <a:gridCol w="658368">
                  <a:extLst>
                    <a:ext uri="{9D8B030D-6E8A-4147-A177-3AD203B41FA5}">
                      <a16:colId xmlns:a16="http://schemas.microsoft.com/office/drawing/2014/main" val="4283779620"/>
                    </a:ext>
                  </a:extLst>
                </a:gridCol>
                <a:gridCol w="658368">
                  <a:extLst>
                    <a:ext uri="{9D8B030D-6E8A-4147-A177-3AD203B41FA5}">
                      <a16:colId xmlns:a16="http://schemas.microsoft.com/office/drawing/2014/main" val="3542218538"/>
                    </a:ext>
                  </a:extLst>
                </a:gridCol>
                <a:gridCol w="658368">
                  <a:extLst>
                    <a:ext uri="{9D8B030D-6E8A-4147-A177-3AD203B41FA5}">
                      <a16:colId xmlns:a16="http://schemas.microsoft.com/office/drawing/2014/main" val="3681511084"/>
                    </a:ext>
                  </a:extLst>
                </a:gridCol>
                <a:gridCol w="658368">
                  <a:extLst>
                    <a:ext uri="{9D8B030D-6E8A-4147-A177-3AD203B41FA5}">
                      <a16:colId xmlns:a16="http://schemas.microsoft.com/office/drawing/2014/main" val="2950329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722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- 2025-01-25 14:22:06</a:t>
                      </a:r>
                      <a:r>
                        <a:rPr kumimoji="0" lang="en-US" sz="1000" b="0" i="0" u="none" strike="noStrike" kern="1200" cap="none" spc="0" normalizeH="0" baseline="0" noProof="0">
                          <a:ln>
                            <a:noFill/>
                          </a:ln>
                          <a:solidFill>
                            <a:prstClr val="black"/>
                          </a:solidFill>
                          <a:effectLst/>
                          <a:uLnTx/>
                          <a:uFillTx/>
                          <a:latin typeface="Calibri"/>
                          <a:ea typeface="+mn-ea"/>
                          <a:cs typeface="+mn-cs"/>
                        </a:rPr>
                        <a:t>
 Welke artiest zou jij eren met een kunstwerk in hun hometown? 😍 
Samen met culturele organisaties heeft de jeugd van het Engelse stadje Rotherham een kunstwerk ter ere van de Arctic Monkeys-lyric gemaakt. De tekst komt uit de track 'Fake Tales of San Francisco'. De band komt uit Sheffield, de nabijgelegen stad. 👈 #3fm #arcticmonkeys #rotherham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https://quintly-eu-image-storage.s3.amazonaws.com/5e7bf16154c6da0663c50211224ef1f8/8dafb857a00c5bb02543e4d741a9c9e3.jpg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02/01/2025 06:13:38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60279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- 2025-01-29 18:27:10</a:t>
                      </a:r>
                      <a:r>
                        <a:rPr kumimoji="0" lang="en-US" sz="1000" b="0" i="0" u="none" strike="noStrike" kern="1200" cap="none" spc="0" normalizeH="0" baseline="0" noProof="0">
                          <a:ln>
                            <a:noFill/>
                          </a:ln>
                          <a:solidFill>
                            <a:prstClr val="black"/>
                          </a:solidFill>
                          <a:effectLst/>
                          <a:uLnTx/>
                          <a:uFillTx/>
                          <a:latin typeface="Calibri"/>
                          <a:ea typeface="+mn-ea"/>
                          <a:cs typeface="+mn-cs"/>
                        </a:rPr>
                        <a:t>
 3FM AWARDS = UITVERKOCHT ✨🤯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https://quintly-eu-image-storage.s3.amazonaws.com/5e7bf16154c6da0663c50211224ef1f8/439415a964911fdb38e50984f00dd970.jpg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68053289"/>
                  </a:ext>
                </a:extLst>
              </a:tr>
            </a:tbl>
          </a:graphicData>
        </a:graphic>
      </p:graphicFrame>
      <p:sp>
        <p:nvSpPr>
          <p:cNvPr id="4" name="Text Placeholder 3">
            <a:extLst>
              <a:ext uri="{FF2B5EF4-FFF2-40B4-BE49-F238E27FC236}">
                <a16:creationId xmlns:a16="http://schemas.microsoft.com/office/drawing/2014/main" id="{68DB86CA-5125-4814-8600-A0CC4F92E9A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82264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8805-06CB-4B3B-A898-28DBC1A30064}"/>
              </a:ext>
            </a:extLst>
          </p:cNvPr>
          <p:cNvSpPr>
            <a:spLocks noGrp="1"/>
          </p:cNvSpPr>
          <p:nvPr>
            <p:ph type="title"/>
          </p:nvPr>
        </p:nvSpPr>
        <p:spPr/>
        <p:txBody>
          <a:bodyPr/>
          <a:lstStyle/>
          <a:p>
            <a:r>
              <a:rPr lang="en-US"/>
              <a:t>Instagram Minste posts qua likes | 1 group and 5 profiles - 6 of 12</a:t>
            </a:r>
          </a:p>
        </p:txBody>
      </p:sp>
      <p:graphicFrame>
        <p:nvGraphicFramePr>
          <p:cNvPr id="5" name="Table Placeholder 4">
            <a:extLst>
              <a:ext uri="{FF2B5EF4-FFF2-40B4-BE49-F238E27FC236}">
                <a16:creationId xmlns:a16="http://schemas.microsoft.com/office/drawing/2014/main" id="{98D28341-6333-4110-931B-B782F804C3D2}"/>
              </a:ext>
            </a:extLst>
          </p:cNvPr>
          <p:cNvGraphicFramePr>
            <a:graphicFrameLocks noGrp="1"/>
          </p:cNvGraphicFramePr>
          <p:nvPr>
            <p:ph type="tbl" sz="quarter" idx="13"/>
            <p:extLst>
              <p:ext uri="{D42A27DB-BD31-4B8C-83A1-F6EECF244321}">
                <p14:modId xmlns:p14="http://schemas.microsoft.com/office/powerpoint/2010/main" val="268381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6303600"/>
                    </a:ext>
                  </a:extLst>
                </a:gridCol>
                <a:gridCol w="1563624">
                  <a:extLst>
                    <a:ext uri="{9D8B030D-6E8A-4147-A177-3AD203B41FA5}">
                      <a16:colId xmlns:a16="http://schemas.microsoft.com/office/drawing/2014/main" val="3346431398"/>
                    </a:ext>
                  </a:extLst>
                </a:gridCol>
                <a:gridCol w="658368">
                  <a:extLst>
                    <a:ext uri="{9D8B030D-6E8A-4147-A177-3AD203B41FA5}">
                      <a16:colId xmlns:a16="http://schemas.microsoft.com/office/drawing/2014/main" val="3468917708"/>
                    </a:ext>
                  </a:extLst>
                </a:gridCol>
                <a:gridCol w="658368">
                  <a:extLst>
                    <a:ext uri="{9D8B030D-6E8A-4147-A177-3AD203B41FA5}">
                      <a16:colId xmlns:a16="http://schemas.microsoft.com/office/drawing/2014/main" val="502553831"/>
                    </a:ext>
                  </a:extLst>
                </a:gridCol>
                <a:gridCol w="658368">
                  <a:extLst>
                    <a:ext uri="{9D8B030D-6E8A-4147-A177-3AD203B41FA5}">
                      <a16:colId xmlns:a16="http://schemas.microsoft.com/office/drawing/2014/main" val="2851318386"/>
                    </a:ext>
                  </a:extLst>
                </a:gridCol>
                <a:gridCol w="658368">
                  <a:extLst>
                    <a:ext uri="{9D8B030D-6E8A-4147-A177-3AD203B41FA5}">
                      <a16:colId xmlns:a16="http://schemas.microsoft.com/office/drawing/2014/main" val="457073099"/>
                    </a:ext>
                  </a:extLst>
                </a:gridCol>
                <a:gridCol w="658368">
                  <a:extLst>
                    <a:ext uri="{9D8B030D-6E8A-4147-A177-3AD203B41FA5}">
                      <a16:colId xmlns:a16="http://schemas.microsoft.com/office/drawing/2014/main" val="568345897"/>
                    </a:ext>
                  </a:extLst>
                </a:gridCol>
                <a:gridCol w="658368">
                  <a:extLst>
                    <a:ext uri="{9D8B030D-6E8A-4147-A177-3AD203B41FA5}">
                      <a16:colId xmlns:a16="http://schemas.microsoft.com/office/drawing/2014/main" val="232308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792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- 2025-01-02 12:58:51</a:t>
                      </a:r>
                      <a:r>
                        <a:rPr kumimoji="0" lang="en-US" sz="1000" b="0" i="0" u="none" strike="noStrike" kern="1200" cap="none" spc="0" normalizeH="0" baseline="0" noProof="0">
                          <a:ln>
                            <a:noFill/>
                          </a:ln>
                          <a:solidFill>
                            <a:prstClr val="black"/>
                          </a:solidFill>
                          <a:effectLst/>
                          <a:uLnTx/>
                          <a:uFillTx/>
                          <a:latin typeface="Calibri"/>
                          <a:ea typeface="+mn-ea"/>
                          <a:cs typeface="+mn-cs"/>
                        </a:rPr>
                        <a:t>
 Met onder andere ‘when you call me (bby)’ stond 3FM Talent Anna-Rose Clayton op het podium tijdens 3FM Serious Request te shinen. 🤩  Check het hele optreden op het 3FM Live YouTube kanaal! #3FM #GlazenHuis #SR24 #AnnaRoseClayton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https://quintly-eu-image-storage.s3.amazonaws.com/5e7bf16154c6da0663c50211224ef1f8/15126a98080fb4ad3c6c364b91f41aa3.jpg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2198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- 2025-01-28 16:11:21</a:t>
                      </a:r>
                      <a:r>
                        <a:rPr kumimoji="0" lang="en-US" sz="1000" b="0" i="0" u="none" strike="noStrike" kern="1200" cap="none" spc="0" normalizeH="0" baseline="0" noProof="0">
                          <a:ln>
                            <a:noFill/>
                          </a:ln>
                          <a:solidFill>
                            <a:prstClr val="black"/>
                          </a:solidFill>
                          <a:effectLst/>
                          <a:uLnTx/>
                          <a:uFillTx/>
                          <a:latin typeface="Calibri"/>
                          <a:ea typeface="+mn-ea"/>
                          <a:cs typeface="+mn-cs"/>
                        </a:rPr>
                        <a:t>
 Ja ook wij zijn ondertussen de superlatieven kwijt om deze ster te omschrijven... 🫣 3FM Talent Lenny Monsou brengt alles wat een artiest nodig heeft: doordachte songs, sterke stem, podium presence, noem het maar op!
Op de 3FM Talent Stage supported by SENA stonden artiesten die 3FM als veelbelovend ziet. Check Lenny zijn hele optreden op het 3FM Live YouTube kanaal. #3FM #ESNS2025 #3FMTalentstage #Lennymonsou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https://quintly-eu-image-storage.s3.amazonaws.com/5e7bf16154c6da0663c50211224ef1f8/6242eee4620360d48807eec8445d848a.jpg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01707224"/>
                  </a:ext>
                </a:extLst>
              </a:tr>
            </a:tbl>
          </a:graphicData>
        </a:graphic>
      </p:graphicFrame>
      <p:sp>
        <p:nvSpPr>
          <p:cNvPr id="4" name="Text Placeholder 3">
            <a:extLst>
              <a:ext uri="{FF2B5EF4-FFF2-40B4-BE49-F238E27FC236}">
                <a16:creationId xmlns:a16="http://schemas.microsoft.com/office/drawing/2014/main" id="{612C16F0-D1C5-424B-B4E9-25EA6DDEB5D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515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DFCF-2ACE-4BDA-B06C-3431993C8075}"/>
              </a:ext>
            </a:extLst>
          </p:cNvPr>
          <p:cNvSpPr>
            <a:spLocks noGrp="1"/>
          </p:cNvSpPr>
          <p:nvPr>
            <p:ph type="title"/>
          </p:nvPr>
        </p:nvSpPr>
        <p:spPr/>
        <p:txBody>
          <a:bodyPr/>
          <a:lstStyle/>
          <a:p>
            <a:r>
              <a:rPr lang="en-US"/>
              <a:t>Instagram Minste posts qua likes | 1 group and 5 profiles - 7 of 12</a:t>
            </a:r>
          </a:p>
        </p:txBody>
      </p:sp>
      <p:graphicFrame>
        <p:nvGraphicFramePr>
          <p:cNvPr id="5" name="Table Placeholder 4">
            <a:extLst>
              <a:ext uri="{FF2B5EF4-FFF2-40B4-BE49-F238E27FC236}">
                <a16:creationId xmlns:a16="http://schemas.microsoft.com/office/drawing/2014/main" id="{C7707DA0-5964-4D7B-886C-78D2D14107CA}"/>
              </a:ext>
            </a:extLst>
          </p:cNvPr>
          <p:cNvGraphicFramePr>
            <a:graphicFrameLocks noGrp="1"/>
          </p:cNvGraphicFramePr>
          <p:nvPr>
            <p:ph type="tbl" sz="quarter" idx="13"/>
            <p:extLst>
              <p:ext uri="{D42A27DB-BD31-4B8C-83A1-F6EECF244321}">
                <p14:modId xmlns:p14="http://schemas.microsoft.com/office/powerpoint/2010/main" val="246571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3533012"/>
                    </a:ext>
                  </a:extLst>
                </a:gridCol>
                <a:gridCol w="1563624">
                  <a:extLst>
                    <a:ext uri="{9D8B030D-6E8A-4147-A177-3AD203B41FA5}">
                      <a16:colId xmlns:a16="http://schemas.microsoft.com/office/drawing/2014/main" val="3321854365"/>
                    </a:ext>
                  </a:extLst>
                </a:gridCol>
                <a:gridCol w="658368">
                  <a:extLst>
                    <a:ext uri="{9D8B030D-6E8A-4147-A177-3AD203B41FA5}">
                      <a16:colId xmlns:a16="http://schemas.microsoft.com/office/drawing/2014/main" val="3159802887"/>
                    </a:ext>
                  </a:extLst>
                </a:gridCol>
                <a:gridCol w="658368">
                  <a:extLst>
                    <a:ext uri="{9D8B030D-6E8A-4147-A177-3AD203B41FA5}">
                      <a16:colId xmlns:a16="http://schemas.microsoft.com/office/drawing/2014/main" val="2473728160"/>
                    </a:ext>
                  </a:extLst>
                </a:gridCol>
                <a:gridCol w="658368">
                  <a:extLst>
                    <a:ext uri="{9D8B030D-6E8A-4147-A177-3AD203B41FA5}">
                      <a16:colId xmlns:a16="http://schemas.microsoft.com/office/drawing/2014/main" val="3812326175"/>
                    </a:ext>
                  </a:extLst>
                </a:gridCol>
                <a:gridCol w="658368">
                  <a:extLst>
                    <a:ext uri="{9D8B030D-6E8A-4147-A177-3AD203B41FA5}">
                      <a16:colId xmlns:a16="http://schemas.microsoft.com/office/drawing/2014/main" val="3733686024"/>
                    </a:ext>
                  </a:extLst>
                </a:gridCol>
                <a:gridCol w="658368">
                  <a:extLst>
                    <a:ext uri="{9D8B030D-6E8A-4147-A177-3AD203B41FA5}">
                      <a16:colId xmlns:a16="http://schemas.microsoft.com/office/drawing/2014/main" val="2944106170"/>
                    </a:ext>
                  </a:extLst>
                </a:gridCol>
                <a:gridCol w="658368">
                  <a:extLst>
                    <a:ext uri="{9D8B030D-6E8A-4147-A177-3AD203B41FA5}">
                      <a16:colId xmlns:a16="http://schemas.microsoft.com/office/drawing/2014/main" val="2279729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8657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- 2025-01-29 20:04:38</a:t>
                      </a:r>
                      <a:r>
                        <a:rPr kumimoji="0" lang="nl-NL" sz="1000" b="0" i="0" u="none" strike="noStrike" kern="1200" cap="none" spc="0" normalizeH="0" baseline="0" noProof="0">
                          <a:ln>
                            <a:noFill/>
                          </a:ln>
                          <a:solidFill>
                            <a:prstClr val="black"/>
                          </a:solidFill>
                          <a:effectLst/>
                          <a:uLnTx/>
                          <a:uFillTx/>
                          <a:latin typeface="Calibri"/>
                          <a:ea typeface="+mn-ea"/>
                          <a:cs typeface="+mn-cs"/>
                        </a:rPr>
                        <a:t>
 Extra tip: draag een dubbele onderbroek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https://quintly-eu-image-storage.s3.amazonaws.com/5e7bf16154c6da0663c50211224ef1f8/4d9ec7651c8342c197b48ff1eb527ef6.jpg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3218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- 2025-01-03 11:06:53</a:t>
                      </a:r>
                      <a:r>
                        <a:rPr kumimoji="0" lang="nl-NL" sz="1000" b="0" i="0" u="none" strike="noStrike" kern="1200" cap="none" spc="0" normalizeH="0" baseline="0" noProof="0">
                          <a:ln>
                            <a:noFill/>
                          </a:ln>
                          <a:solidFill>
                            <a:prstClr val="black"/>
                          </a:solidFill>
                          <a:effectLst/>
                          <a:uLnTx/>
                          <a:uFillTx/>
                          <a:latin typeface="Calibri"/>
                          <a:ea typeface="+mn-ea"/>
                          <a:cs typeface="+mn-cs"/>
                        </a:rPr>
                        <a:t>
 Dit was zo mooi in het Glazen Huis! 💚 Je hoort ‘m deze week extra vaak op 3FM. #3FM #SR24 #GlazenHuis #SonMieux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https://quintly-eu-image-storage.s3.amazonaws.com/5e7bf16154c6da0663c50211224ef1f8/f5d90dfd638914eaa5f43212626dbfed.jpg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06:13:50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0295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- 2025-01-04 16:17:38</a:t>
                      </a:r>
                      <a:r>
                        <a:rPr kumimoji="0" lang="en-US" sz="1000" b="0" i="0" u="none" strike="noStrike" kern="1200" cap="none" spc="0" normalizeH="0" baseline="0" noProof="0">
                          <a:ln>
                            <a:noFill/>
                          </a:ln>
                          <a:solidFill>
                            <a:prstClr val="black"/>
                          </a:solidFill>
                          <a:effectLst/>
                          <a:uLnTx/>
                          <a:uFillTx/>
                          <a:latin typeface="Calibri"/>
                          <a:ea typeface="+mn-ea"/>
                          <a:cs typeface="+mn-cs"/>
                        </a:rPr>
                        <a:t>
 Deze drie hardstyle grootheden hebben het Rodetorenplein bij het Glazen Huis volledig omver geblazen. ❤️‍🔥 Check de hele set op het 3FM Live YouTube kanaal! #3FM #GlazenHuis #SR24 #RanD #Wildstylez #BrennanHeart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https://quintly-eu-image-storage.s3.amazonaws.com/5e7bf16154c6da0663c50211224ef1f8/a87982e13e177b9f5a3e1c4a87878a27.jpg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18:14:29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5019333"/>
                  </a:ext>
                </a:extLst>
              </a:tr>
            </a:tbl>
          </a:graphicData>
        </a:graphic>
      </p:graphicFrame>
      <p:sp>
        <p:nvSpPr>
          <p:cNvPr id="4" name="Text Placeholder 3">
            <a:extLst>
              <a:ext uri="{FF2B5EF4-FFF2-40B4-BE49-F238E27FC236}">
                <a16:creationId xmlns:a16="http://schemas.microsoft.com/office/drawing/2014/main" id="{EEEECAC3-C020-4758-8FC2-C4BD6FBD69B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19408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4B8A-ED18-4939-A92B-1D78224369CD}"/>
              </a:ext>
            </a:extLst>
          </p:cNvPr>
          <p:cNvSpPr>
            <a:spLocks noGrp="1"/>
          </p:cNvSpPr>
          <p:nvPr>
            <p:ph type="title"/>
          </p:nvPr>
        </p:nvSpPr>
        <p:spPr/>
        <p:txBody>
          <a:bodyPr/>
          <a:lstStyle/>
          <a:p>
            <a:r>
              <a:rPr lang="en-US"/>
              <a:t>Instagram Minste posts qua likes | 1 group and 5 profiles - 8 of 12</a:t>
            </a:r>
          </a:p>
        </p:txBody>
      </p:sp>
      <p:graphicFrame>
        <p:nvGraphicFramePr>
          <p:cNvPr id="5" name="Table Placeholder 4">
            <a:extLst>
              <a:ext uri="{FF2B5EF4-FFF2-40B4-BE49-F238E27FC236}">
                <a16:creationId xmlns:a16="http://schemas.microsoft.com/office/drawing/2014/main" id="{91C086DF-03FA-4548-A119-ACF6BB76211D}"/>
              </a:ext>
            </a:extLst>
          </p:cNvPr>
          <p:cNvGraphicFramePr>
            <a:graphicFrameLocks noGrp="1"/>
          </p:cNvGraphicFramePr>
          <p:nvPr>
            <p:ph type="tbl" sz="quarter" idx="13"/>
            <p:extLst>
              <p:ext uri="{D42A27DB-BD31-4B8C-83A1-F6EECF244321}">
                <p14:modId xmlns:p14="http://schemas.microsoft.com/office/powerpoint/2010/main" val="2550890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2035831"/>
                    </a:ext>
                  </a:extLst>
                </a:gridCol>
                <a:gridCol w="1563624">
                  <a:extLst>
                    <a:ext uri="{9D8B030D-6E8A-4147-A177-3AD203B41FA5}">
                      <a16:colId xmlns:a16="http://schemas.microsoft.com/office/drawing/2014/main" val="386345125"/>
                    </a:ext>
                  </a:extLst>
                </a:gridCol>
                <a:gridCol w="658368">
                  <a:extLst>
                    <a:ext uri="{9D8B030D-6E8A-4147-A177-3AD203B41FA5}">
                      <a16:colId xmlns:a16="http://schemas.microsoft.com/office/drawing/2014/main" val="4182263839"/>
                    </a:ext>
                  </a:extLst>
                </a:gridCol>
                <a:gridCol w="658368">
                  <a:extLst>
                    <a:ext uri="{9D8B030D-6E8A-4147-A177-3AD203B41FA5}">
                      <a16:colId xmlns:a16="http://schemas.microsoft.com/office/drawing/2014/main" val="3369260539"/>
                    </a:ext>
                  </a:extLst>
                </a:gridCol>
                <a:gridCol w="658368">
                  <a:extLst>
                    <a:ext uri="{9D8B030D-6E8A-4147-A177-3AD203B41FA5}">
                      <a16:colId xmlns:a16="http://schemas.microsoft.com/office/drawing/2014/main" val="4144088963"/>
                    </a:ext>
                  </a:extLst>
                </a:gridCol>
                <a:gridCol w="658368">
                  <a:extLst>
                    <a:ext uri="{9D8B030D-6E8A-4147-A177-3AD203B41FA5}">
                      <a16:colId xmlns:a16="http://schemas.microsoft.com/office/drawing/2014/main" val="2643236163"/>
                    </a:ext>
                  </a:extLst>
                </a:gridCol>
                <a:gridCol w="658368">
                  <a:extLst>
                    <a:ext uri="{9D8B030D-6E8A-4147-A177-3AD203B41FA5}">
                      <a16:colId xmlns:a16="http://schemas.microsoft.com/office/drawing/2014/main" val="2673808083"/>
                    </a:ext>
                  </a:extLst>
                </a:gridCol>
                <a:gridCol w="658368">
                  <a:extLst>
                    <a:ext uri="{9D8B030D-6E8A-4147-A177-3AD203B41FA5}">
                      <a16:colId xmlns:a16="http://schemas.microsoft.com/office/drawing/2014/main" val="286229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454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- 2025-01-21 08:30:09</a:t>
                      </a:r>
                      <a:r>
                        <a:rPr kumimoji="0" lang="nl-NL" sz="1000" b="0" i="0" u="none" strike="noStrike" kern="1200" cap="none" spc="0" normalizeH="0" baseline="0" noProof="0">
                          <a:ln>
                            <a:noFill/>
                          </a:ln>
                          <a:solidFill>
                            <a:prstClr val="black"/>
                          </a:solidFill>
                          <a:effectLst/>
                          <a:uLnTx/>
                          <a:uFillTx/>
                          <a:latin typeface="Calibri"/>
                          <a:ea typeface="+mn-ea"/>
                          <a:cs typeface="+mn-cs"/>
                        </a:rPr>
                        <a:t>
 Tijdens Eurosonic Noorderslag vertelt 3FM Talent Lenny Monsou over alles wat hij  afgelopen jaar heeft meegemaakt. 🔥 Van als voorprogramma mee met S10, ‘Idolizer’ als EP uitbrengen en 3FM Talent worden. Wat dit jaar gaat worden? “Ik ga zelf op tour door heel Nederland, dus kom langs” #3FM #LennyMonsou #3FMTalent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https://quintly-eu-image-storage.s3.amazonaws.com/5e7bf16154c6da0663c50211224ef1f8/0d9427b908bfb8d193e2e4c493656d7b.jpg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8907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- 2025-01-10 11:04:02</a:t>
                      </a:r>
                      <a:r>
                        <a:rPr kumimoji="0" lang="nl-NL" sz="1000" b="0" i="0" u="none" strike="noStrike" kern="1200" cap="none" spc="0" normalizeH="0" baseline="0" noProof="0">
                          <a:ln>
                            <a:noFill/>
                          </a:ln>
                          <a:solidFill>
                            <a:prstClr val="black"/>
                          </a:solidFill>
                          <a:effectLst/>
                          <a:uLnTx/>
                          <a:uFillTx/>
                          <a:latin typeface="Calibri"/>
                          <a:ea typeface="+mn-ea"/>
                          <a:cs typeface="+mn-cs"/>
                        </a:rPr>
                        <a:t>
 "Dit is voor Ivo gewoon maandagavond." 😂 #3FM #Babygirl #WijnandenJamie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https://quintly-eu-image-storage.s3.amazonaws.com/5e7bf16154c6da0663c50211224ef1f8/9996688cb869b7e18de04ef6ae41aaf6.jpg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12:14:42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40067391"/>
                  </a:ext>
                </a:extLst>
              </a:tr>
            </a:tbl>
          </a:graphicData>
        </a:graphic>
      </p:graphicFrame>
      <p:sp>
        <p:nvSpPr>
          <p:cNvPr id="4" name="Text Placeholder 3">
            <a:extLst>
              <a:ext uri="{FF2B5EF4-FFF2-40B4-BE49-F238E27FC236}">
                <a16:creationId xmlns:a16="http://schemas.microsoft.com/office/drawing/2014/main" id="{ABB1E288-FC76-45EC-B5B6-4627DD54814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01706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83DA-D844-428E-8C93-E4608AAFF63B}"/>
              </a:ext>
            </a:extLst>
          </p:cNvPr>
          <p:cNvSpPr>
            <a:spLocks noGrp="1"/>
          </p:cNvSpPr>
          <p:nvPr>
            <p:ph type="title"/>
          </p:nvPr>
        </p:nvSpPr>
        <p:spPr/>
        <p:txBody>
          <a:bodyPr/>
          <a:lstStyle/>
          <a:p>
            <a:r>
              <a:rPr lang="en-US"/>
              <a:t>Instagram Minste posts qua likes | 1 group and 5 profiles - 9 of 12</a:t>
            </a:r>
          </a:p>
        </p:txBody>
      </p:sp>
      <p:graphicFrame>
        <p:nvGraphicFramePr>
          <p:cNvPr id="5" name="Table Placeholder 4">
            <a:extLst>
              <a:ext uri="{FF2B5EF4-FFF2-40B4-BE49-F238E27FC236}">
                <a16:creationId xmlns:a16="http://schemas.microsoft.com/office/drawing/2014/main" id="{C99346E6-5E3D-44D2-882A-661A77707317}"/>
              </a:ext>
            </a:extLst>
          </p:cNvPr>
          <p:cNvGraphicFramePr>
            <a:graphicFrameLocks noGrp="1"/>
          </p:cNvGraphicFramePr>
          <p:nvPr>
            <p:ph type="tbl" sz="quarter" idx="13"/>
            <p:extLst>
              <p:ext uri="{D42A27DB-BD31-4B8C-83A1-F6EECF244321}">
                <p14:modId xmlns:p14="http://schemas.microsoft.com/office/powerpoint/2010/main" val="282296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9774983"/>
                    </a:ext>
                  </a:extLst>
                </a:gridCol>
                <a:gridCol w="1563624">
                  <a:extLst>
                    <a:ext uri="{9D8B030D-6E8A-4147-A177-3AD203B41FA5}">
                      <a16:colId xmlns:a16="http://schemas.microsoft.com/office/drawing/2014/main" val="3248854573"/>
                    </a:ext>
                  </a:extLst>
                </a:gridCol>
                <a:gridCol w="658368">
                  <a:extLst>
                    <a:ext uri="{9D8B030D-6E8A-4147-A177-3AD203B41FA5}">
                      <a16:colId xmlns:a16="http://schemas.microsoft.com/office/drawing/2014/main" val="2701523067"/>
                    </a:ext>
                  </a:extLst>
                </a:gridCol>
                <a:gridCol w="658368">
                  <a:extLst>
                    <a:ext uri="{9D8B030D-6E8A-4147-A177-3AD203B41FA5}">
                      <a16:colId xmlns:a16="http://schemas.microsoft.com/office/drawing/2014/main" val="2704595697"/>
                    </a:ext>
                  </a:extLst>
                </a:gridCol>
                <a:gridCol w="658368">
                  <a:extLst>
                    <a:ext uri="{9D8B030D-6E8A-4147-A177-3AD203B41FA5}">
                      <a16:colId xmlns:a16="http://schemas.microsoft.com/office/drawing/2014/main" val="584916071"/>
                    </a:ext>
                  </a:extLst>
                </a:gridCol>
                <a:gridCol w="658368">
                  <a:extLst>
                    <a:ext uri="{9D8B030D-6E8A-4147-A177-3AD203B41FA5}">
                      <a16:colId xmlns:a16="http://schemas.microsoft.com/office/drawing/2014/main" val="2869679285"/>
                    </a:ext>
                  </a:extLst>
                </a:gridCol>
                <a:gridCol w="658368">
                  <a:extLst>
                    <a:ext uri="{9D8B030D-6E8A-4147-A177-3AD203B41FA5}">
                      <a16:colId xmlns:a16="http://schemas.microsoft.com/office/drawing/2014/main" val="908183306"/>
                    </a:ext>
                  </a:extLst>
                </a:gridCol>
                <a:gridCol w="658368">
                  <a:extLst>
                    <a:ext uri="{9D8B030D-6E8A-4147-A177-3AD203B41FA5}">
                      <a16:colId xmlns:a16="http://schemas.microsoft.com/office/drawing/2014/main" val="305101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254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09:49:10</a:t>
                      </a:r>
                      <a:r>
                        <a:rPr kumimoji="0" lang="nl-NL" sz="1000" b="0" i="0" u="none" strike="noStrike" kern="1200" cap="none" spc="0" normalizeH="0" baseline="0" noProof="0">
                          <a:ln>
                            <a:noFill/>
                          </a:ln>
                          <a:solidFill>
                            <a:prstClr val="black"/>
                          </a:solidFill>
                          <a:effectLst/>
                          <a:uLnTx/>
                          <a:uFillTx/>
                          <a:latin typeface="Calibri"/>
                          <a:ea typeface="+mn-ea"/>
                          <a:cs typeface="+mn-cs"/>
                        </a:rPr>
                        <a:t>
 Wijnand is niet vies van de bruine fruitschaal 😉 #bittergarnituur #zelfbeheersing #wijnandenjamie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https://quintly-eu-image-storage.s3.amazonaws.com/5e7bf16154c6da0663c50211224ef1f8/9d9f74208d87b3fd56003f38c75aee91.jpg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00:14:22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8293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- 2025-01-24 08:51:31</a:t>
                      </a:r>
                      <a:r>
                        <a:rPr kumimoji="0" lang="en-US" sz="1000" b="0" i="0" u="none" strike="noStrike" kern="1200" cap="none" spc="0" normalizeH="0" baseline="0" noProof="0">
                          <a:ln>
                            <a:noFill/>
                          </a:ln>
                          <a:solidFill>
                            <a:prstClr val="black"/>
                          </a:solidFill>
                          <a:effectLst/>
                          <a:uLnTx/>
                          <a:uFillTx/>
                          <a:latin typeface="Calibri"/>
                          <a:ea typeface="+mn-ea"/>
                          <a:cs typeface="+mn-cs"/>
                        </a:rPr>
                        <a:t>
 Het is weer zover! 📆 Tijd voor een nieuwe S10 3FM Megahit! Met ‘Have Fun’ hoor je haar weer extra vaak langskomen op 3FM.
Ook is er nieuwe muziek van o.a. Teddy Swims, Tate McRae, Sam Fender en Kygo &amp; OneRepublic! Wat een dag voor popmuziek zeg. 🤩 #3fm #megahit #s10 #havefun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https://quintly-eu-image-storage.s3.amazonaws.com/5e7bf16154c6da0663c50211224ef1f8/32658c003121abc169c68bf255182604.jpg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00431511"/>
                  </a:ext>
                </a:extLst>
              </a:tr>
            </a:tbl>
          </a:graphicData>
        </a:graphic>
      </p:graphicFrame>
      <p:sp>
        <p:nvSpPr>
          <p:cNvPr id="4" name="Text Placeholder 3">
            <a:extLst>
              <a:ext uri="{FF2B5EF4-FFF2-40B4-BE49-F238E27FC236}">
                <a16:creationId xmlns:a16="http://schemas.microsoft.com/office/drawing/2014/main" id="{1A0DFE2A-FFA0-42C2-9369-EF77ED6DA7B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85432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E3D5-8B94-4FCF-A4CF-6507E2FEEC9A}"/>
              </a:ext>
            </a:extLst>
          </p:cNvPr>
          <p:cNvSpPr>
            <a:spLocks noGrp="1"/>
          </p:cNvSpPr>
          <p:nvPr>
            <p:ph type="title"/>
          </p:nvPr>
        </p:nvSpPr>
        <p:spPr/>
        <p:txBody>
          <a:bodyPr/>
          <a:lstStyle/>
          <a:p>
            <a:r>
              <a:rPr lang="en-US"/>
              <a:t>Instagram Minste posts qua likes | 1 group and 5 profiles - 10 of 12</a:t>
            </a:r>
          </a:p>
        </p:txBody>
      </p:sp>
      <p:graphicFrame>
        <p:nvGraphicFramePr>
          <p:cNvPr id="5" name="Table Placeholder 4">
            <a:extLst>
              <a:ext uri="{FF2B5EF4-FFF2-40B4-BE49-F238E27FC236}">
                <a16:creationId xmlns:a16="http://schemas.microsoft.com/office/drawing/2014/main" id="{B82D22C1-5EEE-4F65-9028-869BB4459123}"/>
              </a:ext>
            </a:extLst>
          </p:cNvPr>
          <p:cNvGraphicFramePr>
            <a:graphicFrameLocks noGrp="1"/>
          </p:cNvGraphicFramePr>
          <p:nvPr>
            <p:ph type="tbl" sz="quarter" idx="13"/>
            <p:extLst>
              <p:ext uri="{D42A27DB-BD31-4B8C-83A1-F6EECF244321}">
                <p14:modId xmlns:p14="http://schemas.microsoft.com/office/powerpoint/2010/main" val="112475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64349986"/>
                    </a:ext>
                  </a:extLst>
                </a:gridCol>
                <a:gridCol w="1563624">
                  <a:extLst>
                    <a:ext uri="{9D8B030D-6E8A-4147-A177-3AD203B41FA5}">
                      <a16:colId xmlns:a16="http://schemas.microsoft.com/office/drawing/2014/main" val="1714613735"/>
                    </a:ext>
                  </a:extLst>
                </a:gridCol>
                <a:gridCol w="658368">
                  <a:extLst>
                    <a:ext uri="{9D8B030D-6E8A-4147-A177-3AD203B41FA5}">
                      <a16:colId xmlns:a16="http://schemas.microsoft.com/office/drawing/2014/main" val="1603293623"/>
                    </a:ext>
                  </a:extLst>
                </a:gridCol>
                <a:gridCol w="658368">
                  <a:extLst>
                    <a:ext uri="{9D8B030D-6E8A-4147-A177-3AD203B41FA5}">
                      <a16:colId xmlns:a16="http://schemas.microsoft.com/office/drawing/2014/main" val="3724693588"/>
                    </a:ext>
                  </a:extLst>
                </a:gridCol>
                <a:gridCol w="658368">
                  <a:extLst>
                    <a:ext uri="{9D8B030D-6E8A-4147-A177-3AD203B41FA5}">
                      <a16:colId xmlns:a16="http://schemas.microsoft.com/office/drawing/2014/main" val="3928883040"/>
                    </a:ext>
                  </a:extLst>
                </a:gridCol>
                <a:gridCol w="658368">
                  <a:extLst>
                    <a:ext uri="{9D8B030D-6E8A-4147-A177-3AD203B41FA5}">
                      <a16:colId xmlns:a16="http://schemas.microsoft.com/office/drawing/2014/main" val="144769362"/>
                    </a:ext>
                  </a:extLst>
                </a:gridCol>
                <a:gridCol w="658368">
                  <a:extLst>
                    <a:ext uri="{9D8B030D-6E8A-4147-A177-3AD203B41FA5}">
                      <a16:colId xmlns:a16="http://schemas.microsoft.com/office/drawing/2014/main" val="1638193101"/>
                    </a:ext>
                  </a:extLst>
                </a:gridCol>
                <a:gridCol w="658368">
                  <a:extLst>
                    <a:ext uri="{9D8B030D-6E8A-4147-A177-3AD203B41FA5}">
                      <a16:colId xmlns:a16="http://schemas.microsoft.com/office/drawing/2014/main" val="293992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7563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- 2025-01-26 13:00:00</a:t>
                      </a:r>
                      <a:r>
                        <a:rPr kumimoji="0" lang="en-US" sz="1000" b="0" i="0" u="none" strike="noStrike" kern="1200" cap="none" spc="0" normalizeH="0" baseline="0" noProof="0">
                          <a:ln>
                            <a:noFill/>
                          </a:ln>
                          <a:solidFill>
                            <a:prstClr val="black"/>
                          </a:solidFill>
                          <a:effectLst/>
                          <a:uLnTx/>
                          <a:uFillTx/>
                          <a:latin typeface="Calibri"/>
                          <a:ea typeface="+mn-ea"/>
                          <a:cs typeface="+mn-cs"/>
                        </a:rPr>
                        <a:t>
 Welke artiest ging vlekkeloos back-to-back?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https://quintly-eu-image-storage.s3.amazonaws.com/5e7bf16154c6da0663c50211224ef1f8/f297e235d98a82771b72dbed4ae1853b.jpg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4879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- 2025-01-24 16:28:02</a:t>
                      </a:r>
                      <a:r>
                        <a:rPr kumimoji="0" lang="nl-NL" sz="1000" b="0" i="0" u="none" strike="noStrike" kern="1200" cap="none" spc="0" normalizeH="0" baseline="0" noProof="0">
                          <a:ln>
                            <a:noFill/>
                          </a:ln>
                          <a:solidFill>
                            <a:prstClr val="black"/>
                          </a:solidFill>
                          <a:effectLst/>
                          <a:uLnTx/>
                          <a:uFillTx/>
                          <a:latin typeface="Calibri"/>
                          <a:ea typeface="+mn-ea"/>
                          <a:cs typeface="+mn-cs"/>
                        </a:rPr>
                        <a:t>
 🚨 Ok, dit is echt je laatste kans om jezelf een ‘OG Hiigo-fan’ te noemen. 🚨  Met ‘Alles Wat Ik Zoek’ in de 3FM Live Box laten ze zien dat ze voorbestemd zijn voor het grotere publiek. Vandaar dat de recent verkregen 3FM Talent titel meer dan terecht is! 
Check het hele optreden op het 3FM Live YouTube-kanaal. #3FM #LiveBox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https://quintly-eu-image-storage.s3.amazonaws.com/5e7bf16154c6da0663c50211224ef1f8/c01f990a5501054e599ddbcea6a47f23.jpg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41288380"/>
                  </a:ext>
                </a:extLst>
              </a:tr>
            </a:tbl>
          </a:graphicData>
        </a:graphic>
      </p:graphicFrame>
      <p:sp>
        <p:nvSpPr>
          <p:cNvPr id="4" name="Text Placeholder 3">
            <a:extLst>
              <a:ext uri="{FF2B5EF4-FFF2-40B4-BE49-F238E27FC236}">
                <a16:creationId xmlns:a16="http://schemas.microsoft.com/office/drawing/2014/main" id="{FC14FC33-B972-408B-BF97-EFAE02BD00B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36811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8EFAB-7921-4D6D-8AEB-4E8FFD82A7ED}"/>
              </a:ext>
            </a:extLst>
          </p:cNvPr>
          <p:cNvSpPr>
            <a:spLocks noGrp="1"/>
          </p:cNvSpPr>
          <p:nvPr>
            <p:ph type="title"/>
          </p:nvPr>
        </p:nvSpPr>
        <p:spPr/>
        <p:txBody>
          <a:bodyPr/>
          <a:lstStyle/>
          <a:p>
            <a:r>
              <a:rPr lang="en-US"/>
              <a:t>Instagram Minste posts qua likes | 1 group and 5 profiles - 11 of 12</a:t>
            </a:r>
          </a:p>
        </p:txBody>
      </p:sp>
      <p:graphicFrame>
        <p:nvGraphicFramePr>
          <p:cNvPr id="5" name="Table Placeholder 4">
            <a:extLst>
              <a:ext uri="{FF2B5EF4-FFF2-40B4-BE49-F238E27FC236}">
                <a16:creationId xmlns:a16="http://schemas.microsoft.com/office/drawing/2014/main" id="{508E2231-2EB5-4E93-BD93-8432AD1E7292}"/>
              </a:ext>
            </a:extLst>
          </p:cNvPr>
          <p:cNvGraphicFramePr>
            <a:graphicFrameLocks noGrp="1"/>
          </p:cNvGraphicFramePr>
          <p:nvPr>
            <p:ph type="tbl" sz="quarter" idx="13"/>
            <p:extLst>
              <p:ext uri="{D42A27DB-BD31-4B8C-83A1-F6EECF244321}">
                <p14:modId xmlns:p14="http://schemas.microsoft.com/office/powerpoint/2010/main" val="122578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764903"/>
                    </a:ext>
                  </a:extLst>
                </a:gridCol>
                <a:gridCol w="1563624">
                  <a:extLst>
                    <a:ext uri="{9D8B030D-6E8A-4147-A177-3AD203B41FA5}">
                      <a16:colId xmlns:a16="http://schemas.microsoft.com/office/drawing/2014/main" val="3249400384"/>
                    </a:ext>
                  </a:extLst>
                </a:gridCol>
                <a:gridCol w="658368">
                  <a:extLst>
                    <a:ext uri="{9D8B030D-6E8A-4147-A177-3AD203B41FA5}">
                      <a16:colId xmlns:a16="http://schemas.microsoft.com/office/drawing/2014/main" val="3089095444"/>
                    </a:ext>
                  </a:extLst>
                </a:gridCol>
                <a:gridCol w="658368">
                  <a:extLst>
                    <a:ext uri="{9D8B030D-6E8A-4147-A177-3AD203B41FA5}">
                      <a16:colId xmlns:a16="http://schemas.microsoft.com/office/drawing/2014/main" val="2014666818"/>
                    </a:ext>
                  </a:extLst>
                </a:gridCol>
                <a:gridCol w="658368">
                  <a:extLst>
                    <a:ext uri="{9D8B030D-6E8A-4147-A177-3AD203B41FA5}">
                      <a16:colId xmlns:a16="http://schemas.microsoft.com/office/drawing/2014/main" val="146728329"/>
                    </a:ext>
                  </a:extLst>
                </a:gridCol>
                <a:gridCol w="658368">
                  <a:extLst>
                    <a:ext uri="{9D8B030D-6E8A-4147-A177-3AD203B41FA5}">
                      <a16:colId xmlns:a16="http://schemas.microsoft.com/office/drawing/2014/main" val="3513628411"/>
                    </a:ext>
                  </a:extLst>
                </a:gridCol>
                <a:gridCol w="658368">
                  <a:extLst>
                    <a:ext uri="{9D8B030D-6E8A-4147-A177-3AD203B41FA5}">
                      <a16:colId xmlns:a16="http://schemas.microsoft.com/office/drawing/2014/main" val="2179284703"/>
                    </a:ext>
                  </a:extLst>
                </a:gridCol>
                <a:gridCol w="658368">
                  <a:extLst>
                    <a:ext uri="{9D8B030D-6E8A-4147-A177-3AD203B41FA5}">
                      <a16:colId xmlns:a16="http://schemas.microsoft.com/office/drawing/2014/main" val="35764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9932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16:09:56</a:t>
                      </a:r>
                      <a:r>
                        <a:rPr kumimoji="0" lang="nl-NL" sz="1000" b="0" i="0" u="none" strike="noStrike" kern="1200" cap="none" spc="0" normalizeH="0" baseline="0" noProof="0">
                          <a:ln>
                            <a:noFill/>
                          </a:ln>
                          <a:solidFill>
                            <a:prstClr val="black"/>
                          </a:solidFill>
                          <a:effectLst/>
                          <a:uLnTx/>
                          <a:uFillTx/>
                          <a:latin typeface="Calibri"/>
                          <a:ea typeface="+mn-ea"/>
                          <a:cs typeface="+mn-cs"/>
                        </a:rPr>
                        <a:t>
 En morgenochtend kun je alweer naar ze luisteren tussen 6:00 en 9:00 uur! 💚 #3FM #De3 #WijnandEnJamie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https://quintly-eu-image-storage.s3.amazonaws.com/5e7bf16154c6da0663c50211224ef1f8/50ef6fa3dcb1b35913616310642a1272.jpg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4500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- 2025-01-03 09:45:51</a:t>
                      </a:r>
                      <a:r>
                        <a:rPr kumimoji="0" lang="en-US" sz="1000" b="0" i="0" u="none" strike="noStrike" kern="1200" cap="none" spc="0" normalizeH="0" baseline="0" noProof="0">
                          <a:ln>
                            <a:noFill/>
                          </a:ln>
                          <a:solidFill>
                            <a:prstClr val="black"/>
                          </a:solidFill>
                          <a:effectLst/>
                          <a:uLnTx/>
                          <a:uFillTx/>
                          <a:latin typeface="Calibri"/>
                          <a:ea typeface="+mn-ea"/>
                          <a:cs typeface="+mn-cs"/>
                        </a:rPr>
                        <a:t>
 Deze week heeft Son Mieux de 3FM Megahit te pakken met hun nieuwe single ‘Have A Little Faith’! ❤️ De band speelde het nummer al in een intieme setting in het Glazen Huis, voordat het uitkwam. Nu kan er nog meer van dit nummer genoten worden, want we draaien hem extra vaak deze week. ✨
Ook Zerb, Ty Dolla $ign, Wiz Khalifa, Morgan Wallen, La Fuente, Zoë Livay en Matheu hebben vandaag nieuwe muziek uitgebracht. 🤩 #3FM #Megahit #SonMieux #HaveALittleFaith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https://quintly-eu-image-storage.s3.amazonaws.com/5e7bf16154c6da0663c50211224ef1f8/ea11e2b033af0b67a732aae3562cdf9a.jpg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18:13:40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40185696"/>
                  </a:ext>
                </a:extLst>
              </a:tr>
            </a:tbl>
          </a:graphicData>
        </a:graphic>
      </p:graphicFrame>
      <p:sp>
        <p:nvSpPr>
          <p:cNvPr id="4" name="Text Placeholder 3">
            <a:extLst>
              <a:ext uri="{FF2B5EF4-FFF2-40B4-BE49-F238E27FC236}">
                <a16:creationId xmlns:a16="http://schemas.microsoft.com/office/drawing/2014/main" id="{3FB3C7BC-C0D2-4045-B0F6-31F511AFAE8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57726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4ED08-D725-40EF-B939-53AB66380FEA}"/>
              </a:ext>
            </a:extLst>
          </p:cNvPr>
          <p:cNvSpPr>
            <a:spLocks noGrp="1"/>
          </p:cNvSpPr>
          <p:nvPr>
            <p:ph type="title"/>
          </p:nvPr>
        </p:nvSpPr>
        <p:spPr/>
        <p:txBody>
          <a:bodyPr/>
          <a:lstStyle/>
          <a:p>
            <a:r>
              <a:rPr lang="en-US"/>
              <a:t>Instagram Minste posts qua likes | 1 group and 5 profiles - 12 of 12</a:t>
            </a:r>
          </a:p>
        </p:txBody>
      </p:sp>
      <p:graphicFrame>
        <p:nvGraphicFramePr>
          <p:cNvPr id="5" name="Table Placeholder 4">
            <a:extLst>
              <a:ext uri="{FF2B5EF4-FFF2-40B4-BE49-F238E27FC236}">
                <a16:creationId xmlns:a16="http://schemas.microsoft.com/office/drawing/2014/main" id="{AD7D9510-1661-427D-802D-720E25D050AC}"/>
              </a:ext>
            </a:extLst>
          </p:cNvPr>
          <p:cNvGraphicFramePr>
            <a:graphicFrameLocks noGrp="1"/>
          </p:cNvGraphicFramePr>
          <p:nvPr>
            <p:ph type="tbl" sz="quarter" idx="13"/>
            <p:extLst>
              <p:ext uri="{D42A27DB-BD31-4B8C-83A1-F6EECF244321}">
                <p14:modId xmlns:p14="http://schemas.microsoft.com/office/powerpoint/2010/main" val="231624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4753391"/>
                    </a:ext>
                  </a:extLst>
                </a:gridCol>
                <a:gridCol w="1563624">
                  <a:extLst>
                    <a:ext uri="{9D8B030D-6E8A-4147-A177-3AD203B41FA5}">
                      <a16:colId xmlns:a16="http://schemas.microsoft.com/office/drawing/2014/main" val="1042379409"/>
                    </a:ext>
                  </a:extLst>
                </a:gridCol>
                <a:gridCol w="658368">
                  <a:extLst>
                    <a:ext uri="{9D8B030D-6E8A-4147-A177-3AD203B41FA5}">
                      <a16:colId xmlns:a16="http://schemas.microsoft.com/office/drawing/2014/main" val="3351490759"/>
                    </a:ext>
                  </a:extLst>
                </a:gridCol>
                <a:gridCol w="658368">
                  <a:extLst>
                    <a:ext uri="{9D8B030D-6E8A-4147-A177-3AD203B41FA5}">
                      <a16:colId xmlns:a16="http://schemas.microsoft.com/office/drawing/2014/main" val="170170162"/>
                    </a:ext>
                  </a:extLst>
                </a:gridCol>
                <a:gridCol w="658368">
                  <a:extLst>
                    <a:ext uri="{9D8B030D-6E8A-4147-A177-3AD203B41FA5}">
                      <a16:colId xmlns:a16="http://schemas.microsoft.com/office/drawing/2014/main" val="3559190745"/>
                    </a:ext>
                  </a:extLst>
                </a:gridCol>
                <a:gridCol w="658368">
                  <a:extLst>
                    <a:ext uri="{9D8B030D-6E8A-4147-A177-3AD203B41FA5}">
                      <a16:colId xmlns:a16="http://schemas.microsoft.com/office/drawing/2014/main" val="952983154"/>
                    </a:ext>
                  </a:extLst>
                </a:gridCol>
                <a:gridCol w="658368">
                  <a:extLst>
                    <a:ext uri="{9D8B030D-6E8A-4147-A177-3AD203B41FA5}">
                      <a16:colId xmlns:a16="http://schemas.microsoft.com/office/drawing/2014/main" val="2429509631"/>
                    </a:ext>
                  </a:extLst>
                </a:gridCol>
                <a:gridCol w="658368">
                  <a:extLst>
                    <a:ext uri="{9D8B030D-6E8A-4147-A177-3AD203B41FA5}">
                      <a16:colId xmlns:a16="http://schemas.microsoft.com/office/drawing/2014/main" val="383742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999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- 2025-01-04 11:00:52</a:t>
                      </a:r>
                      <a:r>
                        <a:rPr kumimoji="0" lang="nl-NL" sz="1000" b="0" i="0" u="none" strike="noStrike" kern="1200" cap="none" spc="0" normalizeH="0" baseline="0" noProof="0">
                          <a:ln>
                            <a:noFill/>
                          </a:ln>
                          <a:solidFill>
                            <a:prstClr val="black"/>
                          </a:solidFill>
                          <a:effectLst/>
                          <a:uLnTx/>
                          <a:uFillTx/>
                          <a:latin typeface="Calibri"/>
                          <a:ea typeface="+mn-ea"/>
                          <a:cs typeface="+mn-cs"/>
                        </a:rPr>
                        <a:t>
 Komt Kensington eindelijk terug? 😱 #3FM #Kensington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https://quintly-eu-image-storage.s3.amazonaws.com/5e7bf16154c6da0663c50211224ef1f8/e8a770fe6c9179a6ee233ff24f2c91e7.jpg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00:14:23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09560382"/>
                  </a:ext>
                </a:extLst>
              </a:tr>
            </a:tbl>
          </a:graphicData>
        </a:graphic>
      </p:graphicFrame>
      <p:sp>
        <p:nvSpPr>
          <p:cNvPr id="4" name="Text Placeholder 3">
            <a:extLst>
              <a:ext uri="{FF2B5EF4-FFF2-40B4-BE49-F238E27FC236}">
                <a16:creationId xmlns:a16="http://schemas.microsoft.com/office/drawing/2014/main" id="{EE0A525C-23BA-4B81-AA00-9796A00E21F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75354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9CCA3-85DF-4D8E-93A5-ABBC7FA43471}"/>
              </a:ext>
            </a:extLst>
          </p:cNvPr>
          <p:cNvSpPr>
            <a:spLocks noGrp="1"/>
          </p:cNvSpPr>
          <p:nvPr>
            <p:ph type="title"/>
          </p:nvPr>
        </p:nvSpPr>
        <p:spPr/>
        <p:txBody>
          <a:bodyPr/>
          <a:lstStyle/>
          <a:p>
            <a:r>
              <a:rPr lang="en-US"/>
              <a:t>Facebook Reach | 1 group and 5 profiles</a:t>
            </a:r>
          </a:p>
        </p:txBody>
      </p:sp>
      <p:graphicFrame>
        <p:nvGraphicFramePr>
          <p:cNvPr id="6" name="Chart Placeholder 5">
            <a:extLst>
              <a:ext uri="{FF2B5EF4-FFF2-40B4-BE49-F238E27FC236}">
                <a16:creationId xmlns:a16="http://schemas.microsoft.com/office/drawing/2014/main" id="{5C906028-26BF-4F7F-BB74-D8AA2878E760}"/>
              </a:ext>
            </a:extLst>
          </p:cNvPr>
          <p:cNvGraphicFramePr>
            <a:graphicFrameLocks noGrp="1"/>
          </p:cNvGraphicFramePr>
          <p:nvPr>
            <p:ph type="chart" sz="quarter" idx="13"/>
            <p:extLst>
              <p:ext uri="{D42A27DB-BD31-4B8C-83A1-F6EECF244321}">
                <p14:modId xmlns:p14="http://schemas.microsoft.com/office/powerpoint/2010/main" val="136438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C28DE6-5F78-427B-BE3C-2719FF883FD3}"/>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8A86A218-394A-404A-8BCC-7B98B68F6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460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3D0A-1030-4909-90A0-BEECC58D50F5}"/>
              </a:ext>
            </a:extLst>
          </p:cNvPr>
          <p:cNvSpPr>
            <a:spLocks noGrp="1"/>
          </p:cNvSpPr>
          <p:nvPr>
            <p:ph type="title"/>
          </p:nvPr>
        </p:nvSpPr>
        <p:spPr/>
        <p:txBody>
          <a:bodyPr/>
          <a:lstStyle/>
          <a:p>
            <a:r>
              <a:rPr lang="en-US"/>
              <a:t>Facebook Impressions | 1 group and 5 profiles</a:t>
            </a:r>
          </a:p>
        </p:txBody>
      </p:sp>
      <p:graphicFrame>
        <p:nvGraphicFramePr>
          <p:cNvPr id="6" name="Chart Placeholder 5">
            <a:extLst>
              <a:ext uri="{FF2B5EF4-FFF2-40B4-BE49-F238E27FC236}">
                <a16:creationId xmlns:a16="http://schemas.microsoft.com/office/drawing/2014/main" id="{BCB1F8CE-848E-40FB-AE9D-78FC8F6684AA}"/>
              </a:ext>
            </a:extLst>
          </p:cNvPr>
          <p:cNvGraphicFramePr>
            <a:graphicFrameLocks noGrp="1"/>
          </p:cNvGraphicFramePr>
          <p:nvPr>
            <p:ph type="chart" sz="quarter" idx="13"/>
            <p:extLst>
              <p:ext uri="{D42A27DB-BD31-4B8C-83A1-F6EECF244321}">
                <p14:modId xmlns:p14="http://schemas.microsoft.com/office/powerpoint/2010/main" val="3798891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E4D8C-8299-40BF-BD1B-624C4DA78A25}"/>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4F4AD367-64C9-4C22-A698-53B3727962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9798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8155-5481-47E8-A074-4D58A651774B}"/>
              </a:ext>
            </a:extLst>
          </p:cNvPr>
          <p:cNvSpPr>
            <a:spLocks noGrp="1"/>
          </p:cNvSpPr>
          <p:nvPr>
            <p:ph type="title"/>
          </p:nvPr>
        </p:nvSpPr>
        <p:spPr/>
        <p:txBody>
          <a:bodyPr/>
          <a:lstStyle/>
          <a:p>
            <a:r>
              <a:rPr lang="en-US"/>
              <a:t>Facebook Posts met meeste likes | 1 group and 5 profiles - 1 of 3</a:t>
            </a:r>
          </a:p>
        </p:txBody>
      </p:sp>
      <p:graphicFrame>
        <p:nvGraphicFramePr>
          <p:cNvPr id="5" name="Table Placeholder 4">
            <a:extLst>
              <a:ext uri="{FF2B5EF4-FFF2-40B4-BE49-F238E27FC236}">
                <a16:creationId xmlns:a16="http://schemas.microsoft.com/office/drawing/2014/main" id="{BDD1CB97-A5BF-4BF6-A132-A761661AF0A9}"/>
              </a:ext>
            </a:extLst>
          </p:cNvPr>
          <p:cNvGraphicFramePr>
            <a:graphicFrameLocks noGrp="1"/>
          </p:cNvGraphicFramePr>
          <p:nvPr>
            <p:ph type="tbl" sz="quarter" idx="13"/>
            <p:extLst>
              <p:ext uri="{D42A27DB-BD31-4B8C-83A1-F6EECF244321}">
                <p14:modId xmlns:p14="http://schemas.microsoft.com/office/powerpoint/2010/main" val="972327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7901487"/>
                    </a:ext>
                  </a:extLst>
                </a:gridCol>
                <a:gridCol w="1152144">
                  <a:extLst>
                    <a:ext uri="{9D8B030D-6E8A-4147-A177-3AD203B41FA5}">
                      <a16:colId xmlns:a16="http://schemas.microsoft.com/office/drawing/2014/main" val="2141045640"/>
                    </a:ext>
                  </a:extLst>
                </a:gridCol>
                <a:gridCol w="576072">
                  <a:extLst>
                    <a:ext uri="{9D8B030D-6E8A-4147-A177-3AD203B41FA5}">
                      <a16:colId xmlns:a16="http://schemas.microsoft.com/office/drawing/2014/main" val="3275681049"/>
                    </a:ext>
                  </a:extLst>
                </a:gridCol>
                <a:gridCol w="576072">
                  <a:extLst>
                    <a:ext uri="{9D8B030D-6E8A-4147-A177-3AD203B41FA5}">
                      <a16:colId xmlns:a16="http://schemas.microsoft.com/office/drawing/2014/main" val="1277389254"/>
                    </a:ext>
                  </a:extLst>
                </a:gridCol>
                <a:gridCol w="576072">
                  <a:extLst>
                    <a:ext uri="{9D8B030D-6E8A-4147-A177-3AD203B41FA5}">
                      <a16:colId xmlns:a16="http://schemas.microsoft.com/office/drawing/2014/main" val="2932136053"/>
                    </a:ext>
                  </a:extLst>
                </a:gridCol>
                <a:gridCol w="576072">
                  <a:extLst>
                    <a:ext uri="{9D8B030D-6E8A-4147-A177-3AD203B41FA5}">
                      <a16:colId xmlns:a16="http://schemas.microsoft.com/office/drawing/2014/main" val="2312508681"/>
                    </a:ext>
                  </a:extLst>
                </a:gridCol>
                <a:gridCol w="576072">
                  <a:extLst>
                    <a:ext uri="{9D8B030D-6E8A-4147-A177-3AD203B41FA5}">
                      <a16:colId xmlns:a16="http://schemas.microsoft.com/office/drawing/2014/main" val="3037216210"/>
                    </a:ext>
                  </a:extLst>
                </a:gridCol>
                <a:gridCol w="576072">
                  <a:extLst>
                    <a:ext uri="{9D8B030D-6E8A-4147-A177-3AD203B41FA5}">
                      <a16:colId xmlns:a16="http://schemas.microsoft.com/office/drawing/2014/main" val="752972289"/>
                    </a:ext>
                  </a:extLst>
                </a:gridCol>
                <a:gridCol w="576072">
                  <a:extLst>
                    <a:ext uri="{9D8B030D-6E8A-4147-A177-3AD203B41FA5}">
                      <a16:colId xmlns:a16="http://schemas.microsoft.com/office/drawing/2014/main" val="3290566418"/>
                    </a:ext>
                  </a:extLst>
                </a:gridCol>
                <a:gridCol w="576072">
                  <a:extLst>
                    <a:ext uri="{9D8B030D-6E8A-4147-A177-3AD203B41FA5}">
                      <a16:colId xmlns:a16="http://schemas.microsoft.com/office/drawing/2014/main" val="48204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15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7690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8863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0240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2817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1504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1828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9494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5569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94736286"/>
                  </a:ext>
                </a:extLst>
              </a:tr>
            </a:tbl>
          </a:graphicData>
        </a:graphic>
      </p:graphicFrame>
      <p:sp>
        <p:nvSpPr>
          <p:cNvPr id="4" name="Text Placeholder 3">
            <a:extLst>
              <a:ext uri="{FF2B5EF4-FFF2-40B4-BE49-F238E27FC236}">
                <a16:creationId xmlns:a16="http://schemas.microsoft.com/office/drawing/2014/main" id="{B18DFCBD-8D0F-47E0-A26F-7428CA7D47D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515076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7A43-0873-44B5-8714-7B0A2C6DC944}"/>
              </a:ext>
            </a:extLst>
          </p:cNvPr>
          <p:cNvSpPr>
            <a:spLocks noGrp="1"/>
          </p:cNvSpPr>
          <p:nvPr>
            <p:ph type="title"/>
          </p:nvPr>
        </p:nvSpPr>
        <p:spPr/>
        <p:txBody>
          <a:bodyPr/>
          <a:lstStyle/>
          <a:p>
            <a:r>
              <a:rPr lang="en-US"/>
              <a:t>Facebook Posts met meeste likes | 1 group and 5 profiles - 2 of 3</a:t>
            </a:r>
          </a:p>
        </p:txBody>
      </p:sp>
      <p:graphicFrame>
        <p:nvGraphicFramePr>
          <p:cNvPr id="5" name="Table Placeholder 4">
            <a:extLst>
              <a:ext uri="{FF2B5EF4-FFF2-40B4-BE49-F238E27FC236}">
                <a16:creationId xmlns:a16="http://schemas.microsoft.com/office/drawing/2014/main" id="{9D4E0658-FA02-4CD5-A345-EE1CE9A630E8}"/>
              </a:ext>
            </a:extLst>
          </p:cNvPr>
          <p:cNvGraphicFramePr>
            <a:graphicFrameLocks noGrp="1"/>
          </p:cNvGraphicFramePr>
          <p:nvPr>
            <p:ph type="tbl" sz="quarter" idx="13"/>
            <p:extLst>
              <p:ext uri="{D42A27DB-BD31-4B8C-83A1-F6EECF244321}">
                <p14:modId xmlns:p14="http://schemas.microsoft.com/office/powerpoint/2010/main" val="66081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68663667"/>
                    </a:ext>
                  </a:extLst>
                </a:gridCol>
                <a:gridCol w="1152144">
                  <a:extLst>
                    <a:ext uri="{9D8B030D-6E8A-4147-A177-3AD203B41FA5}">
                      <a16:colId xmlns:a16="http://schemas.microsoft.com/office/drawing/2014/main" val="1433565579"/>
                    </a:ext>
                  </a:extLst>
                </a:gridCol>
                <a:gridCol w="576072">
                  <a:extLst>
                    <a:ext uri="{9D8B030D-6E8A-4147-A177-3AD203B41FA5}">
                      <a16:colId xmlns:a16="http://schemas.microsoft.com/office/drawing/2014/main" val="1591084045"/>
                    </a:ext>
                  </a:extLst>
                </a:gridCol>
                <a:gridCol w="576072">
                  <a:extLst>
                    <a:ext uri="{9D8B030D-6E8A-4147-A177-3AD203B41FA5}">
                      <a16:colId xmlns:a16="http://schemas.microsoft.com/office/drawing/2014/main" val="1332342020"/>
                    </a:ext>
                  </a:extLst>
                </a:gridCol>
                <a:gridCol w="576072">
                  <a:extLst>
                    <a:ext uri="{9D8B030D-6E8A-4147-A177-3AD203B41FA5}">
                      <a16:colId xmlns:a16="http://schemas.microsoft.com/office/drawing/2014/main" val="1228658248"/>
                    </a:ext>
                  </a:extLst>
                </a:gridCol>
                <a:gridCol w="576072">
                  <a:extLst>
                    <a:ext uri="{9D8B030D-6E8A-4147-A177-3AD203B41FA5}">
                      <a16:colId xmlns:a16="http://schemas.microsoft.com/office/drawing/2014/main" val="2884914522"/>
                    </a:ext>
                  </a:extLst>
                </a:gridCol>
                <a:gridCol w="576072">
                  <a:extLst>
                    <a:ext uri="{9D8B030D-6E8A-4147-A177-3AD203B41FA5}">
                      <a16:colId xmlns:a16="http://schemas.microsoft.com/office/drawing/2014/main" val="1620477656"/>
                    </a:ext>
                  </a:extLst>
                </a:gridCol>
                <a:gridCol w="576072">
                  <a:extLst>
                    <a:ext uri="{9D8B030D-6E8A-4147-A177-3AD203B41FA5}">
                      <a16:colId xmlns:a16="http://schemas.microsoft.com/office/drawing/2014/main" val="859580190"/>
                    </a:ext>
                  </a:extLst>
                </a:gridCol>
                <a:gridCol w="576072">
                  <a:extLst>
                    <a:ext uri="{9D8B030D-6E8A-4147-A177-3AD203B41FA5}">
                      <a16:colId xmlns:a16="http://schemas.microsoft.com/office/drawing/2014/main" val="808089713"/>
                    </a:ext>
                  </a:extLst>
                </a:gridCol>
                <a:gridCol w="576072">
                  <a:extLst>
                    <a:ext uri="{9D8B030D-6E8A-4147-A177-3AD203B41FA5}">
                      <a16:colId xmlns:a16="http://schemas.microsoft.com/office/drawing/2014/main" val="407022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2240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7194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6251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752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6036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2983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2034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0970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4647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86463265"/>
                  </a:ext>
                </a:extLst>
              </a:tr>
            </a:tbl>
          </a:graphicData>
        </a:graphic>
      </p:graphicFrame>
      <p:sp>
        <p:nvSpPr>
          <p:cNvPr id="4" name="Text Placeholder 3">
            <a:extLst>
              <a:ext uri="{FF2B5EF4-FFF2-40B4-BE49-F238E27FC236}">
                <a16:creationId xmlns:a16="http://schemas.microsoft.com/office/drawing/2014/main" id="{F601865A-D053-4B06-B8AA-1F4E919EEFA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6690745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E6F6-575E-4087-984D-B4CDF48DF918}"/>
              </a:ext>
            </a:extLst>
          </p:cNvPr>
          <p:cNvSpPr>
            <a:spLocks noGrp="1"/>
          </p:cNvSpPr>
          <p:nvPr>
            <p:ph type="title"/>
          </p:nvPr>
        </p:nvSpPr>
        <p:spPr/>
        <p:txBody>
          <a:bodyPr/>
          <a:lstStyle/>
          <a:p>
            <a:r>
              <a:rPr lang="en-US"/>
              <a:t>Facebook Posts met meeste likes | 1 group and 5 profiles - 3 of 3</a:t>
            </a:r>
          </a:p>
        </p:txBody>
      </p:sp>
      <p:graphicFrame>
        <p:nvGraphicFramePr>
          <p:cNvPr id="5" name="Table Placeholder 4">
            <a:extLst>
              <a:ext uri="{FF2B5EF4-FFF2-40B4-BE49-F238E27FC236}">
                <a16:creationId xmlns:a16="http://schemas.microsoft.com/office/drawing/2014/main" id="{729C61C5-A6B6-4265-84CB-D4C0E455FA00}"/>
              </a:ext>
            </a:extLst>
          </p:cNvPr>
          <p:cNvGraphicFramePr>
            <a:graphicFrameLocks noGrp="1"/>
          </p:cNvGraphicFramePr>
          <p:nvPr>
            <p:ph type="tbl" sz="quarter" idx="13"/>
            <p:extLst>
              <p:ext uri="{D42A27DB-BD31-4B8C-83A1-F6EECF244321}">
                <p14:modId xmlns:p14="http://schemas.microsoft.com/office/powerpoint/2010/main" val="2635385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9286137"/>
                    </a:ext>
                  </a:extLst>
                </a:gridCol>
                <a:gridCol w="1152144">
                  <a:extLst>
                    <a:ext uri="{9D8B030D-6E8A-4147-A177-3AD203B41FA5}">
                      <a16:colId xmlns:a16="http://schemas.microsoft.com/office/drawing/2014/main" val="1858528372"/>
                    </a:ext>
                  </a:extLst>
                </a:gridCol>
                <a:gridCol w="576072">
                  <a:extLst>
                    <a:ext uri="{9D8B030D-6E8A-4147-A177-3AD203B41FA5}">
                      <a16:colId xmlns:a16="http://schemas.microsoft.com/office/drawing/2014/main" val="861340994"/>
                    </a:ext>
                  </a:extLst>
                </a:gridCol>
                <a:gridCol w="576072">
                  <a:extLst>
                    <a:ext uri="{9D8B030D-6E8A-4147-A177-3AD203B41FA5}">
                      <a16:colId xmlns:a16="http://schemas.microsoft.com/office/drawing/2014/main" val="2470195586"/>
                    </a:ext>
                  </a:extLst>
                </a:gridCol>
                <a:gridCol w="576072">
                  <a:extLst>
                    <a:ext uri="{9D8B030D-6E8A-4147-A177-3AD203B41FA5}">
                      <a16:colId xmlns:a16="http://schemas.microsoft.com/office/drawing/2014/main" val="572952516"/>
                    </a:ext>
                  </a:extLst>
                </a:gridCol>
                <a:gridCol w="576072">
                  <a:extLst>
                    <a:ext uri="{9D8B030D-6E8A-4147-A177-3AD203B41FA5}">
                      <a16:colId xmlns:a16="http://schemas.microsoft.com/office/drawing/2014/main" val="3535898670"/>
                    </a:ext>
                  </a:extLst>
                </a:gridCol>
                <a:gridCol w="576072">
                  <a:extLst>
                    <a:ext uri="{9D8B030D-6E8A-4147-A177-3AD203B41FA5}">
                      <a16:colId xmlns:a16="http://schemas.microsoft.com/office/drawing/2014/main" val="110357428"/>
                    </a:ext>
                  </a:extLst>
                </a:gridCol>
                <a:gridCol w="576072">
                  <a:extLst>
                    <a:ext uri="{9D8B030D-6E8A-4147-A177-3AD203B41FA5}">
                      <a16:colId xmlns:a16="http://schemas.microsoft.com/office/drawing/2014/main" val="3908928290"/>
                    </a:ext>
                  </a:extLst>
                </a:gridCol>
                <a:gridCol w="576072">
                  <a:extLst>
                    <a:ext uri="{9D8B030D-6E8A-4147-A177-3AD203B41FA5}">
                      <a16:colId xmlns:a16="http://schemas.microsoft.com/office/drawing/2014/main" val="2399325496"/>
                    </a:ext>
                  </a:extLst>
                </a:gridCol>
                <a:gridCol w="576072">
                  <a:extLst>
                    <a:ext uri="{9D8B030D-6E8A-4147-A177-3AD203B41FA5}">
                      <a16:colId xmlns:a16="http://schemas.microsoft.com/office/drawing/2014/main" val="244921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1997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2336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5640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0765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7250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4578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7105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82862731"/>
                  </a:ext>
                </a:extLst>
              </a:tr>
            </a:tbl>
          </a:graphicData>
        </a:graphic>
      </p:graphicFrame>
      <p:sp>
        <p:nvSpPr>
          <p:cNvPr id="4" name="Text Placeholder 3">
            <a:extLst>
              <a:ext uri="{FF2B5EF4-FFF2-40B4-BE49-F238E27FC236}">
                <a16:creationId xmlns:a16="http://schemas.microsoft.com/office/drawing/2014/main" id="{5110099D-08F8-49E1-B3F7-35547DF4CC7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86756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7F06-50A7-4D48-8D29-9A523317923D}"/>
              </a:ext>
            </a:extLst>
          </p:cNvPr>
          <p:cNvSpPr>
            <a:spLocks noGrp="1"/>
          </p:cNvSpPr>
          <p:nvPr>
            <p:ph type="title"/>
          </p:nvPr>
        </p:nvSpPr>
        <p:spPr/>
        <p:txBody>
          <a:bodyPr/>
          <a:lstStyle/>
          <a:p>
            <a:r>
              <a:rPr lang="en-US"/>
              <a:t>Facebook Posts met minste likes | 1 group and 5 profiles - 1 of 3</a:t>
            </a:r>
          </a:p>
        </p:txBody>
      </p:sp>
      <p:graphicFrame>
        <p:nvGraphicFramePr>
          <p:cNvPr id="5" name="Table Placeholder 4">
            <a:extLst>
              <a:ext uri="{FF2B5EF4-FFF2-40B4-BE49-F238E27FC236}">
                <a16:creationId xmlns:a16="http://schemas.microsoft.com/office/drawing/2014/main" id="{C7BA17CE-B7EC-4AC9-8490-F51E9AA6D9D4}"/>
              </a:ext>
            </a:extLst>
          </p:cNvPr>
          <p:cNvGraphicFramePr>
            <a:graphicFrameLocks noGrp="1"/>
          </p:cNvGraphicFramePr>
          <p:nvPr>
            <p:ph type="tbl" sz="quarter" idx="13"/>
            <p:extLst>
              <p:ext uri="{D42A27DB-BD31-4B8C-83A1-F6EECF244321}">
                <p14:modId xmlns:p14="http://schemas.microsoft.com/office/powerpoint/2010/main" val="278980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3340229"/>
                    </a:ext>
                  </a:extLst>
                </a:gridCol>
                <a:gridCol w="1152144">
                  <a:extLst>
                    <a:ext uri="{9D8B030D-6E8A-4147-A177-3AD203B41FA5}">
                      <a16:colId xmlns:a16="http://schemas.microsoft.com/office/drawing/2014/main" val="3950067224"/>
                    </a:ext>
                  </a:extLst>
                </a:gridCol>
                <a:gridCol w="576072">
                  <a:extLst>
                    <a:ext uri="{9D8B030D-6E8A-4147-A177-3AD203B41FA5}">
                      <a16:colId xmlns:a16="http://schemas.microsoft.com/office/drawing/2014/main" val="2703827342"/>
                    </a:ext>
                  </a:extLst>
                </a:gridCol>
                <a:gridCol w="576072">
                  <a:extLst>
                    <a:ext uri="{9D8B030D-6E8A-4147-A177-3AD203B41FA5}">
                      <a16:colId xmlns:a16="http://schemas.microsoft.com/office/drawing/2014/main" val="3188111743"/>
                    </a:ext>
                  </a:extLst>
                </a:gridCol>
                <a:gridCol w="576072">
                  <a:extLst>
                    <a:ext uri="{9D8B030D-6E8A-4147-A177-3AD203B41FA5}">
                      <a16:colId xmlns:a16="http://schemas.microsoft.com/office/drawing/2014/main" val="118026698"/>
                    </a:ext>
                  </a:extLst>
                </a:gridCol>
                <a:gridCol w="576072">
                  <a:extLst>
                    <a:ext uri="{9D8B030D-6E8A-4147-A177-3AD203B41FA5}">
                      <a16:colId xmlns:a16="http://schemas.microsoft.com/office/drawing/2014/main" val="1199258157"/>
                    </a:ext>
                  </a:extLst>
                </a:gridCol>
                <a:gridCol w="576072">
                  <a:extLst>
                    <a:ext uri="{9D8B030D-6E8A-4147-A177-3AD203B41FA5}">
                      <a16:colId xmlns:a16="http://schemas.microsoft.com/office/drawing/2014/main" val="2383999971"/>
                    </a:ext>
                  </a:extLst>
                </a:gridCol>
                <a:gridCol w="576072">
                  <a:extLst>
                    <a:ext uri="{9D8B030D-6E8A-4147-A177-3AD203B41FA5}">
                      <a16:colId xmlns:a16="http://schemas.microsoft.com/office/drawing/2014/main" val="1546516455"/>
                    </a:ext>
                  </a:extLst>
                </a:gridCol>
                <a:gridCol w="576072">
                  <a:extLst>
                    <a:ext uri="{9D8B030D-6E8A-4147-A177-3AD203B41FA5}">
                      <a16:colId xmlns:a16="http://schemas.microsoft.com/office/drawing/2014/main" val="2719878298"/>
                    </a:ext>
                  </a:extLst>
                </a:gridCol>
                <a:gridCol w="576072">
                  <a:extLst>
                    <a:ext uri="{9D8B030D-6E8A-4147-A177-3AD203B41FA5}">
                      <a16:colId xmlns:a16="http://schemas.microsoft.com/office/drawing/2014/main" val="338173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3832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6523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4386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0907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1913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343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1316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9450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408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75448143"/>
                  </a:ext>
                </a:extLst>
              </a:tr>
            </a:tbl>
          </a:graphicData>
        </a:graphic>
      </p:graphicFrame>
      <p:sp>
        <p:nvSpPr>
          <p:cNvPr id="4" name="Text Placeholder 3">
            <a:extLst>
              <a:ext uri="{FF2B5EF4-FFF2-40B4-BE49-F238E27FC236}">
                <a16:creationId xmlns:a16="http://schemas.microsoft.com/office/drawing/2014/main" id="{8F89C0FC-1014-43A4-A029-E515C736B33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88291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10AC-324E-45B1-A429-73742DBDB4A9}"/>
              </a:ext>
            </a:extLst>
          </p:cNvPr>
          <p:cNvSpPr>
            <a:spLocks noGrp="1"/>
          </p:cNvSpPr>
          <p:nvPr>
            <p:ph type="title"/>
          </p:nvPr>
        </p:nvSpPr>
        <p:spPr/>
        <p:txBody>
          <a:bodyPr/>
          <a:lstStyle/>
          <a:p>
            <a:r>
              <a:rPr lang="en-US"/>
              <a:t>Facebook Posts met minste likes | 1 group and 5 profiles - 2 of 3</a:t>
            </a:r>
          </a:p>
        </p:txBody>
      </p:sp>
      <p:graphicFrame>
        <p:nvGraphicFramePr>
          <p:cNvPr id="5" name="Table Placeholder 4">
            <a:extLst>
              <a:ext uri="{FF2B5EF4-FFF2-40B4-BE49-F238E27FC236}">
                <a16:creationId xmlns:a16="http://schemas.microsoft.com/office/drawing/2014/main" id="{CBEEB379-AA1A-4F8D-976D-B01C75514547}"/>
              </a:ext>
            </a:extLst>
          </p:cNvPr>
          <p:cNvGraphicFramePr>
            <a:graphicFrameLocks noGrp="1"/>
          </p:cNvGraphicFramePr>
          <p:nvPr>
            <p:ph type="tbl" sz="quarter" idx="13"/>
            <p:extLst>
              <p:ext uri="{D42A27DB-BD31-4B8C-83A1-F6EECF244321}">
                <p14:modId xmlns:p14="http://schemas.microsoft.com/office/powerpoint/2010/main" val="3086270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1510678"/>
                    </a:ext>
                  </a:extLst>
                </a:gridCol>
                <a:gridCol w="1152144">
                  <a:extLst>
                    <a:ext uri="{9D8B030D-6E8A-4147-A177-3AD203B41FA5}">
                      <a16:colId xmlns:a16="http://schemas.microsoft.com/office/drawing/2014/main" val="1185557228"/>
                    </a:ext>
                  </a:extLst>
                </a:gridCol>
                <a:gridCol w="576072">
                  <a:extLst>
                    <a:ext uri="{9D8B030D-6E8A-4147-A177-3AD203B41FA5}">
                      <a16:colId xmlns:a16="http://schemas.microsoft.com/office/drawing/2014/main" val="2811443485"/>
                    </a:ext>
                  </a:extLst>
                </a:gridCol>
                <a:gridCol w="576072">
                  <a:extLst>
                    <a:ext uri="{9D8B030D-6E8A-4147-A177-3AD203B41FA5}">
                      <a16:colId xmlns:a16="http://schemas.microsoft.com/office/drawing/2014/main" val="4059802948"/>
                    </a:ext>
                  </a:extLst>
                </a:gridCol>
                <a:gridCol w="576072">
                  <a:extLst>
                    <a:ext uri="{9D8B030D-6E8A-4147-A177-3AD203B41FA5}">
                      <a16:colId xmlns:a16="http://schemas.microsoft.com/office/drawing/2014/main" val="2321554893"/>
                    </a:ext>
                  </a:extLst>
                </a:gridCol>
                <a:gridCol w="576072">
                  <a:extLst>
                    <a:ext uri="{9D8B030D-6E8A-4147-A177-3AD203B41FA5}">
                      <a16:colId xmlns:a16="http://schemas.microsoft.com/office/drawing/2014/main" val="1808164143"/>
                    </a:ext>
                  </a:extLst>
                </a:gridCol>
                <a:gridCol w="576072">
                  <a:extLst>
                    <a:ext uri="{9D8B030D-6E8A-4147-A177-3AD203B41FA5}">
                      <a16:colId xmlns:a16="http://schemas.microsoft.com/office/drawing/2014/main" val="1204812478"/>
                    </a:ext>
                  </a:extLst>
                </a:gridCol>
                <a:gridCol w="576072">
                  <a:extLst>
                    <a:ext uri="{9D8B030D-6E8A-4147-A177-3AD203B41FA5}">
                      <a16:colId xmlns:a16="http://schemas.microsoft.com/office/drawing/2014/main" val="3460503610"/>
                    </a:ext>
                  </a:extLst>
                </a:gridCol>
                <a:gridCol w="576072">
                  <a:extLst>
                    <a:ext uri="{9D8B030D-6E8A-4147-A177-3AD203B41FA5}">
                      <a16:colId xmlns:a16="http://schemas.microsoft.com/office/drawing/2014/main" val="3625139643"/>
                    </a:ext>
                  </a:extLst>
                </a:gridCol>
                <a:gridCol w="576072">
                  <a:extLst>
                    <a:ext uri="{9D8B030D-6E8A-4147-A177-3AD203B41FA5}">
                      <a16:colId xmlns:a16="http://schemas.microsoft.com/office/drawing/2014/main" val="318138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4743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9335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6804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5899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8972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9185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2078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6343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4505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76236192"/>
                  </a:ext>
                </a:extLst>
              </a:tr>
            </a:tbl>
          </a:graphicData>
        </a:graphic>
      </p:graphicFrame>
      <p:sp>
        <p:nvSpPr>
          <p:cNvPr id="4" name="Text Placeholder 3">
            <a:extLst>
              <a:ext uri="{FF2B5EF4-FFF2-40B4-BE49-F238E27FC236}">
                <a16:creationId xmlns:a16="http://schemas.microsoft.com/office/drawing/2014/main" id="{5ECFE10B-BBE4-436F-9EA3-382A044F044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290376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9128-FC48-4686-B6D1-53EFCF0940E0}"/>
              </a:ext>
            </a:extLst>
          </p:cNvPr>
          <p:cNvSpPr>
            <a:spLocks noGrp="1"/>
          </p:cNvSpPr>
          <p:nvPr>
            <p:ph type="title"/>
          </p:nvPr>
        </p:nvSpPr>
        <p:spPr/>
        <p:txBody>
          <a:bodyPr/>
          <a:lstStyle/>
          <a:p>
            <a:r>
              <a:rPr lang="en-US"/>
              <a:t>Facebook Posts met minste likes | 1 group and 5 profiles - 3 of 3</a:t>
            </a:r>
          </a:p>
        </p:txBody>
      </p:sp>
      <p:graphicFrame>
        <p:nvGraphicFramePr>
          <p:cNvPr id="5" name="Table Placeholder 4">
            <a:extLst>
              <a:ext uri="{FF2B5EF4-FFF2-40B4-BE49-F238E27FC236}">
                <a16:creationId xmlns:a16="http://schemas.microsoft.com/office/drawing/2014/main" id="{FFF877E1-3727-439E-BC86-5238E2E2D843}"/>
              </a:ext>
            </a:extLst>
          </p:cNvPr>
          <p:cNvGraphicFramePr>
            <a:graphicFrameLocks noGrp="1"/>
          </p:cNvGraphicFramePr>
          <p:nvPr>
            <p:ph type="tbl" sz="quarter" idx="13"/>
            <p:extLst>
              <p:ext uri="{D42A27DB-BD31-4B8C-83A1-F6EECF244321}">
                <p14:modId xmlns:p14="http://schemas.microsoft.com/office/powerpoint/2010/main" val="242680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5151283"/>
                    </a:ext>
                  </a:extLst>
                </a:gridCol>
                <a:gridCol w="1152144">
                  <a:extLst>
                    <a:ext uri="{9D8B030D-6E8A-4147-A177-3AD203B41FA5}">
                      <a16:colId xmlns:a16="http://schemas.microsoft.com/office/drawing/2014/main" val="90608701"/>
                    </a:ext>
                  </a:extLst>
                </a:gridCol>
                <a:gridCol w="576072">
                  <a:extLst>
                    <a:ext uri="{9D8B030D-6E8A-4147-A177-3AD203B41FA5}">
                      <a16:colId xmlns:a16="http://schemas.microsoft.com/office/drawing/2014/main" val="1909128081"/>
                    </a:ext>
                  </a:extLst>
                </a:gridCol>
                <a:gridCol w="576072">
                  <a:extLst>
                    <a:ext uri="{9D8B030D-6E8A-4147-A177-3AD203B41FA5}">
                      <a16:colId xmlns:a16="http://schemas.microsoft.com/office/drawing/2014/main" val="3709979325"/>
                    </a:ext>
                  </a:extLst>
                </a:gridCol>
                <a:gridCol w="576072">
                  <a:extLst>
                    <a:ext uri="{9D8B030D-6E8A-4147-A177-3AD203B41FA5}">
                      <a16:colId xmlns:a16="http://schemas.microsoft.com/office/drawing/2014/main" val="4111947680"/>
                    </a:ext>
                  </a:extLst>
                </a:gridCol>
                <a:gridCol w="576072">
                  <a:extLst>
                    <a:ext uri="{9D8B030D-6E8A-4147-A177-3AD203B41FA5}">
                      <a16:colId xmlns:a16="http://schemas.microsoft.com/office/drawing/2014/main" val="1150858585"/>
                    </a:ext>
                  </a:extLst>
                </a:gridCol>
                <a:gridCol w="576072">
                  <a:extLst>
                    <a:ext uri="{9D8B030D-6E8A-4147-A177-3AD203B41FA5}">
                      <a16:colId xmlns:a16="http://schemas.microsoft.com/office/drawing/2014/main" val="1913724865"/>
                    </a:ext>
                  </a:extLst>
                </a:gridCol>
                <a:gridCol w="576072">
                  <a:extLst>
                    <a:ext uri="{9D8B030D-6E8A-4147-A177-3AD203B41FA5}">
                      <a16:colId xmlns:a16="http://schemas.microsoft.com/office/drawing/2014/main" val="2850966181"/>
                    </a:ext>
                  </a:extLst>
                </a:gridCol>
                <a:gridCol w="576072">
                  <a:extLst>
                    <a:ext uri="{9D8B030D-6E8A-4147-A177-3AD203B41FA5}">
                      <a16:colId xmlns:a16="http://schemas.microsoft.com/office/drawing/2014/main" val="78318207"/>
                    </a:ext>
                  </a:extLst>
                </a:gridCol>
                <a:gridCol w="576072">
                  <a:extLst>
                    <a:ext uri="{9D8B030D-6E8A-4147-A177-3AD203B41FA5}">
                      <a16:colId xmlns:a16="http://schemas.microsoft.com/office/drawing/2014/main" val="93349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6563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3532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9504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7052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8116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7663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7205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48519723"/>
                  </a:ext>
                </a:extLst>
              </a:tr>
            </a:tbl>
          </a:graphicData>
        </a:graphic>
      </p:graphicFrame>
      <p:sp>
        <p:nvSpPr>
          <p:cNvPr id="4" name="Text Placeholder 3">
            <a:extLst>
              <a:ext uri="{FF2B5EF4-FFF2-40B4-BE49-F238E27FC236}">
                <a16:creationId xmlns:a16="http://schemas.microsoft.com/office/drawing/2014/main" id="{6C93EB4D-E0F5-462E-B017-7323BDB0696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33626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B29BE-6A6C-47FF-9836-F598BE00AFDE}"/>
              </a:ext>
            </a:extLst>
          </p:cNvPr>
          <p:cNvSpPr>
            <a:spLocks noGrp="1"/>
          </p:cNvSpPr>
          <p:nvPr>
            <p:ph type="title"/>
          </p:nvPr>
        </p:nvSpPr>
        <p:spPr/>
        <p:txBody>
          <a:bodyPr/>
          <a:lstStyle/>
          <a:p>
            <a:r>
              <a:rPr lang="en-US"/>
              <a:t>Youtube Private Video Views | 1 group and 5 profiles</a:t>
            </a:r>
          </a:p>
        </p:txBody>
      </p:sp>
      <p:graphicFrame>
        <p:nvGraphicFramePr>
          <p:cNvPr id="6" name="Chart Placeholder 5">
            <a:extLst>
              <a:ext uri="{FF2B5EF4-FFF2-40B4-BE49-F238E27FC236}">
                <a16:creationId xmlns:a16="http://schemas.microsoft.com/office/drawing/2014/main" id="{E0895B56-99EB-4DC0-8F4B-BFD4074E7A19}"/>
              </a:ext>
            </a:extLst>
          </p:cNvPr>
          <p:cNvGraphicFramePr>
            <a:graphicFrameLocks noGrp="1"/>
          </p:cNvGraphicFramePr>
          <p:nvPr>
            <p:ph type="chart" sz="quarter" idx="13"/>
            <p:extLst>
              <p:ext uri="{D42A27DB-BD31-4B8C-83A1-F6EECF244321}">
                <p14:modId xmlns:p14="http://schemas.microsoft.com/office/powerpoint/2010/main" val="956914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87D5E-8118-417E-B1C1-7DEE648F9908}"/>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7E36F9FA-9990-40C0-B948-A82CD5F96A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861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7593D-E979-4848-B2B8-78458CEB26DC}"/>
              </a:ext>
            </a:extLst>
          </p:cNvPr>
          <p:cNvSpPr>
            <a:spLocks noGrp="1"/>
          </p:cNvSpPr>
          <p:nvPr>
            <p:ph type="title"/>
          </p:nvPr>
        </p:nvSpPr>
        <p:spPr/>
        <p:txBody>
          <a:bodyPr/>
          <a:lstStyle/>
          <a:p>
            <a:r>
              <a:rPr lang="en-US"/>
              <a:t>Youtube Private Videos Table | 1 group and 5 profiles - 1 of 15</a:t>
            </a:r>
          </a:p>
        </p:txBody>
      </p:sp>
      <p:graphicFrame>
        <p:nvGraphicFramePr>
          <p:cNvPr id="5" name="Table Placeholder 4">
            <a:extLst>
              <a:ext uri="{FF2B5EF4-FFF2-40B4-BE49-F238E27FC236}">
                <a16:creationId xmlns:a16="http://schemas.microsoft.com/office/drawing/2014/main" id="{F406EBDC-E606-480A-B9F9-01E170646772}"/>
              </a:ext>
            </a:extLst>
          </p:cNvPr>
          <p:cNvGraphicFramePr>
            <a:graphicFrameLocks noGrp="1"/>
          </p:cNvGraphicFramePr>
          <p:nvPr>
            <p:ph type="tbl" sz="quarter" idx="13"/>
            <p:extLst>
              <p:ext uri="{D42A27DB-BD31-4B8C-83A1-F6EECF244321}">
                <p14:modId xmlns:p14="http://schemas.microsoft.com/office/powerpoint/2010/main" val="916896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41841936"/>
                    </a:ext>
                  </a:extLst>
                </a:gridCol>
                <a:gridCol w="822961">
                  <a:extLst>
                    <a:ext uri="{9D8B030D-6E8A-4147-A177-3AD203B41FA5}">
                      <a16:colId xmlns:a16="http://schemas.microsoft.com/office/drawing/2014/main" val="2933097118"/>
                    </a:ext>
                  </a:extLst>
                </a:gridCol>
                <a:gridCol w="987553">
                  <a:extLst>
                    <a:ext uri="{9D8B030D-6E8A-4147-A177-3AD203B41FA5}">
                      <a16:colId xmlns:a16="http://schemas.microsoft.com/office/drawing/2014/main" val="3426315018"/>
                    </a:ext>
                  </a:extLst>
                </a:gridCol>
                <a:gridCol w="411480">
                  <a:extLst>
                    <a:ext uri="{9D8B030D-6E8A-4147-A177-3AD203B41FA5}">
                      <a16:colId xmlns:a16="http://schemas.microsoft.com/office/drawing/2014/main" val="3522389315"/>
                    </a:ext>
                  </a:extLst>
                </a:gridCol>
                <a:gridCol w="411480">
                  <a:extLst>
                    <a:ext uri="{9D8B030D-6E8A-4147-A177-3AD203B41FA5}">
                      <a16:colId xmlns:a16="http://schemas.microsoft.com/office/drawing/2014/main" val="2877845365"/>
                    </a:ext>
                  </a:extLst>
                </a:gridCol>
                <a:gridCol w="411480">
                  <a:extLst>
                    <a:ext uri="{9D8B030D-6E8A-4147-A177-3AD203B41FA5}">
                      <a16:colId xmlns:a16="http://schemas.microsoft.com/office/drawing/2014/main" val="2024148983"/>
                    </a:ext>
                  </a:extLst>
                </a:gridCol>
                <a:gridCol w="411480">
                  <a:extLst>
                    <a:ext uri="{9D8B030D-6E8A-4147-A177-3AD203B41FA5}">
                      <a16:colId xmlns:a16="http://schemas.microsoft.com/office/drawing/2014/main" val="258667492"/>
                    </a:ext>
                  </a:extLst>
                </a:gridCol>
                <a:gridCol w="411480">
                  <a:extLst>
                    <a:ext uri="{9D8B030D-6E8A-4147-A177-3AD203B41FA5}">
                      <a16:colId xmlns:a16="http://schemas.microsoft.com/office/drawing/2014/main" val="800117970"/>
                    </a:ext>
                  </a:extLst>
                </a:gridCol>
                <a:gridCol w="411480">
                  <a:extLst>
                    <a:ext uri="{9D8B030D-6E8A-4147-A177-3AD203B41FA5}">
                      <a16:colId xmlns:a16="http://schemas.microsoft.com/office/drawing/2014/main" val="2472096224"/>
                    </a:ext>
                  </a:extLst>
                </a:gridCol>
                <a:gridCol w="411480">
                  <a:extLst>
                    <a:ext uri="{9D8B030D-6E8A-4147-A177-3AD203B41FA5}">
                      <a16:colId xmlns:a16="http://schemas.microsoft.com/office/drawing/2014/main" val="2874259465"/>
                    </a:ext>
                  </a:extLst>
                </a:gridCol>
                <a:gridCol w="411480">
                  <a:extLst>
                    <a:ext uri="{9D8B030D-6E8A-4147-A177-3AD203B41FA5}">
                      <a16:colId xmlns:a16="http://schemas.microsoft.com/office/drawing/2014/main" val="351886841"/>
                    </a:ext>
                  </a:extLst>
                </a:gridCol>
                <a:gridCol w="411480">
                  <a:extLst>
                    <a:ext uri="{9D8B030D-6E8A-4147-A177-3AD203B41FA5}">
                      <a16:colId xmlns:a16="http://schemas.microsoft.com/office/drawing/2014/main" val="1624371139"/>
                    </a:ext>
                  </a:extLst>
                </a:gridCol>
                <a:gridCol w="411480">
                  <a:extLst>
                    <a:ext uri="{9D8B030D-6E8A-4147-A177-3AD203B41FA5}">
                      <a16:colId xmlns:a16="http://schemas.microsoft.com/office/drawing/2014/main" val="1220981948"/>
                    </a:ext>
                  </a:extLst>
                </a:gridCol>
                <a:gridCol w="411480">
                  <a:extLst>
                    <a:ext uri="{9D8B030D-6E8A-4147-A177-3AD203B41FA5}">
                      <a16:colId xmlns:a16="http://schemas.microsoft.com/office/drawing/2014/main" val="2192147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8001307"/>
                  </a:ext>
                </a:extLst>
              </a:tr>
            </a:tbl>
          </a:graphicData>
        </a:graphic>
      </p:graphicFrame>
      <p:sp>
        <p:nvSpPr>
          <p:cNvPr id="4" name="Text Placeholder 3">
            <a:extLst>
              <a:ext uri="{FF2B5EF4-FFF2-40B4-BE49-F238E27FC236}">
                <a16:creationId xmlns:a16="http://schemas.microsoft.com/office/drawing/2014/main" id="{5ED16D6C-07C2-470B-AC06-464ADCD8BCB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41239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13D1-A438-4498-AE15-87C4E1AF2C0E}"/>
              </a:ext>
            </a:extLst>
          </p:cNvPr>
          <p:cNvSpPr>
            <a:spLocks noGrp="1"/>
          </p:cNvSpPr>
          <p:nvPr>
            <p:ph type="title"/>
          </p:nvPr>
        </p:nvSpPr>
        <p:spPr/>
        <p:txBody>
          <a:bodyPr/>
          <a:lstStyle/>
          <a:p>
            <a:r>
              <a:rPr lang="en-US"/>
              <a:t>Youtube Private Videos Table | 1 group and 5 profiles - 2 of 15</a:t>
            </a:r>
          </a:p>
        </p:txBody>
      </p:sp>
      <p:graphicFrame>
        <p:nvGraphicFramePr>
          <p:cNvPr id="5" name="Table Placeholder 4">
            <a:extLst>
              <a:ext uri="{FF2B5EF4-FFF2-40B4-BE49-F238E27FC236}">
                <a16:creationId xmlns:a16="http://schemas.microsoft.com/office/drawing/2014/main" id="{27F5AE65-14A8-4149-9160-4E7936423F39}"/>
              </a:ext>
            </a:extLst>
          </p:cNvPr>
          <p:cNvGraphicFramePr>
            <a:graphicFrameLocks noGrp="1"/>
          </p:cNvGraphicFramePr>
          <p:nvPr>
            <p:ph type="tbl" sz="quarter" idx="13"/>
            <p:extLst>
              <p:ext uri="{D42A27DB-BD31-4B8C-83A1-F6EECF244321}">
                <p14:modId xmlns:p14="http://schemas.microsoft.com/office/powerpoint/2010/main" val="2537526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087503747"/>
                    </a:ext>
                  </a:extLst>
                </a:gridCol>
                <a:gridCol w="822961">
                  <a:extLst>
                    <a:ext uri="{9D8B030D-6E8A-4147-A177-3AD203B41FA5}">
                      <a16:colId xmlns:a16="http://schemas.microsoft.com/office/drawing/2014/main" val="573825788"/>
                    </a:ext>
                  </a:extLst>
                </a:gridCol>
                <a:gridCol w="987553">
                  <a:extLst>
                    <a:ext uri="{9D8B030D-6E8A-4147-A177-3AD203B41FA5}">
                      <a16:colId xmlns:a16="http://schemas.microsoft.com/office/drawing/2014/main" val="1863449111"/>
                    </a:ext>
                  </a:extLst>
                </a:gridCol>
                <a:gridCol w="411480">
                  <a:extLst>
                    <a:ext uri="{9D8B030D-6E8A-4147-A177-3AD203B41FA5}">
                      <a16:colId xmlns:a16="http://schemas.microsoft.com/office/drawing/2014/main" val="904508940"/>
                    </a:ext>
                  </a:extLst>
                </a:gridCol>
                <a:gridCol w="411480">
                  <a:extLst>
                    <a:ext uri="{9D8B030D-6E8A-4147-A177-3AD203B41FA5}">
                      <a16:colId xmlns:a16="http://schemas.microsoft.com/office/drawing/2014/main" val="466322430"/>
                    </a:ext>
                  </a:extLst>
                </a:gridCol>
                <a:gridCol w="411480">
                  <a:extLst>
                    <a:ext uri="{9D8B030D-6E8A-4147-A177-3AD203B41FA5}">
                      <a16:colId xmlns:a16="http://schemas.microsoft.com/office/drawing/2014/main" val="3629817248"/>
                    </a:ext>
                  </a:extLst>
                </a:gridCol>
                <a:gridCol w="411480">
                  <a:extLst>
                    <a:ext uri="{9D8B030D-6E8A-4147-A177-3AD203B41FA5}">
                      <a16:colId xmlns:a16="http://schemas.microsoft.com/office/drawing/2014/main" val="1184360258"/>
                    </a:ext>
                  </a:extLst>
                </a:gridCol>
                <a:gridCol w="411480">
                  <a:extLst>
                    <a:ext uri="{9D8B030D-6E8A-4147-A177-3AD203B41FA5}">
                      <a16:colId xmlns:a16="http://schemas.microsoft.com/office/drawing/2014/main" val="2452660369"/>
                    </a:ext>
                  </a:extLst>
                </a:gridCol>
                <a:gridCol w="411480">
                  <a:extLst>
                    <a:ext uri="{9D8B030D-6E8A-4147-A177-3AD203B41FA5}">
                      <a16:colId xmlns:a16="http://schemas.microsoft.com/office/drawing/2014/main" val="2789657438"/>
                    </a:ext>
                  </a:extLst>
                </a:gridCol>
                <a:gridCol w="411480">
                  <a:extLst>
                    <a:ext uri="{9D8B030D-6E8A-4147-A177-3AD203B41FA5}">
                      <a16:colId xmlns:a16="http://schemas.microsoft.com/office/drawing/2014/main" val="3304721339"/>
                    </a:ext>
                  </a:extLst>
                </a:gridCol>
                <a:gridCol w="411480">
                  <a:extLst>
                    <a:ext uri="{9D8B030D-6E8A-4147-A177-3AD203B41FA5}">
                      <a16:colId xmlns:a16="http://schemas.microsoft.com/office/drawing/2014/main" val="2127709306"/>
                    </a:ext>
                  </a:extLst>
                </a:gridCol>
                <a:gridCol w="411480">
                  <a:extLst>
                    <a:ext uri="{9D8B030D-6E8A-4147-A177-3AD203B41FA5}">
                      <a16:colId xmlns:a16="http://schemas.microsoft.com/office/drawing/2014/main" val="3974565152"/>
                    </a:ext>
                  </a:extLst>
                </a:gridCol>
                <a:gridCol w="411480">
                  <a:extLst>
                    <a:ext uri="{9D8B030D-6E8A-4147-A177-3AD203B41FA5}">
                      <a16:colId xmlns:a16="http://schemas.microsoft.com/office/drawing/2014/main" val="2587811887"/>
                    </a:ext>
                  </a:extLst>
                </a:gridCol>
                <a:gridCol w="411480">
                  <a:extLst>
                    <a:ext uri="{9D8B030D-6E8A-4147-A177-3AD203B41FA5}">
                      <a16:colId xmlns:a16="http://schemas.microsoft.com/office/drawing/2014/main" val="140788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23420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- 2025-01-30 15:27:03</a:t>
                      </a:r>
                      <a:r>
                        <a:rPr kumimoji="0" lang="nl-NL" sz="1000" b="0" i="0" u="none" strike="noStrike" kern="1200" cap="none" spc="0" normalizeH="0" baseline="0" noProof="0">
                          <a:ln>
                            <a:noFill/>
                          </a:ln>
                          <a:solidFill>
                            <a:prstClr val="black"/>
                          </a:solidFill>
                          <a:effectLst/>
                          <a:uLnTx/>
                          <a:uFillTx/>
                          <a:latin typeface="Calibri"/>
                          <a:ea typeface="+mn-ea"/>
                          <a:cs typeface="+mn-cs"/>
                        </a:rPr>
                        <a:t>
 Het is eindelijk weer zover, Kensington is terug in de 3FM Live Box! Met Jason Dowd klinkt het alsof ze nooit zijn weggeweest. Bij Wijnand &amp; Jamie in de Ochtend kwamen ze langs, en speelden ze de nieuwste single 'A Moment'.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#3FMLiveBox #Kensington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https://i.ytimg.com/vi/352YuqY26h4/hqdefault.jpg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280625904"/>
                  </a:ext>
                </a:extLst>
              </a:tr>
            </a:tbl>
          </a:graphicData>
        </a:graphic>
      </p:graphicFrame>
      <p:sp>
        <p:nvSpPr>
          <p:cNvPr id="4" name="Text Placeholder 3">
            <a:extLst>
              <a:ext uri="{FF2B5EF4-FFF2-40B4-BE49-F238E27FC236}">
                <a16:creationId xmlns:a16="http://schemas.microsoft.com/office/drawing/2014/main" id="{0C5A1D2C-7A98-45FC-82F2-7AC62E01D92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154991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9E08F-5D16-4EC4-A99C-A52EAF86BEFD}"/>
              </a:ext>
            </a:extLst>
          </p:cNvPr>
          <p:cNvSpPr>
            <a:spLocks noGrp="1"/>
          </p:cNvSpPr>
          <p:nvPr>
            <p:ph type="title"/>
          </p:nvPr>
        </p:nvSpPr>
        <p:spPr/>
        <p:txBody>
          <a:bodyPr/>
          <a:lstStyle/>
          <a:p>
            <a:r>
              <a:rPr lang="en-US"/>
              <a:t>Youtube Private Videos Table | 1 group and 5 profiles - 3 of 15</a:t>
            </a:r>
          </a:p>
        </p:txBody>
      </p:sp>
      <p:graphicFrame>
        <p:nvGraphicFramePr>
          <p:cNvPr id="5" name="Table Placeholder 4">
            <a:extLst>
              <a:ext uri="{FF2B5EF4-FFF2-40B4-BE49-F238E27FC236}">
                <a16:creationId xmlns:a16="http://schemas.microsoft.com/office/drawing/2014/main" id="{2035FB87-CFE0-4EA4-8500-7D91504FE008}"/>
              </a:ext>
            </a:extLst>
          </p:cNvPr>
          <p:cNvGraphicFramePr>
            <a:graphicFrameLocks noGrp="1"/>
          </p:cNvGraphicFramePr>
          <p:nvPr>
            <p:ph type="tbl" sz="quarter" idx="13"/>
            <p:extLst>
              <p:ext uri="{D42A27DB-BD31-4B8C-83A1-F6EECF244321}">
                <p14:modId xmlns:p14="http://schemas.microsoft.com/office/powerpoint/2010/main" val="295160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22911164"/>
                    </a:ext>
                  </a:extLst>
                </a:gridCol>
                <a:gridCol w="822961">
                  <a:extLst>
                    <a:ext uri="{9D8B030D-6E8A-4147-A177-3AD203B41FA5}">
                      <a16:colId xmlns:a16="http://schemas.microsoft.com/office/drawing/2014/main" val="271240968"/>
                    </a:ext>
                  </a:extLst>
                </a:gridCol>
                <a:gridCol w="987553">
                  <a:extLst>
                    <a:ext uri="{9D8B030D-6E8A-4147-A177-3AD203B41FA5}">
                      <a16:colId xmlns:a16="http://schemas.microsoft.com/office/drawing/2014/main" val="2400085861"/>
                    </a:ext>
                  </a:extLst>
                </a:gridCol>
                <a:gridCol w="411480">
                  <a:extLst>
                    <a:ext uri="{9D8B030D-6E8A-4147-A177-3AD203B41FA5}">
                      <a16:colId xmlns:a16="http://schemas.microsoft.com/office/drawing/2014/main" val="1256550154"/>
                    </a:ext>
                  </a:extLst>
                </a:gridCol>
                <a:gridCol w="411480">
                  <a:extLst>
                    <a:ext uri="{9D8B030D-6E8A-4147-A177-3AD203B41FA5}">
                      <a16:colId xmlns:a16="http://schemas.microsoft.com/office/drawing/2014/main" val="841829587"/>
                    </a:ext>
                  </a:extLst>
                </a:gridCol>
                <a:gridCol w="411480">
                  <a:extLst>
                    <a:ext uri="{9D8B030D-6E8A-4147-A177-3AD203B41FA5}">
                      <a16:colId xmlns:a16="http://schemas.microsoft.com/office/drawing/2014/main" val="3227843754"/>
                    </a:ext>
                  </a:extLst>
                </a:gridCol>
                <a:gridCol w="411480">
                  <a:extLst>
                    <a:ext uri="{9D8B030D-6E8A-4147-A177-3AD203B41FA5}">
                      <a16:colId xmlns:a16="http://schemas.microsoft.com/office/drawing/2014/main" val="2986177979"/>
                    </a:ext>
                  </a:extLst>
                </a:gridCol>
                <a:gridCol w="411480">
                  <a:extLst>
                    <a:ext uri="{9D8B030D-6E8A-4147-A177-3AD203B41FA5}">
                      <a16:colId xmlns:a16="http://schemas.microsoft.com/office/drawing/2014/main" val="1101486780"/>
                    </a:ext>
                  </a:extLst>
                </a:gridCol>
                <a:gridCol w="411480">
                  <a:extLst>
                    <a:ext uri="{9D8B030D-6E8A-4147-A177-3AD203B41FA5}">
                      <a16:colId xmlns:a16="http://schemas.microsoft.com/office/drawing/2014/main" val="3887079632"/>
                    </a:ext>
                  </a:extLst>
                </a:gridCol>
                <a:gridCol w="411480">
                  <a:extLst>
                    <a:ext uri="{9D8B030D-6E8A-4147-A177-3AD203B41FA5}">
                      <a16:colId xmlns:a16="http://schemas.microsoft.com/office/drawing/2014/main" val="3275346215"/>
                    </a:ext>
                  </a:extLst>
                </a:gridCol>
                <a:gridCol w="411480">
                  <a:extLst>
                    <a:ext uri="{9D8B030D-6E8A-4147-A177-3AD203B41FA5}">
                      <a16:colId xmlns:a16="http://schemas.microsoft.com/office/drawing/2014/main" val="1292152266"/>
                    </a:ext>
                  </a:extLst>
                </a:gridCol>
                <a:gridCol w="411480">
                  <a:extLst>
                    <a:ext uri="{9D8B030D-6E8A-4147-A177-3AD203B41FA5}">
                      <a16:colId xmlns:a16="http://schemas.microsoft.com/office/drawing/2014/main" val="987449749"/>
                    </a:ext>
                  </a:extLst>
                </a:gridCol>
                <a:gridCol w="411480">
                  <a:extLst>
                    <a:ext uri="{9D8B030D-6E8A-4147-A177-3AD203B41FA5}">
                      <a16:colId xmlns:a16="http://schemas.microsoft.com/office/drawing/2014/main" val="3672071552"/>
                    </a:ext>
                  </a:extLst>
                </a:gridCol>
                <a:gridCol w="411480">
                  <a:extLst>
                    <a:ext uri="{9D8B030D-6E8A-4147-A177-3AD203B41FA5}">
                      <a16:colId xmlns:a16="http://schemas.microsoft.com/office/drawing/2014/main" val="1987069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61450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- 2025-01-16 16:22:14</a:t>
                      </a:r>
                      <a:r>
                        <a:rPr kumimoji="0" lang="nl-NL" sz="1000" b="0" i="0" u="none" strike="noStrike" kern="1200" cap="none" spc="0" normalizeH="0" baseline="0" noProof="0">
                          <a:ln>
                            <a:noFill/>
                          </a:ln>
                          <a:solidFill>
                            <a:prstClr val="black"/>
                          </a:solidFill>
                          <a:effectLst/>
                          <a:uLnTx/>
                          <a:uFillTx/>
                          <a:latin typeface="Calibri"/>
                          <a:ea typeface="+mn-ea"/>
                          <a:cs typeface="+mn-cs"/>
                        </a:rPr>
                        <a:t>
 Kensington keert na twee jaar stilte terug met een nieuwe frontman uit Amerika. Dit roept natuurlijk allerlei vragen op: hoe is de connectie met Jason Dowd tot stand is gekomen? Wanneer kun je een tour verwachten? Wat kun je verwachten van de vernieuwde Kensington sound? En natuurlijk: gaan ze nog steeds de oude klassiekers spelen? Wijnand spreekt bandleden Casper Starreveld, Niles Vandenberg, Jan Haker en nieuwe frontman Jason Dowd.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#Kensington #JasonDowd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https://i.ytimg.com/vi/0aQTi98C0EE/hqdefault.jpg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672361138"/>
                  </a:ext>
                </a:extLst>
              </a:tr>
            </a:tbl>
          </a:graphicData>
        </a:graphic>
      </p:graphicFrame>
      <p:sp>
        <p:nvSpPr>
          <p:cNvPr id="4" name="Text Placeholder 3">
            <a:extLst>
              <a:ext uri="{FF2B5EF4-FFF2-40B4-BE49-F238E27FC236}">
                <a16:creationId xmlns:a16="http://schemas.microsoft.com/office/drawing/2014/main" id="{0C67271C-BA87-4349-8EE8-40559B78F87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030295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84C31-83C6-495D-A252-ADB4BF205EB3}"/>
              </a:ext>
            </a:extLst>
          </p:cNvPr>
          <p:cNvSpPr>
            <a:spLocks noGrp="1"/>
          </p:cNvSpPr>
          <p:nvPr>
            <p:ph type="title"/>
          </p:nvPr>
        </p:nvSpPr>
        <p:spPr/>
        <p:txBody>
          <a:bodyPr/>
          <a:lstStyle/>
          <a:p>
            <a:r>
              <a:rPr lang="en-US"/>
              <a:t>Youtube Private Videos Table | 1 group and 5 profiles - 4 of 15</a:t>
            </a:r>
          </a:p>
        </p:txBody>
      </p:sp>
      <p:graphicFrame>
        <p:nvGraphicFramePr>
          <p:cNvPr id="5" name="Table Placeholder 4">
            <a:extLst>
              <a:ext uri="{FF2B5EF4-FFF2-40B4-BE49-F238E27FC236}">
                <a16:creationId xmlns:a16="http://schemas.microsoft.com/office/drawing/2014/main" id="{3A824BE8-EA64-40C0-BB8E-983F753BC074}"/>
              </a:ext>
            </a:extLst>
          </p:cNvPr>
          <p:cNvGraphicFramePr>
            <a:graphicFrameLocks noGrp="1"/>
          </p:cNvGraphicFramePr>
          <p:nvPr>
            <p:ph type="tbl" sz="quarter" idx="13"/>
            <p:extLst>
              <p:ext uri="{D42A27DB-BD31-4B8C-83A1-F6EECF244321}">
                <p14:modId xmlns:p14="http://schemas.microsoft.com/office/powerpoint/2010/main" val="2204617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007815583"/>
                    </a:ext>
                  </a:extLst>
                </a:gridCol>
                <a:gridCol w="822961">
                  <a:extLst>
                    <a:ext uri="{9D8B030D-6E8A-4147-A177-3AD203B41FA5}">
                      <a16:colId xmlns:a16="http://schemas.microsoft.com/office/drawing/2014/main" val="2853896901"/>
                    </a:ext>
                  </a:extLst>
                </a:gridCol>
                <a:gridCol w="987553">
                  <a:extLst>
                    <a:ext uri="{9D8B030D-6E8A-4147-A177-3AD203B41FA5}">
                      <a16:colId xmlns:a16="http://schemas.microsoft.com/office/drawing/2014/main" val="1789903924"/>
                    </a:ext>
                  </a:extLst>
                </a:gridCol>
                <a:gridCol w="411480">
                  <a:extLst>
                    <a:ext uri="{9D8B030D-6E8A-4147-A177-3AD203B41FA5}">
                      <a16:colId xmlns:a16="http://schemas.microsoft.com/office/drawing/2014/main" val="2174200687"/>
                    </a:ext>
                  </a:extLst>
                </a:gridCol>
                <a:gridCol w="411480">
                  <a:extLst>
                    <a:ext uri="{9D8B030D-6E8A-4147-A177-3AD203B41FA5}">
                      <a16:colId xmlns:a16="http://schemas.microsoft.com/office/drawing/2014/main" val="351788466"/>
                    </a:ext>
                  </a:extLst>
                </a:gridCol>
                <a:gridCol w="411480">
                  <a:extLst>
                    <a:ext uri="{9D8B030D-6E8A-4147-A177-3AD203B41FA5}">
                      <a16:colId xmlns:a16="http://schemas.microsoft.com/office/drawing/2014/main" val="3007193450"/>
                    </a:ext>
                  </a:extLst>
                </a:gridCol>
                <a:gridCol w="411480">
                  <a:extLst>
                    <a:ext uri="{9D8B030D-6E8A-4147-A177-3AD203B41FA5}">
                      <a16:colId xmlns:a16="http://schemas.microsoft.com/office/drawing/2014/main" val="788663411"/>
                    </a:ext>
                  </a:extLst>
                </a:gridCol>
                <a:gridCol w="411480">
                  <a:extLst>
                    <a:ext uri="{9D8B030D-6E8A-4147-A177-3AD203B41FA5}">
                      <a16:colId xmlns:a16="http://schemas.microsoft.com/office/drawing/2014/main" val="3339755841"/>
                    </a:ext>
                  </a:extLst>
                </a:gridCol>
                <a:gridCol w="411480">
                  <a:extLst>
                    <a:ext uri="{9D8B030D-6E8A-4147-A177-3AD203B41FA5}">
                      <a16:colId xmlns:a16="http://schemas.microsoft.com/office/drawing/2014/main" val="121802662"/>
                    </a:ext>
                  </a:extLst>
                </a:gridCol>
                <a:gridCol w="411480">
                  <a:extLst>
                    <a:ext uri="{9D8B030D-6E8A-4147-A177-3AD203B41FA5}">
                      <a16:colId xmlns:a16="http://schemas.microsoft.com/office/drawing/2014/main" val="824747874"/>
                    </a:ext>
                  </a:extLst>
                </a:gridCol>
                <a:gridCol w="411480">
                  <a:extLst>
                    <a:ext uri="{9D8B030D-6E8A-4147-A177-3AD203B41FA5}">
                      <a16:colId xmlns:a16="http://schemas.microsoft.com/office/drawing/2014/main" val="927198835"/>
                    </a:ext>
                  </a:extLst>
                </a:gridCol>
                <a:gridCol w="411480">
                  <a:extLst>
                    <a:ext uri="{9D8B030D-6E8A-4147-A177-3AD203B41FA5}">
                      <a16:colId xmlns:a16="http://schemas.microsoft.com/office/drawing/2014/main" val="2898016475"/>
                    </a:ext>
                  </a:extLst>
                </a:gridCol>
                <a:gridCol w="411480">
                  <a:extLst>
                    <a:ext uri="{9D8B030D-6E8A-4147-A177-3AD203B41FA5}">
                      <a16:colId xmlns:a16="http://schemas.microsoft.com/office/drawing/2014/main" val="2367530044"/>
                    </a:ext>
                  </a:extLst>
                </a:gridCol>
                <a:gridCol w="411480">
                  <a:extLst>
                    <a:ext uri="{9D8B030D-6E8A-4147-A177-3AD203B41FA5}">
                      <a16:colId xmlns:a16="http://schemas.microsoft.com/office/drawing/2014/main" val="1494101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71702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- 2025-01-18 23:03:19</a:t>
                      </a:r>
                      <a:r>
                        <a:rPr kumimoji="0" lang="nl-NL" sz="1000" b="0" i="0" u="none" strike="noStrike" kern="1200" cap="none" spc="0" normalizeH="0" baseline="0" noProof="0">
                          <a:ln>
                            <a:noFill/>
                          </a:ln>
                          <a:solidFill>
                            <a:prstClr val="black"/>
                          </a:solidFill>
                          <a:effectLst/>
                          <a:uLnTx/>
                          <a:uFillTx/>
                          <a:latin typeface="Calibri"/>
                          <a:ea typeface="+mn-ea"/>
                          <a:cs typeface="+mn-cs"/>
                        </a:rPr>
                        <a:t>
 Door een jury is er gestemd, wat is de belangrijkste act van het afgelopen jaar? De winnaar gaat er met 10.000 euro vandoor. 3FM-dj’s Vera Siemons en Justin Verkijk stonden op het podium in Groningen om dit bekend te maken. “Ze haalde in het eerste jaar vier nummer één hits en ‘We gaan nog lang niet slapen’, want Roxy Dekker heeft gewonnen.” Roxy: "Ik vind het niet normaal. Ik weet niet wat mij overkomt."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https://i.ytimg.com/vi/Id23kfjol20/hqdefault.jpg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281739282"/>
                  </a:ext>
                </a:extLst>
              </a:tr>
            </a:tbl>
          </a:graphicData>
        </a:graphic>
      </p:graphicFrame>
      <p:sp>
        <p:nvSpPr>
          <p:cNvPr id="4" name="Text Placeholder 3">
            <a:extLst>
              <a:ext uri="{FF2B5EF4-FFF2-40B4-BE49-F238E27FC236}">
                <a16:creationId xmlns:a16="http://schemas.microsoft.com/office/drawing/2014/main" id="{CBA1DC30-3071-4C48-8486-E23217EFDEF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340559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D7A5F-85FF-4A76-9E50-76B752CE6752}"/>
              </a:ext>
            </a:extLst>
          </p:cNvPr>
          <p:cNvSpPr>
            <a:spLocks noGrp="1"/>
          </p:cNvSpPr>
          <p:nvPr>
            <p:ph type="title"/>
          </p:nvPr>
        </p:nvSpPr>
        <p:spPr/>
        <p:txBody>
          <a:bodyPr/>
          <a:lstStyle/>
          <a:p>
            <a:r>
              <a:rPr lang="en-US"/>
              <a:t>Youtube Private Videos Table | 1 group and 5 profiles - 5 of 15</a:t>
            </a:r>
          </a:p>
        </p:txBody>
      </p:sp>
      <p:graphicFrame>
        <p:nvGraphicFramePr>
          <p:cNvPr id="5" name="Table Placeholder 4">
            <a:extLst>
              <a:ext uri="{FF2B5EF4-FFF2-40B4-BE49-F238E27FC236}">
                <a16:creationId xmlns:a16="http://schemas.microsoft.com/office/drawing/2014/main" id="{FFBADDA2-5830-4468-82B0-438CF7BB6B59}"/>
              </a:ext>
            </a:extLst>
          </p:cNvPr>
          <p:cNvGraphicFramePr>
            <a:graphicFrameLocks noGrp="1"/>
          </p:cNvGraphicFramePr>
          <p:nvPr>
            <p:ph type="tbl" sz="quarter" idx="13"/>
            <p:extLst>
              <p:ext uri="{D42A27DB-BD31-4B8C-83A1-F6EECF244321}">
                <p14:modId xmlns:p14="http://schemas.microsoft.com/office/powerpoint/2010/main" val="59418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44404374"/>
                    </a:ext>
                  </a:extLst>
                </a:gridCol>
                <a:gridCol w="822961">
                  <a:extLst>
                    <a:ext uri="{9D8B030D-6E8A-4147-A177-3AD203B41FA5}">
                      <a16:colId xmlns:a16="http://schemas.microsoft.com/office/drawing/2014/main" val="2227049365"/>
                    </a:ext>
                  </a:extLst>
                </a:gridCol>
                <a:gridCol w="987553">
                  <a:extLst>
                    <a:ext uri="{9D8B030D-6E8A-4147-A177-3AD203B41FA5}">
                      <a16:colId xmlns:a16="http://schemas.microsoft.com/office/drawing/2014/main" val="3530853851"/>
                    </a:ext>
                  </a:extLst>
                </a:gridCol>
                <a:gridCol w="411480">
                  <a:extLst>
                    <a:ext uri="{9D8B030D-6E8A-4147-A177-3AD203B41FA5}">
                      <a16:colId xmlns:a16="http://schemas.microsoft.com/office/drawing/2014/main" val="1597307370"/>
                    </a:ext>
                  </a:extLst>
                </a:gridCol>
                <a:gridCol w="411480">
                  <a:extLst>
                    <a:ext uri="{9D8B030D-6E8A-4147-A177-3AD203B41FA5}">
                      <a16:colId xmlns:a16="http://schemas.microsoft.com/office/drawing/2014/main" val="819085807"/>
                    </a:ext>
                  </a:extLst>
                </a:gridCol>
                <a:gridCol w="411480">
                  <a:extLst>
                    <a:ext uri="{9D8B030D-6E8A-4147-A177-3AD203B41FA5}">
                      <a16:colId xmlns:a16="http://schemas.microsoft.com/office/drawing/2014/main" val="4196563901"/>
                    </a:ext>
                  </a:extLst>
                </a:gridCol>
                <a:gridCol w="411480">
                  <a:extLst>
                    <a:ext uri="{9D8B030D-6E8A-4147-A177-3AD203B41FA5}">
                      <a16:colId xmlns:a16="http://schemas.microsoft.com/office/drawing/2014/main" val="799689658"/>
                    </a:ext>
                  </a:extLst>
                </a:gridCol>
                <a:gridCol w="411480">
                  <a:extLst>
                    <a:ext uri="{9D8B030D-6E8A-4147-A177-3AD203B41FA5}">
                      <a16:colId xmlns:a16="http://schemas.microsoft.com/office/drawing/2014/main" val="558508467"/>
                    </a:ext>
                  </a:extLst>
                </a:gridCol>
                <a:gridCol w="411480">
                  <a:extLst>
                    <a:ext uri="{9D8B030D-6E8A-4147-A177-3AD203B41FA5}">
                      <a16:colId xmlns:a16="http://schemas.microsoft.com/office/drawing/2014/main" val="1384766584"/>
                    </a:ext>
                  </a:extLst>
                </a:gridCol>
                <a:gridCol w="411480">
                  <a:extLst>
                    <a:ext uri="{9D8B030D-6E8A-4147-A177-3AD203B41FA5}">
                      <a16:colId xmlns:a16="http://schemas.microsoft.com/office/drawing/2014/main" val="147584261"/>
                    </a:ext>
                  </a:extLst>
                </a:gridCol>
                <a:gridCol w="411480">
                  <a:extLst>
                    <a:ext uri="{9D8B030D-6E8A-4147-A177-3AD203B41FA5}">
                      <a16:colId xmlns:a16="http://schemas.microsoft.com/office/drawing/2014/main" val="592559353"/>
                    </a:ext>
                  </a:extLst>
                </a:gridCol>
                <a:gridCol w="411480">
                  <a:extLst>
                    <a:ext uri="{9D8B030D-6E8A-4147-A177-3AD203B41FA5}">
                      <a16:colId xmlns:a16="http://schemas.microsoft.com/office/drawing/2014/main" val="855852427"/>
                    </a:ext>
                  </a:extLst>
                </a:gridCol>
                <a:gridCol w="411480">
                  <a:extLst>
                    <a:ext uri="{9D8B030D-6E8A-4147-A177-3AD203B41FA5}">
                      <a16:colId xmlns:a16="http://schemas.microsoft.com/office/drawing/2014/main" val="695568158"/>
                    </a:ext>
                  </a:extLst>
                </a:gridCol>
                <a:gridCol w="411480">
                  <a:extLst>
                    <a:ext uri="{9D8B030D-6E8A-4147-A177-3AD203B41FA5}">
                      <a16:colId xmlns:a16="http://schemas.microsoft.com/office/drawing/2014/main" val="268335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56328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- 2025-01-03 15:23:57</a:t>
                      </a:r>
                      <a:r>
                        <a:rPr kumimoji="0" lang="nl-NL" sz="1000" b="0" i="0" u="none" strike="noStrike" kern="1200" cap="none" spc="0" normalizeH="0" baseline="0" noProof="0">
                          <a:ln>
                            <a:noFill/>
                          </a:ln>
                          <a:solidFill>
                            <a:prstClr val="black"/>
                          </a:solidFill>
                          <a:effectLst/>
                          <a:uLnTx/>
                          <a:uFillTx/>
                          <a:latin typeface="Calibri"/>
                          <a:ea typeface="+mn-ea"/>
                          <a:cs typeface="+mn-cs"/>
                        </a:rPr>
                        <a:t>
 Douwe Bob schudde even een aantal hits uit zijn mouw bij het Glazen Huis. De zanger speelde 'This World Is Our Home', 'Slow Down', 'I Believe' en 'Nothing To Lose'.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#SR24 #GlazenHuis #DouweBob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https://i.ytimg.com/vi/B0nSFpY6iUQ/hqdefault.jpg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158154766"/>
                  </a:ext>
                </a:extLst>
              </a:tr>
            </a:tbl>
          </a:graphicData>
        </a:graphic>
      </p:graphicFrame>
      <p:sp>
        <p:nvSpPr>
          <p:cNvPr id="4" name="Text Placeholder 3">
            <a:extLst>
              <a:ext uri="{FF2B5EF4-FFF2-40B4-BE49-F238E27FC236}">
                <a16:creationId xmlns:a16="http://schemas.microsoft.com/office/drawing/2014/main" id="{091EE2A9-CBD5-4FF7-A7B0-63ABA80AB85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402340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BD89-9511-430A-92C2-9129A1E62D0E}"/>
              </a:ext>
            </a:extLst>
          </p:cNvPr>
          <p:cNvSpPr>
            <a:spLocks noGrp="1"/>
          </p:cNvSpPr>
          <p:nvPr>
            <p:ph type="title"/>
          </p:nvPr>
        </p:nvSpPr>
        <p:spPr/>
        <p:txBody>
          <a:bodyPr/>
          <a:lstStyle/>
          <a:p>
            <a:r>
              <a:rPr lang="en-US"/>
              <a:t>Youtube Private Videos Table | 1 group and 5 profiles - 6 of 15</a:t>
            </a:r>
          </a:p>
        </p:txBody>
      </p:sp>
      <p:graphicFrame>
        <p:nvGraphicFramePr>
          <p:cNvPr id="5" name="Table Placeholder 4">
            <a:extLst>
              <a:ext uri="{FF2B5EF4-FFF2-40B4-BE49-F238E27FC236}">
                <a16:creationId xmlns:a16="http://schemas.microsoft.com/office/drawing/2014/main" id="{2E62A343-0F9C-4848-9200-07218A646740}"/>
              </a:ext>
            </a:extLst>
          </p:cNvPr>
          <p:cNvGraphicFramePr>
            <a:graphicFrameLocks noGrp="1"/>
          </p:cNvGraphicFramePr>
          <p:nvPr>
            <p:ph type="tbl" sz="quarter" idx="13"/>
            <p:extLst>
              <p:ext uri="{D42A27DB-BD31-4B8C-83A1-F6EECF244321}">
                <p14:modId xmlns:p14="http://schemas.microsoft.com/office/powerpoint/2010/main" val="368011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95704022"/>
                    </a:ext>
                  </a:extLst>
                </a:gridCol>
                <a:gridCol w="822961">
                  <a:extLst>
                    <a:ext uri="{9D8B030D-6E8A-4147-A177-3AD203B41FA5}">
                      <a16:colId xmlns:a16="http://schemas.microsoft.com/office/drawing/2014/main" val="850605521"/>
                    </a:ext>
                  </a:extLst>
                </a:gridCol>
                <a:gridCol w="987553">
                  <a:extLst>
                    <a:ext uri="{9D8B030D-6E8A-4147-A177-3AD203B41FA5}">
                      <a16:colId xmlns:a16="http://schemas.microsoft.com/office/drawing/2014/main" val="3512415482"/>
                    </a:ext>
                  </a:extLst>
                </a:gridCol>
                <a:gridCol w="411480">
                  <a:extLst>
                    <a:ext uri="{9D8B030D-6E8A-4147-A177-3AD203B41FA5}">
                      <a16:colId xmlns:a16="http://schemas.microsoft.com/office/drawing/2014/main" val="545218608"/>
                    </a:ext>
                  </a:extLst>
                </a:gridCol>
                <a:gridCol w="411480">
                  <a:extLst>
                    <a:ext uri="{9D8B030D-6E8A-4147-A177-3AD203B41FA5}">
                      <a16:colId xmlns:a16="http://schemas.microsoft.com/office/drawing/2014/main" val="2631015844"/>
                    </a:ext>
                  </a:extLst>
                </a:gridCol>
                <a:gridCol w="411480">
                  <a:extLst>
                    <a:ext uri="{9D8B030D-6E8A-4147-A177-3AD203B41FA5}">
                      <a16:colId xmlns:a16="http://schemas.microsoft.com/office/drawing/2014/main" val="2282778653"/>
                    </a:ext>
                  </a:extLst>
                </a:gridCol>
                <a:gridCol w="411480">
                  <a:extLst>
                    <a:ext uri="{9D8B030D-6E8A-4147-A177-3AD203B41FA5}">
                      <a16:colId xmlns:a16="http://schemas.microsoft.com/office/drawing/2014/main" val="1110573267"/>
                    </a:ext>
                  </a:extLst>
                </a:gridCol>
                <a:gridCol w="411480">
                  <a:extLst>
                    <a:ext uri="{9D8B030D-6E8A-4147-A177-3AD203B41FA5}">
                      <a16:colId xmlns:a16="http://schemas.microsoft.com/office/drawing/2014/main" val="4010790141"/>
                    </a:ext>
                  </a:extLst>
                </a:gridCol>
                <a:gridCol w="411480">
                  <a:extLst>
                    <a:ext uri="{9D8B030D-6E8A-4147-A177-3AD203B41FA5}">
                      <a16:colId xmlns:a16="http://schemas.microsoft.com/office/drawing/2014/main" val="1375858595"/>
                    </a:ext>
                  </a:extLst>
                </a:gridCol>
                <a:gridCol w="411480">
                  <a:extLst>
                    <a:ext uri="{9D8B030D-6E8A-4147-A177-3AD203B41FA5}">
                      <a16:colId xmlns:a16="http://schemas.microsoft.com/office/drawing/2014/main" val="2571848636"/>
                    </a:ext>
                  </a:extLst>
                </a:gridCol>
                <a:gridCol w="411480">
                  <a:extLst>
                    <a:ext uri="{9D8B030D-6E8A-4147-A177-3AD203B41FA5}">
                      <a16:colId xmlns:a16="http://schemas.microsoft.com/office/drawing/2014/main" val="3170929179"/>
                    </a:ext>
                  </a:extLst>
                </a:gridCol>
                <a:gridCol w="411480">
                  <a:extLst>
                    <a:ext uri="{9D8B030D-6E8A-4147-A177-3AD203B41FA5}">
                      <a16:colId xmlns:a16="http://schemas.microsoft.com/office/drawing/2014/main" val="1695917271"/>
                    </a:ext>
                  </a:extLst>
                </a:gridCol>
                <a:gridCol w="411480">
                  <a:extLst>
                    <a:ext uri="{9D8B030D-6E8A-4147-A177-3AD203B41FA5}">
                      <a16:colId xmlns:a16="http://schemas.microsoft.com/office/drawing/2014/main" val="1795195078"/>
                    </a:ext>
                  </a:extLst>
                </a:gridCol>
                <a:gridCol w="411480">
                  <a:extLst>
                    <a:ext uri="{9D8B030D-6E8A-4147-A177-3AD203B41FA5}">
                      <a16:colId xmlns:a16="http://schemas.microsoft.com/office/drawing/2014/main" val="268516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6821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09:06:24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https://i.ytimg.com/vi/8Bn2eKYgreU/hqdefault.jpg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0480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- 2025-01-23 08:49:44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https://i.ytimg.com/vi/twVZLLAzeow/hqdefault.jpg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6579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10:34:38</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https://i.ytimg.com/vi/YZPm_14_Uaw/hqdefault.jpg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38972177"/>
                  </a:ext>
                </a:extLst>
              </a:tr>
            </a:tbl>
          </a:graphicData>
        </a:graphic>
      </p:graphicFrame>
      <p:sp>
        <p:nvSpPr>
          <p:cNvPr id="4" name="Text Placeholder 3">
            <a:extLst>
              <a:ext uri="{FF2B5EF4-FFF2-40B4-BE49-F238E27FC236}">
                <a16:creationId xmlns:a16="http://schemas.microsoft.com/office/drawing/2014/main" id="{5423F96D-F1D2-47BF-865D-95FD3839AAE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662037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B2F32-2178-47B1-9BDD-9F7BA4FBB7D8}"/>
              </a:ext>
            </a:extLst>
          </p:cNvPr>
          <p:cNvSpPr>
            <a:spLocks noGrp="1"/>
          </p:cNvSpPr>
          <p:nvPr>
            <p:ph type="title"/>
          </p:nvPr>
        </p:nvSpPr>
        <p:spPr/>
        <p:txBody>
          <a:bodyPr/>
          <a:lstStyle/>
          <a:p>
            <a:r>
              <a:rPr lang="en-US"/>
              <a:t>Youtube Private Videos Table | 1 group and 5 profiles - 7 of 15</a:t>
            </a:r>
          </a:p>
        </p:txBody>
      </p:sp>
      <p:graphicFrame>
        <p:nvGraphicFramePr>
          <p:cNvPr id="5" name="Table Placeholder 4">
            <a:extLst>
              <a:ext uri="{FF2B5EF4-FFF2-40B4-BE49-F238E27FC236}">
                <a16:creationId xmlns:a16="http://schemas.microsoft.com/office/drawing/2014/main" id="{24A894E0-1407-4230-B634-B059A81CE083}"/>
              </a:ext>
            </a:extLst>
          </p:cNvPr>
          <p:cNvGraphicFramePr>
            <a:graphicFrameLocks noGrp="1"/>
          </p:cNvGraphicFramePr>
          <p:nvPr>
            <p:ph type="tbl" sz="quarter" idx="13"/>
            <p:extLst>
              <p:ext uri="{D42A27DB-BD31-4B8C-83A1-F6EECF244321}">
                <p14:modId xmlns:p14="http://schemas.microsoft.com/office/powerpoint/2010/main" val="2510521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989428086"/>
                    </a:ext>
                  </a:extLst>
                </a:gridCol>
                <a:gridCol w="822961">
                  <a:extLst>
                    <a:ext uri="{9D8B030D-6E8A-4147-A177-3AD203B41FA5}">
                      <a16:colId xmlns:a16="http://schemas.microsoft.com/office/drawing/2014/main" val="1181882389"/>
                    </a:ext>
                  </a:extLst>
                </a:gridCol>
                <a:gridCol w="987553">
                  <a:extLst>
                    <a:ext uri="{9D8B030D-6E8A-4147-A177-3AD203B41FA5}">
                      <a16:colId xmlns:a16="http://schemas.microsoft.com/office/drawing/2014/main" val="3392122588"/>
                    </a:ext>
                  </a:extLst>
                </a:gridCol>
                <a:gridCol w="411480">
                  <a:extLst>
                    <a:ext uri="{9D8B030D-6E8A-4147-A177-3AD203B41FA5}">
                      <a16:colId xmlns:a16="http://schemas.microsoft.com/office/drawing/2014/main" val="1186116843"/>
                    </a:ext>
                  </a:extLst>
                </a:gridCol>
                <a:gridCol w="411480">
                  <a:extLst>
                    <a:ext uri="{9D8B030D-6E8A-4147-A177-3AD203B41FA5}">
                      <a16:colId xmlns:a16="http://schemas.microsoft.com/office/drawing/2014/main" val="2041280039"/>
                    </a:ext>
                  </a:extLst>
                </a:gridCol>
                <a:gridCol w="411480">
                  <a:extLst>
                    <a:ext uri="{9D8B030D-6E8A-4147-A177-3AD203B41FA5}">
                      <a16:colId xmlns:a16="http://schemas.microsoft.com/office/drawing/2014/main" val="3734570666"/>
                    </a:ext>
                  </a:extLst>
                </a:gridCol>
                <a:gridCol w="411480">
                  <a:extLst>
                    <a:ext uri="{9D8B030D-6E8A-4147-A177-3AD203B41FA5}">
                      <a16:colId xmlns:a16="http://schemas.microsoft.com/office/drawing/2014/main" val="3329673237"/>
                    </a:ext>
                  </a:extLst>
                </a:gridCol>
                <a:gridCol w="411480">
                  <a:extLst>
                    <a:ext uri="{9D8B030D-6E8A-4147-A177-3AD203B41FA5}">
                      <a16:colId xmlns:a16="http://schemas.microsoft.com/office/drawing/2014/main" val="2601095322"/>
                    </a:ext>
                  </a:extLst>
                </a:gridCol>
                <a:gridCol w="411480">
                  <a:extLst>
                    <a:ext uri="{9D8B030D-6E8A-4147-A177-3AD203B41FA5}">
                      <a16:colId xmlns:a16="http://schemas.microsoft.com/office/drawing/2014/main" val="1302468764"/>
                    </a:ext>
                  </a:extLst>
                </a:gridCol>
                <a:gridCol w="411480">
                  <a:extLst>
                    <a:ext uri="{9D8B030D-6E8A-4147-A177-3AD203B41FA5}">
                      <a16:colId xmlns:a16="http://schemas.microsoft.com/office/drawing/2014/main" val="9816463"/>
                    </a:ext>
                  </a:extLst>
                </a:gridCol>
                <a:gridCol w="411480">
                  <a:extLst>
                    <a:ext uri="{9D8B030D-6E8A-4147-A177-3AD203B41FA5}">
                      <a16:colId xmlns:a16="http://schemas.microsoft.com/office/drawing/2014/main" val="77674634"/>
                    </a:ext>
                  </a:extLst>
                </a:gridCol>
                <a:gridCol w="411480">
                  <a:extLst>
                    <a:ext uri="{9D8B030D-6E8A-4147-A177-3AD203B41FA5}">
                      <a16:colId xmlns:a16="http://schemas.microsoft.com/office/drawing/2014/main" val="4218611112"/>
                    </a:ext>
                  </a:extLst>
                </a:gridCol>
                <a:gridCol w="411480">
                  <a:extLst>
                    <a:ext uri="{9D8B030D-6E8A-4147-A177-3AD203B41FA5}">
                      <a16:colId xmlns:a16="http://schemas.microsoft.com/office/drawing/2014/main" val="4030246819"/>
                    </a:ext>
                  </a:extLst>
                </a:gridCol>
                <a:gridCol w="411480">
                  <a:extLst>
                    <a:ext uri="{9D8B030D-6E8A-4147-A177-3AD203B41FA5}">
                      <a16:colId xmlns:a16="http://schemas.microsoft.com/office/drawing/2014/main" val="105018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17112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10:59:53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https://i.ytimg.com/vi/JOpY9LTmNmM/hqdefault.jpg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08166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08:31:20</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https://i.ytimg.com/vi/NbSJqrGqIjw/hqdefault.jpg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79175295"/>
                  </a:ext>
                </a:extLst>
              </a:tr>
            </a:tbl>
          </a:graphicData>
        </a:graphic>
      </p:graphicFrame>
      <p:sp>
        <p:nvSpPr>
          <p:cNvPr id="4" name="Text Placeholder 3">
            <a:extLst>
              <a:ext uri="{FF2B5EF4-FFF2-40B4-BE49-F238E27FC236}">
                <a16:creationId xmlns:a16="http://schemas.microsoft.com/office/drawing/2014/main" id="{D022696D-C78C-43A9-85D7-E7D0EA96E77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001223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F9E5C-1CD2-4C8D-9D48-1BAD9F7FDDAB}"/>
              </a:ext>
            </a:extLst>
          </p:cNvPr>
          <p:cNvSpPr>
            <a:spLocks noGrp="1"/>
          </p:cNvSpPr>
          <p:nvPr>
            <p:ph type="title"/>
          </p:nvPr>
        </p:nvSpPr>
        <p:spPr/>
        <p:txBody>
          <a:bodyPr/>
          <a:lstStyle/>
          <a:p>
            <a:r>
              <a:rPr lang="en-US"/>
              <a:t>Youtube Private Videos Table | 1 group and 5 profiles - 8 of 15</a:t>
            </a:r>
          </a:p>
        </p:txBody>
      </p:sp>
      <p:graphicFrame>
        <p:nvGraphicFramePr>
          <p:cNvPr id="5" name="Table Placeholder 4">
            <a:extLst>
              <a:ext uri="{FF2B5EF4-FFF2-40B4-BE49-F238E27FC236}">
                <a16:creationId xmlns:a16="http://schemas.microsoft.com/office/drawing/2014/main" id="{81E0A1A4-295A-4BAE-8AB5-B38DAEC977D9}"/>
              </a:ext>
            </a:extLst>
          </p:cNvPr>
          <p:cNvGraphicFramePr>
            <a:graphicFrameLocks noGrp="1"/>
          </p:cNvGraphicFramePr>
          <p:nvPr>
            <p:ph type="tbl" sz="quarter" idx="13"/>
            <p:extLst>
              <p:ext uri="{D42A27DB-BD31-4B8C-83A1-F6EECF244321}">
                <p14:modId xmlns:p14="http://schemas.microsoft.com/office/powerpoint/2010/main" val="274889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073369989"/>
                    </a:ext>
                  </a:extLst>
                </a:gridCol>
                <a:gridCol w="822961">
                  <a:extLst>
                    <a:ext uri="{9D8B030D-6E8A-4147-A177-3AD203B41FA5}">
                      <a16:colId xmlns:a16="http://schemas.microsoft.com/office/drawing/2014/main" val="3597162651"/>
                    </a:ext>
                  </a:extLst>
                </a:gridCol>
                <a:gridCol w="987553">
                  <a:extLst>
                    <a:ext uri="{9D8B030D-6E8A-4147-A177-3AD203B41FA5}">
                      <a16:colId xmlns:a16="http://schemas.microsoft.com/office/drawing/2014/main" val="1103383738"/>
                    </a:ext>
                  </a:extLst>
                </a:gridCol>
                <a:gridCol w="411480">
                  <a:extLst>
                    <a:ext uri="{9D8B030D-6E8A-4147-A177-3AD203B41FA5}">
                      <a16:colId xmlns:a16="http://schemas.microsoft.com/office/drawing/2014/main" val="2595710459"/>
                    </a:ext>
                  </a:extLst>
                </a:gridCol>
                <a:gridCol w="411480">
                  <a:extLst>
                    <a:ext uri="{9D8B030D-6E8A-4147-A177-3AD203B41FA5}">
                      <a16:colId xmlns:a16="http://schemas.microsoft.com/office/drawing/2014/main" val="2879967305"/>
                    </a:ext>
                  </a:extLst>
                </a:gridCol>
                <a:gridCol w="411480">
                  <a:extLst>
                    <a:ext uri="{9D8B030D-6E8A-4147-A177-3AD203B41FA5}">
                      <a16:colId xmlns:a16="http://schemas.microsoft.com/office/drawing/2014/main" val="3864996328"/>
                    </a:ext>
                  </a:extLst>
                </a:gridCol>
                <a:gridCol w="411480">
                  <a:extLst>
                    <a:ext uri="{9D8B030D-6E8A-4147-A177-3AD203B41FA5}">
                      <a16:colId xmlns:a16="http://schemas.microsoft.com/office/drawing/2014/main" val="624914321"/>
                    </a:ext>
                  </a:extLst>
                </a:gridCol>
                <a:gridCol w="411480">
                  <a:extLst>
                    <a:ext uri="{9D8B030D-6E8A-4147-A177-3AD203B41FA5}">
                      <a16:colId xmlns:a16="http://schemas.microsoft.com/office/drawing/2014/main" val="1196735640"/>
                    </a:ext>
                  </a:extLst>
                </a:gridCol>
                <a:gridCol w="411480">
                  <a:extLst>
                    <a:ext uri="{9D8B030D-6E8A-4147-A177-3AD203B41FA5}">
                      <a16:colId xmlns:a16="http://schemas.microsoft.com/office/drawing/2014/main" val="592959189"/>
                    </a:ext>
                  </a:extLst>
                </a:gridCol>
                <a:gridCol w="411480">
                  <a:extLst>
                    <a:ext uri="{9D8B030D-6E8A-4147-A177-3AD203B41FA5}">
                      <a16:colId xmlns:a16="http://schemas.microsoft.com/office/drawing/2014/main" val="1146042472"/>
                    </a:ext>
                  </a:extLst>
                </a:gridCol>
                <a:gridCol w="411480">
                  <a:extLst>
                    <a:ext uri="{9D8B030D-6E8A-4147-A177-3AD203B41FA5}">
                      <a16:colId xmlns:a16="http://schemas.microsoft.com/office/drawing/2014/main" val="2535047720"/>
                    </a:ext>
                  </a:extLst>
                </a:gridCol>
                <a:gridCol w="411480">
                  <a:extLst>
                    <a:ext uri="{9D8B030D-6E8A-4147-A177-3AD203B41FA5}">
                      <a16:colId xmlns:a16="http://schemas.microsoft.com/office/drawing/2014/main" val="453887904"/>
                    </a:ext>
                  </a:extLst>
                </a:gridCol>
                <a:gridCol w="411480">
                  <a:extLst>
                    <a:ext uri="{9D8B030D-6E8A-4147-A177-3AD203B41FA5}">
                      <a16:colId xmlns:a16="http://schemas.microsoft.com/office/drawing/2014/main" val="183292118"/>
                    </a:ext>
                  </a:extLst>
                </a:gridCol>
                <a:gridCol w="411480">
                  <a:extLst>
                    <a:ext uri="{9D8B030D-6E8A-4147-A177-3AD203B41FA5}">
                      <a16:colId xmlns:a16="http://schemas.microsoft.com/office/drawing/2014/main" val="290589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18409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- 2025-01-03 15:54:22</a:t>
                      </a:r>
                      <a:r>
                        <a:rPr kumimoji="0" lang="nl-NL" sz="1000" b="0" i="0" u="none" strike="noStrike" kern="1200" cap="none" spc="0" normalizeH="0" baseline="0" noProof="0">
                          <a:ln>
                            <a:noFill/>
                          </a:ln>
                          <a:solidFill>
                            <a:prstClr val="black"/>
                          </a:solidFill>
                          <a:effectLst/>
                          <a:uLnTx/>
                          <a:uFillTx/>
                          <a:latin typeface="Calibri"/>
                          <a:ea typeface="+mn-ea"/>
                          <a:cs typeface="+mn-cs"/>
                        </a:rPr>
                        <a:t>
 Op de laatste dag van 3FM Serious Request komt de band Hiigo langs in het Glazen Huis op het Rodetorenplein. De mannen van Hiigo speelden een intieme set in hun thuisstad. 
3FM Serious Request komt dit jaar in actie voor Metakids. In de week voor Kerst van 18 t/m 24 december zitten 3FM-dj's Barend van Deelen, Sophie Hijlkema en Wijnand Speelman in het Glazen Huis in Zwolle. Hier zetten ze zich samen met heel Nederland dag en nacht in om zoveel mogelijk geld in te zamelen door 24 uur per dag live radio te maken en platen te draaien tegen donaties.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#3FMSeriousRequest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https://i.ytimg.com/vi/uCnfYr6CuCw/hqdefault.jpg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99990292"/>
                  </a:ext>
                </a:extLst>
              </a:tr>
            </a:tbl>
          </a:graphicData>
        </a:graphic>
      </p:graphicFrame>
      <p:sp>
        <p:nvSpPr>
          <p:cNvPr id="4" name="Text Placeholder 3">
            <a:extLst>
              <a:ext uri="{FF2B5EF4-FFF2-40B4-BE49-F238E27FC236}">
                <a16:creationId xmlns:a16="http://schemas.microsoft.com/office/drawing/2014/main" id="{69260E32-2B94-4C27-9716-539C6C4FB97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37309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1763A-B577-45CC-9918-034CB054B796}"/>
              </a:ext>
            </a:extLst>
          </p:cNvPr>
          <p:cNvSpPr>
            <a:spLocks noGrp="1"/>
          </p:cNvSpPr>
          <p:nvPr>
            <p:ph type="title"/>
          </p:nvPr>
        </p:nvSpPr>
        <p:spPr/>
        <p:txBody>
          <a:bodyPr/>
          <a:lstStyle/>
          <a:p>
            <a:r>
              <a:rPr lang="en-US"/>
              <a:t>Youtube Private Videos Table | 1 group and 5 profiles - 9 of 15</a:t>
            </a:r>
          </a:p>
        </p:txBody>
      </p:sp>
      <p:graphicFrame>
        <p:nvGraphicFramePr>
          <p:cNvPr id="5" name="Table Placeholder 4">
            <a:extLst>
              <a:ext uri="{FF2B5EF4-FFF2-40B4-BE49-F238E27FC236}">
                <a16:creationId xmlns:a16="http://schemas.microsoft.com/office/drawing/2014/main" id="{637A4847-0711-4675-ACB4-B5BCCCFCCFD2}"/>
              </a:ext>
            </a:extLst>
          </p:cNvPr>
          <p:cNvGraphicFramePr>
            <a:graphicFrameLocks noGrp="1"/>
          </p:cNvGraphicFramePr>
          <p:nvPr>
            <p:ph type="tbl" sz="quarter" idx="13"/>
            <p:extLst>
              <p:ext uri="{D42A27DB-BD31-4B8C-83A1-F6EECF244321}">
                <p14:modId xmlns:p14="http://schemas.microsoft.com/office/powerpoint/2010/main" val="2123778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49699999"/>
                    </a:ext>
                  </a:extLst>
                </a:gridCol>
                <a:gridCol w="822961">
                  <a:extLst>
                    <a:ext uri="{9D8B030D-6E8A-4147-A177-3AD203B41FA5}">
                      <a16:colId xmlns:a16="http://schemas.microsoft.com/office/drawing/2014/main" val="1223831153"/>
                    </a:ext>
                  </a:extLst>
                </a:gridCol>
                <a:gridCol w="987553">
                  <a:extLst>
                    <a:ext uri="{9D8B030D-6E8A-4147-A177-3AD203B41FA5}">
                      <a16:colId xmlns:a16="http://schemas.microsoft.com/office/drawing/2014/main" val="669827975"/>
                    </a:ext>
                  </a:extLst>
                </a:gridCol>
                <a:gridCol w="411480">
                  <a:extLst>
                    <a:ext uri="{9D8B030D-6E8A-4147-A177-3AD203B41FA5}">
                      <a16:colId xmlns:a16="http://schemas.microsoft.com/office/drawing/2014/main" val="2245289124"/>
                    </a:ext>
                  </a:extLst>
                </a:gridCol>
                <a:gridCol w="411480">
                  <a:extLst>
                    <a:ext uri="{9D8B030D-6E8A-4147-A177-3AD203B41FA5}">
                      <a16:colId xmlns:a16="http://schemas.microsoft.com/office/drawing/2014/main" val="1708928831"/>
                    </a:ext>
                  </a:extLst>
                </a:gridCol>
                <a:gridCol w="411480">
                  <a:extLst>
                    <a:ext uri="{9D8B030D-6E8A-4147-A177-3AD203B41FA5}">
                      <a16:colId xmlns:a16="http://schemas.microsoft.com/office/drawing/2014/main" val="2561182813"/>
                    </a:ext>
                  </a:extLst>
                </a:gridCol>
                <a:gridCol w="411480">
                  <a:extLst>
                    <a:ext uri="{9D8B030D-6E8A-4147-A177-3AD203B41FA5}">
                      <a16:colId xmlns:a16="http://schemas.microsoft.com/office/drawing/2014/main" val="2119757816"/>
                    </a:ext>
                  </a:extLst>
                </a:gridCol>
                <a:gridCol w="411480">
                  <a:extLst>
                    <a:ext uri="{9D8B030D-6E8A-4147-A177-3AD203B41FA5}">
                      <a16:colId xmlns:a16="http://schemas.microsoft.com/office/drawing/2014/main" val="295747008"/>
                    </a:ext>
                  </a:extLst>
                </a:gridCol>
                <a:gridCol w="411480">
                  <a:extLst>
                    <a:ext uri="{9D8B030D-6E8A-4147-A177-3AD203B41FA5}">
                      <a16:colId xmlns:a16="http://schemas.microsoft.com/office/drawing/2014/main" val="3713568914"/>
                    </a:ext>
                  </a:extLst>
                </a:gridCol>
                <a:gridCol w="411480">
                  <a:extLst>
                    <a:ext uri="{9D8B030D-6E8A-4147-A177-3AD203B41FA5}">
                      <a16:colId xmlns:a16="http://schemas.microsoft.com/office/drawing/2014/main" val="3716230458"/>
                    </a:ext>
                  </a:extLst>
                </a:gridCol>
                <a:gridCol w="411480">
                  <a:extLst>
                    <a:ext uri="{9D8B030D-6E8A-4147-A177-3AD203B41FA5}">
                      <a16:colId xmlns:a16="http://schemas.microsoft.com/office/drawing/2014/main" val="1371709044"/>
                    </a:ext>
                  </a:extLst>
                </a:gridCol>
                <a:gridCol w="411480">
                  <a:extLst>
                    <a:ext uri="{9D8B030D-6E8A-4147-A177-3AD203B41FA5}">
                      <a16:colId xmlns:a16="http://schemas.microsoft.com/office/drawing/2014/main" val="3900735571"/>
                    </a:ext>
                  </a:extLst>
                </a:gridCol>
                <a:gridCol w="411480">
                  <a:extLst>
                    <a:ext uri="{9D8B030D-6E8A-4147-A177-3AD203B41FA5}">
                      <a16:colId xmlns:a16="http://schemas.microsoft.com/office/drawing/2014/main" val="3236624383"/>
                    </a:ext>
                  </a:extLst>
                </a:gridCol>
                <a:gridCol w="411480">
                  <a:extLst>
                    <a:ext uri="{9D8B030D-6E8A-4147-A177-3AD203B41FA5}">
                      <a16:colId xmlns:a16="http://schemas.microsoft.com/office/drawing/2014/main" val="2606819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035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- 2025-01-16 15:40:19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https://i.ytimg.com/vi/-34t1jEFc98/hqdefault.jpg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1486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09:39:17</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https://i.ytimg.com/vi/WJrn-ZDrR5A/hqdefault.jpg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4489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- 2025-01-28 12:57:13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https://i.ytimg.com/vi/atZOHhDlphc/hqdefault.jpg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131087278"/>
                  </a:ext>
                </a:extLst>
              </a:tr>
            </a:tbl>
          </a:graphicData>
        </a:graphic>
      </p:graphicFrame>
      <p:sp>
        <p:nvSpPr>
          <p:cNvPr id="4" name="Text Placeholder 3">
            <a:extLst>
              <a:ext uri="{FF2B5EF4-FFF2-40B4-BE49-F238E27FC236}">
                <a16:creationId xmlns:a16="http://schemas.microsoft.com/office/drawing/2014/main" id="{E49EC45E-7FC7-4666-A7CE-DFB4D5A0158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077791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12B9-C119-4E01-A769-2D0AAA09CB8C}"/>
              </a:ext>
            </a:extLst>
          </p:cNvPr>
          <p:cNvSpPr>
            <a:spLocks noGrp="1"/>
          </p:cNvSpPr>
          <p:nvPr>
            <p:ph type="title"/>
          </p:nvPr>
        </p:nvSpPr>
        <p:spPr/>
        <p:txBody>
          <a:bodyPr/>
          <a:lstStyle/>
          <a:p>
            <a:r>
              <a:rPr lang="en-US"/>
              <a:t>Youtube Private Videos Table | 1 group and 5 profiles - 10 of 15</a:t>
            </a:r>
          </a:p>
        </p:txBody>
      </p:sp>
      <p:graphicFrame>
        <p:nvGraphicFramePr>
          <p:cNvPr id="5" name="Table Placeholder 4">
            <a:extLst>
              <a:ext uri="{FF2B5EF4-FFF2-40B4-BE49-F238E27FC236}">
                <a16:creationId xmlns:a16="http://schemas.microsoft.com/office/drawing/2014/main" id="{09D039E9-403D-48CF-9C76-774A3D3434D4}"/>
              </a:ext>
            </a:extLst>
          </p:cNvPr>
          <p:cNvGraphicFramePr>
            <a:graphicFrameLocks noGrp="1"/>
          </p:cNvGraphicFramePr>
          <p:nvPr>
            <p:ph type="tbl" sz="quarter" idx="13"/>
            <p:extLst>
              <p:ext uri="{D42A27DB-BD31-4B8C-83A1-F6EECF244321}">
                <p14:modId xmlns:p14="http://schemas.microsoft.com/office/powerpoint/2010/main" val="166053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106423764"/>
                    </a:ext>
                  </a:extLst>
                </a:gridCol>
                <a:gridCol w="822961">
                  <a:extLst>
                    <a:ext uri="{9D8B030D-6E8A-4147-A177-3AD203B41FA5}">
                      <a16:colId xmlns:a16="http://schemas.microsoft.com/office/drawing/2014/main" val="766792925"/>
                    </a:ext>
                  </a:extLst>
                </a:gridCol>
                <a:gridCol w="987553">
                  <a:extLst>
                    <a:ext uri="{9D8B030D-6E8A-4147-A177-3AD203B41FA5}">
                      <a16:colId xmlns:a16="http://schemas.microsoft.com/office/drawing/2014/main" val="3249840104"/>
                    </a:ext>
                  </a:extLst>
                </a:gridCol>
                <a:gridCol w="411480">
                  <a:extLst>
                    <a:ext uri="{9D8B030D-6E8A-4147-A177-3AD203B41FA5}">
                      <a16:colId xmlns:a16="http://schemas.microsoft.com/office/drawing/2014/main" val="723278043"/>
                    </a:ext>
                  </a:extLst>
                </a:gridCol>
                <a:gridCol w="411480">
                  <a:extLst>
                    <a:ext uri="{9D8B030D-6E8A-4147-A177-3AD203B41FA5}">
                      <a16:colId xmlns:a16="http://schemas.microsoft.com/office/drawing/2014/main" val="3113378302"/>
                    </a:ext>
                  </a:extLst>
                </a:gridCol>
                <a:gridCol w="411480">
                  <a:extLst>
                    <a:ext uri="{9D8B030D-6E8A-4147-A177-3AD203B41FA5}">
                      <a16:colId xmlns:a16="http://schemas.microsoft.com/office/drawing/2014/main" val="826880305"/>
                    </a:ext>
                  </a:extLst>
                </a:gridCol>
                <a:gridCol w="411480">
                  <a:extLst>
                    <a:ext uri="{9D8B030D-6E8A-4147-A177-3AD203B41FA5}">
                      <a16:colId xmlns:a16="http://schemas.microsoft.com/office/drawing/2014/main" val="3968926118"/>
                    </a:ext>
                  </a:extLst>
                </a:gridCol>
                <a:gridCol w="411480">
                  <a:extLst>
                    <a:ext uri="{9D8B030D-6E8A-4147-A177-3AD203B41FA5}">
                      <a16:colId xmlns:a16="http://schemas.microsoft.com/office/drawing/2014/main" val="2859875312"/>
                    </a:ext>
                  </a:extLst>
                </a:gridCol>
                <a:gridCol w="411480">
                  <a:extLst>
                    <a:ext uri="{9D8B030D-6E8A-4147-A177-3AD203B41FA5}">
                      <a16:colId xmlns:a16="http://schemas.microsoft.com/office/drawing/2014/main" val="1517599213"/>
                    </a:ext>
                  </a:extLst>
                </a:gridCol>
                <a:gridCol w="411480">
                  <a:extLst>
                    <a:ext uri="{9D8B030D-6E8A-4147-A177-3AD203B41FA5}">
                      <a16:colId xmlns:a16="http://schemas.microsoft.com/office/drawing/2014/main" val="710824360"/>
                    </a:ext>
                  </a:extLst>
                </a:gridCol>
                <a:gridCol w="411480">
                  <a:extLst>
                    <a:ext uri="{9D8B030D-6E8A-4147-A177-3AD203B41FA5}">
                      <a16:colId xmlns:a16="http://schemas.microsoft.com/office/drawing/2014/main" val="313005657"/>
                    </a:ext>
                  </a:extLst>
                </a:gridCol>
                <a:gridCol w="411480">
                  <a:extLst>
                    <a:ext uri="{9D8B030D-6E8A-4147-A177-3AD203B41FA5}">
                      <a16:colId xmlns:a16="http://schemas.microsoft.com/office/drawing/2014/main" val="154729205"/>
                    </a:ext>
                  </a:extLst>
                </a:gridCol>
                <a:gridCol w="411480">
                  <a:extLst>
                    <a:ext uri="{9D8B030D-6E8A-4147-A177-3AD203B41FA5}">
                      <a16:colId xmlns:a16="http://schemas.microsoft.com/office/drawing/2014/main" val="4267532616"/>
                    </a:ext>
                  </a:extLst>
                </a:gridCol>
                <a:gridCol w="411480">
                  <a:extLst>
                    <a:ext uri="{9D8B030D-6E8A-4147-A177-3AD203B41FA5}">
                      <a16:colId xmlns:a16="http://schemas.microsoft.com/office/drawing/2014/main" val="1095849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09289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- 2025-01-15 12:04:15</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https://i.ytimg.com/vi/q_BpoH-aPzc/hqdefault.jpg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1410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11:58:55</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https://i.ytimg.com/vi/FkIOCsiHCuY/hqdefault.jpg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50163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- 2025-01-22 08:46:29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https://i.ytimg.com/vi/zWKL94aJU8k/hqdefault.jpg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083097861"/>
                  </a:ext>
                </a:extLst>
              </a:tr>
            </a:tbl>
          </a:graphicData>
        </a:graphic>
      </p:graphicFrame>
      <p:sp>
        <p:nvSpPr>
          <p:cNvPr id="4" name="Text Placeholder 3">
            <a:extLst>
              <a:ext uri="{FF2B5EF4-FFF2-40B4-BE49-F238E27FC236}">
                <a16:creationId xmlns:a16="http://schemas.microsoft.com/office/drawing/2014/main" id="{7F70EFFF-7CCD-4B94-BB8E-E0A7BDE4E98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230243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2C12A-1543-4DDD-80F8-D91B34F51E23}"/>
              </a:ext>
            </a:extLst>
          </p:cNvPr>
          <p:cNvSpPr>
            <a:spLocks noGrp="1"/>
          </p:cNvSpPr>
          <p:nvPr>
            <p:ph type="title"/>
          </p:nvPr>
        </p:nvSpPr>
        <p:spPr/>
        <p:txBody>
          <a:bodyPr/>
          <a:lstStyle/>
          <a:p>
            <a:r>
              <a:rPr lang="en-US"/>
              <a:t>Youtube Private Videos Table | 1 group and 5 profiles - 11 of 15</a:t>
            </a:r>
          </a:p>
        </p:txBody>
      </p:sp>
      <p:graphicFrame>
        <p:nvGraphicFramePr>
          <p:cNvPr id="5" name="Table Placeholder 4">
            <a:extLst>
              <a:ext uri="{FF2B5EF4-FFF2-40B4-BE49-F238E27FC236}">
                <a16:creationId xmlns:a16="http://schemas.microsoft.com/office/drawing/2014/main" id="{1C255223-A58F-4F37-AA8E-23C7E917479D}"/>
              </a:ext>
            </a:extLst>
          </p:cNvPr>
          <p:cNvGraphicFramePr>
            <a:graphicFrameLocks noGrp="1"/>
          </p:cNvGraphicFramePr>
          <p:nvPr>
            <p:ph type="tbl" sz="quarter" idx="13"/>
            <p:extLst>
              <p:ext uri="{D42A27DB-BD31-4B8C-83A1-F6EECF244321}">
                <p14:modId xmlns:p14="http://schemas.microsoft.com/office/powerpoint/2010/main" val="4174067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327488544"/>
                    </a:ext>
                  </a:extLst>
                </a:gridCol>
                <a:gridCol w="822961">
                  <a:extLst>
                    <a:ext uri="{9D8B030D-6E8A-4147-A177-3AD203B41FA5}">
                      <a16:colId xmlns:a16="http://schemas.microsoft.com/office/drawing/2014/main" val="1987609988"/>
                    </a:ext>
                  </a:extLst>
                </a:gridCol>
                <a:gridCol w="987553">
                  <a:extLst>
                    <a:ext uri="{9D8B030D-6E8A-4147-A177-3AD203B41FA5}">
                      <a16:colId xmlns:a16="http://schemas.microsoft.com/office/drawing/2014/main" val="277542038"/>
                    </a:ext>
                  </a:extLst>
                </a:gridCol>
                <a:gridCol w="411480">
                  <a:extLst>
                    <a:ext uri="{9D8B030D-6E8A-4147-A177-3AD203B41FA5}">
                      <a16:colId xmlns:a16="http://schemas.microsoft.com/office/drawing/2014/main" val="1924267596"/>
                    </a:ext>
                  </a:extLst>
                </a:gridCol>
                <a:gridCol w="411480">
                  <a:extLst>
                    <a:ext uri="{9D8B030D-6E8A-4147-A177-3AD203B41FA5}">
                      <a16:colId xmlns:a16="http://schemas.microsoft.com/office/drawing/2014/main" val="2030285288"/>
                    </a:ext>
                  </a:extLst>
                </a:gridCol>
                <a:gridCol w="411480">
                  <a:extLst>
                    <a:ext uri="{9D8B030D-6E8A-4147-A177-3AD203B41FA5}">
                      <a16:colId xmlns:a16="http://schemas.microsoft.com/office/drawing/2014/main" val="3411162161"/>
                    </a:ext>
                  </a:extLst>
                </a:gridCol>
                <a:gridCol w="411480">
                  <a:extLst>
                    <a:ext uri="{9D8B030D-6E8A-4147-A177-3AD203B41FA5}">
                      <a16:colId xmlns:a16="http://schemas.microsoft.com/office/drawing/2014/main" val="643530544"/>
                    </a:ext>
                  </a:extLst>
                </a:gridCol>
                <a:gridCol w="411480">
                  <a:extLst>
                    <a:ext uri="{9D8B030D-6E8A-4147-A177-3AD203B41FA5}">
                      <a16:colId xmlns:a16="http://schemas.microsoft.com/office/drawing/2014/main" val="1009124677"/>
                    </a:ext>
                  </a:extLst>
                </a:gridCol>
                <a:gridCol w="411480">
                  <a:extLst>
                    <a:ext uri="{9D8B030D-6E8A-4147-A177-3AD203B41FA5}">
                      <a16:colId xmlns:a16="http://schemas.microsoft.com/office/drawing/2014/main" val="408491447"/>
                    </a:ext>
                  </a:extLst>
                </a:gridCol>
                <a:gridCol w="411480">
                  <a:extLst>
                    <a:ext uri="{9D8B030D-6E8A-4147-A177-3AD203B41FA5}">
                      <a16:colId xmlns:a16="http://schemas.microsoft.com/office/drawing/2014/main" val="134456702"/>
                    </a:ext>
                  </a:extLst>
                </a:gridCol>
                <a:gridCol w="411480">
                  <a:extLst>
                    <a:ext uri="{9D8B030D-6E8A-4147-A177-3AD203B41FA5}">
                      <a16:colId xmlns:a16="http://schemas.microsoft.com/office/drawing/2014/main" val="1131006557"/>
                    </a:ext>
                  </a:extLst>
                </a:gridCol>
                <a:gridCol w="411480">
                  <a:extLst>
                    <a:ext uri="{9D8B030D-6E8A-4147-A177-3AD203B41FA5}">
                      <a16:colId xmlns:a16="http://schemas.microsoft.com/office/drawing/2014/main" val="1707902107"/>
                    </a:ext>
                  </a:extLst>
                </a:gridCol>
                <a:gridCol w="411480">
                  <a:extLst>
                    <a:ext uri="{9D8B030D-6E8A-4147-A177-3AD203B41FA5}">
                      <a16:colId xmlns:a16="http://schemas.microsoft.com/office/drawing/2014/main" val="4161722780"/>
                    </a:ext>
                  </a:extLst>
                </a:gridCol>
                <a:gridCol w="411480">
                  <a:extLst>
                    <a:ext uri="{9D8B030D-6E8A-4147-A177-3AD203B41FA5}">
                      <a16:colId xmlns:a16="http://schemas.microsoft.com/office/drawing/2014/main" val="237416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7900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- 2025-01-02 13:03:09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https://i.ytimg.com/vi/KuFCnjCoGwU/hqdefault.jpg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99263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- 2025-01-16 12:23:59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https://i.ytimg.com/vi/WozIbVwsWw4/hqdefault.jpg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230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- 2025-01-15 15:31:44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https://i.ytimg.com/vi/7uFjTBS580I/hqdefault.jpg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20845804"/>
                  </a:ext>
                </a:extLst>
              </a:tr>
            </a:tbl>
          </a:graphicData>
        </a:graphic>
      </p:graphicFrame>
      <p:sp>
        <p:nvSpPr>
          <p:cNvPr id="4" name="Text Placeholder 3">
            <a:extLst>
              <a:ext uri="{FF2B5EF4-FFF2-40B4-BE49-F238E27FC236}">
                <a16:creationId xmlns:a16="http://schemas.microsoft.com/office/drawing/2014/main" id="{7D8F52B3-6402-412B-8800-4EB772708B4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517180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54B86-A418-4E64-B5C4-6ED922A9B676}"/>
              </a:ext>
            </a:extLst>
          </p:cNvPr>
          <p:cNvSpPr>
            <a:spLocks noGrp="1"/>
          </p:cNvSpPr>
          <p:nvPr>
            <p:ph type="title"/>
          </p:nvPr>
        </p:nvSpPr>
        <p:spPr/>
        <p:txBody>
          <a:bodyPr/>
          <a:lstStyle/>
          <a:p>
            <a:r>
              <a:rPr lang="en-US"/>
              <a:t>Youtube Private Videos Table | 1 group and 5 profiles - 12 of 15</a:t>
            </a:r>
          </a:p>
        </p:txBody>
      </p:sp>
      <p:graphicFrame>
        <p:nvGraphicFramePr>
          <p:cNvPr id="5" name="Table Placeholder 4">
            <a:extLst>
              <a:ext uri="{FF2B5EF4-FFF2-40B4-BE49-F238E27FC236}">
                <a16:creationId xmlns:a16="http://schemas.microsoft.com/office/drawing/2014/main" id="{51539CD1-E9A2-499F-91E3-3A61276238C6}"/>
              </a:ext>
            </a:extLst>
          </p:cNvPr>
          <p:cNvGraphicFramePr>
            <a:graphicFrameLocks noGrp="1"/>
          </p:cNvGraphicFramePr>
          <p:nvPr>
            <p:ph type="tbl" sz="quarter" idx="13"/>
            <p:extLst>
              <p:ext uri="{D42A27DB-BD31-4B8C-83A1-F6EECF244321}">
                <p14:modId xmlns:p14="http://schemas.microsoft.com/office/powerpoint/2010/main" val="231912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599444844"/>
                    </a:ext>
                  </a:extLst>
                </a:gridCol>
                <a:gridCol w="822961">
                  <a:extLst>
                    <a:ext uri="{9D8B030D-6E8A-4147-A177-3AD203B41FA5}">
                      <a16:colId xmlns:a16="http://schemas.microsoft.com/office/drawing/2014/main" val="1639265156"/>
                    </a:ext>
                  </a:extLst>
                </a:gridCol>
                <a:gridCol w="987553">
                  <a:extLst>
                    <a:ext uri="{9D8B030D-6E8A-4147-A177-3AD203B41FA5}">
                      <a16:colId xmlns:a16="http://schemas.microsoft.com/office/drawing/2014/main" val="2933576137"/>
                    </a:ext>
                  </a:extLst>
                </a:gridCol>
                <a:gridCol w="411480">
                  <a:extLst>
                    <a:ext uri="{9D8B030D-6E8A-4147-A177-3AD203B41FA5}">
                      <a16:colId xmlns:a16="http://schemas.microsoft.com/office/drawing/2014/main" val="1810399355"/>
                    </a:ext>
                  </a:extLst>
                </a:gridCol>
                <a:gridCol w="411480">
                  <a:extLst>
                    <a:ext uri="{9D8B030D-6E8A-4147-A177-3AD203B41FA5}">
                      <a16:colId xmlns:a16="http://schemas.microsoft.com/office/drawing/2014/main" val="510017399"/>
                    </a:ext>
                  </a:extLst>
                </a:gridCol>
                <a:gridCol w="411480">
                  <a:extLst>
                    <a:ext uri="{9D8B030D-6E8A-4147-A177-3AD203B41FA5}">
                      <a16:colId xmlns:a16="http://schemas.microsoft.com/office/drawing/2014/main" val="1837443050"/>
                    </a:ext>
                  </a:extLst>
                </a:gridCol>
                <a:gridCol w="411480">
                  <a:extLst>
                    <a:ext uri="{9D8B030D-6E8A-4147-A177-3AD203B41FA5}">
                      <a16:colId xmlns:a16="http://schemas.microsoft.com/office/drawing/2014/main" val="741549733"/>
                    </a:ext>
                  </a:extLst>
                </a:gridCol>
                <a:gridCol w="411480">
                  <a:extLst>
                    <a:ext uri="{9D8B030D-6E8A-4147-A177-3AD203B41FA5}">
                      <a16:colId xmlns:a16="http://schemas.microsoft.com/office/drawing/2014/main" val="3256136193"/>
                    </a:ext>
                  </a:extLst>
                </a:gridCol>
                <a:gridCol w="411480">
                  <a:extLst>
                    <a:ext uri="{9D8B030D-6E8A-4147-A177-3AD203B41FA5}">
                      <a16:colId xmlns:a16="http://schemas.microsoft.com/office/drawing/2014/main" val="2660270193"/>
                    </a:ext>
                  </a:extLst>
                </a:gridCol>
                <a:gridCol w="411480">
                  <a:extLst>
                    <a:ext uri="{9D8B030D-6E8A-4147-A177-3AD203B41FA5}">
                      <a16:colId xmlns:a16="http://schemas.microsoft.com/office/drawing/2014/main" val="533353050"/>
                    </a:ext>
                  </a:extLst>
                </a:gridCol>
                <a:gridCol w="411480">
                  <a:extLst>
                    <a:ext uri="{9D8B030D-6E8A-4147-A177-3AD203B41FA5}">
                      <a16:colId xmlns:a16="http://schemas.microsoft.com/office/drawing/2014/main" val="1356157052"/>
                    </a:ext>
                  </a:extLst>
                </a:gridCol>
                <a:gridCol w="411480">
                  <a:extLst>
                    <a:ext uri="{9D8B030D-6E8A-4147-A177-3AD203B41FA5}">
                      <a16:colId xmlns:a16="http://schemas.microsoft.com/office/drawing/2014/main" val="4132533578"/>
                    </a:ext>
                  </a:extLst>
                </a:gridCol>
                <a:gridCol w="411480">
                  <a:extLst>
                    <a:ext uri="{9D8B030D-6E8A-4147-A177-3AD203B41FA5}">
                      <a16:colId xmlns:a16="http://schemas.microsoft.com/office/drawing/2014/main" val="3705781710"/>
                    </a:ext>
                  </a:extLst>
                </a:gridCol>
                <a:gridCol w="411480">
                  <a:extLst>
                    <a:ext uri="{9D8B030D-6E8A-4147-A177-3AD203B41FA5}">
                      <a16:colId xmlns:a16="http://schemas.microsoft.com/office/drawing/2014/main" val="356565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8091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- 2025-01-10 11:09:09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https://i.ytimg.com/vi/7Bxzq9JKLqk/hqdefault.jpg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87501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08:52:39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https://i.ytimg.com/vi/nCiKexdzPAc/hqdefault.jpg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6976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- 2025-01-29 08:35:21</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https://i.ytimg.com/vi/ZyylfqSx2S8/hqdefault.jpg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43924467"/>
                  </a:ext>
                </a:extLst>
              </a:tr>
            </a:tbl>
          </a:graphicData>
        </a:graphic>
      </p:graphicFrame>
      <p:sp>
        <p:nvSpPr>
          <p:cNvPr id="4" name="Text Placeholder 3">
            <a:extLst>
              <a:ext uri="{FF2B5EF4-FFF2-40B4-BE49-F238E27FC236}">
                <a16:creationId xmlns:a16="http://schemas.microsoft.com/office/drawing/2014/main" id="{964642B2-3959-4AC7-A679-C8AF17EBA88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780208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DD600-76D5-4A19-BBFC-2AD746A752CA}"/>
              </a:ext>
            </a:extLst>
          </p:cNvPr>
          <p:cNvSpPr>
            <a:spLocks noGrp="1"/>
          </p:cNvSpPr>
          <p:nvPr>
            <p:ph type="title"/>
          </p:nvPr>
        </p:nvSpPr>
        <p:spPr/>
        <p:txBody>
          <a:bodyPr/>
          <a:lstStyle/>
          <a:p>
            <a:r>
              <a:rPr lang="en-US"/>
              <a:t>Youtube Private Videos Table | 1 group and 5 profiles - 13 of 15</a:t>
            </a:r>
          </a:p>
        </p:txBody>
      </p:sp>
      <p:graphicFrame>
        <p:nvGraphicFramePr>
          <p:cNvPr id="5" name="Table Placeholder 4">
            <a:extLst>
              <a:ext uri="{FF2B5EF4-FFF2-40B4-BE49-F238E27FC236}">
                <a16:creationId xmlns:a16="http://schemas.microsoft.com/office/drawing/2014/main" id="{2199BCA3-62CC-4BF7-8079-678B767279AB}"/>
              </a:ext>
            </a:extLst>
          </p:cNvPr>
          <p:cNvGraphicFramePr>
            <a:graphicFrameLocks noGrp="1"/>
          </p:cNvGraphicFramePr>
          <p:nvPr>
            <p:ph type="tbl" sz="quarter" idx="13"/>
            <p:extLst>
              <p:ext uri="{D42A27DB-BD31-4B8C-83A1-F6EECF244321}">
                <p14:modId xmlns:p14="http://schemas.microsoft.com/office/powerpoint/2010/main" val="137286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86932297"/>
                    </a:ext>
                  </a:extLst>
                </a:gridCol>
                <a:gridCol w="822961">
                  <a:extLst>
                    <a:ext uri="{9D8B030D-6E8A-4147-A177-3AD203B41FA5}">
                      <a16:colId xmlns:a16="http://schemas.microsoft.com/office/drawing/2014/main" val="3786619283"/>
                    </a:ext>
                  </a:extLst>
                </a:gridCol>
                <a:gridCol w="987553">
                  <a:extLst>
                    <a:ext uri="{9D8B030D-6E8A-4147-A177-3AD203B41FA5}">
                      <a16:colId xmlns:a16="http://schemas.microsoft.com/office/drawing/2014/main" val="1878971689"/>
                    </a:ext>
                  </a:extLst>
                </a:gridCol>
                <a:gridCol w="411480">
                  <a:extLst>
                    <a:ext uri="{9D8B030D-6E8A-4147-A177-3AD203B41FA5}">
                      <a16:colId xmlns:a16="http://schemas.microsoft.com/office/drawing/2014/main" val="1879666590"/>
                    </a:ext>
                  </a:extLst>
                </a:gridCol>
                <a:gridCol w="411480">
                  <a:extLst>
                    <a:ext uri="{9D8B030D-6E8A-4147-A177-3AD203B41FA5}">
                      <a16:colId xmlns:a16="http://schemas.microsoft.com/office/drawing/2014/main" val="3618951581"/>
                    </a:ext>
                  </a:extLst>
                </a:gridCol>
                <a:gridCol w="411480">
                  <a:extLst>
                    <a:ext uri="{9D8B030D-6E8A-4147-A177-3AD203B41FA5}">
                      <a16:colId xmlns:a16="http://schemas.microsoft.com/office/drawing/2014/main" val="879951323"/>
                    </a:ext>
                  </a:extLst>
                </a:gridCol>
                <a:gridCol w="411480">
                  <a:extLst>
                    <a:ext uri="{9D8B030D-6E8A-4147-A177-3AD203B41FA5}">
                      <a16:colId xmlns:a16="http://schemas.microsoft.com/office/drawing/2014/main" val="1018971326"/>
                    </a:ext>
                  </a:extLst>
                </a:gridCol>
                <a:gridCol w="411480">
                  <a:extLst>
                    <a:ext uri="{9D8B030D-6E8A-4147-A177-3AD203B41FA5}">
                      <a16:colId xmlns:a16="http://schemas.microsoft.com/office/drawing/2014/main" val="2369444071"/>
                    </a:ext>
                  </a:extLst>
                </a:gridCol>
                <a:gridCol w="411480">
                  <a:extLst>
                    <a:ext uri="{9D8B030D-6E8A-4147-A177-3AD203B41FA5}">
                      <a16:colId xmlns:a16="http://schemas.microsoft.com/office/drawing/2014/main" val="2359186534"/>
                    </a:ext>
                  </a:extLst>
                </a:gridCol>
                <a:gridCol w="411480">
                  <a:extLst>
                    <a:ext uri="{9D8B030D-6E8A-4147-A177-3AD203B41FA5}">
                      <a16:colId xmlns:a16="http://schemas.microsoft.com/office/drawing/2014/main" val="3870115834"/>
                    </a:ext>
                  </a:extLst>
                </a:gridCol>
                <a:gridCol w="411480">
                  <a:extLst>
                    <a:ext uri="{9D8B030D-6E8A-4147-A177-3AD203B41FA5}">
                      <a16:colId xmlns:a16="http://schemas.microsoft.com/office/drawing/2014/main" val="1806760784"/>
                    </a:ext>
                  </a:extLst>
                </a:gridCol>
                <a:gridCol w="411480">
                  <a:extLst>
                    <a:ext uri="{9D8B030D-6E8A-4147-A177-3AD203B41FA5}">
                      <a16:colId xmlns:a16="http://schemas.microsoft.com/office/drawing/2014/main" val="2537848858"/>
                    </a:ext>
                  </a:extLst>
                </a:gridCol>
                <a:gridCol w="411480">
                  <a:extLst>
                    <a:ext uri="{9D8B030D-6E8A-4147-A177-3AD203B41FA5}">
                      <a16:colId xmlns:a16="http://schemas.microsoft.com/office/drawing/2014/main" val="757646460"/>
                    </a:ext>
                  </a:extLst>
                </a:gridCol>
                <a:gridCol w="411480">
                  <a:extLst>
                    <a:ext uri="{9D8B030D-6E8A-4147-A177-3AD203B41FA5}">
                      <a16:colId xmlns:a16="http://schemas.microsoft.com/office/drawing/2014/main" val="304076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31448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- 2025-01-22 17:12:43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https://i.ytimg.com/vi/a9NETpOyV7M/hqdefault.jpg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53776848"/>
                  </a:ext>
                </a:extLst>
              </a:tr>
            </a:tbl>
          </a:graphicData>
        </a:graphic>
      </p:graphicFrame>
      <p:sp>
        <p:nvSpPr>
          <p:cNvPr id="4" name="Text Placeholder 3">
            <a:extLst>
              <a:ext uri="{FF2B5EF4-FFF2-40B4-BE49-F238E27FC236}">
                <a16:creationId xmlns:a16="http://schemas.microsoft.com/office/drawing/2014/main" id="{C96BFB5F-D803-4B6A-8756-A14BC55991A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544314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93F1F-615A-4C8A-9FD3-E6AE7ED4D015}"/>
              </a:ext>
            </a:extLst>
          </p:cNvPr>
          <p:cNvSpPr>
            <a:spLocks noGrp="1"/>
          </p:cNvSpPr>
          <p:nvPr>
            <p:ph type="title"/>
          </p:nvPr>
        </p:nvSpPr>
        <p:spPr/>
        <p:txBody>
          <a:bodyPr/>
          <a:lstStyle/>
          <a:p>
            <a:r>
              <a:rPr lang="en-US"/>
              <a:t>Youtube Private Videos Table | 1 group and 5 profiles - 14 of 15</a:t>
            </a:r>
          </a:p>
        </p:txBody>
      </p:sp>
      <p:graphicFrame>
        <p:nvGraphicFramePr>
          <p:cNvPr id="5" name="Table Placeholder 4">
            <a:extLst>
              <a:ext uri="{FF2B5EF4-FFF2-40B4-BE49-F238E27FC236}">
                <a16:creationId xmlns:a16="http://schemas.microsoft.com/office/drawing/2014/main" id="{9624AAD4-BC0C-4E8D-85CF-31901639F467}"/>
              </a:ext>
            </a:extLst>
          </p:cNvPr>
          <p:cNvGraphicFramePr>
            <a:graphicFrameLocks noGrp="1"/>
          </p:cNvGraphicFramePr>
          <p:nvPr>
            <p:ph type="tbl" sz="quarter" idx="13"/>
            <p:extLst>
              <p:ext uri="{D42A27DB-BD31-4B8C-83A1-F6EECF244321}">
                <p14:modId xmlns:p14="http://schemas.microsoft.com/office/powerpoint/2010/main" val="1685007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50527790"/>
                    </a:ext>
                  </a:extLst>
                </a:gridCol>
                <a:gridCol w="822961">
                  <a:extLst>
                    <a:ext uri="{9D8B030D-6E8A-4147-A177-3AD203B41FA5}">
                      <a16:colId xmlns:a16="http://schemas.microsoft.com/office/drawing/2014/main" val="56487042"/>
                    </a:ext>
                  </a:extLst>
                </a:gridCol>
                <a:gridCol w="987553">
                  <a:extLst>
                    <a:ext uri="{9D8B030D-6E8A-4147-A177-3AD203B41FA5}">
                      <a16:colId xmlns:a16="http://schemas.microsoft.com/office/drawing/2014/main" val="2232842833"/>
                    </a:ext>
                  </a:extLst>
                </a:gridCol>
                <a:gridCol w="411480">
                  <a:extLst>
                    <a:ext uri="{9D8B030D-6E8A-4147-A177-3AD203B41FA5}">
                      <a16:colId xmlns:a16="http://schemas.microsoft.com/office/drawing/2014/main" val="1252924298"/>
                    </a:ext>
                  </a:extLst>
                </a:gridCol>
                <a:gridCol w="411480">
                  <a:extLst>
                    <a:ext uri="{9D8B030D-6E8A-4147-A177-3AD203B41FA5}">
                      <a16:colId xmlns:a16="http://schemas.microsoft.com/office/drawing/2014/main" val="2391736969"/>
                    </a:ext>
                  </a:extLst>
                </a:gridCol>
                <a:gridCol w="411480">
                  <a:extLst>
                    <a:ext uri="{9D8B030D-6E8A-4147-A177-3AD203B41FA5}">
                      <a16:colId xmlns:a16="http://schemas.microsoft.com/office/drawing/2014/main" val="219784956"/>
                    </a:ext>
                  </a:extLst>
                </a:gridCol>
                <a:gridCol w="411480">
                  <a:extLst>
                    <a:ext uri="{9D8B030D-6E8A-4147-A177-3AD203B41FA5}">
                      <a16:colId xmlns:a16="http://schemas.microsoft.com/office/drawing/2014/main" val="2376284245"/>
                    </a:ext>
                  </a:extLst>
                </a:gridCol>
                <a:gridCol w="411480">
                  <a:extLst>
                    <a:ext uri="{9D8B030D-6E8A-4147-A177-3AD203B41FA5}">
                      <a16:colId xmlns:a16="http://schemas.microsoft.com/office/drawing/2014/main" val="4274184556"/>
                    </a:ext>
                  </a:extLst>
                </a:gridCol>
                <a:gridCol w="411480">
                  <a:extLst>
                    <a:ext uri="{9D8B030D-6E8A-4147-A177-3AD203B41FA5}">
                      <a16:colId xmlns:a16="http://schemas.microsoft.com/office/drawing/2014/main" val="3665568673"/>
                    </a:ext>
                  </a:extLst>
                </a:gridCol>
                <a:gridCol w="411480">
                  <a:extLst>
                    <a:ext uri="{9D8B030D-6E8A-4147-A177-3AD203B41FA5}">
                      <a16:colId xmlns:a16="http://schemas.microsoft.com/office/drawing/2014/main" val="616122994"/>
                    </a:ext>
                  </a:extLst>
                </a:gridCol>
                <a:gridCol w="411480">
                  <a:extLst>
                    <a:ext uri="{9D8B030D-6E8A-4147-A177-3AD203B41FA5}">
                      <a16:colId xmlns:a16="http://schemas.microsoft.com/office/drawing/2014/main" val="301642114"/>
                    </a:ext>
                  </a:extLst>
                </a:gridCol>
                <a:gridCol w="411480">
                  <a:extLst>
                    <a:ext uri="{9D8B030D-6E8A-4147-A177-3AD203B41FA5}">
                      <a16:colId xmlns:a16="http://schemas.microsoft.com/office/drawing/2014/main" val="1262498848"/>
                    </a:ext>
                  </a:extLst>
                </a:gridCol>
                <a:gridCol w="411480">
                  <a:extLst>
                    <a:ext uri="{9D8B030D-6E8A-4147-A177-3AD203B41FA5}">
                      <a16:colId xmlns:a16="http://schemas.microsoft.com/office/drawing/2014/main" val="1908291642"/>
                    </a:ext>
                  </a:extLst>
                </a:gridCol>
                <a:gridCol w="411480">
                  <a:extLst>
                    <a:ext uri="{9D8B030D-6E8A-4147-A177-3AD203B41FA5}">
                      <a16:colId xmlns:a16="http://schemas.microsoft.com/office/drawing/2014/main" val="1678495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7662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- 2025-01-22 17:10:56</a:t>
                      </a:r>
                      <a:r>
                        <a:rPr kumimoji="0" lang="en-US" sz="1000" b="0" i="0" u="none" strike="noStrike" kern="1200" cap="none" spc="0" normalizeH="0" baseline="0" noProof="0">
                          <a:ln>
                            <a:noFill/>
                          </a:ln>
                          <a:solidFill>
                            <a:prstClr val="black"/>
                          </a:solidFill>
                          <a:effectLst/>
                          <a:uLnTx/>
                          <a:uFillTx/>
                          <a:latin typeface="Calibri"/>
                          <a:ea typeface="+mn-ea"/>
                          <a:cs typeface="+mn-cs"/>
                        </a:rPr>
                        <a:t>
 'Better Man', de nieuwe biopic over Robbie Williams, komt al veel in opspraak, vooral door het feit dat een aap de rol van de Britse zanger vervult. Maar het uiterlijk is niet het enige dat is veranderd! Je merkt het misschien niet als je de film kijkt, maar ook de stem van Robbie is 'gespeeld'. Dit door Adam Tucker. 3FM-dj Sebastiaan Ockhuysen interviewt hem.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#RobbieWilliams #BetterMan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https://i.ytimg.com/vi/6-bFVnoOz40/hqdefault.jpg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14298105"/>
                  </a:ext>
                </a:extLst>
              </a:tr>
            </a:tbl>
          </a:graphicData>
        </a:graphic>
      </p:graphicFrame>
      <p:sp>
        <p:nvSpPr>
          <p:cNvPr id="4" name="Text Placeholder 3">
            <a:extLst>
              <a:ext uri="{FF2B5EF4-FFF2-40B4-BE49-F238E27FC236}">
                <a16:creationId xmlns:a16="http://schemas.microsoft.com/office/drawing/2014/main" id="{C5C183C0-4A1B-45C7-8C6E-43605DF44A8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849795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8F40-EC5F-45BD-938A-EC230E12D6FD}"/>
              </a:ext>
            </a:extLst>
          </p:cNvPr>
          <p:cNvSpPr>
            <a:spLocks noGrp="1"/>
          </p:cNvSpPr>
          <p:nvPr>
            <p:ph type="title"/>
          </p:nvPr>
        </p:nvSpPr>
        <p:spPr/>
        <p:txBody>
          <a:bodyPr/>
          <a:lstStyle/>
          <a:p>
            <a:r>
              <a:rPr lang="en-US"/>
              <a:t>Youtube Private Videos Table | 1 group and 5 profiles - 15 of 15</a:t>
            </a:r>
          </a:p>
        </p:txBody>
      </p:sp>
      <p:graphicFrame>
        <p:nvGraphicFramePr>
          <p:cNvPr id="5" name="Table Placeholder 4">
            <a:extLst>
              <a:ext uri="{FF2B5EF4-FFF2-40B4-BE49-F238E27FC236}">
                <a16:creationId xmlns:a16="http://schemas.microsoft.com/office/drawing/2014/main" id="{8EE576AD-47FE-45E8-83EE-BBD2AC533170}"/>
              </a:ext>
            </a:extLst>
          </p:cNvPr>
          <p:cNvGraphicFramePr>
            <a:graphicFrameLocks noGrp="1"/>
          </p:cNvGraphicFramePr>
          <p:nvPr>
            <p:ph type="tbl" sz="quarter" idx="13"/>
            <p:extLst>
              <p:ext uri="{D42A27DB-BD31-4B8C-83A1-F6EECF244321}">
                <p14:modId xmlns:p14="http://schemas.microsoft.com/office/powerpoint/2010/main" val="407647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9254399"/>
                    </a:ext>
                  </a:extLst>
                </a:gridCol>
                <a:gridCol w="822961">
                  <a:extLst>
                    <a:ext uri="{9D8B030D-6E8A-4147-A177-3AD203B41FA5}">
                      <a16:colId xmlns:a16="http://schemas.microsoft.com/office/drawing/2014/main" val="1056572838"/>
                    </a:ext>
                  </a:extLst>
                </a:gridCol>
                <a:gridCol w="987553">
                  <a:extLst>
                    <a:ext uri="{9D8B030D-6E8A-4147-A177-3AD203B41FA5}">
                      <a16:colId xmlns:a16="http://schemas.microsoft.com/office/drawing/2014/main" val="568871317"/>
                    </a:ext>
                  </a:extLst>
                </a:gridCol>
                <a:gridCol w="411480">
                  <a:extLst>
                    <a:ext uri="{9D8B030D-6E8A-4147-A177-3AD203B41FA5}">
                      <a16:colId xmlns:a16="http://schemas.microsoft.com/office/drawing/2014/main" val="3872461810"/>
                    </a:ext>
                  </a:extLst>
                </a:gridCol>
                <a:gridCol w="411480">
                  <a:extLst>
                    <a:ext uri="{9D8B030D-6E8A-4147-A177-3AD203B41FA5}">
                      <a16:colId xmlns:a16="http://schemas.microsoft.com/office/drawing/2014/main" val="1933520042"/>
                    </a:ext>
                  </a:extLst>
                </a:gridCol>
                <a:gridCol w="411480">
                  <a:extLst>
                    <a:ext uri="{9D8B030D-6E8A-4147-A177-3AD203B41FA5}">
                      <a16:colId xmlns:a16="http://schemas.microsoft.com/office/drawing/2014/main" val="1656559768"/>
                    </a:ext>
                  </a:extLst>
                </a:gridCol>
                <a:gridCol w="411480">
                  <a:extLst>
                    <a:ext uri="{9D8B030D-6E8A-4147-A177-3AD203B41FA5}">
                      <a16:colId xmlns:a16="http://schemas.microsoft.com/office/drawing/2014/main" val="3487176073"/>
                    </a:ext>
                  </a:extLst>
                </a:gridCol>
                <a:gridCol w="411480">
                  <a:extLst>
                    <a:ext uri="{9D8B030D-6E8A-4147-A177-3AD203B41FA5}">
                      <a16:colId xmlns:a16="http://schemas.microsoft.com/office/drawing/2014/main" val="265048518"/>
                    </a:ext>
                  </a:extLst>
                </a:gridCol>
                <a:gridCol w="411480">
                  <a:extLst>
                    <a:ext uri="{9D8B030D-6E8A-4147-A177-3AD203B41FA5}">
                      <a16:colId xmlns:a16="http://schemas.microsoft.com/office/drawing/2014/main" val="1801719882"/>
                    </a:ext>
                  </a:extLst>
                </a:gridCol>
                <a:gridCol w="411480">
                  <a:extLst>
                    <a:ext uri="{9D8B030D-6E8A-4147-A177-3AD203B41FA5}">
                      <a16:colId xmlns:a16="http://schemas.microsoft.com/office/drawing/2014/main" val="3282734903"/>
                    </a:ext>
                  </a:extLst>
                </a:gridCol>
                <a:gridCol w="411480">
                  <a:extLst>
                    <a:ext uri="{9D8B030D-6E8A-4147-A177-3AD203B41FA5}">
                      <a16:colId xmlns:a16="http://schemas.microsoft.com/office/drawing/2014/main" val="1026244261"/>
                    </a:ext>
                  </a:extLst>
                </a:gridCol>
                <a:gridCol w="411480">
                  <a:extLst>
                    <a:ext uri="{9D8B030D-6E8A-4147-A177-3AD203B41FA5}">
                      <a16:colId xmlns:a16="http://schemas.microsoft.com/office/drawing/2014/main" val="301008221"/>
                    </a:ext>
                  </a:extLst>
                </a:gridCol>
                <a:gridCol w="411480">
                  <a:extLst>
                    <a:ext uri="{9D8B030D-6E8A-4147-A177-3AD203B41FA5}">
                      <a16:colId xmlns:a16="http://schemas.microsoft.com/office/drawing/2014/main" val="2013840021"/>
                    </a:ext>
                  </a:extLst>
                </a:gridCol>
                <a:gridCol w="411480">
                  <a:extLst>
                    <a:ext uri="{9D8B030D-6E8A-4147-A177-3AD203B41FA5}">
                      <a16:colId xmlns:a16="http://schemas.microsoft.com/office/drawing/2014/main" val="2587082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370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- 2025-01-24 16:00:04</a:t>
                      </a:r>
                      <a:r>
                        <a:rPr kumimoji="0" lang="nl-NL" sz="1000" b="0" i="0" u="none" strike="noStrike" kern="1200" cap="none" spc="0" normalizeH="0" baseline="0" noProof="0">
                          <a:ln>
                            <a:noFill/>
                          </a:ln>
                          <a:solidFill>
                            <a:prstClr val="black"/>
                          </a:solidFill>
                          <a:effectLst/>
                          <a:uLnTx/>
                          <a:uFillTx/>
                          <a:latin typeface="Calibri"/>
                          <a:ea typeface="+mn-ea"/>
                          <a:cs typeface="+mn-cs"/>
                        </a:rPr>
                        <a:t>
 Hiigo is een van de drie nieuwste 3FM Talents die op ESNS 2025 werd aangekondigd. Ze speelden al op de Popronde, 3FM Serious Request én het dak van de Grote Ker in Zwolle! Nu spelen ze 'Alles Wat Ik Zoek' in de 3FM Live Box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#3FMLiveBox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https://i.ytimg.com/vi/awVa_zcS92k/hqdefault.jpg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41230368"/>
                  </a:ext>
                </a:extLst>
              </a:tr>
            </a:tbl>
          </a:graphicData>
        </a:graphic>
      </p:graphicFrame>
      <p:sp>
        <p:nvSpPr>
          <p:cNvPr id="4" name="Text Placeholder 3">
            <a:extLst>
              <a:ext uri="{FF2B5EF4-FFF2-40B4-BE49-F238E27FC236}">
                <a16:creationId xmlns:a16="http://schemas.microsoft.com/office/drawing/2014/main" id="{3954A062-BA05-4AE3-B6DB-4AAE5328F0E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533257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10405</Words>
  <Application>Microsoft Office PowerPoint</Application>
  <PresentationFormat>On-screen Show (4:3)</PresentationFormat>
  <Paragraphs>2501</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Calibri</vt:lpstr>
      <vt:lpstr>Arial</vt:lpstr>
      <vt:lpstr>quintly_template</vt:lpstr>
      <vt:lpstr>3FM STATS</vt:lpstr>
      <vt:lpstr>Overall Al onze kanalen in vogelvlucht 📊 | 1 group and 5 profiles</vt:lpstr>
      <vt:lpstr>Overall Gouden Bergen, dit zijn onze top posts van de maand! ✨ | 1 group and 5 profiles - 1 of 3</vt:lpstr>
      <vt:lpstr>Overall Gouden Bergen, dit zijn onze top posts van de maand! ✨ | 1 group and 5 profiles - 2 of 3</vt:lpstr>
      <vt:lpstr>Overall Gouden Bergen, dit zijn onze top posts van de maand! ✨ | 1 group and 5 profiles - 3 of 3</vt:lpstr>
      <vt:lpstr>Tiktok Post Views | 1 group and 5 profiles</vt:lpstr>
      <vt:lpstr>Tiktok Average Views by Hashtag | 1 group and 5 profiles</vt:lpstr>
      <vt:lpstr>Tiktok Onze best scorende TikToks! 👀 | 1 group and 5 profiles - 1 of 5</vt:lpstr>
      <vt:lpstr>Tiktok Onze best scorende TikToks! 👀 | 1 group and 5 profiles - 2 of 5</vt:lpstr>
      <vt:lpstr>Tiktok Onze best scorende TikToks! 👀 | 1 group and 5 profiles - 3 of 5</vt:lpstr>
      <vt:lpstr>Tiktok Onze best scorende TikToks! 👀 | 1 group and 5 profiles - 4 of 5</vt:lpstr>
      <vt:lpstr>Tiktok Onze best scorende TikToks! 👀 | 1 group and 5 profiles - 5 of 5</vt:lpstr>
      <vt:lpstr>Instagram Belangrijkste Insta statistieken op een rij 📊 | 1 group and 5 profiles</vt:lpstr>
      <vt:lpstr>Instagram Reach | 1 group and 5 profiles</vt:lpstr>
      <vt:lpstr>Instagram Impressions  | 1 group and 5 profiles</vt:lpstr>
      <vt:lpstr>Instagram Followers Total | 1 group and 5 profiles</vt:lpstr>
      <vt:lpstr>Instagram Hashtag Detection | 1 group and 5 profiles - 1 of 3</vt:lpstr>
      <vt:lpstr>Instagram Hashtag Detection | 1 group and 5 profiles - 2 of 3</vt:lpstr>
      <vt:lpstr>Instagram Hashtag Detection | 1 group and 5 profiles - 3 of 3</vt:lpstr>
      <vt:lpstr>Instagram Interaction Rate By Post Type | 1 group and 5 profiles</vt:lpstr>
      <vt:lpstr>Instagram Beste posts qua likes | 1 group and 5 profiles - 1 of 12</vt:lpstr>
      <vt:lpstr>Instagram Beste posts qua likes | 1 group and 5 profiles - 2 of 12</vt:lpstr>
      <vt:lpstr>Instagram Beste posts qua likes | 1 group and 5 profiles - 3 of 12</vt:lpstr>
      <vt:lpstr>Instagram Beste posts qua likes | 1 group and 5 profiles - 4 of 12</vt:lpstr>
      <vt:lpstr>Instagram Beste posts qua likes | 1 group and 5 profiles - 5 of 12</vt:lpstr>
      <vt:lpstr>Instagram Beste posts qua likes | 1 group and 5 profiles - 6 of 12</vt:lpstr>
      <vt:lpstr>Instagram Beste posts qua likes | 1 group and 5 profiles - 7 of 12</vt:lpstr>
      <vt:lpstr>Instagram Beste posts qua likes | 1 group and 5 profiles - 8 of 12</vt:lpstr>
      <vt:lpstr>Instagram Beste posts qua likes | 1 group and 5 profiles - 9 of 12</vt:lpstr>
      <vt:lpstr>Instagram Beste posts qua likes | 1 group and 5 profiles - 10 of 12</vt:lpstr>
      <vt:lpstr>Instagram Beste posts qua likes | 1 group and 5 profiles - 11 of 12</vt:lpstr>
      <vt:lpstr>Instagram Beste posts qua likes | 1 group and 5 profiles - 12 of 12</vt:lpstr>
      <vt:lpstr>Instagram Minste posts qua likes | 1 group and 5 profiles - 1 of 12</vt:lpstr>
      <vt:lpstr>Instagram Minste posts qua likes | 1 group and 5 profiles - 2 of 12</vt:lpstr>
      <vt:lpstr>Instagram Minste posts qua likes | 1 group and 5 profiles - 3 of 12</vt:lpstr>
      <vt:lpstr>Instagram Minste posts qua likes | 1 group and 5 profiles - 4 of 12</vt:lpstr>
      <vt:lpstr>Instagram Minste posts qua likes | 1 group and 5 profiles - 5 of 12</vt:lpstr>
      <vt:lpstr>Instagram Minste posts qua likes | 1 group and 5 profiles - 6 of 12</vt:lpstr>
      <vt:lpstr>Instagram Minste posts qua likes | 1 group and 5 profiles - 7 of 12</vt:lpstr>
      <vt:lpstr>Instagram Minste posts qua likes | 1 group and 5 profiles - 8 of 12</vt:lpstr>
      <vt:lpstr>Instagram Minste posts qua likes | 1 group and 5 profiles - 9 of 12</vt:lpstr>
      <vt:lpstr>Instagram Minste posts qua likes | 1 group and 5 profiles - 10 of 12</vt:lpstr>
      <vt:lpstr>Instagram Minste posts qua likes | 1 group and 5 profiles - 11 of 12</vt:lpstr>
      <vt:lpstr>Instagram Minste posts qua likes | 1 group and 5 profiles - 12 of 12</vt:lpstr>
      <vt:lpstr>Facebook Reach | 1 group and 5 profiles</vt:lpstr>
      <vt:lpstr>Facebook Impressions | 1 group and 5 profiles</vt:lpstr>
      <vt:lpstr>Facebook Posts met meeste likes | 1 group and 5 profiles - 1 of 3</vt:lpstr>
      <vt:lpstr>Facebook Posts met meeste likes | 1 group and 5 profiles - 2 of 3</vt:lpstr>
      <vt:lpstr>Facebook Posts met meeste likes | 1 group and 5 profiles - 3 of 3</vt:lpstr>
      <vt:lpstr>Facebook Posts met minste likes | 1 group and 5 profiles - 1 of 3</vt:lpstr>
      <vt:lpstr>Facebook Posts met minste likes | 1 group and 5 profiles - 2 of 3</vt:lpstr>
      <vt:lpstr>Facebook Posts met minste likes | 1 group and 5 profiles - 3 of 3</vt:lpstr>
      <vt:lpstr>Youtube Private Video Views | 1 group and 5 profiles</vt:lpstr>
      <vt:lpstr>Youtube Private Videos Table | 1 group and 5 profiles - 1 of 15</vt:lpstr>
      <vt:lpstr>Youtube Private Videos Table | 1 group and 5 profiles - 2 of 15</vt:lpstr>
      <vt:lpstr>Youtube Private Videos Table | 1 group and 5 profiles - 3 of 15</vt:lpstr>
      <vt:lpstr>Youtube Private Videos Table | 1 group and 5 profiles - 4 of 15</vt:lpstr>
      <vt:lpstr>Youtube Private Videos Table | 1 group and 5 profiles - 5 of 15</vt:lpstr>
      <vt:lpstr>Youtube Private Videos Table | 1 group and 5 profiles - 6 of 15</vt:lpstr>
      <vt:lpstr>Youtube Private Videos Table | 1 group and 5 profiles - 7 of 15</vt:lpstr>
      <vt:lpstr>Youtube Private Videos Table | 1 group and 5 profiles - 8 of 15</vt:lpstr>
      <vt:lpstr>Youtube Private Videos Table | 1 group and 5 profiles - 9 of 15</vt:lpstr>
      <vt:lpstr>Youtube Private Videos Table | 1 group and 5 profiles - 10 of 15</vt:lpstr>
      <vt:lpstr>Youtube Private Videos Table | 1 group and 5 profiles - 11 of 15</vt:lpstr>
      <vt:lpstr>Youtube Private Videos Table | 1 group and 5 profiles - 12 of 15</vt:lpstr>
      <vt:lpstr>Youtube Private Videos Table | 1 group and 5 profiles - 13 of 15</vt:lpstr>
      <vt:lpstr>Youtube Private Videos Table | 1 group and 5 profiles - 14 of 15</vt:lpstr>
      <vt:lpstr>Youtube Private Videos Table | 1 group and 5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STATS</dc:title>
  <dc:creator>Frederik Born</dc:creator>
  <cp:lastModifiedBy>Frederik Born</cp:lastModifiedBy>
  <cp:revision>1</cp:revision>
  <dcterms:created xsi:type="dcterms:W3CDTF">2025-02-05T13:26:45Z</dcterms:created>
  <dcterms:modified xsi:type="dcterms:W3CDTF">2025-02-05T13:30:15Z</dcterms:modified>
</cp:coreProperties>
</file>