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8" r:id="rId48"/>
    <p:sldId id="309" r:id="rId49"/>
    <p:sldId id="310" r:id="rId50"/>
    <p:sldId id="312" r:id="rId51"/>
    <p:sldId id="313" r:id="rId52"/>
    <p:sldId id="314" r:id="rId53"/>
    <p:sldId id="315"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Sheet1!$A$2:$A$9</c:f>
              <c:numCache>
                <c:formatCode>m/d/yyyy</c:formatCode>
                <c:ptCount val="8"/>
                <c:pt idx="0">
                  <c:v>45444</c:v>
                </c:pt>
                <c:pt idx="1">
                  <c:v>45474</c:v>
                </c:pt>
                <c:pt idx="2">
                  <c:v>45505</c:v>
                </c:pt>
                <c:pt idx="3">
                  <c:v>45536</c:v>
                </c:pt>
                <c:pt idx="4">
                  <c:v>45566</c:v>
                </c:pt>
                <c:pt idx="5">
                  <c:v>45597</c:v>
                </c:pt>
                <c:pt idx="6">
                  <c:v>45627</c:v>
                </c:pt>
                <c:pt idx="7">
                  <c:v>45658</c:v>
                </c:pt>
              </c:numCache>
            </c:numRef>
          </c:cat>
          <c:val>
            <c:numRef>
              <c:f>Sheet1!$B$2:$B$9</c:f>
              <c:numCache>
                <c:formatCode>General</c:formatCode>
                <c:ptCount val="8"/>
                <c:pt idx="0">
                  <c:v>6265413</c:v>
                </c:pt>
                <c:pt idx="1">
                  <c:v>6368480</c:v>
                </c:pt>
                <c:pt idx="2">
                  <c:v>4050121</c:v>
                </c:pt>
                <c:pt idx="3">
                  <c:v>3608751</c:v>
                </c:pt>
                <c:pt idx="4">
                  <c:v>4193714</c:v>
                </c:pt>
                <c:pt idx="5">
                  <c:v>4139450</c:v>
                </c:pt>
                <c:pt idx="6">
                  <c:v>30420131</c:v>
                </c:pt>
                <c:pt idx="7">
                  <c:v>5534810</c:v>
                </c:pt>
              </c:numCache>
            </c:numRef>
          </c:val>
          <c:smooth val="0"/>
          <c:extLst>
            <c:ext xmlns:c16="http://schemas.microsoft.com/office/drawing/2014/chart" uri="{C3380CC4-5D6E-409C-BE32-E72D297353CC}">
              <c16:uniqueId val="{00000000-B422-44BC-8427-8CA3C711A2D1}"/>
            </c:ext>
          </c:extLst>
        </c:ser>
        <c:dLbls>
          <c:showLegendKey val="0"/>
          <c:showVal val="0"/>
          <c:showCatName val="0"/>
          <c:showSerName val="0"/>
          <c:showPercent val="0"/>
          <c:showBubbleSize val="0"/>
        </c:dLbls>
        <c:smooth val="0"/>
        <c:axId val="456645096"/>
        <c:axId val="456651984"/>
      </c:lineChart>
      <c:dateAx>
        <c:axId val="45664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51984"/>
        <c:crosses val="autoZero"/>
        <c:auto val="1"/>
        <c:lblOffset val="100"/>
        <c:baseTimeUnit val="months"/>
      </c:dateAx>
      <c:valAx>
        <c:axId val="45665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4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Views</c:v>
                </c:pt>
              </c:strCache>
            </c:strRef>
          </c:tx>
          <c:spPr>
            <a:solidFill>
              <a:schemeClr val="accent1"/>
            </a:solidFill>
            <a:ln>
              <a:noFill/>
            </a:ln>
            <a:effectLst/>
          </c:spPr>
          <c:invertIfNegative val="0"/>
          <c:cat>
            <c:strRef>
              <c:f>Sheet1!$A$2:$A$62</c:f>
              <c:strCache>
                <c:ptCount val="61"/>
                <c:pt idx="0">
                  <c:v>#amateurs</c:v>
                </c:pt>
                <c:pt idx="1">
                  <c:v>#drentsmuseum</c:v>
                </c:pt>
                <c:pt idx="2">
                  <c:v>#kunstroof</c:v>
                </c:pt>
                <c:pt idx="3">
                  <c:v>#okkiedurham</c:v>
                </c:pt>
                <c:pt idx="4">
                  <c:v>#MEAU</c:v>
                </c:pt>
                <c:pt idx="5">
                  <c:v>#PommelienThijs</c:v>
                </c:pt>
                <c:pt idx="6">
                  <c:v>#wijnandenjamie</c:v>
                </c:pt>
                <c:pt idx="7">
                  <c:v>#SR25</c:v>
                </c:pt>
                <c:pt idx="8">
                  <c:v>#Blikkendag</c:v>
                </c:pt>
                <c:pt idx="9">
                  <c:v>#tanlines</c:v>
                </c:pt>
                <c:pt idx="10">
                  <c:v>#RoxyDekker</c:v>
                </c:pt>
                <c:pt idx="11">
                  <c:v>#barendenbenner</c:v>
                </c:pt>
                <c:pt idx="12">
                  <c:v>#emotioneel</c:v>
                </c:pt>
                <c:pt idx="13">
                  <c:v>#ouderen</c:v>
                </c:pt>
                <c:pt idx="14">
                  <c:v>#Popprijs</c:v>
                </c:pt>
                <c:pt idx="15">
                  <c:v>#Noorderslag</c:v>
                </c:pt>
                <c:pt idx="16">
                  <c:v>#3fm</c:v>
                </c:pt>
                <c:pt idx="17">
                  <c:v>#popprijs</c:v>
                </c:pt>
                <c:pt idx="18">
                  <c:v>#roxydekker</c:v>
                </c:pt>
                <c:pt idx="19">
                  <c:v>#Babygirl</c:v>
                </c:pt>
                <c:pt idx="20">
                  <c:v>#Kensington</c:v>
                </c:pt>
                <c:pt idx="21">
                  <c:v>#3FM</c:v>
                </c:pt>
                <c:pt idx="22">
                  <c:v>#ESNS</c:v>
                </c:pt>
                <c:pt idx="23">
                  <c:v>#esns</c:v>
                </c:pt>
                <c:pt idx="24">
                  <c:v>#GlazenHuis</c:v>
                </c:pt>
                <c:pt idx="25">
                  <c:v>#SR24</c:v>
                </c:pt>
                <c:pt idx="26">
                  <c:v>#Maps</c:v>
                </c:pt>
                <c:pt idx="27">
                  <c:v>#Navigatie</c:v>
                </c:pt>
                <c:pt idx="28">
                  <c:v>#MarkEnMai</c:v>
                </c:pt>
                <c:pt idx="29">
                  <c:v>#3FMAwards</c:v>
                </c:pt>
                <c:pt idx="30">
                  <c:v>#BrennanHeart</c:v>
                </c:pt>
                <c:pt idx="31">
                  <c:v>#RanD</c:v>
                </c:pt>
                <c:pt idx="32">
                  <c:v>#Wildstylez</c:v>
                </c:pt>
                <c:pt idx="33">
                  <c:v>#LUNA</c:v>
                </c:pt>
                <c:pt idx="34">
                  <c:v>#datishetleven</c:v>
                </c:pt>
                <c:pt idx="35">
                  <c:v>#Maan</c:v>
                </c:pt>
                <c:pt idx="36">
                  <c:v>#dutchdisease</c:v>
                </c:pt>
                <c:pt idx="37">
                  <c:v>#ESNS25</c:v>
                </c:pt>
                <c:pt idx="38">
                  <c:v>#bente</c:v>
                </c:pt>
                <c:pt idx="39">
                  <c:v>#amoment</c:v>
                </c:pt>
                <c:pt idx="40">
                  <c:v>#DouweBob</c:v>
                </c:pt>
                <c:pt idx="41">
                  <c:v>#kensington</c:v>
                </c:pt>
                <c:pt idx="42">
                  <c:v>#chefspecial</c:v>
                </c:pt>
                <c:pt idx="43">
                  <c:v>#froukje</c:v>
                </c:pt>
                <c:pt idx="44">
                  <c:v>#s10</c:v>
                </c:pt>
                <c:pt idx="45">
                  <c:v>#3fmmegahit</c:v>
                </c:pt>
                <c:pt idx="46">
                  <c:v>#SonMieux</c:v>
                </c:pt>
                <c:pt idx="47">
                  <c:v>#jullieenjulien</c:v>
                </c:pt>
                <c:pt idx="48">
                  <c:v>#käärijä</c:v>
                </c:pt>
                <c:pt idx="49">
                  <c:v>#geluiden</c:v>
                </c:pt>
                <c:pt idx="50">
                  <c:v>#nachtmerrie</c:v>
                </c:pt>
                <c:pt idx="51">
                  <c:v>#AnnaRoseClayton</c:v>
                </c:pt>
                <c:pt idx="52">
                  <c:v>#noorderslag</c:v>
                </c:pt>
                <c:pt idx="53">
                  <c:v>#zoetauran</c:v>
                </c:pt>
                <c:pt idx="54">
                  <c:v>#zoëtauran</c:v>
                </c:pt>
                <c:pt idx="55">
                  <c:v>#AdamTucker</c:v>
                </c:pt>
                <c:pt idx="56">
                  <c:v>#BetterMan</c:v>
                </c:pt>
                <c:pt idx="57">
                  <c:v>#RobbieWilliams</c:v>
                </c:pt>
                <c:pt idx="58">
                  <c:v>#3FMTalentstage</c:v>
                </c:pt>
                <c:pt idx="59">
                  <c:v>#ESNS2025</c:v>
                </c:pt>
                <c:pt idx="60">
                  <c:v>#Irisjean</c:v>
                </c:pt>
              </c:strCache>
            </c:strRef>
          </c:cat>
          <c:val>
            <c:numRef>
              <c:f>Sheet1!$B$2:$B$62</c:f>
              <c:numCache>
                <c:formatCode>General</c:formatCode>
                <c:ptCount val="61"/>
                <c:pt idx="0">
                  <c:v>490080</c:v>
                </c:pt>
                <c:pt idx="1">
                  <c:v>490080</c:v>
                </c:pt>
                <c:pt idx="2">
                  <c:v>490080</c:v>
                </c:pt>
                <c:pt idx="3">
                  <c:v>490080</c:v>
                </c:pt>
                <c:pt idx="4">
                  <c:v>335303</c:v>
                </c:pt>
                <c:pt idx="5">
                  <c:v>335303</c:v>
                </c:pt>
                <c:pt idx="6">
                  <c:v>324432</c:v>
                </c:pt>
                <c:pt idx="7">
                  <c:v>317397.5</c:v>
                </c:pt>
                <c:pt idx="8">
                  <c:v>314122</c:v>
                </c:pt>
                <c:pt idx="9">
                  <c:v>279773</c:v>
                </c:pt>
                <c:pt idx="10">
                  <c:v>216516</c:v>
                </c:pt>
                <c:pt idx="11">
                  <c:v>211152</c:v>
                </c:pt>
                <c:pt idx="12">
                  <c:v>203443</c:v>
                </c:pt>
                <c:pt idx="13">
                  <c:v>203443</c:v>
                </c:pt>
                <c:pt idx="14">
                  <c:v>169859.75</c:v>
                </c:pt>
                <c:pt idx="15">
                  <c:v>150981</c:v>
                </c:pt>
                <c:pt idx="16">
                  <c:v>144262</c:v>
                </c:pt>
                <c:pt idx="17">
                  <c:v>137673</c:v>
                </c:pt>
                <c:pt idx="18">
                  <c:v>137673</c:v>
                </c:pt>
                <c:pt idx="19">
                  <c:v>124009</c:v>
                </c:pt>
                <c:pt idx="20">
                  <c:v>112184</c:v>
                </c:pt>
                <c:pt idx="21">
                  <c:v>102582.45161290299</c:v>
                </c:pt>
                <c:pt idx="22">
                  <c:v>100592.66666666701</c:v>
                </c:pt>
                <c:pt idx="23">
                  <c:v>84793</c:v>
                </c:pt>
                <c:pt idx="24">
                  <c:v>84258.6</c:v>
                </c:pt>
                <c:pt idx="25">
                  <c:v>84258.6</c:v>
                </c:pt>
                <c:pt idx="26">
                  <c:v>64934</c:v>
                </c:pt>
                <c:pt idx="27">
                  <c:v>64934</c:v>
                </c:pt>
                <c:pt idx="28">
                  <c:v>53808</c:v>
                </c:pt>
                <c:pt idx="29">
                  <c:v>51744.5</c:v>
                </c:pt>
                <c:pt idx="30">
                  <c:v>50391</c:v>
                </c:pt>
                <c:pt idx="31">
                  <c:v>50391</c:v>
                </c:pt>
                <c:pt idx="32">
                  <c:v>50391</c:v>
                </c:pt>
                <c:pt idx="33">
                  <c:v>49685</c:v>
                </c:pt>
                <c:pt idx="34">
                  <c:v>49685</c:v>
                </c:pt>
                <c:pt idx="35">
                  <c:v>41292</c:v>
                </c:pt>
                <c:pt idx="36">
                  <c:v>31913</c:v>
                </c:pt>
                <c:pt idx="37">
                  <c:v>26586</c:v>
                </c:pt>
                <c:pt idx="38">
                  <c:v>23162</c:v>
                </c:pt>
                <c:pt idx="39">
                  <c:v>22180</c:v>
                </c:pt>
                <c:pt idx="40">
                  <c:v>18920</c:v>
                </c:pt>
                <c:pt idx="41">
                  <c:v>17720</c:v>
                </c:pt>
                <c:pt idx="42">
                  <c:v>14411</c:v>
                </c:pt>
                <c:pt idx="43">
                  <c:v>14411</c:v>
                </c:pt>
                <c:pt idx="44">
                  <c:v>14411</c:v>
                </c:pt>
                <c:pt idx="45">
                  <c:v>13260</c:v>
                </c:pt>
                <c:pt idx="46">
                  <c:v>10541</c:v>
                </c:pt>
                <c:pt idx="47">
                  <c:v>8670</c:v>
                </c:pt>
                <c:pt idx="48">
                  <c:v>8575</c:v>
                </c:pt>
                <c:pt idx="49">
                  <c:v>7859</c:v>
                </c:pt>
                <c:pt idx="50">
                  <c:v>7859</c:v>
                </c:pt>
                <c:pt idx="51">
                  <c:v>6138</c:v>
                </c:pt>
                <c:pt idx="52">
                  <c:v>5437</c:v>
                </c:pt>
                <c:pt idx="53">
                  <c:v>5437</c:v>
                </c:pt>
                <c:pt idx="54">
                  <c:v>5437</c:v>
                </c:pt>
                <c:pt idx="55">
                  <c:v>4249</c:v>
                </c:pt>
                <c:pt idx="56">
                  <c:v>4249</c:v>
                </c:pt>
                <c:pt idx="57">
                  <c:v>4249</c:v>
                </c:pt>
                <c:pt idx="58">
                  <c:v>2911</c:v>
                </c:pt>
                <c:pt idx="59">
                  <c:v>2911</c:v>
                </c:pt>
                <c:pt idx="60">
                  <c:v>2911</c:v>
                </c:pt>
              </c:numCache>
            </c:numRef>
          </c:val>
          <c:extLst>
            <c:ext xmlns:c16="http://schemas.microsoft.com/office/drawing/2014/chart" uri="{C3380CC4-5D6E-409C-BE32-E72D297353CC}">
              <c16:uniqueId val="{00000000-FC4C-4D7E-B81B-EF56377F51B4}"/>
            </c:ext>
          </c:extLst>
        </c:ser>
        <c:dLbls>
          <c:showLegendKey val="0"/>
          <c:showVal val="0"/>
          <c:showCatName val="0"/>
          <c:showSerName val="0"/>
          <c:showPercent val="0"/>
          <c:showBubbleSize val="0"/>
        </c:dLbls>
        <c:gapWidth val="219"/>
        <c:overlap val="-27"/>
        <c:axId val="456647064"/>
        <c:axId val="456648048"/>
      </c:barChart>
      <c:catAx>
        <c:axId val="45664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48048"/>
        <c:crosses val="autoZero"/>
        <c:auto val="1"/>
        <c:lblAlgn val="ctr"/>
        <c:lblOffset val="100"/>
        <c:noMultiLvlLbl val="0"/>
      </c:catAx>
      <c:valAx>
        <c:axId val="45664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4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4797220</c:v>
                </c:pt>
                <c:pt idx="1">
                  <c:v>1906101</c:v>
                </c:pt>
                <c:pt idx="2">
                  <c:v>2200288</c:v>
                </c:pt>
                <c:pt idx="3">
                  <c:v>2305321</c:v>
                </c:pt>
                <c:pt idx="4">
                  <c:v>2136434</c:v>
                </c:pt>
                <c:pt idx="5">
                  <c:v>7125245</c:v>
                </c:pt>
                <c:pt idx="6">
                  <c:v>2828768</c:v>
                </c:pt>
                <c:pt idx="7">
                  <c:v>3591472</c:v>
                </c:pt>
                <c:pt idx="8">
                  <c:v>1942816</c:v>
                </c:pt>
                <c:pt idx="9">
                  <c:v>1737777</c:v>
                </c:pt>
                <c:pt idx="10">
                  <c:v>2302019</c:v>
                </c:pt>
                <c:pt idx="11">
                  <c:v>2283129</c:v>
                </c:pt>
                <c:pt idx="12">
                  <c:v>6412836</c:v>
                </c:pt>
                <c:pt idx="13">
                  <c:v>2982919</c:v>
                </c:pt>
              </c:numCache>
            </c:numRef>
          </c:val>
          <c:smooth val="0"/>
          <c:extLst>
            <c:ext xmlns:c16="http://schemas.microsoft.com/office/drawing/2014/chart" uri="{C3380CC4-5D6E-409C-BE32-E72D297353CC}">
              <c16:uniqueId val="{00000000-AF8E-497E-A02F-F9AD8FF15F97}"/>
            </c:ext>
          </c:extLst>
        </c:ser>
        <c:dLbls>
          <c:showLegendKey val="0"/>
          <c:showVal val="0"/>
          <c:showCatName val="0"/>
          <c:showSerName val="0"/>
          <c:showPercent val="0"/>
          <c:showBubbleSize val="0"/>
        </c:dLbls>
        <c:smooth val="0"/>
        <c:axId val="399809704"/>
        <c:axId val="399810032"/>
      </c:lineChart>
      <c:dateAx>
        <c:axId val="39980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10032"/>
        <c:crosses val="autoZero"/>
        <c:auto val="1"/>
        <c:lblOffset val="100"/>
        <c:baseTimeUnit val="months"/>
      </c:dateAx>
      <c:valAx>
        <c:axId val="39981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0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37321460</c:v>
                </c:pt>
                <c:pt idx="1">
                  <c:v>8245828</c:v>
                </c:pt>
                <c:pt idx="2">
                  <c:v>8322924</c:v>
                </c:pt>
                <c:pt idx="3">
                  <c:v>7920343</c:v>
                </c:pt>
                <c:pt idx="4">
                  <c:v>6343767</c:v>
                </c:pt>
                <c:pt idx="5">
                  <c:v>27213668</c:v>
                </c:pt>
                <c:pt idx="6">
                  <c:v>10357345</c:v>
                </c:pt>
                <c:pt idx="7">
                  <c:v>11441016</c:v>
                </c:pt>
                <c:pt idx="8">
                  <c:v>6529366</c:v>
                </c:pt>
                <c:pt idx="9">
                  <c:v>5898935</c:v>
                </c:pt>
                <c:pt idx="10">
                  <c:v>7693829</c:v>
                </c:pt>
                <c:pt idx="11">
                  <c:v>8922971</c:v>
                </c:pt>
                <c:pt idx="12">
                  <c:v>28942764</c:v>
                </c:pt>
                <c:pt idx="13">
                  <c:v>9007322</c:v>
                </c:pt>
              </c:numCache>
            </c:numRef>
          </c:val>
          <c:smooth val="0"/>
          <c:extLst>
            <c:ext xmlns:c16="http://schemas.microsoft.com/office/drawing/2014/chart" uri="{C3380CC4-5D6E-409C-BE32-E72D297353CC}">
              <c16:uniqueId val="{00000000-DF00-4D99-9E1F-F7D93060BEAA}"/>
            </c:ext>
          </c:extLst>
        </c:ser>
        <c:dLbls>
          <c:showLegendKey val="0"/>
          <c:showVal val="0"/>
          <c:showCatName val="0"/>
          <c:showSerName val="0"/>
          <c:showPercent val="0"/>
          <c:showBubbleSize val="0"/>
        </c:dLbls>
        <c:smooth val="0"/>
        <c:axId val="510492232"/>
        <c:axId val="510492560"/>
      </c:lineChart>
      <c:dateAx>
        <c:axId val="51049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492560"/>
        <c:crosses val="autoZero"/>
        <c:auto val="1"/>
        <c:lblOffset val="100"/>
        <c:baseTimeUnit val="months"/>
      </c:dateAx>
      <c:valAx>
        <c:axId val="51049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49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125191</c:v>
                </c:pt>
                <c:pt idx="1">
                  <c:v>125362</c:v>
                </c:pt>
                <c:pt idx="2">
                  <c:v>125362</c:v>
                </c:pt>
                <c:pt idx="3">
                  <c:v>125865</c:v>
                </c:pt>
                <c:pt idx="4">
                  <c:v>126304</c:v>
                </c:pt>
                <c:pt idx="5">
                  <c:v>132685</c:v>
                </c:pt>
                <c:pt idx="6">
                  <c:v>134940</c:v>
                </c:pt>
                <c:pt idx="7">
                  <c:v>136067</c:v>
                </c:pt>
                <c:pt idx="8">
                  <c:v>136675</c:v>
                </c:pt>
                <c:pt idx="9">
                  <c:v>136912</c:v>
                </c:pt>
                <c:pt idx="10">
                  <c:v>137137</c:v>
                </c:pt>
                <c:pt idx="11">
                  <c:v>139212</c:v>
                </c:pt>
                <c:pt idx="12">
                  <c:v>150941</c:v>
                </c:pt>
                <c:pt idx="13">
                  <c:v>150628</c:v>
                </c:pt>
              </c:numCache>
            </c:numRef>
          </c:val>
          <c:smooth val="0"/>
          <c:extLst>
            <c:ext xmlns:c16="http://schemas.microsoft.com/office/drawing/2014/chart" uri="{C3380CC4-5D6E-409C-BE32-E72D297353CC}">
              <c16:uniqueId val="{00000000-6DA7-4E61-85FC-ACF233F2D834}"/>
            </c:ext>
          </c:extLst>
        </c:ser>
        <c:dLbls>
          <c:showLegendKey val="0"/>
          <c:showVal val="0"/>
          <c:showCatName val="0"/>
          <c:showSerName val="0"/>
          <c:showPercent val="0"/>
          <c:showBubbleSize val="0"/>
        </c:dLbls>
        <c:smooth val="0"/>
        <c:axId val="510495840"/>
        <c:axId val="510496168"/>
      </c:lineChart>
      <c:dateAx>
        <c:axId val="51049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496168"/>
        <c:crosses val="autoZero"/>
        <c:auto val="1"/>
        <c:lblOffset val="100"/>
        <c:baseTimeUnit val="months"/>
      </c:dateAx>
      <c:valAx>
        <c:axId val="51049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49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1.10594926045374</c:v>
                </c:pt>
                <c:pt idx="1">
                  <c:v>0.77677182029236802</c:v>
                </c:pt>
                <c:pt idx="2">
                  <c:v>1.11527661118212</c:v>
                </c:pt>
              </c:numCache>
            </c:numRef>
          </c:val>
          <c:extLst>
            <c:ext xmlns:c16="http://schemas.microsoft.com/office/drawing/2014/chart" uri="{C3380CC4-5D6E-409C-BE32-E72D297353CC}">
              <c16:uniqueId val="{00000000-CC40-4F7A-9D72-96F7F0ABDB96}"/>
            </c:ext>
          </c:extLst>
        </c:ser>
        <c:dLbls>
          <c:showLegendKey val="0"/>
          <c:showVal val="0"/>
          <c:showCatName val="0"/>
          <c:showSerName val="0"/>
          <c:showPercent val="0"/>
          <c:showBubbleSize val="0"/>
        </c:dLbls>
        <c:gapWidth val="219"/>
        <c:overlap val="-27"/>
        <c:axId val="301821552"/>
        <c:axId val="301819584"/>
      </c:barChart>
      <c:catAx>
        <c:axId val="30182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19584"/>
        <c:crosses val="autoZero"/>
        <c:auto val="1"/>
        <c:lblAlgn val="ctr"/>
        <c:lblOffset val="100"/>
        <c:noMultiLvlLbl val="0"/>
      </c:catAx>
      <c:valAx>
        <c:axId val="30181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3143362</c:v>
                </c:pt>
                <c:pt idx="1">
                  <c:v>1235488</c:v>
                </c:pt>
                <c:pt idx="2">
                  <c:v>1430074</c:v>
                </c:pt>
                <c:pt idx="3">
                  <c:v>803469</c:v>
                </c:pt>
                <c:pt idx="4">
                  <c:v>740982</c:v>
                </c:pt>
                <c:pt idx="5">
                  <c:v>1998515</c:v>
                </c:pt>
                <c:pt idx="6">
                  <c:v>1290645</c:v>
                </c:pt>
                <c:pt idx="7">
                  <c:v>2345094</c:v>
                </c:pt>
                <c:pt idx="8">
                  <c:v>2401287</c:v>
                </c:pt>
                <c:pt idx="9">
                  <c:v>1536811</c:v>
                </c:pt>
                <c:pt idx="10">
                  <c:v>1583283</c:v>
                </c:pt>
                <c:pt idx="11">
                  <c:v>1675527</c:v>
                </c:pt>
                <c:pt idx="12">
                  <c:v>4083522</c:v>
                </c:pt>
                <c:pt idx="13">
                  <c:v>2169534</c:v>
                </c:pt>
              </c:numCache>
            </c:numRef>
          </c:val>
          <c:smooth val="0"/>
          <c:extLst>
            <c:ext xmlns:c16="http://schemas.microsoft.com/office/drawing/2014/chart" uri="{C3380CC4-5D6E-409C-BE32-E72D297353CC}">
              <c16:uniqueId val="{00000000-D917-43E9-821C-A7836EE91607}"/>
            </c:ext>
          </c:extLst>
        </c:ser>
        <c:dLbls>
          <c:showLegendKey val="0"/>
          <c:showVal val="0"/>
          <c:showCatName val="0"/>
          <c:showSerName val="0"/>
          <c:showPercent val="0"/>
          <c:showBubbleSize val="0"/>
        </c:dLbls>
        <c:smooth val="0"/>
        <c:axId val="616186592"/>
        <c:axId val="616182328"/>
      </c:lineChart>
      <c:dateAx>
        <c:axId val="61618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182328"/>
        <c:crosses val="autoZero"/>
        <c:auto val="1"/>
        <c:lblOffset val="100"/>
        <c:baseTimeUnit val="months"/>
      </c:dateAx>
      <c:valAx>
        <c:axId val="61618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18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15653587</c:v>
                </c:pt>
                <c:pt idx="1">
                  <c:v>5119338</c:v>
                </c:pt>
                <c:pt idx="2">
                  <c:v>3875619</c:v>
                </c:pt>
                <c:pt idx="3">
                  <c:v>3463152</c:v>
                </c:pt>
                <c:pt idx="4">
                  <c:v>3601215</c:v>
                </c:pt>
                <c:pt idx="5">
                  <c:v>7549986</c:v>
                </c:pt>
                <c:pt idx="6">
                  <c:v>4898807</c:v>
                </c:pt>
                <c:pt idx="7">
                  <c:v>7722048</c:v>
                </c:pt>
                <c:pt idx="8">
                  <c:v>9312112</c:v>
                </c:pt>
                <c:pt idx="9">
                  <c:v>3989954</c:v>
                </c:pt>
                <c:pt idx="10">
                  <c:v>3882377</c:v>
                </c:pt>
                <c:pt idx="11">
                  <c:v>4612573</c:v>
                </c:pt>
                <c:pt idx="12">
                  <c:v>17913541</c:v>
                </c:pt>
                <c:pt idx="13">
                  <c:v>6863230</c:v>
                </c:pt>
              </c:numCache>
            </c:numRef>
          </c:val>
          <c:smooth val="0"/>
          <c:extLst>
            <c:ext xmlns:c16="http://schemas.microsoft.com/office/drawing/2014/chart" uri="{C3380CC4-5D6E-409C-BE32-E72D297353CC}">
              <c16:uniqueId val="{00000000-4972-4E95-A5BA-365B90344EEB}"/>
            </c:ext>
          </c:extLst>
        </c:ser>
        <c:dLbls>
          <c:showLegendKey val="0"/>
          <c:showVal val="0"/>
          <c:showCatName val="0"/>
          <c:showSerName val="0"/>
          <c:showPercent val="0"/>
          <c:showBubbleSize val="0"/>
        </c:dLbls>
        <c:smooth val="0"/>
        <c:axId val="616185936"/>
        <c:axId val="616181016"/>
      </c:lineChart>
      <c:dateAx>
        <c:axId val="61618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181016"/>
        <c:crosses val="autoZero"/>
        <c:auto val="1"/>
        <c:lblOffset val="100"/>
        <c:baseTimeUnit val="months"/>
      </c:dateAx>
      <c:valAx>
        <c:axId val="61618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18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Sheet1!$B$2:$B$15</c:f>
              <c:numCache>
                <c:formatCode>General</c:formatCode>
                <c:ptCount val="14"/>
                <c:pt idx="0">
                  <c:v>470965</c:v>
                </c:pt>
                <c:pt idx="1">
                  <c:v>205106</c:v>
                </c:pt>
                <c:pt idx="2">
                  <c:v>195577</c:v>
                </c:pt>
                <c:pt idx="3">
                  <c:v>621151</c:v>
                </c:pt>
                <c:pt idx="4">
                  <c:v>223761</c:v>
                </c:pt>
                <c:pt idx="5">
                  <c:v>1107618</c:v>
                </c:pt>
                <c:pt idx="6">
                  <c:v>958416</c:v>
                </c:pt>
                <c:pt idx="7">
                  <c:v>250016</c:v>
                </c:pt>
                <c:pt idx="8">
                  <c:v>272974</c:v>
                </c:pt>
                <c:pt idx="9">
                  <c:v>291472</c:v>
                </c:pt>
                <c:pt idx="10">
                  <c:v>419860</c:v>
                </c:pt>
                <c:pt idx="11">
                  <c:v>368945</c:v>
                </c:pt>
                <c:pt idx="12">
                  <c:v>2869858</c:v>
                </c:pt>
                <c:pt idx="13">
                  <c:v>333124</c:v>
                </c:pt>
              </c:numCache>
            </c:numRef>
          </c:val>
          <c:smooth val="0"/>
          <c:extLst>
            <c:ext xmlns:c16="http://schemas.microsoft.com/office/drawing/2014/chart" uri="{C3380CC4-5D6E-409C-BE32-E72D297353CC}">
              <c16:uniqueId val="{00000000-9D0A-4514-9575-3781798E972C}"/>
            </c:ext>
          </c:extLst>
        </c:ser>
        <c:ser>
          <c:idx val="1"/>
          <c:order val="1"/>
          <c:tx>
            <c:strRef>
              <c:f>Sheet1!$C$1</c:f>
              <c:strCache>
                <c:ptCount val="1"/>
                <c:pt idx="0">
                  <c:v>3FM Live</c:v>
                </c:pt>
              </c:strCache>
            </c:strRef>
          </c:tx>
          <c:spPr>
            <a:ln w="28575" cap="rnd">
              <a:solidFill>
                <a:schemeClr val="accent2"/>
              </a:solidFill>
              <a:round/>
            </a:ln>
            <a:effectLst/>
          </c:spPr>
          <c:marker>
            <c:symbol val="none"/>
          </c:marker>
          <c:cat>
            <c:numRef>
              <c:f>Sheet1!$A$2:$A$15</c:f>
              <c:numCache>
                <c:formatCode>m/d/yyyy</c:formatCode>
                <c:ptCount val="14"/>
                <c:pt idx="0">
                  <c:v>45261</c:v>
                </c:pt>
                <c:pt idx="1">
                  <c:v>45292</c:v>
                </c:pt>
                <c:pt idx="2">
                  <c:v>45323</c:v>
                </c:pt>
                <c:pt idx="3">
                  <c:v>45352</c:v>
                </c:pt>
                <c:pt idx="4">
                  <c:v>45383</c:v>
                </c:pt>
                <c:pt idx="5">
                  <c:v>45413</c:v>
                </c:pt>
                <c:pt idx="6">
                  <c:v>45444</c:v>
                </c:pt>
                <c:pt idx="7">
                  <c:v>45474</c:v>
                </c:pt>
                <c:pt idx="8">
                  <c:v>45505</c:v>
                </c:pt>
                <c:pt idx="9">
                  <c:v>45536</c:v>
                </c:pt>
                <c:pt idx="10">
                  <c:v>45566</c:v>
                </c:pt>
                <c:pt idx="11">
                  <c:v>45597</c:v>
                </c:pt>
                <c:pt idx="12">
                  <c:v>45627</c:v>
                </c:pt>
                <c:pt idx="13">
                  <c:v>45658</c:v>
                </c:pt>
              </c:numCache>
            </c:numRef>
          </c:cat>
          <c:val>
            <c:numRef>
              <c:f>Sheet1!$C$2:$C$15</c:f>
              <c:numCache>
                <c:formatCode>General</c:formatCode>
                <c:ptCount val="14"/>
                <c:pt idx="0">
                  <c:v>792377</c:v>
                </c:pt>
                <c:pt idx="1">
                  <c:v>441959</c:v>
                </c:pt>
                <c:pt idx="2">
                  <c:v>479492</c:v>
                </c:pt>
                <c:pt idx="3">
                  <c:v>487050</c:v>
                </c:pt>
                <c:pt idx="4">
                  <c:v>341974</c:v>
                </c:pt>
                <c:pt idx="5">
                  <c:v>326689</c:v>
                </c:pt>
                <c:pt idx="6">
                  <c:v>304786</c:v>
                </c:pt>
                <c:pt idx="7">
                  <c:v>247682</c:v>
                </c:pt>
                <c:pt idx="8">
                  <c:v>263853</c:v>
                </c:pt>
                <c:pt idx="9">
                  <c:v>314412</c:v>
                </c:pt>
                <c:pt idx="10">
                  <c:v>424224</c:v>
                </c:pt>
                <c:pt idx="11">
                  <c:v>324707</c:v>
                </c:pt>
                <c:pt idx="12">
                  <c:v>934160</c:v>
                </c:pt>
                <c:pt idx="13">
                  <c:v>475459</c:v>
                </c:pt>
              </c:numCache>
            </c:numRef>
          </c:val>
          <c:smooth val="0"/>
          <c:extLst>
            <c:ext xmlns:c16="http://schemas.microsoft.com/office/drawing/2014/chart" uri="{C3380CC4-5D6E-409C-BE32-E72D297353CC}">
              <c16:uniqueId val="{00000001-9D0A-4514-9575-3781798E972C}"/>
            </c:ext>
          </c:extLst>
        </c:ser>
        <c:dLbls>
          <c:showLegendKey val="0"/>
          <c:showVal val="0"/>
          <c:showCatName val="0"/>
          <c:showSerName val="0"/>
          <c:showPercent val="0"/>
          <c:showBubbleSize val="0"/>
        </c:dLbls>
        <c:smooth val="0"/>
        <c:axId val="710711344"/>
        <c:axId val="710713312"/>
      </c:lineChart>
      <c:dateAx>
        <c:axId val="71071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0713312"/>
        <c:crosses val="autoZero"/>
        <c:auto val="1"/>
        <c:lblOffset val="100"/>
        <c:baseTimeUnit val="months"/>
      </c:dateAx>
      <c:valAx>
        <c:axId val="71071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071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A9AB2-237F-4C0F-8BC8-604B8BCECC94}"/>
              </a:ext>
            </a:extLst>
          </p:cNvPr>
          <p:cNvSpPr>
            <a:spLocks noGrp="1"/>
          </p:cNvSpPr>
          <p:nvPr>
            <p:ph type="ctrTitle"/>
          </p:nvPr>
        </p:nvSpPr>
        <p:spPr/>
        <p:txBody>
          <a:bodyPr/>
          <a:lstStyle/>
          <a:p>
            <a:r>
              <a:rPr lang="en-US"/>
              <a:t>3FM STATS</a:t>
            </a:r>
          </a:p>
        </p:txBody>
      </p:sp>
      <p:sp>
        <p:nvSpPr>
          <p:cNvPr id="3" name="Subtitle 2">
            <a:extLst>
              <a:ext uri="{FF2B5EF4-FFF2-40B4-BE49-F238E27FC236}">
                <a16:creationId xmlns:a16="http://schemas.microsoft.com/office/drawing/2014/main" id="{D0534511-B026-4F47-B3EF-41ECF59D441A}"/>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480354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DE6FC-F16A-47FF-89E2-E988321D23E3}"/>
              </a:ext>
            </a:extLst>
          </p:cNvPr>
          <p:cNvSpPr>
            <a:spLocks noGrp="1"/>
          </p:cNvSpPr>
          <p:nvPr>
            <p:ph type="title"/>
          </p:nvPr>
        </p:nvSpPr>
        <p:spPr/>
        <p:txBody>
          <a:bodyPr/>
          <a:lstStyle/>
          <a:p>
            <a:r>
              <a:rPr lang="nl-NL"/>
              <a:t>Overall Al onze kanalen in vogelvlucht 📊 | 1 group and 5 profiles</a:t>
            </a:r>
            <a:endParaRPr lang="en-US"/>
          </a:p>
        </p:txBody>
      </p:sp>
      <p:graphicFrame>
        <p:nvGraphicFramePr>
          <p:cNvPr id="5" name="Table Placeholder 4">
            <a:extLst>
              <a:ext uri="{FF2B5EF4-FFF2-40B4-BE49-F238E27FC236}">
                <a16:creationId xmlns:a16="http://schemas.microsoft.com/office/drawing/2014/main" id="{87CB1C85-09A2-4359-8D4F-1659DAAFF265}"/>
              </a:ext>
            </a:extLst>
          </p:cNvPr>
          <p:cNvGraphicFramePr>
            <a:graphicFrameLocks noGrp="1"/>
          </p:cNvGraphicFramePr>
          <p:nvPr>
            <p:ph type="tbl" sz="quarter" idx="13"/>
            <p:extLst>
              <p:ext uri="{D42A27DB-BD31-4B8C-83A1-F6EECF244321}">
                <p14:modId xmlns:p14="http://schemas.microsoft.com/office/powerpoint/2010/main" val="70549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6379147"/>
                    </a:ext>
                  </a:extLst>
                </a:gridCol>
                <a:gridCol w="1152144">
                  <a:extLst>
                    <a:ext uri="{9D8B030D-6E8A-4147-A177-3AD203B41FA5}">
                      <a16:colId xmlns:a16="http://schemas.microsoft.com/office/drawing/2014/main" val="3560834104"/>
                    </a:ext>
                  </a:extLst>
                </a:gridCol>
                <a:gridCol w="1152144">
                  <a:extLst>
                    <a:ext uri="{9D8B030D-6E8A-4147-A177-3AD203B41FA5}">
                      <a16:colId xmlns:a16="http://schemas.microsoft.com/office/drawing/2014/main" val="3076522075"/>
                    </a:ext>
                  </a:extLst>
                </a:gridCol>
                <a:gridCol w="1152144">
                  <a:extLst>
                    <a:ext uri="{9D8B030D-6E8A-4147-A177-3AD203B41FA5}">
                      <a16:colId xmlns:a16="http://schemas.microsoft.com/office/drawing/2014/main" val="4277221229"/>
                    </a:ext>
                  </a:extLst>
                </a:gridCol>
                <a:gridCol w="1152144">
                  <a:extLst>
                    <a:ext uri="{9D8B030D-6E8A-4147-A177-3AD203B41FA5}">
                      <a16:colId xmlns:a16="http://schemas.microsoft.com/office/drawing/2014/main" val="1726655944"/>
                    </a:ext>
                  </a:extLst>
                </a:gridCol>
                <a:gridCol w="1152144">
                  <a:extLst>
                    <a:ext uri="{9D8B030D-6E8A-4147-A177-3AD203B41FA5}">
                      <a16:colId xmlns:a16="http://schemas.microsoft.com/office/drawing/2014/main" val="4216813460"/>
                    </a:ext>
                  </a:extLst>
                </a:gridCol>
                <a:gridCol w="1152144">
                  <a:extLst>
                    <a:ext uri="{9D8B030D-6E8A-4147-A177-3AD203B41FA5}">
                      <a16:colId xmlns:a16="http://schemas.microsoft.com/office/drawing/2014/main" val="161496081"/>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4282503598"/>
                  </a:ext>
                </a:extLst>
              </a:tr>
              <a:tr h="370840">
                <a:tc>
                  <a:txBody>
                    <a:bodyPr/>
                    <a:lstStyle/>
                    <a:p>
                      <a:r>
                        <a:rPr lang="en-US" sz="1000"/>
                        <a:t>TikTok</a:t>
                      </a:r>
                    </a:p>
                  </a:txBody>
                  <a:tcPr/>
                </a:tc>
                <a:tc>
                  <a:txBody>
                    <a:bodyPr/>
                    <a:lstStyle/>
                    <a:p>
                      <a:r>
                        <a:rPr lang="en-US" sz="1000"/>
                        <a:t>@npo3fm</a:t>
                      </a:r>
                    </a:p>
                  </a:txBody>
                  <a:tcPr/>
                </a:tc>
                <a:tc>
                  <a:txBody>
                    <a:bodyPr/>
                    <a:lstStyle/>
                    <a:p>
                      <a:r>
                        <a:rPr lang="en-US" sz="1000"/>
                        <a:t>162597</a:t>
                      </a:r>
                    </a:p>
                  </a:txBody>
                  <a:tcPr/>
                </a:tc>
                <a:tc>
                  <a:txBody>
                    <a:bodyPr/>
                    <a:lstStyle/>
                    <a:p>
                      <a:r>
                        <a:rPr lang="en-US" sz="1000"/>
                        <a:t>1824</a:t>
                      </a:r>
                    </a:p>
                  </a:txBody>
                  <a:tcPr/>
                </a:tc>
                <a:tc>
                  <a:txBody>
                    <a:bodyPr/>
                    <a:lstStyle/>
                    <a:p>
                      <a:r>
                        <a:rPr lang="en-US" sz="1000"/>
                        <a:t>36</a:t>
                      </a:r>
                    </a:p>
                  </a:txBody>
                  <a:tcPr/>
                </a:tc>
                <a:tc>
                  <a:txBody>
                    <a:bodyPr/>
                    <a:lstStyle/>
                    <a:p>
                      <a:r>
                        <a:rPr lang="en-US" sz="1000"/>
                        <a:t>225117</a:t>
                      </a:r>
                    </a:p>
                  </a:txBody>
                  <a:tcPr/>
                </a:tc>
                <a:tc>
                  <a:txBody>
                    <a:bodyPr/>
                    <a:lstStyle/>
                    <a:p>
                      <a:r>
                        <a:rPr lang="en-US" sz="1000"/>
                        <a:t>6253</a:t>
                      </a:r>
                    </a:p>
                  </a:txBody>
                  <a:tcPr/>
                </a:tc>
                <a:extLst>
                  <a:ext uri="{0D108BD9-81ED-4DB2-BD59-A6C34878D82A}">
                    <a16:rowId xmlns:a16="http://schemas.microsoft.com/office/drawing/2014/main" val="258927480"/>
                  </a:ext>
                </a:extLst>
              </a:tr>
              <a:tr h="370840">
                <a:tc>
                  <a:txBody>
                    <a:bodyPr/>
                    <a:lstStyle/>
                    <a:p>
                      <a:r>
                        <a:rPr lang="en-US" sz="1000"/>
                        <a:t>YouTube</a:t>
                      </a:r>
                    </a:p>
                  </a:txBody>
                  <a:tcPr/>
                </a:tc>
                <a:tc>
                  <a:txBody>
                    <a:bodyPr/>
                    <a:lstStyle/>
                    <a:p>
                      <a:r>
                        <a:rPr lang="en-US" sz="1000"/>
                        <a:t>3FM Live</a:t>
                      </a:r>
                    </a:p>
                  </a:txBody>
                  <a:tcPr/>
                </a:tc>
                <a:tc>
                  <a:txBody>
                    <a:bodyPr/>
                    <a:lstStyle/>
                    <a:p>
                      <a:r>
                        <a:rPr lang="en-US" sz="1000"/>
                        <a:t>80300</a:t>
                      </a:r>
                    </a:p>
                  </a:txBody>
                  <a:tcPr/>
                </a:tc>
                <a:tc>
                  <a:txBody>
                    <a:bodyPr/>
                    <a:lstStyle/>
                    <a:p>
                      <a:r>
                        <a:rPr lang="en-US" sz="1000"/>
                        <a:t>400</a:t>
                      </a:r>
                    </a:p>
                  </a:txBody>
                  <a:tcPr/>
                </a:tc>
                <a:tc>
                  <a:txBody>
                    <a:bodyPr/>
                    <a:lstStyle/>
                    <a:p>
                      <a:r>
                        <a:rPr lang="en-US" sz="1000"/>
                        <a:t>12</a:t>
                      </a:r>
                    </a:p>
                  </a:txBody>
                  <a:tcPr/>
                </a:tc>
                <a:tc>
                  <a:txBody>
                    <a:bodyPr/>
                    <a:lstStyle/>
                    <a:p>
                      <a:r>
                        <a:rPr lang="en-US" sz="1000"/>
                        <a:t>3603</a:t>
                      </a:r>
                    </a:p>
                  </a:txBody>
                  <a:tcPr/>
                </a:tc>
                <a:tc>
                  <a:txBody>
                    <a:bodyPr/>
                    <a:lstStyle/>
                    <a:p>
                      <a:r>
                        <a:rPr lang="en-US" sz="1000"/>
                        <a:t>300</a:t>
                      </a:r>
                    </a:p>
                  </a:txBody>
                  <a:tcPr/>
                </a:tc>
                <a:extLst>
                  <a:ext uri="{0D108BD9-81ED-4DB2-BD59-A6C34878D82A}">
                    <a16:rowId xmlns:a16="http://schemas.microsoft.com/office/drawing/2014/main" val="1188278007"/>
                  </a:ext>
                </a:extLst>
              </a:tr>
              <a:tr h="370840">
                <a:tc>
                  <a:txBody>
                    <a:bodyPr/>
                    <a:lstStyle/>
                    <a:p>
                      <a:r>
                        <a:rPr lang="en-US" sz="1000"/>
                        <a:t>YouTube</a:t>
                      </a:r>
                    </a:p>
                  </a:txBody>
                  <a:tcPr/>
                </a:tc>
                <a:tc>
                  <a:txBody>
                    <a:bodyPr/>
                    <a:lstStyle/>
                    <a:p>
                      <a:r>
                        <a:rPr lang="en-US" sz="1000"/>
                        <a:t>3FM</a:t>
                      </a:r>
                    </a:p>
                  </a:txBody>
                  <a:tcPr/>
                </a:tc>
                <a:tc>
                  <a:txBody>
                    <a:bodyPr/>
                    <a:lstStyle/>
                    <a:p>
                      <a:r>
                        <a:rPr lang="en-US" sz="1000"/>
                        <a:t>81400</a:t>
                      </a:r>
                    </a:p>
                  </a:txBody>
                  <a:tcPr/>
                </a:tc>
                <a:tc>
                  <a:txBody>
                    <a:bodyPr/>
                    <a:lstStyle/>
                    <a:p>
                      <a:r>
                        <a:rPr lang="en-US" sz="1000"/>
                        <a:t>200</a:t>
                      </a:r>
                    </a:p>
                  </a:txBody>
                  <a:tcPr/>
                </a:tc>
                <a:tc>
                  <a:txBody>
                    <a:bodyPr/>
                    <a:lstStyle/>
                    <a:p>
                      <a:r>
                        <a:rPr lang="en-US" sz="1000"/>
                        <a:t>18</a:t>
                      </a:r>
                    </a:p>
                  </a:txBody>
                  <a:tcPr/>
                </a:tc>
                <a:tc>
                  <a:txBody>
                    <a:bodyPr/>
                    <a:lstStyle/>
                    <a:p>
                      <a:r>
                        <a:rPr lang="en-US" sz="1000"/>
                        <a:t>3604</a:t>
                      </a:r>
                    </a:p>
                  </a:txBody>
                  <a:tcPr/>
                </a:tc>
                <a:tc>
                  <a:txBody>
                    <a:bodyPr/>
                    <a:lstStyle/>
                    <a:p>
                      <a:r>
                        <a:rPr lang="en-US" sz="1000"/>
                        <a:t>200</a:t>
                      </a:r>
                    </a:p>
                  </a:txBody>
                  <a:tcPr/>
                </a:tc>
                <a:extLst>
                  <a:ext uri="{0D108BD9-81ED-4DB2-BD59-A6C34878D82A}">
                    <a16:rowId xmlns:a16="http://schemas.microsoft.com/office/drawing/2014/main" val="2920481832"/>
                  </a:ext>
                </a:extLst>
              </a:tr>
              <a:tr h="370840">
                <a:tc>
                  <a:txBody>
                    <a:bodyPr/>
                    <a:lstStyle/>
                    <a:p>
                      <a:r>
                        <a:rPr lang="en-US" sz="1000"/>
                        <a:t>Instagram</a:t>
                      </a:r>
                    </a:p>
                  </a:txBody>
                  <a:tcPr/>
                </a:tc>
                <a:tc>
                  <a:txBody>
                    <a:bodyPr/>
                    <a:lstStyle/>
                    <a:p>
                      <a:r>
                        <a:rPr lang="en-US" sz="1000"/>
                        <a:t>npo3fm</a:t>
                      </a:r>
                    </a:p>
                  </a:txBody>
                  <a:tcPr/>
                </a:tc>
                <a:tc>
                  <a:txBody>
                    <a:bodyPr/>
                    <a:lstStyle/>
                    <a:p>
                      <a:r>
                        <a:rPr lang="en-US" sz="1000"/>
                        <a:t>150628</a:t>
                      </a:r>
                    </a:p>
                  </a:txBody>
                  <a:tcPr/>
                </a:tc>
                <a:tc>
                  <a:txBody>
                    <a:bodyPr/>
                    <a:lstStyle/>
                    <a:p>
                      <a:r>
                        <a:rPr lang="en-US" sz="1000"/>
                        <a:t>-313</a:t>
                      </a:r>
                    </a:p>
                  </a:txBody>
                  <a:tcPr/>
                </a:tc>
                <a:tc>
                  <a:txBody>
                    <a:bodyPr/>
                    <a:lstStyle/>
                    <a:p>
                      <a:r>
                        <a:rPr lang="en-US" sz="1000"/>
                        <a:t>49</a:t>
                      </a:r>
                    </a:p>
                  </a:txBody>
                  <a:tcPr/>
                </a:tc>
                <a:tc>
                  <a:txBody>
                    <a:bodyPr/>
                    <a:lstStyle/>
                    <a:p>
                      <a:r>
                        <a:rPr lang="en-US" sz="1000"/>
                        <a:t>77074</a:t>
                      </a:r>
                    </a:p>
                  </a:txBody>
                  <a:tcPr/>
                </a:tc>
                <a:tc>
                  <a:txBody>
                    <a:bodyPr/>
                    <a:lstStyle/>
                    <a:p>
                      <a:r>
                        <a:rPr lang="en-US" sz="1000"/>
                        <a:t>1573</a:t>
                      </a:r>
                    </a:p>
                  </a:txBody>
                  <a:tcPr/>
                </a:tc>
                <a:extLst>
                  <a:ext uri="{0D108BD9-81ED-4DB2-BD59-A6C34878D82A}">
                    <a16:rowId xmlns:a16="http://schemas.microsoft.com/office/drawing/2014/main" val="33211801"/>
                  </a:ext>
                </a:extLst>
              </a:tr>
              <a:tr h="370840">
                <a:tc>
                  <a:txBody>
                    <a:bodyPr/>
                    <a:lstStyle/>
                    <a:p>
                      <a:r>
                        <a:rPr lang="en-US" sz="1000"/>
                        <a:t>Facebook</a:t>
                      </a:r>
                    </a:p>
                  </a:txBody>
                  <a:tcPr/>
                </a:tc>
                <a:tc>
                  <a:txBody>
                    <a:bodyPr/>
                    <a:lstStyle/>
                    <a:p>
                      <a:r>
                        <a:rPr lang="en-US" sz="1000"/>
                        <a:t>3FM</a:t>
                      </a:r>
                    </a:p>
                  </a:txBody>
                  <a:tcPr/>
                </a:tc>
                <a:tc>
                  <a:txBody>
                    <a:bodyPr/>
                    <a:lstStyle/>
                    <a:p>
                      <a:r>
                        <a:rPr lang="en-US" sz="1000"/>
                        <a:t>307519</a:t>
                      </a:r>
                    </a:p>
                  </a:txBody>
                  <a:tcPr/>
                </a:tc>
                <a:tc>
                  <a:txBody>
                    <a:bodyPr/>
                    <a:lstStyle/>
                    <a:p>
                      <a:r>
                        <a:rPr lang="en-US" sz="1000"/>
                        <a:t>-398</a:t>
                      </a:r>
                    </a:p>
                  </a:txBody>
                  <a:tcPr/>
                </a:tc>
                <a:tc>
                  <a:txBody>
                    <a:bodyPr/>
                    <a:lstStyle/>
                    <a:p>
                      <a:r>
                        <a:rPr lang="en-US" sz="1000"/>
                        <a:t>46</a:t>
                      </a:r>
                    </a:p>
                  </a:txBody>
                  <a:tcPr/>
                </a:tc>
                <a:tc>
                  <a:txBody>
                    <a:bodyPr/>
                    <a:lstStyle/>
                    <a:p>
                      <a:r>
                        <a:rPr lang="en-US" sz="1000"/>
                        <a:t>11862</a:t>
                      </a:r>
                    </a:p>
                  </a:txBody>
                  <a:tcPr/>
                </a:tc>
                <a:tc>
                  <a:txBody>
                    <a:bodyPr/>
                    <a:lstStyle/>
                    <a:p>
                      <a:r>
                        <a:rPr lang="en-US" sz="1000"/>
                        <a:t>258</a:t>
                      </a:r>
                    </a:p>
                  </a:txBody>
                  <a:tcPr/>
                </a:tc>
                <a:extLst>
                  <a:ext uri="{0D108BD9-81ED-4DB2-BD59-A6C34878D82A}">
                    <a16:rowId xmlns:a16="http://schemas.microsoft.com/office/drawing/2014/main" val="725471426"/>
                  </a:ext>
                </a:extLst>
              </a:tr>
            </a:tbl>
          </a:graphicData>
        </a:graphic>
      </p:graphicFrame>
      <p:sp>
        <p:nvSpPr>
          <p:cNvPr id="4" name="Text Placeholder 3">
            <a:extLst>
              <a:ext uri="{FF2B5EF4-FFF2-40B4-BE49-F238E27FC236}">
                <a16:creationId xmlns:a16="http://schemas.microsoft.com/office/drawing/2014/main" id="{2F8FCE32-2745-40EF-B5B6-16C8F3888B7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89633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B9088-8504-4BD9-9A4F-1B96AB0590A6}"/>
              </a:ext>
            </a:extLst>
          </p:cNvPr>
          <p:cNvSpPr>
            <a:spLocks noGrp="1"/>
          </p:cNvSpPr>
          <p:nvPr>
            <p:ph type="title"/>
          </p:nvPr>
        </p:nvSpPr>
        <p:spPr/>
        <p:txBody>
          <a:bodyPr/>
          <a:lstStyle/>
          <a:p>
            <a:r>
              <a:rPr lang="nl-NL"/>
              <a:t>Overall Gouden Bergen, dit zijn onze top posts van de maand! ✨ | 1 group and 5 profiles - 1 of 3</a:t>
            </a:r>
            <a:endParaRPr lang="en-US"/>
          </a:p>
        </p:txBody>
      </p:sp>
      <p:graphicFrame>
        <p:nvGraphicFramePr>
          <p:cNvPr id="5" name="Table Placeholder 4">
            <a:extLst>
              <a:ext uri="{FF2B5EF4-FFF2-40B4-BE49-F238E27FC236}">
                <a16:creationId xmlns:a16="http://schemas.microsoft.com/office/drawing/2014/main" id="{2F64CA1F-7640-4DB3-AAD7-5CFB98C4530E}"/>
              </a:ext>
            </a:extLst>
          </p:cNvPr>
          <p:cNvGraphicFramePr>
            <a:graphicFrameLocks noGrp="1"/>
          </p:cNvGraphicFramePr>
          <p:nvPr>
            <p:ph type="tbl" sz="quarter" idx="13"/>
            <p:extLst>
              <p:ext uri="{D42A27DB-BD31-4B8C-83A1-F6EECF244321}">
                <p14:modId xmlns:p14="http://schemas.microsoft.com/office/powerpoint/2010/main" val="189039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9327269"/>
                    </a:ext>
                  </a:extLst>
                </a:gridCol>
                <a:gridCol w="1645920">
                  <a:extLst>
                    <a:ext uri="{9D8B030D-6E8A-4147-A177-3AD203B41FA5}">
                      <a16:colId xmlns:a16="http://schemas.microsoft.com/office/drawing/2014/main" val="4012915862"/>
                    </a:ext>
                  </a:extLst>
                </a:gridCol>
                <a:gridCol w="740664">
                  <a:extLst>
                    <a:ext uri="{9D8B030D-6E8A-4147-A177-3AD203B41FA5}">
                      <a16:colId xmlns:a16="http://schemas.microsoft.com/office/drawing/2014/main" val="1768658175"/>
                    </a:ext>
                  </a:extLst>
                </a:gridCol>
                <a:gridCol w="740664">
                  <a:extLst>
                    <a:ext uri="{9D8B030D-6E8A-4147-A177-3AD203B41FA5}">
                      <a16:colId xmlns:a16="http://schemas.microsoft.com/office/drawing/2014/main" val="2668930739"/>
                    </a:ext>
                  </a:extLst>
                </a:gridCol>
                <a:gridCol w="740664">
                  <a:extLst>
                    <a:ext uri="{9D8B030D-6E8A-4147-A177-3AD203B41FA5}">
                      <a16:colId xmlns:a16="http://schemas.microsoft.com/office/drawing/2014/main" val="681319286"/>
                    </a:ext>
                  </a:extLst>
                </a:gridCol>
                <a:gridCol w="740664">
                  <a:extLst>
                    <a:ext uri="{9D8B030D-6E8A-4147-A177-3AD203B41FA5}">
                      <a16:colId xmlns:a16="http://schemas.microsoft.com/office/drawing/2014/main" val="1282699344"/>
                    </a:ext>
                  </a:extLst>
                </a:gridCol>
                <a:gridCol w="740664">
                  <a:extLst>
                    <a:ext uri="{9D8B030D-6E8A-4147-A177-3AD203B41FA5}">
                      <a16:colId xmlns:a16="http://schemas.microsoft.com/office/drawing/2014/main" val="21192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4287844808"/>
                  </a:ext>
                </a:extLst>
              </a:tr>
            </a:tbl>
          </a:graphicData>
        </a:graphic>
      </p:graphicFrame>
      <p:sp>
        <p:nvSpPr>
          <p:cNvPr id="4" name="Text Placeholder 3">
            <a:extLst>
              <a:ext uri="{FF2B5EF4-FFF2-40B4-BE49-F238E27FC236}">
                <a16:creationId xmlns:a16="http://schemas.microsoft.com/office/drawing/2014/main" id="{5761E98B-DEED-49B1-B816-F15EFA7F62C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09512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3E2D0-3F4E-4B37-9167-8C06622FE023}"/>
              </a:ext>
            </a:extLst>
          </p:cNvPr>
          <p:cNvSpPr>
            <a:spLocks noGrp="1"/>
          </p:cNvSpPr>
          <p:nvPr>
            <p:ph type="title"/>
          </p:nvPr>
        </p:nvSpPr>
        <p:spPr/>
        <p:txBody>
          <a:bodyPr/>
          <a:lstStyle/>
          <a:p>
            <a:r>
              <a:rPr lang="nl-NL"/>
              <a:t>Overall Gouden Bergen, dit zijn onze top posts van de maand! ✨ | 1 group and 5 profiles - 2 of 3</a:t>
            </a:r>
            <a:endParaRPr lang="en-US"/>
          </a:p>
        </p:txBody>
      </p:sp>
      <p:graphicFrame>
        <p:nvGraphicFramePr>
          <p:cNvPr id="5" name="Table Placeholder 4">
            <a:extLst>
              <a:ext uri="{FF2B5EF4-FFF2-40B4-BE49-F238E27FC236}">
                <a16:creationId xmlns:a16="http://schemas.microsoft.com/office/drawing/2014/main" id="{00F3A079-4E0E-4C06-83C8-05FDA1517703}"/>
              </a:ext>
            </a:extLst>
          </p:cNvPr>
          <p:cNvGraphicFramePr>
            <a:graphicFrameLocks noGrp="1"/>
          </p:cNvGraphicFramePr>
          <p:nvPr>
            <p:ph type="tbl" sz="quarter" idx="13"/>
            <p:extLst>
              <p:ext uri="{D42A27DB-BD31-4B8C-83A1-F6EECF244321}">
                <p14:modId xmlns:p14="http://schemas.microsoft.com/office/powerpoint/2010/main" val="201940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8775068"/>
                    </a:ext>
                  </a:extLst>
                </a:gridCol>
                <a:gridCol w="1645920">
                  <a:extLst>
                    <a:ext uri="{9D8B030D-6E8A-4147-A177-3AD203B41FA5}">
                      <a16:colId xmlns:a16="http://schemas.microsoft.com/office/drawing/2014/main" val="3943941940"/>
                    </a:ext>
                  </a:extLst>
                </a:gridCol>
                <a:gridCol w="740664">
                  <a:extLst>
                    <a:ext uri="{9D8B030D-6E8A-4147-A177-3AD203B41FA5}">
                      <a16:colId xmlns:a16="http://schemas.microsoft.com/office/drawing/2014/main" val="3217620813"/>
                    </a:ext>
                  </a:extLst>
                </a:gridCol>
                <a:gridCol w="740664">
                  <a:extLst>
                    <a:ext uri="{9D8B030D-6E8A-4147-A177-3AD203B41FA5}">
                      <a16:colId xmlns:a16="http://schemas.microsoft.com/office/drawing/2014/main" val="2735575850"/>
                    </a:ext>
                  </a:extLst>
                </a:gridCol>
                <a:gridCol w="740664">
                  <a:extLst>
                    <a:ext uri="{9D8B030D-6E8A-4147-A177-3AD203B41FA5}">
                      <a16:colId xmlns:a16="http://schemas.microsoft.com/office/drawing/2014/main" val="414325705"/>
                    </a:ext>
                  </a:extLst>
                </a:gridCol>
                <a:gridCol w="740664">
                  <a:extLst>
                    <a:ext uri="{9D8B030D-6E8A-4147-A177-3AD203B41FA5}">
                      <a16:colId xmlns:a16="http://schemas.microsoft.com/office/drawing/2014/main" val="1659021280"/>
                    </a:ext>
                  </a:extLst>
                </a:gridCol>
                <a:gridCol w="740664">
                  <a:extLst>
                    <a:ext uri="{9D8B030D-6E8A-4147-A177-3AD203B41FA5}">
                      <a16:colId xmlns:a16="http://schemas.microsoft.com/office/drawing/2014/main" val="2528424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43079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Instagram npo3fm - 2025-01-15 18:54:52</a:t>
                      </a:r>
                      <a:r>
                        <a:rPr kumimoji="0" lang="nl-NL" sz="1000" b="0" i="0" u="none" strike="noStrike" kern="1200" cap="none" spc="0" normalizeH="0" baseline="0" noProof="0">
                          <a:ln>
                            <a:noFill/>
                          </a:ln>
                          <a:solidFill>
                            <a:prstClr val="black"/>
                          </a:solidFill>
                          <a:effectLst/>
                          <a:uLnTx/>
                          <a:uFillTx/>
                          <a:latin typeface="Calibri"/>
                          <a:ea typeface="+mn-ea"/>
                          <a:cs typeface="+mn-cs"/>
                        </a:rPr>
                        <a:t>
 “En nu zijn ze man &amp; vrouw…”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2/m86/AQMeK7_2RH88tCnLejQRvpwcHlKmQeDDLm0bzBEv8GDPbk1EF8_Sqy8FihNZuNahCH_nY8-GoFyalW-5GPk_uGQfzig9B0uiPJoOirs.mp4?efg=eyJ2ZW5jb2RlX3RhZyI6InZ0c192b2RfdXJsZ2VuLmNsaXBzLnVua25vd24tQzMuNzIwLmRhc2hfYmFzZWxpbmVfMV92MSJ9&amp;_nc_ht=scontent-fra3-1.cdninstagram.com&amp;_nc_cat=102&amp;_nc_oc=Adi8le5Z-1sSKHyeggAgixXepZksk3e0HmywVlR9KYvcQ4b7ujv27lSdSvs8wzoEWWo&amp;vs=570410819209527_2683159682&amp;_nc_vs=HBksFQIYUmlnX3hwdl9yZWVsc19wZXJtYW5lbnRfc3JfcHJvZC83QzQyNjg4MERCNDAzNjg4NTg3RjYwNTYxMEZEMkQ5Nl92aWRlb19kYXNoaW5pdC5tcDQVAALIAQAVAhg6cGFzc3Rocm91Z2hfZXZlcnN0b3JlL0dGZEdNaHpXZktMMjJUUUNBTVhJenFLbG01cGFicV9FQUFBRhUCAsgBACgAGAAbAYgHdXNlX29pbAExFQAAJrigvrzp4pFAFQIoAkMzLBdAUlHrhR64UhgSZGFzaF9iYXNlbGluZV8xX3YxEQB1AAA%3D&amp;ccb=9-4&amp;oh=00_AYBy0jzO7XyMoF-7MgV19EpyeAzFV7EB4vyYMPXcB9uh6A&amp;oe=67A51CC3&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15.0852 %</a:t>
                      </a:r>
                    </a:p>
                  </a:txBody>
                  <a:tcPr/>
                </a:tc>
                <a:extLst>
                  <a:ext uri="{0D108BD9-81ED-4DB2-BD59-A6C34878D82A}">
                    <a16:rowId xmlns:a16="http://schemas.microsoft.com/office/drawing/2014/main" val="1598041130"/>
                  </a:ext>
                </a:extLst>
              </a:tr>
            </a:tbl>
          </a:graphicData>
        </a:graphic>
      </p:graphicFrame>
      <p:sp>
        <p:nvSpPr>
          <p:cNvPr id="4" name="Text Placeholder 3">
            <a:extLst>
              <a:ext uri="{FF2B5EF4-FFF2-40B4-BE49-F238E27FC236}">
                <a16:creationId xmlns:a16="http://schemas.microsoft.com/office/drawing/2014/main" id="{915CE5D7-5ACA-404D-BBA5-7D48BB80534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813243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CE91-84D4-4369-9F43-694168623711}"/>
              </a:ext>
            </a:extLst>
          </p:cNvPr>
          <p:cNvSpPr>
            <a:spLocks noGrp="1"/>
          </p:cNvSpPr>
          <p:nvPr>
            <p:ph type="title"/>
          </p:nvPr>
        </p:nvSpPr>
        <p:spPr/>
        <p:txBody>
          <a:bodyPr/>
          <a:lstStyle/>
          <a:p>
            <a:r>
              <a:rPr lang="nl-NL"/>
              <a:t>Overall Gouden Bergen, dit zijn onze top posts van de maand! ✨ | 1 group and 5 profiles - 3 of 3</a:t>
            </a:r>
            <a:endParaRPr lang="en-US"/>
          </a:p>
        </p:txBody>
      </p:sp>
      <p:graphicFrame>
        <p:nvGraphicFramePr>
          <p:cNvPr id="5" name="Table Placeholder 4">
            <a:extLst>
              <a:ext uri="{FF2B5EF4-FFF2-40B4-BE49-F238E27FC236}">
                <a16:creationId xmlns:a16="http://schemas.microsoft.com/office/drawing/2014/main" id="{B3E76929-F109-4BAF-A819-3B2488450E2D}"/>
              </a:ext>
            </a:extLst>
          </p:cNvPr>
          <p:cNvGraphicFramePr>
            <a:graphicFrameLocks noGrp="1"/>
          </p:cNvGraphicFramePr>
          <p:nvPr>
            <p:ph type="tbl" sz="quarter" idx="13"/>
            <p:extLst>
              <p:ext uri="{D42A27DB-BD31-4B8C-83A1-F6EECF244321}">
                <p14:modId xmlns:p14="http://schemas.microsoft.com/office/powerpoint/2010/main" val="1918308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4817137"/>
                    </a:ext>
                  </a:extLst>
                </a:gridCol>
                <a:gridCol w="1645920">
                  <a:extLst>
                    <a:ext uri="{9D8B030D-6E8A-4147-A177-3AD203B41FA5}">
                      <a16:colId xmlns:a16="http://schemas.microsoft.com/office/drawing/2014/main" val="3152051896"/>
                    </a:ext>
                  </a:extLst>
                </a:gridCol>
                <a:gridCol w="740664">
                  <a:extLst>
                    <a:ext uri="{9D8B030D-6E8A-4147-A177-3AD203B41FA5}">
                      <a16:colId xmlns:a16="http://schemas.microsoft.com/office/drawing/2014/main" val="2490053907"/>
                    </a:ext>
                  </a:extLst>
                </a:gridCol>
                <a:gridCol w="740664">
                  <a:extLst>
                    <a:ext uri="{9D8B030D-6E8A-4147-A177-3AD203B41FA5}">
                      <a16:colId xmlns:a16="http://schemas.microsoft.com/office/drawing/2014/main" val="2140750509"/>
                    </a:ext>
                  </a:extLst>
                </a:gridCol>
                <a:gridCol w="740664">
                  <a:extLst>
                    <a:ext uri="{9D8B030D-6E8A-4147-A177-3AD203B41FA5}">
                      <a16:colId xmlns:a16="http://schemas.microsoft.com/office/drawing/2014/main" val="2090483948"/>
                    </a:ext>
                  </a:extLst>
                </a:gridCol>
                <a:gridCol w="740664">
                  <a:extLst>
                    <a:ext uri="{9D8B030D-6E8A-4147-A177-3AD203B41FA5}">
                      <a16:colId xmlns:a16="http://schemas.microsoft.com/office/drawing/2014/main" val="1995571209"/>
                    </a:ext>
                  </a:extLst>
                </a:gridCol>
                <a:gridCol w="740664">
                  <a:extLst>
                    <a:ext uri="{9D8B030D-6E8A-4147-A177-3AD203B41FA5}">
                      <a16:colId xmlns:a16="http://schemas.microsoft.com/office/drawing/2014/main" val="313462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8812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3FM - 2025-01-04 10:29:08</a:t>
                      </a:r>
                      <a:r>
                        <a:rPr kumimoji="0" lang="nl-NL" sz="1000" b="0" i="0" u="none" strike="noStrike" kern="1200" cap="none" spc="0" normalizeH="0" baseline="0" noProof="0">
                          <a:ln>
                            <a:noFill/>
                          </a:ln>
                          <a:solidFill>
                            <a:prstClr val="black"/>
                          </a:solidFill>
                          <a:effectLst/>
                          <a:uLnTx/>
                          <a:uFillTx/>
                          <a:latin typeface="Calibri"/>
                          <a:ea typeface="+mn-ea"/>
                          <a:cs typeface="+mn-cs"/>
                        </a:rPr>
                        <a:t>
 Kensington, de band die bekend is van hits zoals 'Sorry' en 'War', speelde in 2022 hun laatste show na de aankondiging dat zanger Eloi Youssef de band ging verlaten. 😢 Sindsdien bleef het akelig stil aan de kant van de band. Tot vandaag! 🤩 Op Instagram hinten ze naar een heuse comeback. Check het hele verhaal in de comments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https://quintly-eu-image-storage.s3.amazonaws.com/23ae5a5b1d784d39e4b9bf8c09739b1a/2b395e337e95b267564ba3e2f182828b.jpg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0.8919 %</a:t>
                      </a:r>
                    </a:p>
                  </a:txBody>
                  <a:tcPr/>
                </a:tc>
                <a:extLst>
                  <a:ext uri="{0D108BD9-81ED-4DB2-BD59-A6C34878D82A}">
                    <a16:rowId xmlns:a16="http://schemas.microsoft.com/office/drawing/2014/main" val="64806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3FM - 2025-01-16 16:22:14</a:t>
                      </a:r>
                      <a:r>
                        <a:rPr kumimoji="0" lang="en-US" sz="1000" b="0" i="0" u="none" strike="noStrike" kern="1200" cap="none" spc="0" normalizeH="0" baseline="0" noProof="0">
                          <a:ln>
                            <a:noFill/>
                          </a:ln>
                          <a:solidFill>
                            <a:prstClr val="black"/>
                          </a:solidFill>
                          <a:effectLst/>
                          <a:uLnTx/>
                          <a:uFillTx/>
                          <a:latin typeface="Calibri"/>
                          <a:ea typeface="+mn-ea"/>
                          <a:cs typeface="+mn-cs"/>
                        </a:rPr>
                        <a:t>
 Kensington is terug met nieuwe zanger Jason Dowd! Wijnand interviewt ze over de comeback | NPO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https://i.ytimg.com/vi/0aQTi98C0EE/hqdefault.jpg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2202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3FM Live - 2025-01-30 15:27:03</a:t>
                      </a:r>
                      <a:r>
                        <a:rPr kumimoji="0" lang="en-US" sz="1000" b="0" i="0" u="none" strike="noStrike" kern="1200" cap="none" spc="0" normalizeH="0" baseline="0" noProof="0">
                          <a:ln>
                            <a:noFill/>
                          </a:ln>
                          <a:solidFill>
                            <a:prstClr val="black"/>
                          </a:solidFill>
                          <a:effectLst/>
                          <a:uLnTx/>
                          <a:uFillTx/>
                          <a:latin typeface="Calibri"/>
                          <a:ea typeface="+mn-ea"/>
                          <a:cs typeface="+mn-cs"/>
                        </a:rPr>
                        <a:t>
 Kensington live met ‘A Moment’ in de 3FM Live Box | 3FM Live Box | NPO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https://i.ytimg.com/vi/352YuqY26h4/hqdefault.jpg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9754913"/>
                  </a:ext>
                </a:extLst>
              </a:tr>
            </a:tbl>
          </a:graphicData>
        </a:graphic>
      </p:graphicFrame>
      <p:sp>
        <p:nvSpPr>
          <p:cNvPr id="4" name="Text Placeholder 3">
            <a:extLst>
              <a:ext uri="{FF2B5EF4-FFF2-40B4-BE49-F238E27FC236}">
                <a16:creationId xmlns:a16="http://schemas.microsoft.com/office/drawing/2014/main" id="{F25D3E83-C31E-4714-AA99-D48B5EFA47B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96770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9DAE0-1F6E-4CCE-A464-088FF6510614}"/>
              </a:ext>
            </a:extLst>
          </p:cNvPr>
          <p:cNvSpPr>
            <a:spLocks noGrp="1"/>
          </p:cNvSpPr>
          <p:nvPr>
            <p:ph type="title"/>
          </p:nvPr>
        </p:nvSpPr>
        <p:spPr/>
        <p:txBody>
          <a:bodyPr/>
          <a:lstStyle/>
          <a:p>
            <a:r>
              <a:rPr lang="en-US"/>
              <a:t>Tiktok Post Views | 1 group and 5 profiles</a:t>
            </a:r>
          </a:p>
        </p:txBody>
      </p:sp>
      <p:graphicFrame>
        <p:nvGraphicFramePr>
          <p:cNvPr id="6" name="Chart Placeholder 5">
            <a:extLst>
              <a:ext uri="{FF2B5EF4-FFF2-40B4-BE49-F238E27FC236}">
                <a16:creationId xmlns:a16="http://schemas.microsoft.com/office/drawing/2014/main" id="{08BB92C1-DD01-464C-92A0-923472E532CF}"/>
              </a:ext>
            </a:extLst>
          </p:cNvPr>
          <p:cNvGraphicFramePr>
            <a:graphicFrameLocks noGrp="1"/>
          </p:cNvGraphicFramePr>
          <p:nvPr>
            <p:ph type="chart" sz="quarter" idx="13"/>
            <p:extLst>
              <p:ext uri="{D42A27DB-BD31-4B8C-83A1-F6EECF244321}">
                <p14:modId xmlns:p14="http://schemas.microsoft.com/office/powerpoint/2010/main" val="112308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D2A1D9-2D27-4422-9AAD-130A39107C50}"/>
              </a:ext>
            </a:extLst>
          </p:cNvPr>
          <p:cNvSpPr>
            <a:spLocks noGrp="1"/>
          </p:cNvSpPr>
          <p:nvPr>
            <p:ph type="body" sz="quarter" idx="14"/>
          </p:nvPr>
        </p:nvSpPr>
        <p:spPr/>
        <p:txBody>
          <a:bodyPr/>
          <a:lstStyle/>
          <a:p>
            <a:r>
              <a:rPr lang="en-US"/>
              <a:t>06/01/2024 - 01/31/2025</a:t>
            </a:r>
          </a:p>
        </p:txBody>
      </p:sp>
      <p:sp>
        <p:nvSpPr>
          <p:cNvPr id="5" name="Footer Placeholder 4">
            <a:extLst>
              <a:ext uri="{FF2B5EF4-FFF2-40B4-BE49-F238E27FC236}">
                <a16:creationId xmlns:a16="http://schemas.microsoft.com/office/drawing/2014/main" id="{A2B80354-FDD4-43B1-B9A9-C2B49A2270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747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BED4-38B7-4E80-8669-ADAD0439C322}"/>
              </a:ext>
            </a:extLst>
          </p:cNvPr>
          <p:cNvSpPr>
            <a:spLocks noGrp="1"/>
          </p:cNvSpPr>
          <p:nvPr>
            <p:ph type="title"/>
          </p:nvPr>
        </p:nvSpPr>
        <p:spPr/>
        <p:txBody>
          <a:bodyPr/>
          <a:lstStyle/>
          <a:p>
            <a:r>
              <a:rPr lang="en-US"/>
              <a:t>Tiktok Average Views by Hashtag | 1 group and 5 profiles</a:t>
            </a:r>
          </a:p>
        </p:txBody>
      </p:sp>
      <p:graphicFrame>
        <p:nvGraphicFramePr>
          <p:cNvPr id="6" name="Chart Placeholder 5">
            <a:extLst>
              <a:ext uri="{FF2B5EF4-FFF2-40B4-BE49-F238E27FC236}">
                <a16:creationId xmlns:a16="http://schemas.microsoft.com/office/drawing/2014/main" id="{0664FAC7-5376-495B-80CA-7019C525D764}"/>
              </a:ext>
            </a:extLst>
          </p:cNvPr>
          <p:cNvGraphicFramePr>
            <a:graphicFrameLocks noGrp="1"/>
          </p:cNvGraphicFramePr>
          <p:nvPr>
            <p:ph type="chart" sz="quarter" idx="13"/>
            <p:extLst>
              <p:ext uri="{D42A27DB-BD31-4B8C-83A1-F6EECF244321}">
                <p14:modId xmlns:p14="http://schemas.microsoft.com/office/powerpoint/2010/main" val="1246499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C7520-3864-4EC3-B6F5-C5F92ACEC110}"/>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FAE38CF6-8AAC-4DEE-AA82-BED03AB36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78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8B02-F65D-4A99-94F0-33E3D70483EE}"/>
              </a:ext>
            </a:extLst>
          </p:cNvPr>
          <p:cNvSpPr>
            <a:spLocks noGrp="1"/>
          </p:cNvSpPr>
          <p:nvPr>
            <p:ph type="title"/>
          </p:nvPr>
        </p:nvSpPr>
        <p:spPr/>
        <p:txBody>
          <a:bodyPr/>
          <a:lstStyle/>
          <a:p>
            <a:r>
              <a:rPr lang="en-US"/>
              <a:t>Tiktok Onze best scorende TikToks! 👀 | 1 group and 5 profiles - 1 of 5</a:t>
            </a:r>
          </a:p>
        </p:txBody>
      </p:sp>
      <p:graphicFrame>
        <p:nvGraphicFramePr>
          <p:cNvPr id="5" name="Table Placeholder 4">
            <a:extLst>
              <a:ext uri="{FF2B5EF4-FFF2-40B4-BE49-F238E27FC236}">
                <a16:creationId xmlns:a16="http://schemas.microsoft.com/office/drawing/2014/main" id="{74BFAC36-9530-43BD-AC83-B7D276CB3D03}"/>
              </a:ext>
            </a:extLst>
          </p:cNvPr>
          <p:cNvGraphicFramePr>
            <a:graphicFrameLocks noGrp="1"/>
          </p:cNvGraphicFramePr>
          <p:nvPr>
            <p:ph type="tbl" sz="quarter" idx="13"/>
            <p:extLst>
              <p:ext uri="{D42A27DB-BD31-4B8C-83A1-F6EECF244321}">
                <p14:modId xmlns:p14="http://schemas.microsoft.com/office/powerpoint/2010/main" val="2115294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33155194"/>
                    </a:ext>
                  </a:extLst>
                </a:gridCol>
                <a:gridCol w="576072">
                  <a:extLst>
                    <a:ext uri="{9D8B030D-6E8A-4147-A177-3AD203B41FA5}">
                      <a16:colId xmlns:a16="http://schemas.microsoft.com/office/drawing/2014/main" val="3901281577"/>
                    </a:ext>
                  </a:extLst>
                </a:gridCol>
                <a:gridCol w="576072">
                  <a:extLst>
                    <a:ext uri="{9D8B030D-6E8A-4147-A177-3AD203B41FA5}">
                      <a16:colId xmlns:a16="http://schemas.microsoft.com/office/drawing/2014/main" val="705737487"/>
                    </a:ext>
                  </a:extLst>
                </a:gridCol>
                <a:gridCol w="576072">
                  <a:extLst>
                    <a:ext uri="{9D8B030D-6E8A-4147-A177-3AD203B41FA5}">
                      <a16:colId xmlns:a16="http://schemas.microsoft.com/office/drawing/2014/main" val="3722794653"/>
                    </a:ext>
                  </a:extLst>
                </a:gridCol>
                <a:gridCol w="576072">
                  <a:extLst>
                    <a:ext uri="{9D8B030D-6E8A-4147-A177-3AD203B41FA5}">
                      <a16:colId xmlns:a16="http://schemas.microsoft.com/office/drawing/2014/main" val="4004881460"/>
                    </a:ext>
                  </a:extLst>
                </a:gridCol>
                <a:gridCol w="576072">
                  <a:extLst>
                    <a:ext uri="{9D8B030D-6E8A-4147-A177-3AD203B41FA5}">
                      <a16:colId xmlns:a16="http://schemas.microsoft.com/office/drawing/2014/main" val="1214937844"/>
                    </a:ext>
                  </a:extLst>
                </a:gridCol>
                <a:gridCol w="576072">
                  <a:extLst>
                    <a:ext uri="{9D8B030D-6E8A-4147-A177-3AD203B41FA5}">
                      <a16:colId xmlns:a16="http://schemas.microsoft.com/office/drawing/2014/main" val="276271307"/>
                    </a:ext>
                  </a:extLst>
                </a:gridCol>
                <a:gridCol w="576072">
                  <a:extLst>
                    <a:ext uri="{9D8B030D-6E8A-4147-A177-3AD203B41FA5}">
                      <a16:colId xmlns:a16="http://schemas.microsoft.com/office/drawing/2014/main" val="1322265287"/>
                    </a:ext>
                  </a:extLst>
                </a:gridCol>
                <a:gridCol w="576072">
                  <a:extLst>
                    <a:ext uri="{9D8B030D-6E8A-4147-A177-3AD203B41FA5}">
                      <a16:colId xmlns:a16="http://schemas.microsoft.com/office/drawing/2014/main" val="1776993145"/>
                    </a:ext>
                  </a:extLst>
                </a:gridCol>
                <a:gridCol w="576072">
                  <a:extLst>
                    <a:ext uri="{9D8B030D-6E8A-4147-A177-3AD203B41FA5}">
                      <a16:colId xmlns:a16="http://schemas.microsoft.com/office/drawing/2014/main" val="1279920356"/>
                    </a:ext>
                  </a:extLst>
                </a:gridCol>
                <a:gridCol w="576072">
                  <a:extLst>
                    <a:ext uri="{9D8B030D-6E8A-4147-A177-3AD203B41FA5}">
                      <a16:colId xmlns:a16="http://schemas.microsoft.com/office/drawing/2014/main" val="426391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9448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19639</a:t>
                      </a:r>
                    </a:p>
                  </a:txBody>
                  <a:tcPr/>
                </a:tc>
                <a:extLst>
                  <a:ext uri="{0D108BD9-81ED-4DB2-BD59-A6C34878D82A}">
                    <a16:rowId xmlns:a16="http://schemas.microsoft.com/office/drawing/2014/main" val="249643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a:t>
                      </a:r>
                    </a:p>
                  </a:txBody>
                  <a:tcPr/>
                </a:tc>
                <a:extLst>
                  <a:ext uri="{0D108BD9-81ED-4DB2-BD59-A6C34878D82A}">
                    <a16:rowId xmlns:a16="http://schemas.microsoft.com/office/drawing/2014/main" val="384113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2539:42:40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181789</a:t>
                      </a:r>
                    </a:p>
                  </a:txBody>
                  <a:tcPr/>
                </a:tc>
                <a:extLst>
                  <a:ext uri="{0D108BD9-81ED-4DB2-BD59-A6C34878D82A}">
                    <a16:rowId xmlns:a16="http://schemas.microsoft.com/office/drawing/2014/main" val="60028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11:30:38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7982:21:58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419692</a:t>
                      </a:r>
                    </a:p>
                  </a:txBody>
                  <a:tcPr/>
                </a:tc>
                <a:extLst>
                  <a:ext uri="{0D108BD9-81ED-4DB2-BD59-A6C34878D82A}">
                    <a16:rowId xmlns:a16="http://schemas.microsoft.com/office/drawing/2014/main" val="167031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4963</a:t>
                      </a:r>
                    </a:p>
                  </a:txBody>
                  <a:tcPr/>
                </a:tc>
                <a:extLst>
                  <a:ext uri="{0D108BD9-81ED-4DB2-BD59-A6C34878D82A}">
                    <a16:rowId xmlns:a16="http://schemas.microsoft.com/office/drawing/2014/main" val="398592815"/>
                  </a:ext>
                </a:extLst>
              </a:tr>
            </a:tbl>
          </a:graphicData>
        </a:graphic>
      </p:graphicFrame>
      <p:sp>
        <p:nvSpPr>
          <p:cNvPr id="4" name="Text Placeholder 3">
            <a:extLst>
              <a:ext uri="{FF2B5EF4-FFF2-40B4-BE49-F238E27FC236}">
                <a16:creationId xmlns:a16="http://schemas.microsoft.com/office/drawing/2014/main" id="{868A5261-D351-4B66-920B-18C8547EC14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31589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9038D-C883-45C5-809C-0D40A4E6B912}"/>
              </a:ext>
            </a:extLst>
          </p:cNvPr>
          <p:cNvSpPr>
            <a:spLocks noGrp="1"/>
          </p:cNvSpPr>
          <p:nvPr>
            <p:ph type="title"/>
          </p:nvPr>
        </p:nvSpPr>
        <p:spPr/>
        <p:txBody>
          <a:bodyPr/>
          <a:lstStyle/>
          <a:p>
            <a:r>
              <a:rPr lang="en-US"/>
              <a:t>Tiktok Onze best scorende TikToks! 👀 | 1 group and 5 profiles - 2 of 5</a:t>
            </a:r>
          </a:p>
        </p:txBody>
      </p:sp>
      <p:graphicFrame>
        <p:nvGraphicFramePr>
          <p:cNvPr id="5" name="Table Placeholder 4">
            <a:extLst>
              <a:ext uri="{FF2B5EF4-FFF2-40B4-BE49-F238E27FC236}">
                <a16:creationId xmlns:a16="http://schemas.microsoft.com/office/drawing/2014/main" id="{954D8194-CE66-4161-AA8F-36018F7E8C76}"/>
              </a:ext>
            </a:extLst>
          </p:cNvPr>
          <p:cNvGraphicFramePr>
            <a:graphicFrameLocks noGrp="1"/>
          </p:cNvGraphicFramePr>
          <p:nvPr>
            <p:ph type="tbl" sz="quarter" idx="13"/>
            <p:extLst>
              <p:ext uri="{D42A27DB-BD31-4B8C-83A1-F6EECF244321}">
                <p14:modId xmlns:p14="http://schemas.microsoft.com/office/powerpoint/2010/main" val="19027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87008693"/>
                    </a:ext>
                  </a:extLst>
                </a:gridCol>
                <a:gridCol w="576072">
                  <a:extLst>
                    <a:ext uri="{9D8B030D-6E8A-4147-A177-3AD203B41FA5}">
                      <a16:colId xmlns:a16="http://schemas.microsoft.com/office/drawing/2014/main" val="3052758506"/>
                    </a:ext>
                  </a:extLst>
                </a:gridCol>
                <a:gridCol w="576072">
                  <a:extLst>
                    <a:ext uri="{9D8B030D-6E8A-4147-A177-3AD203B41FA5}">
                      <a16:colId xmlns:a16="http://schemas.microsoft.com/office/drawing/2014/main" val="1100030384"/>
                    </a:ext>
                  </a:extLst>
                </a:gridCol>
                <a:gridCol w="576072">
                  <a:extLst>
                    <a:ext uri="{9D8B030D-6E8A-4147-A177-3AD203B41FA5}">
                      <a16:colId xmlns:a16="http://schemas.microsoft.com/office/drawing/2014/main" val="1111468936"/>
                    </a:ext>
                  </a:extLst>
                </a:gridCol>
                <a:gridCol w="576072">
                  <a:extLst>
                    <a:ext uri="{9D8B030D-6E8A-4147-A177-3AD203B41FA5}">
                      <a16:colId xmlns:a16="http://schemas.microsoft.com/office/drawing/2014/main" val="2585578043"/>
                    </a:ext>
                  </a:extLst>
                </a:gridCol>
                <a:gridCol w="576072">
                  <a:extLst>
                    <a:ext uri="{9D8B030D-6E8A-4147-A177-3AD203B41FA5}">
                      <a16:colId xmlns:a16="http://schemas.microsoft.com/office/drawing/2014/main" val="4246017824"/>
                    </a:ext>
                  </a:extLst>
                </a:gridCol>
                <a:gridCol w="576072">
                  <a:extLst>
                    <a:ext uri="{9D8B030D-6E8A-4147-A177-3AD203B41FA5}">
                      <a16:colId xmlns:a16="http://schemas.microsoft.com/office/drawing/2014/main" val="3146299292"/>
                    </a:ext>
                  </a:extLst>
                </a:gridCol>
                <a:gridCol w="576072">
                  <a:extLst>
                    <a:ext uri="{9D8B030D-6E8A-4147-A177-3AD203B41FA5}">
                      <a16:colId xmlns:a16="http://schemas.microsoft.com/office/drawing/2014/main" val="2161837620"/>
                    </a:ext>
                  </a:extLst>
                </a:gridCol>
                <a:gridCol w="576072">
                  <a:extLst>
                    <a:ext uri="{9D8B030D-6E8A-4147-A177-3AD203B41FA5}">
                      <a16:colId xmlns:a16="http://schemas.microsoft.com/office/drawing/2014/main" val="197352474"/>
                    </a:ext>
                  </a:extLst>
                </a:gridCol>
                <a:gridCol w="576072">
                  <a:extLst>
                    <a:ext uri="{9D8B030D-6E8A-4147-A177-3AD203B41FA5}">
                      <a16:colId xmlns:a16="http://schemas.microsoft.com/office/drawing/2014/main" val="3858580514"/>
                    </a:ext>
                  </a:extLst>
                </a:gridCol>
                <a:gridCol w="576072">
                  <a:extLst>
                    <a:ext uri="{9D8B030D-6E8A-4147-A177-3AD203B41FA5}">
                      <a16:colId xmlns:a16="http://schemas.microsoft.com/office/drawing/2014/main" val="908434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4992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17:03:04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17:03:04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3692</a:t>
                      </a:r>
                    </a:p>
                  </a:txBody>
                  <a:tcPr/>
                </a:tc>
                <a:extLst>
                  <a:ext uri="{0D108BD9-81ED-4DB2-BD59-A6C34878D82A}">
                    <a16:rowId xmlns:a16="http://schemas.microsoft.com/office/drawing/2014/main" val="391289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2290:34:13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138605</a:t>
                      </a:r>
                    </a:p>
                  </a:txBody>
                  <a:tcPr/>
                </a:tc>
                <a:extLst>
                  <a:ext uri="{0D108BD9-81ED-4DB2-BD59-A6C34878D82A}">
                    <a16:rowId xmlns:a16="http://schemas.microsoft.com/office/drawing/2014/main" val="159447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a:t>
                      </a:r>
                    </a:p>
                  </a:txBody>
                  <a:tcPr/>
                </a:tc>
                <a:extLst>
                  <a:ext uri="{0D108BD9-81ED-4DB2-BD59-A6C34878D82A}">
                    <a16:rowId xmlns:a16="http://schemas.microsoft.com/office/drawing/2014/main" val="288808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12:26:54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12:26:54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12271</a:t>
                      </a:r>
                    </a:p>
                  </a:txBody>
                  <a:tcPr/>
                </a:tc>
                <a:extLst>
                  <a:ext uri="{0D108BD9-81ED-4DB2-BD59-A6C34878D82A}">
                    <a16:rowId xmlns:a16="http://schemas.microsoft.com/office/drawing/2014/main" val="275308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8058:20:14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438081</a:t>
                      </a:r>
                    </a:p>
                  </a:txBody>
                  <a:tcPr/>
                </a:tc>
                <a:extLst>
                  <a:ext uri="{0D108BD9-81ED-4DB2-BD59-A6C34878D82A}">
                    <a16:rowId xmlns:a16="http://schemas.microsoft.com/office/drawing/2014/main" val="3301632228"/>
                  </a:ext>
                </a:extLst>
              </a:tr>
            </a:tbl>
          </a:graphicData>
        </a:graphic>
      </p:graphicFrame>
      <p:sp>
        <p:nvSpPr>
          <p:cNvPr id="4" name="Text Placeholder 3">
            <a:extLst>
              <a:ext uri="{FF2B5EF4-FFF2-40B4-BE49-F238E27FC236}">
                <a16:creationId xmlns:a16="http://schemas.microsoft.com/office/drawing/2014/main" id="{1FA6E475-CFBE-46D9-A39E-0F33E29A38A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11434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30F33-C4AD-4AD9-96BB-BA409C240CF7}"/>
              </a:ext>
            </a:extLst>
          </p:cNvPr>
          <p:cNvSpPr>
            <a:spLocks noGrp="1"/>
          </p:cNvSpPr>
          <p:nvPr>
            <p:ph type="title"/>
          </p:nvPr>
        </p:nvSpPr>
        <p:spPr/>
        <p:txBody>
          <a:bodyPr/>
          <a:lstStyle/>
          <a:p>
            <a:r>
              <a:rPr lang="en-US"/>
              <a:t>Tiktok Onze best scorende TikToks! 👀 | 1 group and 5 profiles - 3 of 5</a:t>
            </a:r>
          </a:p>
        </p:txBody>
      </p:sp>
      <p:graphicFrame>
        <p:nvGraphicFramePr>
          <p:cNvPr id="5" name="Table Placeholder 4">
            <a:extLst>
              <a:ext uri="{FF2B5EF4-FFF2-40B4-BE49-F238E27FC236}">
                <a16:creationId xmlns:a16="http://schemas.microsoft.com/office/drawing/2014/main" id="{94DBA7BB-75EA-4726-9480-CB7F321A2C85}"/>
              </a:ext>
            </a:extLst>
          </p:cNvPr>
          <p:cNvGraphicFramePr>
            <a:graphicFrameLocks noGrp="1"/>
          </p:cNvGraphicFramePr>
          <p:nvPr>
            <p:ph type="tbl" sz="quarter" idx="13"/>
            <p:extLst>
              <p:ext uri="{D42A27DB-BD31-4B8C-83A1-F6EECF244321}">
                <p14:modId xmlns:p14="http://schemas.microsoft.com/office/powerpoint/2010/main" val="1804328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45193980"/>
                    </a:ext>
                  </a:extLst>
                </a:gridCol>
                <a:gridCol w="576072">
                  <a:extLst>
                    <a:ext uri="{9D8B030D-6E8A-4147-A177-3AD203B41FA5}">
                      <a16:colId xmlns:a16="http://schemas.microsoft.com/office/drawing/2014/main" val="428684449"/>
                    </a:ext>
                  </a:extLst>
                </a:gridCol>
                <a:gridCol w="576072">
                  <a:extLst>
                    <a:ext uri="{9D8B030D-6E8A-4147-A177-3AD203B41FA5}">
                      <a16:colId xmlns:a16="http://schemas.microsoft.com/office/drawing/2014/main" val="1834187740"/>
                    </a:ext>
                  </a:extLst>
                </a:gridCol>
                <a:gridCol w="576072">
                  <a:extLst>
                    <a:ext uri="{9D8B030D-6E8A-4147-A177-3AD203B41FA5}">
                      <a16:colId xmlns:a16="http://schemas.microsoft.com/office/drawing/2014/main" val="3992700795"/>
                    </a:ext>
                  </a:extLst>
                </a:gridCol>
                <a:gridCol w="576072">
                  <a:extLst>
                    <a:ext uri="{9D8B030D-6E8A-4147-A177-3AD203B41FA5}">
                      <a16:colId xmlns:a16="http://schemas.microsoft.com/office/drawing/2014/main" val="3327654818"/>
                    </a:ext>
                  </a:extLst>
                </a:gridCol>
                <a:gridCol w="576072">
                  <a:extLst>
                    <a:ext uri="{9D8B030D-6E8A-4147-A177-3AD203B41FA5}">
                      <a16:colId xmlns:a16="http://schemas.microsoft.com/office/drawing/2014/main" val="3294403291"/>
                    </a:ext>
                  </a:extLst>
                </a:gridCol>
                <a:gridCol w="576072">
                  <a:extLst>
                    <a:ext uri="{9D8B030D-6E8A-4147-A177-3AD203B41FA5}">
                      <a16:colId xmlns:a16="http://schemas.microsoft.com/office/drawing/2014/main" val="203822999"/>
                    </a:ext>
                  </a:extLst>
                </a:gridCol>
                <a:gridCol w="576072">
                  <a:extLst>
                    <a:ext uri="{9D8B030D-6E8A-4147-A177-3AD203B41FA5}">
                      <a16:colId xmlns:a16="http://schemas.microsoft.com/office/drawing/2014/main" val="3968510399"/>
                    </a:ext>
                  </a:extLst>
                </a:gridCol>
                <a:gridCol w="576072">
                  <a:extLst>
                    <a:ext uri="{9D8B030D-6E8A-4147-A177-3AD203B41FA5}">
                      <a16:colId xmlns:a16="http://schemas.microsoft.com/office/drawing/2014/main" val="651630518"/>
                    </a:ext>
                  </a:extLst>
                </a:gridCol>
                <a:gridCol w="576072">
                  <a:extLst>
                    <a:ext uri="{9D8B030D-6E8A-4147-A177-3AD203B41FA5}">
                      <a16:colId xmlns:a16="http://schemas.microsoft.com/office/drawing/2014/main" val="3729436274"/>
                    </a:ext>
                  </a:extLst>
                </a:gridCol>
                <a:gridCol w="576072">
                  <a:extLst>
                    <a:ext uri="{9D8B030D-6E8A-4147-A177-3AD203B41FA5}">
                      <a16:colId xmlns:a16="http://schemas.microsoft.com/office/drawing/2014/main" val="296805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70440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00:06:37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00:06:37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3573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134226</a:t>
                      </a:r>
                    </a:p>
                  </a:txBody>
                  <a:tcPr/>
                </a:tc>
                <a:extLst>
                  <a:ext uri="{0D108BD9-81ED-4DB2-BD59-A6C34878D82A}">
                    <a16:rowId xmlns:a16="http://schemas.microsoft.com/office/drawing/2014/main" val="150824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115408</a:t>
                      </a:r>
                    </a:p>
                  </a:txBody>
                  <a:tcPr/>
                </a:tc>
                <a:extLst>
                  <a:ext uri="{0D108BD9-81ED-4DB2-BD59-A6C34878D82A}">
                    <a16:rowId xmlns:a16="http://schemas.microsoft.com/office/drawing/2014/main" val="15145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20:20:06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27508</a:t>
                      </a:r>
                    </a:p>
                  </a:txBody>
                  <a:tcPr/>
                </a:tc>
                <a:extLst>
                  <a:ext uri="{0D108BD9-81ED-4DB2-BD59-A6C34878D82A}">
                    <a16:rowId xmlns:a16="http://schemas.microsoft.com/office/drawing/2014/main" val="45919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7506431"/>
                  </a:ext>
                </a:extLst>
              </a:tr>
            </a:tbl>
          </a:graphicData>
        </a:graphic>
      </p:graphicFrame>
      <p:sp>
        <p:nvSpPr>
          <p:cNvPr id="4" name="Text Placeholder 3">
            <a:extLst>
              <a:ext uri="{FF2B5EF4-FFF2-40B4-BE49-F238E27FC236}">
                <a16:creationId xmlns:a16="http://schemas.microsoft.com/office/drawing/2014/main" id="{D2CCAE09-2249-4710-978F-CCE31A932B2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45736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FFA95-3BF6-4902-8430-43F79EE421BA}"/>
              </a:ext>
            </a:extLst>
          </p:cNvPr>
          <p:cNvSpPr>
            <a:spLocks noGrp="1"/>
          </p:cNvSpPr>
          <p:nvPr>
            <p:ph type="title"/>
          </p:nvPr>
        </p:nvSpPr>
        <p:spPr/>
        <p:txBody>
          <a:bodyPr/>
          <a:lstStyle/>
          <a:p>
            <a:r>
              <a:rPr lang="en-US"/>
              <a:t>Tiktok Onze best scorende TikToks! 👀 | 1 group and 5 profiles - 4 of 5</a:t>
            </a:r>
          </a:p>
        </p:txBody>
      </p:sp>
      <p:graphicFrame>
        <p:nvGraphicFramePr>
          <p:cNvPr id="5" name="Table Placeholder 4">
            <a:extLst>
              <a:ext uri="{FF2B5EF4-FFF2-40B4-BE49-F238E27FC236}">
                <a16:creationId xmlns:a16="http://schemas.microsoft.com/office/drawing/2014/main" id="{F691A163-F088-447B-8835-FE7D7BBA7EFC}"/>
              </a:ext>
            </a:extLst>
          </p:cNvPr>
          <p:cNvGraphicFramePr>
            <a:graphicFrameLocks noGrp="1"/>
          </p:cNvGraphicFramePr>
          <p:nvPr>
            <p:ph type="tbl" sz="quarter" idx="13"/>
            <p:extLst>
              <p:ext uri="{D42A27DB-BD31-4B8C-83A1-F6EECF244321}">
                <p14:modId xmlns:p14="http://schemas.microsoft.com/office/powerpoint/2010/main" val="962837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57741485"/>
                    </a:ext>
                  </a:extLst>
                </a:gridCol>
                <a:gridCol w="576072">
                  <a:extLst>
                    <a:ext uri="{9D8B030D-6E8A-4147-A177-3AD203B41FA5}">
                      <a16:colId xmlns:a16="http://schemas.microsoft.com/office/drawing/2014/main" val="3138791507"/>
                    </a:ext>
                  </a:extLst>
                </a:gridCol>
                <a:gridCol w="576072">
                  <a:extLst>
                    <a:ext uri="{9D8B030D-6E8A-4147-A177-3AD203B41FA5}">
                      <a16:colId xmlns:a16="http://schemas.microsoft.com/office/drawing/2014/main" val="506605415"/>
                    </a:ext>
                  </a:extLst>
                </a:gridCol>
                <a:gridCol w="576072">
                  <a:extLst>
                    <a:ext uri="{9D8B030D-6E8A-4147-A177-3AD203B41FA5}">
                      <a16:colId xmlns:a16="http://schemas.microsoft.com/office/drawing/2014/main" val="3765170975"/>
                    </a:ext>
                  </a:extLst>
                </a:gridCol>
                <a:gridCol w="576072">
                  <a:extLst>
                    <a:ext uri="{9D8B030D-6E8A-4147-A177-3AD203B41FA5}">
                      <a16:colId xmlns:a16="http://schemas.microsoft.com/office/drawing/2014/main" val="601747982"/>
                    </a:ext>
                  </a:extLst>
                </a:gridCol>
                <a:gridCol w="576072">
                  <a:extLst>
                    <a:ext uri="{9D8B030D-6E8A-4147-A177-3AD203B41FA5}">
                      <a16:colId xmlns:a16="http://schemas.microsoft.com/office/drawing/2014/main" val="513548646"/>
                    </a:ext>
                  </a:extLst>
                </a:gridCol>
                <a:gridCol w="576072">
                  <a:extLst>
                    <a:ext uri="{9D8B030D-6E8A-4147-A177-3AD203B41FA5}">
                      <a16:colId xmlns:a16="http://schemas.microsoft.com/office/drawing/2014/main" val="2790133117"/>
                    </a:ext>
                  </a:extLst>
                </a:gridCol>
                <a:gridCol w="576072">
                  <a:extLst>
                    <a:ext uri="{9D8B030D-6E8A-4147-A177-3AD203B41FA5}">
                      <a16:colId xmlns:a16="http://schemas.microsoft.com/office/drawing/2014/main" val="3382305775"/>
                    </a:ext>
                  </a:extLst>
                </a:gridCol>
                <a:gridCol w="576072">
                  <a:extLst>
                    <a:ext uri="{9D8B030D-6E8A-4147-A177-3AD203B41FA5}">
                      <a16:colId xmlns:a16="http://schemas.microsoft.com/office/drawing/2014/main" val="3271167174"/>
                    </a:ext>
                  </a:extLst>
                </a:gridCol>
                <a:gridCol w="576072">
                  <a:extLst>
                    <a:ext uri="{9D8B030D-6E8A-4147-A177-3AD203B41FA5}">
                      <a16:colId xmlns:a16="http://schemas.microsoft.com/office/drawing/2014/main" val="1474022384"/>
                    </a:ext>
                  </a:extLst>
                </a:gridCol>
                <a:gridCol w="576072">
                  <a:extLst>
                    <a:ext uri="{9D8B030D-6E8A-4147-A177-3AD203B41FA5}">
                      <a16:colId xmlns:a16="http://schemas.microsoft.com/office/drawing/2014/main" val="138550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91725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19:02:45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4600</a:t>
                      </a:r>
                    </a:p>
                  </a:txBody>
                  <a:tcPr/>
                </a:tc>
                <a:extLst>
                  <a:ext uri="{0D108BD9-81ED-4DB2-BD59-A6C34878D82A}">
                    <a16:rowId xmlns:a16="http://schemas.microsoft.com/office/drawing/2014/main" val="406021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7132</a:t>
                      </a:r>
                    </a:p>
                  </a:txBody>
                  <a:tcPr/>
                </a:tc>
                <a:extLst>
                  <a:ext uri="{0D108BD9-81ED-4DB2-BD59-A6C34878D82A}">
                    <a16:rowId xmlns:a16="http://schemas.microsoft.com/office/drawing/2014/main" val="191517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14:49:41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14:49:41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37715</a:t>
                      </a:r>
                    </a:p>
                  </a:txBody>
                  <a:tcPr/>
                </a:tc>
                <a:extLst>
                  <a:ext uri="{0D108BD9-81ED-4DB2-BD59-A6C34878D82A}">
                    <a16:rowId xmlns:a16="http://schemas.microsoft.com/office/drawing/2014/main" val="305883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15:04:51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59457</a:t>
                      </a:r>
                    </a:p>
                  </a:txBody>
                  <a:tcPr/>
                </a:tc>
                <a:extLst>
                  <a:ext uri="{0D108BD9-81ED-4DB2-BD59-A6C34878D82A}">
                    <a16:rowId xmlns:a16="http://schemas.microsoft.com/office/drawing/2014/main" val="233859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09:38:54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09:38:54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4753:37:59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248001</a:t>
                      </a:r>
                    </a:p>
                  </a:txBody>
                  <a:tcPr/>
                </a:tc>
                <a:extLst>
                  <a:ext uri="{0D108BD9-81ED-4DB2-BD59-A6C34878D82A}">
                    <a16:rowId xmlns:a16="http://schemas.microsoft.com/office/drawing/2014/main" val="2067827533"/>
                  </a:ext>
                </a:extLst>
              </a:tr>
            </a:tbl>
          </a:graphicData>
        </a:graphic>
      </p:graphicFrame>
      <p:sp>
        <p:nvSpPr>
          <p:cNvPr id="4" name="Text Placeholder 3">
            <a:extLst>
              <a:ext uri="{FF2B5EF4-FFF2-40B4-BE49-F238E27FC236}">
                <a16:creationId xmlns:a16="http://schemas.microsoft.com/office/drawing/2014/main" id="{7DB5F25C-2579-4FF5-9E04-EAFF64DD97E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67002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A8149-C756-4EA2-A18B-E8E0346E1F17}"/>
              </a:ext>
            </a:extLst>
          </p:cNvPr>
          <p:cNvSpPr>
            <a:spLocks noGrp="1"/>
          </p:cNvSpPr>
          <p:nvPr>
            <p:ph type="title"/>
          </p:nvPr>
        </p:nvSpPr>
        <p:spPr/>
        <p:txBody>
          <a:bodyPr/>
          <a:lstStyle/>
          <a:p>
            <a:r>
              <a:rPr lang="en-US"/>
              <a:t>Tiktok Onze best scorende TikToks! 👀 | 1 group and 5 profiles - 5 of 5</a:t>
            </a:r>
          </a:p>
        </p:txBody>
      </p:sp>
      <p:graphicFrame>
        <p:nvGraphicFramePr>
          <p:cNvPr id="5" name="Table Placeholder 4">
            <a:extLst>
              <a:ext uri="{FF2B5EF4-FFF2-40B4-BE49-F238E27FC236}">
                <a16:creationId xmlns:a16="http://schemas.microsoft.com/office/drawing/2014/main" id="{CE586B92-7DFE-495E-A0DC-E9CBD07AB3BE}"/>
              </a:ext>
            </a:extLst>
          </p:cNvPr>
          <p:cNvGraphicFramePr>
            <a:graphicFrameLocks noGrp="1"/>
          </p:cNvGraphicFramePr>
          <p:nvPr>
            <p:ph type="tbl" sz="quarter" idx="13"/>
            <p:extLst>
              <p:ext uri="{D42A27DB-BD31-4B8C-83A1-F6EECF244321}">
                <p14:modId xmlns:p14="http://schemas.microsoft.com/office/powerpoint/2010/main" val="410249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23935669"/>
                    </a:ext>
                  </a:extLst>
                </a:gridCol>
                <a:gridCol w="576072">
                  <a:extLst>
                    <a:ext uri="{9D8B030D-6E8A-4147-A177-3AD203B41FA5}">
                      <a16:colId xmlns:a16="http://schemas.microsoft.com/office/drawing/2014/main" val="3727935205"/>
                    </a:ext>
                  </a:extLst>
                </a:gridCol>
                <a:gridCol w="576072">
                  <a:extLst>
                    <a:ext uri="{9D8B030D-6E8A-4147-A177-3AD203B41FA5}">
                      <a16:colId xmlns:a16="http://schemas.microsoft.com/office/drawing/2014/main" val="2853468255"/>
                    </a:ext>
                  </a:extLst>
                </a:gridCol>
                <a:gridCol w="576072">
                  <a:extLst>
                    <a:ext uri="{9D8B030D-6E8A-4147-A177-3AD203B41FA5}">
                      <a16:colId xmlns:a16="http://schemas.microsoft.com/office/drawing/2014/main" val="3300277983"/>
                    </a:ext>
                  </a:extLst>
                </a:gridCol>
                <a:gridCol w="576072">
                  <a:extLst>
                    <a:ext uri="{9D8B030D-6E8A-4147-A177-3AD203B41FA5}">
                      <a16:colId xmlns:a16="http://schemas.microsoft.com/office/drawing/2014/main" val="1913986800"/>
                    </a:ext>
                  </a:extLst>
                </a:gridCol>
                <a:gridCol w="576072">
                  <a:extLst>
                    <a:ext uri="{9D8B030D-6E8A-4147-A177-3AD203B41FA5}">
                      <a16:colId xmlns:a16="http://schemas.microsoft.com/office/drawing/2014/main" val="2106683358"/>
                    </a:ext>
                  </a:extLst>
                </a:gridCol>
                <a:gridCol w="576072">
                  <a:extLst>
                    <a:ext uri="{9D8B030D-6E8A-4147-A177-3AD203B41FA5}">
                      <a16:colId xmlns:a16="http://schemas.microsoft.com/office/drawing/2014/main" val="850025291"/>
                    </a:ext>
                  </a:extLst>
                </a:gridCol>
                <a:gridCol w="576072">
                  <a:extLst>
                    <a:ext uri="{9D8B030D-6E8A-4147-A177-3AD203B41FA5}">
                      <a16:colId xmlns:a16="http://schemas.microsoft.com/office/drawing/2014/main" val="1298383236"/>
                    </a:ext>
                  </a:extLst>
                </a:gridCol>
                <a:gridCol w="576072">
                  <a:extLst>
                    <a:ext uri="{9D8B030D-6E8A-4147-A177-3AD203B41FA5}">
                      <a16:colId xmlns:a16="http://schemas.microsoft.com/office/drawing/2014/main" val="2461570258"/>
                    </a:ext>
                  </a:extLst>
                </a:gridCol>
                <a:gridCol w="576072">
                  <a:extLst>
                    <a:ext uri="{9D8B030D-6E8A-4147-A177-3AD203B41FA5}">
                      <a16:colId xmlns:a16="http://schemas.microsoft.com/office/drawing/2014/main" val="741576147"/>
                    </a:ext>
                  </a:extLst>
                </a:gridCol>
                <a:gridCol w="576072">
                  <a:extLst>
                    <a:ext uri="{9D8B030D-6E8A-4147-A177-3AD203B41FA5}">
                      <a16:colId xmlns:a16="http://schemas.microsoft.com/office/drawing/2014/main" val="98860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08747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11573</a:t>
                      </a:r>
                    </a:p>
                  </a:txBody>
                  <a:tcPr/>
                </a:tc>
                <a:extLst>
                  <a:ext uri="{0D108BD9-81ED-4DB2-BD59-A6C34878D82A}">
                    <a16:rowId xmlns:a16="http://schemas.microsoft.com/office/drawing/2014/main" val="169249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10:51:56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10:51:56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73840</a:t>
                      </a:r>
                    </a:p>
                  </a:txBody>
                  <a:tcPr/>
                </a:tc>
                <a:extLst>
                  <a:ext uri="{0D108BD9-81ED-4DB2-BD59-A6C34878D82A}">
                    <a16:rowId xmlns:a16="http://schemas.microsoft.com/office/drawing/2014/main" val="136196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10:45:07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10:45:07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266896</a:t>
                      </a:r>
                    </a:p>
                  </a:txBody>
                  <a:tcPr/>
                </a:tc>
                <a:extLst>
                  <a:ext uri="{0D108BD9-81ED-4DB2-BD59-A6C34878D82A}">
                    <a16:rowId xmlns:a16="http://schemas.microsoft.com/office/drawing/2014/main" val="37748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16:43:45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16:43:45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191596</a:t>
                      </a:r>
                    </a:p>
                  </a:txBody>
                  <a:tcPr/>
                </a:tc>
                <a:extLst>
                  <a:ext uri="{0D108BD9-81ED-4DB2-BD59-A6C34878D82A}">
                    <a16:rowId xmlns:a16="http://schemas.microsoft.com/office/drawing/2014/main" val="384573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10:47:49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01/14/2025 10:47:49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275392</a:t>
                      </a:r>
                    </a:p>
                  </a:txBody>
                  <a:tcPr/>
                </a:tc>
                <a:extLst>
                  <a:ext uri="{0D108BD9-81ED-4DB2-BD59-A6C34878D82A}">
                    <a16:rowId xmlns:a16="http://schemas.microsoft.com/office/drawing/2014/main" val="2470916626"/>
                  </a:ext>
                </a:extLst>
              </a:tr>
            </a:tbl>
          </a:graphicData>
        </a:graphic>
      </p:graphicFrame>
      <p:sp>
        <p:nvSpPr>
          <p:cNvPr id="4" name="Text Placeholder 3">
            <a:extLst>
              <a:ext uri="{FF2B5EF4-FFF2-40B4-BE49-F238E27FC236}">
                <a16:creationId xmlns:a16="http://schemas.microsoft.com/office/drawing/2014/main" id="{98B9C7BA-DF06-4ED1-8BC9-71D558C2C13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9581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309B-B969-42D7-B920-07865EA8E4EF}"/>
              </a:ext>
            </a:extLst>
          </p:cNvPr>
          <p:cNvSpPr>
            <a:spLocks noGrp="1"/>
          </p:cNvSpPr>
          <p:nvPr>
            <p:ph type="title"/>
          </p:nvPr>
        </p:nvSpPr>
        <p:spPr/>
        <p:txBody>
          <a:bodyPr/>
          <a:lstStyle/>
          <a:p>
            <a:r>
              <a:rPr lang="nl-NL"/>
              <a:t>Instagram Belangrijkste Insta statistieken op een rij 📊 | 1 group and 5 profiles</a:t>
            </a:r>
            <a:endParaRPr lang="en-US"/>
          </a:p>
        </p:txBody>
      </p:sp>
      <p:graphicFrame>
        <p:nvGraphicFramePr>
          <p:cNvPr id="5" name="Table Placeholder 4">
            <a:extLst>
              <a:ext uri="{FF2B5EF4-FFF2-40B4-BE49-F238E27FC236}">
                <a16:creationId xmlns:a16="http://schemas.microsoft.com/office/drawing/2014/main" id="{EB7BDA90-4351-4DC2-96FF-1B4A524C728B}"/>
              </a:ext>
            </a:extLst>
          </p:cNvPr>
          <p:cNvGraphicFramePr>
            <a:graphicFrameLocks noGrp="1"/>
          </p:cNvGraphicFramePr>
          <p:nvPr>
            <p:ph type="tbl" sz="quarter" idx="13"/>
            <p:extLst>
              <p:ext uri="{D42A27DB-BD31-4B8C-83A1-F6EECF244321}">
                <p14:modId xmlns:p14="http://schemas.microsoft.com/office/powerpoint/2010/main" val="4222502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64004385"/>
                    </a:ext>
                  </a:extLst>
                </a:gridCol>
                <a:gridCol w="658368">
                  <a:extLst>
                    <a:ext uri="{9D8B030D-6E8A-4147-A177-3AD203B41FA5}">
                      <a16:colId xmlns:a16="http://schemas.microsoft.com/office/drawing/2014/main" val="1142218294"/>
                    </a:ext>
                  </a:extLst>
                </a:gridCol>
                <a:gridCol w="658368">
                  <a:extLst>
                    <a:ext uri="{9D8B030D-6E8A-4147-A177-3AD203B41FA5}">
                      <a16:colId xmlns:a16="http://schemas.microsoft.com/office/drawing/2014/main" val="3998869141"/>
                    </a:ext>
                  </a:extLst>
                </a:gridCol>
                <a:gridCol w="658368">
                  <a:extLst>
                    <a:ext uri="{9D8B030D-6E8A-4147-A177-3AD203B41FA5}">
                      <a16:colId xmlns:a16="http://schemas.microsoft.com/office/drawing/2014/main" val="2502883991"/>
                    </a:ext>
                  </a:extLst>
                </a:gridCol>
                <a:gridCol w="658368">
                  <a:extLst>
                    <a:ext uri="{9D8B030D-6E8A-4147-A177-3AD203B41FA5}">
                      <a16:colId xmlns:a16="http://schemas.microsoft.com/office/drawing/2014/main" val="625038066"/>
                    </a:ext>
                  </a:extLst>
                </a:gridCol>
                <a:gridCol w="658368">
                  <a:extLst>
                    <a:ext uri="{9D8B030D-6E8A-4147-A177-3AD203B41FA5}">
                      <a16:colId xmlns:a16="http://schemas.microsoft.com/office/drawing/2014/main" val="450705550"/>
                    </a:ext>
                  </a:extLst>
                </a:gridCol>
                <a:gridCol w="658368">
                  <a:extLst>
                    <a:ext uri="{9D8B030D-6E8A-4147-A177-3AD203B41FA5}">
                      <a16:colId xmlns:a16="http://schemas.microsoft.com/office/drawing/2014/main" val="642539452"/>
                    </a:ext>
                  </a:extLst>
                </a:gridCol>
                <a:gridCol w="658368">
                  <a:extLst>
                    <a:ext uri="{9D8B030D-6E8A-4147-A177-3AD203B41FA5}">
                      <a16:colId xmlns:a16="http://schemas.microsoft.com/office/drawing/2014/main" val="552766039"/>
                    </a:ext>
                  </a:extLst>
                </a:gridCol>
                <a:gridCol w="658368">
                  <a:extLst>
                    <a:ext uri="{9D8B030D-6E8A-4147-A177-3AD203B41FA5}">
                      <a16:colId xmlns:a16="http://schemas.microsoft.com/office/drawing/2014/main" val="3157127741"/>
                    </a:ext>
                  </a:extLst>
                </a:gridCol>
                <a:gridCol w="658368">
                  <a:extLst>
                    <a:ext uri="{9D8B030D-6E8A-4147-A177-3AD203B41FA5}">
                      <a16:colId xmlns:a16="http://schemas.microsoft.com/office/drawing/2014/main" val="1031081190"/>
                    </a:ext>
                  </a:extLst>
                </a:gridCol>
                <a:gridCol w="658368">
                  <a:extLst>
                    <a:ext uri="{9D8B030D-6E8A-4147-A177-3AD203B41FA5}">
                      <a16:colId xmlns:a16="http://schemas.microsoft.com/office/drawing/2014/main" val="3359740297"/>
                    </a:ext>
                  </a:extLst>
                </a:gridCol>
                <a:gridCol w="658368">
                  <a:extLst>
                    <a:ext uri="{9D8B030D-6E8A-4147-A177-3AD203B41FA5}">
                      <a16:colId xmlns:a16="http://schemas.microsoft.com/office/drawing/2014/main" val="5014297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Video Views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3049569094"/>
                  </a:ext>
                </a:extLst>
              </a:tr>
              <a:tr h="370840">
                <a:tc>
                  <a:txBody>
                    <a:bodyPr/>
                    <a:lstStyle/>
                    <a:p>
                      <a:r>
                        <a:rPr lang="en-US" sz="1000"/>
                        <a:t>npo3fm</a:t>
                      </a:r>
                    </a:p>
                  </a:txBody>
                  <a:tcPr/>
                </a:tc>
                <a:tc>
                  <a:txBody>
                    <a:bodyPr/>
                    <a:lstStyle/>
                    <a:p>
                      <a:r>
                        <a:rPr lang="en-US" sz="1000"/>
                        <a:t>150628</a:t>
                      </a:r>
                    </a:p>
                  </a:txBody>
                  <a:tcPr/>
                </a:tc>
                <a:tc>
                  <a:txBody>
                    <a:bodyPr/>
                    <a:lstStyle/>
                    <a:p>
                      <a:r>
                        <a:rPr lang="en-US" sz="1000"/>
                        <a:t>96</a:t>
                      </a:r>
                    </a:p>
                  </a:txBody>
                  <a:tcPr/>
                </a:tc>
                <a:tc>
                  <a:txBody>
                    <a:bodyPr/>
                    <a:lstStyle/>
                    <a:p>
                      <a:r>
                        <a:rPr lang="en-US" sz="1000"/>
                        <a:t>4759</a:t>
                      </a:r>
                    </a:p>
                  </a:txBody>
                  <a:tcPr/>
                </a:tc>
                <a:tc>
                  <a:txBody>
                    <a:bodyPr/>
                    <a:lstStyle/>
                    <a:p>
                      <a:r>
                        <a:rPr lang="en-US" sz="1000"/>
                        <a:t>3094247</a:t>
                      </a:r>
                    </a:p>
                  </a:txBody>
                  <a:tcPr/>
                </a:tc>
                <a:tc>
                  <a:txBody>
                    <a:bodyPr/>
                    <a:lstStyle/>
                    <a:p>
                      <a:r>
                        <a:rPr lang="en-US" sz="1000"/>
                        <a:t>168021</a:t>
                      </a:r>
                    </a:p>
                  </a:txBody>
                  <a:tcPr/>
                </a:tc>
                <a:tc>
                  <a:txBody>
                    <a:bodyPr/>
                    <a:lstStyle/>
                    <a:p>
                      <a:r>
                        <a:rPr lang="en-US" sz="1000"/>
                        <a:t>61626.708333333</a:t>
                      </a:r>
                    </a:p>
                  </a:txBody>
                  <a:tcPr/>
                </a:tc>
                <a:tc>
                  <a:txBody>
                    <a:bodyPr/>
                    <a:lstStyle/>
                    <a:p>
                      <a:r>
                        <a:rPr lang="en-US" sz="1000"/>
                        <a:t>3348049</a:t>
                      </a:r>
                    </a:p>
                  </a:txBody>
                  <a:tcPr/>
                </a:tc>
                <a:tc>
                  <a:txBody>
                    <a:bodyPr/>
                    <a:lstStyle/>
                    <a:p>
                      <a:r>
                        <a:rPr lang="en-US" sz="1000"/>
                        <a:t>9</a:t>
                      </a:r>
                    </a:p>
                  </a:txBody>
                  <a:tcPr/>
                </a:tc>
                <a:tc>
                  <a:txBody>
                    <a:bodyPr/>
                    <a:lstStyle/>
                    <a:p>
                      <a:r>
                        <a:rPr lang="en-US" sz="1000"/>
                        <a:t>40</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3182805671"/>
                  </a:ext>
                </a:extLst>
              </a:tr>
            </a:tbl>
          </a:graphicData>
        </a:graphic>
      </p:graphicFrame>
      <p:sp>
        <p:nvSpPr>
          <p:cNvPr id="4" name="Text Placeholder 3">
            <a:extLst>
              <a:ext uri="{FF2B5EF4-FFF2-40B4-BE49-F238E27FC236}">
                <a16:creationId xmlns:a16="http://schemas.microsoft.com/office/drawing/2014/main" id="{24663429-2176-4D3A-8B1A-D769F033A78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319437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1B74-1585-4F6E-8F98-74F8431CBD6D}"/>
              </a:ext>
            </a:extLst>
          </p:cNvPr>
          <p:cNvSpPr>
            <a:spLocks noGrp="1"/>
          </p:cNvSpPr>
          <p:nvPr>
            <p:ph type="title"/>
          </p:nvPr>
        </p:nvSpPr>
        <p:spPr/>
        <p:txBody>
          <a:bodyPr/>
          <a:lstStyle/>
          <a:p>
            <a:r>
              <a:rPr lang="en-US"/>
              <a:t>Instagram Reach | 1 group and 5 profiles</a:t>
            </a:r>
          </a:p>
        </p:txBody>
      </p:sp>
      <p:graphicFrame>
        <p:nvGraphicFramePr>
          <p:cNvPr id="6" name="Chart Placeholder 5">
            <a:extLst>
              <a:ext uri="{FF2B5EF4-FFF2-40B4-BE49-F238E27FC236}">
                <a16:creationId xmlns:a16="http://schemas.microsoft.com/office/drawing/2014/main" id="{FEBDAC36-3E09-4C6C-BE0B-DAEAE7420EAB}"/>
              </a:ext>
            </a:extLst>
          </p:cNvPr>
          <p:cNvGraphicFramePr>
            <a:graphicFrameLocks noGrp="1"/>
          </p:cNvGraphicFramePr>
          <p:nvPr>
            <p:ph type="chart" sz="quarter" idx="13"/>
            <p:extLst>
              <p:ext uri="{D42A27DB-BD31-4B8C-83A1-F6EECF244321}">
                <p14:modId xmlns:p14="http://schemas.microsoft.com/office/powerpoint/2010/main" val="1763918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246C51-BDF6-4AEE-AF6B-987F7907EBEA}"/>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B109F4AF-F5D8-4D3B-AB6D-B298F9485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717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8B659-B168-422F-A76B-38A8779107CE}"/>
              </a:ext>
            </a:extLst>
          </p:cNvPr>
          <p:cNvSpPr>
            <a:spLocks noGrp="1"/>
          </p:cNvSpPr>
          <p:nvPr>
            <p:ph type="title"/>
          </p:nvPr>
        </p:nvSpPr>
        <p:spPr/>
        <p:txBody>
          <a:bodyPr/>
          <a:lstStyle/>
          <a:p>
            <a:r>
              <a:rPr lang="en-US"/>
              <a:t>Instagram Impressions  | 1 group and 5 profiles</a:t>
            </a:r>
          </a:p>
        </p:txBody>
      </p:sp>
      <p:graphicFrame>
        <p:nvGraphicFramePr>
          <p:cNvPr id="6" name="Chart Placeholder 5">
            <a:extLst>
              <a:ext uri="{FF2B5EF4-FFF2-40B4-BE49-F238E27FC236}">
                <a16:creationId xmlns:a16="http://schemas.microsoft.com/office/drawing/2014/main" id="{37E30B7C-97DF-40BD-9E85-AD8C3FAF37D8}"/>
              </a:ext>
            </a:extLst>
          </p:cNvPr>
          <p:cNvGraphicFramePr>
            <a:graphicFrameLocks noGrp="1"/>
          </p:cNvGraphicFramePr>
          <p:nvPr>
            <p:ph type="chart" sz="quarter" idx="13"/>
            <p:extLst>
              <p:ext uri="{D42A27DB-BD31-4B8C-83A1-F6EECF244321}">
                <p14:modId xmlns:p14="http://schemas.microsoft.com/office/powerpoint/2010/main" val="176034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0A35F-1394-4F4B-B79D-E21A021BB954}"/>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93562921-F077-4211-865F-4C2A451D67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8385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2DB8-3759-4B12-8470-7B5A0AAD1C78}"/>
              </a:ext>
            </a:extLst>
          </p:cNvPr>
          <p:cNvSpPr>
            <a:spLocks noGrp="1"/>
          </p:cNvSpPr>
          <p:nvPr>
            <p:ph type="title"/>
          </p:nvPr>
        </p:nvSpPr>
        <p:spPr/>
        <p:txBody>
          <a:bodyPr/>
          <a:lstStyle/>
          <a:p>
            <a:r>
              <a:rPr lang="en-US"/>
              <a:t>Instagram Followers Total | 1 group and 5 profiles</a:t>
            </a:r>
          </a:p>
        </p:txBody>
      </p:sp>
      <p:graphicFrame>
        <p:nvGraphicFramePr>
          <p:cNvPr id="6" name="Chart Placeholder 5">
            <a:extLst>
              <a:ext uri="{FF2B5EF4-FFF2-40B4-BE49-F238E27FC236}">
                <a16:creationId xmlns:a16="http://schemas.microsoft.com/office/drawing/2014/main" id="{0A3A84FB-8067-466F-BD7C-5C47F519C5E2}"/>
              </a:ext>
            </a:extLst>
          </p:cNvPr>
          <p:cNvGraphicFramePr>
            <a:graphicFrameLocks noGrp="1"/>
          </p:cNvGraphicFramePr>
          <p:nvPr>
            <p:ph type="chart" sz="quarter" idx="13"/>
            <p:extLst>
              <p:ext uri="{D42A27DB-BD31-4B8C-83A1-F6EECF244321}">
                <p14:modId xmlns:p14="http://schemas.microsoft.com/office/powerpoint/2010/main" val="787484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777D6-56B9-4F6A-AFCF-822DD6F5F17C}"/>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EF2BD9CF-6FE9-401C-8B1A-D1649AEB8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966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00EA2-A7DE-4771-9F40-55F6563D0034}"/>
              </a:ext>
            </a:extLst>
          </p:cNvPr>
          <p:cNvSpPr>
            <a:spLocks noGrp="1"/>
          </p:cNvSpPr>
          <p:nvPr>
            <p:ph type="title"/>
          </p:nvPr>
        </p:nvSpPr>
        <p:spPr/>
        <p:txBody>
          <a:bodyPr/>
          <a:lstStyle/>
          <a:p>
            <a:r>
              <a:rPr lang="en-US"/>
              <a:t>Instagram Hashtag Detection | 1 group and 5 profiles - 1 of 3</a:t>
            </a:r>
          </a:p>
        </p:txBody>
      </p:sp>
      <p:graphicFrame>
        <p:nvGraphicFramePr>
          <p:cNvPr id="5" name="Table Placeholder 4">
            <a:extLst>
              <a:ext uri="{FF2B5EF4-FFF2-40B4-BE49-F238E27FC236}">
                <a16:creationId xmlns:a16="http://schemas.microsoft.com/office/drawing/2014/main" id="{1AB19087-3CF8-4E34-91A2-80C6BB4CFCF5}"/>
              </a:ext>
            </a:extLst>
          </p:cNvPr>
          <p:cNvGraphicFramePr>
            <a:graphicFrameLocks noGrp="1"/>
          </p:cNvGraphicFramePr>
          <p:nvPr>
            <p:ph type="tbl" sz="quarter" idx="13"/>
            <p:extLst>
              <p:ext uri="{D42A27DB-BD31-4B8C-83A1-F6EECF244321}">
                <p14:modId xmlns:p14="http://schemas.microsoft.com/office/powerpoint/2010/main" val="1831540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92748545"/>
                    </a:ext>
                  </a:extLst>
                </a:gridCol>
                <a:gridCol w="1069848">
                  <a:extLst>
                    <a:ext uri="{9D8B030D-6E8A-4147-A177-3AD203B41FA5}">
                      <a16:colId xmlns:a16="http://schemas.microsoft.com/office/drawing/2014/main" val="3828142367"/>
                    </a:ext>
                  </a:extLst>
                </a:gridCol>
                <a:gridCol w="1069848">
                  <a:extLst>
                    <a:ext uri="{9D8B030D-6E8A-4147-A177-3AD203B41FA5}">
                      <a16:colId xmlns:a16="http://schemas.microsoft.com/office/drawing/2014/main" val="3982500145"/>
                    </a:ext>
                  </a:extLst>
                </a:gridCol>
                <a:gridCol w="1069848">
                  <a:extLst>
                    <a:ext uri="{9D8B030D-6E8A-4147-A177-3AD203B41FA5}">
                      <a16:colId xmlns:a16="http://schemas.microsoft.com/office/drawing/2014/main" val="4127113609"/>
                    </a:ext>
                  </a:extLst>
                </a:gridCol>
                <a:gridCol w="1069848">
                  <a:extLst>
                    <a:ext uri="{9D8B030D-6E8A-4147-A177-3AD203B41FA5}">
                      <a16:colId xmlns:a16="http://schemas.microsoft.com/office/drawing/2014/main" val="3309930712"/>
                    </a:ext>
                  </a:extLst>
                </a:gridCol>
                <a:gridCol w="1069848">
                  <a:extLst>
                    <a:ext uri="{9D8B030D-6E8A-4147-A177-3AD203B41FA5}">
                      <a16:colId xmlns:a16="http://schemas.microsoft.com/office/drawing/2014/main" val="1725623853"/>
                    </a:ext>
                  </a:extLst>
                </a:gridCol>
                <a:gridCol w="1069848">
                  <a:extLst>
                    <a:ext uri="{9D8B030D-6E8A-4147-A177-3AD203B41FA5}">
                      <a16:colId xmlns:a16="http://schemas.microsoft.com/office/drawing/2014/main" val="3237568786"/>
                    </a:ext>
                  </a:extLst>
                </a:gridCol>
                <a:gridCol w="1069848">
                  <a:extLst>
                    <a:ext uri="{9D8B030D-6E8A-4147-A177-3AD203B41FA5}">
                      <a16:colId xmlns:a16="http://schemas.microsoft.com/office/drawing/2014/main" val="524172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81172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67492.142857143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66583.3375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1916.1375</a:t>
                      </a:r>
                    </a:p>
                  </a:txBody>
                  <a:tcPr/>
                </a:tc>
                <a:extLst>
                  <a:ext uri="{0D108BD9-81ED-4DB2-BD59-A6C34878D82A}">
                    <a16:rowId xmlns:a16="http://schemas.microsoft.com/office/drawing/2014/main" val="323142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37082.428571429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36843.5625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676.625</a:t>
                      </a:r>
                    </a:p>
                  </a:txBody>
                  <a:tcPr/>
                </a:tc>
                <a:extLst>
                  <a:ext uri="{0D108BD9-81ED-4DB2-BD59-A6C34878D82A}">
                    <a16:rowId xmlns:a16="http://schemas.microsoft.com/office/drawing/2014/main" val="3137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50807.625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1658.5</a:t>
                      </a:r>
                    </a:p>
                  </a:txBody>
                  <a:tcPr/>
                </a:tc>
                <a:extLst>
                  <a:ext uri="{0D108BD9-81ED-4DB2-BD59-A6C34878D82A}">
                    <a16:rowId xmlns:a16="http://schemas.microsoft.com/office/drawing/2014/main" val="75068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2501.4285714286</a:t>
                      </a:r>
                    </a:p>
                  </a:txBody>
                  <a:tcPr/>
                </a:tc>
                <a:extLst>
                  <a:ext uri="{0D108BD9-81ED-4DB2-BD59-A6C34878D82A}">
                    <a16:rowId xmlns:a16="http://schemas.microsoft.com/office/drawing/2014/main" val="1073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44461.428571429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extLst>
                  <a:ext uri="{0D108BD9-81ED-4DB2-BD59-A6C34878D82A}">
                    <a16:rowId xmlns:a16="http://schemas.microsoft.com/office/drawing/2014/main" val="384966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#wijnandenjamie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1715.3333333333</a:t>
                      </a:r>
                    </a:p>
                  </a:txBody>
                  <a:tcPr/>
                </a:tc>
                <a:extLst>
                  <a:ext uri="{0D108BD9-81ED-4DB2-BD59-A6C34878D82A}">
                    <a16:rowId xmlns:a16="http://schemas.microsoft.com/office/drawing/2014/main" val="169704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1490.2</a:t>
                      </a:r>
                    </a:p>
                  </a:txBody>
                  <a:tcPr/>
                </a:tc>
                <a:extLst>
                  <a:ext uri="{0D108BD9-81ED-4DB2-BD59-A6C34878D82A}">
                    <a16:rowId xmlns:a16="http://schemas.microsoft.com/office/drawing/2014/main" val="111648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#Noorderslag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1351.4</a:t>
                      </a:r>
                    </a:p>
                  </a:txBody>
                  <a:tcPr/>
                </a:tc>
                <a:extLst>
                  <a:ext uri="{0D108BD9-81ED-4DB2-BD59-A6C34878D82A}">
                    <a16:rowId xmlns:a16="http://schemas.microsoft.com/office/drawing/2014/main" val="313595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#kensington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1379.4</a:t>
                      </a:r>
                    </a:p>
                  </a:txBody>
                  <a:tcPr/>
                </a:tc>
                <a:extLst>
                  <a:ext uri="{0D108BD9-81ED-4DB2-BD59-A6C34878D82A}">
                    <a16:rowId xmlns:a16="http://schemas.microsoft.com/office/drawing/2014/main" val="4090938634"/>
                  </a:ext>
                </a:extLst>
              </a:tr>
            </a:tbl>
          </a:graphicData>
        </a:graphic>
      </p:graphicFrame>
      <p:sp>
        <p:nvSpPr>
          <p:cNvPr id="4" name="Text Placeholder 3">
            <a:extLst>
              <a:ext uri="{FF2B5EF4-FFF2-40B4-BE49-F238E27FC236}">
                <a16:creationId xmlns:a16="http://schemas.microsoft.com/office/drawing/2014/main" id="{3D907D05-90DA-4296-988D-BE3A06A5B17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40384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46A12-A3DB-458F-9CE1-A327C32E10DA}"/>
              </a:ext>
            </a:extLst>
          </p:cNvPr>
          <p:cNvSpPr>
            <a:spLocks noGrp="1"/>
          </p:cNvSpPr>
          <p:nvPr>
            <p:ph type="title"/>
          </p:nvPr>
        </p:nvSpPr>
        <p:spPr/>
        <p:txBody>
          <a:bodyPr/>
          <a:lstStyle/>
          <a:p>
            <a:r>
              <a:rPr lang="en-US"/>
              <a:t>Instagram Hashtag Detection | 1 group and 5 profiles - 2 of 3</a:t>
            </a:r>
          </a:p>
        </p:txBody>
      </p:sp>
      <p:graphicFrame>
        <p:nvGraphicFramePr>
          <p:cNvPr id="5" name="Table Placeholder 4">
            <a:extLst>
              <a:ext uri="{FF2B5EF4-FFF2-40B4-BE49-F238E27FC236}">
                <a16:creationId xmlns:a16="http://schemas.microsoft.com/office/drawing/2014/main" id="{C2D9C853-CF03-4A2C-822F-3BA264D63A69}"/>
              </a:ext>
            </a:extLst>
          </p:cNvPr>
          <p:cNvGraphicFramePr>
            <a:graphicFrameLocks noGrp="1"/>
          </p:cNvGraphicFramePr>
          <p:nvPr>
            <p:ph type="tbl" sz="quarter" idx="13"/>
            <p:extLst>
              <p:ext uri="{D42A27DB-BD31-4B8C-83A1-F6EECF244321}">
                <p14:modId xmlns:p14="http://schemas.microsoft.com/office/powerpoint/2010/main" val="2069106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88277388"/>
                    </a:ext>
                  </a:extLst>
                </a:gridCol>
                <a:gridCol w="1069848">
                  <a:extLst>
                    <a:ext uri="{9D8B030D-6E8A-4147-A177-3AD203B41FA5}">
                      <a16:colId xmlns:a16="http://schemas.microsoft.com/office/drawing/2014/main" val="3801902722"/>
                    </a:ext>
                  </a:extLst>
                </a:gridCol>
                <a:gridCol w="1069848">
                  <a:extLst>
                    <a:ext uri="{9D8B030D-6E8A-4147-A177-3AD203B41FA5}">
                      <a16:colId xmlns:a16="http://schemas.microsoft.com/office/drawing/2014/main" val="1315992020"/>
                    </a:ext>
                  </a:extLst>
                </a:gridCol>
                <a:gridCol w="1069848">
                  <a:extLst>
                    <a:ext uri="{9D8B030D-6E8A-4147-A177-3AD203B41FA5}">
                      <a16:colId xmlns:a16="http://schemas.microsoft.com/office/drawing/2014/main" val="329558756"/>
                    </a:ext>
                  </a:extLst>
                </a:gridCol>
                <a:gridCol w="1069848">
                  <a:extLst>
                    <a:ext uri="{9D8B030D-6E8A-4147-A177-3AD203B41FA5}">
                      <a16:colId xmlns:a16="http://schemas.microsoft.com/office/drawing/2014/main" val="2590879296"/>
                    </a:ext>
                  </a:extLst>
                </a:gridCol>
                <a:gridCol w="1069848">
                  <a:extLst>
                    <a:ext uri="{9D8B030D-6E8A-4147-A177-3AD203B41FA5}">
                      <a16:colId xmlns:a16="http://schemas.microsoft.com/office/drawing/2014/main" val="1635645704"/>
                    </a:ext>
                  </a:extLst>
                </a:gridCol>
                <a:gridCol w="1069848">
                  <a:extLst>
                    <a:ext uri="{9D8B030D-6E8A-4147-A177-3AD203B41FA5}">
                      <a16:colId xmlns:a16="http://schemas.microsoft.com/office/drawing/2014/main" val="150344115"/>
                    </a:ext>
                  </a:extLst>
                </a:gridCol>
                <a:gridCol w="1069848">
                  <a:extLst>
                    <a:ext uri="{9D8B030D-6E8A-4147-A177-3AD203B41FA5}">
                      <a16:colId xmlns:a16="http://schemas.microsoft.com/office/drawing/2014/main" val="282567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346445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913.75</a:t>
                      </a:r>
                    </a:p>
                  </a:txBody>
                  <a:tcPr/>
                </a:tc>
                <a:extLst>
                  <a:ext uri="{0D108BD9-81ED-4DB2-BD59-A6C34878D82A}">
                    <a16:rowId xmlns:a16="http://schemas.microsoft.com/office/drawing/2014/main" val="128442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#Popprijs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2804.75</a:t>
                      </a:r>
                    </a:p>
                  </a:txBody>
                  <a:tcPr/>
                </a:tc>
                <a:extLst>
                  <a:ext uri="{0D108BD9-81ED-4DB2-BD59-A6C34878D82A}">
                    <a16:rowId xmlns:a16="http://schemas.microsoft.com/office/drawing/2014/main" val="32639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#RoxyDekker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80385.666666667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3032.75</a:t>
                      </a:r>
                    </a:p>
                  </a:txBody>
                  <a:tcPr/>
                </a:tc>
                <a:extLst>
                  <a:ext uri="{0D108BD9-81ED-4DB2-BD59-A6C34878D82A}">
                    <a16:rowId xmlns:a16="http://schemas.microsoft.com/office/drawing/2014/main" val="286638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extLst>
                  <a:ext uri="{0D108BD9-81ED-4DB2-BD59-A6C34878D82A}">
                    <a16:rowId xmlns:a16="http://schemas.microsoft.com/office/drawing/2014/main" val="248612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997.33333333333</a:t>
                      </a:r>
                    </a:p>
                  </a:txBody>
                  <a:tcPr/>
                </a:tc>
                <a:extLst>
                  <a:ext uri="{0D108BD9-81ED-4DB2-BD59-A6C34878D82A}">
                    <a16:rowId xmlns:a16="http://schemas.microsoft.com/office/drawing/2014/main" val="791431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extLst>
                  <a:ext uri="{0D108BD9-81ED-4DB2-BD59-A6C34878D82A}">
                    <a16:rowId xmlns:a16="http://schemas.microsoft.com/office/drawing/2014/main" val="164848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11134.666666667</a:t>
                      </a:r>
                    </a:p>
                  </a:txBody>
                  <a:tcPr/>
                </a:tc>
                <a:extLst>
                  <a:ext uri="{0D108BD9-81ED-4DB2-BD59-A6C34878D82A}">
                    <a16:rowId xmlns:a16="http://schemas.microsoft.com/office/drawing/2014/main" val="372917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1184.6666666667</a:t>
                      </a:r>
                    </a:p>
                  </a:txBody>
                  <a:tcPr/>
                </a:tc>
                <a:extLst>
                  <a:ext uri="{0D108BD9-81ED-4DB2-BD59-A6C34878D82A}">
                    <a16:rowId xmlns:a16="http://schemas.microsoft.com/office/drawing/2014/main" val="297838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405.66666666667</a:t>
                      </a:r>
                    </a:p>
                  </a:txBody>
                  <a:tcPr/>
                </a:tc>
                <a:extLst>
                  <a:ext uri="{0D108BD9-81ED-4DB2-BD59-A6C34878D82A}">
                    <a16:rowId xmlns:a16="http://schemas.microsoft.com/office/drawing/2014/main" val="651620571"/>
                  </a:ext>
                </a:extLst>
              </a:tr>
            </a:tbl>
          </a:graphicData>
        </a:graphic>
      </p:graphicFrame>
      <p:sp>
        <p:nvSpPr>
          <p:cNvPr id="4" name="Text Placeholder 3">
            <a:extLst>
              <a:ext uri="{FF2B5EF4-FFF2-40B4-BE49-F238E27FC236}">
                <a16:creationId xmlns:a16="http://schemas.microsoft.com/office/drawing/2014/main" id="{B02FB897-2A1F-472E-A967-92F51429966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857678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45BEE-F05C-4244-9263-CF49106C5931}"/>
              </a:ext>
            </a:extLst>
          </p:cNvPr>
          <p:cNvSpPr>
            <a:spLocks noGrp="1"/>
          </p:cNvSpPr>
          <p:nvPr>
            <p:ph type="title"/>
          </p:nvPr>
        </p:nvSpPr>
        <p:spPr/>
        <p:txBody>
          <a:bodyPr/>
          <a:lstStyle/>
          <a:p>
            <a:r>
              <a:rPr lang="en-US"/>
              <a:t>Instagram Hashtag Detection | 1 group and 5 profiles - 3 of 3</a:t>
            </a:r>
          </a:p>
        </p:txBody>
      </p:sp>
      <p:graphicFrame>
        <p:nvGraphicFramePr>
          <p:cNvPr id="5" name="Table Placeholder 4">
            <a:extLst>
              <a:ext uri="{FF2B5EF4-FFF2-40B4-BE49-F238E27FC236}">
                <a16:creationId xmlns:a16="http://schemas.microsoft.com/office/drawing/2014/main" id="{B7A43098-C24D-41DF-B706-13FEE44AC302}"/>
              </a:ext>
            </a:extLst>
          </p:cNvPr>
          <p:cNvGraphicFramePr>
            <a:graphicFrameLocks noGrp="1"/>
          </p:cNvGraphicFramePr>
          <p:nvPr>
            <p:ph type="tbl" sz="quarter" idx="13"/>
            <p:extLst>
              <p:ext uri="{D42A27DB-BD31-4B8C-83A1-F6EECF244321}">
                <p14:modId xmlns:p14="http://schemas.microsoft.com/office/powerpoint/2010/main" val="206810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88556881"/>
                    </a:ext>
                  </a:extLst>
                </a:gridCol>
                <a:gridCol w="1069848">
                  <a:extLst>
                    <a:ext uri="{9D8B030D-6E8A-4147-A177-3AD203B41FA5}">
                      <a16:colId xmlns:a16="http://schemas.microsoft.com/office/drawing/2014/main" val="1386774176"/>
                    </a:ext>
                  </a:extLst>
                </a:gridCol>
                <a:gridCol w="1069848">
                  <a:extLst>
                    <a:ext uri="{9D8B030D-6E8A-4147-A177-3AD203B41FA5}">
                      <a16:colId xmlns:a16="http://schemas.microsoft.com/office/drawing/2014/main" val="600157472"/>
                    </a:ext>
                  </a:extLst>
                </a:gridCol>
                <a:gridCol w="1069848">
                  <a:extLst>
                    <a:ext uri="{9D8B030D-6E8A-4147-A177-3AD203B41FA5}">
                      <a16:colId xmlns:a16="http://schemas.microsoft.com/office/drawing/2014/main" val="1521835662"/>
                    </a:ext>
                  </a:extLst>
                </a:gridCol>
                <a:gridCol w="1069848">
                  <a:extLst>
                    <a:ext uri="{9D8B030D-6E8A-4147-A177-3AD203B41FA5}">
                      <a16:colId xmlns:a16="http://schemas.microsoft.com/office/drawing/2014/main" val="2269662196"/>
                    </a:ext>
                  </a:extLst>
                </a:gridCol>
                <a:gridCol w="1069848">
                  <a:extLst>
                    <a:ext uri="{9D8B030D-6E8A-4147-A177-3AD203B41FA5}">
                      <a16:colId xmlns:a16="http://schemas.microsoft.com/office/drawing/2014/main" val="4060745393"/>
                    </a:ext>
                  </a:extLst>
                </a:gridCol>
                <a:gridCol w="1069848">
                  <a:extLst>
                    <a:ext uri="{9D8B030D-6E8A-4147-A177-3AD203B41FA5}">
                      <a16:colId xmlns:a16="http://schemas.microsoft.com/office/drawing/2014/main" val="3466031560"/>
                    </a:ext>
                  </a:extLst>
                </a:gridCol>
                <a:gridCol w="1069848">
                  <a:extLst>
                    <a:ext uri="{9D8B030D-6E8A-4147-A177-3AD203B41FA5}">
                      <a16:colId xmlns:a16="http://schemas.microsoft.com/office/drawing/2014/main" val="3105775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304133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extLst>
                  <a:ext uri="{0D108BD9-81ED-4DB2-BD59-A6C34878D82A}">
                    <a16:rowId xmlns:a16="http://schemas.microsoft.com/office/drawing/2014/main" val="110235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extLst>
                  <a:ext uri="{0D108BD9-81ED-4DB2-BD59-A6C34878D82A}">
                    <a16:rowId xmlns:a16="http://schemas.microsoft.com/office/drawing/2014/main" val="60688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#3FMTalentstage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320842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2217.5</a:t>
                      </a:r>
                    </a:p>
                  </a:txBody>
                  <a:tcPr/>
                </a:tc>
                <a:extLst>
                  <a:ext uri="{0D108BD9-81ED-4DB2-BD59-A6C34878D82A}">
                    <a16:rowId xmlns:a16="http://schemas.microsoft.com/office/drawing/2014/main" val="376341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1915.5</a:t>
                      </a:r>
                    </a:p>
                  </a:txBody>
                  <a:tcPr/>
                </a:tc>
                <a:extLst>
                  <a:ext uri="{0D108BD9-81ED-4DB2-BD59-A6C34878D82A}">
                    <a16:rowId xmlns:a16="http://schemas.microsoft.com/office/drawing/2014/main" val="258502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#ESNS2025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133487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#LolaYoung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979.5</a:t>
                      </a:r>
                    </a:p>
                  </a:txBody>
                  <a:tcPr/>
                </a:tc>
                <a:extLst>
                  <a:ext uri="{0D108BD9-81ED-4DB2-BD59-A6C34878D82A}">
                    <a16:rowId xmlns:a16="http://schemas.microsoft.com/office/drawing/2014/main" val="1599765587"/>
                  </a:ext>
                </a:extLst>
              </a:tr>
            </a:tbl>
          </a:graphicData>
        </a:graphic>
      </p:graphicFrame>
      <p:sp>
        <p:nvSpPr>
          <p:cNvPr id="4" name="Text Placeholder 3">
            <a:extLst>
              <a:ext uri="{FF2B5EF4-FFF2-40B4-BE49-F238E27FC236}">
                <a16:creationId xmlns:a16="http://schemas.microsoft.com/office/drawing/2014/main" id="{BAB50461-4EDB-45F1-9EEF-D265D14BD9E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57742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D1286-789B-4344-8CFA-DF8E32564DDB}"/>
              </a:ext>
            </a:extLst>
          </p:cNvPr>
          <p:cNvSpPr>
            <a:spLocks noGrp="1"/>
          </p:cNvSpPr>
          <p:nvPr>
            <p:ph type="title"/>
          </p:nvPr>
        </p:nvSpPr>
        <p:spPr/>
        <p:txBody>
          <a:bodyPr/>
          <a:lstStyle/>
          <a:p>
            <a:r>
              <a:rPr lang="en-US"/>
              <a:t>Instagram Interaction Rate By Post Type | 1 group and 5 profiles</a:t>
            </a:r>
          </a:p>
        </p:txBody>
      </p:sp>
      <p:graphicFrame>
        <p:nvGraphicFramePr>
          <p:cNvPr id="6" name="Chart Placeholder 5">
            <a:extLst>
              <a:ext uri="{FF2B5EF4-FFF2-40B4-BE49-F238E27FC236}">
                <a16:creationId xmlns:a16="http://schemas.microsoft.com/office/drawing/2014/main" id="{644810F0-1C90-44D5-85C1-962158663830}"/>
              </a:ext>
            </a:extLst>
          </p:cNvPr>
          <p:cNvGraphicFramePr>
            <a:graphicFrameLocks noGrp="1"/>
          </p:cNvGraphicFramePr>
          <p:nvPr>
            <p:ph type="chart" sz="quarter" idx="13"/>
            <p:extLst>
              <p:ext uri="{D42A27DB-BD31-4B8C-83A1-F6EECF244321}">
                <p14:modId xmlns:p14="http://schemas.microsoft.com/office/powerpoint/2010/main" val="230033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A6713-0C39-4CAC-B6A2-296022EB3CD9}"/>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D82746A4-D132-4F95-8E6B-A6518F36F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149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403B-BA50-4131-8B24-0C73F8F3AC77}"/>
              </a:ext>
            </a:extLst>
          </p:cNvPr>
          <p:cNvSpPr>
            <a:spLocks noGrp="1"/>
          </p:cNvSpPr>
          <p:nvPr>
            <p:ph type="title"/>
          </p:nvPr>
        </p:nvSpPr>
        <p:spPr/>
        <p:txBody>
          <a:bodyPr/>
          <a:lstStyle/>
          <a:p>
            <a:r>
              <a:rPr lang="en-US"/>
              <a:t>Instagram Beste posts qua likes | 1 group and 5 profiles - 1 of 12</a:t>
            </a:r>
          </a:p>
        </p:txBody>
      </p:sp>
      <p:graphicFrame>
        <p:nvGraphicFramePr>
          <p:cNvPr id="5" name="Table Placeholder 4">
            <a:extLst>
              <a:ext uri="{FF2B5EF4-FFF2-40B4-BE49-F238E27FC236}">
                <a16:creationId xmlns:a16="http://schemas.microsoft.com/office/drawing/2014/main" id="{1F63182D-F92E-4A50-A339-833C531763E8}"/>
              </a:ext>
            </a:extLst>
          </p:cNvPr>
          <p:cNvGraphicFramePr>
            <a:graphicFrameLocks noGrp="1"/>
          </p:cNvGraphicFramePr>
          <p:nvPr>
            <p:ph type="tbl" sz="quarter" idx="13"/>
            <p:extLst>
              <p:ext uri="{D42A27DB-BD31-4B8C-83A1-F6EECF244321}">
                <p14:modId xmlns:p14="http://schemas.microsoft.com/office/powerpoint/2010/main" val="300857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5569859"/>
                    </a:ext>
                  </a:extLst>
                </a:gridCol>
                <a:gridCol w="1563624">
                  <a:extLst>
                    <a:ext uri="{9D8B030D-6E8A-4147-A177-3AD203B41FA5}">
                      <a16:colId xmlns:a16="http://schemas.microsoft.com/office/drawing/2014/main" val="872092132"/>
                    </a:ext>
                  </a:extLst>
                </a:gridCol>
                <a:gridCol w="658368">
                  <a:extLst>
                    <a:ext uri="{9D8B030D-6E8A-4147-A177-3AD203B41FA5}">
                      <a16:colId xmlns:a16="http://schemas.microsoft.com/office/drawing/2014/main" val="3235440156"/>
                    </a:ext>
                  </a:extLst>
                </a:gridCol>
                <a:gridCol w="658368">
                  <a:extLst>
                    <a:ext uri="{9D8B030D-6E8A-4147-A177-3AD203B41FA5}">
                      <a16:colId xmlns:a16="http://schemas.microsoft.com/office/drawing/2014/main" val="4007706079"/>
                    </a:ext>
                  </a:extLst>
                </a:gridCol>
                <a:gridCol w="658368">
                  <a:extLst>
                    <a:ext uri="{9D8B030D-6E8A-4147-A177-3AD203B41FA5}">
                      <a16:colId xmlns:a16="http://schemas.microsoft.com/office/drawing/2014/main" val="3034488685"/>
                    </a:ext>
                  </a:extLst>
                </a:gridCol>
                <a:gridCol w="658368">
                  <a:extLst>
                    <a:ext uri="{9D8B030D-6E8A-4147-A177-3AD203B41FA5}">
                      <a16:colId xmlns:a16="http://schemas.microsoft.com/office/drawing/2014/main" val="1628020896"/>
                    </a:ext>
                  </a:extLst>
                </a:gridCol>
                <a:gridCol w="658368">
                  <a:extLst>
                    <a:ext uri="{9D8B030D-6E8A-4147-A177-3AD203B41FA5}">
                      <a16:colId xmlns:a16="http://schemas.microsoft.com/office/drawing/2014/main" val="494982600"/>
                    </a:ext>
                  </a:extLst>
                </a:gridCol>
                <a:gridCol w="658368">
                  <a:extLst>
                    <a:ext uri="{9D8B030D-6E8A-4147-A177-3AD203B41FA5}">
                      <a16:colId xmlns:a16="http://schemas.microsoft.com/office/drawing/2014/main" val="4100566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470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- 2025-01-15 18:54:52</a:t>
                      </a:r>
                      <a:r>
                        <a:rPr kumimoji="0" lang="nl-NL" sz="1000" b="0" i="0" u="none" strike="noStrike" kern="1200" cap="none" spc="0" normalizeH="0" baseline="0" noProof="0">
                          <a:ln>
                            <a:noFill/>
                          </a:ln>
                          <a:solidFill>
                            <a:prstClr val="black"/>
                          </a:solidFill>
                          <a:effectLst/>
                          <a:uLnTx/>
                          <a:uFillTx/>
                          <a:latin typeface="Calibri"/>
                          <a:ea typeface="+mn-ea"/>
                          <a:cs typeface="+mn-cs"/>
                        </a:rPr>
                        <a:t>
 “En nu zijn ze man &amp; vrouw…”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https://quintly-eu-image-storage.s3.amazonaws.com/5e7bf16154c6da0663c50211224ef1f8/0b96134ff18c8590245f5eb7e380fd48.jpg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70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- 2025-01-22 18:16:50</a:t>
                      </a:r>
                      <a:r>
                        <a:rPr kumimoji="0" lang="nl-NL" sz="1000" b="0" i="0" u="none" strike="noStrike" kern="1200" cap="none" spc="0" normalizeH="0" baseline="0" noProof="0">
                          <a:ln>
                            <a:noFill/>
                          </a:ln>
                          <a:solidFill>
                            <a:prstClr val="black"/>
                          </a:solidFill>
                          <a:effectLst/>
                          <a:uLnTx/>
                          <a:uFillTx/>
                          <a:latin typeface="Calibri"/>
                          <a:ea typeface="+mn-ea"/>
                          <a:cs typeface="+mn-cs"/>
                        </a:rPr>
                        <a:t>
 GO MAAN! 💚 Wij kijken in ieder geval al heeeel erg uit naar deze nieuwe era van maan.de.st 👀 #3FM #Maan #ESNS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https://quintly-eu-image-storage.s3.amazonaws.com/5e7bf16154c6da0663c50211224ef1f8/b19daafa940750693880cbfe2e7dbb43.jpg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40019423"/>
                  </a:ext>
                </a:extLst>
              </a:tr>
            </a:tbl>
          </a:graphicData>
        </a:graphic>
      </p:graphicFrame>
      <p:sp>
        <p:nvSpPr>
          <p:cNvPr id="4" name="Text Placeholder 3">
            <a:extLst>
              <a:ext uri="{FF2B5EF4-FFF2-40B4-BE49-F238E27FC236}">
                <a16:creationId xmlns:a16="http://schemas.microsoft.com/office/drawing/2014/main" id="{4CA3B1CF-E385-4742-A58C-0FE5DEFCA89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13208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8DF9-206A-4338-8CBC-FE44FEBBE9D0}"/>
              </a:ext>
            </a:extLst>
          </p:cNvPr>
          <p:cNvSpPr>
            <a:spLocks noGrp="1"/>
          </p:cNvSpPr>
          <p:nvPr>
            <p:ph type="title"/>
          </p:nvPr>
        </p:nvSpPr>
        <p:spPr/>
        <p:txBody>
          <a:bodyPr/>
          <a:lstStyle/>
          <a:p>
            <a:r>
              <a:rPr lang="en-US"/>
              <a:t>Instagram Beste posts qua likes | 1 group and 5 profiles - 2 of 12</a:t>
            </a:r>
          </a:p>
        </p:txBody>
      </p:sp>
      <p:graphicFrame>
        <p:nvGraphicFramePr>
          <p:cNvPr id="5" name="Table Placeholder 4">
            <a:extLst>
              <a:ext uri="{FF2B5EF4-FFF2-40B4-BE49-F238E27FC236}">
                <a16:creationId xmlns:a16="http://schemas.microsoft.com/office/drawing/2014/main" id="{80E60877-DDB8-4967-9244-058CA07CB058}"/>
              </a:ext>
            </a:extLst>
          </p:cNvPr>
          <p:cNvGraphicFramePr>
            <a:graphicFrameLocks noGrp="1"/>
          </p:cNvGraphicFramePr>
          <p:nvPr>
            <p:ph type="tbl" sz="quarter" idx="13"/>
            <p:extLst>
              <p:ext uri="{D42A27DB-BD31-4B8C-83A1-F6EECF244321}">
                <p14:modId xmlns:p14="http://schemas.microsoft.com/office/powerpoint/2010/main" val="9348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42159168"/>
                    </a:ext>
                  </a:extLst>
                </a:gridCol>
                <a:gridCol w="1563624">
                  <a:extLst>
                    <a:ext uri="{9D8B030D-6E8A-4147-A177-3AD203B41FA5}">
                      <a16:colId xmlns:a16="http://schemas.microsoft.com/office/drawing/2014/main" val="3961823869"/>
                    </a:ext>
                  </a:extLst>
                </a:gridCol>
                <a:gridCol w="658368">
                  <a:extLst>
                    <a:ext uri="{9D8B030D-6E8A-4147-A177-3AD203B41FA5}">
                      <a16:colId xmlns:a16="http://schemas.microsoft.com/office/drawing/2014/main" val="1553030059"/>
                    </a:ext>
                  </a:extLst>
                </a:gridCol>
                <a:gridCol w="658368">
                  <a:extLst>
                    <a:ext uri="{9D8B030D-6E8A-4147-A177-3AD203B41FA5}">
                      <a16:colId xmlns:a16="http://schemas.microsoft.com/office/drawing/2014/main" val="561362711"/>
                    </a:ext>
                  </a:extLst>
                </a:gridCol>
                <a:gridCol w="658368">
                  <a:extLst>
                    <a:ext uri="{9D8B030D-6E8A-4147-A177-3AD203B41FA5}">
                      <a16:colId xmlns:a16="http://schemas.microsoft.com/office/drawing/2014/main" val="1958207590"/>
                    </a:ext>
                  </a:extLst>
                </a:gridCol>
                <a:gridCol w="658368">
                  <a:extLst>
                    <a:ext uri="{9D8B030D-6E8A-4147-A177-3AD203B41FA5}">
                      <a16:colId xmlns:a16="http://schemas.microsoft.com/office/drawing/2014/main" val="3375696530"/>
                    </a:ext>
                  </a:extLst>
                </a:gridCol>
                <a:gridCol w="658368">
                  <a:extLst>
                    <a:ext uri="{9D8B030D-6E8A-4147-A177-3AD203B41FA5}">
                      <a16:colId xmlns:a16="http://schemas.microsoft.com/office/drawing/2014/main" val="210267341"/>
                    </a:ext>
                  </a:extLst>
                </a:gridCol>
                <a:gridCol w="658368">
                  <a:extLst>
                    <a:ext uri="{9D8B030D-6E8A-4147-A177-3AD203B41FA5}">
                      <a16:colId xmlns:a16="http://schemas.microsoft.com/office/drawing/2014/main" val="2987869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800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- 2025-01-18 23:30:54</a:t>
                      </a:r>
                      <a:r>
                        <a:rPr kumimoji="0" lang="nl-NL" sz="1000" b="0" i="0" u="none" strike="noStrike" kern="1200" cap="none" spc="0" normalizeH="0" baseline="0" noProof="0">
                          <a:ln>
                            <a:noFill/>
                          </a:ln>
                          <a:solidFill>
                            <a:prstClr val="black"/>
                          </a:solidFill>
                          <a:effectLst/>
                          <a:uLnTx/>
                          <a:uFillTx/>
                          <a:latin typeface="Calibri"/>
                          <a:ea typeface="+mn-ea"/>
                          <a:cs typeface="+mn-cs"/>
                        </a:rPr>
                        <a:t>
 “Ik vind het niet normaal. Ik weet niet wat mij overkomt."💚 Roxy Dekker is winnaar van de Popprijs, de belangrijkste prijs voor popmuziek in Nederland. Na het winnen kwam ex-3FM Talent Roxy Dekker langs in de 3FM-studio: "Het is zo goed gelukt om een positieve kant te raken met de muziek. Het is bijzonder om te zien hoe Nederlandse muziek ineens weer is opgepopt." En nu is het tijd om te feesten natuurlijk. "Ik ga met gierende banden terug naar de afterparty. Die Popprijs ga ik aan iemand geven, anders raak ik die kwijt.“😭 #3FM #ESNS #Popprijs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https://quintly-eu-image-storage.s3.amazonaws.com/5e7bf16154c6da0663c50211224ef1f8/a176bcc1f538bc053ea0273fc61c6f95.jpg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2268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- 2025-01-17 10:31:17</a:t>
                      </a:r>
                      <a:r>
                        <a:rPr kumimoji="0" lang="nl-NL" sz="1000" b="0" i="0" u="none" strike="noStrike" kern="1200" cap="none" spc="0" normalizeH="0" baseline="0" noProof="0">
                          <a:ln>
                            <a:noFill/>
                          </a:ln>
                          <a:solidFill>
                            <a:prstClr val="black"/>
                          </a:solidFill>
                          <a:effectLst/>
                          <a:uLnTx/>
                          <a:uFillTx/>
                          <a:latin typeface="Calibri"/>
                          <a:ea typeface="+mn-ea"/>
                          <a:cs typeface="+mn-cs"/>
                        </a:rPr>
                        <a:t>
 Best leuk toch? 🥲 Veel succes met het zoeken van een tattoo-shop die dit wil doen trouwens. #3FM #wijnandenjamie #tanlines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https://quintly-eu-image-storage.s3.amazonaws.com/5e7bf16154c6da0663c50211224ef1f8/947ceba2b3c86c142e6203f9efc8744d.jpg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03779587"/>
                  </a:ext>
                </a:extLst>
              </a:tr>
            </a:tbl>
          </a:graphicData>
        </a:graphic>
      </p:graphicFrame>
      <p:sp>
        <p:nvSpPr>
          <p:cNvPr id="4" name="Text Placeholder 3">
            <a:extLst>
              <a:ext uri="{FF2B5EF4-FFF2-40B4-BE49-F238E27FC236}">
                <a16:creationId xmlns:a16="http://schemas.microsoft.com/office/drawing/2014/main" id="{3FF6358F-3F6F-4EEA-8640-9BB0E56E4C3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33682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A6F34-E73A-4C9D-BC6E-D0E36852A153}"/>
              </a:ext>
            </a:extLst>
          </p:cNvPr>
          <p:cNvSpPr>
            <a:spLocks noGrp="1"/>
          </p:cNvSpPr>
          <p:nvPr>
            <p:ph type="title"/>
          </p:nvPr>
        </p:nvSpPr>
        <p:spPr/>
        <p:txBody>
          <a:bodyPr/>
          <a:lstStyle/>
          <a:p>
            <a:r>
              <a:rPr lang="en-US"/>
              <a:t>Instagram Beste posts qua likes | 1 group and 5 profiles - 3 of 12</a:t>
            </a:r>
          </a:p>
        </p:txBody>
      </p:sp>
      <p:graphicFrame>
        <p:nvGraphicFramePr>
          <p:cNvPr id="5" name="Table Placeholder 4">
            <a:extLst>
              <a:ext uri="{FF2B5EF4-FFF2-40B4-BE49-F238E27FC236}">
                <a16:creationId xmlns:a16="http://schemas.microsoft.com/office/drawing/2014/main" id="{BB6EC724-238B-4D48-80C4-658AD39222C1}"/>
              </a:ext>
            </a:extLst>
          </p:cNvPr>
          <p:cNvGraphicFramePr>
            <a:graphicFrameLocks noGrp="1"/>
          </p:cNvGraphicFramePr>
          <p:nvPr>
            <p:ph type="tbl" sz="quarter" idx="13"/>
            <p:extLst>
              <p:ext uri="{D42A27DB-BD31-4B8C-83A1-F6EECF244321}">
                <p14:modId xmlns:p14="http://schemas.microsoft.com/office/powerpoint/2010/main" val="2468380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2308674"/>
                    </a:ext>
                  </a:extLst>
                </a:gridCol>
                <a:gridCol w="1563624">
                  <a:extLst>
                    <a:ext uri="{9D8B030D-6E8A-4147-A177-3AD203B41FA5}">
                      <a16:colId xmlns:a16="http://schemas.microsoft.com/office/drawing/2014/main" val="781533532"/>
                    </a:ext>
                  </a:extLst>
                </a:gridCol>
                <a:gridCol w="658368">
                  <a:extLst>
                    <a:ext uri="{9D8B030D-6E8A-4147-A177-3AD203B41FA5}">
                      <a16:colId xmlns:a16="http://schemas.microsoft.com/office/drawing/2014/main" val="124415154"/>
                    </a:ext>
                  </a:extLst>
                </a:gridCol>
                <a:gridCol w="658368">
                  <a:extLst>
                    <a:ext uri="{9D8B030D-6E8A-4147-A177-3AD203B41FA5}">
                      <a16:colId xmlns:a16="http://schemas.microsoft.com/office/drawing/2014/main" val="3874953835"/>
                    </a:ext>
                  </a:extLst>
                </a:gridCol>
                <a:gridCol w="658368">
                  <a:extLst>
                    <a:ext uri="{9D8B030D-6E8A-4147-A177-3AD203B41FA5}">
                      <a16:colId xmlns:a16="http://schemas.microsoft.com/office/drawing/2014/main" val="3933802018"/>
                    </a:ext>
                  </a:extLst>
                </a:gridCol>
                <a:gridCol w="658368">
                  <a:extLst>
                    <a:ext uri="{9D8B030D-6E8A-4147-A177-3AD203B41FA5}">
                      <a16:colId xmlns:a16="http://schemas.microsoft.com/office/drawing/2014/main" val="3400356666"/>
                    </a:ext>
                  </a:extLst>
                </a:gridCol>
                <a:gridCol w="658368">
                  <a:extLst>
                    <a:ext uri="{9D8B030D-6E8A-4147-A177-3AD203B41FA5}">
                      <a16:colId xmlns:a16="http://schemas.microsoft.com/office/drawing/2014/main" val="1453102523"/>
                    </a:ext>
                  </a:extLst>
                </a:gridCol>
                <a:gridCol w="658368">
                  <a:extLst>
                    <a:ext uri="{9D8B030D-6E8A-4147-A177-3AD203B41FA5}">
                      <a16:colId xmlns:a16="http://schemas.microsoft.com/office/drawing/2014/main" val="17790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44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19:58:50</a:t>
                      </a:r>
                      <a:r>
                        <a:rPr kumimoji="0" lang="nl-NL" sz="1000" b="0" i="0" u="none" strike="noStrike" kern="1200" cap="none" spc="0" normalizeH="0" baseline="0" noProof="0">
                          <a:ln>
                            <a:noFill/>
                          </a:ln>
                          <a:solidFill>
                            <a:prstClr val="black"/>
                          </a:solidFill>
                          <a:effectLst/>
                          <a:uLnTx/>
                          <a:uFillTx/>
                          <a:latin typeface="Calibri"/>
                          <a:ea typeface="+mn-ea"/>
                          <a:cs typeface="+mn-cs"/>
                        </a:rPr>
                        <a:t>
 Een dagelijkse dosis Jannie maakt je lekker ontspannie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https://quintly-eu-image-storage.s3.amazonaws.com/5e7bf16154c6da0663c50211224ef1f8/35eaee4fb3a8fd5b81ae7b066024cbd9.jpg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06:13:54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8649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- 2025-01-05 14:12:18</a:t>
                      </a:r>
                      <a:r>
                        <a:rPr kumimoji="0" lang="nl-NL" sz="1000" b="0" i="0" u="none" strike="noStrike" kern="1200" cap="none" spc="0" normalizeH="0" baseline="0" noProof="0">
                          <a:ln>
                            <a:noFill/>
                          </a:ln>
                          <a:solidFill>
                            <a:prstClr val="black"/>
                          </a:solidFill>
                          <a:effectLst/>
                          <a:uLnTx/>
                          <a:uFillTx/>
                          <a:latin typeface="Calibri"/>
                          <a:ea typeface="+mn-ea"/>
                          <a:cs typeface="+mn-cs"/>
                        </a:rPr>
                        <a:t>
 “Er was dus nog een groot project waar ik mee bezig was…” 🥰🫶 #3FM #MarkEnMai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https://quintly-eu-image-storage.s3.amazonaws.com/5e7bf16154c6da0663c50211224ef1f8/f2f8f61040494fb7b681d73882ce234d.jpg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18:12:19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9729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07:00:19</a:t>
                      </a:r>
                      <a:r>
                        <a:rPr kumimoji="0" lang="nl-NL" sz="1000" b="0" i="0" u="none" strike="noStrike" kern="1200" cap="none" spc="0" normalizeH="0" baseline="0" noProof="0">
                          <a:ln>
                            <a:noFill/>
                          </a:ln>
                          <a:solidFill>
                            <a:prstClr val="black"/>
                          </a:solidFill>
                          <a:effectLst/>
                          <a:uLnTx/>
                          <a:uFillTx/>
                          <a:latin typeface="Calibri"/>
                          <a:ea typeface="+mn-ea"/>
                          <a:cs typeface="+mn-cs"/>
                        </a:rPr>
                        <a:t>
 Jullie hadden hier veel en sterke meningen over! 🤯 #3FM #SR25 #GlazenHuis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https://quintly-eu-image-storage.s3.amazonaws.com/5e7bf16154c6da0663c50211224ef1f8/450822c2bbc8c6907165df88ec92ebcd.jpg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00:14:22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49473060"/>
                  </a:ext>
                </a:extLst>
              </a:tr>
            </a:tbl>
          </a:graphicData>
        </a:graphic>
      </p:graphicFrame>
      <p:sp>
        <p:nvSpPr>
          <p:cNvPr id="4" name="Text Placeholder 3">
            <a:extLst>
              <a:ext uri="{FF2B5EF4-FFF2-40B4-BE49-F238E27FC236}">
                <a16:creationId xmlns:a16="http://schemas.microsoft.com/office/drawing/2014/main" id="{700B7614-9928-4AC5-A2DC-9B7803E842F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60466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369F-308D-4B35-852F-AADA8EC5B693}"/>
              </a:ext>
            </a:extLst>
          </p:cNvPr>
          <p:cNvSpPr>
            <a:spLocks noGrp="1"/>
          </p:cNvSpPr>
          <p:nvPr>
            <p:ph type="title"/>
          </p:nvPr>
        </p:nvSpPr>
        <p:spPr/>
        <p:txBody>
          <a:bodyPr/>
          <a:lstStyle/>
          <a:p>
            <a:r>
              <a:rPr lang="en-US"/>
              <a:t>Instagram Beste posts qua likes | 1 group and 5 profiles - 4 of 12</a:t>
            </a:r>
          </a:p>
        </p:txBody>
      </p:sp>
      <p:graphicFrame>
        <p:nvGraphicFramePr>
          <p:cNvPr id="5" name="Table Placeholder 4">
            <a:extLst>
              <a:ext uri="{FF2B5EF4-FFF2-40B4-BE49-F238E27FC236}">
                <a16:creationId xmlns:a16="http://schemas.microsoft.com/office/drawing/2014/main" id="{A2984D75-7725-4E61-8E57-D42C8286389A}"/>
              </a:ext>
            </a:extLst>
          </p:cNvPr>
          <p:cNvGraphicFramePr>
            <a:graphicFrameLocks noGrp="1"/>
          </p:cNvGraphicFramePr>
          <p:nvPr>
            <p:ph type="tbl" sz="quarter" idx="13"/>
            <p:extLst>
              <p:ext uri="{D42A27DB-BD31-4B8C-83A1-F6EECF244321}">
                <p14:modId xmlns:p14="http://schemas.microsoft.com/office/powerpoint/2010/main" val="225151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4200245"/>
                    </a:ext>
                  </a:extLst>
                </a:gridCol>
                <a:gridCol w="1563624">
                  <a:extLst>
                    <a:ext uri="{9D8B030D-6E8A-4147-A177-3AD203B41FA5}">
                      <a16:colId xmlns:a16="http://schemas.microsoft.com/office/drawing/2014/main" val="668541885"/>
                    </a:ext>
                  </a:extLst>
                </a:gridCol>
                <a:gridCol w="658368">
                  <a:extLst>
                    <a:ext uri="{9D8B030D-6E8A-4147-A177-3AD203B41FA5}">
                      <a16:colId xmlns:a16="http://schemas.microsoft.com/office/drawing/2014/main" val="4262838608"/>
                    </a:ext>
                  </a:extLst>
                </a:gridCol>
                <a:gridCol w="658368">
                  <a:extLst>
                    <a:ext uri="{9D8B030D-6E8A-4147-A177-3AD203B41FA5}">
                      <a16:colId xmlns:a16="http://schemas.microsoft.com/office/drawing/2014/main" val="3543036067"/>
                    </a:ext>
                  </a:extLst>
                </a:gridCol>
                <a:gridCol w="658368">
                  <a:extLst>
                    <a:ext uri="{9D8B030D-6E8A-4147-A177-3AD203B41FA5}">
                      <a16:colId xmlns:a16="http://schemas.microsoft.com/office/drawing/2014/main" val="4065260411"/>
                    </a:ext>
                  </a:extLst>
                </a:gridCol>
                <a:gridCol w="658368">
                  <a:extLst>
                    <a:ext uri="{9D8B030D-6E8A-4147-A177-3AD203B41FA5}">
                      <a16:colId xmlns:a16="http://schemas.microsoft.com/office/drawing/2014/main" val="2233807732"/>
                    </a:ext>
                  </a:extLst>
                </a:gridCol>
                <a:gridCol w="658368">
                  <a:extLst>
                    <a:ext uri="{9D8B030D-6E8A-4147-A177-3AD203B41FA5}">
                      <a16:colId xmlns:a16="http://schemas.microsoft.com/office/drawing/2014/main" val="1961879902"/>
                    </a:ext>
                  </a:extLst>
                </a:gridCol>
                <a:gridCol w="658368">
                  <a:extLst>
                    <a:ext uri="{9D8B030D-6E8A-4147-A177-3AD203B41FA5}">
                      <a16:colId xmlns:a16="http://schemas.microsoft.com/office/drawing/2014/main" val="392147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436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- 2025-01-11 15:58:01</a:t>
                      </a:r>
                      <a:r>
                        <a:rPr kumimoji="0" lang="en-US" sz="1000" b="0" i="0" u="none" strike="noStrike" kern="1200" cap="none" spc="0" normalizeH="0" baseline="0" noProof="0">
                          <a:ln>
                            <a:noFill/>
                          </a:ln>
                          <a:solidFill>
                            <a:prstClr val="black"/>
                          </a:solidFill>
                          <a:effectLst/>
                          <a:uLnTx/>
                          <a:uFillTx/>
                          <a:latin typeface="Calibri"/>
                          <a:ea typeface="+mn-ea"/>
                          <a:cs typeface="+mn-cs"/>
                        </a:rPr>
                        <a:t>
 DEZE SCÈNE MET SURROUND SOUND!!1! 🤯🤯🚀
De nieuwste hit in de bioscoop is de film Babygirl van Nederlandse regisseur Halina Reijn. De film is nogal spraakmakend, vooral in Amerika. In één van de scènes waar het internet obsessed mee is, zie je hoofdrolspeler Nicole Kidman in haar business-outfit raven (en andere dingen doen). De soundtrack onder die scène, ‘Crush’, is van niemand minder dan de Nederlanders Yellow Claw in samenwerking met Natte Visstick! Waar een klein land groot in kan zijn, hè. 💚 #3FM #Babygirl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https://quintly-eu-image-storage.s3.amazonaws.com/5e7bf16154c6da0663c50211224ef1f8/b870d76792dc07432d9560e14284e2b2.jpg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18093200"/>
                  </a:ext>
                </a:extLst>
              </a:tr>
            </a:tbl>
          </a:graphicData>
        </a:graphic>
      </p:graphicFrame>
      <p:sp>
        <p:nvSpPr>
          <p:cNvPr id="4" name="Text Placeholder 3">
            <a:extLst>
              <a:ext uri="{FF2B5EF4-FFF2-40B4-BE49-F238E27FC236}">
                <a16:creationId xmlns:a16="http://schemas.microsoft.com/office/drawing/2014/main" id="{950DBA57-A951-4A40-A759-AA2C81766EB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69233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81E0C-C5CE-4B4E-87B0-9B982F56629A}"/>
              </a:ext>
            </a:extLst>
          </p:cNvPr>
          <p:cNvSpPr>
            <a:spLocks noGrp="1"/>
          </p:cNvSpPr>
          <p:nvPr>
            <p:ph type="title"/>
          </p:nvPr>
        </p:nvSpPr>
        <p:spPr/>
        <p:txBody>
          <a:bodyPr/>
          <a:lstStyle/>
          <a:p>
            <a:r>
              <a:rPr lang="en-US"/>
              <a:t>Instagram Beste posts qua likes | 1 group and 5 profiles - 5 of 12</a:t>
            </a:r>
          </a:p>
        </p:txBody>
      </p:sp>
      <p:graphicFrame>
        <p:nvGraphicFramePr>
          <p:cNvPr id="5" name="Table Placeholder 4">
            <a:extLst>
              <a:ext uri="{FF2B5EF4-FFF2-40B4-BE49-F238E27FC236}">
                <a16:creationId xmlns:a16="http://schemas.microsoft.com/office/drawing/2014/main" id="{32BDEE0C-1BF0-4240-BCD7-047FD4D69C94}"/>
              </a:ext>
            </a:extLst>
          </p:cNvPr>
          <p:cNvGraphicFramePr>
            <a:graphicFrameLocks noGrp="1"/>
          </p:cNvGraphicFramePr>
          <p:nvPr>
            <p:ph type="tbl" sz="quarter" idx="13"/>
            <p:extLst>
              <p:ext uri="{D42A27DB-BD31-4B8C-83A1-F6EECF244321}">
                <p14:modId xmlns:p14="http://schemas.microsoft.com/office/powerpoint/2010/main" val="342679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1046167"/>
                    </a:ext>
                  </a:extLst>
                </a:gridCol>
                <a:gridCol w="1563624">
                  <a:extLst>
                    <a:ext uri="{9D8B030D-6E8A-4147-A177-3AD203B41FA5}">
                      <a16:colId xmlns:a16="http://schemas.microsoft.com/office/drawing/2014/main" val="2184696423"/>
                    </a:ext>
                  </a:extLst>
                </a:gridCol>
                <a:gridCol w="658368">
                  <a:extLst>
                    <a:ext uri="{9D8B030D-6E8A-4147-A177-3AD203B41FA5}">
                      <a16:colId xmlns:a16="http://schemas.microsoft.com/office/drawing/2014/main" val="3885123862"/>
                    </a:ext>
                  </a:extLst>
                </a:gridCol>
                <a:gridCol w="658368">
                  <a:extLst>
                    <a:ext uri="{9D8B030D-6E8A-4147-A177-3AD203B41FA5}">
                      <a16:colId xmlns:a16="http://schemas.microsoft.com/office/drawing/2014/main" val="2933154787"/>
                    </a:ext>
                  </a:extLst>
                </a:gridCol>
                <a:gridCol w="658368">
                  <a:extLst>
                    <a:ext uri="{9D8B030D-6E8A-4147-A177-3AD203B41FA5}">
                      <a16:colId xmlns:a16="http://schemas.microsoft.com/office/drawing/2014/main" val="1427181234"/>
                    </a:ext>
                  </a:extLst>
                </a:gridCol>
                <a:gridCol w="658368">
                  <a:extLst>
                    <a:ext uri="{9D8B030D-6E8A-4147-A177-3AD203B41FA5}">
                      <a16:colId xmlns:a16="http://schemas.microsoft.com/office/drawing/2014/main" val="651737048"/>
                    </a:ext>
                  </a:extLst>
                </a:gridCol>
                <a:gridCol w="658368">
                  <a:extLst>
                    <a:ext uri="{9D8B030D-6E8A-4147-A177-3AD203B41FA5}">
                      <a16:colId xmlns:a16="http://schemas.microsoft.com/office/drawing/2014/main" val="3059258880"/>
                    </a:ext>
                  </a:extLst>
                </a:gridCol>
                <a:gridCol w="658368">
                  <a:extLst>
                    <a:ext uri="{9D8B030D-6E8A-4147-A177-3AD203B41FA5}">
                      <a16:colId xmlns:a16="http://schemas.microsoft.com/office/drawing/2014/main" val="220756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7189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- 2025-01-11 12:03:25</a:t>
                      </a:r>
                      <a:r>
                        <a:rPr kumimoji="0" lang="nl-NL" sz="1000" b="0" i="0" u="none" strike="noStrike" kern="1200" cap="none" spc="0" normalizeH="0" baseline="0" noProof="0">
                          <a:ln>
                            <a:noFill/>
                          </a:ln>
                          <a:solidFill>
                            <a:prstClr val="black"/>
                          </a:solidFill>
                          <a:effectLst/>
                          <a:uLnTx/>
                          <a:uFillTx/>
                          <a:latin typeface="Calibri"/>
                          <a:ea typeface="+mn-ea"/>
                          <a:cs typeface="+mn-cs"/>
                        </a:rPr>
                        <a:t>
 Wat zou jij hebben gedaan? 😅 #3FM #MarkEnMai #NS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https://quintly-eu-image-storage.s3.amazonaws.com/5e7bf16154c6da0663c50211224ef1f8/41250d8f24e821ae59fe2546058a6cea.jpg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974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- 2025-01-10 16:35:48</a:t>
                      </a:r>
                      <a:r>
                        <a:rPr kumimoji="0" lang="nl-NL" sz="1000" b="0" i="0" u="none" strike="noStrike" kern="1200" cap="none" spc="0" normalizeH="0" baseline="0" noProof="0">
                          <a:ln>
                            <a:noFill/>
                          </a:ln>
                          <a:solidFill>
                            <a:prstClr val="black"/>
                          </a:solidFill>
                          <a:effectLst/>
                          <a:uLnTx/>
                          <a:uFillTx/>
                          <a:latin typeface="Calibri"/>
                          <a:ea typeface="+mn-ea"/>
                          <a:cs typeface="+mn-cs"/>
                        </a:rPr>
                        <a:t>
 Het hele internet is in rep en roer, omdat Amerikanen Robbie Williams niet kennen. Op TikTok worden verschillende video’s geplaatst door mensen uit de VS die geen idee hebben wie de zanger is. 🤯 Robbie is niet de enige muzikant die niet door is gebroken in Amerika. Van welke artiest had jij dit niet verwacht? #3FM #RobbieWilliams #USA
📸: ANP foto, EPA: Mohammed Badra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https://quintly-eu-image-storage.s3.amazonaws.com/5e7bf16154c6da0663c50211224ef1f8/370a98ea231e5e01a520cc010eda9b57.jpg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00:14:08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14617269"/>
                  </a:ext>
                </a:extLst>
              </a:tr>
            </a:tbl>
          </a:graphicData>
        </a:graphic>
      </p:graphicFrame>
      <p:sp>
        <p:nvSpPr>
          <p:cNvPr id="4" name="Text Placeholder 3">
            <a:extLst>
              <a:ext uri="{FF2B5EF4-FFF2-40B4-BE49-F238E27FC236}">
                <a16:creationId xmlns:a16="http://schemas.microsoft.com/office/drawing/2014/main" id="{1407B9B8-E666-4ED9-9B17-EEFD69552F8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836377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BF7-143E-4FC1-99EC-6D91014DE27A}"/>
              </a:ext>
            </a:extLst>
          </p:cNvPr>
          <p:cNvSpPr>
            <a:spLocks noGrp="1"/>
          </p:cNvSpPr>
          <p:nvPr>
            <p:ph type="title"/>
          </p:nvPr>
        </p:nvSpPr>
        <p:spPr/>
        <p:txBody>
          <a:bodyPr/>
          <a:lstStyle/>
          <a:p>
            <a:r>
              <a:rPr lang="en-US"/>
              <a:t>Instagram Beste posts qua likes | 1 group and 5 profiles - 6 of 12</a:t>
            </a:r>
          </a:p>
        </p:txBody>
      </p:sp>
      <p:graphicFrame>
        <p:nvGraphicFramePr>
          <p:cNvPr id="5" name="Table Placeholder 4">
            <a:extLst>
              <a:ext uri="{FF2B5EF4-FFF2-40B4-BE49-F238E27FC236}">
                <a16:creationId xmlns:a16="http://schemas.microsoft.com/office/drawing/2014/main" id="{FA059DB2-31EA-4722-AE60-CA77772CAE8B}"/>
              </a:ext>
            </a:extLst>
          </p:cNvPr>
          <p:cNvGraphicFramePr>
            <a:graphicFrameLocks noGrp="1"/>
          </p:cNvGraphicFramePr>
          <p:nvPr>
            <p:ph type="tbl" sz="quarter" idx="13"/>
            <p:extLst>
              <p:ext uri="{D42A27DB-BD31-4B8C-83A1-F6EECF244321}">
                <p14:modId xmlns:p14="http://schemas.microsoft.com/office/powerpoint/2010/main" val="2849483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08312518"/>
                    </a:ext>
                  </a:extLst>
                </a:gridCol>
                <a:gridCol w="1563624">
                  <a:extLst>
                    <a:ext uri="{9D8B030D-6E8A-4147-A177-3AD203B41FA5}">
                      <a16:colId xmlns:a16="http://schemas.microsoft.com/office/drawing/2014/main" val="3799931250"/>
                    </a:ext>
                  </a:extLst>
                </a:gridCol>
                <a:gridCol w="658368">
                  <a:extLst>
                    <a:ext uri="{9D8B030D-6E8A-4147-A177-3AD203B41FA5}">
                      <a16:colId xmlns:a16="http://schemas.microsoft.com/office/drawing/2014/main" val="1043396211"/>
                    </a:ext>
                  </a:extLst>
                </a:gridCol>
                <a:gridCol w="658368">
                  <a:extLst>
                    <a:ext uri="{9D8B030D-6E8A-4147-A177-3AD203B41FA5}">
                      <a16:colId xmlns:a16="http://schemas.microsoft.com/office/drawing/2014/main" val="3641582395"/>
                    </a:ext>
                  </a:extLst>
                </a:gridCol>
                <a:gridCol w="658368">
                  <a:extLst>
                    <a:ext uri="{9D8B030D-6E8A-4147-A177-3AD203B41FA5}">
                      <a16:colId xmlns:a16="http://schemas.microsoft.com/office/drawing/2014/main" val="1458035576"/>
                    </a:ext>
                  </a:extLst>
                </a:gridCol>
                <a:gridCol w="658368">
                  <a:extLst>
                    <a:ext uri="{9D8B030D-6E8A-4147-A177-3AD203B41FA5}">
                      <a16:colId xmlns:a16="http://schemas.microsoft.com/office/drawing/2014/main" val="2239476146"/>
                    </a:ext>
                  </a:extLst>
                </a:gridCol>
                <a:gridCol w="658368">
                  <a:extLst>
                    <a:ext uri="{9D8B030D-6E8A-4147-A177-3AD203B41FA5}">
                      <a16:colId xmlns:a16="http://schemas.microsoft.com/office/drawing/2014/main" val="650580426"/>
                    </a:ext>
                  </a:extLst>
                </a:gridCol>
                <a:gridCol w="658368">
                  <a:extLst>
                    <a:ext uri="{9D8B030D-6E8A-4147-A177-3AD203B41FA5}">
                      <a16:colId xmlns:a16="http://schemas.microsoft.com/office/drawing/2014/main" val="3710680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4728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- 2025-01-30 15:33:27</a:t>
                      </a:r>
                      <a:r>
                        <a:rPr kumimoji="0" lang="nl-NL" sz="1000" b="0" i="0" u="none" strike="noStrike" kern="1200" cap="none" spc="0" normalizeH="0" baseline="0" noProof="0">
                          <a:ln>
                            <a:noFill/>
                          </a:ln>
                          <a:solidFill>
                            <a:prstClr val="black"/>
                          </a:solidFill>
                          <a:effectLst/>
                          <a:uLnTx/>
                          <a:uFillTx/>
                          <a:latin typeface="Calibri"/>
                          <a:ea typeface="+mn-ea"/>
                          <a:cs typeface="+mn-cs"/>
                        </a:rPr>
                        <a:t>
 We mogen het eindelijk weer zeggen: 🗣️KENSINGTON IN DE 3FM LIVE BOX🗣️
Met ‘A Moment’ voelt het gelijk weer zó vertrouwd, en Jason Dowd lijkt al jaren mee te spelen. Je moet het hele optreden echt terug zien op het 3FM Live YouTube kanaal! #3FM #kensington #amoment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https://quintly-eu-image-storage.s3.amazonaws.com/5e7bf16154c6da0663c50211224ef1f8/4b664b1dc6e6d717441d33abb3e56379.jpg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1566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- 2025-01-08 16:22:31</a:t>
                      </a:r>
                      <a:r>
                        <a:rPr kumimoji="0" lang="nl-NL" sz="1000" b="0" i="0" u="none" strike="noStrike" kern="1200" cap="none" spc="0" normalizeH="0" baseline="0" noProof="0">
                          <a:ln>
                            <a:noFill/>
                          </a:ln>
                          <a:solidFill>
                            <a:prstClr val="black"/>
                          </a:solidFill>
                          <a:effectLst/>
                          <a:uLnTx/>
                          <a:uFillTx/>
                          <a:latin typeface="Calibri"/>
                          <a:ea typeface="+mn-ea"/>
                          <a:cs typeface="+mn-cs"/>
                        </a:rPr>
                        <a:t>
 Pommelien doet mee met Meau en wij zijn obsessed. Hoe mooi klinkt dit? 😍 #3FM #SR24 #GlazenHuis #MEAU #PommelienThijs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https://quintly-eu-image-storage.s3.amazonaws.com/5e7bf16154c6da0663c50211224ef1f8/20591a6297fc37ec364fa5220b9fd24f.jpg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8865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- 2025-01-13 18:01:46</a:t>
                      </a:r>
                      <a:r>
                        <a:rPr kumimoji="0" lang="nl-NL" sz="1000" b="0" i="0" u="none" strike="noStrike" kern="1200" cap="none" spc="0" normalizeH="0" baseline="0" noProof="0">
                          <a:ln>
                            <a:noFill/>
                          </a:ln>
                          <a:solidFill>
                            <a:prstClr val="black"/>
                          </a:solidFill>
                          <a:effectLst/>
                          <a:uLnTx/>
                          <a:uFillTx/>
                          <a:latin typeface="Calibri"/>
                          <a:ea typeface="+mn-ea"/>
                          <a:cs typeface="+mn-cs"/>
                        </a:rPr>
                        <a:t>
 Barend &amp; Benner zijn back en zorgen meteen weer voor een lach! 🫶 Elke maandag t/m donderdag van 16:00 tot 19:00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https://quintly-eu-image-storage.s3.amazonaws.com/5e7bf16154c6da0663c50211224ef1f8/13996b2a90d314260de99f9128cfdef6.jpg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61701405"/>
                  </a:ext>
                </a:extLst>
              </a:tr>
            </a:tbl>
          </a:graphicData>
        </a:graphic>
      </p:graphicFrame>
      <p:sp>
        <p:nvSpPr>
          <p:cNvPr id="4" name="Text Placeholder 3">
            <a:extLst>
              <a:ext uri="{FF2B5EF4-FFF2-40B4-BE49-F238E27FC236}">
                <a16:creationId xmlns:a16="http://schemas.microsoft.com/office/drawing/2014/main" id="{5D4FD57E-754C-4FC9-B966-ADE8F754435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10781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8839-1D88-49AF-947A-970703CB1EFF}"/>
              </a:ext>
            </a:extLst>
          </p:cNvPr>
          <p:cNvSpPr>
            <a:spLocks noGrp="1"/>
          </p:cNvSpPr>
          <p:nvPr>
            <p:ph type="title"/>
          </p:nvPr>
        </p:nvSpPr>
        <p:spPr/>
        <p:txBody>
          <a:bodyPr/>
          <a:lstStyle/>
          <a:p>
            <a:r>
              <a:rPr lang="en-US"/>
              <a:t>Instagram Beste posts qua likes | 1 group and 5 profiles - 7 of 12</a:t>
            </a:r>
          </a:p>
        </p:txBody>
      </p:sp>
      <p:graphicFrame>
        <p:nvGraphicFramePr>
          <p:cNvPr id="5" name="Table Placeholder 4">
            <a:extLst>
              <a:ext uri="{FF2B5EF4-FFF2-40B4-BE49-F238E27FC236}">
                <a16:creationId xmlns:a16="http://schemas.microsoft.com/office/drawing/2014/main" id="{C162F7AC-F3CF-49F2-92E6-E2175EA8EEAA}"/>
              </a:ext>
            </a:extLst>
          </p:cNvPr>
          <p:cNvGraphicFramePr>
            <a:graphicFrameLocks noGrp="1"/>
          </p:cNvGraphicFramePr>
          <p:nvPr>
            <p:ph type="tbl" sz="quarter" idx="13"/>
            <p:extLst>
              <p:ext uri="{D42A27DB-BD31-4B8C-83A1-F6EECF244321}">
                <p14:modId xmlns:p14="http://schemas.microsoft.com/office/powerpoint/2010/main" val="197315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27609467"/>
                    </a:ext>
                  </a:extLst>
                </a:gridCol>
                <a:gridCol w="1563624">
                  <a:extLst>
                    <a:ext uri="{9D8B030D-6E8A-4147-A177-3AD203B41FA5}">
                      <a16:colId xmlns:a16="http://schemas.microsoft.com/office/drawing/2014/main" val="3787090061"/>
                    </a:ext>
                  </a:extLst>
                </a:gridCol>
                <a:gridCol w="658368">
                  <a:extLst>
                    <a:ext uri="{9D8B030D-6E8A-4147-A177-3AD203B41FA5}">
                      <a16:colId xmlns:a16="http://schemas.microsoft.com/office/drawing/2014/main" val="3048339729"/>
                    </a:ext>
                  </a:extLst>
                </a:gridCol>
                <a:gridCol w="658368">
                  <a:extLst>
                    <a:ext uri="{9D8B030D-6E8A-4147-A177-3AD203B41FA5}">
                      <a16:colId xmlns:a16="http://schemas.microsoft.com/office/drawing/2014/main" val="1552604541"/>
                    </a:ext>
                  </a:extLst>
                </a:gridCol>
                <a:gridCol w="658368">
                  <a:extLst>
                    <a:ext uri="{9D8B030D-6E8A-4147-A177-3AD203B41FA5}">
                      <a16:colId xmlns:a16="http://schemas.microsoft.com/office/drawing/2014/main" val="85734747"/>
                    </a:ext>
                  </a:extLst>
                </a:gridCol>
                <a:gridCol w="658368">
                  <a:extLst>
                    <a:ext uri="{9D8B030D-6E8A-4147-A177-3AD203B41FA5}">
                      <a16:colId xmlns:a16="http://schemas.microsoft.com/office/drawing/2014/main" val="2089806749"/>
                    </a:ext>
                  </a:extLst>
                </a:gridCol>
                <a:gridCol w="658368">
                  <a:extLst>
                    <a:ext uri="{9D8B030D-6E8A-4147-A177-3AD203B41FA5}">
                      <a16:colId xmlns:a16="http://schemas.microsoft.com/office/drawing/2014/main" val="1804878769"/>
                    </a:ext>
                  </a:extLst>
                </a:gridCol>
                <a:gridCol w="658368">
                  <a:extLst>
                    <a:ext uri="{9D8B030D-6E8A-4147-A177-3AD203B41FA5}">
                      <a16:colId xmlns:a16="http://schemas.microsoft.com/office/drawing/2014/main" val="3520026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24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- 2025-01-31 10:34:20</a:t>
                      </a:r>
                      <a:r>
                        <a:rPr kumimoji="0" lang="en-US" sz="1000" b="0" i="0" u="none" strike="noStrike" kern="1200" cap="none" spc="0" normalizeH="0" baseline="0" noProof="0">
                          <a:ln>
                            <a:noFill/>
                          </a:ln>
                          <a:solidFill>
                            <a:prstClr val="black"/>
                          </a:solidFill>
                          <a:effectLst/>
                          <a:uLnTx/>
                          <a:uFillTx/>
                          <a:latin typeface="Calibri"/>
                          <a:ea typeface="+mn-ea"/>
                          <a:cs typeface="+mn-cs"/>
                        </a:rPr>
                        <a:t>
 Er ontstaat magie wanneer grootheden hun handen ineen slaan voor één doel. 💚 #3FM #LAFireAid #BillieEilish #GreenDay #LadyGaga #Nirvana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https://quintly-eu-image-storage.s3.amazonaws.com/5e7bf16154c6da0663c50211224ef1f8/51db6795d680dddd5ab65522869336ea.jpg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4489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- 2025-01-18 22:56:29</a:t>
                      </a:r>
                      <a:r>
                        <a:rPr kumimoji="0" lang="nl-NL" sz="1000" b="0" i="0" u="none" strike="noStrike" kern="1200" cap="none" spc="0" normalizeH="0" baseline="0" noProof="0">
                          <a:ln>
                            <a:noFill/>
                          </a:ln>
                          <a:solidFill>
                            <a:prstClr val="black"/>
                          </a:solidFill>
                          <a:effectLst/>
                          <a:uLnTx/>
                          <a:uFillTx/>
                          <a:latin typeface="Calibri"/>
                          <a:ea typeface="+mn-ea"/>
                          <a:cs typeface="+mn-cs"/>
                        </a:rPr>
                        <a:t>
 “Ik ga weer janken!” 😭💚 Ieder jaar wordt de Popprijs uitgereikt aan de artiest met de meeste impact in het afgelopen jaar. Gefeliciteerd Rox 🫶 #3FM #RoxyDekker #Popprijs #Noorderslag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https://quintly-eu-image-storage.s3.amazonaws.com/5e7bf16154c6da0663c50211224ef1f8/f0c1516720c70e5e166038381959c821.jpg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18:12:19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05228762"/>
                  </a:ext>
                </a:extLst>
              </a:tr>
            </a:tbl>
          </a:graphicData>
        </a:graphic>
      </p:graphicFrame>
      <p:sp>
        <p:nvSpPr>
          <p:cNvPr id="4" name="Text Placeholder 3">
            <a:extLst>
              <a:ext uri="{FF2B5EF4-FFF2-40B4-BE49-F238E27FC236}">
                <a16:creationId xmlns:a16="http://schemas.microsoft.com/office/drawing/2014/main" id="{C2871B27-D3EA-407C-8CBA-87BFD289329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249563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B8A7-51F1-4BE0-A9BC-72AD7ABABA63}"/>
              </a:ext>
            </a:extLst>
          </p:cNvPr>
          <p:cNvSpPr>
            <a:spLocks noGrp="1"/>
          </p:cNvSpPr>
          <p:nvPr>
            <p:ph type="title"/>
          </p:nvPr>
        </p:nvSpPr>
        <p:spPr/>
        <p:txBody>
          <a:bodyPr/>
          <a:lstStyle/>
          <a:p>
            <a:r>
              <a:rPr lang="en-US"/>
              <a:t>Instagram Beste posts qua likes | 1 group and 5 profiles - 8 of 12</a:t>
            </a:r>
          </a:p>
        </p:txBody>
      </p:sp>
      <p:graphicFrame>
        <p:nvGraphicFramePr>
          <p:cNvPr id="5" name="Table Placeholder 4">
            <a:extLst>
              <a:ext uri="{FF2B5EF4-FFF2-40B4-BE49-F238E27FC236}">
                <a16:creationId xmlns:a16="http://schemas.microsoft.com/office/drawing/2014/main" id="{A083CF05-1F8A-48F0-9879-C345AB07F242}"/>
              </a:ext>
            </a:extLst>
          </p:cNvPr>
          <p:cNvGraphicFramePr>
            <a:graphicFrameLocks noGrp="1"/>
          </p:cNvGraphicFramePr>
          <p:nvPr>
            <p:ph type="tbl" sz="quarter" idx="13"/>
            <p:extLst>
              <p:ext uri="{D42A27DB-BD31-4B8C-83A1-F6EECF244321}">
                <p14:modId xmlns:p14="http://schemas.microsoft.com/office/powerpoint/2010/main" val="44046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6695411"/>
                    </a:ext>
                  </a:extLst>
                </a:gridCol>
                <a:gridCol w="1563624">
                  <a:extLst>
                    <a:ext uri="{9D8B030D-6E8A-4147-A177-3AD203B41FA5}">
                      <a16:colId xmlns:a16="http://schemas.microsoft.com/office/drawing/2014/main" val="4135022261"/>
                    </a:ext>
                  </a:extLst>
                </a:gridCol>
                <a:gridCol w="658368">
                  <a:extLst>
                    <a:ext uri="{9D8B030D-6E8A-4147-A177-3AD203B41FA5}">
                      <a16:colId xmlns:a16="http://schemas.microsoft.com/office/drawing/2014/main" val="1769773777"/>
                    </a:ext>
                  </a:extLst>
                </a:gridCol>
                <a:gridCol w="658368">
                  <a:extLst>
                    <a:ext uri="{9D8B030D-6E8A-4147-A177-3AD203B41FA5}">
                      <a16:colId xmlns:a16="http://schemas.microsoft.com/office/drawing/2014/main" val="608139850"/>
                    </a:ext>
                  </a:extLst>
                </a:gridCol>
                <a:gridCol w="658368">
                  <a:extLst>
                    <a:ext uri="{9D8B030D-6E8A-4147-A177-3AD203B41FA5}">
                      <a16:colId xmlns:a16="http://schemas.microsoft.com/office/drawing/2014/main" val="3238503147"/>
                    </a:ext>
                  </a:extLst>
                </a:gridCol>
                <a:gridCol w="658368">
                  <a:extLst>
                    <a:ext uri="{9D8B030D-6E8A-4147-A177-3AD203B41FA5}">
                      <a16:colId xmlns:a16="http://schemas.microsoft.com/office/drawing/2014/main" val="4083554013"/>
                    </a:ext>
                  </a:extLst>
                </a:gridCol>
                <a:gridCol w="658368">
                  <a:extLst>
                    <a:ext uri="{9D8B030D-6E8A-4147-A177-3AD203B41FA5}">
                      <a16:colId xmlns:a16="http://schemas.microsoft.com/office/drawing/2014/main" val="1281150839"/>
                    </a:ext>
                  </a:extLst>
                </a:gridCol>
                <a:gridCol w="658368">
                  <a:extLst>
                    <a:ext uri="{9D8B030D-6E8A-4147-A177-3AD203B41FA5}">
                      <a16:colId xmlns:a16="http://schemas.microsoft.com/office/drawing/2014/main" val="3613934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3499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- 2025-01-13 10:32:02</a:t>
                      </a:r>
                      <a:r>
                        <a:rPr kumimoji="0" lang="nl-NL" sz="1000" b="0" i="0" u="none" strike="noStrike" kern="1200" cap="none" spc="0" normalizeH="0" baseline="0" noProof="0">
                          <a:ln>
                            <a:noFill/>
                          </a:ln>
                          <a:solidFill>
                            <a:prstClr val="black"/>
                          </a:solidFill>
                          <a:effectLst/>
                          <a:uLnTx/>
                          <a:uFillTx/>
                          <a:latin typeface="Calibri"/>
                          <a:ea typeface="+mn-ea"/>
                          <a:cs typeface="+mn-cs"/>
                        </a:rPr>
                        <a:t>
 Eindelijk! Roxy Dekker met een break-up song! 😩 Waar Roxy normaal maanden gebruikt om het liedje al een TikTok-hit te maken voor de publicatie, hoef jij deze keer maar een weekje te wachten. Want vrijdag komt ‘Ga Dan’ al uit, waar Roxy het einde van een relatie viert.
Wie laat jij achter in 2024? 👀 #3FM #RoxyDekker #GaDan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https://quintly-eu-image-storage.s3.amazonaws.com/5e7bf16154c6da0663c50211224ef1f8/2a5c73017a03e968139506e550c20413.jpg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18:13:35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4002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- 2025-01-14 13:20:15</a:t>
                      </a:r>
                      <a:r>
                        <a:rPr kumimoji="0" lang="nl-NL" sz="1000" b="0" i="0" u="none" strike="noStrike" kern="1200" cap="none" spc="0" normalizeH="0" baseline="0" noProof="0">
                          <a:ln>
                            <a:noFill/>
                          </a:ln>
                          <a:solidFill>
                            <a:prstClr val="black"/>
                          </a:solidFill>
                          <a:effectLst/>
                          <a:uLnTx/>
                          <a:uFillTx/>
                          <a:latin typeface="Calibri"/>
                          <a:ea typeface="+mn-ea"/>
                          <a:cs typeface="+mn-cs"/>
                        </a:rPr>
                        <a:t>
 Deze meid en haar albumcovers 💅🥰 #3FM #S10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https://quintly-eu-image-storage.s3.amazonaws.com/5e7bf16154c6da0663c50211224ef1f8/0b6cd8272f79b5f87d999b20875f39e4.jpg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35856558"/>
                  </a:ext>
                </a:extLst>
              </a:tr>
            </a:tbl>
          </a:graphicData>
        </a:graphic>
      </p:graphicFrame>
      <p:sp>
        <p:nvSpPr>
          <p:cNvPr id="4" name="Text Placeholder 3">
            <a:extLst>
              <a:ext uri="{FF2B5EF4-FFF2-40B4-BE49-F238E27FC236}">
                <a16:creationId xmlns:a16="http://schemas.microsoft.com/office/drawing/2014/main" id="{30A51D28-245F-4B9E-A870-507B553A035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8755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6D08E-10E1-47AD-BC8F-DC77458124B9}"/>
              </a:ext>
            </a:extLst>
          </p:cNvPr>
          <p:cNvSpPr>
            <a:spLocks noGrp="1"/>
          </p:cNvSpPr>
          <p:nvPr>
            <p:ph type="title"/>
          </p:nvPr>
        </p:nvSpPr>
        <p:spPr/>
        <p:txBody>
          <a:bodyPr/>
          <a:lstStyle/>
          <a:p>
            <a:r>
              <a:rPr lang="en-US"/>
              <a:t>Instagram Beste posts qua likes | 1 group and 5 profiles - 9 of 12</a:t>
            </a:r>
          </a:p>
        </p:txBody>
      </p:sp>
      <p:graphicFrame>
        <p:nvGraphicFramePr>
          <p:cNvPr id="5" name="Table Placeholder 4">
            <a:extLst>
              <a:ext uri="{FF2B5EF4-FFF2-40B4-BE49-F238E27FC236}">
                <a16:creationId xmlns:a16="http://schemas.microsoft.com/office/drawing/2014/main" id="{2FD0CF95-8F3C-447D-9B8B-40C7ED557540}"/>
              </a:ext>
            </a:extLst>
          </p:cNvPr>
          <p:cNvGraphicFramePr>
            <a:graphicFrameLocks noGrp="1"/>
          </p:cNvGraphicFramePr>
          <p:nvPr>
            <p:ph type="tbl" sz="quarter" idx="13"/>
            <p:extLst>
              <p:ext uri="{D42A27DB-BD31-4B8C-83A1-F6EECF244321}">
                <p14:modId xmlns:p14="http://schemas.microsoft.com/office/powerpoint/2010/main" val="3398788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11124827"/>
                    </a:ext>
                  </a:extLst>
                </a:gridCol>
                <a:gridCol w="1563624">
                  <a:extLst>
                    <a:ext uri="{9D8B030D-6E8A-4147-A177-3AD203B41FA5}">
                      <a16:colId xmlns:a16="http://schemas.microsoft.com/office/drawing/2014/main" val="1888797232"/>
                    </a:ext>
                  </a:extLst>
                </a:gridCol>
                <a:gridCol w="658368">
                  <a:extLst>
                    <a:ext uri="{9D8B030D-6E8A-4147-A177-3AD203B41FA5}">
                      <a16:colId xmlns:a16="http://schemas.microsoft.com/office/drawing/2014/main" val="3044877511"/>
                    </a:ext>
                  </a:extLst>
                </a:gridCol>
                <a:gridCol w="658368">
                  <a:extLst>
                    <a:ext uri="{9D8B030D-6E8A-4147-A177-3AD203B41FA5}">
                      <a16:colId xmlns:a16="http://schemas.microsoft.com/office/drawing/2014/main" val="1876602340"/>
                    </a:ext>
                  </a:extLst>
                </a:gridCol>
                <a:gridCol w="658368">
                  <a:extLst>
                    <a:ext uri="{9D8B030D-6E8A-4147-A177-3AD203B41FA5}">
                      <a16:colId xmlns:a16="http://schemas.microsoft.com/office/drawing/2014/main" val="2727823884"/>
                    </a:ext>
                  </a:extLst>
                </a:gridCol>
                <a:gridCol w="658368">
                  <a:extLst>
                    <a:ext uri="{9D8B030D-6E8A-4147-A177-3AD203B41FA5}">
                      <a16:colId xmlns:a16="http://schemas.microsoft.com/office/drawing/2014/main" val="2317192786"/>
                    </a:ext>
                  </a:extLst>
                </a:gridCol>
                <a:gridCol w="658368">
                  <a:extLst>
                    <a:ext uri="{9D8B030D-6E8A-4147-A177-3AD203B41FA5}">
                      <a16:colId xmlns:a16="http://schemas.microsoft.com/office/drawing/2014/main" val="2960525824"/>
                    </a:ext>
                  </a:extLst>
                </a:gridCol>
                <a:gridCol w="658368">
                  <a:extLst>
                    <a:ext uri="{9D8B030D-6E8A-4147-A177-3AD203B41FA5}">
                      <a16:colId xmlns:a16="http://schemas.microsoft.com/office/drawing/2014/main" val="291537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5598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- 2025-01-09 09:34:07</a:t>
                      </a:r>
                      <a:r>
                        <a:rPr kumimoji="0" lang="nl-NL" sz="1000" b="0" i="0" u="none" strike="noStrike" kern="1200" cap="none" spc="0" normalizeH="0" baseline="0" noProof="0">
                          <a:ln>
                            <a:noFill/>
                          </a:ln>
                          <a:solidFill>
                            <a:prstClr val="black"/>
                          </a:solidFill>
                          <a:effectLst/>
                          <a:uLnTx/>
                          <a:uFillTx/>
                          <a:latin typeface="Calibri"/>
                          <a:ea typeface="+mn-ea"/>
                          <a:cs typeface="+mn-cs"/>
                        </a:rPr>
                        <a:t>
 En inspecteur Ivo laat gelijk even horen hoe hij klinkt! 🔥 #Kensington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https://quintly-eu-image-storage.s3.amazonaws.com/5e7bf16154c6da0663c50211224ef1f8/c94f77adcccdb8540772ed8379a4b2cd.jpg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6113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- 2025-01-16 13:20:31</a:t>
                      </a:r>
                      <a:r>
                        <a:rPr kumimoji="0" lang="en-US" sz="1000" b="0" i="0" u="none" strike="noStrike" kern="1200" cap="none" spc="0" normalizeH="0" baseline="0" noProof="0">
                          <a:ln>
                            <a:noFill/>
                          </a:ln>
                          <a:solidFill>
                            <a:prstClr val="black"/>
                          </a:solidFill>
                          <a:effectLst/>
                          <a:uLnTx/>
                          <a:uFillTx/>
                          <a:latin typeface="Calibri"/>
                          <a:ea typeface="+mn-ea"/>
                          <a:cs typeface="+mn-cs"/>
                        </a:rPr>
                        <a:t>
 Sir ‘cutiepie’ Elton John 🥰 #3FM #eltonjohn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https://quintly-eu-image-storage.s3.amazonaws.com/5e7bf16154c6da0663c50211224ef1f8/fc4c970501667eeebf729f0f6a46edbb.jpg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4658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- 2025-01-18 21:21:49</a:t>
                      </a:r>
                      <a:r>
                        <a:rPr kumimoji="0" lang="en-US" sz="1000" b="0" i="0" u="none" strike="noStrike" kern="1200" cap="none" spc="0" normalizeH="0" baseline="0" noProof="0">
                          <a:ln>
                            <a:noFill/>
                          </a:ln>
                          <a:solidFill>
                            <a:prstClr val="black"/>
                          </a:solidFill>
                          <a:effectLst/>
                          <a:uLnTx/>
                          <a:uFillTx/>
                          <a:latin typeface="Calibri"/>
                          <a:ea typeface="+mn-ea"/>
                          <a:cs typeface="+mn-cs"/>
                        </a:rPr>
                        <a:t>
 Zouden meer artiesten dit moeten doen? 🧐 Internationaal staan Nederlanders al bekend om de ‘Dutch disease’ a.k.a. praten tijdens concerten. Tijd voor verandering! 💚 #3FM #Bente #esns #dutchdisease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https://quintly-eu-image-storage.s3.amazonaws.com/5e7bf16154c6da0663c50211224ef1f8/230d4804f1e27ccd0c6083d2ce838806.jpg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5473336"/>
                  </a:ext>
                </a:extLst>
              </a:tr>
            </a:tbl>
          </a:graphicData>
        </a:graphic>
      </p:graphicFrame>
      <p:sp>
        <p:nvSpPr>
          <p:cNvPr id="4" name="Text Placeholder 3">
            <a:extLst>
              <a:ext uri="{FF2B5EF4-FFF2-40B4-BE49-F238E27FC236}">
                <a16:creationId xmlns:a16="http://schemas.microsoft.com/office/drawing/2014/main" id="{9E4F6FB1-FE61-4E0A-AAA6-9AF26D3CED6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266659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44E81-1928-4C03-B21E-ADE155EF6748}"/>
              </a:ext>
            </a:extLst>
          </p:cNvPr>
          <p:cNvSpPr>
            <a:spLocks noGrp="1"/>
          </p:cNvSpPr>
          <p:nvPr>
            <p:ph type="title"/>
          </p:nvPr>
        </p:nvSpPr>
        <p:spPr/>
        <p:txBody>
          <a:bodyPr/>
          <a:lstStyle/>
          <a:p>
            <a:r>
              <a:rPr lang="en-US"/>
              <a:t>Instagram Beste posts qua likes | 1 group and 5 profiles - 10 of 12</a:t>
            </a:r>
          </a:p>
        </p:txBody>
      </p:sp>
      <p:graphicFrame>
        <p:nvGraphicFramePr>
          <p:cNvPr id="5" name="Table Placeholder 4">
            <a:extLst>
              <a:ext uri="{FF2B5EF4-FFF2-40B4-BE49-F238E27FC236}">
                <a16:creationId xmlns:a16="http://schemas.microsoft.com/office/drawing/2014/main" id="{DB70A84A-082E-4321-8670-B750E1CE0D9B}"/>
              </a:ext>
            </a:extLst>
          </p:cNvPr>
          <p:cNvGraphicFramePr>
            <a:graphicFrameLocks noGrp="1"/>
          </p:cNvGraphicFramePr>
          <p:nvPr>
            <p:ph type="tbl" sz="quarter" idx="13"/>
            <p:extLst>
              <p:ext uri="{D42A27DB-BD31-4B8C-83A1-F6EECF244321}">
                <p14:modId xmlns:p14="http://schemas.microsoft.com/office/powerpoint/2010/main" val="653339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4150468"/>
                    </a:ext>
                  </a:extLst>
                </a:gridCol>
                <a:gridCol w="1563624">
                  <a:extLst>
                    <a:ext uri="{9D8B030D-6E8A-4147-A177-3AD203B41FA5}">
                      <a16:colId xmlns:a16="http://schemas.microsoft.com/office/drawing/2014/main" val="927303636"/>
                    </a:ext>
                  </a:extLst>
                </a:gridCol>
                <a:gridCol w="658368">
                  <a:extLst>
                    <a:ext uri="{9D8B030D-6E8A-4147-A177-3AD203B41FA5}">
                      <a16:colId xmlns:a16="http://schemas.microsoft.com/office/drawing/2014/main" val="502115244"/>
                    </a:ext>
                  </a:extLst>
                </a:gridCol>
                <a:gridCol w="658368">
                  <a:extLst>
                    <a:ext uri="{9D8B030D-6E8A-4147-A177-3AD203B41FA5}">
                      <a16:colId xmlns:a16="http://schemas.microsoft.com/office/drawing/2014/main" val="940614058"/>
                    </a:ext>
                  </a:extLst>
                </a:gridCol>
                <a:gridCol w="658368">
                  <a:extLst>
                    <a:ext uri="{9D8B030D-6E8A-4147-A177-3AD203B41FA5}">
                      <a16:colId xmlns:a16="http://schemas.microsoft.com/office/drawing/2014/main" val="2599519109"/>
                    </a:ext>
                  </a:extLst>
                </a:gridCol>
                <a:gridCol w="658368">
                  <a:extLst>
                    <a:ext uri="{9D8B030D-6E8A-4147-A177-3AD203B41FA5}">
                      <a16:colId xmlns:a16="http://schemas.microsoft.com/office/drawing/2014/main" val="213735056"/>
                    </a:ext>
                  </a:extLst>
                </a:gridCol>
                <a:gridCol w="658368">
                  <a:extLst>
                    <a:ext uri="{9D8B030D-6E8A-4147-A177-3AD203B41FA5}">
                      <a16:colId xmlns:a16="http://schemas.microsoft.com/office/drawing/2014/main" val="1911874415"/>
                    </a:ext>
                  </a:extLst>
                </a:gridCol>
                <a:gridCol w="658368">
                  <a:extLst>
                    <a:ext uri="{9D8B030D-6E8A-4147-A177-3AD203B41FA5}">
                      <a16:colId xmlns:a16="http://schemas.microsoft.com/office/drawing/2014/main" val="67778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387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- 2025-01-07 18:36:06</a:t>
                      </a:r>
                      <a:r>
                        <a:rPr kumimoji="0" lang="en-US" sz="1000" b="0" i="0" u="none" strike="noStrike" kern="1200" cap="none" spc="0" normalizeH="0" baseline="0" noProof="0">
                          <a:ln>
                            <a:noFill/>
                          </a:ln>
                          <a:solidFill>
                            <a:prstClr val="black"/>
                          </a:solidFill>
                          <a:effectLst/>
                          <a:uLnTx/>
                          <a:uFillTx/>
                          <a:latin typeface="Calibri"/>
                          <a:ea typeface="+mn-ea"/>
                          <a:cs typeface="+mn-cs"/>
                        </a:rPr>
                        <a:t>
 Vandaag precies twee weken geleden verlieten Barend, Sophie en Wijnand het Glazen Huis alweer. 🥹💚 Chef’Special verzorgde tijdens dit speciale moment de eindshow. En hoe. 🫶 #3FM #GlazenHuis #Metakids #SR24 #ChefSpecial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https://quintly-eu-image-storage.s3.amazonaws.com/5e7bf16154c6da0663c50211224ef1f8/159cd07aab9ff8bb30d3348dcb505f91.jpg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00:13:33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09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- 2025-01-05 17:00:10</a:t>
                      </a:r>
                      <a:r>
                        <a:rPr kumimoji="0" lang="nl-NL" sz="1000" b="0" i="0" u="none" strike="noStrike" kern="1200" cap="none" spc="0" normalizeH="0" baseline="0" noProof="0">
                          <a:ln>
                            <a:noFill/>
                          </a:ln>
                          <a:solidFill>
                            <a:prstClr val="black"/>
                          </a:solidFill>
                          <a:effectLst/>
                          <a:uLnTx/>
                          <a:uFillTx/>
                          <a:latin typeface="Calibri"/>
                          <a:ea typeface="+mn-ea"/>
                          <a:cs typeface="+mn-cs"/>
                        </a:rPr>
                        <a:t>
 Noem een beter gezelschap om jouw dagen in 2025 mee te vullen? 🥰 Tune morgenochtend in voor de eerste met Wijnand en Jamie in de Ochtend!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https://quintly-eu-image-storage.s3.amazonaws.com/5e7bf16154c6da0663c50211224ef1f8/d2c092b58bdae7a4c59f0933e8457e2c.jpg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86026758"/>
                  </a:ext>
                </a:extLst>
              </a:tr>
            </a:tbl>
          </a:graphicData>
        </a:graphic>
      </p:graphicFrame>
      <p:sp>
        <p:nvSpPr>
          <p:cNvPr id="4" name="Text Placeholder 3">
            <a:extLst>
              <a:ext uri="{FF2B5EF4-FFF2-40B4-BE49-F238E27FC236}">
                <a16:creationId xmlns:a16="http://schemas.microsoft.com/office/drawing/2014/main" id="{CB035547-D451-4544-B138-DDDE5C3064F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23722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D8195-C3AF-478E-A9EA-72BFDEA2122D}"/>
              </a:ext>
            </a:extLst>
          </p:cNvPr>
          <p:cNvSpPr>
            <a:spLocks noGrp="1"/>
          </p:cNvSpPr>
          <p:nvPr>
            <p:ph type="title"/>
          </p:nvPr>
        </p:nvSpPr>
        <p:spPr/>
        <p:txBody>
          <a:bodyPr/>
          <a:lstStyle/>
          <a:p>
            <a:r>
              <a:rPr lang="en-US"/>
              <a:t>Instagram Beste posts qua likes | 1 group and 5 profiles - 11 of 12</a:t>
            </a:r>
          </a:p>
        </p:txBody>
      </p:sp>
      <p:graphicFrame>
        <p:nvGraphicFramePr>
          <p:cNvPr id="5" name="Table Placeholder 4">
            <a:extLst>
              <a:ext uri="{FF2B5EF4-FFF2-40B4-BE49-F238E27FC236}">
                <a16:creationId xmlns:a16="http://schemas.microsoft.com/office/drawing/2014/main" id="{AE699C3B-7E01-41DC-8899-9A14E593D9D5}"/>
              </a:ext>
            </a:extLst>
          </p:cNvPr>
          <p:cNvGraphicFramePr>
            <a:graphicFrameLocks noGrp="1"/>
          </p:cNvGraphicFramePr>
          <p:nvPr>
            <p:ph type="tbl" sz="quarter" idx="13"/>
            <p:extLst>
              <p:ext uri="{D42A27DB-BD31-4B8C-83A1-F6EECF244321}">
                <p14:modId xmlns:p14="http://schemas.microsoft.com/office/powerpoint/2010/main" val="88205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4621527"/>
                    </a:ext>
                  </a:extLst>
                </a:gridCol>
                <a:gridCol w="1563624">
                  <a:extLst>
                    <a:ext uri="{9D8B030D-6E8A-4147-A177-3AD203B41FA5}">
                      <a16:colId xmlns:a16="http://schemas.microsoft.com/office/drawing/2014/main" val="3941363567"/>
                    </a:ext>
                  </a:extLst>
                </a:gridCol>
                <a:gridCol w="658368">
                  <a:extLst>
                    <a:ext uri="{9D8B030D-6E8A-4147-A177-3AD203B41FA5}">
                      <a16:colId xmlns:a16="http://schemas.microsoft.com/office/drawing/2014/main" val="2267604893"/>
                    </a:ext>
                  </a:extLst>
                </a:gridCol>
                <a:gridCol w="658368">
                  <a:extLst>
                    <a:ext uri="{9D8B030D-6E8A-4147-A177-3AD203B41FA5}">
                      <a16:colId xmlns:a16="http://schemas.microsoft.com/office/drawing/2014/main" val="1613947719"/>
                    </a:ext>
                  </a:extLst>
                </a:gridCol>
                <a:gridCol w="658368">
                  <a:extLst>
                    <a:ext uri="{9D8B030D-6E8A-4147-A177-3AD203B41FA5}">
                      <a16:colId xmlns:a16="http://schemas.microsoft.com/office/drawing/2014/main" val="4495775"/>
                    </a:ext>
                  </a:extLst>
                </a:gridCol>
                <a:gridCol w="658368">
                  <a:extLst>
                    <a:ext uri="{9D8B030D-6E8A-4147-A177-3AD203B41FA5}">
                      <a16:colId xmlns:a16="http://schemas.microsoft.com/office/drawing/2014/main" val="2638807913"/>
                    </a:ext>
                  </a:extLst>
                </a:gridCol>
                <a:gridCol w="658368">
                  <a:extLst>
                    <a:ext uri="{9D8B030D-6E8A-4147-A177-3AD203B41FA5}">
                      <a16:colId xmlns:a16="http://schemas.microsoft.com/office/drawing/2014/main" val="906702451"/>
                    </a:ext>
                  </a:extLst>
                </a:gridCol>
                <a:gridCol w="658368">
                  <a:extLst>
                    <a:ext uri="{9D8B030D-6E8A-4147-A177-3AD203B41FA5}">
                      <a16:colId xmlns:a16="http://schemas.microsoft.com/office/drawing/2014/main" val="395918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275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- 2025-01-07 11:05:55</a:t>
                      </a:r>
                      <a:r>
                        <a:rPr kumimoji="0" lang="nl-NL" sz="1000" b="0" i="0" u="none" strike="noStrike" kern="1200" cap="none" spc="0" normalizeH="0" baseline="0" noProof="0">
                          <a:ln>
                            <a:noFill/>
                          </a:ln>
                          <a:solidFill>
                            <a:prstClr val="black"/>
                          </a:solidFill>
                          <a:effectLst/>
                          <a:uLnTx/>
                          <a:uFillTx/>
                          <a:latin typeface="Calibri"/>
                          <a:ea typeface="+mn-ea"/>
                          <a:cs typeface="+mn-cs"/>
                        </a:rPr>
                        <a:t>
 Kensington is back! 🤩 Na meer dan 2 jaar stilte heeft de band voor het eerst weer van zich laten horen. Afgelopen weekend begon het met een aantal posts op Instagram, en vandaag bevestigen ze in de caption: “we’re back” 🌊
Het is nog onduidelijk in welke samenstelling de band weer terug komt. Wij kunnen in elk geval niet wachten! 💚 #Kensington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https://quintly-eu-image-storage.s3.amazonaws.com/5e7bf16154c6da0663c50211224ef1f8/64ee88b06c9416dd768fbbae031f9669.jpg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18:14:26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7585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12:17:24</a:t>
                      </a:r>
                      <a:r>
                        <a:rPr kumimoji="0" lang="nl-NL" sz="1000" b="0" i="0" u="none" strike="noStrike" kern="1200" cap="none" spc="0" normalizeH="0" baseline="0" noProof="0">
                          <a:ln>
                            <a:noFill/>
                          </a:ln>
                          <a:solidFill>
                            <a:prstClr val="black"/>
                          </a:solidFill>
                          <a:effectLst/>
                          <a:uLnTx/>
                          <a:uFillTx/>
                          <a:latin typeface="Calibri"/>
                          <a:ea typeface="+mn-ea"/>
                          <a:cs typeface="+mn-cs"/>
                        </a:rPr>
                        <a:t>
 Het is pas net voorbij, maar we blikken alvast vooruit. Waar vind jij dat het Glazen Huis dit jaar naartoe moet komen? 👇 #3FM #SR25 #Glazenhuis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https://quintly-eu-image-storage.s3.amazonaws.com/5e7bf16154c6da0663c50211224ef1f8/55d3faf12383305cd845e581e409b4d5.jpg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06:13:20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08407965"/>
                  </a:ext>
                </a:extLst>
              </a:tr>
            </a:tbl>
          </a:graphicData>
        </a:graphic>
      </p:graphicFrame>
      <p:sp>
        <p:nvSpPr>
          <p:cNvPr id="4" name="Text Placeholder 3">
            <a:extLst>
              <a:ext uri="{FF2B5EF4-FFF2-40B4-BE49-F238E27FC236}">
                <a16:creationId xmlns:a16="http://schemas.microsoft.com/office/drawing/2014/main" id="{A92D6D82-FF24-4262-B2D7-B664D7F73FF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49815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909EF-CA5C-4BE4-BE1F-214392095089}"/>
              </a:ext>
            </a:extLst>
          </p:cNvPr>
          <p:cNvSpPr>
            <a:spLocks noGrp="1"/>
          </p:cNvSpPr>
          <p:nvPr>
            <p:ph type="title"/>
          </p:nvPr>
        </p:nvSpPr>
        <p:spPr/>
        <p:txBody>
          <a:bodyPr/>
          <a:lstStyle/>
          <a:p>
            <a:r>
              <a:rPr lang="en-US"/>
              <a:t>Instagram Beste posts qua likes | 1 group and 5 profiles - 12 of 12</a:t>
            </a:r>
          </a:p>
        </p:txBody>
      </p:sp>
      <p:graphicFrame>
        <p:nvGraphicFramePr>
          <p:cNvPr id="5" name="Table Placeholder 4">
            <a:extLst>
              <a:ext uri="{FF2B5EF4-FFF2-40B4-BE49-F238E27FC236}">
                <a16:creationId xmlns:a16="http://schemas.microsoft.com/office/drawing/2014/main" id="{8F60B54F-BA09-40C8-BC41-8BD7397D1E87}"/>
              </a:ext>
            </a:extLst>
          </p:cNvPr>
          <p:cNvGraphicFramePr>
            <a:graphicFrameLocks noGrp="1"/>
          </p:cNvGraphicFramePr>
          <p:nvPr>
            <p:ph type="tbl" sz="quarter" idx="13"/>
            <p:extLst>
              <p:ext uri="{D42A27DB-BD31-4B8C-83A1-F6EECF244321}">
                <p14:modId xmlns:p14="http://schemas.microsoft.com/office/powerpoint/2010/main" val="164750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8106647"/>
                    </a:ext>
                  </a:extLst>
                </a:gridCol>
                <a:gridCol w="1563624">
                  <a:extLst>
                    <a:ext uri="{9D8B030D-6E8A-4147-A177-3AD203B41FA5}">
                      <a16:colId xmlns:a16="http://schemas.microsoft.com/office/drawing/2014/main" val="1484307952"/>
                    </a:ext>
                  </a:extLst>
                </a:gridCol>
                <a:gridCol w="658368">
                  <a:extLst>
                    <a:ext uri="{9D8B030D-6E8A-4147-A177-3AD203B41FA5}">
                      <a16:colId xmlns:a16="http://schemas.microsoft.com/office/drawing/2014/main" val="3515316704"/>
                    </a:ext>
                  </a:extLst>
                </a:gridCol>
                <a:gridCol w="658368">
                  <a:extLst>
                    <a:ext uri="{9D8B030D-6E8A-4147-A177-3AD203B41FA5}">
                      <a16:colId xmlns:a16="http://schemas.microsoft.com/office/drawing/2014/main" val="768609885"/>
                    </a:ext>
                  </a:extLst>
                </a:gridCol>
                <a:gridCol w="658368">
                  <a:extLst>
                    <a:ext uri="{9D8B030D-6E8A-4147-A177-3AD203B41FA5}">
                      <a16:colId xmlns:a16="http://schemas.microsoft.com/office/drawing/2014/main" val="247060411"/>
                    </a:ext>
                  </a:extLst>
                </a:gridCol>
                <a:gridCol w="658368">
                  <a:extLst>
                    <a:ext uri="{9D8B030D-6E8A-4147-A177-3AD203B41FA5}">
                      <a16:colId xmlns:a16="http://schemas.microsoft.com/office/drawing/2014/main" val="1908227274"/>
                    </a:ext>
                  </a:extLst>
                </a:gridCol>
                <a:gridCol w="658368">
                  <a:extLst>
                    <a:ext uri="{9D8B030D-6E8A-4147-A177-3AD203B41FA5}">
                      <a16:colId xmlns:a16="http://schemas.microsoft.com/office/drawing/2014/main" val="1386698729"/>
                    </a:ext>
                  </a:extLst>
                </a:gridCol>
                <a:gridCol w="658368">
                  <a:extLst>
                    <a:ext uri="{9D8B030D-6E8A-4147-A177-3AD203B41FA5}">
                      <a16:colId xmlns:a16="http://schemas.microsoft.com/office/drawing/2014/main" val="128267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534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- 2025-01-06 12:16:57</a:t>
                      </a:r>
                      <a:r>
                        <a:rPr kumimoji="0" lang="nl-NL" sz="1000" b="0" i="0" u="none" strike="noStrike" kern="1200" cap="none" spc="0" normalizeH="0" baseline="0" noProof="0">
                          <a:ln>
                            <a:noFill/>
                          </a:ln>
                          <a:solidFill>
                            <a:prstClr val="black"/>
                          </a:solidFill>
                          <a:effectLst/>
                          <a:uLnTx/>
                          <a:uFillTx/>
                          <a:latin typeface="Calibri"/>
                          <a:ea typeface="+mn-ea"/>
                          <a:cs typeface="+mn-cs"/>
                        </a:rPr>
                        <a:t>
 3FM Talent Bente gaat naar esns.nl! 🔥💚 Dat maakten Wijnand en Jamie vanochtend bekend in de ochtendshow. Na haar geweldige optredens op het plein bij het Glazen Huis, in het Glazen Huis én in de 3FM Serious Request Daily talkshow mogen we opnieuw genieten van Bente bij ESNS. 🙏 #3FM #ESNS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https://quintly-eu-image-storage.s3.amazonaws.com/5e7bf16154c6da0663c50211224ef1f8/40168701d385190b8b54a69083d56bf7.jpg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02/02/2025 18:13:24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2008548"/>
                  </a:ext>
                </a:extLst>
              </a:tr>
            </a:tbl>
          </a:graphicData>
        </a:graphic>
      </p:graphicFrame>
      <p:sp>
        <p:nvSpPr>
          <p:cNvPr id="4" name="Text Placeholder 3">
            <a:extLst>
              <a:ext uri="{FF2B5EF4-FFF2-40B4-BE49-F238E27FC236}">
                <a16:creationId xmlns:a16="http://schemas.microsoft.com/office/drawing/2014/main" id="{CD7A4D58-391D-4A3E-B967-EFDC7C34E98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014003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A8C4-B152-406E-9918-617832EF2602}"/>
              </a:ext>
            </a:extLst>
          </p:cNvPr>
          <p:cNvSpPr>
            <a:spLocks noGrp="1"/>
          </p:cNvSpPr>
          <p:nvPr>
            <p:ph type="title"/>
          </p:nvPr>
        </p:nvSpPr>
        <p:spPr/>
        <p:txBody>
          <a:bodyPr/>
          <a:lstStyle/>
          <a:p>
            <a:r>
              <a:rPr lang="en-US"/>
              <a:t>Instagram Minste posts qua likes | 1 group and 5 profiles - 1 of 12</a:t>
            </a:r>
          </a:p>
        </p:txBody>
      </p:sp>
      <p:graphicFrame>
        <p:nvGraphicFramePr>
          <p:cNvPr id="5" name="Table Placeholder 4">
            <a:extLst>
              <a:ext uri="{FF2B5EF4-FFF2-40B4-BE49-F238E27FC236}">
                <a16:creationId xmlns:a16="http://schemas.microsoft.com/office/drawing/2014/main" id="{42D0226D-966E-4007-9CA9-93E44BC79155}"/>
              </a:ext>
            </a:extLst>
          </p:cNvPr>
          <p:cNvGraphicFramePr>
            <a:graphicFrameLocks noGrp="1"/>
          </p:cNvGraphicFramePr>
          <p:nvPr>
            <p:ph type="tbl" sz="quarter" idx="13"/>
            <p:extLst>
              <p:ext uri="{D42A27DB-BD31-4B8C-83A1-F6EECF244321}">
                <p14:modId xmlns:p14="http://schemas.microsoft.com/office/powerpoint/2010/main" val="189965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4182148"/>
                    </a:ext>
                  </a:extLst>
                </a:gridCol>
                <a:gridCol w="1563624">
                  <a:extLst>
                    <a:ext uri="{9D8B030D-6E8A-4147-A177-3AD203B41FA5}">
                      <a16:colId xmlns:a16="http://schemas.microsoft.com/office/drawing/2014/main" val="3492108068"/>
                    </a:ext>
                  </a:extLst>
                </a:gridCol>
                <a:gridCol w="658368">
                  <a:extLst>
                    <a:ext uri="{9D8B030D-6E8A-4147-A177-3AD203B41FA5}">
                      <a16:colId xmlns:a16="http://schemas.microsoft.com/office/drawing/2014/main" val="3247615134"/>
                    </a:ext>
                  </a:extLst>
                </a:gridCol>
                <a:gridCol w="658368">
                  <a:extLst>
                    <a:ext uri="{9D8B030D-6E8A-4147-A177-3AD203B41FA5}">
                      <a16:colId xmlns:a16="http://schemas.microsoft.com/office/drawing/2014/main" val="2030035594"/>
                    </a:ext>
                  </a:extLst>
                </a:gridCol>
                <a:gridCol w="658368">
                  <a:extLst>
                    <a:ext uri="{9D8B030D-6E8A-4147-A177-3AD203B41FA5}">
                      <a16:colId xmlns:a16="http://schemas.microsoft.com/office/drawing/2014/main" val="456449482"/>
                    </a:ext>
                  </a:extLst>
                </a:gridCol>
                <a:gridCol w="658368">
                  <a:extLst>
                    <a:ext uri="{9D8B030D-6E8A-4147-A177-3AD203B41FA5}">
                      <a16:colId xmlns:a16="http://schemas.microsoft.com/office/drawing/2014/main" val="1437121366"/>
                    </a:ext>
                  </a:extLst>
                </a:gridCol>
                <a:gridCol w="658368">
                  <a:extLst>
                    <a:ext uri="{9D8B030D-6E8A-4147-A177-3AD203B41FA5}">
                      <a16:colId xmlns:a16="http://schemas.microsoft.com/office/drawing/2014/main" val="2697653303"/>
                    </a:ext>
                  </a:extLst>
                </a:gridCol>
                <a:gridCol w="658368">
                  <a:extLst>
                    <a:ext uri="{9D8B030D-6E8A-4147-A177-3AD203B41FA5}">
                      <a16:colId xmlns:a16="http://schemas.microsoft.com/office/drawing/2014/main" val="27889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758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- 2025-01-29 15:54:31</a:t>
                      </a:r>
                      <a:r>
                        <a:rPr kumimoji="0" lang="en-US" sz="1000" b="0" i="0" u="none" strike="noStrike" kern="1200" cap="none" spc="0" normalizeH="0" baseline="0" noProof="0">
                          <a:ln>
                            <a:noFill/>
                          </a:ln>
                          <a:solidFill>
                            <a:prstClr val="black"/>
                          </a:solidFill>
                          <a:effectLst/>
                          <a:uLnTx/>
                          <a:uFillTx/>
                          <a:latin typeface="Calibri"/>
                          <a:ea typeface="+mn-ea"/>
                          <a:cs typeface="+mn-cs"/>
                        </a:rPr>
                        <a:t>
 Met TikTok-covers beginnen is niet nieuw, daar een fanbase van 150.000 volgers opbouwen is al heel netjes! Maardat Iris Jean vandaar gelijk doorgroeit met vijlloze live optredens op ESNS én SXSW is speciaal. ✨
Op de 3FM Talent Stage supported by SENA stonden artiesten die 3FM als veelbelovend ziet. Check Iris haar hele optreden op het 3FM Live YouTube kanaal. #3FM #ESNS2025 #3FMTalentstage #Irisjean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https://quintly-eu-image-storage.s3.amazonaws.com/5e7bf16154c6da0663c50211224ef1f8/e9ca78dfac8f0670d72caa84de37a9ec.jpg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18:13:57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020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- 2025-01-26 10:53:24</a:t>
                      </a:r>
                      <a:r>
                        <a:rPr kumimoji="0" lang="en-US" sz="1000" b="0" i="0" u="none" strike="noStrike" kern="1200" cap="none" spc="0" normalizeH="0" baseline="0" noProof="0">
                          <a:ln>
                            <a:noFill/>
                          </a:ln>
                          <a:solidFill>
                            <a:prstClr val="black"/>
                          </a:solidFill>
                          <a:effectLst/>
                          <a:uLnTx/>
                          <a:uFillTx/>
                          <a:latin typeface="Calibri"/>
                          <a:ea typeface="+mn-ea"/>
                          <a:cs typeface="+mn-cs"/>
                        </a:rPr>
                        <a:t>
 🔉 GELUID AAN 🔉
💃🕺
#3FM #LLDL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https://quintly-eu-image-storage.s3.amazonaws.com/5e7bf16154c6da0663c50211224ef1f8/fcd5fc1ebadf110d49ab3ee79d078cbc.jpg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08496277"/>
                  </a:ext>
                </a:extLst>
              </a:tr>
            </a:tbl>
          </a:graphicData>
        </a:graphic>
      </p:graphicFrame>
      <p:sp>
        <p:nvSpPr>
          <p:cNvPr id="4" name="Text Placeholder 3">
            <a:extLst>
              <a:ext uri="{FF2B5EF4-FFF2-40B4-BE49-F238E27FC236}">
                <a16:creationId xmlns:a16="http://schemas.microsoft.com/office/drawing/2014/main" id="{41CD2CDC-0E8E-4BCC-98B6-8C110F94C7D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601468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EFFCA-4E43-4056-AF79-0B4D6F4C1AE9}"/>
              </a:ext>
            </a:extLst>
          </p:cNvPr>
          <p:cNvSpPr>
            <a:spLocks noGrp="1"/>
          </p:cNvSpPr>
          <p:nvPr>
            <p:ph type="title"/>
          </p:nvPr>
        </p:nvSpPr>
        <p:spPr/>
        <p:txBody>
          <a:bodyPr/>
          <a:lstStyle/>
          <a:p>
            <a:r>
              <a:rPr lang="en-US"/>
              <a:t>Instagram Minste posts qua likes | 1 group and 5 profiles - 2 of 12</a:t>
            </a:r>
          </a:p>
        </p:txBody>
      </p:sp>
      <p:graphicFrame>
        <p:nvGraphicFramePr>
          <p:cNvPr id="5" name="Table Placeholder 4">
            <a:extLst>
              <a:ext uri="{FF2B5EF4-FFF2-40B4-BE49-F238E27FC236}">
                <a16:creationId xmlns:a16="http://schemas.microsoft.com/office/drawing/2014/main" id="{0FE77B49-C0AD-4ADC-AC7F-7686B82DB3FC}"/>
              </a:ext>
            </a:extLst>
          </p:cNvPr>
          <p:cNvGraphicFramePr>
            <a:graphicFrameLocks noGrp="1"/>
          </p:cNvGraphicFramePr>
          <p:nvPr>
            <p:ph type="tbl" sz="quarter" idx="13"/>
            <p:extLst>
              <p:ext uri="{D42A27DB-BD31-4B8C-83A1-F6EECF244321}">
                <p14:modId xmlns:p14="http://schemas.microsoft.com/office/powerpoint/2010/main" val="33920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1975383"/>
                    </a:ext>
                  </a:extLst>
                </a:gridCol>
                <a:gridCol w="1563624">
                  <a:extLst>
                    <a:ext uri="{9D8B030D-6E8A-4147-A177-3AD203B41FA5}">
                      <a16:colId xmlns:a16="http://schemas.microsoft.com/office/drawing/2014/main" val="3362459455"/>
                    </a:ext>
                  </a:extLst>
                </a:gridCol>
                <a:gridCol w="658368">
                  <a:extLst>
                    <a:ext uri="{9D8B030D-6E8A-4147-A177-3AD203B41FA5}">
                      <a16:colId xmlns:a16="http://schemas.microsoft.com/office/drawing/2014/main" val="3378120659"/>
                    </a:ext>
                  </a:extLst>
                </a:gridCol>
                <a:gridCol w="658368">
                  <a:extLst>
                    <a:ext uri="{9D8B030D-6E8A-4147-A177-3AD203B41FA5}">
                      <a16:colId xmlns:a16="http://schemas.microsoft.com/office/drawing/2014/main" val="339314847"/>
                    </a:ext>
                  </a:extLst>
                </a:gridCol>
                <a:gridCol w="658368">
                  <a:extLst>
                    <a:ext uri="{9D8B030D-6E8A-4147-A177-3AD203B41FA5}">
                      <a16:colId xmlns:a16="http://schemas.microsoft.com/office/drawing/2014/main" val="3221547347"/>
                    </a:ext>
                  </a:extLst>
                </a:gridCol>
                <a:gridCol w="658368">
                  <a:extLst>
                    <a:ext uri="{9D8B030D-6E8A-4147-A177-3AD203B41FA5}">
                      <a16:colId xmlns:a16="http://schemas.microsoft.com/office/drawing/2014/main" val="3469389248"/>
                    </a:ext>
                  </a:extLst>
                </a:gridCol>
                <a:gridCol w="658368">
                  <a:extLst>
                    <a:ext uri="{9D8B030D-6E8A-4147-A177-3AD203B41FA5}">
                      <a16:colId xmlns:a16="http://schemas.microsoft.com/office/drawing/2014/main" val="1331298063"/>
                    </a:ext>
                  </a:extLst>
                </a:gridCol>
                <a:gridCol w="658368">
                  <a:extLst>
                    <a:ext uri="{9D8B030D-6E8A-4147-A177-3AD203B41FA5}">
                      <a16:colId xmlns:a16="http://schemas.microsoft.com/office/drawing/2014/main" val="100780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20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- 2025-01-24 11:36:55</a:t>
                      </a:r>
                      <a:r>
                        <a:rPr kumimoji="0" lang="nl-NL" sz="1000" b="0" i="0" u="none" strike="noStrike" kern="1200" cap="none" spc="0" normalizeH="0" baseline="0" noProof="0">
                          <a:ln>
                            <a:noFill/>
                          </a:ln>
                          <a:solidFill>
                            <a:prstClr val="black"/>
                          </a:solidFill>
                          <a:effectLst/>
                          <a:uLnTx/>
                          <a:uFillTx/>
                          <a:latin typeface="Calibri"/>
                          <a:ea typeface="+mn-ea"/>
                          <a:cs typeface="+mn-cs"/>
                        </a:rPr>
                        <a:t>
 Hoe is jullie januari? 👀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https://quintly-eu-image-storage.s3.amazonaws.com/5e7bf16154c6da0663c50211224ef1f8/100fd80518a14ec850d94b93ffa8deb0.jpg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315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- 2025-01-27 09:18:53</a:t>
                      </a:r>
                      <a:r>
                        <a:rPr kumimoji="0" lang="en-US" sz="1000" b="0" i="0" u="none" strike="noStrike" kern="1200" cap="none" spc="0" normalizeH="0" baseline="0" noProof="0">
                          <a:ln>
                            <a:noFill/>
                          </a:ln>
                          <a:solidFill>
                            <a:prstClr val="black"/>
                          </a:solidFill>
                          <a:effectLst/>
                          <a:uLnTx/>
                          <a:uFillTx/>
                          <a:latin typeface="Calibri"/>
                          <a:ea typeface="+mn-ea"/>
                          <a:cs typeface="+mn-cs"/>
                        </a:rPr>
                        <a:t>
 De 3FM Awards zijn jouw feestje! 🎉💚Ga naar 3FM.nl/awards en kom dansen op dinsdag 25 februari in PAARD Den Haag. #3fm #3fmawards #chefspecial #s10 #froukje #bente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https://quintly-eu-image-storage.s3.amazonaws.com/5e7bf16154c6da0663c50211224ef1f8/8231efc242b4e2907f13dc65c999ff29.jpg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6464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- 2025-01-06 15:03:28</a:t>
                      </a:r>
                      <a:r>
                        <a:rPr kumimoji="0" lang="nl-NL" sz="1000" b="0" i="0" u="none" strike="noStrike" kern="1200" cap="none" spc="0" normalizeH="0" baseline="0" noProof="0">
                          <a:ln>
                            <a:noFill/>
                          </a:ln>
                          <a:solidFill>
                            <a:prstClr val="black"/>
                          </a:solidFill>
                          <a:effectLst/>
                          <a:uLnTx/>
                          <a:uFillTx/>
                          <a:latin typeface="Calibri"/>
                          <a:ea typeface="+mn-ea"/>
                          <a:cs typeface="+mn-cs"/>
                        </a:rPr>
                        <a:t>
 Vandaag is de laatste dag dat je de beste wensen mag uitdelen! 💥 Daarom de vraag: wat wensen jullie voor het festivalseizoen van 2025 en welke artiesten hoop jij te zien? #3FM #Bestewensen #Festivalzomer2025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https://quintly-eu-image-storage.s3.amazonaws.com/5e7bf16154c6da0663c50211224ef1f8/0217492fd4301535b2c09197f972e271.jpg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73817690"/>
                  </a:ext>
                </a:extLst>
              </a:tr>
            </a:tbl>
          </a:graphicData>
        </a:graphic>
      </p:graphicFrame>
      <p:sp>
        <p:nvSpPr>
          <p:cNvPr id="4" name="Text Placeholder 3">
            <a:extLst>
              <a:ext uri="{FF2B5EF4-FFF2-40B4-BE49-F238E27FC236}">
                <a16:creationId xmlns:a16="http://schemas.microsoft.com/office/drawing/2014/main" id="{BD3F7A16-BC40-4405-ACAC-F11E831A65F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11823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16406-BEF3-46FA-B07A-72230D912CAB}"/>
              </a:ext>
            </a:extLst>
          </p:cNvPr>
          <p:cNvSpPr>
            <a:spLocks noGrp="1"/>
          </p:cNvSpPr>
          <p:nvPr>
            <p:ph type="title"/>
          </p:nvPr>
        </p:nvSpPr>
        <p:spPr/>
        <p:txBody>
          <a:bodyPr/>
          <a:lstStyle/>
          <a:p>
            <a:r>
              <a:rPr lang="en-US"/>
              <a:t>Instagram Minste posts qua likes | 1 group and 5 profiles - 3 of 12</a:t>
            </a:r>
          </a:p>
        </p:txBody>
      </p:sp>
      <p:graphicFrame>
        <p:nvGraphicFramePr>
          <p:cNvPr id="5" name="Table Placeholder 4">
            <a:extLst>
              <a:ext uri="{FF2B5EF4-FFF2-40B4-BE49-F238E27FC236}">
                <a16:creationId xmlns:a16="http://schemas.microsoft.com/office/drawing/2014/main" id="{6D4F0D61-A3E9-4CCF-AD9B-2995F26976BE}"/>
              </a:ext>
            </a:extLst>
          </p:cNvPr>
          <p:cNvGraphicFramePr>
            <a:graphicFrameLocks noGrp="1"/>
          </p:cNvGraphicFramePr>
          <p:nvPr>
            <p:ph type="tbl" sz="quarter" idx="13"/>
            <p:extLst>
              <p:ext uri="{D42A27DB-BD31-4B8C-83A1-F6EECF244321}">
                <p14:modId xmlns:p14="http://schemas.microsoft.com/office/powerpoint/2010/main" val="353323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18060119"/>
                    </a:ext>
                  </a:extLst>
                </a:gridCol>
                <a:gridCol w="1563624">
                  <a:extLst>
                    <a:ext uri="{9D8B030D-6E8A-4147-A177-3AD203B41FA5}">
                      <a16:colId xmlns:a16="http://schemas.microsoft.com/office/drawing/2014/main" val="3610277409"/>
                    </a:ext>
                  </a:extLst>
                </a:gridCol>
                <a:gridCol w="658368">
                  <a:extLst>
                    <a:ext uri="{9D8B030D-6E8A-4147-A177-3AD203B41FA5}">
                      <a16:colId xmlns:a16="http://schemas.microsoft.com/office/drawing/2014/main" val="2215379816"/>
                    </a:ext>
                  </a:extLst>
                </a:gridCol>
                <a:gridCol w="658368">
                  <a:extLst>
                    <a:ext uri="{9D8B030D-6E8A-4147-A177-3AD203B41FA5}">
                      <a16:colId xmlns:a16="http://schemas.microsoft.com/office/drawing/2014/main" val="953311629"/>
                    </a:ext>
                  </a:extLst>
                </a:gridCol>
                <a:gridCol w="658368">
                  <a:extLst>
                    <a:ext uri="{9D8B030D-6E8A-4147-A177-3AD203B41FA5}">
                      <a16:colId xmlns:a16="http://schemas.microsoft.com/office/drawing/2014/main" val="541359004"/>
                    </a:ext>
                  </a:extLst>
                </a:gridCol>
                <a:gridCol w="658368">
                  <a:extLst>
                    <a:ext uri="{9D8B030D-6E8A-4147-A177-3AD203B41FA5}">
                      <a16:colId xmlns:a16="http://schemas.microsoft.com/office/drawing/2014/main" val="3476463876"/>
                    </a:ext>
                  </a:extLst>
                </a:gridCol>
                <a:gridCol w="658368">
                  <a:extLst>
                    <a:ext uri="{9D8B030D-6E8A-4147-A177-3AD203B41FA5}">
                      <a16:colId xmlns:a16="http://schemas.microsoft.com/office/drawing/2014/main" val="4105396420"/>
                    </a:ext>
                  </a:extLst>
                </a:gridCol>
                <a:gridCol w="658368">
                  <a:extLst>
                    <a:ext uri="{9D8B030D-6E8A-4147-A177-3AD203B41FA5}">
                      <a16:colId xmlns:a16="http://schemas.microsoft.com/office/drawing/2014/main" val="107513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624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- 2025-01-21 16:02:38</a:t>
                      </a:r>
                      <a:r>
                        <a:rPr kumimoji="0" lang="nl-NL" sz="1000" b="0" i="0" u="none" strike="noStrike" kern="1200" cap="none" spc="0" normalizeH="0" baseline="0" noProof="0">
                          <a:ln>
                            <a:noFill/>
                          </a:ln>
                          <a:solidFill>
                            <a:prstClr val="black"/>
                          </a:solidFill>
                          <a:effectLst/>
                          <a:uLnTx/>
                          <a:uFillTx/>
                          <a:latin typeface="Calibri"/>
                          <a:ea typeface="+mn-ea"/>
                          <a:cs typeface="+mn-cs"/>
                        </a:rPr>
                        <a:t>
 Heb jij een nog ergere? 💀 #3FM #geluiden #nachtmerrie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https://quintly-eu-image-storage.s3.amazonaws.com/5e7bf16154c6da0663c50211224ef1f8/8570cc9133db0dd2135db4d08f21f0ad.jpg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02/02/2025 12:13:59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7615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- 2025-01-27 17:31:16</a:t>
                      </a:r>
                      <a:r>
                        <a:rPr kumimoji="0" lang="en-US" sz="1000" b="0" i="0" u="none" strike="noStrike" kern="1200" cap="none" spc="0" normalizeH="0" baseline="0" noProof="0">
                          <a:ln>
                            <a:noFill/>
                          </a:ln>
                          <a:solidFill>
                            <a:prstClr val="black"/>
                          </a:solidFill>
                          <a:effectLst/>
                          <a:uLnTx/>
                          <a:uFillTx/>
                          <a:latin typeface="Calibri"/>
                          <a:ea typeface="+mn-ea"/>
                          <a:cs typeface="+mn-cs"/>
                        </a:rPr>
                        <a:t>
 Cringe 💅 #3fm #barendenbenner #afko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https://quintly-eu-image-storage.s3.amazonaws.com/5e7bf16154c6da0663c50211224ef1f8/1ed6a17edfaa535d6b67e3abf9049032.jpg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02/04/2025 12:15:58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38421794"/>
                  </a:ext>
                </a:extLst>
              </a:tr>
            </a:tbl>
          </a:graphicData>
        </a:graphic>
      </p:graphicFrame>
      <p:sp>
        <p:nvSpPr>
          <p:cNvPr id="4" name="Text Placeholder 3">
            <a:extLst>
              <a:ext uri="{FF2B5EF4-FFF2-40B4-BE49-F238E27FC236}">
                <a16:creationId xmlns:a16="http://schemas.microsoft.com/office/drawing/2014/main" id="{0EAD04BA-FBD3-443A-B643-D87DDDAFE8E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96795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3AD35-EEEC-4AF3-80DD-D32145FA2F6B}"/>
              </a:ext>
            </a:extLst>
          </p:cNvPr>
          <p:cNvSpPr>
            <a:spLocks noGrp="1"/>
          </p:cNvSpPr>
          <p:nvPr>
            <p:ph type="title"/>
          </p:nvPr>
        </p:nvSpPr>
        <p:spPr/>
        <p:txBody>
          <a:bodyPr/>
          <a:lstStyle/>
          <a:p>
            <a:r>
              <a:rPr lang="en-US"/>
              <a:t>Instagram Minste posts qua likes | 1 group and 5 profiles - 4 of 12</a:t>
            </a:r>
          </a:p>
        </p:txBody>
      </p:sp>
      <p:graphicFrame>
        <p:nvGraphicFramePr>
          <p:cNvPr id="5" name="Table Placeholder 4">
            <a:extLst>
              <a:ext uri="{FF2B5EF4-FFF2-40B4-BE49-F238E27FC236}">
                <a16:creationId xmlns:a16="http://schemas.microsoft.com/office/drawing/2014/main" id="{A5B89047-0246-4E7C-8DC2-2111AD0D12F9}"/>
              </a:ext>
            </a:extLst>
          </p:cNvPr>
          <p:cNvGraphicFramePr>
            <a:graphicFrameLocks noGrp="1"/>
          </p:cNvGraphicFramePr>
          <p:nvPr>
            <p:ph type="tbl" sz="quarter" idx="13"/>
            <p:extLst>
              <p:ext uri="{D42A27DB-BD31-4B8C-83A1-F6EECF244321}">
                <p14:modId xmlns:p14="http://schemas.microsoft.com/office/powerpoint/2010/main" val="1828752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5641034"/>
                    </a:ext>
                  </a:extLst>
                </a:gridCol>
                <a:gridCol w="1563624">
                  <a:extLst>
                    <a:ext uri="{9D8B030D-6E8A-4147-A177-3AD203B41FA5}">
                      <a16:colId xmlns:a16="http://schemas.microsoft.com/office/drawing/2014/main" val="1381470698"/>
                    </a:ext>
                  </a:extLst>
                </a:gridCol>
                <a:gridCol w="658368">
                  <a:extLst>
                    <a:ext uri="{9D8B030D-6E8A-4147-A177-3AD203B41FA5}">
                      <a16:colId xmlns:a16="http://schemas.microsoft.com/office/drawing/2014/main" val="1565206641"/>
                    </a:ext>
                  </a:extLst>
                </a:gridCol>
                <a:gridCol w="658368">
                  <a:extLst>
                    <a:ext uri="{9D8B030D-6E8A-4147-A177-3AD203B41FA5}">
                      <a16:colId xmlns:a16="http://schemas.microsoft.com/office/drawing/2014/main" val="623078120"/>
                    </a:ext>
                  </a:extLst>
                </a:gridCol>
                <a:gridCol w="658368">
                  <a:extLst>
                    <a:ext uri="{9D8B030D-6E8A-4147-A177-3AD203B41FA5}">
                      <a16:colId xmlns:a16="http://schemas.microsoft.com/office/drawing/2014/main" val="3406345417"/>
                    </a:ext>
                  </a:extLst>
                </a:gridCol>
                <a:gridCol w="658368">
                  <a:extLst>
                    <a:ext uri="{9D8B030D-6E8A-4147-A177-3AD203B41FA5}">
                      <a16:colId xmlns:a16="http://schemas.microsoft.com/office/drawing/2014/main" val="2690118722"/>
                    </a:ext>
                  </a:extLst>
                </a:gridCol>
                <a:gridCol w="658368">
                  <a:extLst>
                    <a:ext uri="{9D8B030D-6E8A-4147-A177-3AD203B41FA5}">
                      <a16:colId xmlns:a16="http://schemas.microsoft.com/office/drawing/2014/main" val="1283546451"/>
                    </a:ext>
                  </a:extLst>
                </a:gridCol>
                <a:gridCol w="658368">
                  <a:extLst>
                    <a:ext uri="{9D8B030D-6E8A-4147-A177-3AD203B41FA5}">
                      <a16:colId xmlns:a16="http://schemas.microsoft.com/office/drawing/2014/main" val="3929629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072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- 2025-01-31 08:57:53</a:t>
                      </a:r>
                      <a:r>
                        <a:rPr kumimoji="0" lang="en-US" sz="1000" b="0" i="0" u="none" strike="noStrike" kern="1200" cap="none" spc="0" normalizeH="0" baseline="0" noProof="0">
                          <a:ln>
                            <a:noFill/>
                          </a:ln>
                          <a:solidFill>
                            <a:prstClr val="black"/>
                          </a:solidFill>
                          <a:effectLst/>
                          <a:uLnTx/>
                          <a:uFillTx/>
                          <a:latin typeface="Calibri"/>
                          <a:ea typeface="+mn-ea"/>
                          <a:cs typeface="+mn-cs"/>
                        </a:rPr>
                        <a:t>
 Het is zó lekker meezingen... 🗣️🎵 ‘Guilty’ van Teddy Swims is deze week de 3FM Megahit! Je zult deze track extra vaak horen op 3FM.
Verder is het lang geteasde en verwachte album van The Weeknd eindelijk uit, en zien we Joost, Sef en Goldkimono vanaf Nederlandse bodem muziek uitbrengen. 🤩 #3FM #megahit #teddyswims #guilty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https://quintly-eu-image-storage.s3.amazonaws.com/5e7bf16154c6da0663c50211224ef1f8/c808aad2583c8d141e7001ae6769db98.jpg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8904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- 2025-01-20 12:34:04</a:t>
                      </a:r>
                      <a:r>
                        <a:rPr kumimoji="0" lang="nl-NL" sz="1000" b="0" i="0" u="none" strike="noStrike" kern="1200" cap="none" spc="0" normalizeH="0" baseline="0" noProof="0">
                          <a:ln>
                            <a:noFill/>
                          </a:ln>
                          <a:solidFill>
                            <a:prstClr val="black"/>
                          </a:solidFill>
                          <a:effectLst/>
                          <a:uLnTx/>
                          <a:uFillTx/>
                          <a:latin typeface="Calibri"/>
                          <a:ea typeface="+mn-ea"/>
                          <a:cs typeface="+mn-cs"/>
                        </a:rPr>
                        <a:t>
 Dat regelen we! ❤️‍🔥 Zij treden 25 februari op bij de 3FM Awards en jij kan hier 2 kaartjes winnen. Tag hieronder met wie jij heen wilt en maak kans om er bij te zijn. #3FM #3FMAwards #chefspecial #froukje #s10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https://quintly-eu-image-storage.s3.amazonaws.com/5e7bf16154c6da0663c50211224ef1f8/fbfb74219943548ff8cc5066df0666d3.jpg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12:15:29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39825392"/>
                  </a:ext>
                </a:extLst>
              </a:tr>
            </a:tbl>
          </a:graphicData>
        </a:graphic>
      </p:graphicFrame>
      <p:sp>
        <p:nvSpPr>
          <p:cNvPr id="4" name="Text Placeholder 3">
            <a:extLst>
              <a:ext uri="{FF2B5EF4-FFF2-40B4-BE49-F238E27FC236}">
                <a16:creationId xmlns:a16="http://schemas.microsoft.com/office/drawing/2014/main" id="{09A4F298-AB7B-408F-9B53-D0F9CBF8498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77317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A385-E789-472A-9DD6-F40F3C01ED4E}"/>
              </a:ext>
            </a:extLst>
          </p:cNvPr>
          <p:cNvSpPr>
            <a:spLocks noGrp="1"/>
          </p:cNvSpPr>
          <p:nvPr>
            <p:ph type="title"/>
          </p:nvPr>
        </p:nvSpPr>
        <p:spPr/>
        <p:txBody>
          <a:bodyPr/>
          <a:lstStyle/>
          <a:p>
            <a:r>
              <a:rPr lang="en-US"/>
              <a:t>Instagram Minste posts qua likes | 1 group and 5 profiles - 5 of 12</a:t>
            </a:r>
          </a:p>
        </p:txBody>
      </p:sp>
      <p:graphicFrame>
        <p:nvGraphicFramePr>
          <p:cNvPr id="5" name="Table Placeholder 4">
            <a:extLst>
              <a:ext uri="{FF2B5EF4-FFF2-40B4-BE49-F238E27FC236}">
                <a16:creationId xmlns:a16="http://schemas.microsoft.com/office/drawing/2014/main" id="{DEA6A329-5122-4D9A-9765-E8D8167BDC97}"/>
              </a:ext>
            </a:extLst>
          </p:cNvPr>
          <p:cNvGraphicFramePr>
            <a:graphicFrameLocks noGrp="1"/>
          </p:cNvGraphicFramePr>
          <p:nvPr>
            <p:ph type="tbl" sz="quarter" idx="13"/>
            <p:extLst>
              <p:ext uri="{D42A27DB-BD31-4B8C-83A1-F6EECF244321}">
                <p14:modId xmlns:p14="http://schemas.microsoft.com/office/powerpoint/2010/main" val="269739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1753459"/>
                    </a:ext>
                  </a:extLst>
                </a:gridCol>
                <a:gridCol w="1563624">
                  <a:extLst>
                    <a:ext uri="{9D8B030D-6E8A-4147-A177-3AD203B41FA5}">
                      <a16:colId xmlns:a16="http://schemas.microsoft.com/office/drawing/2014/main" val="3565424907"/>
                    </a:ext>
                  </a:extLst>
                </a:gridCol>
                <a:gridCol w="658368">
                  <a:extLst>
                    <a:ext uri="{9D8B030D-6E8A-4147-A177-3AD203B41FA5}">
                      <a16:colId xmlns:a16="http://schemas.microsoft.com/office/drawing/2014/main" val="1871376368"/>
                    </a:ext>
                  </a:extLst>
                </a:gridCol>
                <a:gridCol w="658368">
                  <a:extLst>
                    <a:ext uri="{9D8B030D-6E8A-4147-A177-3AD203B41FA5}">
                      <a16:colId xmlns:a16="http://schemas.microsoft.com/office/drawing/2014/main" val="2792223824"/>
                    </a:ext>
                  </a:extLst>
                </a:gridCol>
                <a:gridCol w="658368">
                  <a:extLst>
                    <a:ext uri="{9D8B030D-6E8A-4147-A177-3AD203B41FA5}">
                      <a16:colId xmlns:a16="http://schemas.microsoft.com/office/drawing/2014/main" val="1272475165"/>
                    </a:ext>
                  </a:extLst>
                </a:gridCol>
                <a:gridCol w="658368">
                  <a:extLst>
                    <a:ext uri="{9D8B030D-6E8A-4147-A177-3AD203B41FA5}">
                      <a16:colId xmlns:a16="http://schemas.microsoft.com/office/drawing/2014/main" val="1700538323"/>
                    </a:ext>
                  </a:extLst>
                </a:gridCol>
                <a:gridCol w="658368">
                  <a:extLst>
                    <a:ext uri="{9D8B030D-6E8A-4147-A177-3AD203B41FA5}">
                      <a16:colId xmlns:a16="http://schemas.microsoft.com/office/drawing/2014/main" val="95636588"/>
                    </a:ext>
                  </a:extLst>
                </a:gridCol>
                <a:gridCol w="658368">
                  <a:extLst>
                    <a:ext uri="{9D8B030D-6E8A-4147-A177-3AD203B41FA5}">
                      <a16:colId xmlns:a16="http://schemas.microsoft.com/office/drawing/2014/main" val="4164948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034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- 2025-01-25 14:22:06</a:t>
                      </a:r>
                      <a:r>
                        <a:rPr kumimoji="0" lang="en-US" sz="1000" b="0" i="0" u="none" strike="noStrike" kern="1200" cap="none" spc="0" normalizeH="0" baseline="0" noProof="0">
                          <a:ln>
                            <a:noFill/>
                          </a:ln>
                          <a:solidFill>
                            <a:prstClr val="black"/>
                          </a:solidFill>
                          <a:effectLst/>
                          <a:uLnTx/>
                          <a:uFillTx/>
                          <a:latin typeface="Calibri"/>
                          <a:ea typeface="+mn-ea"/>
                          <a:cs typeface="+mn-cs"/>
                        </a:rPr>
                        <a:t>
 Welke artiest zou jij eren met een kunstwerk in hun hometown? 😍 
Samen met culturele organisaties heeft de jeugd van het Engelse stadje Rotherham een kunstwerk ter ere van de Arctic Monkeys-lyric gemaakt. De tekst komt uit de track 'Fake Tales of San Francisco'. De band komt uit Sheffield, de nabijgelegen stad. 👈 #3fm #arcticmonkeys #rotherham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https://quintly-eu-image-storage.s3.amazonaws.com/5e7bf16154c6da0663c50211224ef1f8/8dafb857a00c5bb02543e4d741a9c9e3.jpg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02/01/2025 06:13:38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5009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- 2025-01-29 18:27:10</a:t>
                      </a:r>
                      <a:r>
                        <a:rPr kumimoji="0" lang="en-US" sz="1000" b="0" i="0" u="none" strike="noStrike" kern="1200" cap="none" spc="0" normalizeH="0" baseline="0" noProof="0">
                          <a:ln>
                            <a:noFill/>
                          </a:ln>
                          <a:solidFill>
                            <a:prstClr val="black"/>
                          </a:solidFill>
                          <a:effectLst/>
                          <a:uLnTx/>
                          <a:uFillTx/>
                          <a:latin typeface="Calibri"/>
                          <a:ea typeface="+mn-ea"/>
                          <a:cs typeface="+mn-cs"/>
                        </a:rPr>
                        <a:t>
 3FM AWARDS = UITVERKOCHT ✨🤯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https://quintly-eu-image-storage.s3.amazonaws.com/5e7bf16154c6da0663c50211224ef1f8/439415a964911fdb38e50984f00dd970.jpg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51650276"/>
                  </a:ext>
                </a:extLst>
              </a:tr>
            </a:tbl>
          </a:graphicData>
        </a:graphic>
      </p:graphicFrame>
      <p:sp>
        <p:nvSpPr>
          <p:cNvPr id="4" name="Text Placeholder 3">
            <a:extLst>
              <a:ext uri="{FF2B5EF4-FFF2-40B4-BE49-F238E27FC236}">
                <a16:creationId xmlns:a16="http://schemas.microsoft.com/office/drawing/2014/main" id="{F6E97979-9FE2-49B0-A1E7-2AD8829AA2A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85170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10C5-6A9C-4AD8-8D54-70C2DE17FF12}"/>
              </a:ext>
            </a:extLst>
          </p:cNvPr>
          <p:cNvSpPr>
            <a:spLocks noGrp="1"/>
          </p:cNvSpPr>
          <p:nvPr>
            <p:ph type="title"/>
          </p:nvPr>
        </p:nvSpPr>
        <p:spPr/>
        <p:txBody>
          <a:bodyPr/>
          <a:lstStyle/>
          <a:p>
            <a:r>
              <a:rPr lang="en-US"/>
              <a:t>Instagram Minste posts qua likes | 1 group and 5 profiles - 6 of 12</a:t>
            </a:r>
          </a:p>
        </p:txBody>
      </p:sp>
      <p:graphicFrame>
        <p:nvGraphicFramePr>
          <p:cNvPr id="5" name="Table Placeholder 4">
            <a:extLst>
              <a:ext uri="{FF2B5EF4-FFF2-40B4-BE49-F238E27FC236}">
                <a16:creationId xmlns:a16="http://schemas.microsoft.com/office/drawing/2014/main" id="{D485DDA2-8870-4D7B-9E44-690CC846C899}"/>
              </a:ext>
            </a:extLst>
          </p:cNvPr>
          <p:cNvGraphicFramePr>
            <a:graphicFrameLocks noGrp="1"/>
          </p:cNvGraphicFramePr>
          <p:nvPr>
            <p:ph type="tbl" sz="quarter" idx="13"/>
            <p:extLst>
              <p:ext uri="{D42A27DB-BD31-4B8C-83A1-F6EECF244321}">
                <p14:modId xmlns:p14="http://schemas.microsoft.com/office/powerpoint/2010/main" val="406501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81014890"/>
                    </a:ext>
                  </a:extLst>
                </a:gridCol>
                <a:gridCol w="1563624">
                  <a:extLst>
                    <a:ext uri="{9D8B030D-6E8A-4147-A177-3AD203B41FA5}">
                      <a16:colId xmlns:a16="http://schemas.microsoft.com/office/drawing/2014/main" val="213380845"/>
                    </a:ext>
                  </a:extLst>
                </a:gridCol>
                <a:gridCol w="658368">
                  <a:extLst>
                    <a:ext uri="{9D8B030D-6E8A-4147-A177-3AD203B41FA5}">
                      <a16:colId xmlns:a16="http://schemas.microsoft.com/office/drawing/2014/main" val="3467947293"/>
                    </a:ext>
                  </a:extLst>
                </a:gridCol>
                <a:gridCol w="658368">
                  <a:extLst>
                    <a:ext uri="{9D8B030D-6E8A-4147-A177-3AD203B41FA5}">
                      <a16:colId xmlns:a16="http://schemas.microsoft.com/office/drawing/2014/main" val="2904043320"/>
                    </a:ext>
                  </a:extLst>
                </a:gridCol>
                <a:gridCol w="658368">
                  <a:extLst>
                    <a:ext uri="{9D8B030D-6E8A-4147-A177-3AD203B41FA5}">
                      <a16:colId xmlns:a16="http://schemas.microsoft.com/office/drawing/2014/main" val="3696048608"/>
                    </a:ext>
                  </a:extLst>
                </a:gridCol>
                <a:gridCol w="658368">
                  <a:extLst>
                    <a:ext uri="{9D8B030D-6E8A-4147-A177-3AD203B41FA5}">
                      <a16:colId xmlns:a16="http://schemas.microsoft.com/office/drawing/2014/main" val="3157354177"/>
                    </a:ext>
                  </a:extLst>
                </a:gridCol>
                <a:gridCol w="658368">
                  <a:extLst>
                    <a:ext uri="{9D8B030D-6E8A-4147-A177-3AD203B41FA5}">
                      <a16:colId xmlns:a16="http://schemas.microsoft.com/office/drawing/2014/main" val="3114791716"/>
                    </a:ext>
                  </a:extLst>
                </a:gridCol>
                <a:gridCol w="658368">
                  <a:extLst>
                    <a:ext uri="{9D8B030D-6E8A-4147-A177-3AD203B41FA5}">
                      <a16:colId xmlns:a16="http://schemas.microsoft.com/office/drawing/2014/main" val="192340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0478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- 2025-01-02 12:58:51</a:t>
                      </a:r>
                      <a:r>
                        <a:rPr kumimoji="0" lang="en-US" sz="1000" b="0" i="0" u="none" strike="noStrike" kern="1200" cap="none" spc="0" normalizeH="0" baseline="0" noProof="0">
                          <a:ln>
                            <a:noFill/>
                          </a:ln>
                          <a:solidFill>
                            <a:prstClr val="black"/>
                          </a:solidFill>
                          <a:effectLst/>
                          <a:uLnTx/>
                          <a:uFillTx/>
                          <a:latin typeface="Calibri"/>
                          <a:ea typeface="+mn-ea"/>
                          <a:cs typeface="+mn-cs"/>
                        </a:rPr>
                        <a:t>
 Met onder andere ‘when you call me (bby)’ stond 3FM Talent Anna-Rose Clayton op het podium tijdens 3FM Serious Request te shinen. 🤩  Check het hele optreden op het 3FM Live YouTube kanaal! #3FM #GlazenHuis #SR24 #AnnaRoseClayton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https://quintly-eu-image-storage.s3.amazonaws.com/5e7bf16154c6da0663c50211224ef1f8/15126a98080fb4ad3c6c364b91f41aa3.jpg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7595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- 2025-01-28 16:11:21</a:t>
                      </a:r>
                      <a:r>
                        <a:rPr kumimoji="0" lang="en-US" sz="1000" b="0" i="0" u="none" strike="noStrike" kern="1200" cap="none" spc="0" normalizeH="0" baseline="0" noProof="0">
                          <a:ln>
                            <a:noFill/>
                          </a:ln>
                          <a:solidFill>
                            <a:prstClr val="black"/>
                          </a:solidFill>
                          <a:effectLst/>
                          <a:uLnTx/>
                          <a:uFillTx/>
                          <a:latin typeface="Calibri"/>
                          <a:ea typeface="+mn-ea"/>
                          <a:cs typeface="+mn-cs"/>
                        </a:rPr>
                        <a:t>
 Ja ook wij zijn ondertussen de superlatieven kwijt om deze ster te omschrijven... 🫣 3FM Talent Lenny Monsou brengt alles wat een artiest nodig heeft: doordachte songs, sterke stem, podium presence, noem het maar op!
Op de 3FM Talent Stage supported by SENA stonden artiesten die 3FM als veelbelovend ziet. Check Lenny zijn hele optreden op het 3FM Live YouTube kanaal. #3FM #ESNS2025 #3FMTalentstage #Lennymonsou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https://quintly-eu-image-storage.s3.amazonaws.com/5e7bf16154c6da0663c50211224ef1f8/6242eee4620360d48807eec8445d848a.jpg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03878533"/>
                  </a:ext>
                </a:extLst>
              </a:tr>
            </a:tbl>
          </a:graphicData>
        </a:graphic>
      </p:graphicFrame>
      <p:sp>
        <p:nvSpPr>
          <p:cNvPr id="4" name="Text Placeholder 3">
            <a:extLst>
              <a:ext uri="{FF2B5EF4-FFF2-40B4-BE49-F238E27FC236}">
                <a16:creationId xmlns:a16="http://schemas.microsoft.com/office/drawing/2014/main" id="{D9ACCFB3-1C44-4A13-A010-DEA6D9E8485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989811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D4F63-F97A-471D-9908-885FF337BA7C}"/>
              </a:ext>
            </a:extLst>
          </p:cNvPr>
          <p:cNvSpPr>
            <a:spLocks noGrp="1"/>
          </p:cNvSpPr>
          <p:nvPr>
            <p:ph type="title"/>
          </p:nvPr>
        </p:nvSpPr>
        <p:spPr/>
        <p:txBody>
          <a:bodyPr/>
          <a:lstStyle/>
          <a:p>
            <a:r>
              <a:rPr lang="en-US"/>
              <a:t>Instagram Minste posts qua likes | 1 group and 5 profiles - 7 of 12</a:t>
            </a:r>
          </a:p>
        </p:txBody>
      </p:sp>
      <p:graphicFrame>
        <p:nvGraphicFramePr>
          <p:cNvPr id="5" name="Table Placeholder 4">
            <a:extLst>
              <a:ext uri="{FF2B5EF4-FFF2-40B4-BE49-F238E27FC236}">
                <a16:creationId xmlns:a16="http://schemas.microsoft.com/office/drawing/2014/main" id="{4BF08E52-9D2A-450D-8BE3-BF8A516B16D0}"/>
              </a:ext>
            </a:extLst>
          </p:cNvPr>
          <p:cNvGraphicFramePr>
            <a:graphicFrameLocks noGrp="1"/>
          </p:cNvGraphicFramePr>
          <p:nvPr>
            <p:ph type="tbl" sz="quarter" idx="13"/>
            <p:extLst>
              <p:ext uri="{D42A27DB-BD31-4B8C-83A1-F6EECF244321}">
                <p14:modId xmlns:p14="http://schemas.microsoft.com/office/powerpoint/2010/main" val="394268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1162998"/>
                    </a:ext>
                  </a:extLst>
                </a:gridCol>
                <a:gridCol w="1563624">
                  <a:extLst>
                    <a:ext uri="{9D8B030D-6E8A-4147-A177-3AD203B41FA5}">
                      <a16:colId xmlns:a16="http://schemas.microsoft.com/office/drawing/2014/main" val="1749649199"/>
                    </a:ext>
                  </a:extLst>
                </a:gridCol>
                <a:gridCol w="658368">
                  <a:extLst>
                    <a:ext uri="{9D8B030D-6E8A-4147-A177-3AD203B41FA5}">
                      <a16:colId xmlns:a16="http://schemas.microsoft.com/office/drawing/2014/main" val="1933590581"/>
                    </a:ext>
                  </a:extLst>
                </a:gridCol>
                <a:gridCol w="658368">
                  <a:extLst>
                    <a:ext uri="{9D8B030D-6E8A-4147-A177-3AD203B41FA5}">
                      <a16:colId xmlns:a16="http://schemas.microsoft.com/office/drawing/2014/main" val="3449381994"/>
                    </a:ext>
                  </a:extLst>
                </a:gridCol>
                <a:gridCol w="658368">
                  <a:extLst>
                    <a:ext uri="{9D8B030D-6E8A-4147-A177-3AD203B41FA5}">
                      <a16:colId xmlns:a16="http://schemas.microsoft.com/office/drawing/2014/main" val="347692659"/>
                    </a:ext>
                  </a:extLst>
                </a:gridCol>
                <a:gridCol w="658368">
                  <a:extLst>
                    <a:ext uri="{9D8B030D-6E8A-4147-A177-3AD203B41FA5}">
                      <a16:colId xmlns:a16="http://schemas.microsoft.com/office/drawing/2014/main" val="408430674"/>
                    </a:ext>
                  </a:extLst>
                </a:gridCol>
                <a:gridCol w="658368">
                  <a:extLst>
                    <a:ext uri="{9D8B030D-6E8A-4147-A177-3AD203B41FA5}">
                      <a16:colId xmlns:a16="http://schemas.microsoft.com/office/drawing/2014/main" val="2926201345"/>
                    </a:ext>
                  </a:extLst>
                </a:gridCol>
                <a:gridCol w="658368">
                  <a:extLst>
                    <a:ext uri="{9D8B030D-6E8A-4147-A177-3AD203B41FA5}">
                      <a16:colId xmlns:a16="http://schemas.microsoft.com/office/drawing/2014/main" val="657418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716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- 2025-01-29 20:04:38</a:t>
                      </a:r>
                      <a:r>
                        <a:rPr kumimoji="0" lang="nl-NL" sz="1000" b="0" i="0" u="none" strike="noStrike" kern="1200" cap="none" spc="0" normalizeH="0" baseline="0" noProof="0">
                          <a:ln>
                            <a:noFill/>
                          </a:ln>
                          <a:solidFill>
                            <a:prstClr val="black"/>
                          </a:solidFill>
                          <a:effectLst/>
                          <a:uLnTx/>
                          <a:uFillTx/>
                          <a:latin typeface="Calibri"/>
                          <a:ea typeface="+mn-ea"/>
                          <a:cs typeface="+mn-cs"/>
                        </a:rPr>
                        <a:t>
 Extra tip: draag een dubbele onderbroek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https://quintly-eu-image-storage.s3.amazonaws.com/5e7bf16154c6da0663c50211224ef1f8/4d9ec7651c8342c197b48ff1eb527ef6.jpg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0648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- 2025-01-03 11:06:53</a:t>
                      </a:r>
                      <a:r>
                        <a:rPr kumimoji="0" lang="nl-NL" sz="1000" b="0" i="0" u="none" strike="noStrike" kern="1200" cap="none" spc="0" normalizeH="0" baseline="0" noProof="0">
                          <a:ln>
                            <a:noFill/>
                          </a:ln>
                          <a:solidFill>
                            <a:prstClr val="black"/>
                          </a:solidFill>
                          <a:effectLst/>
                          <a:uLnTx/>
                          <a:uFillTx/>
                          <a:latin typeface="Calibri"/>
                          <a:ea typeface="+mn-ea"/>
                          <a:cs typeface="+mn-cs"/>
                        </a:rPr>
                        <a:t>
 Dit was zo mooi in het Glazen Huis! 💚 Je hoort ‘m deze week extra vaak op 3FM. #3FM #SR24 #GlazenHuis #SonMieux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https://quintly-eu-image-storage.s3.amazonaws.com/5e7bf16154c6da0663c50211224ef1f8/f5d90dfd638914eaa5f43212626dbfed.jpg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01/16/2025 06:13:50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1400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- 2025-01-04 16:17:38</a:t>
                      </a:r>
                      <a:r>
                        <a:rPr kumimoji="0" lang="en-US" sz="1000" b="0" i="0" u="none" strike="noStrike" kern="1200" cap="none" spc="0" normalizeH="0" baseline="0" noProof="0">
                          <a:ln>
                            <a:noFill/>
                          </a:ln>
                          <a:solidFill>
                            <a:prstClr val="black"/>
                          </a:solidFill>
                          <a:effectLst/>
                          <a:uLnTx/>
                          <a:uFillTx/>
                          <a:latin typeface="Calibri"/>
                          <a:ea typeface="+mn-ea"/>
                          <a:cs typeface="+mn-cs"/>
                        </a:rPr>
                        <a:t>
 Deze drie hardstyle grootheden hebben het Rodetorenplein bij het Glazen Huis volledig omver geblazen. ❤️‍🔥 Check de hele set op het 3FM Live YouTube kanaal! #3FM #GlazenHuis #SR24 #RanD #Wildstylez #BrennanHeart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https://quintly-eu-image-storage.s3.amazonaws.com/5e7bf16154c6da0663c50211224ef1f8/a87982e13e177b9f5a3e1c4a87878a27.jpg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18:14:29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78627536"/>
                  </a:ext>
                </a:extLst>
              </a:tr>
            </a:tbl>
          </a:graphicData>
        </a:graphic>
      </p:graphicFrame>
      <p:sp>
        <p:nvSpPr>
          <p:cNvPr id="4" name="Text Placeholder 3">
            <a:extLst>
              <a:ext uri="{FF2B5EF4-FFF2-40B4-BE49-F238E27FC236}">
                <a16:creationId xmlns:a16="http://schemas.microsoft.com/office/drawing/2014/main" id="{2821098E-1C21-40C2-9763-D81209A8977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94032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EEFA-297D-400F-AC73-134EA8B47837}"/>
              </a:ext>
            </a:extLst>
          </p:cNvPr>
          <p:cNvSpPr>
            <a:spLocks noGrp="1"/>
          </p:cNvSpPr>
          <p:nvPr>
            <p:ph type="title"/>
          </p:nvPr>
        </p:nvSpPr>
        <p:spPr/>
        <p:txBody>
          <a:bodyPr/>
          <a:lstStyle/>
          <a:p>
            <a:r>
              <a:rPr lang="en-US"/>
              <a:t>Instagram Minste posts qua likes | 1 group and 5 profiles - 8 of 12</a:t>
            </a:r>
          </a:p>
        </p:txBody>
      </p:sp>
      <p:graphicFrame>
        <p:nvGraphicFramePr>
          <p:cNvPr id="5" name="Table Placeholder 4">
            <a:extLst>
              <a:ext uri="{FF2B5EF4-FFF2-40B4-BE49-F238E27FC236}">
                <a16:creationId xmlns:a16="http://schemas.microsoft.com/office/drawing/2014/main" id="{FE5C8BDC-2DB6-418C-871E-EEE8566B68BE}"/>
              </a:ext>
            </a:extLst>
          </p:cNvPr>
          <p:cNvGraphicFramePr>
            <a:graphicFrameLocks noGrp="1"/>
          </p:cNvGraphicFramePr>
          <p:nvPr>
            <p:ph type="tbl" sz="quarter" idx="13"/>
            <p:extLst>
              <p:ext uri="{D42A27DB-BD31-4B8C-83A1-F6EECF244321}">
                <p14:modId xmlns:p14="http://schemas.microsoft.com/office/powerpoint/2010/main" val="267508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1450138"/>
                    </a:ext>
                  </a:extLst>
                </a:gridCol>
                <a:gridCol w="1563624">
                  <a:extLst>
                    <a:ext uri="{9D8B030D-6E8A-4147-A177-3AD203B41FA5}">
                      <a16:colId xmlns:a16="http://schemas.microsoft.com/office/drawing/2014/main" val="4128226618"/>
                    </a:ext>
                  </a:extLst>
                </a:gridCol>
                <a:gridCol w="658368">
                  <a:extLst>
                    <a:ext uri="{9D8B030D-6E8A-4147-A177-3AD203B41FA5}">
                      <a16:colId xmlns:a16="http://schemas.microsoft.com/office/drawing/2014/main" val="872059284"/>
                    </a:ext>
                  </a:extLst>
                </a:gridCol>
                <a:gridCol w="658368">
                  <a:extLst>
                    <a:ext uri="{9D8B030D-6E8A-4147-A177-3AD203B41FA5}">
                      <a16:colId xmlns:a16="http://schemas.microsoft.com/office/drawing/2014/main" val="2362869309"/>
                    </a:ext>
                  </a:extLst>
                </a:gridCol>
                <a:gridCol w="658368">
                  <a:extLst>
                    <a:ext uri="{9D8B030D-6E8A-4147-A177-3AD203B41FA5}">
                      <a16:colId xmlns:a16="http://schemas.microsoft.com/office/drawing/2014/main" val="3828135639"/>
                    </a:ext>
                  </a:extLst>
                </a:gridCol>
                <a:gridCol w="658368">
                  <a:extLst>
                    <a:ext uri="{9D8B030D-6E8A-4147-A177-3AD203B41FA5}">
                      <a16:colId xmlns:a16="http://schemas.microsoft.com/office/drawing/2014/main" val="1972063503"/>
                    </a:ext>
                  </a:extLst>
                </a:gridCol>
                <a:gridCol w="658368">
                  <a:extLst>
                    <a:ext uri="{9D8B030D-6E8A-4147-A177-3AD203B41FA5}">
                      <a16:colId xmlns:a16="http://schemas.microsoft.com/office/drawing/2014/main" val="2938072563"/>
                    </a:ext>
                  </a:extLst>
                </a:gridCol>
                <a:gridCol w="658368">
                  <a:extLst>
                    <a:ext uri="{9D8B030D-6E8A-4147-A177-3AD203B41FA5}">
                      <a16:colId xmlns:a16="http://schemas.microsoft.com/office/drawing/2014/main" val="3925986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957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- 2025-01-21 08:30:09</a:t>
                      </a:r>
                      <a:r>
                        <a:rPr kumimoji="0" lang="nl-NL" sz="1000" b="0" i="0" u="none" strike="noStrike" kern="1200" cap="none" spc="0" normalizeH="0" baseline="0" noProof="0">
                          <a:ln>
                            <a:noFill/>
                          </a:ln>
                          <a:solidFill>
                            <a:prstClr val="black"/>
                          </a:solidFill>
                          <a:effectLst/>
                          <a:uLnTx/>
                          <a:uFillTx/>
                          <a:latin typeface="Calibri"/>
                          <a:ea typeface="+mn-ea"/>
                          <a:cs typeface="+mn-cs"/>
                        </a:rPr>
                        <a:t>
 Tijdens Eurosonic Noorderslag vertelt 3FM Talent Lenny Monsou over alles wat hij  afgelopen jaar heeft meegemaakt. 🔥 Van als voorprogramma mee met S10, ‘Idolizer’ als EP uitbrengen en 3FM Talent worden. Wat dit jaar gaat worden? “Ik ga zelf op tour door heel Nederland, dus kom langs” #3FM #LennyMonsou #3FMTalent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https://quintly-eu-image-storage.s3.amazonaws.com/5e7bf16154c6da0663c50211224ef1f8/0d9427b908bfb8d193e2e4c493656d7b.jpg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573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- 2025-01-10 11:04:02</a:t>
                      </a:r>
                      <a:r>
                        <a:rPr kumimoji="0" lang="nl-NL" sz="1000" b="0" i="0" u="none" strike="noStrike" kern="1200" cap="none" spc="0" normalizeH="0" baseline="0" noProof="0">
                          <a:ln>
                            <a:noFill/>
                          </a:ln>
                          <a:solidFill>
                            <a:prstClr val="black"/>
                          </a:solidFill>
                          <a:effectLst/>
                          <a:uLnTx/>
                          <a:uFillTx/>
                          <a:latin typeface="Calibri"/>
                          <a:ea typeface="+mn-ea"/>
                          <a:cs typeface="+mn-cs"/>
                        </a:rPr>
                        <a:t>
 "Dit is voor Ivo gewoon maandagavond." 😂 #3FM #Babygirl #WijnandenJamie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https://quintly-eu-image-storage.s3.amazonaws.com/5e7bf16154c6da0663c50211224ef1f8/9996688cb869b7e18de04ef6ae41aaf6.jpg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12:14:42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8346470"/>
                  </a:ext>
                </a:extLst>
              </a:tr>
            </a:tbl>
          </a:graphicData>
        </a:graphic>
      </p:graphicFrame>
      <p:sp>
        <p:nvSpPr>
          <p:cNvPr id="4" name="Text Placeholder 3">
            <a:extLst>
              <a:ext uri="{FF2B5EF4-FFF2-40B4-BE49-F238E27FC236}">
                <a16:creationId xmlns:a16="http://schemas.microsoft.com/office/drawing/2014/main" id="{1D90C063-53FB-43BF-AE7E-8063C43F773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18310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A58A0-037F-47D2-BF5A-FB3E57B13A35}"/>
              </a:ext>
            </a:extLst>
          </p:cNvPr>
          <p:cNvSpPr>
            <a:spLocks noGrp="1"/>
          </p:cNvSpPr>
          <p:nvPr>
            <p:ph type="title"/>
          </p:nvPr>
        </p:nvSpPr>
        <p:spPr/>
        <p:txBody>
          <a:bodyPr/>
          <a:lstStyle/>
          <a:p>
            <a:r>
              <a:rPr lang="en-US"/>
              <a:t>Instagram Minste posts qua likes | 1 group and 5 profiles - 9 of 12</a:t>
            </a:r>
          </a:p>
        </p:txBody>
      </p:sp>
      <p:graphicFrame>
        <p:nvGraphicFramePr>
          <p:cNvPr id="5" name="Table Placeholder 4">
            <a:extLst>
              <a:ext uri="{FF2B5EF4-FFF2-40B4-BE49-F238E27FC236}">
                <a16:creationId xmlns:a16="http://schemas.microsoft.com/office/drawing/2014/main" id="{022CD955-3869-4355-A7DA-D1CCBEF32458}"/>
              </a:ext>
            </a:extLst>
          </p:cNvPr>
          <p:cNvGraphicFramePr>
            <a:graphicFrameLocks noGrp="1"/>
          </p:cNvGraphicFramePr>
          <p:nvPr>
            <p:ph type="tbl" sz="quarter" idx="13"/>
            <p:extLst>
              <p:ext uri="{D42A27DB-BD31-4B8C-83A1-F6EECF244321}">
                <p14:modId xmlns:p14="http://schemas.microsoft.com/office/powerpoint/2010/main" val="4234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5703730"/>
                    </a:ext>
                  </a:extLst>
                </a:gridCol>
                <a:gridCol w="1563624">
                  <a:extLst>
                    <a:ext uri="{9D8B030D-6E8A-4147-A177-3AD203B41FA5}">
                      <a16:colId xmlns:a16="http://schemas.microsoft.com/office/drawing/2014/main" val="3874246667"/>
                    </a:ext>
                  </a:extLst>
                </a:gridCol>
                <a:gridCol w="658368">
                  <a:extLst>
                    <a:ext uri="{9D8B030D-6E8A-4147-A177-3AD203B41FA5}">
                      <a16:colId xmlns:a16="http://schemas.microsoft.com/office/drawing/2014/main" val="2221738518"/>
                    </a:ext>
                  </a:extLst>
                </a:gridCol>
                <a:gridCol w="658368">
                  <a:extLst>
                    <a:ext uri="{9D8B030D-6E8A-4147-A177-3AD203B41FA5}">
                      <a16:colId xmlns:a16="http://schemas.microsoft.com/office/drawing/2014/main" val="1491438282"/>
                    </a:ext>
                  </a:extLst>
                </a:gridCol>
                <a:gridCol w="658368">
                  <a:extLst>
                    <a:ext uri="{9D8B030D-6E8A-4147-A177-3AD203B41FA5}">
                      <a16:colId xmlns:a16="http://schemas.microsoft.com/office/drawing/2014/main" val="2880327524"/>
                    </a:ext>
                  </a:extLst>
                </a:gridCol>
                <a:gridCol w="658368">
                  <a:extLst>
                    <a:ext uri="{9D8B030D-6E8A-4147-A177-3AD203B41FA5}">
                      <a16:colId xmlns:a16="http://schemas.microsoft.com/office/drawing/2014/main" val="902418592"/>
                    </a:ext>
                  </a:extLst>
                </a:gridCol>
                <a:gridCol w="658368">
                  <a:extLst>
                    <a:ext uri="{9D8B030D-6E8A-4147-A177-3AD203B41FA5}">
                      <a16:colId xmlns:a16="http://schemas.microsoft.com/office/drawing/2014/main" val="103437731"/>
                    </a:ext>
                  </a:extLst>
                </a:gridCol>
                <a:gridCol w="658368">
                  <a:extLst>
                    <a:ext uri="{9D8B030D-6E8A-4147-A177-3AD203B41FA5}">
                      <a16:colId xmlns:a16="http://schemas.microsoft.com/office/drawing/2014/main" val="68930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1219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09:49:10</a:t>
                      </a:r>
                      <a:r>
                        <a:rPr kumimoji="0" lang="nl-NL" sz="1000" b="0" i="0" u="none" strike="noStrike" kern="1200" cap="none" spc="0" normalizeH="0" baseline="0" noProof="0">
                          <a:ln>
                            <a:noFill/>
                          </a:ln>
                          <a:solidFill>
                            <a:prstClr val="black"/>
                          </a:solidFill>
                          <a:effectLst/>
                          <a:uLnTx/>
                          <a:uFillTx/>
                          <a:latin typeface="Calibri"/>
                          <a:ea typeface="+mn-ea"/>
                          <a:cs typeface="+mn-cs"/>
                        </a:rPr>
                        <a:t>
 Wijnand is niet vies van de bruine fruitschaal 😉 #bittergarnituur #zelfbeheersing #wijnandenjamie #3fm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https://quintly-eu-image-storage.s3.amazonaws.com/5e7bf16154c6da0663c50211224ef1f8/9d9f74208d87b3fd56003f38c75aee91.jpg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00:14:22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7052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- 2025-01-24 08:51:31</a:t>
                      </a:r>
                      <a:r>
                        <a:rPr kumimoji="0" lang="en-US" sz="1000" b="0" i="0" u="none" strike="noStrike" kern="1200" cap="none" spc="0" normalizeH="0" baseline="0" noProof="0">
                          <a:ln>
                            <a:noFill/>
                          </a:ln>
                          <a:solidFill>
                            <a:prstClr val="black"/>
                          </a:solidFill>
                          <a:effectLst/>
                          <a:uLnTx/>
                          <a:uFillTx/>
                          <a:latin typeface="Calibri"/>
                          <a:ea typeface="+mn-ea"/>
                          <a:cs typeface="+mn-cs"/>
                        </a:rPr>
                        <a:t>
 Het is weer zover! 📆 Tijd voor een nieuwe S10 3FM Megahit! Met ‘Have Fun’ hoor je haar weer extra vaak langskomen op 3FM.
Ook is er nieuwe muziek van o.a. Teddy Swims, Tate McRae, Sam Fender en Kygo &amp; OneRepublic! Wat een dag voor popmuziek zeg. 🤩 #3fm #megahit #s10 #havefun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https://quintly-eu-image-storage.s3.amazonaws.com/5e7bf16154c6da0663c50211224ef1f8/32658c003121abc169c68bf255182604.jpg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25132207"/>
                  </a:ext>
                </a:extLst>
              </a:tr>
            </a:tbl>
          </a:graphicData>
        </a:graphic>
      </p:graphicFrame>
      <p:sp>
        <p:nvSpPr>
          <p:cNvPr id="4" name="Text Placeholder 3">
            <a:extLst>
              <a:ext uri="{FF2B5EF4-FFF2-40B4-BE49-F238E27FC236}">
                <a16:creationId xmlns:a16="http://schemas.microsoft.com/office/drawing/2014/main" id="{C2C08C4F-D1BF-412B-9EDA-A2601217F18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075460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A54BA-511B-444F-8D44-FF51C9868F19}"/>
              </a:ext>
            </a:extLst>
          </p:cNvPr>
          <p:cNvSpPr>
            <a:spLocks noGrp="1"/>
          </p:cNvSpPr>
          <p:nvPr>
            <p:ph type="title"/>
          </p:nvPr>
        </p:nvSpPr>
        <p:spPr/>
        <p:txBody>
          <a:bodyPr/>
          <a:lstStyle/>
          <a:p>
            <a:r>
              <a:rPr lang="en-US"/>
              <a:t>Instagram Minste posts qua likes | 1 group and 5 profiles - 10 of 12</a:t>
            </a:r>
          </a:p>
        </p:txBody>
      </p:sp>
      <p:graphicFrame>
        <p:nvGraphicFramePr>
          <p:cNvPr id="5" name="Table Placeholder 4">
            <a:extLst>
              <a:ext uri="{FF2B5EF4-FFF2-40B4-BE49-F238E27FC236}">
                <a16:creationId xmlns:a16="http://schemas.microsoft.com/office/drawing/2014/main" id="{F89B9758-DB76-402A-8F99-947B5406C158}"/>
              </a:ext>
            </a:extLst>
          </p:cNvPr>
          <p:cNvGraphicFramePr>
            <a:graphicFrameLocks noGrp="1"/>
          </p:cNvGraphicFramePr>
          <p:nvPr>
            <p:ph type="tbl" sz="quarter" idx="13"/>
            <p:extLst>
              <p:ext uri="{D42A27DB-BD31-4B8C-83A1-F6EECF244321}">
                <p14:modId xmlns:p14="http://schemas.microsoft.com/office/powerpoint/2010/main" val="176572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5165496"/>
                    </a:ext>
                  </a:extLst>
                </a:gridCol>
                <a:gridCol w="1563624">
                  <a:extLst>
                    <a:ext uri="{9D8B030D-6E8A-4147-A177-3AD203B41FA5}">
                      <a16:colId xmlns:a16="http://schemas.microsoft.com/office/drawing/2014/main" val="1740023483"/>
                    </a:ext>
                  </a:extLst>
                </a:gridCol>
                <a:gridCol w="658368">
                  <a:extLst>
                    <a:ext uri="{9D8B030D-6E8A-4147-A177-3AD203B41FA5}">
                      <a16:colId xmlns:a16="http://schemas.microsoft.com/office/drawing/2014/main" val="3257404606"/>
                    </a:ext>
                  </a:extLst>
                </a:gridCol>
                <a:gridCol w="658368">
                  <a:extLst>
                    <a:ext uri="{9D8B030D-6E8A-4147-A177-3AD203B41FA5}">
                      <a16:colId xmlns:a16="http://schemas.microsoft.com/office/drawing/2014/main" val="1958556935"/>
                    </a:ext>
                  </a:extLst>
                </a:gridCol>
                <a:gridCol w="658368">
                  <a:extLst>
                    <a:ext uri="{9D8B030D-6E8A-4147-A177-3AD203B41FA5}">
                      <a16:colId xmlns:a16="http://schemas.microsoft.com/office/drawing/2014/main" val="801022349"/>
                    </a:ext>
                  </a:extLst>
                </a:gridCol>
                <a:gridCol w="658368">
                  <a:extLst>
                    <a:ext uri="{9D8B030D-6E8A-4147-A177-3AD203B41FA5}">
                      <a16:colId xmlns:a16="http://schemas.microsoft.com/office/drawing/2014/main" val="3578091865"/>
                    </a:ext>
                  </a:extLst>
                </a:gridCol>
                <a:gridCol w="658368">
                  <a:extLst>
                    <a:ext uri="{9D8B030D-6E8A-4147-A177-3AD203B41FA5}">
                      <a16:colId xmlns:a16="http://schemas.microsoft.com/office/drawing/2014/main" val="3940380786"/>
                    </a:ext>
                  </a:extLst>
                </a:gridCol>
                <a:gridCol w="658368">
                  <a:extLst>
                    <a:ext uri="{9D8B030D-6E8A-4147-A177-3AD203B41FA5}">
                      <a16:colId xmlns:a16="http://schemas.microsoft.com/office/drawing/2014/main" val="19203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0902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- 2025-01-26 13:00:00</a:t>
                      </a:r>
                      <a:r>
                        <a:rPr kumimoji="0" lang="en-US" sz="1000" b="0" i="0" u="none" strike="noStrike" kern="1200" cap="none" spc="0" normalizeH="0" baseline="0" noProof="0">
                          <a:ln>
                            <a:noFill/>
                          </a:ln>
                          <a:solidFill>
                            <a:prstClr val="black"/>
                          </a:solidFill>
                          <a:effectLst/>
                          <a:uLnTx/>
                          <a:uFillTx/>
                          <a:latin typeface="Calibri"/>
                          <a:ea typeface="+mn-ea"/>
                          <a:cs typeface="+mn-cs"/>
                        </a:rPr>
                        <a:t>
 Welke artiest ging vlekkeloos back-to-back?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https://quintly-eu-image-storage.s3.amazonaws.com/5e7bf16154c6da0663c50211224ef1f8/f297e235d98a82771b72dbed4ae1853b.jpg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5945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- 2025-01-24 16:28:02</a:t>
                      </a:r>
                      <a:r>
                        <a:rPr kumimoji="0" lang="nl-NL" sz="1000" b="0" i="0" u="none" strike="noStrike" kern="1200" cap="none" spc="0" normalizeH="0" baseline="0" noProof="0">
                          <a:ln>
                            <a:noFill/>
                          </a:ln>
                          <a:solidFill>
                            <a:prstClr val="black"/>
                          </a:solidFill>
                          <a:effectLst/>
                          <a:uLnTx/>
                          <a:uFillTx/>
                          <a:latin typeface="Calibri"/>
                          <a:ea typeface="+mn-ea"/>
                          <a:cs typeface="+mn-cs"/>
                        </a:rPr>
                        <a:t>
 🚨 Ok, dit is echt je laatste kans om jezelf een ‘OG Hiigo-fan’ te noemen. 🚨  Met ‘Alles Wat Ik Zoek’ in de 3FM Live Box laten ze zien dat ze voorbestemd zijn voor het grotere publiek. Vandaar dat de recent verkregen 3FM Talent titel meer dan terecht is! 
Check het hele optreden op het 3FM Live YouTube-kanaal. #3FM #LiveBox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https://quintly-eu-image-storage.s3.amazonaws.com/5e7bf16154c6da0663c50211224ef1f8/c01f990a5501054e599ddbcea6a47f23.jpg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12:14:16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3468883"/>
                  </a:ext>
                </a:extLst>
              </a:tr>
            </a:tbl>
          </a:graphicData>
        </a:graphic>
      </p:graphicFrame>
      <p:sp>
        <p:nvSpPr>
          <p:cNvPr id="4" name="Text Placeholder 3">
            <a:extLst>
              <a:ext uri="{FF2B5EF4-FFF2-40B4-BE49-F238E27FC236}">
                <a16:creationId xmlns:a16="http://schemas.microsoft.com/office/drawing/2014/main" id="{1A709ECE-CF48-4A23-BABE-CAACB1FFE19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2249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9DD7C-91F7-4657-A544-2812765660B5}"/>
              </a:ext>
            </a:extLst>
          </p:cNvPr>
          <p:cNvSpPr>
            <a:spLocks noGrp="1"/>
          </p:cNvSpPr>
          <p:nvPr>
            <p:ph type="title"/>
          </p:nvPr>
        </p:nvSpPr>
        <p:spPr/>
        <p:txBody>
          <a:bodyPr/>
          <a:lstStyle/>
          <a:p>
            <a:r>
              <a:rPr lang="en-US"/>
              <a:t>Instagram Minste posts qua likes | 1 group and 5 profiles - 11 of 12</a:t>
            </a:r>
          </a:p>
        </p:txBody>
      </p:sp>
      <p:graphicFrame>
        <p:nvGraphicFramePr>
          <p:cNvPr id="5" name="Table Placeholder 4">
            <a:extLst>
              <a:ext uri="{FF2B5EF4-FFF2-40B4-BE49-F238E27FC236}">
                <a16:creationId xmlns:a16="http://schemas.microsoft.com/office/drawing/2014/main" id="{AFAAFF4A-56A1-45A7-BE8C-435D45C509B1}"/>
              </a:ext>
            </a:extLst>
          </p:cNvPr>
          <p:cNvGraphicFramePr>
            <a:graphicFrameLocks noGrp="1"/>
          </p:cNvGraphicFramePr>
          <p:nvPr>
            <p:ph type="tbl" sz="quarter" idx="13"/>
            <p:extLst>
              <p:ext uri="{D42A27DB-BD31-4B8C-83A1-F6EECF244321}">
                <p14:modId xmlns:p14="http://schemas.microsoft.com/office/powerpoint/2010/main" val="111413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6363526"/>
                    </a:ext>
                  </a:extLst>
                </a:gridCol>
                <a:gridCol w="1563624">
                  <a:extLst>
                    <a:ext uri="{9D8B030D-6E8A-4147-A177-3AD203B41FA5}">
                      <a16:colId xmlns:a16="http://schemas.microsoft.com/office/drawing/2014/main" val="2083486335"/>
                    </a:ext>
                  </a:extLst>
                </a:gridCol>
                <a:gridCol w="658368">
                  <a:extLst>
                    <a:ext uri="{9D8B030D-6E8A-4147-A177-3AD203B41FA5}">
                      <a16:colId xmlns:a16="http://schemas.microsoft.com/office/drawing/2014/main" val="2465340479"/>
                    </a:ext>
                  </a:extLst>
                </a:gridCol>
                <a:gridCol w="658368">
                  <a:extLst>
                    <a:ext uri="{9D8B030D-6E8A-4147-A177-3AD203B41FA5}">
                      <a16:colId xmlns:a16="http://schemas.microsoft.com/office/drawing/2014/main" val="3817838272"/>
                    </a:ext>
                  </a:extLst>
                </a:gridCol>
                <a:gridCol w="658368">
                  <a:extLst>
                    <a:ext uri="{9D8B030D-6E8A-4147-A177-3AD203B41FA5}">
                      <a16:colId xmlns:a16="http://schemas.microsoft.com/office/drawing/2014/main" val="3837653482"/>
                    </a:ext>
                  </a:extLst>
                </a:gridCol>
                <a:gridCol w="658368">
                  <a:extLst>
                    <a:ext uri="{9D8B030D-6E8A-4147-A177-3AD203B41FA5}">
                      <a16:colId xmlns:a16="http://schemas.microsoft.com/office/drawing/2014/main" val="1468559434"/>
                    </a:ext>
                  </a:extLst>
                </a:gridCol>
                <a:gridCol w="658368">
                  <a:extLst>
                    <a:ext uri="{9D8B030D-6E8A-4147-A177-3AD203B41FA5}">
                      <a16:colId xmlns:a16="http://schemas.microsoft.com/office/drawing/2014/main" val="4004431169"/>
                    </a:ext>
                  </a:extLst>
                </a:gridCol>
                <a:gridCol w="658368">
                  <a:extLst>
                    <a:ext uri="{9D8B030D-6E8A-4147-A177-3AD203B41FA5}">
                      <a16:colId xmlns:a16="http://schemas.microsoft.com/office/drawing/2014/main" val="246286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431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- 2025-01-12 16:09:56</a:t>
                      </a:r>
                      <a:r>
                        <a:rPr kumimoji="0" lang="nl-NL" sz="1000" b="0" i="0" u="none" strike="noStrike" kern="1200" cap="none" spc="0" normalizeH="0" baseline="0" noProof="0">
                          <a:ln>
                            <a:noFill/>
                          </a:ln>
                          <a:solidFill>
                            <a:prstClr val="black"/>
                          </a:solidFill>
                          <a:effectLst/>
                          <a:uLnTx/>
                          <a:uFillTx/>
                          <a:latin typeface="Calibri"/>
                          <a:ea typeface="+mn-ea"/>
                          <a:cs typeface="+mn-cs"/>
                        </a:rPr>
                        <a:t>
 En morgenochtend kun je alweer naar ze luisteren tussen 6:00 en 9:00 uur! 💚 #3FM #De3 #WijnandEnJamie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https://quintly-eu-image-storage.s3.amazonaws.com/5e7bf16154c6da0663c50211224ef1f8/50ef6fa3dcb1b35913616310642a1272.jpg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02/05/2025 00:13:26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7734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- 2025-01-03 09:45:51</a:t>
                      </a:r>
                      <a:r>
                        <a:rPr kumimoji="0" lang="en-US" sz="1000" b="0" i="0" u="none" strike="noStrike" kern="1200" cap="none" spc="0" normalizeH="0" baseline="0" noProof="0">
                          <a:ln>
                            <a:noFill/>
                          </a:ln>
                          <a:solidFill>
                            <a:prstClr val="black"/>
                          </a:solidFill>
                          <a:effectLst/>
                          <a:uLnTx/>
                          <a:uFillTx/>
                          <a:latin typeface="Calibri"/>
                          <a:ea typeface="+mn-ea"/>
                          <a:cs typeface="+mn-cs"/>
                        </a:rPr>
                        <a:t>
 Deze week heeft Son Mieux de 3FM Megahit te pakken met hun nieuwe single ‘Have A Little Faith’! ❤️ De band speelde het nummer al in een intieme setting in het Glazen Huis, voordat het uitkwam. Nu kan er nog meer van dit nummer genoten worden, want we draaien hem extra vaak deze week. ✨
Ook Zerb, Ty Dolla $ign, Wiz Khalifa, Morgan Wallen, La Fuente, Zoë Livay en Matheu hebben vandaag nieuwe muziek uitgebracht. 🤩 #3FM #Megahit #SonMieux #HaveALittleFaith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https://quintly-eu-image-storage.s3.amazonaws.com/5e7bf16154c6da0663c50211224ef1f8/ea11e2b033af0b67a732aae3562cdf9a.jpg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18:13:40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14072220"/>
                  </a:ext>
                </a:extLst>
              </a:tr>
            </a:tbl>
          </a:graphicData>
        </a:graphic>
      </p:graphicFrame>
      <p:sp>
        <p:nvSpPr>
          <p:cNvPr id="4" name="Text Placeholder 3">
            <a:extLst>
              <a:ext uri="{FF2B5EF4-FFF2-40B4-BE49-F238E27FC236}">
                <a16:creationId xmlns:a16="http://schemas.microsoft.com/office/drawing/2014/main" id="{D133FD7C-7FCD-4360-9E44-72736215FE8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20239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E240-BE37-449B-9D91-CEAE32587BAE}"/>
              </a:ext>
            </a:extLst>
          </p:cNvPr>
          <p:cNvSpPr>
            <a:spLocks noGrp="1"/>
          </p:cNvSpPr>
          <p:nvPr>
            <p:ph type="title"/>
          </p:nvPr>
        </p:nvSpPr>
        <p:spPr/>
        <p:txBody>
          <a:bodyPr/>
          <a:lstStyle/>
          <a:p>
            <a:r>
              <a:rPr lang="en-US"/>
              <a:t>Instagram Minste posts qua likes | 1 group and 5 profiles - 12 of 12</a:t>
            </a:r>
          </a:p>
        </p:txBody>
      </p:sp>
      <p:graphicFrame>
        <p:nvGraphicFramePr>
          <p:cNvPr id="5" name="Table Placeholder 4">
            <a:extLst>
              <a:ext uri="{FF2B5EF4-FFF2-40B4-BE49-F238E27FC236}">
                <a16:creationId xmlns:a16="http://schemas.microsoft.com/office/drawing/2014/main" id="{93CD7DA2-8ED0-4A0D-9A9D-B46F84EBBA17}"/>
              </a:ext>
            </a:extLst>
          </p:cNvPr>
          <p:cNvGraphicFramePr>
            <a:graphicFrameLocks noGrp="1"/>
          </p:cNvGraphicFramePr>
          <p:nvPr>
            <p:ph type="tbl" sz="quarter" idx="13"/>
            <p:extLst>
              <p:ext uri="{D42A27DB-BD31-4B8C-83A1-F6EECF244321}">
                <p14:modId xmlns:p14="http://schemas.microsoft.com/office/powerpoint/2010/main" val="858931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8307274"/>
                    </a:ext>
                  </a:extLst>
                </a:gridCol>
                <a:gridCol w="1563624">
                  <a:extLst>
                    <a:ext uri="{9D8B030D-6E8A-4147-A177-3AD203B41FA5}">
                      <a16:colId xmlns:a16="http://schemas.microsoft.com/office/drawing/2014/main" val="3676035009"/>
                    </a:ext>
                  </a:extLst>
                </a:gridCol>
                <a:gridCol w="658368">
                  <a:extLst>
                    <a:ext uri="{9D8B030D-6E8A-4147-A177-3AD203B41FA5}">
                      <a16:colId xmlns:a16="http://schemas.microsoft.com/office/drawing/2014/main" val="3775845204"/>
                    </a:ext>
                  </a:extLst>
                </a:gridCol>
                <a:gridCol w="658368">
                  <a:extLst>
                    <a:ext uri="{9D8B030D-6E8A-4147-A177-3AD203B41FA5}">
                      <a16:colId xmlns:a16="http://schemas.microsoft.com/office/drawing/2014/main" val="3362545773"/>
                    </a:ext>
                  </a:extLst>
                </a:gridCol>
                <a:gridCol w="658368">
                  <a:extLst>
                    <a:ext uri="{9D8B030D-6E8A-4147-A177-3AD203B41FA5}">
                      <a16:colId xmlns:a16="http://schemas.microsoft.com/office/drawing/2014/main" val="2126492672"/>
                    </a:ext>
                  </a:extLst>
                </a:gridCol>
                <a:gridCol w="658368">
                  <a:extLst>
                    <a:ext uri="{9D8B030D-6E8A-4147-A177-3AD203B41FA5}">
                      <a16:colId xmlns:a16="http://schemas.microsoft.com/office/drawing/2014/main" val="513972448"/>
                    </a:ext>
                  </a:extLst>
                </a:gridCol>
                <a:gridCol w="658368">
                  <a:extLst>
                    <a:ext uri="{9D8B030D-6E8A-4147-A177-3AD203B41FA5}">
                      <a16:colId xmlns:a16="http://schemas.microsoft.com/office/drawing/2014/main" val="1520389487"/>
                    </a:ext>
                  </a:extLst>
                </a:gridCol>
                <a:gridCol w="658368">
                  <a:extLst>
                    <a:ext uri="{9D8B030D-6E8A-4147-A177-3AD203B41FA5}">
                      <a16:colId xmlns:a16="http://schemas.microsoft.com/office/drawing/2014/main" val="80923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1571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- 2025-01-04 11:00:52</a:t>
                      </a:r>
                      <a:r>
                        <a:rPr kumimoji="0" lang="nl-NL" sz="1000" b="0" i="0" u="none" strike="noStrike" kern="1200" cap="none" spc="0" normalizeH="0" baseline="0" noProof="0">
                          <a:ln>
                            <a:noFill/>
                          </a:ln>
                          <a:solidFill>
                            <a:prstClr val="black"/>
                          </a:solidFill>
                          <a:effectLst/>
                          <a:uLnTx/>
                          <a:uFillTx/>
                          <a:latin typeface="Calibri"/>
                          <a:ea typeface="+mn-ea"/>
                          <a:cs typeface="+mn-cs"/>
                        </a:rPr>
                        <a:t>
 Komt Kensington eindelijk terug? 😱 #3FM #Kensington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https://quintly-eu-image-storage.s3.amazonaws.com/5e7bf16154c6da0663c50211224ef1f8/e8a770fe6c9179a6ee233ff24f2c91e7.jpg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00:14:23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6697151"/>
                  </a:ext>
                </a:extLst>
              </a:tr>
            </a:tbl>
          </a:graphicData>
        </a:graphic>
      </p:graphicFrame>
      <p:sp>
        <p:nvSpPr>
          <p:cNvPr id="4" name="Text Placeholder 3">
            <a:extLst>
              <a:ext uri="{FF2B5EF4-FFF2-40B4-BE49-F238E27FC236}">
                <a16:creationId xmlns:a16="http://schemas.microsoft.com/office/drawing/2014/main" id="{94F3BA7F-98ED-4DA9-B812-B1F819BF81E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761926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8D0D7-CCE0-4D49-A191-3496652DEBAB}"/>
              </a:ext>
            </a:extLst>
          </p:cNvPr>
          <p:cNvSpPr>
            <a:spLocks noGrp="1"/>
          </p:cNvSpPr>
          <p:nvPr>
            <p:ph type="title"/>
          </p:nvPr>
        </p:nvSpPr>
        <p:spPr/>
        <p:txBody>
          <a:bodyPr/>
          <a:lstStyle/>
          <a:p>
            <a:r>
              <a:rPr lang="en-US"/>
              <a:t>Facebook Reach | 1 group and 5 profiles</a:t>
            </a:r>
          </a:p>
        </p:txBody>
      </p:sp>
      <p:graphicFrame>
        <p:nvGraphicFramePr>
          <p:cNvPr id="6" name="Chart Placeholder 5">
            <a:extLst>
              <a:ext uri="{FF2B5EF4-FFF2-40B4-BE49-F238E27FC236}">
                <a16:creationId xmlns:a16="http://schemas.microsoft.com/office/drawing/2014/main" id="{0A046B22-1C75-4B46-BC26-5EF062F09DF1}"/>
              </a:ext>
            </a:extLst>
          </p:cNvPr>
          <p:cNvGraphicFramePr>
            <a:graphicFrameLocks noGrp="1"/>
          </p:cNvGraphicFramePr>
          <p:nvPr>
            <p:ph type="chart" sz="quarter" idx="13"/>
            <p:extLst>
              <p:ext uri="{D42A27DB-BD31-4B8C-83A1-F6EECF244321}">
                <p14:modId xmlns:p14="http://schemas.microsoft.com/office/powerpoint/2010/main" val="112340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6BBA8-FD7B-43E3-B2F8-70BB136ABF59}"/>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83CE64FD-D743-4931-A0B2-0EE2A63C2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247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2AD1-CFB4-452A-9219-A7A067C1F0A6}"/>
              </a:ext>
            </a:extLst>
          </p:cNvPr>
          <p:cNvSpPr>
            <a:spLocks noGrp="1"/>
          </p:cNvSpPr>
          <p:nvPr>
            <p:ph type="title"/>
          </p:nvPr>
        </p:nvSpPr>
        <p:spPr/>
        <p:txBody>
          <a:bodyPr/>
          <a:lstStyle/>
          <a:p>
            <a:r>
              <a:rPr lang="en-US"/>
              <a:t>Facebook Impressions | 1 group and 5 profiles</a:t>
            </a:r>
          </a:p>
        </p:txBody>
      </p:sp>
      <p:graphicFrame>
        <p:nvGraphicFramePr>
          <p:cNvPr id="6" name="Chart Placeholder 5">
            <a:extLst>
              <a:ext uri="{FF2B5EF4-FFF2-40B4-BE49-F238E27FC236}">
                <a16:creationId xmlns:a16="http://schemas.microsoft.com/office/drawing/2014/main" id="{84AF15F8-9B2F-4F34-980A-F33FAD979EA4}"/>
              </a:ext>
            </a:extLst>
          </p:cNvPr>
          <p:cNvGraphicFramePr>
            <a:graphicFrameLocks noGrp="1"/>
          </p:cNvGraphicFramePr>
          <p:nvPr>
            <p:ph type="chart" sz="quarter" idx="13"/>
            <p:extLst>
              <p:ext uri="{D42A27DB-BD31-4B8C-83A1-F6EECF244321}">
                <p14:modId xmlns:p14="http://schemas.microsoft.com/office/powerpoint/2010/main" val="2116268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CFE18-563B-432E-BB66-283DDA42EAF1}"/>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2A5ABBD5-F1F1-48D4-A9E2-0E7FB8396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0313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CAF06-9C0B-4E70-9824-D595748199BC}"/>
              </a:ext>
            </a:extLst>
          </p:cNvPr>
          <p:cNvSpPr>
            <a:spLocks noGrp="1"/>
          </p:cNvSpPr>
          <p:nvPr>
            <p:ph type="title"/>
          </p:nvPr>
        </p:nvSpPr>
        <p:spPr/>
        <p:txBody>
          <a:bodyPr/>
          <a:lstStyle/>
          <a:p>
            <a:r>
              <a:rPr lang="en-US"/>
              <a:t>Facebook Posts met meeste likes | 1 group and 5 profiles - 1 of 3</a:t>
            </a:r>
          </a:p>
        </p:txBody>
      </p:sp>
      <p:graphicFrame>
        <p:nvGraphicFramePr>
          <p:cNvPr id="5" name="Table Placeholder 4">
            <a:extLst>
              <a:ext uri="{FF2B5EF4-FFF2-40B4-BE49-F238E27FC236}">
                <a16:creationId xmlns:a16="http://schemas.microsoft.com/office/drawing/2014/main" id="{6CF4124E-4B7E-4184-8B4D-066DF5287FA8}"/>
              </a:ext>
            </a:extLst>
          </p:cNvPr>
          <p:cNvGraphicFramePr>
            <a:graphicFrameLocks noGrp="1"/>
          </p:cNvGraphicFramePr>
          <p:nvPr>
            <p:ph type="tbl" sz="quarter" idx="13"/>
            <p:extLst>
              <p:ext uri="{D42A27DB-BD31-4B8C-83A1-F6EECF244321}">
                <p14:modId xmlns:p14="http://schemas.microsoft.com/office/powerpoint/2010/main" val="57620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84904863"/>
                    </a:ext>
                  </a:extLst>
                </a:gridCol>
                <a:gridCol w="1152144">
                  <a:extLst>
                    <a:ext uri="{9D8B030D-6E8A-4147-A177-3AD203B41FA5}">
                      <a16:colId xmlns:a16="http://schemas.microsoft.com/office/drawing/2014/main" val="4006208628"/>
                    </a:ext>
                  </a:extLst>
                </a:gridCol>
                <a:gridCol w="576072">
                  <a:extLst>
                    <a:ext uri="{9D8B030D-6E8A-4147-A177-3AD203B41FA5}">
                      <a16:colId xmlns:a16="http://schemas.microsoft.com/office/drawing/2014/main" val="411751419"/>
                    </a:ext>
                  </a:extLst>
                </a:gridCol>
                <a:gridCol w="576072">
                  <a:extLst>
                    <a:ext uri="{9D8B030D-6E8A-4147-A177-3AD203B41FA5}">
                      <a16:colId xmlns:a16="http://schemas.microsoft.com/office/drawing/2014/main" val="3557302951"/>
                    </a:ext>
                  </a:extLst>
                </a:gridCol>
                <a:gridCol w="576072">
                  <a:extLst>
                    <a:ext uri="{9D8B030D-6E8A-4147-A177-3AD203B41FA5}">
                      <a16:colId xmlns:a16="http://schemas.microsoft.com/office/drawing/2014/main" val="1341655725"/>
                    </a:ext>
                  </a:extLst>
                </a:gridCol>
                <a:gridCol w="576072">
                  <a:extLst>
                    <a:ext uri="{9D8B030D-6E8A-4147-A177-3AD203B41FA5}">
                      <a16:colId xmlns:a16="http://schemas.microsoft.com/office/drawing/2014/main" val="4083504757"/>
                    </a:ext>
                  </a:extLst>
                </a:gridCol>
                <a:gridCol w="576072">
                  <a:extLst>
                    <a:ext uri="{9D8B030D-6E8A-4147-A177-3AD203B41FA5}">
                      <a16:colId xmlns:a16="http://schemas.microsoft.com/office/drawing/2014/main" val="3175326871"/>
                    </a:ext>
                  </a:extLst>
                </a:gridCol>
                <a:gridCol w="576072">
                  <a:extLst>
                    <a:ext uri="{9D8B030D-6E8A-4147-A177-3AD203B41FA5}">
                      <a16:colId xmlns:a16="http://schemas.microsoft.com/office/drawing/2014/main" val="3187999258"/>
                    </a:ext>
                  </a:extLst>
                </a:gridCol>
                <a:gridCol w="576072">
                  <a:extLst>
                    <a:ext uri="{9D8B030D-6E8A-4147-A177-3AD203B41FA5}">
                      <a16:colId xmlns:a16="http://schemas.microsoft.com/office/drawing/2014/main" val="27702918"/>
                    </a:ext>
                  </a:extLst>
                </a:gridCol>
                <a:gridCol w="576072">
                  <a:extLst>
                    <a:ext uri="{9D8B030D-6E8A-4147-A177-3AD203B41FA5}">
                      <a16:colId xmlns:a16="http://schemas.microsoft.com/office/drawing/2014/main" val="532354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0443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5195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551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0024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3220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1381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0347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16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771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4745736"/>
                  </a:ext>
                </a:extLst>
              </a:tr>
            </a:tbl>
          </a:graphicData>
        </a:graphic>
      </p:graphicFrame>
      <p:sp>
        <p:nvSpPr>
          <p:cNvPr id="4" name="Text Placeholder 3">
            <a:extLst>
              <a:ext uri="{FF2B5EF4-FFF2-40B4-BE49-F238E27FC236}">
                <a16:creationId xmlns:a16="http://schemas.microsoft.com/office/drawing/2014/main" id="{F8E7A4C5-18CC-4B6C-9149-6B0C1E8256C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399544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984AC-249B-456F-9711-FFFF6E6692D1}"/>
              </a:ext>
            </a:extLst>
          </p:cNvPr>
          <p:cNvSpPr>
            <a:spLocks noGrp="1"/>
          </p:cNvSpPr>
          <p:nvPr>
            <p:ph type="title"/>
          </p:nvPr>
        </p:nvSpPr>
        <p:spPr/>
        <p:txBody>
          <a:bodyPr/>
          <a:lstStyle/>
          <a:p>
            <a:r>
              <a:rPr lang="en-US"/>
              <a:t>Facebook Posts met meeste likes | 1 group and 5 profiles - 2 of 3</a:t>
            </a:r>
          </a:p>
        </p:txBody>
      </p:sp>
      <p:graphicFrame>
        <p:nvGraphicFramePr>
          <p:cNvPr id="5" name="Table Placeholder 4">
            <a:extLst>
              <a:ext uri="{FF2B5EF4-FFF2-40B4-BE49-F238E27FC236}">
                <a16:creationId xmlns:a16="http://schemas.microsoft.com/office/drawing/2014/main" id="{01214897-B221-42A7-B491-FEB354432240}"/>
              </a:ext>
            </a:extLst>
          </p:cNvPr>
          <p:cNvGraphicFramePr>
            <a:graphicFrameLocks noGrp="1"/>
          </p:cNvGraphicFramePr>
          <p:nvPr>
            <p:ph type="tbl" sz="quarter" idx="13"/>
            <p:extLst>
              <p:ext uri="{D42A27DB-BD31-4B8C-83A1-F6EECF244321}">
                <p14:modId xmlns:p14="http://schemas.microsoft.com/office/powerpoint/2010/main" val="35829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57212113"/>
                    </a:ext>
                  </a:extLst>
                </a:gridCol>
                <a:gridCol w="1152144">
                  <a:extLst>
                    <a:ext uri="{9D8B030D-6E8A-4147-A177-3AD203B41FA5}">
                      <a16:colId xmlns:a16="http://schemas.microsoft.com/office/drawing/2014/main" val="2657696222"/>
                    </a:ext>
                  </a:extLst>
                </a:gridCol>
                <a:gridCol w="576072">
                  <a:extLst>
                    <a:ext uri="{9D8B030D-6E8A-4147-A177-3AD203B41FA5}">
                      <a16:colId xmlns:a16="http://schemas.microsoft.com/office/drawing/2014/main" val="781855265"/>
                    </a:ext>
                  </a:extLst>
                </a:gridCol>
                <a:gridCol w="576072">
                  <a:extLst>
                    <a:ext uri="{9D8B030D-6E8A-4147-A177-3AD203B41FA5}">
                      <a16:colId xmlns:a16="http://schemas.microsoft.com/office/drawing/2014/main" val="2656009121"/>
                    </a:ext>
                  </a:extLst>
                </a:gridCol>
                <a:gridCol w="576072">
                  <a:extLst>
                    <a:ext uri="{9D8B030D-6E8A-4147-A177-3AD203B41FA5}">
                      <a16:colId xmlns:a16="http://schemas.microsoft.com/office/drawing/2014/main" val="3472448696"/>
                    </a:ext>
                  </a:extLst>
                </a:gridCol>
                <a:gridCol w="576072">
                  <a:extLst>
                    <a:ext uri="{9D8B030D-6E8A-4147-A177-3AD203B41FA5}">
                      <a16:colId xmlns:a16="http://schemas.microsoft.com/office/drawing/2014/main" val="2247468102"/>
                    </a:ext>
                  </a:extLst>
                </a:gridCol>
                <a:gridCol w="576072">
                  <a:extLst>
                    <a:ext uri="{9D8B030D-6E8A-4147-A177-3AD203B41FA5}">
                      <a16:colId xmlns:a16="http://schemas.microsoft.com/office/drawing/2014/main" val="3672893103"/>
                    </a:ext>
                  </a:extLst>
                </a:gridCol>
                <a:gridCol w="576072">
                  <a:extLst>
                    <a:ext uri="{9D8B030D-6E8A-4147-A177-3AD203B41FA5}">
                      <a16:colId xmlns:a16="http://schemas.microsoft.com/office/drawing/2014/main" val="1722255679"/>
                    </a:ext>
                  </a:extLst>
                </a:gridCol>
                <a:gridCol w="576072">
                  <a:extLst>
                    <a:ext uri="{9D8B030D-6E8A-4147-A177-3AD203B41FA5}">
                      <a16:colId xmlns:a16="http://schemas.microsoft.com/office/drawing/2014/main" val="2852572237"/>
                    </a:ext>
                  </a:extLst>
                </a:gridCol>
                <a:gridCol w="576072">
                  <a:extLst>
                    <a:ext uri="{9D8B030D-6E8A-4147-A177-3AD203B41FA5}">
                      <a16:colId xmlns:a16="http://schemas.microsoft.com/office/drawing/2014/main" val="210338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01679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9498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7592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1389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8612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3909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535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2463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361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00764034"/>
                  </a:ext>
                </a:extLst>
              </a:tr>
            </a:tbl>
          </a:graphicData>
        </a:graphic>
      </p:graphicFrame>
      <p:sp>
        <p:nvSpPr>
          <p:cNvPr id="4" name="Text Placeholder 3">
            <a:extLst>
              <a:ext uri="{FF2B5EF4-FFF2-40B4-BE49-F238E27FC236}">
                <a16:creationId xmlns:a16="http://schemas.microsoft.com/office/drawing/2014/main" id="{25221575-133F-4058-8DCE-01ABF768A2A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3126161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D730-6A4C-4A28-9E37-27C7ADB5B5CD}"/>
              </a:ext>
            </a:extLst>
          </p:cNvPr>
          <p:cNvSpPr>
            <a:spLocks noGrp="1"/>
          </p:cNvSpPr>
          <p:nvPr>
            <p:ph type="title"/>
          </p:nvPr>
        </p:nvSpPr>
        <p:spPr/>
        <p:txBody>
          <a:bodyPr/>
          <a:lstStyle/>
          <a:p>
            <a:r>
              <a:rPr lang="en-US"/>
              <a:t>Facebook Posts met meeste likes | 1 group and 5 profiles - 3 of 3</a:t>
            </a:r>
          </a:p>
        </p:txBody>
      </p:sp>
      <p:graphicFrame>
        <p:nvGraphicFramePr>
          <p:cNvPr id="5" name="Table Placeholder 4">
            <a:extLst>
              <a:ext uri="{FF2B5EF4-FFF2-40B4-BE49-F238E27FC236}">
                <a16:creationId xmlns:a16="http://schemas.microsoft.com/office/drawing/2014/main" id="{2D6E0F00-818E-4F45-873C-4EFECFC3DCA3}"/>
              </a:ext>
            </a:extLst>
          </p:cNvPr>
          <p:cNvGraphicFramePr>
            <a:graphicFrameLocks noGrp="1"/>
          </p:cNvGraphicFramePr>
          <p:nvPr>
            <p:ph type="tbl" sz="quarter" idx="13"/>
            <p:extLst>
              <p:ext uri="{D42A27DB-BD31-4B8C-83A1-F6EECF244321}">
                <p14:modId xmlns:p14="http://schemas.microsoft.com/office/powerpoint/2010/main" val="275964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0822152"/>
                    </a:ext>
                  </a:extLst>
                </a:gridCol>
                <a:gridCol w="1152144">
                  <a:extLst>
                    <a:ext uri="{9D8B030D-6E8A-4147-A177-3AD203B41FA5}">
                      <a16:colId xmlns:a16="http://schemas.microsoft.com/office/drawing/2014/main" val="2420496924"/>
                    </a:ext>
                  </a:extLst>
                </a:gridCol>
                <a:gridCol w="576072">
                  <a:extLst>
                    <a:ext uri="{9D8B030D-6E8A-4147-A177-3AD203B41FA5}">
                      <a16:colId xmlns:a16="http://schemas.microsoft.com/office/drawing/2014/main" val="3888406834"/>
                    </a:ext>
                  </a:extLst>
                </a:gridCol>
                <a:gridCol w="576072">
                  <a:extLst>
                    <a:ext uri="{9D8B030D-6E8A-4147-A177-3AD203B41FA5}">
                      <a16:colId xmlns:a16="http://schemas.microsoft.com/office/drawing/2014/main" val="387551311"/>
                    </a:ext>
                  </a:extLst>
                </a:gridCol>
                <a:gridCol w="576072">
                  <a:extLst>
                    <a:ext uri="{9D8B030D-6E8A-4147-A177-3AD203B41FA5}">
                      <a16:colId xmlns:a16="http://schemas.microsoft.com/office/drawing/2014/main" val="1705606121"/>
                    </a:ext>
                  </a:extLst>
                </a:gridCol>
                <a:gridCol w="576072">
                  <a:extLst>
                    <a:ext uri="{9D8B030D-6E8A-4147-A177-3AD203B41FA5}">
                      <a16:colId xmlns:a16="http://schemas.microsoft.com/office/drawing/2014/main" val="889296643"/>
                    </a:ext>
                  </a:extLst>
                </a:gridCol>
                <a:gridCol w="576072">
                  <a:extLst>
                    <a:ext uri="{9D8B030D-6E8A-4147-A177-3AD203B41FA5}">
                      <a16:colId xmlns:a16="http://schemas.microsoft.com/office/drawing/2014/main" val="2114366366"/>
                    </a:ext>
                  </a:extLst>
                </a:gridCol>
                <a:gridCol w="576072">
                  <a:extLst>
                    <a:ext uri="{9D8B030D-6E8A-4147-A177-3AD203B41FA5}">
                      <a16:colId xmlns:a16="http://schemas.microsoft.com/office/drawing/2014/main" val="2028097463"/>
                    </a:ext>
                  </a:extLst>
                </a:gridCol>
                <a:gridCol w="576072">
                  <a:extLst>
                    <a:ext uri="{9D8B030D-6E8A-4147-A177-3AD203B41FA5}">
                      <a16:colId xmlns:a16="http://schemas.microsoft.com/office/drawing/2014/main" val="3529440477"/>
                    </a:ext>
                  </a:extLst>
                </a:gridCol>
                <a:gridCol w="576072">
                  <a:extLst>
                    <a:ext uri="{9D8B030D-6E8A-4147-A177-3AD203B41FA5}">
                      <a16:colId xmlns:a16="http://schemas.microsoft.com/office/drawing/2014/main" val="422266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9639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7401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9426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570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635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7510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1621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27675389"/>
                  </a:ext>
                </a:extLst>
              </a:tr>
            </a:tbl>
          </a:graphicData>
        </a:graphic>
      </p:graphicFrame>
      <p:sp>
        <p:nvSpPr>
          <p:cNvPr id="4" name="Text Placeholder 3">
            <a:extLst>
              <a:ext uri="{FF2B5EF4-FFF2-40B4-BE49-F238E27FC236}">
                <a16:creationId xmlns:a16="http://schemas.microsoft.com/office/drawing/2014/main" id="{E27B0629-7FF4-4F07-B22F-68B1025706F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76222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C9FF-8E74-485B-80D1-778ECBCFFE81}"/>
              </a:ext>
            </a:extLst>
          </p:cNvPr>
          <p:cNvSpPr>
            <a:spLocks noGrp="1"/>
          </p:cNvSpPr>
          <p:nvPr>
            <p:ph type="title"/>
          </p:nvPr>
        </p:nvSpPr>
        <p:spPr/>
        <p:txBody>
          <a:bodyPr/>
          <a:lstStyle/>
          <a:p>
            <a:r>
              <a:rPr lang="en-US"/>
              <a:t>Facebook Posts met minste likes | 1 group and 5 profiles - 1 of 3</a:t>
            </a:r>
          </a:p>
        </p:txBody>
      </p:sp>
      <p:graphicFrame>
        <p:nvGraphicFramePr>
          <p:cNvPr id="5" name="Table Placeholder 4">
            <a:extLst>
              <a:ext uri="{FF2B5EF4-FFF2-40B4-BE49-F238E27FC236}">
                <a16:creationId xmlns:a16="http://schemas.microsoft.com/office/drawing/2014/main" id="{890C792F-55C8-4D1E-9C6A-FF0A2A86448A}"/>
              </a:ext>
            </a:extLst>
          </p:cNvPr>
          <p:cNvGraphicFramePr>
            <a:graphicFrameLocks noGrp="1"/>
          </p:cNvGraphicFramePr>
          <p:nvPr>
            <p:ph type="tbl" sz="quarter" idx="13"/>
            <p:extLst>
              <p:ext uri="{D42A27DB-BD31-4B8C-83A1-F6EECF244321}">
                <p14:modId xmlns:p14="http://schemas.microsoft.com/office/powerpoint/2010/main" val="265738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74416265"/>
                    </a:ext>
                  </a:extLst>
                </a:gridCol>
                <a:gridCol w="1152144">
                  <a:extLst>
                    <a:ext uri="{9D8B030D-6E8A-4147-A177-3AD203B41FA5}">
                      <a16:colId xmlns:a16="http://schemas.microsoft.com/office/drawing/2014/main" val="3586205319"/>
                    </a:ext>
                  </a:extLst>
                </a:gridCol>
                <a:gridCol w="576072">
                  <a:extLst>
                    <a:ext uri="{9D8B030D-6E8A-4147-A177-3AD203B41FA5}">
                      <a16:colId xmlns:a16="http://schemas.microsoft.com/office/drawing/2014/main" val="905657434"/>
                    </a:ext>
                  </a:extLst>
                </a:gridCol>
                <a:gridCol w="576072">
                  <a:extLst>
                    <a:ext uri="{9D8B030D-6E8A-4147-A177-3AD203B41FA5}">
                      <a16:colId xmlns:a16="http://schemas.microsoft.com/office/drawing/2014/main" val="4148115279"/>
                    </a:ext>
                  </a:extLst>
                </a:gridCol>
                <a:gridCol w="576072">
                  <a:extLst>
                    <a:ext uri="{9D8B030D-6E8A-4147-A177-3AD203B41FA5}">
                      <a16:colId xmlns:a16="http://schemas.microsoft.com/office/drawing/2014/main" val="4268839017"/>
                    </a:ext>
                  </a:extLst>
                </a:gridCol>
                <a:gridCol w="576072">
                  <a:extLst>
                    <a:ext uri="{9D8B030D-6E8A-4147-A177-3AD203B41FA5}">
                      <a16:colId xmlns:a16="http://schemas.microsoft.com/office/drawing/2014/main" val="2841579341"/>
                    </a:ext>
                  </a:extLst>
                </a:gridCol>
                <a:gridCol w="576072">
                  <a:extLst>
                    <a:ext uri="{9D8B030D-6E8A-4147-A177-3AD203B41FA5}">
                      <a16:colId xmlns:a16="http://schemas.microsoft.com/office/drawing/2014/main" val="2094044740"/>
                    </a:ext>
                  </a:extLst>
                </a:gridCol>
                <a:gridCol w="576072">
                  <a:extLst>
                    <a:ext uri="{9D8B030D-6E8A-4147-A177-3AD203B41FA5}">
                      <a16:colId xmlns:a16="http://schemas.microsoft.com/office/drawing/2014/main" val="1841304902"/>
                    </a:ext>
                  </a:extLst>
                </a:gridCol>
                <a:gridCol w="576072">
                  <a:extLst>
                    <a:ext uri="{9D8B030D-6E8A-4147-A177-3AD203B41FA5}">
                      <a16:colId xmlns:a16="http://schemas.microsoft.com/office/drawing/2014/main" val="3259659806"/>
                    </a:ext>
                  </a:extLst>
                </a:gridCol>
                <a:gridCol w="576072">
                  <a:extLst>
                    <a:ext uri="{9D8B030D-6E8A-4147-A177-3AD203B41FA5}">
                      <a16:colId xmlns:a16="http://schemas.microsoft.com/office/drawing/2014/main" val="1495399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1180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15:30:48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0927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0881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111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9583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18:27:21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2318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307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6951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15:57:02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638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01/27/2025 10:45:44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13897526"/>
                  </a:ext>
                </a:extLst>
              </a:tr>
            </a:tbl>
          </a:graphicData>
        </a:graphic>
      </p:graphicFrame>
      <p:sp>
        <p:nvSpPr>
          <p:cNvPr id="4" name="Text Placeholder 3">
            <a:extLst>
              <a:ext uri="{FF2B5EF4-FFF2-40B4-BE49-F238E27FC236}">
                <a16:creationId xmlns:a16="http://schemas.microsoft.com/office/drawing/2014/main" id="{FFE8A7AE-A930-4E49-992B-31E285EA536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67769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7BF50-EA2C-4DC8-88AC-64926DE8AEEF}"/>
              </a:ext>
            </a:extLst>
          </p:cNvPr>
          <p:cNvSpPr>
            <a:spLocks noGrp="1"/>
          </p:cNvSpPr>
          <p:nvPr>
            <p:ph type="title"/>
          </p:nvPr>
        </p:nvSpPr>
        <p:spPr/>
        <p:txBody>
          <a:bodyPr/>
          <a:lstStyle/>
          <a:p>
            <a:r>
              <a:rPr lang="en-US"/>
              <a:t>Facebook Posts met minste likes | 1 group and 5 profiles - 2 of 3</a:t>
            </a:r>
          </a:p>
        </p:txBody>
      </p:sp>
      <p:graphicFrame>
        <p:nvGraphicFramePr>
          <p:cNvPr id="5" name="Table Placeholder 4">
            <a:extLst>
              <a:ext uri="{FF2B5EF4-FFF2-40B4-BE49-F238E27FC236}">
                <a16:creationId xmlns:a16="http://schemas.microsoft.com/office/drawing/2014/main" id="{1B1CF37D-B5DC-44FA-B1B9-FCAD939A2F9E}"/>
              </a:ext>
            </a:extLst>
          </p:cNvPr>
          <p:cNvGraphicFramePr>
            <a:graphicFrameLocks noGrp="1"/>
          </p:cNvGraphicFramePr>
          <p:nvPr>
            <p:ph type="tbl" sz="quarter" idx="13"/>
            <p:extLst>
              <p:ext uri="{D42A27DB-BD31-4B8C-83A1-F6EECF244321}">
                <p14:modId xmlns:p14="http://schemas.microsoft.com/office/powerpoint/2010/main" val="355168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4367285"/>
                    </a:ext>
                  </a:extLst>
                </a:gridCol>
                <a:gridCol w="1152144">
                  <a:extLst>
                    <a:ext uri="{9D8B030D-6E8A-4147-A177-3AD203B41FA5}">
                      <a16:colId xmlns:a16="http://schemas.microsoft.com/office/drawing/2014/main" val="2739262088"/>
                    </a:ext>
                  </a:extLst>
                </a:gridCol>
                <a:gridCol w="576072">
                  <a:extLst>
                    <a:ext uri="{9D8B030D-6E8A-4147-A177-3AD203B41FA5}">
                      <a16:colId xmlns:a16="http://schemas.microsoft.com/office/drawing/2014/main" val="1436352250"/>
                    </a:ext>
                  </a:extLst>
                </a:gridCol>
                <a:gridCol w="576072">
                  <a:extLst>
                    <a:ext uri="{9D8B030D-6E8A-4147-A177-3AD203B41FA5}">
                      <a16:colId xmlns:a16="http://schemas.microsoft.com/office/drawing/2014/main" val="1844929295"/>
                    </a:ext>
                  </a:extLst>
                </a:gridCol>
                <a:gridCol w="576072">
                  <a:extLst>
                    <a:ext uri="{9D8B030D-6E8A-4147-A177-3AD203B41FA5}">
                      <a16:colId xmlns:a16="http://schemas.microsoft.com/office/drawing/2014/main" val="3065950913"/>
                    </a:ext>
                  </a:extLst>
                </a:gridCol>
                <a:gridCol w="576072">
                  <a:extLst>
                    <a:ext uri="{9D8B030D-6E8A-4147-A177-3AD203B41FA5}">
                      <a16:colId xmlns:a16="http://schemas.microsoft.com/office/drawing/2014/main" val="3605461773"/>
                    </a:ext>
                  </a:extLst>
                </a:gridCol>
                <a:gridCol w="576072">
                  <a:extLst>
                    <a:ext uri="{9D8B030D-6E8A-4147-A177-3AD203B41FA5}">
                      <a16:colId xmlns:a16="http://schemas.microsoft.com/office/drawing/2014/main" val="3622979561"/>
                    </a:ext>
                  </a:extLst>
                </a:gridCol>
                <a:gridCol w="576072">
                  <a:extLst>
                    <a:ext uri="{9D8B030D-6E8A-4147-A177-3AD203B41FA5}">
                      <a16:colId xmlns:a16="http://schemas.microsoft.com/office/drawing/2014/main" val="2558280131"/>
                    </a:ext>
                  </a:extLst>
                </a:gridCol>
                <a:gridCol w="576072">
                  <a:extLst>
                    <a:ext uri="{9D8B030D-6E8A-4147-A177-3AD203B41FA5}">
                      <a16:colId xmlns:a16="http://schemas.microsoft.com/office/drawing/2014/main" val="1095641196"/>
                    </a:ext>
                  </a:extLst>
                </a:gridCol>
                <a:gridCol w="576072">
                  <a:extLst>
                    <a:ext uri="{9D8B030D-6E8A-4147-A177-3AD203B41FA5}">
                      <a16:colId xmlns:a16="http://schemas.microsoft.com/office/drawing/2014/main" val="133704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3125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01/26/2025 13:00:30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3352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14:22:12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0873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01/25/2025 11:54:37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3238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12:06:47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1411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08:26:25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7208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951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12:03:28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0134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0882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01/22/2025 18:17:11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92676704"/>
                  </a:ext>
                </a:extLst>
              </a:tr>
            </a:tbl>
          </a:graphicData>
        </a:graphic>
      </p:graphicFrame>
      <p:sp>
        <p:nvSpPr>
          <p:cNvPr id="4" name="Text Placeholder 3">
            <a:extLst>
              <a:ext uri="{FF2B5EF4-FFF2-40B4-BE49-F238E27FC236}">
                <a16:creationId xmlns:a16="http://schemas.microsoft.com/office/drawing/2014/main" id="{A464F6B3-F9BE-421E-AB83-6C365BA7A93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393004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D965C-5FB0-4693-9247-1D956DACB50A}"/>
              </a:ext>
            </a:extLst>
          </p:cNvPr>
          <p:cNvSpPr>
            <a:spLocks noGrp="1"/>
          </p:cNvSpPr>
          <p:nvPr>
            <p:ph type="title"/>
          </p:nvPr>
        </p:nvSpPr>
        <p:spPr/>
        <p:txBody>
          <a:bodyPr/>
          <a:lstStyle/>
          <a:p>
            <a:r>
              <a:rPr lang="en-US"/>
              <a:t>Facebook Posts met minste likes | 1 group and 5 profiles - 3 of 3</a:t>
            </a:r>
          </a:p>
        </p:txBody>
      </p:sp>
      <p:graphicFrame>
        <p:nvGraphicFramePr>
          <p:cNvPr id="5" name="Table Placeholder 4">
            <a:extLst>
              <a:ext uri="{FF2B5EF4-FFF2-40B4-BE49-F238E27FC236}">
                <a16:creationId xmlns:a16="http://schemas.microsoft.com/office/drawing/2014/main" id="{C65E6140-74F8-41E8-B90D-73BBDA63A522}"/>
              </a:ext>
            </a:extLst>
          </p:cNvPr>
          <p:cNvGraphicFramePr>
            <a:graphicFrameLocks noGrp="1"/>
          </p:cNvGraphicFramePr>
          <p:nvPr>
            <p:ph type="tbl" sz="quarter" idx="13"/>
            <p:extLst>
              <p:ext uri="{D42A27DB-BD31-4B8C-83A1-F6EECF244321}">
                <p14:modId xmlns:p14="http://schemas.microsoft.com/office/powerpoint/2010/main" val="165244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7593244"/>
                    </a:ext>
                  </a:extLst>
                </a:gridCol>
                <a:gridCol w="1152144">
                  <a:extLst>
                    <a:ext uri="{9D8B030D-6E8A-4147-A177-3AD203B41FA5}">
                      <a16:colId xmlns:a16="http://schemas.microsoft.com/office/drawing/2014/main" val="18480177"/>
                    </a:ext>
                  </a:extLst>
                </a:gridCol>
                <a:gridCol w="576072">
                  <a:extLst>
                    <a:ext uri="{9D8B030D-6E8A-4147-A177-3AD203B41FA5}">
                      <a16:colId xmlns:a16="http://schemas.microsoft.com/office/drawing/2014/main" val="675681947"/>
                    </a:ext>
                  </a:extLst>
                </a:gridCol>
                <a:gridCol w="576072">
                  <a:extLst>
                    <a:ext uri="{9D8B030D-6E8A-4147-A177-3AD203B41FA5}">
                      <a16:colId xmlns:a16="http://schemas.microsoft.com/office/drawing/2014/main" val="3843213811"/>
                    </a:ext>
                  </a:extLst>
                </a:gridCol>
                <a:gridCol w="576072">
                  <a:extLst>
                    <a:ext uri="{9D8B030D-6E8A-4147-A177-3AD203B41FA5}">
                      <a16:colId xmlns:a16="http://schemas.microsoft.com/office/drawing/2014/main" val="2441207946"/>
                    </a:ext>
                  </a:extLst>
                </a:gridCol>
                <a:gridCol w="576072">
                  <a:extLst>
                    <a:ext uri="{9D8B030D-6E8A-4147-A177-3AD203B41FA5}">
                      <a16:colId xmlns:a16="http://schemas.microsoft.com/office/drawing/2014/main" val="3555389021"/>
                    </a:ext>
                  </a:extLst>
                </a:gridCol>
                <a:gridCol w="576072">
                  <a:extLst>
                    <a:ext uri="{9D8B030D-6E8A-4147-A177-3AD203B41FA5}">
                      <a16:colId xmlns:a16="http://schemas.microsoft.com/office/drawing/2014/main" val="256649879"/>
                    </a:ext>
                  </a:extLst>
                </a:gridCol>
                <a:gridCol w="576072">
                  <a:extLst>
                    <a:ext uri="{9D8B030D-6E8A-4147-A177-3AD203B41FA5}">
                      <a16:colId xmlns:a16="http://schemas.microsoft.com/office/drawing/2014/main" val="614316806"/>
                    </a:ext>
                  </a:extLst>
                </a:gridCol>
                <a:gridCol w="576072">
                  <a:extLst>
                    <a:ext uri="{9D8B030D-6E8A-4147-A177-3AD203B41FA5}">
                      <a16:colId xmlns:a16="http://schemas.microsoft.com/office/drawing/2014/main" val="3379142424"/>
                    </a:ext>
                  </a:extLst>
                </a:gridCol>
                <a:gridCol w="576072">
                  <a:extLst>
                    <a:ext uri="{9D8B030D-6E8A-4147-A177-3AD203B41FA5}">
                      <a16:colId xmlns:a16="http://schemas.microsoft.com/office/drawing/2014/main" val="251769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21076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13:20:40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6421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11:56:21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078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09:16:52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5641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08:03:40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9117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23:19:04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8548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01/18/2025 22:23:12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8218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01/17/2025 13:50:17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02672256"/>
                  </a:ext>
                </a:extLst>
              </a:tr>
            </a:tbl>
          </a:graphicData>
        </a:graphic>
      </p:graphicFrame>
      <p:sp>
        <p:nvSpPr>
          <p:cNvPr id="4" name="Text Placeholder 3">
            <a:extLst>
              <a:ext uri="{FF2B5EF4-FFF2-40B4-BE49-F238E27FC236}">
                <a16:creationId xmlns:a16="http://schemas.microsoft.com/office/drawing/2014/main" id="{258F282F-E721-4D36-9443-A6B2D9F63C2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230019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E9422-F68C-4E97-863F-D56BE4682000}"/>
              </a:ext>
            </a:extLst>
          </p:cNvPr>
          <p:cNvSpPr>
            <a:spLocks noGrp="1"/>
          </p:cNvSpPr>
          <p:nvPr>
            <p:ph type="title"/>
          </p:nvPr>
        </p:nvSpPr>
        <p:spPr/>
        <p:txBody>
          <a:bodyPr/>
          <a:lstStyle/>
          <a:p>
            <a:r>
              <a:rPr lang="en-US"/>
              <a:t>Youtube Private Video Views | 1 group and 5 profiles</a:t>
            </a:r>
          </a:p>
        </p:txBody>
      </p:sp>
      <p:graphicFrame>
        <p:nvGraphicFramePr>
          <p:cNvPr id="6" name="Chart Placeholder 5">
            <a:extLst>
              <a:ext uri="{FF2B5EF4-FFF2-40B4-BE49-F238E27FC236}">
                <a16:creationId xmlns:a16="http://schemas.microsoft.com/office/drawing/2014/main" id="{6E60A61C-CBC8-46FD-86BA-19D3B6228D9F}"/>
              </a:ext>
            </a:extLst>
          </p:cNvPr>
          <p:cNvGraphicFramePr>
            <a:graphicFrameLocks noGrp="1"/>
          </p:cNvGraphicFramePr>
          <p:nvPr>
            <p:ph type="chart" sz="quarter" idx="13"/>
            <p:extLst>
              <p:ext uri="{D42A27DB-BD31-4B8C-83A1-F6EECF244321}">
                <p14:modId xmlns:p14="http://schemas.microsoft.com/office/powerpoint/2010/main" val="2627160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559BE6-F940-40FF-B7C4-1092AF8F9556}"/>
              </a:ext>
            </a:extLst>
          </p:cNvPr>
          <p:cNvSpPr>
            <a:spLocks noGrp="1"/>
          </p:cNvSpPr>
          <p:nvPr>
            <p:ph type="body" sz="quarter" idx="14"/>
          </p:nvPr>
        </p:nvSpPr>
        <p:spPr/>
        <p:txBody>
          <a:bodyPr/>
          <a:lstStyle/>
          <a:p>
            <a:r>
              <a:rPr lang="en-US"/>
              <a:t>12/01/2023 - 01/31/2025</a:t>
            </a:r>
          </a:p>
        </p:txBody>
      </p:sp>
      <p:sp>
        <p:nvSpPr>
          <p:cNvPr id="5" name="Footer Placeholder 4">
            <a:extLst>
              <a:ext uri="{FF2B5EF4-FFF2-40B4-BE49-F238E27FC236}">
                <a16:creationId xmlns:a16="http://schemas.microsoft.com/office/drawing/2014/main" id="{5056ED46-F9DC-49A4-86E9-9CF98C42B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6439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DDD24-F2D3-464F-AA3F-E9284A42574C}"/>
              </a:ext>
            </a:extLst>
          </p:cNvPr>
          <p:cNvSpPr>
            <a:spLocks noGrp="1"/>
          </p:cNvSpPr>
          <p:nvPr>
            <p:ph type="title"/>
          </p:nvPr>
        </p:nvSpPr>
        <p:spPr/>
        <p:txBody>
          <a:bodyPr/>
          <a:lstStyle/>
          <a:p>
            <a:r>
              <a:rPr lang="en-US"/>
              <a:t>Youtube Private Videos Table | 1 group and 5 profiles - 1 of 15</a:t>
            </a:r>
          </a:p>
        </p:txBody>
      </p:sp>
      <p:graphicFrame>
        <p:nvGraphicFramePr>
          <p:cNvPr id="5" name="Table Placeholder 4">
            <a:extLst>
              <a:ext uri="{FF2B5EF4-FFF2-40B4-BE49-F238E27FC236}">
                <a16:creationId xmlns:a16="http://schemas.microsoft.com/office/drawing/2014/main" id="{40D232DE-8F74-4B40-AF80-7C935A06D14B}"/>
              </a:ext>
            </a:extLst>
          </p:cNvPr>
          <p:cNvGraphicFramePr>
            <a:graphicFrameLocks noGrp="1"/>
          </p:cNvGraphicFramePr>
          <p:nvPr>
            <p:ph type="tbl" sz="quarter" idx="13"/>
            <p:extLst>
              <p:ext uri="{D42A27DB-BD31-4B8C-83A1-F6EECF244321}">
                <p14:modId xmlns:p14="http://schemas.microsoft.com/office/powerpoint/2010/main" val="1455543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95598453"/>
                    </a:ext>
                  </a:extLst>
                </a:gridCol>
                <a:gridCol w="822961">
                  <a:extLst>
                    <a:ext uri="{9D8B030D-6E8A-4147-A177-3AD203B41FA5}">
                      <a16:colId xmlns:a16="http://schemas.microsoft.com/office/drawing/2014/main" val="4042307132"/>
                    </a:ext>
                  </a:extLst>
                </a:gridCol>
                <a:gridCol w="987553">
                  <a:extLst>
                    <a:ext uri="{9D8B030D-6E8A-4147-A177-3AD203B41FA5}">
                      <a16:colId xmlns:a16="http://schemas.microsoft.com/office/drawing/2014/main" val="903010144"/>
                    </a:ext>
                  </a:extLst>
                </a:gridCol>
                <a:gridCol w="411480">
                  <a:extLst>
                    <a:ext uri="{9D8B030D-6E8A-4147-A177-3AD203B41FA5}">
                      <a16:colId xmlns:a16="http://schemas.microsoft.com/office/drawing/2014/main" val="4091192093"/>
                    </a:ext>
                  </a:extLst>
                </a:gridCol>
                <a:gridCol w="411480">
                  <a:extLst>
                    <a:ext uri="{9D8B030D-6E8A-4147-A177-3AD203B41FA5}">
                      <a16:colId xmlns:a16="http://schemas.microsoft.com/office/drawing/2014/main" val="4026236253"/>
                    </a:ext>
                  </a:extLst>
                </a:gridCol>
                <a:gridCol w="411480">
                  <a:extLst>
                    <a:ext uri="{9D8B030D-6E8A-4147-A177-3AD203B41FA5}">
                      <a16:colId xmlns:a16="http://schemas.microsoft.com/office/drawing/2014/main" val="579222352"/>
                    </a:ext>
                  </a:extLst>
                </a:gridCol>
                <a:gridCol w="411480">
                  <a:extLst>
                    <a:ext uri="{9D8B030D-6E8A-4147-A177-3AD203B41FA5}">
                      <a16:colId xmlns:a16="http://schemas.microsoft.com/office/drawing/2014/main" val="4081857754"/>
                    </a:ext>
                  </a:extLst>
                </a:gridCol>
                <a:gridCol w="411480">
                  <a:extLst>
                    <a:ext uri="{9D8B030D-6E8A-4147-A177-3AD203B41FA5}">
                      <a16:colId xmlns:a16="http://schemas.microsoft.com/office/drawing/2014/main" val="2115895050"/>
                    </a:ext>
                  </a:extLst>
                </a:gridCol>
                <a:gridCol w="411480">
                  <a:extLst>
                    <a:ext uri="{9D8B030D-6E8A-4147-A177-3AD203B41FA5}">
                      <a16:colId xmlns:a16="http://schemas.microsoft.com/office/drawing/2014/main" val="3085300944"/>
                    </a:ext>
                  </a:extLst>
                </a:gridCol>
                <a:gridCol w="411480">
                  <a:extLst>
                    <a:ext uri="{9D8B030D-6E8A-4147-A177-3AD203B41FA5}">
                      <a16:colId xmlns:a16="http://schemas.microsoft.com/office/drawing/2014/main" val="3958592406"/>
                    </a:ext>
                  </a:extLst>
                </a:gridCol>
                <a:gridCol w="411480">
                  <a:extLst>
                    <a:ext uri="{9D8B030D-6E8A-4147-A177-3AD203B41FA5}">
                      <a16:colId xmlns:a16="http://schemas.microsoft.com/office/drawing/2014/main" val="3906209968"/>
                    </a:ext>
                  </a:extLst>
                </a:gridCol>
                <a:gridCol w="411480">
                  <a:extLst>
                    <a:ext uri="{9D8B030D-6E8A-4147-A177-3AD203B41FA5}">
                      <a16:colId xmlns:a16="http://schemas.microsoft.com/office/drawing/2014/main" val="3762165392"/>
                    </a:ext>
                  </a:extLst>
                </a:gridCol>
                <a:gridCol w="411480">
                  <a:extLst>
                    <a:ext uri="{9D8B030D-6E8A-4147-A177-3AD203B41FA5}">
                      <a16:colId xmlns:a16="http://schemas.microsoft.com/office/drawing/2014/main" val="2242659449"/>
                    </a:ext>
                  </a:extLst>
                </a:gridCol>
                <a:gridCol w="411480">
                  <a:extLst>
                    <a:ext uri="{9D8B030D-6E8A-4147-A177-3AD203B41FA5}">
                      <a16:colId xmlns:a16="http://schemas.microsoft.com/office/drawing/2014/main" val="149677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435528719"/>
                  </a:ext>
                </a:extLst>
              </a:tr>
            </a:tbl>
          </a:graphicData>
        </a:graphic>
      </p:graphicFrame>
      <p:sp>
        <p:nvSpPr>
          <p:cNvPr id="4" name="Text Placeholder 3">
            <a:extLst>
              <a:ext uri="{FF2B5EF4-FFF2-40B4-BE49-F238E27FC236}">
                <a16:creationId xmlns:a16="http://schemas.microsoft.com/office/drawing/2014/main" id="{0D132033-E920-47FA-BDB3-B0553E93ECD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706569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12D2C-FAE0-41D3-9A33-AC9175EB7D5D}"/>
              </a:ext>
            </a:extLst>
          </p:cNvPr>
          <p:cNvSpPr>
            <a:spLocks noGrp="1"/>
          </p:cNvSpPr>
          <p:nvPr>
            <p:ph type="title"/>
          </p:nvPr>
        </p:nvSpPr>
        <p:spPr/>
        <p:txBody>
          <a:bodyPr/>
          <a:lstStyle/>
          <a:p>
            <a:r>
              <a:rPr lang="en-US"/>
              <a:t>Youtube Private Videos Table | 1 group and 5 profiles - 2 of 15</a:t>
            </a:r>
          </a:p>
        </p:txBody>
      </p:sp>
      <p:graphicFrame>
        <p:nvGraphicFramePr>
          <p:cNvPr id="5" name="Table Placeholder 4">
            <a:extLst>
              <a:ext uri="{FF2B5EF4-FFF2-40B4-BE49-F238E27FC236}">
                <a16:creationId xmlns:a16="http://schemas.microsoft.com/office/drawing/2014/main" id="{7FC30FAE-F139-4CF4-9736-6665B8CF4049}"/>
              </a:ext>
            </a:extLst>
          </p:cNvPr>
          <p:cNvGraphicFramePr>
            <a:graphicFrameLocks noGrp="1"/>
          </p:cNvGraphicFramePr>
          <p:nvPr>
            <p:ph type="tbl" sz="quarter" idx="13"/>
            <p:extLst>
              <p:ext uri="{D42A27DB-BD31-4B8C-83A1-F6EECF244321}">
                <p14:modId xmlns:p14="http://schemas.microsoft.com/office/powerpoint/2010/main" val="14347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690522132"/>
                    </a:ext>
                  </a:extLst>
                </a:gridCol>
                <a:gridCol w="822961">
                  <a:extLst>
                    <a:ext uri="{9D8B030D-6E8A-4147-A177-3AD203B41FA5}">
                      <a16:colId xmlns:a16="http://schemas.microsoft.com/office/drawing/2014/main" val="1580138935"/>
                    </a:ext>
                  </a:extLst>
                </a:gridCol>
                <a:gridCol w="987553">
                  <a:extLst>
                    <a:ext uri="{9D8B030D-6E8A-4147-A177-3AD203B41FA5}">
                      <a16:colId xmlns:a16="http://schemas.microsoft.com/office/drawing/2014/main" val="2348483564"/>
                    </a:ext>
                  </a:extLst>
                </a:gridCol>
                <a:gridCol w="411480">
                  <a:extLst>
                    <a:ext uri="{9D8B030D-6E8A-4147-A177-3AD203B41FA5}">
                      <a16:colId xmlns:a16="http://schemas.microsoft.com/office/drawing/2014/main" val="385812287"/>
                    </a:ext>
                  </a:extLst>
                </a:gridCol>
                <a:gridCol w="411480">
                  <a:extLst>
                    <a:ext uri="{9D8B030D-6E8A-4147-A177-3AD203B41FA5}">
                      <a16:colId xmlns:a16="http://schemas.microsoft.com/office/drawing/2014/main" val="2968430755"/>
                    </a:ext>
                  </a:extLst>
                </a:gridCol>
                <a:gridCol w="411480">
                  <a:extLst>
                    <a:ext uri="{9D8B030D-6E8A-4147-A177-3AD203B41FA5}">
                      <a16:colId xmlns:a16="http://schemas.microsoft.com/office/drawing/2014/main" val="3676285300"/>
                    </a:ext>
                  </a:extLst>
                </a:gridCol>
                <a:gridCol w="411480">
                  <a:extLst>
                    <a:ext uri="{9D8B030D-6E8A-4147-A177-3AD203B41FA5}">
                      <a16:colId xmlns:a16="http://schemas.microsoft.com/office/drawing/2014/main" val="3563569362"/>
                    </a:ext>
                  </a:extLst>
                </a:gridCol>
                <a:gridCol w="411480">
                  <a:extLst>
                    <a:ext uri="{9D8B030D-6E8A-4147-A177-3AD203B41FA5}">
                      <a16:colId xmlns:a16="http://schemas.microsoft.com/office/drawing/2014/main" val="3429365266"/>
                    </a:ext>
                  </a:extLst>
                </a:gridCol>
                <a:gridCol w="411480">
                  <a:extLst>
                    <a:ext uri="{9D8B030D-6E8A-4147-A177-3AD203B41FA5}">
                      <a16:colId xmlns:a16="http://schemas.microsoft.com/office/drawing/2014/main" val="626948452"/>
                    </a:ext>
                  </a:extLst>
                </a:gridCol>
                <a:gridCol w="411480">
                  <a:extLst>
                    <a:ext uri="{9D8B030D-6E8A-4147-A177-3AD203B41FA5}">
                      <a16:colId xmlns:a16="http://schemas.microsoft.com/office/drawing/2014/main" val="278382050"/>
                    </a:ext>
                  </a:extLst>
                </a:gridCol>
                <a:gridCol w="411480">
                  <a:extLst>
                    <a:ext uri="{9D8B030D-6E8A-4147-A177-3AD203B41FA5}">
                      <a16:colId xmlns:a16="http://schemas.microsoft.com/office/drawing/2014/main" val="2344097706"/>
                    </a:ext>
                  </a:extLst>
                </a:gridCol>
                <a:gridCol w="411480">
                  <a:extLst>
                    <a:ext uri="{9D8B030D-6E8A-4147-A177-3AD203B41FA5}">
                      <a16:colId xmlns:a16="http://schemas.microsoft.com/office/drawing/2014/main" val="2345636447"/>
                    </a:ext>
                  </a:extLst>
                </a:gridCol>
                <a:gridCol w="411480">
                  <a:extLst>
                    <a:ext uri="{9D8B030D-6E8A-4147-A177-3AD203B41FA5}">
                      <a16:colId xmlns:a16="http://schemas.microsoft.com/office/drawing/2014/main" val="1016369718"/>
                    </a:ext>
                  </a:extLst>
                </a:gridCol>
                <a:gridCol w="411480">
                  <a:extLst>
                    <a:ext uri="{9D8B030D-6E8A-4147-A177-3AD203B41FA5}">
                      <a16:colId xmlns:a16="http://schemas.microsoft.com/office/drawing/2014/main" val="1513246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36494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- 2025-01-30 15:27:03</a:t>
                      </a:r>
                      <a:r>
                        <a:rPr kumimoji="0" lang="nl-NL" sz="1000" b="0" i="0" u="none" strike="noStrike" kern="1200" cap="none" spc="0" normalizeH="0" baseline="0" noProof="0">
                          <a:ln>
                            <a:noFill/>
                          </a:ln>
                          <a:solidFill>
                            <a:prstClr val="black"/>
                          </a:solidFill>
                          <a:effectLst/>
                          <a:uLnTx/>
                          <a:uFillTx/>
                          <a:latin typeface="Calibri"/>
                          <a:ea typeface="+mn-ea"/>
                          <a:cs typeface="+mn-cs"/>
                        </a:rPr>
                        <a:t>
 Het is eindelijk weer zover, Kensington is terug in de 3FM Live Box! Met Jason Dowd klinkt het alsof ze nooit zijn weggeweest. Bij Wijnand &amp; Jamie in de Ochtend kwamen ze langs, en speelden ze de nieuwste single 'A Moment'.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#3FMLiveBox #Kensington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https://i.ytimg.com/vi/352YuqY26h4/hqdefault.jpg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1511272"/>
                  </a:ext>
                </a:extLst>
              </a:tr>
            </a:tbl>
          </a:graphicData>
        </a:graphic>
      </p:graphicFrame>
      <p:sp>
        <p:nvSpPr>
          <p:cNvPr id="4" name="Text Placeholder 3">
            <a:extLst>
              <a:ext uri="{FF2B5EF4-FFF2-40B4-BE49-F238E27FC236}">
                <a16:creationId xmlns:a16="http://schemas.microsoft.com/office/drawing/2014/main" id="{3CFFD56A-A182-4298-91FC-7C9A8E57EF0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95497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D55B8-9E92-4D89-B693-00F12DF0F2C5}"/>
              </a:ext>
            </a:extLst>
          </p:cNvPr>
          <p:cNvSpPr>
            <a:spLocks noGrp="1"/>
          </p:cNvSpPr>
          <p:nvPr>
            <p:ph type="title"/>
          </p:nvPr>
        </p:nvSpPr>
        <p:spPr/>
        <p:txBody>
          <a:bodyPr/>
          <a:lstStyle/>
          <a:p>
            <a:r>
              <a:rPr lang="en-US"/>
              <a:t>Youtube Private Videos Table | 1 group and 5 profiles - 3 of 15</a:t>
            </a:r>
          </a:p>
        </p:txBody>
      </p:sp>
      <p:graphicFrame>
        <p:nvGraphicFramePr>
          <p:cNvPr id="5" name="Table Placeholder 4">
            <a:extLst>
              <a:ext uri="{FF2B5EF4-FFF2-40B4-BE49-F238E27FC236}">
                <a16:creationId xmlns:a16="http://schemas.microsoft.com/office/drawing/2014/main" id="{23BF2050-B545-4320-955F-59A7FF6C8ACF}"/>
              </a:ext>
            </a:extLst>
          </p:cNvPr>
          <p:cNvGraphicFramePr>
            <a:graphicFrameLocks noGrp="1"/>
          </p:cNvGraphicFramePr>
          <p:nvPr>
            <p:ph type="tbl" sz="quarter" idx="13"/>
            <p:extLst>
              <p:ext uri="{D42A27DB-BD31-4B8C-83A1-F6EECF244321}">
                <p14:modId xmlns:p14="http://schemas.microsoft.com/office/powerpoint/2010/main" val="325197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87387258"/>
                    </a:ext>
                  </a:extLst>
                </a:gridCol>
                <a:gridCol w="822961">
                  <a:extLst>
                    <a:ext uri="{9D8B030D-6E8A-4147-A177-3AD203B41FA5}">
                      <a16:colId xmlns:a16="http://schemas.microsoft.com/office/drawing/2014/main" val="4049847360"/>
                    </a:ext>
                  </a:extLst>
                </a:gridCol>
                <a:gridCol w="987553">
                  <a:extLst>
                    <a:ext uri="{9D8B030D-6E8A-4147-A177-3AD203B41FA5}">
                      <a16:colId xmlns:a16="http://schemas.microsoft.com/office/drawing/2014/main" val="3789835283"/>
                    </a:ext>
                  </a:extLst>
                </a:gridCol>
                <a:gridCol w="411480">
                  <a:extLst>
                    <a:ext uri="{9D8B030D-6E8A-4147-A177-3AD203B41FA5}">
                      <a16:colId xmlns:a16="http://schemas.microsoft.com/office/drawing/2014/main" val="3505671027"/>
                    </a:ext>
                  </a:extLst>
                </a:gridCol>
                <a:gridCol w="411480">
                  <a:extLst>
                    <a:ext uri="{9D8B030D-6E8A-4147-A177-3AD203B41FA5}">
                      <a16:colId xmlns:a16="http://schemas.microsoft.com/office/drawing/2014/main" val="1051072658"/>
                    </a:ext>
                  </a:extLst>
                </a:gridCol>
                <a:gridCol w="411480">
                  <a:extLst>
                    <a:ext uri="{9D8B030D-6E8A-4147-A177-3AD203B41FA5}">
                      <a16:colId xmlns:a16="http://schemas.microsoft.com/office/drawing/2014/main" val="1521854568"/>
                    </a:ext>
                  </a:extLst>
                </a:gridCol>
                <a:gridCol w="411480">
                  <a:extLst>
                    <a:ext uri="{9D8B030D-6E8A-4147-A177-3AD203B41FA5}">
                      <a16:colId xmlns:a16="http://schemas.microsoft.com/office/drawing/2014/main" val="3154948047"/>
                    </a:ext>
                  </a:extLst>
                </a:gridCol>
                <a:gridCol w="411480">
                  <a:extLst>
                    <a:ext uri="{9D8B030D-6E8A-4147-A177-3AD203B41FA5}">
                      <a16:colId xmlns:a16="http://schemas.microsoft.com/office/drawing/2014/main" val="720224918"/>
                    </a:ext>
                  </a:extLst>
                </a:gridCol>
                <a:gridCol w="411480">
                  <a:extLst>
                    <a:ext uri="{9D8B030D-6E8A-4147-A177-3AD203B41FA5}">
                      <a16:colId xmlns:a16="http://schemas.microsoft.com/office/drawing/2014/main" val="3930116442"/>
                    </a:ext>
                  </a:extLst>
                </a:gridCol>
                <a:gridCol w="411480">
                  <a:extLst>
                    <a:ext uri="{9D8B030D-6E8A-4147-A177-3AD203B41FA5}">
                      <a16:colId xmlns:a16="http://schemas.microsoft.com/office/drawing/2014/main" val="146330640"/>
                    </a:ext>
                  </a:extLst>
                </a:gridCol>
                <a:gridCol w="411480">
                  <a:extLst>
                    <a:ext uri="{9D8B030D-6E8A-4147-A177-3AD203B41FA5}">
                      <a16:colId xmlns:a16="http://schemas.microsoft.com/office/drawing/2014/main" val="1500960260"/>
                    </a:ext>
                  </a:extLst>
                </a:gridCol>
                <a:gridCol w="411480">
                  <a:extLst>
                    <a:ext uri="{9D8B030D-6E8A-4147-A177-3AD203B41FA5}">
                      <a16:colId xmlns:a16="http://schemas.microsoft.com/office/drawing/2014/main" val="1381635127"/>
                    </a:ext>
                  </a:extLst>
                </a:gridCol>
                <a:gridCol w="411480">
                  <a:extLst>
                    <a:ext uri="{9D8B030D-6E8A-4147-A177-3AD203B41FA5}">
                      <a16:colId xmlns:a16="http://schemas.microsoft.com/office/drawing/2014/main" val="811223720"/>
                    </a:ext>
                  </a:extLst>
                </a:gridCol>
                <a:gridCol w="411480">
                  <a:extLst>
                    <a:ext uri="{9D8B030D-6E8A-4147-A177-3AD203B41FA5}">
                      <a16:colId xmlns:a16="http://schemas.microsoft.com/office/drawing/2014/main" val="1007209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9284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- 2025-01-16 16:22:14</a:t>
                      </a:r>
                      <a:r>
                        <a:rPr kumimoji="0" lang="nl-NL" sz="1000" b="0" i="0" u="none" strike="noStrike" kern="1200" cap="none" spc="0" normalizeH="0" baseline="0" noProof="0">
                          <a:ln>
                            <a:noFill/>
                          </a:ln>
                          <a:solidFill>
                            <a:prstClr val="black"/>
                          </a:solidFill>
                          <a:effectLst/>
                          <a:uLnTx/>
                          <a:uFillTx/>
                          <a:latin typeface="Calibri"/>
                          <a:ea typeface="+mn-ea"/>
                          <a:cs typeface="+mn-cs"/>
                        </a:rPr>
                        <a:t>
 Kensington keert na twee jaar stilte terug met een nieuwe frontman uit Amerika. Dit roept natuurlijk allerlei vragen op: hoe is de connectie met Jason Dowd tot stand is gekomen? Wanneer kun je een tour verwachten? Wat kun je verwachten van de vernieuwde Kensington sound? En natuurlijk: gaan ze nog steeds de oude klassiekers spelen? Wijnand spreekt bandleden Casper Starreveld, Niles Vandenberg, Jan Haker en nieuwe frontman Jason Dowd.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#Kensington #JasonDowd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https://i.ytimg.com/vi/0aQTi98C0EE/hqdefault.jpg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148362758"/>
                  </a:ext>
                </a:extLst>
              </a:tr>
            </a:tbl>
          </a:graphicData>
        </a:graphic>
      </p:graphicFrame>
      <p:sp>
        <p:nvSpPr>
          <p:cNvPr id="4" name="Text Placeholder 3">
            <a:extLst>
              <a:ext uri="{FF2B5EF4-FFF2-40B4-BE49-F238E27FC236}">
                <a16:creationId xmlns:a16="http://schemas.microsoft.com/office/drawing/2014/main" id="{FA6BF8E2-4383-45B0-8E93-D53A52879A0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013227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B562-B813-432E-BACE-2F2C81DCA84C}"/>
              </a:ext>
            </a:extLst>
          </p:cNvPr>
          <p:cNvSpPr>
            <a:spLocks noGrp="1"/>
          </p:cNvSpPr>
          <p:nvPr>
            <p:ph type="title"/>
          </p:nvPr>
        </p:nvSpPr>
        <p:spPr/>
        <p:txBody>
          <a:bodyPr/>
          <a:lstStyle/>
          <a:p>
            <a:r>
              <a:rPr lang="en-US"/>
              <a:t>Youtube Private Videos Table | 1 group and 5 profiles - 4 of 15</a:t>
            </a:r>
          </a:p>
        </p:txBody>
      </p:sp>
      <p:graphicFrame>
        <p:nvGraphicFramePr>
          <p:cNvPr id="5" name="Table Placeholder 4">
            <a:extLst>
              <a:ext uri="{FF2B5EF4-FFF2-40B4-BE49-F238E27FC236}">
                <a16:creationId xmlns:a16="http://schemas.microsoft.com/office/drawing/2014/main" id="{6CF57759-1F1B-414E-92A8-08D44B7D4E33}"/>
              </a:ext>
            </a:extLst>
          </p:cNvPr>
          <p:cNvGraphicFramePr>
            <a:graphicFrameLocks noGrp="1"/>
          </p:cNvGraphicFramePr>
          <p:nvPr>
            <p:ph type="tbl" sz="quarter" idx="13"/>
            <p:extLst>
              <p:ext uri="{D42A27DB-BD31-4B8C-83A1-F6EECF244321}">
                <p14:modId xmlns:p14="http://schemas.microsoft.com/office/powerpoint/2010/main" val="367107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65919676"/>
                    </a:ext>
                  </a:extLst>
                </a:gridCol>
                <a:gridCol w="822961">
                  <a:extLst>
                    <a:ext uri="{9D8B030D-6E8A-4147-A177-3AD203B41FA5}">
                      <a16:colId xmlns:a16="http://schemas.microsoft.com/office/drawing/2014/main" val="341389614"/>
                    </a:ext>
                  </a:extLst>
                </a:gridCol>
                <a:gridCol w="987553">
                  <a:extLst>
                    <a:ext uri="{9D8B030D-6E8A-4147-A177-3AD203B41FA5}">
                      <a16:colId xmlns:a16="http://schemas.microsoft.com/office/drawing/2014/main" val="715399172"/>
                    </a:ext>
                  </a:extLst>
                </a:gridCol>
                <a:gridCol w="411480">
                  <a:extLst>
                    <a:ext uri="{9D8B030D-6E8A-4147-A177-3AD203B41FA5}">
                      <a16:colId xmlns:a16="http://schemas.microsoft.com/office/drawing/2014/main" val="1344897479"/>
                    </a:ext>
                  </a:extLst>
                </a:gridCol>
                <a:gridCol w="411480">
                  <a:extLst>
                    <a:ext uri="{9D8B030D-6E8A-4147-A177-3AD203B41FA5}">
                      <a16:colId xmlns:a16="http://schemas.microsoft.com/office/drawing/2014/main" val="3117261884"/>
                    </a:ext>
                  </a:extLst>
                </a:gridCol>
                <a:gridCol w="411480">
                  <a:extLst>
                    <a:ext uri="{9D8B030D-6E8A-4147-A177-3AD203B41FA5}">
                      <a16:colId xmlns:a16="http://schemas.microsoft.com/office/drawing/2014/main" val="2948628395"/>
                    </a:ext>
                  </a:extLst>
                </a:gridCol>
                <a:gridCol w="411480">
                  <a:extLst>
                    <a:ext uri="{9D8B030D-6E8A-4147-A177-3AD203B41FA5}">
                      <a16:colId xmlns:a16="http://schemas.microsoft.com/office/drawing/2014/main" val="4088276540"/>
                    </a:ext>
                  </a:extLst>
                </a:gridCol>
                <a:gridCol w="411480">
                  <a:extLst>
                    <a:ext uri="{9D8B030D-6E8A-4147-A177-3AD203B41FA5}">
                      <a16:colId xmlns:a16="http://schemas.microsoft.com/office/drawing/2014/main" val="1845965257"/>
                    </a:ext>
                  </a:extLst>
                </a:gridCol>
                <a:gridCol w="411480">
                  <a:extLst>
                    <a:ext uri="{9D8B030D-6E8A-4147-A177-3AD203B41FA5}">
                      <a16:colId xmlns:a16="http://schemas.microsoft.com/office/drawing/2014/main" val="3362109225"/>
                    </a:ext>
                  </a:extLst>
                </a:gridCol>
                <a:gridCol w="411480">
                  <a:extLst>
                    <a:ext uri="{9D8B030D-6E8A-4147-A177-3AD203B41FA5}">
                      <a16:colId xmlns:a16="http://schemas.microsoft.com/office/drawing/2014/main" val="2508102911"/>
                    </a:ext>
                  </a:extLst>
                </a:gridCol>
                <a:gridCol w="411480">
                  <a:extLst>
                    <a:ext uri="{9D8B030D-6E8A-4147-A177-3AD203B41FA5}">
                      <a16:colId xmlns:a16="http://schemas.microsoft.com/office/drawing/2014/main" val="2723920625"/>
                    </a:ext>
                  </a:extLst>
                </a:gridCol>
                <a:gridCol w="411480">
                  <a:extLst>
                    <a:ext uri="{9D8B030D-6E8A-4147-A177-3AD203B41FA5}">
                      <a16:colId xmlns:a16="http://schemas.microsoft.com/office/drawing/2014/main" val="883214768"/>
                    </a:ext>
                  </a:extLst>
                </a:gridCol>
                <a:gridCol w="411480">
                  <a:extLst>
                    <a:ext uri="{9D8B030D-6E8A-4147-A177-3AD203B41FA5}">
                      <a16:colId xmlns:a16="http://schemas.microsoft.com/office/drawing/2014/main" val="3446209640"/>
                    </a:ext>
                  </a:extLst>
                </a:gridCol>
                <a:gridCol w="411480">
                  <a:extLst>
                    <a:ext uri="{9D8B030D-6E8A-4147-A177-3AD203B41FA5}">
                      <a16:colId xmlns:a16="http://schemas.microsoft.com/office/drawing/2014/main" val="3881551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19631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- 2025-01-18 23:03:19</a:t>
                      </a:r>
                      <a:r>
                        <a:rPr kumimoji="0" lang="nl-NL" sz="1000" b="0" i="0" u="none" strike="noStrike" kern="1200" cap="none" spc="0" normalizeH="0" baseline="0" noProof="0">
                          <a:ln>
                            <a:noFill/>
                          </a:ln>
                          <a:solidFill>
                            <a:prstClr val="black"/>
                          </a:solidFill>
                          <a:effectLst/>
                          <a:uLnTx/>
                          <a:uFillTx/>
                          <a:latin typeface="Calibri"/>
                          <a:ea typeface="+mn-ea"/>
                          <a:cs typeface="+mn-cs"/>
                        </a:rPr>
                        <a:t>
 Door een jury is er gestemd, wat is de belangrijkste act van het afgelopen jaar? De winnaar gaat er met 10.000 euro vandoor. 3FM-dj’s Vera Siemons en Justin Verkijk stonden op het podium in Groningen om dit bekend te maken. “Ze haalde in het eerste jaar vier nummer één hits en ‘We gaan nog lang niet slapen’, want Roxy Dekker heeft gewonnen.” Roxy: "Ik vind het niet normaal. Ik weet niet wat mij overkomt."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https://i.ytimg.com/vi/Id23kfjol20/hqdefault.jpg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70471908"/>
                  </a:ext>
                </a:extLst>
              </a:tr>
            </a:tbl>
          </a:graphicData>
        </a:graphic>
      </p:graphicFrame>
      <p:sp>
        <p:nvSpPr>
          <p:cNvPr id="4" name="Text Placeholder 3">
            <a:extLst>
              <a:ext uri="{FF2B5EF4-FFF2-40B4-BE49-F238E27FC236}">
                <a16:creationId xmlns:a16="http://schemas.microsoft.com/office/drawing/2014/main" id="{9217C306-5BE2-4D3D-ACA0-F3DCC1BE516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426064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F0205-00E6-4DB6-8F61-D377BB509706}"/>
              </a:ext>
            </a:extLst>
          </p:cNvPr>
          <p:cNvSpPr>
            <a:spLocks noGrp="1"/>
          </p:cNvSpPr>
          <p:nvPr>
            <p:ph type="title"/>
          </p:nvPr>
        </p:nvSpPr>
        <p:spPr/>
        <p:txBody>
          <a:bodyPr/>
          <a:lstStyle/>
          <a:p>
            <a:r>
              <a:rPr lang="en-US"/>
              <a:t>Youtube Private Videos Table | 1 group and 5 profiles - 5 of 15</a:t>
            </a:r>
          </a:p>
        </p:txBody>
      </p:sp>
      <p:graphicFrame>
        <p:nvGraphicFramePr>
          <p:cNvPr id="5" name="Table Placeholder 4">
            <a:extLst>
              <a:ext uri="{FF2B5EF4-FFF2-40B4-BE49-F238E27FC236}">
                <a16:creationId xmlns:a16="http://schemas.microsoft.com/office/drawing/2014/main" id="{0454ACDD-C830-42C6-BA09-0DDFE8F98613}"/>
              </a:ext>
            </a:extLst>
          </p:cNvPr>
          <p:cNvGraphicFramePr>
            <a:graphicFrameLocks noGrp="1"/>
          </p:cNvGraphicFramePr>
          <p:nvPr>
            <p:ph type="tbl" sz="quarter" idx="13"/>
            <p:extLst>
              <p:ext uri="{D42A27DB-BD31-4B8C-83A1-F6EECF244321}">
                <p14:modId xmlns:p14="http://schemas.microsoft.com/office/powerpoint/2010/main" val="99631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48973566"/>
                    </a:ext>
                  </a:extLst>
                </a:gridCol>
                <a:gridCol w="822961">
                  <a:extLst>
                    <a:ext uri="{9D8B030D-6E8A-4147-A177-3AD203B41FA5}">
                      <a16:colId xmlns:a16="http://schemas.microsoft.com/office/drawing/2014/main" val="3730798914"/>
                    </a:ext>
                  </a:extLst>
                </a:gridCol>
                <a:gridCol w="987553">
                  <a:extLst>
                    <a:ext uri="{9D8B030D-6E8A-4147-A177-3AD203B41FA5}">
                      <a16:colId xmlns:a16="http://schemas.microsoft.com/office/drawing/2014/main" val="674576297"/>
                    </a:ext>
                  </a:extLst>
                </a:gridCol>
                <a:gridCol w="411480">
                  <a:extLst>
                    <a:ext uri="{9D8B030D-6E8A-4147-A177-3AD203B41FA5}">
                      <a16:colId xmlns:a16="http://schemas.microsoft.com/office/drawing/2014/main" val="3915234568"/>
                    </a:ext>
                  </a:extLst>
                </a:gridCol>
                <a:gridCol w="411480">
                  <a:extLst>
                    <a:ext uri="{9D8B030D-6E8A-4147-A177-3AD203B41FA5}">
                      <a16:colId xmlns:a16="http://schemas.microsoft.com/office/drawing/2014/main" val="2057433689"/>
                    </a:ext>
                  </a:extLst>
                </a:gridCol>
                <a:gridCol w="411480">
                  <a:extLst>
                    <a:ext uri="{9D8B030D-6E8A-4147-A177-3AD203B41FA5}">
                      <a16:colId xmlns:a16="http://schemas.microsoft.com/office/drawing/2014/main" val="1279788819"/>
                    </a:ext>
                  </a:extLst>
                </a:gridCol>
                <a:gridCol w="411480">
                  <a:extLst>
                    <a:ext uri="{9D8B030D-6E8A-4147-A177-3AD203B41FA5}">
                      <a16:colId xmlns:a16="http://schemas.microsoft.com/office/drawing/2014/main" val="2184565332"/>
                    </a:ext>
                  </a:extLst>
                </a:gridCol>
                <a:gridCol w="411480">
                  <a:extLst>
                    <a:ext uri="{9D8B030D-6E8A-4147-A177-3AD203B41FA5}">
                      <a16:colId xmlns:a16="http://schemas.microsoft.com/office/drawing/2014/main" val="1369603838"/>
                    </a:ext>
                  </a:extLst>
                </a:gridCol>
                <a:gridCol w="411480">
                  <a:extLst>
                    <a:ext uri="{9D8B030D-6E8A-4147-A177-3AD203B41FA5}">
                      <a16:colId xmlns:a16="http://schemas.microsoft.com/office/drawing/2014/main" val="1081533134"/>
                    </a:ext>
                  </a:extLst>
                </a:gridCol>
                <a:gridCol w="411480">
                  <a:extLst>
                    <a:ext uri="{9D8B030D-6E8A-4147-A177-3AD203B41FA5}">
                      <a16:colId xmlns:a16="http://schemas.microsoft.com/office/drawing/2014/main" val="1961059221"/>
                    </a:ext>
                  </a:extLst>
                </a:gridCol>
                <a:gridCol w="411480">
                  <a:extLst>
                    <a:ext uri="{9D8B030D-6E8A-4147-A177-3AD203B41FA5}">
                      <a16:colId xmlns:a16="http://schemas.microsoft.com/office/drawing/2014/main" val="1585884492"/>
                    </a:ext>
                  </a:extLst>
                </a:gridCol>
                <a:gridCol w="411480">
                  <a:extLst>
                    <a:ext uri="{9D8B030D-6E8A-4147-A177-3AD203B41FA5}">
                      <a16:colId xmlns:a16="http://schemas.microsoft.com/office/drawing/2014/main" val="1151814393"/>
                    </a:ext>
                  </a:extLst>
                </a:gridCol>
                <a:gridCol w="411480">
                  <a:extLst>
                    <a:ext uri="{9D8B030D-6E8A-4147-A177-3AD203B41FA5}">
                      <a16:colId xmlns:a16="http://schemas.microsoft.com/office/drawing/2014/main" val="4134159371"/>
                    </a:ext>
                  </a:extLst>
                </a:gridCol>
                <a:gridCol w="411480">
                  <a:extLst>
                    <a:ext uri="{9D8B030D-6E8A-4147-A177-3AD203B41FA5}">
                      <a16:colId xmlns:a16="http://schemas.microsoft.com/office/drawing/2014/main" val="1172036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58286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- 2025-01-03 15:23:57</a:t>
                      </a:r>
                      <a:r>
                        <a:rPr kumimoji="0" lang="nl-NL" sz="1000" b="0" i="0" u="none" strike="noStrike" kern="1200" cap="none" spc="0" normalizeH="0" baseline="0" noProof="0">
                          <a:ln>
                            <a:noFill/>
                          </a:ln>
                          <a:solidFill>
                            <a:prstClr val="black"/>
                          </a:solidFill>
                          <a:effectLst/>
                          <a:uLnTx/>
                          <a:uFillTx/>
                          <a:latin typeface="Calibri"/>
                          <a:ea typeface="+mn-ea"/>
                          <a:cs typeface="+mn-cs"/>
                        </a:rPr>
                        <a:t>
 Douwe Bob schudde even een aantal hits uit zijn mouw bij het Glazen Huis. De zanger speelde 'This World Is Our Home', 'Slow Down', 'I Believe' en 'Nothing To Lose'.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#SR24 #GlazenHuis #DouweBob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https://i.ytimg.com/vi/B0nSFpY6iUQ/hqdefault.jpg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05065447"/>
                  </a:ext>
                </a:extLst>
              </a:tr>
            </a:tbl>
          </a:graphicData>
        </a:graphic>
      </p:graphicFrame>
      <p:sp>
        <p:nvSpPr>
          <p:cNvPr id="4" name="Text Placeholder 3">
            <a:extLst>
              <a:ext uri="{FF2B5EF4-FFF2-40B4-BE49-F238E27FC236}">
                <a16:creationId xmlns:a16="http://schemas.microsoft.com/office/drawing/2014/main" id="{0E5A9FFF-ED28-4329-A471-99035CBE9EF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77645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A817-858C-4B1C-A111-8C9C5E61527B}"/>
              </a:ext>
            </a:extLst>
          </p:cNvPr>
          <p:cNvSpPr>
            <a:spLocks noGrp="1"/>
          </p:cNvSpPr>
          <p:nvPr>
            <p:ph type="title"/>
          </p:nvPr>
        </p:nvSpPr>
        <p:spPr/>
        <p:txBody>
          <a:bodyPr/>
          <a:lstStyle/>
          <a:p>
            <a:r>
              <a:rPr lang="en-US"/>
              <a:t>Youtube Private Videos Table | 1 group and 5 profiles - 6 of 15</a:t>
            </a:r>
          </a:p>
        </p:txBody>
      </p:sp>
      <p:graphicFrame>
        <p:nvGraphicFramePr>
          <p:cNvPr id="5" name="Table Placeholder 4">
            <a:extLst>
              <a:ext uri="{FF2B5EF4-FFF2-40B4-BE49-F238E27FC236}">
                <a16:creationId xmlns:a16="http://schemas.microsoft.com/office/drawing/2014/main" id="{1D66B4D8-3741-458F-A446-169D80282CD3}"/>
              </a:ext>
            </a:extLst>
          </p:cNvPr>
          <p:cNvGraphicFramePr>
            <a:graphicFrameLocks noGrp="1"/>
          </p:cNvGraphicFramePr>
          <p:nvPr>
            <p:ph type="tbl" sz="quarter" idx="13"/>
            <p:extLst>
              <p:ext uri="{D42A27DB-BD31-4B8C-83A1-F6EECF244321}">
                <p14:modId xmlns:p14="http://schemas.microsoft.com/office/powerpoint/2010/main" val="313479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308741641"/>
                    </a:ext>
                  </a:extLst>
                </a:gridCol>
                <a:gridCol w="822961">
                  <a:extLst>
                    <a:ext uri="{9D8B030D-6E8A-4147-A177-3AD203B41FA5}">
                      <a16:colId xmlns:a16="http://schemas.microsoft.com/office/drawing/2014/main" val="2974719824"/>
                    </a:ext>
                  </a:extLst>
                </a:gridCol>
                <a:gridCol w="987553">
                  <a:extLst>
                    <a:ext uri="{9D8B030D-6E8A-4147-A177-3AD203B41FA5}">
                      <a16:colId xmlns:a16="http://schemas.microsoft.com/office/drawing/2014/main" val="1152054752"/>
                    </a:ext>
                  </a:extLst>
                </a:gridCol>
                <a:gridCol w="411480">
                  <a:extLst>
                    <a:ext uri="{9D8B030D-6E8A-4147-A177-3AD203B41FA5}">
                      <a16:colId xmlns:a16="http://schemas.microsoft.com/office/drawing/2014/main" val="1558427406"/>
                    </a:ext>
                  </a:extLst>
                </a:gridCol>
                <a:gridCol w="411480">
                  <a:extLst>
                    <a:ext uri="{9D8B030D-6E8A-4147-A177-3AD203B41FA5}">
                      <a16:colId xmlns:a16="http://schemas.microsoft.com/office/drawing/2014/main" val="3691623529"/>
                    </a:ext>
                  </a:extLst>
                </a:gridCol>
                <a:gridCol w="411480">
                  <a:extLst>
                    <a:ext uri="{9D8B030D-6E8A-4147-A177-3AD203B41FA5}">
                      <a16:colId xmlns:a16="http://schemas.microsoft.com/office/drawing/2014/main" val="2759981797"/>
                    </a:ext>
                  </a:extLst>
                </a:gridCol>
                <a:gridCol w="411480">
                  <a:extLst>
                    <a:ext uri="{9D8B030D-6E8A-4147-A177-3AD203B41FA5}">
                      <a16:colId xmlns:a16="http://schemas.microsoft.com/office/drawing/2014/main" val="2614797598"/>
                    </a:ext>
                  </a:extLst>
                </a:gridCol>
                <a:gridCol w="411480">
                  <a:extLst>
                    <a:ext uri="{9D8B030D-6E8A-4147-A177-3AD203B41FA5}">
                      <a16:colId xmlns:a16="http://schemas.microsoft.com/office/drawing/2014/main" val="2617577524"/>
                    </a:ext>
                  </a:extLst>
                </a:gridCol>
                <a:gridCol w="411480">
                  <a:extLst>
                    <a:ext uri="{9D8B030D-6E8A-4147-A177-3AD203B41FA5}">
                      <a16:colId xmlns:a16="http://schemas.microsoft.com/office/drawing/2014/main" val="3162231244"/>
                    </a:ext>
                  </a:extLst>
                </a:gridCol>
                <a:gridCol w="411480">
                  <a:extLst>
                    <a:ext uri="{9D8B030D-6E8A-4147-A177-3AD203B41FA5}">
                      <a16:colId xmlns:a16="http://schemas.microsoft.com/office/drawing/2014/main" val="3550555850"/>
                    </a:ext>
                  </a:extLst>
                </a:gridCol>
                <a:gridCol w="411480">
                  <a:extLst>
                    <a:ext uri="{9D8B030D-6E8A-4147-A177-3AD203B41FA5}">
                      <a16:colId xmlns:a16="http://schemas.microsoft.com/office/drawing/2014/main" val="83959722"/>
                    </a:ext>
                  </a:extLst>
                </a:gridCol>
                <a:gridCol w="411480">
                  <a:extLst>
                    <a:ext uri="{9D8B030D-6E8A-4147-A177-3AD203B41FA5}">
                      <a16:colId xmlns:a16="http://schemas.microsoft.com/office/drawing/2014/main" val="1195712508"/>
                    </a:ext>
                  </a:extLst>
                </a:gridCol>
                <a:gridCol w="411480">
                  <a:extLst>
                    <a:ext uri="{9D8B030D-6E8A-4147-A177-3AD203B41FA5}">
                      <a16:colId xmlns:a16="http://schemas.microsoft.com/office/drawing/2014/main" val="3468959048"/>
                    </a:ext>
                  </a:extLst>
                </a:gridCol>
                <a:gridCol w="411480">
                  <a:extLst>
                    <a:ext uri="{9D8B030D-6E8A-4147-A177-3AD203B41FA5}">
                      <a16:colId xmlns:a16="http://schemas.microsoft.com/office/drawing/2014/main" val="338519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94470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09:06:24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https://i.ytimg.com/vi/8Bn2eKYgreU/hqdefault.jpg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9338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- 2025-01-23 08:49:44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https://i.ytimg.com/vi/twVZLLAzeow/hqdefault.jpg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95768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10:34:38</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https://i.ytimg.com/vi/YZPm_14_Uaw/hqdefault.jpg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862586729"/>
                  </a:ext>
                </a:extLst>
              </a:tr>
            </a:tbl>
          </a:graphicData>
        </a:graphic>
      </p:graphicFrame>
      <p:sp>
        <p:nvSpPr>
          <p:cNvPr id="4" name="Text Placeholder 3">
            <a:extLst>
              <a:ext uri="{FF2B5EF4-FFF2-40B4-BE49-F238E27FC236}">
                <a16:creationId xmlns:a16="http://schemas.microsoft.com/office/drawing/2014/main" id="{C6BA0628-BEAE-4C17-AFFA-F636C045B87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955357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BA58-5905-43ED-90B0-47FBB58A7A5C}"/>
              </a:ext>
            </a:extLst>
          </p:cNvPr>
          <p:cNvSpPr>
            <a:spLocks noGrp="1"/>
          </p:cNvSpPr>
          <p:nvPr>
            <p:ph type="title"/>
          </p:nvPr>
        </p:nvSpPr>
        <p:spPr/>
        <p:txBody>
          <a:bodyPr/>
          <a:lstStyle/>
          <a:p>
            <a:r>
              <a:rPr lang="en-US"/>
              <a:t>Youtube Private Videos Table | 1 group and 5 profiles - 7 of 15</a:t>
            </a:r>
          </a:p>
        </p:txBody>
      </p:sp>
      <p:graphicFrame>
        <p:nvGraphicFramePr>
          <p:cNvPr id="5" name="Table Placeholder 4">
            <a:extLst>
              <a:ext uri="{FF2B5EF4-FFF2-40B4-BE49-F238E27FC236}">
                <a16:creationId xmlns:a16="http://schemas.microsoft.com/office/drawing/2014/main" id="{9497BA05-D16C-4CF1-8A89-0B63343242B0}"/>
              </a:ext>
            </a:extLst>
          </p:cNvPr>
          <p:cNvGraphicFramePr>
            <a:graphicFrameLocks noGrp="1"/>
          </p:cNvGraphicFramePr>
          <p:nvPr>
            <p:ph type="tbl" sz="quarter" idx="13"/>
            <p:extLst>
              <p:ext uri="{D42A27DB-BD31-4B8C-83A1-F6EECF244321}">
                <p14:modId xmlns:p14="http://schemas.microsoft.com/office/powerpoint/2010/main" val="203359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938132850"/>
                    </a:ext>
                  </a:extLst>
                </a:gridCol>
                <a:gridCol w="822961">
                  <a:extLst>
                    <a:ext uri="{9D8B030D-6E8A-4147-A177-3AD203B41FA5}">
                      <a16:colId xmlns:a16="http://schemas.microsoft.com/office/drawing/2014/main" val="1851142071"/>
                    </a:ext>
                  </a:extLst>
                </a:gridCol>
                <a:gridCol w="987553">
                  <a:extLst>
                    <a:ext uri="{9D8B030D-6E8A-4147-A177-3AD203B41FA5}">
                      <a16:colId xmlns:a16="http://schemas.microsoft.com/office/drawing/2014/main" val="3317748698"/>
                    </a:ext>
                  </a:extLst>
                </a:gridCol>
                <a:gridCol w="411480">
                  <a:extLst>
                    <a:ext uri="{9D8B030D-6E8A-4147-A177-3AD203B41FA5}">
                      <a16:colId xmlns:a16="http://schemas.microsoft.com/office/drawing/2014/main" val="3358219930"/>
                    </a:ext>
                  </a:extLst>
                </a:gridCol>
                <a:gridCol w="411480">
                  <a:extLst>
                    <a:ext uri="{9D8B030D-6E8A-4147-A177-3AD203B41FA5}">
                      <a16:colId xmlns:a16="http://schemas.microsoft.com/office/drawing/2014/main" val="1373814512"/>
                    </a:ext>
                  </a:extLst>
                </a:gridCol>
                <a:gridCol w="411480">
                  <a:extLst>
                    <a:ext uri="{9D8B030D-6E8A-4147-A177-3AD203B41FA5}">
                      <a16:colId xmlns:a16="http://schemas.microsoft.com/office/drawing/2014/main" val="793538508"/>
                    </a:ext>
                  </a:extLst>
                </a:gridCol>
                <a:gridCol w="411480">
                  <a:extLst>
                    <a:ext uri="{9D8B030D-6E8A-4147-A177-3AD203B41FA5}">
                      <a16:colId xmlns:a16="http://schemas.microsoft.com/office/drawing/2014/main" val="197739621"/>
                    </a:ext>
                  </a:extLst>
                </a:gridCol>
                <a:gridCol w="411480">
                  <a:extLst>
                    <a:ext uri="{9D8B030D-6E8A-4147-A177-3AD203B41FA5}">
                      <a16:colId xmlns:a16="http://schemas.microsoft.com/office/drawing/2014/main" val="2726955111"/>
                    </a:ext>
                  </a:extLst>
                </a:gridCol>
                <a:gridCol w="411480">
                  <a:extLst>
                    <a:ext uri="{9D8B030D-6E8A-4147-A177-3AD203B41FA5}">
                      <a16:colId xmlns:a16="http://schemas.microsoft.com/office/drawing/2014/main" val="1662269589"/>
                    </a:ext>
                  </a:extLst>
                </a:gridCol>
                <a:gridCol w="411480">
                  <a:extLst>
                    <a:ext uri="{9D8B030D-6E8A-4147-A177-3AD203B41FA5}">
                      <a16:colId xmlns:a16="http://schemas.microsoft.com/office/drawing/2014/main" val="2266348411"/>
                    </a:ext>
                  </a:extLst>
                </a:gridCol>
                <a:gridCol w="411480">
                  <a:extLst>
                    <a:ext uri="{9D8B030D-6E8A-4147-A177-3AD203B41FA5}">
                      <a16:colId xmlns:a16="http://schemas.microsoft.com/office/drawing/2014/main" val="4158845046"/>
                    </a:ext>
                  </a:extLst>
                </a:gridCol>
                <a:gridCol w="411480">
                  <a:extLst>
                    <a:ext uri="{9D8B030D-6E8A-4147-A177-3AD203B41FA5}">
                      <a16:colId xmlns:a16="http://schemas.microsoft.com/office/drawing/2014/main" val="560763878"/>
                    </a:ext>
                  </a:extLst>
                </a:gridCol>
                <a:gridCol w="411480">
                  <a:extLst>
                    <a:ext uri="{9D8B030D-6E8A-4147-A177-3AD203B41FA5}">
                      <a16:colId xmlns:a16="http://schemas.microsoft.com/office/drawing/2014/main" val="3286146620"/>
                    </a:ext>
                  </a:extLst>
                </a:gridCol>
                <a:gridCol w="411480">
                  <a:extLst>
                    <a:ext uri="{9D8B030D-6E8A-4147-A177-3AD203B41FA5}">
                      <a16:colId xmlns:a16="http://schemas.microsoft.com/office/drawing/2014/main" val="633906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67398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10:59:53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https://i.ytimg.com/vi/JOpY9LTmNmM/hqdefault.jpg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46143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08:31:20</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https://i.ytimg.com/vi/NbSJqrGqIjw/hqdefault.jpg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573877615"/>
                  </a:ext>
                </a:extLst>
              </a:tr>
            </a:tbl>
          </a:graphicData>
        </a:graphic>
      </p:graphicFrame>
      <p:sp>
        <p:nvSpPr>
          <p:cNvPr id="4" name="Text Placeholder 3">
            <a:extLst>
              <a:ext uri="{FF2B5EF4-FFF2-40B4-BE49-F238E27FC236}">
                <a16:creationId xmlns:a16="http://schemas.microsoft.com/office/drawing/2014/main" id="{63B58FBD-62D3-40FD-82E0-D32B64942E4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472553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CA262-5EF4-4055-B28F-4F0917698679}"/>
              </a:ext>
            </a:extLst>
          </p:cNvPr>
          <p:cNvSpPr>
            <a:spLocks noGrp="1"/>
          </p:cNvSpPr>
          <p:nvPr>
            <p:ph type="title"/>
          </p:nvPr>
        </p:nvSpPr>
        <p:spPr/>
        <p:txBody>
          <a:bodyPr/>
          <a:lstStyle/>
          <a:p>
            <a:r>
              <a:rPr lang="en-US"/>
              <a:t>Youtube Private Videos Table | 1 group and 5 profiles - 8 of 15</a:t>
            </a:r>
          </a:p>
        </p:txBody>
      </p:sp>
      <p:graphicFrame>
        <p:nvGraphicFramePr>
          <p:cNvPr id="5" name="Table Placeholder 4">
            <a:extLst>
              <a:ext uri="{FF2B5EF4-FFF2-40B4-BE49-F238E27FC236}">
                <a16:creationId xmlns:a16="http://schemas.microsoft.com/office/drawing/2014/main" id="{7CE654F2-9AAA-414C-BCEB-88C76D506928}"/>
              </a:ext>
            </a:extLst>
          </p:cNvPr>
          <p:cNvGraphicFramePr>
            <a:graphicFrameLocks noGrp="1"/>
          </p:cNvGraphicFramePr>
          <p:nvPr>
            <p:ph type="tbl" sz="quarter" idx="13"/>
            <p:extLst>
              <p:ext uri="{D42A27DB-BD31-4B8C-83A1-F6EECF244321}">
                <p14:modId xmlns:p14="http://schemas.microsoft.com/office/powerpoint/2010/main" val="2321567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91454266"/>
                    </a:ext>
                  </a:extLst>
                </a:gridCol>
                <a:gridCol w="822961">
                  <a:extLst>
                    <a:ext uri="{9D8B030D-6E8A-4147-A177-3AD203B41FA5}">
                      <a16:colId xmlns:a16="http://schemas.microsoft.com/office/drawing/2014/main" val="3529441894"/>
                    </a:ext>
                  </a:extLst>
                </a:gridCol>
                <a:gridCol w="987553">
                  <a:extLst>
                    <a:ext uri="{9D8B030D-6E8A-4147-A177-3AD203B41FA5}">
                      <a16:colId xmlns:a16="http://schemas.microsoft.com/office/drawing/2014/main" val="3400394958"/>
                    </a:ext>
                  </a:extLst>
                </a:gridCol>
                <a:gridCol w="411480">
                  <a:extLst>
                    <a:ext uri="{9D8B030D-6E8A-4147-A177-3AD203B41FA5}">
                      <a16:colId xmlns:a16="http://schemas.microsoft.com/office/drawing/2014/main" val="3050735102"/>
                    </a:ext>
                  </a:extLst>
                </a:gridCol>
                <a:gridCol w="411480">
                  <a:extLst>
                    <a:ext uri="{9D8B030D-6E8A-4147-A177-3AD203B41FA5}">
                      <a16:colId xmlns:a16="http://schemas.microsoft.com/office/drawing/2014/main" val="2555185110"/>
                    </a:ext>
                  </a:extLst>
                </a:gridCol>
                <a:gridCol w="411480">
                  <a:extLst>
                    <a:ext uri="{9D8B030D-6E8A-4147-A177-3AD203B41FA5}">
                      <a16:colId xmlns:a16="http://schemas.microsoft.com/office/drawing/2014/main" val="297217976"/>
                    </a:ext>
                  </a:extLst>
                </a:gridCol>
                <a:gridCol w="411480">
                  <a:extLst>
                    <a:ext uri="{9D8B030D-6E8A-4147-A177-3AD203B41FA5}">
                      <a16:colId xmlns:a16="http://schemas.microsoft.com/office/drawing/2014/main" val="162324326"/>
                    </a:ext>
                  </a:extLst>
                </a:gridCol>
                <a:gridCol w="411480">
                  <a:extLst>
                    <a:ext uri="{9D8B030D-6E8A-4147-A177-3AD203B41FA5}">
                      <a16:colId xmlns:a16="http://schemas.microsoft.com/office/drawing/2014/main" val="3633271067"/>
                    </a:ext>
                  </a:extLst>
                </a:gridCol>
                <a:gridCol w="411480">
                  <a:extLst>
                    <a:ext uri="{9D8B030D-6E8A-4147-A177-3AD203B41FA5}">
                      <a16:colId xmlns:a16="http://schemas.microsoft.com/office/drawing/2014/main" val="3678785041"/>
                    </a:ext>
                  </a:extLst>
                </a:gridCol>
                <a:gridCol w="411480">
                  <a:extLst>
                    <a:ext uri="{9D8B030D-6E8A-4147-A177-3AD203B41FA5}">
                      <a16:colId xmlns:a16="http://schemas.microsoft.com/office/drawing/2014/main" val="381879971"/>
                    </a:ext>
                  </a:extLst>
                </a:gridCol>
                <a:gridCol w="411480">
                  <a:extLst>
                    <a:ext uri="{9D8B030D-6E8A-4147-A177-3AD203B41FA5}">
                      <a16:colId xmlns:a16="http://schemas.microsoft.com/office/drawing/2014/main" val="309554311"/>
                    </a:ext>
                  </a:extLst>
                </a:gridCol>
                <a:gridCol w="411480">
                  <a:extLst>
                    <a:ext uri="{9D8B030D-6E8A-4147-A177-3AD203B41FA5}">
                      <a16:colId xmlns:a16="http://schemas.microsoft.com/office/drawing/2014/main" val="2483478288"/>
                    </a:ext>
                  </a:extLst>
                </a:gridCol>
                <a:gridCol w="411480">
                  <a:extLst>
                    <a:ext uri="{9D8B030D-6E8A-4147-A177-3AD203B41FA5}">
                      <a16:colId xmlns:a16="http://schemas.microsoft.com/office/drawing/2014/main" val="4126388383"/>
                    </a:ext>
                  </a:extLst>
                </a:gridCol>
                <a:gridCol w="411480">
                  <a:extLst>
                    <a:ext uri="{9D8B030D-6E8A-4147-A177-3AD203B41FA5}">
                      <a16:colId xmlns:a16="http://schemas.microsoft.com/office/drawing/2014/main" val="382826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52654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- 2025-01-03 15:54:22</a:t>
                      </a:r>
                      <a:r>
                        <a:rPr kumimoji="0" lang="nl-NL" sz="1000" b="0" i="0" u="none" strike="noStrike" kern="1200" cap="none" spc="0" normalizeH="0" baseline="0" noProof="0">
                          <a:ln>
                            <a:noFill/>
                          </a:ln>
                          <a:solidFill>
                            <a:prstClr val="black"/>
                          </a:solidFill>
                          <a:effectLst/>
                          <a:uLnTx/>
                          <a:uFillTx/>
                          <a:latin typeface="Calibri"/>
                          <a:ea typeface="+mn-ea"/>
                          <a:cs typeface="+mn-cs"/>
                        </a:rPr>
                        <a:t>
 Op de laatste dag van 3FM Serious Request komt de band Hiigo langs in het Glazen Huis op het Rodetorenplein. De mannen van Hiigo speelden een intieme set in hun thuisstad. 
3FM Serious Request komt dit jaar in actie voor Metakids. In de week voor Kerst van 18 t/m 24 december zitten 3FM-dj's Barend van Deelen, Sophie Hijlkema en Wijnand Speelman in het Glazen Huis in Zwolle. Hier zetten ze zich samen met heel Nederland dag en nacht in om zoveel mogelijk geld in te zamelen door 24 uur per dag live radio te maken en platen te draaien tegen donaties.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#3FMSeriousRequest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https://i.ytimg.com/vi/uCnfYr6CuCw/hqdefault.jpg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02884689"/>
                  </a:ext>
                </a:extLst>
              </a:tr>
            </a:tbl>
          </a:graphicData>
        </a:graphic>
      </p:graphicFrame>
      <p:sp>
        <p:nvSpPr>
          <p:cNvPr id="4" name="Text Placeholder 3">
            <a:extLst>
              <a:ext uri="{FF2B5EF4-FFF2-40B4-BE49-F238E27FC236}">
                <a16:creationId xmlns:a16="http://schemas.microsoft.com/office/drawing/2014/main" id="{99942B40-203B-43FC-86CE-28C8EE8982A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6597039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920BB-0414-47BA-88AE-89F1ACC01FCA}"/>
              </a:ext>
            </a:extLst>
          </p:cNvPr>
          <p:cNvSpPr>
            <a:spLocks noGrp="1"/>
          </p:cNvSpPr>
          <p:nvPr>
            <p:ph type="title"/>
          </p:nvPr>
        </p:nvSpPr>
        <p:spPr/>
        <p:txBody>
          <a:bodyPr/>
          <a:lstStyle/>
          <a:p>
            <a:r>
              <a:rPr lang="en-US"/>
              <a:t>Youtube Private Videos Table | 1 group and 5 profiles - 9 of 15</a:t>
            </a:r>
          </a:p>
        </p:txBody>
      </p:sp>
      <p:graphicFrame>
        <p:nvGraphicFramePr>
          <p:cNvPr id="5" name="Table Placeholder 4">
            <a:extLst>
              <a:ext uri="{FF2B5EF4-FFF2-40B4-BE49-F238E27FC236}">
                <a16:creationId xmlns:a16="http://schemas.microsoft.com/office/drawing/2014/main" id="{FC8AE61E-8C72-4CE8-A936-CD6086206B5A}"/>
              </a:ext>
            </a:extLst>
          </p:cNvPr>
          <p:cNvGraphicFramePr>
            <a:graphicFrameLocks noGrp="1"/>
          </p:cNvGraphicFramePr>
          <p:nvPr>
            <p:ph type="tbl" sz="quarter" idx="13"/>
            <p:extLst>
              <p:ext uri="{D42A27DB-BD31-4B8C-83A1-F6EECF244321}">
                <p14:modId xmlns:p14="http://schemas.microsoft.com/office/powerpoint/2010/main" val="2201193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12724564"/>
                    </a:ext>
                  </a:extLst>
                </a:gridCol>
                <a:gridCol w="822961">
                  <a:extLst>
                    <a:ext uri="{9D8B030D-6E8A-4147-A177-3AD203B41FA5}">
                      <a16:colId xmlns:a16="http://schemas.microsoft.com/office/drawing/2014/main" val="2169030949"/>
                    </a:ext>
                  </a:extLst>
                </a:gridCol>
                <a:gridCol w="987553">
                  <a:extLst>
                    <a:ext uri="{9D8B030D-6E8A-4147-A177-3AD203B41FA5}">
                      <a16:colId xmlns:a16="http://schemas.microsoft.com/office/drawing/2014/main" val="1233764310"/>
                    </a:ext>
                  </a:extLst>
                </a:gridCol>
                <a:gridCol w="411480">
                  <a:extLst>
                    <a:ext uri="{9D8B030D-6E8A-4147-A177-3AD203B41FA5}">
                      <a16:colId xmlns:a16="http://schemas.microsoft.com/office/drawing/2014/main" val="3839600737"/>
                    </a:ext>
                  </a:extLst>
                </a:gridCol>
                <a:gridCol w="411480">
                  <a:extLst>
                    <a:ext uri="{9D8B030D-6E8A-4147-A177-3AD203B41FA5}">
                      <a16:colId xmlns:a16="http://schemas.microsoft.com/office/drawing/2014/main" val="390069608"/>
                    </a:ext>
                  </a:extLst>
                </a:gridCol>
                <a:gridCol w="411480">
                  <a:extLst>
                    <a:ext uri="{9D8B030D-6E8A-4147-A177-3AD203B41FA5}">
                      <a16:colId xmlns:a16="http://schemas.microsoft.com/office/drawing/2014/main" val="3726082944"/>
                    </a:ext>
                  </a:extLst>
                </a:gridCol>
                <a:gridCol w="411480">
                  <a:extLst>
                    <a:ext uri="{9D8B030D-6E8A-4147-A177-3AD203B41FA5}">
                      <a16:colId xmlns:a16="http://schemas.microsoft.com/office/drawing/2014/main" val="390537506"/>
                    </a:ext>
                  </a:extLst>
                </a:gridCol>
                <a:gridCol w="411480">
                  <a:extLst>
                    <a:ext uri="{9D8B030D-6E8A-4147-A177-3AD203B41FA5}">
                      <a16:colId xmlns:a16="http://schemas.microsoft.com/office/drawing/2014/main" val="3591898502"/>
                    </a:ext>
                  </a:extLst>
                </a:gridCol>
                <a:gridCol w="411480">
                  <a:extLst>
                    <a:ext uri="{9D8B030D-6E8A-4147-A177-3AD203B41FA5}">
                      <a16:colId xmlns:a16="http://schemas.microsoft.com/office/drawing/2014/main" val="58283691"/>
                    </a:ext>
                  </a:extLst>
                </a:gridCol>
                <a:gridCol w="411480">
                  <a:extLst>
                    <a:ext uri="{9D8B030D-6E8A-4147-A177-3AD203B41FA5}">
                      <a16:colId xmlns:a16="http://schemas.microsoft.com/office/drawing/2014/main" val="1721865672"/>
                    </a:ext>
                  </a:extLst>
                </a:gridCol>
                <a:gridCol w="411480">
                  <a:extLst>
                    <a:ext uri="{9D8B030D-6E8A-4147-A177-3AD203B41FA5}">
                      <a16:colId xmlns:a16="http://schemas.microsoft.com/office/drawing/2014/main" val="2584052424"/>
                    </a:ext>
                  </a:extLst>
                </a:gridCol>
                <a:gridCol w="411480">
                  <a:extLst>
                    <a:ext uri="{9D8B030D-6E8A-4147-A177-3AD203B41FA5}">
                      <a16:colId xmlns:a16="http://schemas.microsoft.com/office/drawing/2014/main" val="696366763"/>
                    </a:ext>
                  </a:extLst>
                </a:gridCol>
                <a:gridCol w="411480">
                  <a:extLst>
                    <a:ext uri="{9D8B030D-6E8A-4147-A177-3AD203B41FA5}">
                      <a16:colId xmlns:a16="http://schemas.microsoft.com/office/drawing/2014/main" val="342207631"/>
                    </a:ext>
                  </a:extLst>
                </a:gridCol>
                <a:gridCol w="411480">
                  <a:extLst>
                    <a:ext uri="{9D8B030D-6E8A-4147-A177-3AD203B41FA5}">
                      <a16:colId xmlns:a16="http://schemas.microsoft.com/office/drawing/2014/main" val="1887510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477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- 2025-01-16 15:40:19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https://i.ytimg.com/vi/-34t1jEFc98/hqdefault.jpg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53405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- 2025-01-21 09:39:17</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https://i.ytimg.com/vi/WJrn-ZDrR5A/hqdefault.jpg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95476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- 2025-01-28 12:57:13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https://i.ytimg.com/vi/atZOHhDlphc/hqdefault.jpg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585853670"/>
                  </a:ext>
                </a:extLst>
              </a:tr>
            </a:tbl>
          </a:graphicData>
        </a:graphic>
      </p:graphicFrame>
      <p:sp>
        <p:nvSpPr>
          <p:cNvPr id="4" name="Text Placeholder 3">
            <a:extLst>
              <a:ext uri="{FF2B5EF4-FFF2-40B4-BE49-F238E27FC236}">
                <a16:creationId xmlns:a16="http://schemas.microsoft.com/office/drawing/2014/main" id="{4A7E166C-9250-48F2-B95D-CBA6FC43678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295838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BBBC-55AB-4AE5-B524-7CBC493B5623}"/>
              </a:ext>
            </a:extLst>
          </p:cNvPr>
          <p:cNvSpPr>
            <a:spLocks noGrp="1"/>
          </p:cNvSpPr>
          <p:nvPr>
            <p:ph type="title"/>
          </p:nvPr>
        </p:nvSpPr>
        <p:spPr/>
        <p:txBody>
          <a:bodyPr/>
          <a:lstStyle/>
          <a:p>
            <a:r>
              <a:rPr lang="en-US"/>
              <a:t>Youtube Private Videos Table | 1 group and 5 profiles - 10 of 15</a:t>
            </a:r>
          </a:p>
        </p:txBody>
      </p:sp>
      <p:graphicFrame>
        <p:nvGraphicFramePr>
          <p:cNvPr id="5" name="Table Placeholder 4">
            <a:extLst>
              <a:ext uri="{FF2B5EF4-FFF2-40B4-BE49-F238E27FC236}">
                <a16:creationId xmlns:a16="http://schemas.microsoft.com/office/drawing/2014/main" id="{03E0BDD6-B549-4445-85F6-D66DA938C0E2}"/>
              </a:ext>
            </a:extLst>
          </p:cNvPr>
          <p:cNvGraphicFramePr>
            <a:graphicFrameLocks noGrp="1"/>
          </p:cNvGraphicFramePr>
          <p:nvPr>
            <p:ph type="tbl" sz="quarter" idx="13"/>
            <p:extLst>
              <p:ext uri="{D42A27DB-BD31-4B8C-83A1-F6EECF244321}">
                <p14:modId xmlns:p14="http://schemas.microsoft.com/office/powerpoint/2010/main" val="236505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55245991"/>
                    </a:ext>
                  </a:extLst>
                </a:gridCol>
                <a:gridCol w="822961">
                  <a:extLst>
                    <a:ext uri="{9D8B030D-6E8A-4147-A177-3AD203B41FA5}">
                      <a16:colId xmlns:a16="http://schemas.microsoft.com/office/drawing/2014/main" val="4074992321"/>
                    </a:ext>
                  </a:extLst>
                </a:gridCol>
                <a:gridCol w="987553">
                  <a:extLst>
                    <a:ext uri="{9D8B030D-6E8A-4147-A177-3AD203B41FA5}">
                      <a16:colId xmlns:a16="http://schemas.microsoft.com/office/drawing/2014/main" val="2918607773"/>
                    </a:ext>
                  </a:extLst>
                </a:gridCol>
                <a:gridCol w="411480">
                  <a:extLst>
                    <a:ext uri="{9D8B030D-6E8A-4147-A177-3AD203B41FA5}">
                      <a16:colId xmlns:a16="http://schemas.microsoft.com/office/drawing/2014/main" val="4238488371"/>
                    </a:ext>
                  </a:extLst>
                </a:gridCol>
                <a:gridCol w="411480">
                  <a:extLst>
                    <a:ext uri="{9D8B030D-6E8A-4147-A177-3AD203B41FA5}">
                      <a16:colId xmlns:a16="http://schemas.microsoft.com/office/drawing/2014/main" val="1826502259"/>
                    </a:ext>
                  </a:extLst>
                </a:gridCol>
                <a:gridCol w="411480">
                  <a:extLst>
                    <a:ext uri="{9D8B030D-6E8A-4147-A177-3AD203B41FA5}">
                      <a16:colId xmlns:a16="http://schemas.microsoft.com/office/drawing/2014/main" val="3218467879"/>
                    </a:ext>
                  </a:extLst>
                </a:gridCol>
                <a:gridCol w="411480">
                  <a:extLst>
                    <a:ext uri="{9D8B030D-6E8A-4147-A177-3AD203B41FA5}">
                      <a16:colId xmlns:a16="http://schemas.microsoft.com/office/drawing/2014/main" val="1925185581"/>
                    </a:ext>
                  </a:extLst>
                </a:gridCol>
                <a:gridCol w="411480">
                  <a:extLst>
                    <a:ext uri="{9D8B030D-6E8A-4147-A177-3AD203B41FA5}">
                      <a16:colId xmlns:a16="http://schemas.microsoft.com/office/drawing/2014/main" val="3584536929"/>
                    </a:ext>
                  </a:extLst>
                </a:gridCol>
                <a:gridCol w="411480">
                  <a:extLst>
                    <a:ext uri="{9D8B030D-6E8A-4147-A177-3AD203B41FA5}">
                      <a16:colId xmlns:a16="http://schemas.microsoft.com/office/drawing/2014/main" val="2133917521"/>
                    </a:ext>
                  </a:extLst>
                </a:gridCol>
                <a:gridCol w="411480">
                  <a:extLst>
                    <a:ext uri="{9D8B030D-6E8A-4147-A177-3AD203B41FA5}">
                      <a16:colId xmlns:a16="http://schemas.microsoft.com/office/drawing/2014/main" val="1473685455"/>
                    </a:ext>
                  </a:extLst>
                </a:gridCol>
                <a:gridCol w="411480">
                  <a:extLst>
                    <a:ext uri="{9D8B030D-6E8A-4147-A177-3AD203B41FA5}">
                      <a16:colId xmlns:a16="http://schemas.microsoft.com/office/drawing/2014/main" val="3635289710"/>
                    </a:ext>
                  </a:extLst>
                </a:gridCol>
                <a:gridCol w="411480">
                  <a:extLst>
                    <a:ext uri="{9D8B030D-6E8A-4147-A177-3AD203B41FA5}">
                      <a16:colId xmlns:a16="http://schemas.microsoft.com/office/drawing/2014/main" val="190482946"/>
                    </a:ext>
                  </a:extLst>
                </a:gridCol>
                <a:gridCol w="411480">
                  <a:extLst>
                    <a:ext uri="{9D8B030D-6E8A-4147-A177-3AD203B41FA5}">
                      <a16:colId xmlns:a16="http://schemas.microsoft.com/office/drawing/2014/main" val="2957453973"/>
                    </a:ext>
                  </a:extLst>
                </a:gridCol>
                <a:gridCol w="411480">
                  <a:extLst>
                    <a:ext uri="{9D8B030D-6E8A-4147-A177-3AD203B41FA5}">
                      <a16:colId xmlns:a16="http://schemas.microsoft.com/office/drawing/2014/main" val="318787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075459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- 2025-01-15 12:04:15</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https://i.ytimg.com/vi/q_BpoH-aPzc/hqdefault.jpg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70392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11:58:55</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https://i.ytimg.com/vi/FkIOCsiHCuY/hqdefault.jpg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86568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- 2025-01-22 08:46:29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https://i.ytimg.com/vi/zWKL94aJU8k/hqdefault.jpg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21047804"/>
                  </a:ext>
                </a:extLst>
              </a:tr>
            </a:tbl>
          </a:graphicData>
        </a:graphic>
      </p:graphicFrame>
      <p:sp>
        <p:nvSpPr>
          <p:cNvPr id="4" name="Text Placeholder 3">
            <a:extLst>
              <a:ext uri="{FF2B5EF4-FFF2-40B4-BE49-F238E27FC236}">
                <a16:creationId xmlns:a16="http://schemas.microsoft.com/office/drawing/2014/main" id="{98EF8791-84BC-49E7-A481-E7E78F5DDD2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994973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15E1B-4E0E-4D15-88AE-69F1AE2CC008}"/>
              </a:ext>
            </a:extLst>
          </p:cNvPr>
          <p:cNvSpPr>
            <a:spLocks noGrp="1"/>
          </p:cNvSpPr>
          <p:nvPr>
            <p:ph type="title"/>
          </p:nvPr>
        </p:nvSpPr>
        <p:spPr/>
        <p:txBody>
          <a:bodyPr/>
          <a:lstStyle/>
          <a:p>
            <a:r>
              <a:rPr lang="en-US"/>
              <a:t>Youtube Private Videos Table | 1 group and 5 profiles - 11 of 15</a:t>
            </a:r>
          </a:p>
        </p:txBody>
      </p:sp>
      <p:graphicFrame>
        <p:nvGraphicFramePr>
          <p:cNvPr id="5" name="Table Placeholder 4">
            <a:extLst>
              <a:ext uri="{FF2B5EF4-FFF2-40B4-BE49-F238E27FC236}">
                <a16:creationId xmlns:a16="http://schemas.microsoft.com/office/drawing/2014/main" id="{D842557A-B36C-4C3D-B949-1E9F712AF963}"/>
              </a:ext>
            </a:extLst>
          </p:cNvPr>
          <p:cNvGraphicFramePr>
            <a:graphicFrameLocks noGrp="1"/>
          </p:cNvGraphicFramePr>
          <p:nvPr>
            <p:ph type="tbl" sz="quarter" idx="13"/>
            <p:extLst>
              <p:ext uri="{D42A27DB-BD31-4B8C-83A1-F6EECF244321}">
                <p14:modId xmlns:p14="http://schemas.microsoft.com/office/powerpoint/2010/main" val="3403862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36567679"/>
                    </a:ext>
                  </a:extLst>
                </a:gridCol>
                <a:gridCol w="822961">
                  <a:extLst>
                    <a:ext uri="{9D8B030D-6E8A-4147-A177-3AD203B41FA5}">
                      <a16:colId xmlns:a16="http://schemas.microsoft.com/office/drawing/2014/main" val="940561146"/>
                    </a:ext>
                  </a:extLst>
                </a:gridCol>
                <a:gridCol w="987553">
                  <a:extLst>
                    <a:ext uri="{9D8B030D-6E8A-4147-A177-3AD203B41FA5}">
                      <a16:colId xmlns:a16="http://schemas.microsoft.com/office/drawing/2014/main" val="798246423"/>
                    </a:ext>
                  </a:extLst>
                </a:gridCol>
                <a:gridCol w="411480">
                  <a:extLst>
                    <a:ext uri="{9D8B030D-6E8A-4147-A177-3AD203B41FA5}">
                      <a16:colId xmlns:a16="http://schemas.microsoft.com/office/drawing/2014/main" val="1594692624"/>
                    </a:ext>
                  </a:extLst>
                </a:gridCol>
                <a:gridCol w="411480">
                  <a:extLst>
                    <a:ext uri="{9D8B030D-6E8A-4147-A177-3AD203B41FA5}">
                      <a16:colId xmlns:a16="http://schemas.microsoft.com/office/drawing/2014/main" val="2137239011"/>
                    </a:ext>
                  </a:extLst>
                </a:gridCol>
                <a:gridCol w="411480">
                  <a:extLst>
                    <a:ext uri="{9D8B030D-6E8A-4147-A177-3AD203B41FA5}">
                      <a16:colId xmlns:a16="http://schemas.microsoft.com/office/drawing/2014/main" val="3860473827"/>
                    </a:ext>
                  </a:extLst>
                </a:gridCol>
                <a:gridCol w="411480">
                  <a:extLst>
                    <a:ext uri="{9D8B030D-6E8A-4147-A177-3AD203B41FA5}">
                      <a16:colId xmlns:a16="http://schemas.microsoft.com/office/drawing/2014/main" val="3197555482"/>
                    </a:ext>
                  </a:extLst>
                </a:gridCol>
                <a:gridCol w="411480">
                  <a:extLst>
                    <a:ext uri="{9D8B030D-6E8A-4147-A177-3AD203B41FA5}">
                      <a16:colId xmlns:a16="http://schemas.microsoft.com/office/drawing/2014/main" val="2781305525"/>
                    </a:ext>
                  </a:extLst>
                </a:gridCol>
                <a:gridCol w="411480">
                  <a:extLst>
                    <a:ext uri="{9D8B030D-6E8A-4147-A177-3AD203B41FA5}">
                      <a16:colId xmlns:a16="http://schemas.microsoft.com/office/drawing/2014/main" val="2195030760"/>
                    </a:ext>
                  </a:extLst>
                </a:gridCol>
                <a:gridCol w="411480">
                  <a:extLst>
                    <a:ext uri="{9D8B030D-6E8A-4147-A177-3AD203B41FA5}">
                      <a16:colId xmlns:a16="http://schemas.microsoft.com/office/drawing/2014/main" val="3083608377"/>
                    </a:ext>
                  </a:extLst>
                </a:gridCol>
                <a:gridCol w="411480">
                  <a:extLst>
                    <a:ext uri="{9D8B030D-6E8A-4147-A177-3AD203B41FA5}">
                      <a16:colId xmlns:a16="http://schemas.microsoft.com/office/drawing/2014/main" val="236034204"/>
                    </a:ext>
                  </a:extLst>
                </a:gridCol>
                <a:gridCol w="411480">
                  <a:extLst>
                    <a:ext uri="{9D8B030D-6E8A-4147-A177-3AD203B41FA5}">
                      <a16:colId xmlns:a16="http://schemas.microsoft.com/office/drawing/2014/main" val="3457709366"/>
                    </a:ext>
                  </a:extLst>
                </a:gridCol>
                <a:gridCol w="411480">
                  <a:extLst>
                    <a:ext uri="{9D8B030D-6E8A-4147-A177-3AD203B41FA5}">
                      <a16:colId xmlns:a16="http://schemas.microsoft.com/office/drawing/2014/main" val="1478111937"/>
                    </a:ext>
                  </a:extLst>
                </a:gridCol>
                <a:gridCol w="411480">
                  <a:extLst>
                    <a:ext uri="{9D8B030D-6E8A-4147-A177-3AD203B41FA5}">
                      <a16:colId xmlns:a16="http://schemas.microsoft.com/office/drawing/2014/main" val="265264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54695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- 2025-01-02 13:03:09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https://i.ytimg.com/vi/KuFCnjCoGwU/hqdefault.jpg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36701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- 2025-01-16 12:23:59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https://i.ytimg.com/vi/WozIbVwsWw4/hqdefault.jpg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45521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- 2025-01-15 15:31:44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https://i.ytimg.com/vi/7uFjTBS580I/hqdefault.jpg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60626449"/>
                  </a:ext>
                </a:extLst>
              </a:tr>
            </a:tbl>
          </a:graphicData>
        </a:graphic>
      </p:graphicFrame>
      <p:sp>
        <p:nvSpPr>
          <p:cNvPr id="4" name="Text Placeholder 3">
            <a:extLst>
              <a:ext uri="{FF2B5EF4-FFF2-40B4-BE49-F238E27FC236}">
                <a16:creationId xmlns:a16="http://schemas.microsoft.com/office/drawing/2014/main" id="{6425197C-6E34-4CC5-BB49-02979915DE6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892937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C3529-C248-4BC9-A5E7-25E62DEE5260}"/>
              </a:ext>
            </a:extLst>
          </p:cNvPr>
          <p:cNvSpPr>
            <a:spLocks noGrp="1"/>
          </p:cNvSpPr>
          <p:nvPr>
            <p:ph type="title"/>
          </p:nvPr>
        </p:nvSpPr>
        <p:spPr/>
        <p:txBody>
          <a:bodyPr/>
          <a:lstStyle/>
          <a:p>
            <a:r>
              <a:rPr lang="en-US"/>
              <a:t>Youtube Private Videos Table | 1 group and 5 profiles - 12 of 15</a:t>
            </a:r>
          </a:p>
        </p:txBody>
      </p:sp>
      <p:graphicFrame>
        <p:nvGraphicFramePr>
          <p:cNvPr id="5" name="Table Placeholder 4">
            <a:extLst>
              <a:ext uri="{FF2B5EF4-FFF2-40B4-BE49-F238E27FC236}">
                <a16:creationId xmlns:a16="http://schemas.microsoft.com/office/drawing/2014/main" id="{0615B250-D4AF-46C8-8A28-26C625BC459C}"/>
              </a:ext>
            </a:extLst>
          </p:cNvPr>
          <p:cNvGraphicFramePr>
            <a:graphicFrameLocks noGrp="1"/>
          </p:cNvGraphicFramePr>
          <p:nvPr>
            <p:ph type="tbl" sz="quarter" idx="13"/>
            <p:extLst>
              <p:ext uri="{D42A27DB-BD31-4B8C-83A1-F6EECF244321}">
                <p14:modId xmlns:p14="http://schemas.microsoft.com/office/powerpoint/2010/main" val="290046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68167089"/>
                    </a:ext>
                  </a:extLst>
                </a:gridCol>
                <a:gridCol w="822961">
                  <a:extLst>
                    <a:ext uri="{9D8B030D-6E8A-4147-A177-3AD203B41FA5}">
                      <a16:colId xmlns:a16="http://schemas.microsoft.com/office/drawing/2014/main" val="4060732902"/>
                    </a:ext>
                  </a:extLst>
                </a:gridCol>
                <a:gridCol w="987553">
                  <a:extLst>
                    <a:ext uri="{9D8B030D-6E8A-4147-A177-3AD203B41FA5}">
                      <a16:colId xmlns:a16="http://schemas.microsoft.com/office/drawing/2014/main" val="2200571907"/>
                    </a:ext>
                  </a:extLst>
                </a:gridCol>
                <a:gridCol w="411480">
                  <a:extLst>
                    <a:ext uri="{9D8B030D-6E8A-4147-A177-3AD203B41FA5}">
                      <a16:colId xmlns:a16="http://schemas.microsoft.com/office/drawing/2014/main" val="1057648335"/>
                    </a:ext>
                  </a:extLst>
                </a:gridCol>
                <a:gridCol w="411480">
                  <a:extLst>
                    <a:ext uri="{9D8B030D-6E8A-4147-A177-3AD203B41FA5}">
                      <a16:colId xmlns:a16="http://schemas.microsoft.com/office/drawing/2014/main" val="574358902"/>
                    </a:ext>
                  </a:extLst>
                </a:gridCol>
                <a:gridCol w="411480">
                  <a:extLst>
                    <a:ext uri="{9D8B030D-6E8A-4147-A177-3AD203B41FA5}">
                      <a16:colId xmlns:a16="http://schemas.microsoft.com/office/drawing/2014/main" val="3894001963"/>
                    </a:ext>
                  </a:extLst>
                </a:gridCol>
                <a:gridCol w="411480">
                  <a:extLst>
                    <a:ext uri="{9D8B030D-6E8A-4147-A177-3AD203B41FA5}">
                      <a16:colId xmlns:a16="http://schemas.microsoft.com/office/drawing/2014/main" val="1625003460"/>
                    </a:ext>
                  </a:extLst>
                </a:gridCol>
                <a:gridCol w="411480">
                  <a:extLst>
                    <a:ext uri="{9D8B030D-6E8A-4147-A177-3AD203B41FA5}">
                      <a16:colId xmlns:a16="http://schemas.microsoft.com/office/drawing/2014/main" val="4156678066"/>
                    </a:ext>
                  </a:extLst>
                </a:gridCol>
                <a:gridCol w="411480">
                  <a:extLst>
                    <a:ext uri="{9D8B030D-6E8A-4147-A177-3AD203B41FA5}">
                      <a16:colId xmlns:a16="http://schemas.microsoft.com/office/drawing/2014/main" val="1122489109"/>
                    </a:ext>
                  </a:extLst>
                </a:gridCol>
                <a:gridCol w="411480">
                  <a:extLst>
                    <a:ext uri="{9D8B030D-6E8A-4147-A177-3AD203B41FA5}">
                      <a16:colId xmlns:a16="http://schemas.microsoft.com/office/drawing/2014/main" val="160696793"/>
                    </a:ext>
                  </a:extLst>
                </a:gridCol>
                <a:gridCol w="411480">
                  <a:extLst>
                    <a:ext uri="{9D8B030D-6E8A-4147-A177-3AD203B41FA5}">
                      <a16:colId xmlns:a16="http://schemas.microsoft.com/office/drawing/2014/main" val="2315620866"/>
                    </a:ext>
                  </a:extLst>
                </a:gridCol>
                <a:gridCol w="411480">
                  <a:extLst>
                    <a:ext uri="{9D8B030D-6E8A-4147-A177-3AD203B41FA5}">
                      <a16:colId xmlns:a16="http://schemas.microsoft.com/office/drawing/2014/main" val="665692282"/>
                    </a:ext>
                  </a:extLst>
                </a:gridCol>
                <a:gridCol w="411480">
                  <a:extLst>
                    <a:ext uri="{9D8B030D-6E8A-4147-A177-3AD203B41FA5}">
                      <a16:colId xmlns:a16="http://schemas.microsoft.com/office/drawing/2014/main" val="3295308944"/>
                    </a:ext>
                  </a:extLst>
                </a:gridCol>
                <a:gridCol w="411480">
                  <a:extLst>
                    <a:ext uri="{9D8B030D-6E8A-4147-A177-3AD203B41FA5}">
                      <a16:colId xmlns:a16="http://schemas.microsoft.com/office/drawing/2014/main" val="834701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62626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- 2025-01-10 11:09:09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https://i.ytimg.com/vi/7Bxzq9JKLqk/hqdefault.jpg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6728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- 2025-01-14 08:52:39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https://i.ytimg.com/vi/nCiKexdzPAc/hqdefault.jpg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55547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Live - 2025-01-29 08:35:21</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https://i.ytimg.com/vi/ZyylfqSx2S8/hqdefault.jpg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340288153"/>
                  </a:ext>
                </a:extLst>
              </a:tr>
            </a:tbl>
          </a:graphicData>
        </a:graphic>
      </p:graphicFrame>
      <p:sp>
        <p:nvSpPr>
          <p:cNvPr id="4" name="Text Placeholder 3">
            <a:extLst>
              <a:ext uri="{FF2B5EF4-FFF2-40B4-BE49-F238E27FC236}">
                <a16:creationId xmlns:a16="http://schemas.microsoft.com/office/drawing/2014/main" id="{B154FE9D-F7C5-4497-AE1C-48C4CDE11C76}"/>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590290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45965-C94F-4559-B732-12175C7618CF}"/>
              </a:ext>
            </a:extLst>
          </p:cNvPr>
          <p:cNvSpPr>
            <a:spLocks noGrp="1"/>
          </p:cNvSpPr>
          <p:nvPr>
            <p:ph type="title"/>
          </p:nvPr>
        </p:nvSpPr>
        <p:spPr/>
        <p:txBody>
          <a:bodyPr/>
          <a:lstStyle/>
          <a:p>
            <a:r>
              <a:rPr lang="en-US"/>
              <a:t>Youtube Private Videos Table | 1 group and 5 profiles - 13 of 15</a:t>
            </a:r>
          </a:p>
        </p:txBody>
      </p:sp>
      <p:graphicFrame>
        <p:nvGraphicFramePr>
          <p:cNvPr id="5" name="Table Placeholder 4">
            <a:extLst>
              <a:ext uri="{FF2B5EF4-FFF2-40B4-BE49-F238E27FC236}">
                <a16:creationId xmlns:a16="http://schemas.microsoft.com/office/drawing/2014/main" id="{905212AD-5D9C-4DE1-A317-81FDE685EDDF}"/>
              </a:ext>
            </a:extLst>
          </p:cNvPr>
          <p:cNvGraphicFramePr>
            <a:graphicFrameLocks noGrp="1"/>
          </p:cNvGraphicFramePr>
          <p:nvPr>
            <p:ph type="tbl" sz="quarter" idx="13"/>
            <p:extLst>
              <p:ext uri="{D42A27DB-BD31-4B8C-83A1-F6EECF244321}">
                <p14:modId xmlns:p14="http://schemas.microsoft.com/office/powerpoint/2010/main" val="132113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13175000"/>
                    </a:ext>
                  </a:extLst>
                </a:gridCol>
                <a:gridCol w="822961">
                  <a:extLst>
                    <a:ext uri="{9D8B030D-6E8A-4147-A177-3AD203B41FA5}">
                      <a16:colId xmlns:a16="http://schemas.microsoft.com/office/drawing/2014/main" val="3892865064"/>
                    </a:ext>
                  </a:extLst>
                </a:gridCol>
                <a:gridCol w="987553">
                  <a:extLst>
                    <a:ext uri="{9D8B030D-6E8A-4147-A177-3AD203B41FA5}">
                      <a16:colId xmlns:a16="http://schemas.microsoft.com/office/drawing/2014/main" val="2639008375"/>
                    </a:ext>
                  </a:extLst>
                </a:gridCol>
                <a:gridCol w="411480">
                  <a:extLst>
                    <a:ext uri="{9D8B030D-6E8A-4147-A177-3AD203B41FA5}">
                      <a16:colId xmlns:a16="http://schemas.microsoft.com/office/drawing/2014/main" val="4092183250"/>
                    </a:ext>
                  </a:extLst>
                </a:gridCol>
                <a:gridCol w="411480">
                  <a:extLst>
                    <a:ext uri="{9D8B030D-6E8A-4147-A177-3AD203B41FA5}">
                      <a16:colId xmlns:a16="http://schemas.microsoft.com/office/drawing/2014/main" val="2185166650"/>
                    </a:ext>
                  </a:extLst>
                </a:gridCol>
                <a:gridCol w="411480">
                  <a:extLst>
                    <a:ext uri="{9D8B030D-6E8A-4147-A177-3AD203B41FA5}">
                      <a16:colId xmlns:a16="http://schemas.microsoft.com/office/drawing/2014/main" val="1828919860"/>
                    </a:ext>
                  </a:extLst>
                </a:gridCol>
                <a:gridCol w="411480">
                  <a:extLst>
                    <a:ext uri="{9D8B030D-6E8A-4147-A177-3AD203B41FA5}">
                      <a16:colId xmlns:a16="http://schemas.microsoft.com/office/drawing/2014/main" val="1174738456"/>
                    </a:ext>
                  </a:extLst>
                </a:gridCol>
                <a:gridCol w="411480">
                  <a:extLst>
                    <a:ext uri="{9D8B030D-6E8A-4147-A177-3AD203B41FA5}">
                      <a16:colId xmlns:a16="http://schemas.microsoft.com/office/drawing/2014/main" val="1277019695"/>
                    </a:ext>
                  </a:extLst>
                </a:gridCol>
                <a:gridCol w="411480">
                  <a:extLst>
                    <a:ext uri="{9D8B030D-6E8A-4147-A177-3AD203B41FA5}">
                      <a16:colId xmlns:a16="http://schemas.microsoft.com/office/drawing/2014/main" val="4211380592"/>
                    </a:ext>
                  </a:extLst>
                </a:gridCol>
                <a:gridCol w="411480">
                  <a:extLst>
                    <a:ext uri="{9D8B030D-6E8A-4147-A177-3AD203B41FA5}">
                      <a16:colId xmlns:a16="http://schemas.microsoft.com/office/drawing/2014/main" val="817699044"/>
                    </a:ext>
                  </a:extLst>
                </a:gridCol>
                <a:gridCol w="411480">
                  <a:extLst>
                    <a:ext uri="{9D8B030D-6E8A-4147-A177-3AD203B41FA5}">
                      <a16:colId xmlns:a16="http://schemas.microsoft.com/office/drawing/2014/main" val="2338558052"/>
                    </a:ext>
                  </a:extLst>
                </a:gridCol>
                <a:gridCol w="411480">
                  <a:extLst>
                    <a:ext uri="{9D8B030D-6E8A-4147-A177-3AD203B41FA5}">
                      <a16:colId xmlns:a16="http://schemas.microsoft.com/office/drawing/2014/main" val="2955306775"/>
                    </a:ext>
                  </a:extLst>
                </a:gridCol>
                <a:gridCol w="411480">
                  <a:extLst>
                    <a:ext uri="{9D8B030D-6E8A-4147-A177-3AD203B41FA5}">
                      <a16:colId xmlns:a16="http://schemas.microsoft.com/office/drawing/2014/main" val="3433962586"/>
                    </a:ext>
                  </a:extLst>
                </a:gridCol>
                <a:gridCol w="411480">
                  <a:extLst>
                    <a:ext uri="{9D8B030D-6E8A-4147-A177-3AD203B41FA5}">
                      <a16:colId xmlns:a16="http://schemas.microsoft.com/office/drawing/2014/main" val="345582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2685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- 2025-01-22 17:12:43</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https://i.ytimg.com/vi/a9NETpOyV7M/hqdefault.jpg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572815129"/>
                  </a:ext>
                </a:extLst>
              </a:tr>
            </a:tbl>
          </a:graphicData>
        </a:graphic>
      </p:graphicFrame>
      <p:sp>
        <p:nvSpPr>
          <p:cNvPr id="4" name="Text Placeholder 3">
            <a:extLst>
              <a:ext uri="{FF2B5EF4-FFF2-40B4-BE49-F238E27FC236}">
                <a16:creationId xmlns:a16="http://schemas.microsoft.com/office/drawing/2014/main" id="{B6411732-E2FB-4C9E-AE6B-33DB2CF4D91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975958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E4DA9-F50C-4566-BF80-109202ED1328}"/>
              </a:ext>
            </a:extLst>
          </p:cNvPr>
          <p:cNvSpPr>
            <a:spLocks noGrp="1"/>
          </p:cNvSpPr>
          <p:nvPr>
            <p:ph type="title"/>
          </p:nvPr>
        </p:nvSpPr>
        <p:spPr/>
        <p:txBody>
          <a:bodyPr/>
          <a:lstStyle/>
          <a:p>
            <a:r>
              <a:rPr lang="en-US"/>
              <a:t>Youtube Private Videos Table | 1 group and 5 profiles - 14 of 15</a:t>
            </a:r>
          </a:p>
        </p:txBody>
      </p:sp>
      <p:graphicFrame>
        <p:nvGraphicFramePr>
          <p:cNvPr id="5" name="Table Placeholder 4">
            <a:extLst>
              <a:ext uri="{FF2B5EF4-FFF2-40B4-BE49-F238E27FC236}">
                <a16:creationId xmlns:a16="http://schemas.microsoft.com/office/drawing/2014/main" id="{982C94CA-285D-4AA6-8092-2B9C1F0CD1ED}"/>
              </a:ext>
            </a:extLst>
          </p:cNvPr>
          <p:cNvGraphicFramePr>
            <a:graphicFrameLocks noGrp="1"/>
          </p:cNvGraphicFramePr>
          <p:nvPr>
            <p:ph type="tbl" sz="quarter" idx="13"/>
            <p:extLst>
              <p:ext uri="{D42A27DB-BD31-4B8C-83A1-F6EECF244321}">
                <p14:modId xmlns:p14="http://schemas.microsoft.com/office/powerpoint/2010/main" val="57924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24485519"/>
                    </a:ext>
                  </a:extLst>
                </a:gridCol>
                <a:gridCol w="822961">
                  <a:extLst>
                    <a:ext uri="{9D8B030D-6E8A-4147-A177-3AD203B41FA5}">
                      <a16:colId xmlns:a16="http://schemas.microsoft.com/office/drawing/2014/main" val="1925067131"/>
                    </a:ext>
                  </a:extLst>
                </a:gridCol>
                <a:gridCol w="987553">
                  <a:extLst>
                    <a:ext uri="{9D8B030D-6E8A-4147-A177-3AD203B41FA5}">
                      <a16:colId xmlns:a16="http://schemas.microsoft.com/office/drawing/2014/main" val="1503305851"/>
                    </a:ext>
                  </a:extLst>
                </a:gridCol>
                <a:gridCol w="411480">
                  <a:extLst>
                    <a:ext uri="{9D8B030D-6E8A-4147-A177-3AD203B41FA5}">
                      <a16:colId xmlns:a16="http://schemas.microsoft.com/office/drawing/2014/main" val="135240823"/>
                    </a:ext>
                  </a:extLst>
                </a:gridCol>
                <a:gridCol w="411480">
                  <a:extLst>
                    <a:ext uri="{9D8B030D-6E8A-4147-A177-3AD203B41FA5}">
                      <a16:colId xmlns:a16="http://schemas.microsoft.com/office/drawing/2014/main" val="3283927546"/>
                    </a:ext>
                  </a:extLst>
                </a:gridCol>
                <a:gridCol w="411480">
                  <a:extLst>
                    <a:ext uri="{9D8B030D-6E8A-4147-A177-3AD203B41FA5}">
                      <a16:colId xmlns:a16="http://schemas.microsoft.com/office/drawing/2014/main" val="1604101586"/>
                    </a:ext>
                  </a:extLst>
                </a:gridCol>
                <a:gridCol w="411480">
                  <a:extLst>
                    <a:ext uri="{9D8B030D-6E8A-4147-A177-3AD203B41FA5}">
                      <a16:colId xmlns:a16="http://schemas.microsoft.com/office/drawing/2014/main" val="3587363397"/>
                    </a:ext>
                  </a:extLst>
                </a:gridCol>
                <a:gridCol w="411480">
                  <a:extLst>
                    <a:ext uri="{9D8B030D-6E8A-4147-A177-3AD203B41FA5}">
                      <a16:colId xmlns:a16="http://schemas.microsoft.com/office/drawing/2014/main" val="3972530480"/>
                    </a:ext>
                  </a:extLst>
                </a:gridCol>
                <a:gridCol w="411480">
                  <a:extLst>
                    <a:ext uri="{9D8B030D-6E8A-4147-A177-3AD203B41FA5}">
                      <a16:colId xmlns:a16="http://schemas.microsoft.com/office/drawing/2014/main" val="1548144030"/>
                    </a:ext>
                  </a:extLst>
                </a:gridCol>
                <a:gridCol w="411480">
                  <a:extLst>
                    <a:ext uri="{9D8B030D-6E8A-4147-A177-3AD203B41FA5}">
                      <a16:colId xmlns:a16="http://schemas.microsoft.com/office/drawing/2014/main" val="833914900"/>
                    </a:ext>
                  </a:extLst>
                </a:gridCol>
                <a:gridCol w="411480">
                  <a:extLst>
                    <a:ext uri="{9D8B030D-6E8A-4147-A177-3AD203B41FA5}">
                      <a16:colId xmlns:a16="http://schemas.microsoft.com/office/drawing/2014/main" val="3034101218"/>
                    </a:ext>
                  </a:extLst>
                </a:gridCol>
                <a:gridCol w="411480">
                  <a:extLst>
                    <a:ext uri="{9D8B030D-6E8A-4147-A177-3AD203B41FA5}">
                      <a16:colId xmlns:a16="http://schemas.microsoft.com/office/drawing/2014/main" val="1413803803"/>
                    </a:ext>
                  </a:extLst>
                </a:gridCol>
                <a:gridCol w="411480">
                  <a:extLst>
                    <a:ext uri="{9D8B030D-6E8A-4147-A177-3AD203B41FA5}">
                      <a16:colId xmlns:a16="http://schemas.microsoft.com/office/drawing/2014/main" val="2747536507"/>
                    </a:ext>
                  </a:extLst>
                </a:gridCol>
                <a:gridCol w="411480">
                  <a:extLst>
                    <a:ext uri="{9D8B030D-6E8A-4147-A177-3AD203B41FA5}">
                      <a16:colId xmlns:a16="http://schemas.microsoft.com/office/drawing/2014/main" val="124028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51067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- 2025-01-22 17:10:56</a:t>
                      </a:r>
                      <a:r>
                        <a:rPr kumimoji="0" lang="en-US" sz="1000" b="0" i="0" u="none" strike="noStrike" kern="1200" cap="none" spc="0" normalizeH="0" baseline="0" noProof="0">
                          <a:ln>
                            <a:noFill/>
                          </a:ln>
                          <a:solidFill>
                            <a:prstClr val="black"/>
                          </a:solidFill>
                          <a:effectLst/>
                          <a:uLnTx/>
                          <a:uFillTx/>
                          <a:latin typeface="Calibri"/>
                          <a:ea typeface="+mn-ea"/>
                          <a:cs typeface="+mn-cs"/>
                        </a:rPr>
                        <a:t>
 'Better Man', de nieuwe biopic over Robbie Williams, komt al veel in opspraak, vooral door het feit dat een aap de rol van de Britse zanger vervult. Maar het uiterlijk is niet het enige dat is veranderd! Je merkt het misschien niet als je de film kijkt, maar ook de stem van Robbie is 'gespeeld'. Dit door Adam Tucker. 3FM-dj Sebastiaan Ockhuysen interviewt hem.
❯ Abonneer nu op NPO 3FM:
https://3fm.nu/AbonneerOp3FM
Vond je deze video leuk? Like!
▼▼▼▼▼▼▼▼▼▼▼▼▼▼▼▼▼▼▼▼▼▼▼
❯ Bij radio NPO 3FM staat liefde voor live muziek en nieuwe artiesten centraal. Je ontdekt hier interviews met je favoriete artiesten zoals Billie Eilish, Nothing Out Thieves, Froukje en Goldband. Maar ook kun je hier terecht voor alle video's rondom 3FM Serious Request: Het Glazen Huis. En je wordt op de hoogte gehouden van de leukste festivals als Lowlands, Rock Werchter, Pinkpop, Down The Rabbit Hole, Best Kept Secret en De Zwarte Cross!
❯ Op de hoogte blijven van het laatste 3FM-nieuws?
Live radio luisteren: http://3fm.nl 
TikTok: / npo3fm
Facebook: / radio3fm
X: / 3fm
Instagram: / npo3fm
#3FM #RobbieWilliams #BetterMan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https://i.ytimg.com/vi/6-bFVnoOz40/hqdefault.jpg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151731463"/>
                  </a:ext>
                </a:extLst>
              </a:tr>
            </a:tbl>
          </a:graphicData>
        </a:graphic>
      </p:graphicFrame>
      <p:sp>
        <p:nvSpPr>
          <p:cNvPr id="4" name="Text Placeholder 3">
            <a:extLst>
              <a:ext uri="{FF2B5EF4-FFF2-40B4-BE49-F238E27FC236}">
                <a16:creationId xmlns:a16="http://schemas.microsoft.com/office/drawing/2014/main" id="{38FD100E-E75E-4F59-B567-6D1067BEBAA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124914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CB57A-CB67-4FF2-8DEC-177BE50A5A74}"/>
              </a:ext>
            </a:extLst>
          </p:cNvPr>
          <p:cNvSpPr>
            <a:spLocks noGrp="1"/>
          </p:cNvSpPr>
          <p:nvPr>
            <p:ph type="title"/>
          </p:nvPr>
        </p:nvSpPr>
        <p:spPr/>
        <p:txBody>
          <a:bodyPr/>
          <a:lstStyle/>
          <a:p>
            <a:r>
              <a:rPr lang="en-US"/>
              <a:t>Youtube Private Videos Table | 1 group and 5 profiles - 15 of 15</a:t>
            </a:r>
          </a:p>
        </p:txBody>
      </p:sp>
      <p:graphicFrame>
        <p:nvGraphicFramePr>
          <p:cNvPr id="5" name="Table Placeholder 4">
            <a:extLst>
              <a:ext uri="{FF2B5EF4-FFF2-40B4-BE49-F238E27FC236}">
                <a16:creationId xmlns:a16="http://schemas.microsoft.com/office/drawing/2014/main" id="{77762525-7FD6-415F-A19D-558C393E673A}"/>
              </a:ext>
            </a:extLst>
          </p:cNvPr>
          <p:cNvGraphicFramePr>
            <a:graphicFrameLocks noGrp="1"/>
          </p:cNvGraphicFramePr>
          <p:nvPr>
            <p:ph type="tbl" sz="quarter" idx="13"/>
            <p:extLst>
              <p:ext uri="{D42A27DB-BD31-4B8C-83A1-F6EECF244321}">
                <p14:modId xmlns:p14="http://schemas.microsoft.com/office/powerpoint/2010/main" val="1989361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317916739"/>
                    </a:ext>
                  </a:extLst>
                </a:gridCol>
                <a:gridCol w="822961">
                  <a:extLst>
                    <a:ext uri="{9D8B030D-6E8A-4147-A177-3AD203B41FA5}">
                      <a16:colId xmlns:a16="http://schemas.microsoft.com/office/drawing/2014/main" val="3903512656"/>
                    </a:ext>
                  </a:extLst>
                </a:gridCol>
                <a:gridCol w="987553">
                  <a:extLst>
                    <a:ext uri="{9D8B030D-6E8A-4147-A177-3AD203B41FA5}">
                      <a16:colId xmlns:a16="http://schemas.microsoft.com/office/drawing/2014/main" val="3634627945"/>
                    </a:ext>
                  </a:extLst>
                </a:gridCol>
                <a:gridCol w="411480">
                  <a:extLst>
                    <a:ext uri="{9D8B030D-6E8A-4147-A177-3AD203B41FA5}">
                      <a16:colId xmlns:a16="http://schemas.microsoft.com/office/drawing/2014/main" val="1613557482"/>
                    </a:ext>
                  </a:extLst>
                </a:gridCol>
                <a:gridCol w="411480">
                  <a:extLst>
                    <a:ext uri="{9D8B030D-6E8A-4147-A177-3AD203B41FA5}">
                      <a16:colId xmlns:a16="http://schemas.microsoft.com/office/drawing/2014/main" val="2472817193"/>
                    </a:ext>
                  </a:extLst>
                </a:gridCol>
                <a:gridCol w="411480">
                  <a:extLst>
                    <a:ext uri="{9D8B030D-6E8A-4147-A177-3AD203B41FA5}">
                      <a16:colId xmlns:a16="http://schemas.microsoft.com/office/drawing/2014/main" val="3047204031"/>
                    </a:ext>
                  </a:extLst>
                </a:gridCol>
                <a:gridCol w="411480">
                  <a:extLst>
                    <a:ext uri="{9D8B030D-6E8A-4147-A177-3AD203B41FA5}">
                      <a16:colId xmlns:a16="http://schemas.microsoft.com/office/drawing/2014/main" val="1926810599"/>
                    </a:ext>
                  </a:extLst>
                </a:gridCol>
                <a:gridCol w="411480">
                  <a:extLst>
                    <a:ext uri="{9D8B030D-6E8A-4147-A177-3AD203B41FA5}">
                      <a16:colId xmlns:a16="http://schemas.microsoft.com/office/drawing/2014/main" val="1466591976"/>
                    </a:ext>
                  </a:extLst>
                </a:gridCol>
                <a:gridCol w="411480">
                  <a:extLst>
                    <a:ext uri="{9D8B030D-6E8A-4147-A177-3AD203B41FA5}">
                      <a16:colId xmlns:a16="http://schemas.microsoft.com/office/drawing/2014/main" val="824080702"/>
                    </a:ext>
                  </a:extLst>
                </a:gridCol>
                <a:gridCol w="411480">
                  <a:extLst>
                    <a:ext uri="{9D8B030D-6E8A-4147-A177-3AD203B41FA5}">
                      <a16:colId xmlns:a16="http://schemas.microsoft.com/office/drawing/2014/main" val="3872421869"/>
                    </a:ext>
                  </a:extLst>
                </a:gridCol>
                <a:gridCol w="411480">
                  <a:extLst>
                    <a:ext uri="{9D8B030D-6E8A-4147-A177-3AD203B41FA5}">
                      <a16:colId xmlns:a16="http://schemas.microsoft.com/office/drawing/2014/main" val="1543986042"/>
                    </a:ext>
                  </a:extLst>
                </a:gridCol>
                <a:gridCol w="411480">
                  <a:extLst>
                    <a:ext uri="{9D8B030D-6E8A-4147-A177-3AD203B41FA5}">
                      <a16:colId xmlns:a16="http://schemas.microsoft.com/office/drawing/2014/main" val="2837043988"/>
                    </a:ext>
                  </a:extLst>
                </a:gridCol>
                <a:gridCol w="411480">
                  <a:extLst>
                    <a:ext uri="{9D8B030D-6E8A-4147-A177-3AD203B41FA5}">
                      <a16:colId xmlns:a16="http://schemas.microsoft.com/office/drawing/2014/main" val="1169599462"/>
                    </a:ext>
                  </a:extLst>
                </a:gridCol>
                <a:gridCol w="411480">
                  <a:extLst>
                    <a:ext uri="{9D8B030D-6E8A-4147-A177-3AD203B41FA5}">
                      <a16:colId xmlns:a16="http://schemas.microsoft.com/office/drawing/2014/main" val="1187072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50797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Live - 2025-01-24 16:00:04</a:t>
                      </a:r>
                      <a:r>
                        <a:rPr kumimoji="0" lang="nl-NL" sz="1000" b="0" i="0" u="none" strike="noStrike" kern="1200" cap="none" spc="0" normalizeH="0" baseline="0" noProof="0">
                          <a:ln>
                            <a:noFill/>
                          </a:ln>
                          <a:solidFill>
                            <a:prstClr val="black"/>
                          </a:solidFill>
                          <a:effectLst/>
                          <a:uLnTx/>
                          <a:uFillTx/>
                          <a:latin typeface="Calibri"/>
                          <a:ea typeface="+mn-ea"/>
                          <a:cs typeface="+mn-cs"/>
                        </a:rPr>
                        <a:t>
 Hiigo is een van de drie nieuwste 3FM Talents die op ESNS 2025 werd aangekondigd. Ze speelden al op de Popronde, 3FM Serious Request én het dak van de Grote Ker in Zwolle! Nu spelen ze 'Alles Wat Ik Zoek' in de 3FM Live Box
Wil je niets missen? Abonneer dan op dit kanaal: https://3fm.nu/AbonneerOp3FM
❯ Abonneer nu op NPO 3FM:
https://3fm.nu/AbonneerOp3FM
Vond je deze video leuk? Like! 
❯ Dit is het kanaal voor de 3FM Live! Ben jij op zoek naar de allertofste liveoptredens rechtstreeks vanuit de 3FM Live? Dan zit je hier helemaal goed! Op dit kanaal zie je alle artiesten die langskomen bij 3FM bij Wijnand in de Ochtend of grote evenementen van 3FM.
▼▼▼▼▼▼▼▼▼▼▼▼▼▼▼▼▼▼▼▼▼▼▼
We Want More
❯ Bij radio NPO 3FM staat liefde voor live muziek en nieuwe artiesten centraal. Daarom uploaden we op het 3FM Live-kanaal wekelijks video’s met optredens. Dit met artiesten waar 3FM achterstaat. Zo hoor je op de radio namen zoals Harry Styles, Imagine Dragons, Stromae, Sam Fender, Billie Eilish, Lizzo, Nothing But Thieves en Kensington. Daarnaast nemen we ook sessies op met artiesten als Goldband, Froukje, RONDÉ, S10 en Chef'Special tijdens festivals zoals: Lowlands, Rock Werchter, Pinkpop, ADE en Best Kept Secret.
❯ Op de hoogte blijven van het laatste 3FM-nieuws?
Live radio luisteren: http://3fm.nl
Facebook: http://facebook.com/radio3fm
X: http://twitter.com/3fm
Instagram: http://instagram.com/npo3fm
#3FMLive #3FMLiveBox #Hiigo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https://i.ytimg.com/vi/awVa_zcS92k/hqdefault.jpg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131543932"/>
                  </a:ext>
                </a:extLst>
              </a:tr>
            </a:tbl>
          </a:graphicData>
        </a:graphic>
      </p:graphicFrame>
      <p:sp>
        <p:nvSpPr>
          <p:cNvPr id="4" name="Text Placeholder 3">
            <a:extLst>
              <a:ext uri="{FF2B5EF4-FFF2-40B4-BE49-F238E27FC236}">
                <a16:creationId xmlns:a16="http://schemas.microsoft.com/office/drawing/2014/main" id="{66D4FE7A-5F57-4667-904A-7A759E4E560D}"/>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31541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10405</Words>
  <Application>Microsoft Office PowerPoint</Application>
  <PresentationFormat>On-screen Show (4:3)</PresentationFormat>
  <Paragraphs>2501</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Calibri</vt:lpstr>
      <vt:lpstr>Arial</vt:lpstr>
      <vt:lpstr>quintly_template</vt:lpstr>
      <vt:lpstr>3FM STATS</vt:lpstr>
      <vt:lpstr>Overall Al onze kanalen in vogelvlucht 📊 | 1 group and 5 profiles</vt:lpstr>
      <vt:lpstr>Overall Gouden Bergen, dit zijn onze top posts van de maand! ✨ | 1 group and 5 profiles - 1 of 3</vt:lpstr>
      <vt:lpstr>Overall Gouden Bergen, dit zijn onze top posts van de maand! ✨ | 1 group and 5 profiles - 2 of 3</vt:lpstr>
      <vt:lpstr>Overall Gouden Bergen, dit zijn onze top posts van de maand! ✨ | 1 group and 5 profiles - 3 of 3</vt:lpstr>
      <vt:lpstr>Tiktok Post Views | 1 group and 5 profiles</vt:lpstr>
      <vt:lpstr>Tiktok Average Views by Hashtag | 1 group and 5 profiles</vt:lpstr>
      <vt:lpstr>Tiktok Onze best scorende TikToks! 👀 | 1 group and 5 profiles - 1 of 5</vt:lpstr>
      <vt:lpstr>Tiktok Onze best scorende TikToks! 👀 | 1 group and 5 profiles - 2 of 5</vt:lpstr>
      <vt:lpstr>Tiktok Onze best scorende TikToks! 👀 | 1 group and 5 profiles - 3 of 5</vt:lpstr>
      <vt:lpstr>Tiktok Onze best scorende TikToks! 👀 | 1 group and 5 profiles - 4 of 5</vt:lpstr>
      <vt:lpstr>Tiktok Onze best scorende TikToks! 👀 | 1 group and 5 profiles - 5 of 5</vt:lpstr>
      <vt:lpstr>Instagram Belangrijkste Insta statistieken op een rij 📊 | 1 group and 5 profiles</vt:lpstr>
      <vt:lpstr>Instagram Reach | 1 group and 5 profiles</vt:lpstr>
      <vt:lpstr>Instagram Impressions  | 1 group and 5 profiles</vt:lpstr>
      <vt:lpstr>Instagram Followers Total | 1 group and 5 profiles</vt:lpstr>
      <vt:lpstr>Instagram Hashtag Detection | 1 group and 5 profiles - 1 of 3</vt:lpstr>
      <vt:lpstr>Instagram Hashtag Detection | 1 group and 5 profiles - 2 of 3</vt:lpstr>
      <vt:lpstr>Instagram Hashtag Detection | 1 group and 5 profiles - 3 of 3</vt:lpstr>
      <vt:lpstr>Instagram Interaction Rate By Post Type | 1 group and 5 profiles</vt:lpstr>
      <vt:lpstr>Instagram Beste posts qua likes | 1 group and 5 profiles - 1 of 12</vt:lpstr>
      <vt:lpstr>Instagram Beste posts qua likes | 1 group and 5 profiles - 2 of 12</vt:lpstr>
      <vt:lpstr>Instagram Beste posts qua likes | 1 group and 5 profiles - 3 of 12</vt:lpstr>
      <vt:lpstr>Instagram Beste posts qua likes | 1 group and 5 profiles - 4 of 12</vt:lpstr>
      <vt:lpstr>Instagram Beste posts qua likes | 1 group and 5 profiles - 5 of 12</vt:lpstr>
      <vt:lpstr>Instagram Beste posts qua likes | 1 group and 5 profiles - 6 of 12</vt:lpstr>
      <vt:lpstr>Instagram Beste posts qua likes | 1 group and 5 profiles - 7 of 12</vt:lpstr>
      <vt:lpstr>Instagram Beste posts qua likes | 1 group and 5 profiles - 8 of 12</vt:lpstr>
      <vt:lpstr>Instagram Beste posts qua likes | 1 group and 5 profiles - 9 of 12</vt:lpstr>
      <vt:lpstr>Instagram Beste posts qua likes | 1 group and 5 profiles - 10 of 12</vt:lpstr>
      <vt:lpstr>Instagram Beste posts qua likes | 1 group and 5 profiles - 11 of 12</vt:lpstr>
      <vt:lpstr>Instagram Beste posts qua likes | 1 group and 5 profiles - 12 of 12</vt:lpstr>
      <vt:lpstr>Instagram Minste posts qua likes | 1 group and 5 profiles - 1 of 12</vt:lpstr>
      <vt:lpstr>Instagram Minste posts qua likes | 1 group and 5 profiles - 2 of 12</vt:lpstr>
      <vt:lpstr>Instagram Minste posts qua likes | 1 group and 5 profiles - 3 of 12</vt:lpstr>
      <vt:lpstr>Instagram Minste posts qua likes | 1 group and 5 profiles - 4 of 12</vt:lpstr>
      <vt:lpstr>Instagram Minste posts qua likes | 1 group and 5 profiles - 5 of 12</vt:lpstr>
      <vt:lpstr>Instagram Minste posts qua likes | 1 group and 5 profiles - 6 of 12</vt:lpstr>
      <vt:lpstr>Instagram Minste posts qua likes | 1 group and 5 profiles - 7 of 12</vt:lpstr>
      <vt:lpstr>Instagram Minste posts qua likes | 1 group and 5 profiles - 8 of 12</vt:lpstr>
      <vt:lpstr>Instagram Minste posts qua likes | 1 group and 5 profiles - 9 of 12</vt:lpstr>
      <vt:lpstr>Instagram Minste posts qua likes | 1 group and 5 profiles - 10 of 12</vt:lpstr>
      <vt:lpstr>Instagram Minste posts qua likes | 1 group and 5 profiles - 11 of 12</vt:lpstr>
      <vt:lpstr>Instagram Minste posts qua likes | 1 group and 5 profiles - 12 of 12</vt:lpstr>
      <vt:lpstr>Facebook Reach | 1 group and 5 profiles</vt:lpstr>
      <vt:lpstr>Facebook Impressions | 1 group and 5 profiles</vt:lpstr>
      <vt:lpstr>Facebook Posts met meeste likes | 1 group and 5 profiles - 1 of 3</vt:lpstr>
      <vt:lpstr>Facebook Posts met meeste likes | 1 group and 5 profiles - 2 of 3</vt:lpstr>
      <vt:lpstr>Facebook Posts met meeste likes | 1 group and 5 profiles - 3 of 3</vt:lpstr>
      <vt:lpstr>Facebook Posts met minste likes | 1 group and 5 profiles - 1 of 3</vt:lpstr>
      <vt:lpstr>Facebook Posts met minste likes | 1 group and 5 profiles - 2 of 3</vt:lpstr>
      <vt:lpstr>Facebook Posts met minste likes | 1 group and 5 profiles - 3 of 3</vt:lpstr>
      <vt:lpstr>Youtube Private Video Views | 1 group and 5 profiles</vt:lpstr>
      <vt:lpstr>Youtube Private Videos Table | 1 group and 5 profiles - 1 of 15</vt:lpstr>
      <vt:lpstr>Youtube Private Videos Table | 1 group and 5 profiles - 2 of 15</vt:lpstr>
      <vt:lpstr>Youtube Private Videos Table | 1 group and 5 profiles - 3 of 15</vt:lpstr>
      <vt:lpstr>Youtube Private Videos Table | 1 group and 5 profiles - 4 of 15</vt:lpstr>
      <vt:lpstr>Youtube Private Videos Table | 1 group and 5 profiles - 5 of 15</vt:lpstr>
      <vt:lpstr>Youtube Private Videos Table | 1 group and 5 profiles - 6 of 15</vt:lpstr>
      <vt:lpstr>Youtube Private Videos Table | 1 group and 5 profiles - 7 of 15</vt:lpstr>
      <vt:lpstr>Youtube Private Videos Table | 1 group and 5 profiles - 8 of 15</vt:lpstr>
      <vt:lpstr>Youtube Private Videos Table | 1 group and 5 profiles - 9 of 15</vt:lpstr>
      <vt:lpstr>Youtube Private Videos Table | 1 group and 5 profiles - 10 of 15</vt:lpstr>
      <vt:lpstr>Youtube Private Videos Table | 1 group and 5 profiles - 11 of 15</vt:lpstr>
      <vt:lpstr>Youtube Private Videos Table | 1 group and 5 profiles - 12 of 15</vt:lpstr>
      <vt:lpstr>Youtube Private Videos Table | 1 group and 5 profiles - 13 of 15</vt:lpstr>
      <vt:lpstr>Youtube Private Videos Table | 1 group and 5 profiles - 14 of 15</vt:lpstr>
      <vt:lpstr>Youtube Private Videos Table | 1 group and 5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STATS</dc:title>
  <dc:creator>Frederik Born</dc:creator>
  <cp:lastModifiedBy>Frederik Born</cp:lastModifiedBy>
  <cp:revision>1</cp:revision>
  <dcterms:created xsi:type="dcterms:W3CDTF">2025-02-05T13:17:37Z</dcterms:created>
  <dcterms:modified xsi:type="dcterms:W3CDTF">2025-02-05T13:21:00Z</dcterms:modified>
</cp:coreProperties>
</file>