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8" r:id="rId48"/>
    <p:sldId id="309" r:id="rId49"/>
    <p:sldId id="310" r:id="rId50"/>
    <p:sldId id="312" r:id="rId51"/>
    <p:sldId id="313" r:id="rId52"/>
    <p:sldId id="314" r:id="rId53"/>
    <p:sldId id="315"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Sheet1!$A$2:$A$9</c:f>
              <c:numCache>
                <c:formatCode>m/d/yyyy</c:formatCode>
                <c:ptCount val="8"/>
                <c:pt idx="0">
                  <c:v>45444</c:v>
                </c:pt>
                <c:pt idx="1">
                  <c:v>45474</c:v>
                </c:pt>
                <c:pt idx="2">
                  <c:v>45505</c:v>
                </c:pt>
                <c:pt idx="3">
                  <c:v>45536</c:v>
                </c:pt>
                <c:pt idx="4">
                  <c:v>45566</c:v>
                </c:pt>
                <c:pt idx="5">
                  <c:v>45597</c:v>
                </c:pt>
                <c:pt idx="6">
                  <c:v>45627</c:v>
                </c:pt>
                <c:pt idx="7">
                  <c:v>45658</c:v>
                </c:pt>
              </c:numCache>
            </c:numRef>
          </c:cat>
          <c:val>
            <c:numRef>
              <c:f>Sheet1!$B$2:$B$9</c:f>
              <c:numCache>
                <c:formatCode>General</c:formatCode>
                <c:ptCount val="8"/>
                <c:pt idx="0">
                  <c:v>6265413</c:v>
                </c:pt>
                <c:pt idx="1">
                  <c:v>6368480</c:v>
                </c:pt>
                <c:pt idx="2">
                  <c:v>4050121</c:v>
                </c:pt>
                <c:pt idx="3">
                  <c:v>3608751</c:v>
                </c:pt>
                <c:pt idx="4">
                  <c:v>4193714</c:v>
                </c:pt>
                <c:pt idx="5">
                  <c:v>4139450</c:v>
                </c:pt>
                <c:pt idx="6">
                  <c:v>30420131</c:v>
                </c:pt>
                <c:pt idx="7">
                  <c:v>5534810</c:v>
                </c:pt>
              </c:numCache>
            </c:numRef>
          </c:val>
          <c:smooth val="0"/>
          <c:extLst>
            <c:ext xmlns:c16="http://schemas.microsoft.com/office/drawing/2014/chart" uri="{C3380CC4-5D6E-409C-BE32-E72D297353CC}">
              <c16:uniqueId val="{00000000-F8F5-4895-9129-DE5E2442337F}"/>
            </c:ext>
          </c:extLst>
        </c:ser>
        <c:dLbls>
          <c:showLegendKey val="0"/>
          <c:showVal val="0"/>
          <c:showCatName val="0"/>
          <c:showSerName val="0"/>
          <c:showPercent val="0"/>
          <c:showBubbleSize val="0"/>
        </c:dLbls>
        <c:smooth val="0"/>
        <c:axId val="455036152"/>
        <c:axId val="455034840"/>
      </c:lineChart>
      <c:dateAx>
        <c:axId val="45503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4840"/>
        <c:crosses val="autoZero"/>
        <c:auto val="1"/>
        <c:lblOffset val="100"/>
        <c:baseTimeUnit val="months"/>
      </c:dateAx>
      <c:valAx>
        <c:axId val="45503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Views</c:v>
                </c:pt>
              </c:strCache>
            </c:strRef>
          </c:tx>
          <c:spPr>
            <a:solidFill>
              <a:schemeClr val="accent1"/>
            </a:solidFill>
            <a:ln>
              <a:noFill/>
            </a:ln>
            <a:effectLst/>
          </c:spPr>
          <c:invertIfNegative val="0"/>
          <c:cat>
            <c:strRef>
              <c:f>Sheet1!$A$2:$A$62</c:f>
              <c:strCache>
                <c:ptCount val="61"/>
                <c:pt idx="0">
                  <c:v>#amateurs</c:v>
                </c:pt>
                <c:pt idx="1">
                  <c:v>#drentsmuseum</c:v>
                </c:pt>
                <c:pt idx="2">
                  <c:v>#kunstroof</c:v>
                </c:pt>
                <c:pt idx="3">
                  <c:v>#okkiedurham</c:v>
                </c:pt>
                <c:pt idx="4">
                  <c:v>#MEAU</c:v>
                </c:pt>
                <c:pt idx="5">
                  <c:v>#PommelienThijs</c:v>
                </c:pt>
                <c:pt idx="6">
                  <c:v>#wijnandenjamie</c:v>
                </c:pt>
                <c:pt idx="7">
                  <c:v>#SR25</c:v>
                </c:pt>
                <c:pt idx="8">
                  <c:v>#Blikkendag</c:v>
                </c:pt>
                <c:pt idx="9">
                  <c:v>#tanlines</c:v>
                </c:pt>
                <c:pt idx="10">
                  <c:v>#RoxyDekker</c:v>
                </c:pt>
                <c:pt idx="11">
                  <c:v>#barendenbenner</c:v>
                </c:pt>
                <c:pt idx="12">
                  <c:v>#emotioneel</c:v>
                </c:pt>
                <c:pt idx="13">
                  <c:v>#ouderen</c:v>
                </c:pt>
                <c:pt idx="14">
                  <c:v>#Popprijs</c:v>
                </c:pt>
                <c:pt idx="15">
                  <c:v>#Noorderslag</c:v>
                </c:pt>
                <c:pt idx="16">
                  <c:v>#3fm</c:v>
                </c:pt>
                <c:pt idx="17">
                  <c:v>#popprijs</c:v>
                </c:pt>
                <c:pt idx="18">
                  <c:v>#roxydekker</c:v>
                </c:pt>
                <c:pt idx="19">
                  <c:v>#Babygirl</c:v>
                </c:pt>
                <c:pt idx="20">
                  <c:v>#Kensington</c:v>
                </c:pt>
                <c:pt idx="21">
                  <c:v>#3FM</c:v>
                </c:pt>
                <c:pt idx="22">
                  <c:v>#ESNS</c:v>
                </c:pt>
                <c:pt idx="23">
                  <c:v>#esns</c:v>
                </c:pt>
                <c:pt idx="24">
                  <c:v>#GlazenHuis</c:v>
                </c:pt>
                <c:pt idx="25">
                  <c:v>#SR24</c:v>
                </c:pt>
                <c:pt idx="26">
                  <c:v>#Maps</c:v>
                </c:pt>
                <c:pt idx="27">
                  <c:v>#Navigatie</c:v>
                </c:pt>
                <c:pt idx="28">
                  <c:v>#MarkEnMai</c:v>
                </c:pt>
                <c:pt idx="29">
                  <c:v>#3FMAwards</c:v>
                </c:pt>
                <c:pt idx="30">
                  <c:v>#BrennanHeart</c:v>
                </c:pt>
                <c:pt idx="31">
                  <c:v>#RanD</c:v>
                </c:pt>
                <c:pt idx="32">
                  <c:v>#Wildstylez</c:v>
                </c:pt>
                <c:pt idx="33">
                  <c:v>#LUNA</c:v>
                </c:pt>
                <c:pt idx="34">
                  <c:v>#datishetleven</c:v>
                </c:pt>
                <c:pt idx="35">
                  <c:v>#Maan</c:v>
                </c:pt>
                <c:pt idx="36">
                  <c:v>#dutchdisease</c:v>
                </c:pt>
                <c:pt idx="37">
                  <c:v>#ESNS25</c:v>
                </c:pt>
                <c:pt idx="38">
                  <c:v>#bente</c:v>
                </c:pt>
                <c:pt idx="39">
                  <c:v>#amoment</c:v>
                </c:pt>
                <c:pt idx="40">
                  <c:v>#DouweBob</c:v>
                </c:pt>
                <c:pt idx="41">
                  <c:v>#kensington</c:v>
                </c:pt>
                <c:pt idx="42">
                  <c:v>#chefspecial</c:v>
                </c:pt>
                <c:pt idx="43">
                  <c:v>#froukje</c:v>
                </c:pt>
                <c:pt idx="44">
                  <c:v>#s10</c:v>
                </c:pt>
                <c:pt idx="45">
                  <c:v>#3fmmegahit</c:v>
                </c:pt>
                <c:pt idx="46">
                  <c:v>#SonMieux</c:v>
                </c:pt>
                <c:pt idx="47">
                  <c:v>#jullieenjulien</c:v>
                </c:pt>
                <c:pt idx="48">
                  <c:v>#käärijä</c:v>
                </c:pt>
                <c:pt idx="49">
                  <c:v>#geluiden</c:v>
                </c:pt>
                <c:pt idx="50">
                  <c:v>#nachtmerrie</c:v>
                </c:pt>
                <c:pt idx="51">
                  <c:v>#AnnaRoseClayton</c:v>
                </c:pt>
                <c:pt idx="52">
                  <c:v>#noorderslag</c:v>
                </c:pt>
                <c:pt idx="53">
                  <c:v>#zoetauran</c:v>
                </c:pt>
                <c:pt idx="54">
                  <c:v>#zoëtauran</c:v>
                </c:pt>
                <c:pt idx="55">
                  <c:v>#AdamTucker</c:v>
                </c:pt>
                <c:pt idx="56">
                  <c:v>#BetterMan</c:v>
                </c:pt>
                <c:pt idx="57">
                  <c:v>#RobbieWilliams</c:v>
                </c:pt>
                <c:pt idx="58">
                  <c:v>#3FMTalentstage</c:v>
                </c:pt>
                <c:pt idx="59">
                  <c:v>#ESNS2025</c:v>
                </c:pt>
                <c:pt idx="60">
                  <c:v>#Irisjean</c:v>
                </c:pt>
              </c:strCache>
            </c:strRef>
          </c:cat>
          <c:val>
            <c:numRef>
              <c:f>Sheet1!$B$2:$B$62</c:f>
              <c:numCache>
                <c:formatCode>General</c:formatCode>
                <c:ptCount val="61"/>
                <c:pt idx="0">
                  <c:v>490080</c:v>
                </c:pt>
                <c:pt idx="1">
                  <c:v>490080</c:v>
                </c:pt>
                <c:pt idx="2">
                  <c:v>490080</c:v>
                </c:pt>
                <c:pt idx="3">
                  <c:v>490080</c:v>
                </c:pt>
                <c:pt idx="4">
                  <c:v>335303</c:v>
                </c:pt>
                <c:pt idx="5">
                  <c:v>335303</c:v>
                </c:pt>
                <c:pt idx="6">
                  <c:v>324432</c:v>
                </c:pt>
                <c:pt idx="7">
                  <c:v>317397.5</c:v>
                </c:pt>
                <c:pt idx="8">
                  <c:v>314122</c:v>
                </c:pt>
                <c:pt idx="9">
                  <c:v>279773</c:v>
                </c:pt>
                <c:pt idx="10">
                  <c:v>216516</c:v>
                </c:pt>
                <c:pt idx="11">
                  <c:v>211152</c:v>
                </c:pt>
                <c:pt idx="12">
                  <c:v>203443</c:v>
                </c:pt>
                <c:pt idx="13">
                  <c:v>203443</c:v>
                </c:pt>
                <c:pt idx="14">
                  <c:v>169859.75</c:v>
                </c:pt>
                <c:pt idx="15">
                  <c:v>150981</c:v>
                </c:pt>
                <c:pt idx="16">
                  <c:v>144262</c:v>
                </c:pt>
                <c:pt idx="17">
                  <c:v>137673</c:v>
                </c:pt>
                <c:pt idx="18">
                  <c:v>137673</c:v>
                </c:pt>
                <c:pt idx="19">
                  <c:v>124009</c:v>
                </c:pt>
                <c:pt idx="20">
                  <c:v>112184</c:v>
                </c:pt>
                <c:pt idx="21">
                  <c:v>102582.45161290299</c:v>
                </c:pt>
                <c:pt idx="22">
                  <c:v>100592.66666666701</c:v>
                </c:pt>
                <c:pt idx="23">
                  <c:v>84793</c:v>
                </c:pt>
                <c:pt idx="24">
                  <c:v>84258.6</c:v>
                </c:pt>
                <c:pt idx="25">
                  <c:v>84258.6</c:v>
                </c:pt>
                <c:pt idx="26">
                  <c:v>64934</c:v>
                </c:pt>
                <c:pt idx="27">
                  <c:v>64934</c:v>
                </c:pt>
                <c:pt idx="28">
                  <c:v>53808</c:v>
                </c:pt>
                <c:pt idx="29">
                  <c:v>51744.5</c:v>
                </c:pt>
                <c:pt idx="30">
                  <c:v>50391</c:v>
                </c:pt>
                <c:pt idx="31">
                  <c:v>50391</c:v>
                </c:pt>
                <c:pt idx="32">
                  <c:v>50391</c:v>
                </c:pt>
                <c:pt idx="33">
                  <c:v>49685</c:v>
                </c:pt>
                <c:pt idx="34">
                  <c:v>49685</c:v>
                </c:pt>
                <c:pt idx="35">
                  <c:v>41292</c:v>
                </c:pt>
                <c:pt idx="36">
                  <c:v>31913</c:v>
                </c:pt>
                <c:pt idx="37">
                  <c:v>26586</c:v>
                </c:pt>
                <c:pt idx="38">
                  <c:v>23162</c:v>
                </c:pt>
                <c:pt idx="39">
                  <c:v>22180</c:v>
                </c:pt>
                <c:pt idx="40">
                  <c:v>18920</c:v>
                </c:pt>
                <c:pt idx="41">
                  <c:v>17720</c:v>
                </c:pt>
                <c:pt idx="42">
                  <c:v>14411</c:v>
                </c:pt>
                <c:pt idx="43">
                  <c:v>14411</c:v>
                </c:pt>
                <c:pt idx="44">
                  <c:v>14411</c:v>
                </c:pt>
                <c:pt idx="45">
                  <c:v>13260</c:v>
                </c:pt>
                <c:pt idx="46">
                  <c:v>10541</c:v>
                </c:pt>
                <c:pt idx="47">
                  <c:v>8670</c:v>
                </c:pt>
                <c:pt idx="48">
                  <c:v>8575</c:v>
                </c:pt>
                <c:pt idx="49">
                  <c:v>7859</c:v>
                </c:pt>
                <c:pt idx="50">
                  <c:v>7859</c:v>
                </c:pt>
                <c:pt idx="51">
                  <c:v>6138</c:v>
                </c:pt>
                <c:pt idx="52">
                  <c:v>5437</c:v>
                </c:pt>
                <c:pt idx="53">
                  <c:v>5437</c:v>
                </c:pt>
                <c:pt idx="54">
                  <c:v>5437</c:v>
                </c:pt>
                <c:pt idx="55">
                  <c:v>4249</c:v>
                </c:pt>
                <c:pt idx="56">
                  <c:v>4249</c:v>
                </c:pt>
                <c:pt idx="57">
                  <c:v>4249</c:v>
                </c:pt>
                <c:pt idx="58">
                  <c:v>2911</c:v>
                </c:pt>
                <c:pt idx="59">
                  <c:v>2911</c:v>
                </c:pt>
                <c:pt idx="60">
                  <c:v>2911</c:v>
                </c:pt>
              </c:numCache>
            </c:numRef>
          </c:val>
          <c:extLst>
            <c:ext xmlns:c16="http://schemas.microsoft.com/office/drawing/2014/chart" uri="{C3380CC4-5D6E-409C-BE32-E72D297353CC}">
              <c16:uniqueId val="{00000000-BAD8-4182-9DDB-02FAB17D8F47}"/>
            </c:ext>
          </c:extLst>
        </c:ser>
        <c:dLbls>
          <c:showLegendKey val="0"/>
          <c:showVal val="0"/>
          <c:showCatName val="0"/>
          <c:showSerName val="0"/>
          <c:showPercent val="0"/>
          <c:showBubbleSize val="0"/>
        </c:dLbls>
        <c:gapWidth val="219"/>
        <c:overlap val="-27"/>
        <c:axId val="455025984"/>
        <c:axId val="455030904"/>
      </c:barChart>
      <c:catAx>
        <c:axId val="45502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30904"/>
        <c:crosses val="autoZero"/>
        <c:auto val="1"/>
        <c:lblAlgn val="ctr"/>
        <c:lblOffset val="100"/>
        <c:noMultiLvlLbl val="0"/>
      </c:catAx>
      <c:valAx>
        <c:axId val="45503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2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4797220</c:v>
                </c:pt>
                <c:pt idx="1">
                  <c:v>1906101</c:v>
                </c:pt>
                <c:pt idx="2">
                  <c:v>2200288</c:v>
                </c:pt>
                <c:pt idx="3">
                  <c:v>2305321</c:v>
                </c:pt>
                <c:pt idx="4">
                  <c:v>2136434</c:v>
                </c:pt>
                <c:pt idx="5">
                  <c:v>7125245</c:v>
                </c:pt>
                <c:pt idx="6">
                  <c:v>2828768</c:v>
                </c:pt>
                <c:pt idx="7">
                  <c:v>3591472</c:v>
                </c:pt>
                <c:pt idx="8">
                  <c:v>1942816</c:v>
                </c:pt>
                <c:pt idx="9">
                  <c:v>1737777</c:v>
                </c:pt>
                <c:pt idx="10">
                  <c:v>2302019</c:v>
                </c:pt>
                <c:pt idx="11">
                  <c:v>2283129</c:v>
                </c:pt>
                <c:pt idx="12">
                  <c:v>6412836</c:v>
                </c:pt>
                <c:pt idx="13">
                  <c:v>2982919</c:v>
                </c:pt>
              </c:numCache>
            </c:numRef>
          </c:val>
          <c:smooth val="0"/>
          <c:extLst>
            <c:ext xmlns:c16="http://schemas.microsoft.com/office/drawing/2014/chart" uri="{C3380CC4-5D6E-409C-BE32-E72D297353CC}">
              <c16:uniqueId val="{00000000-5C3F-424B-808B-8179A8DF1A3E}"/>
            </c:ext>
          </c:extLst>
        </c:ser>
        <c:dLbls>
          <c:showLegendKey val="0"/>
          <c:showVal val="0"/>
          <c:showCatName val="0"/>
          <c:showSerName val="0"/>
          <c:showPercent val="0"/>
          <c:showBubbleSize val="0"/>
        </c:dLbls>
        <c:smooth val="0"/>
        <c:axId val="511371272"/>
        <c:axId val="511371600"/>
      </c:lineChart>
      <c:dateAx>
        <c:axId val="51137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71600"/>
        <c:crosses val="autoZero"/>
        <c:auto val="1"/>
        <c:lblOffset val="100"/>
        <c:baseTimeUnit val="months"/>
      </c:dateAx>
      <c:valAx>
        <c:axId val="51137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37321460</c:v>
                </c:pt>
                <c:pt idx="1">
                  <c:v>8245828</c:v>
                </c:pt>
                <c:pt idx="2">
                  <c:v>8322924</c:v>
                </c:pt>
                <c:pt idx="3">
                  <c:v>7920343</c:v>
                </c:pt>
                <c:pt idx="4">
                  <c:v>6343767</c:v>
                </c:pt>
                <c:pt idx="5">
                  <c:v>27213668</c:v>
                </c:pt>
                <c:pt idx="6">
                  <c:v>10357345</c:v>
                </c:pt>
                <c:pt idx="7">
                  <c:v>11441016</c:v>
                </c:pt>
                <c:pt idx="8">
                  <c:v>6529366</c:v>
                </c:pt>
                <c:pt idx="9">
                  <c:v>5898935</c:v>
                </c:pt>
                <c:pt idx="10">
                  <c:v>7693829</c:v>
                </c:pt>
                <c:pt idx="11">
                  <c:v>8922971</c:v>
                </c:pt>
                <c:pt idx="12">
                  <c:v>28942764</c:v>
                </c:pt>
                <c:pt idx="13">
                  <c:v>9007322</c:v>
                </c:pt>
              </c:numCache>
            </c:numRef>
          </c:val>
          <c:smooth val="0"/>
          <c:extLst>
            <c:ext xmlns:c16="http://schemas.microsoft.com/office/drawing/2014/chart" uri="{C3380CC4-5D6E-409C-BE32-E72D297353CC}">
              <c16:uniqueId val="{00000000-B04E-45EB-957B-C29B99B8DFE0}"/>
            </c:ext>
          </c:extLst>
        </c:ser>
        <c:dLbls>
          <c:showLegendKey val="0"/>
          <c:showVal val="0"/>
          <c:showCatName val="0"/>
          <c:showSerName val="0"/>
          <c:showPercent val="0"/>
          <c:showBubbleSize val="0"/>
        </c:dLbls>
        <c:smooth val="0"/>
        <c:axId val="511365040"/>
        <c:axId val="511370288"/>
      </c:lineChart>
      <c:dateAx>
        <c:axId val="51136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70288"/>
        <c:crosses val="autoZero"/>
        <c:auto val="1"/>
        <c:lblOffset val="100"/>
        <c:baseTimeUnit val="months"/>
      </c:dateAx>
      <c:valAx>
        <c:axId val="51137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6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125191</c:v>
                </c:pt>
                <c:pt idx="1">
                  <c:v>125362</c:v>
                </c:pt>
                <c:pt idx="2">
                  <c:v>125362</c:v>
                </c:pt>
                <c:pt idx="3">
                  <c:v>125865</c:v>
                </c:pt>
                <c:pt idx="4">
                  <c:v>126304</c:v>
                </c:pt>
                <c:pt idx="5">
                  <c:v>132685</c:v>
                </c:pt>
                <c:pt idx="6">
                  <c:v>134940</c:v>
                </c:pt>
                <c:pt idx="7">
                  <c:v>136067</c:v>
                </c:pt>
                <c:pt idx="8">
                  <c:v>136675</c:v>
                </c:pt>
                <c:pt idx="9">
                  <c:v>136912</c:v>
                </c:pt>
                <c:pt idx="10">
                  <c:v>137137</c:v>
                </c:pt>
                <c:pt idx="11">
                  <c:v>139212</c:v>
                </c:pt>
                <c:pt idx="12">
                  <c:v>150941</c:v>
                </c:pt>
                <c:pt idx="13">
                  <c:v>150628</c:v>
                </c:pt>
              </c:numCache>
            </c:numRef>
          </c:val>
          <c:smooth val="0"/>
          <c:extLst>
            <c:ext xmlns:c16="http://schemas.microsoft.com/office/drawing/2014/chart" uri="{C3380CC4-5D6E-409C-BE32-E72D297353CC}">
              <c16:uniqueId val="{00000000-CC0A-4CF6-A107-7423B28B53A0}"/>
            </c:ext>
          </c:extLst>
        </c:ser>
        <c:dLbls>
          <c:showLegendKey val="0"/>
          <c:showVal val="0"/>
          <c:showCatName val="0"/>
          <c:showSerName val="0"/>
          <c:showPercent val="0"/>
          <c:showBubbleSize val="0"/>
        </c:dLbls>
        <c:smooth val="0"/>
        <c:axId val="511376192"/>
        <c:axId val="511377832"/>
      </c:lineChart>
      <c:dateAx>
        <c:axId val="51137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77832"/>
        <c:crosses val="autoZero"/>
        <c:auto val="1"/>
        <c:lblOffset val="100"/>
        <c:baseTimeUnit val="months"/>
      </c:dateAx>
      <c:valAx>
        <c:axId val="5113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7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1.10594926045374</c:v>
                </c:pt>
                <c:pt idx="1">
                  <c:v>0.77677182029236802</c:v>
                </c:pt>
                <c:pt idx="2">
                  <c:v>1.11527661118212</c:v>
                </c:pt>
              </c:numCache>
            </c:numRef>
          </c:val>
          <c:extLst>
            <c:ext xmlns:c16="http://schemas.microsoft.com/office/drawing/2014/chart" uri="{C3380CC4-5D6E-409C-BE32-E72D297353CC}">
              <c16:uniqueId val="{00000000-247B-4151-8398-2F5D6437CE45}"/>
            </c:ext>
          </c:extLst>
        </c:ser>
        <c:dLbls>
          <c:showLegendKey val="0"/>
          <c:showVal val="0"/>
          <c:showCatName val="0"/>
          <c:showSerName val="0"/>
          <c:showPercent val="0"/>
          <c:showBubbleSize val="0"/>
        </c:dLbls>
        <c:gapWidth val="219"/>
        <c:overlap val="-27"/>
        <c:axId val="302153968"/>
        <c:axId val="302157904"/>
      </c:barChart>
      <c:catAx>
        <c:axId val="30215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7904"/>
        <c:crosses val="autoZero"/>
        <c:auto val="1"/>
        <c:lblAlgn val="ctr"/>
        <c:lblOffset val="100"/>
        <c:noMultiLvlLbl val="0"/>
      </c:catAx>
      <c:valAx>
        <c:axId val="30215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3143362</c:v>
                </c:pt>
                <c:pt idx="1">
                  <c:v>1235488</c:v>
                </c:pt>
                <c:pt idx="2">
                  <c:v>1430074</c:v>
                </c:pt>
                <c:pt idx="3">
                  <c:v>803469</c:v>
                </c:pt>
                <c:pt idx="4">
                  <c:v>740982</c:v>
                </c:pt>
                <c:pt idx="5">
                  <c:v>1998515</c:v>
                </c:pt>
                <c:pt idx="6">
                  <c:v>1290645</c:v>
                </c:pt>
                <c:pt idx="7">
                  <c:v>2345094</c:v>
                </c:pt>
                <c:pt idx="8">
                  <c:v>2401287</c:v>
                </c:pt>
                <c:pt idx="9">
                  <c:v>1536811</c:v>
                </c:pt>
                <c:pt idx="10">
                  <c:v>1583283</c:v>
                </c:pt>
                <c:pt idx="11">
                  <c:v>1675527</c:v>
                </c:pt>
                <c:pt idx="12">
                  <c:v>4083522</c:v>
                </c:pt>
                <c:pt idx="13">
                  <c:v>2169534</c:v>
                </c:pt>
              </c:numCache>
            </c:numRef>
          </c:val>
          <c:smooth val="0"/>
          <c:extLst>
            <c:ext xmlns:c16="http://schemas.microsoft.com/office/drawing/2014/chart" uri="{C3380CC4-5D6E-409C-BE32-E72D297353CC}">
              <c16:uniqueId val="{00000000-6954-4BD9-8AA9-8B76FF80E5DF}"/>
            </c:ext>
          </c:extLst>
        </c:ser>
        <c:dLbls>
          <c:showLegendKey val="0"/>
          <c:showVal val="0"/>
          <c:showCatName val="0"/>
          <c:showSerName val="0"/>
          <c:showPercent val="0"/>
          <c:showBubbleSize val="0"/>
        </c:dLbls>
        <c:smooth val="0"/>
        <c:axId val="596966152"/>
        <c:axId val="596967464"/>
      </c:lineChart>
      <c:dateAx>
        <c:axId val="59696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967464"/>
        <c:crosses val="autoZero"/>
        <c:auto val="1"/>
        <c:lblOffset val="100"/>
        <c:baseTimeUnit val="months"/>
      </c:dateAx>
      <c:valAx>
        <c:axId val="59696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96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15653587</c:v>
                </c:pt>
                <c:pt idx="1">
                  <c:v>5119338</c:v>
                </c:pt>
                <c:pt idx="2">
                  <c:v>3875619</c:v>
                </c:pt>
                <c:pt idx="3">
                  <c:v>3463152</c:v>
                </c:pt>
                <c:pt idx="4">
                  <c:v>3601215</c:v>
                </c:pt>
                <c:pt idx="5">
                  <c:v>7549986</c:v>
                </c:pt>
                <c:pt idx="6">
                  <c:v>4898807</c:v>
                </c:pt>
                <c:pt idx="7">
                  <c:v>7722048</c:v>
                </c:pt>
                <c:pt idx="8">
                  <c:v>9312112</c:v>
                </c:pt>
                <c:pt idx="9">
                  <c:v>3989954</c:v>
                </c:pt>
                <c:pt idx="10">
                  <c:v>3882377</c:v>
                </c:pt>
                <c:pt idx="11">
                  <c:v>4612573</c:v>
                </c:pt>
                <c:pt idx="12">
                  <c:v>17913541</c:v>
                </c:pt>
                <c:pt idx="13">
                  <c:v>6863230</c:v>
                </c:pt>
              </c:numCache>
            </c:numRef>
          </c:val>
          <c:smooth val="0"/>
          <c:extLst>
            <c:ext xmlns:c16="http://schemas.microsoft.com/office/drawing/2014/chart" uri="{C3380CC4-5D6E-409C-BE32-E72D297353CC}">
              <c16:uniqueId val="{00000000-D234-4CCA-950B-564895548E01}"/>
            </c:ext>
          </c:extLst>
        </c:ser>
        <c:dLbls>
          <c:showLegendKey val="0"/>
          <c:showVal val="0"/>
          <c:showCatName val="0"/>
          <c:showSerName val="0"/>
          <c:showPercent val="0"/>
          <c:showBubbleSize val="0"/>
        </c:dLbls>
        <c:smooth val="0"/>
        <c:axId val="596980256"/>
        <c:axId val="596976320"/>
      </c:lineChart>
      <c:dateAx>
        <c:axId val="59698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976320"/>
        <c:crosses val="autoZero"/>
        <c:auto val="1"/>
        <c:lblOffset val="100"/>
        <c:baseTimeUnit val="months"/>
      </c:dateAx>
      <c:valAx>
        <c:axId val="59697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98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470965</c:v>
                </c:pt>
                <c:pt idx="1">
                  <c:v>205106</c:v>
                </c:pt>
                <c:pt idx="2">
                  <c:v>195577</c:v>
                </c:pt>
                <c:pt idx="3">
                  <c:v>621151</c:v>
                </c:pt>
                <c:pt idx="4">
                  <c:v>223761</c:v>
                </c:pt>
                <c:pt idx="5">
                  <c:v>1107618</c:v>
                </c:pt>
                <c:pt idx="6">
                  <c:v>958416</c:v>
                </c:pt>
                <c:pt idx="7">
                  <c:v>250016</c:v>
                </c:pt>
                <c:pt idx="8">
                  <c:v>272974</c:v>
                </c:pt>
                <c:pt idx="9">
                  <c:v>291472</c:v>
                </c:pt>
                <c:pt idx="10">
                  <c:v>419860</c:v>
                </c:pt>
                <c:pt idx="11">
                  <c:v>368945</c:v>
                </c:pt>
                <c:pt idx="12">
                  <c:v>2869858</c:v>
                </c:pt>
                <c:pt idx="13">
                  <c:v>333124</c:v>
                </c:pt>
              </c:numCache>
            </c:numRef>
          </c:val>
          <c:smooth val="0"/>
          <c:extLst>
            <c:ext xmlns:c16="http://schemas.microsoft.com/office/drawing/2014/chart" uri="{C3380CC4-5D6E-409C-BE32-E72D297353CC}">
              <c16:uniqueId val="{00000000-D3C7-435C-BFCC-05047EEED60C}"/>
            </c:ext>
          </c:extLst>
        </c:ser>
        <c:ser>
          <c:idx val="1"/>
          <c:order val="1"/>
          <c:tx>
            <c:strRef>
              <c:f>Sheet1!$C$1</c:f>
              <c:strCache>
                <c:ptCount val="1"/>
                <c:pt idx="0">
                  <c:v>3FM Live</c:v>
                </c:pt>
              </c:strCache>
            </c:strRef>
          </c:tx>
          <c:spPr>
            <a:ln w="28575" cap="rnd">
              <a:solidFill>
                <a:schemeClr val="accent2"/>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Sheet1!$C$2:$C$15</c:f>
              <c:numCache>
                <c:formatCode>General</c:formatCode>
                <c:ptCount val="14"/>
                <c:pt idx="0">
                  <c:v>792377</c:v>
                </c:pt>
                <c:pt idx="1">
                  <c:v>441959</c:v>
                </c:pt>
                <c:pt idx="2">
                  <c:v>479492</c:v>
                </c:pt>
                <c:pt idx="3">
                  <c:v>487050</c:v>
                </c:pt>
                <c:pt idx="4">
                  <c:v>341974</c:v>
                </c:pt>
                <c:pt idx="5">
                  <c:v>326689</c:v>
                </c:pt>
                <c:pt idx="6">
                  <c:v>304786</c:v>
                </c:pt>
                <c:pt idx="7">
                  <c:v>247682</c:v>
                </c:pt>
                <c:pt idx="8">
                  <c:v>263853</c:v>
                </c:pt>
                <c:pt idx="9">
                  <c:v>314412</c:v>
                </c:pt>
                <c:pt idx="10">
                  <c:v>424224</c:v>
                </c:pt>
                <c:pt idx="11">
                  <c:v>324707</c:v>
                </c:pt>
                <c:pt idx="12">
                  <c:v>934160</c:v>
                </c:pt>
                <c:pt idx="13">
                  <c:v>475459</c:v>
                </c:pt>
              </c:numCache>
            </c:numRef>
          </c:val>
          <c:smooth val="0"/>
          <c:extLst>
            <c:ext xmlns:c16="http://schemas.microsoft.com/office/drawing/2014/chart" uri="{C3380CC4-5D6E-409C-BE32-E72D297353CC}">
              <c16:uniqueId val="{00000001-D3C7-435C-BFCC-05047EEED60C}"/>
            </c:ext>
          </c:extLst>
        </c:ser>
        <c:dLbls>
          <c:showLegendKey val="0"/>
          <c:showVal val="0"/>
          <c:showCatName val="0"/>
          <c:showSerName val="0"/>
          <c:showPercent val="0"/>
          <c:showBubbleSize val="0"/>
        </c:dLbls>
        <c:smooth val="0"/>
        <c:axId val="656099288"/>
        <c:axId val="656099616"/>
      </c:lineChart>
      <c:dateAx>
        <c:axId val="65609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99616"/>
        <c:crosses val="autoZero"/>
        <c:auto val="1"/>
        <c:lblOffset val="100"/>
        <c:baseTimeUnit val="months"/>
      </c:dateAx>
      <c:valAx>
        <c:axId val="65609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609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712A-70B2-405F-B0F5-FEBF248271AB}"/>
              </a:ext>
            </a:extLst>
          </p:cNvPr>
          <p:cNvSpPr>
            <a:spLocks noGrp="1"/>
          </p:cNvSpPr>
          <p:nvPr>
            <p:ph type="ctrTitle"/>
          </p:nvPr>
        </p:nvSpPr>
        <p:spPr/>
        <p:txBody>
          <a:bodyPr/>
          <a:lstStyle/>
          <a:p>
            <a:r>
              <a:rPr lang="en-US"/>
              <a:t>3FM STATS</a:t>
            </a:r>
          </a:p>
        </p:txBody>
      </p:sp>
      <p:sp>
        <p:nvSpPr>
          <p:cNvPr id="3" name="Subtitle 2">
            <a:extLst>
              <a:ext uri="{FF2B5EF4-FFF2-40B4-BE49-F238E27FC236}">
                <a16:creationId xmlns:a16="http://schemas.microsoft.com/office/drawing/2014/main" id="{384CF090-B53A-4C9F-A8BB-7A8F2A6B462F}"/>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542446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EA1B-35FF-4588-B0ED-E16786A86870}"/>
              </a:ext>
            </a:extLst>
          </p:cNvPr>
          <p:cNvSpPr>
            <a:spLocks noGrp="1"/>
          </p:cNvSpPr>
          <p:nvPr>
            <p:ph type="title"/>
          </p:nvPr>
        </p:nvSpPr>
        <p:spPr/>
        <p:txBody>
          <a:bodyPr/>
          <a:lstStyle/>
          <a:p>
            <a:r>
              <a:rPr lang="nl-NL"/>
              <a:t>Overall Al onze kanalen in vogelvlucht 📊 | 1 group and 5 profiles</a:t>
            </a:r>
            <a:endParaRPr lang="en-US"/>
          </a:p>
        </p:txBody>
      </p:sp>
      <p:graphicFrame>
        <p:nvGraphicFramePr>
          <p:cNvPr id="5" name="Table Placeholder 4">
            <a:extLst>
              <a:ext uri="{FF2B5EF4-FFF2-40B4-BE49-F238E27FC236}">
                <a16:creationId xmlns:a16="http://schemas.microsoft.com/office/drawing/2014/main" id="{B464D370-4994-4382-B515-C673BE9568E2}"/>
              </a:ext>
            </a:extLst>
          </p:cNvPr>
          <p:cNvGraphicFramePr>
            <a:graphicFrameLocks noGrp="1"/>
          </p:cNvGraphicFramePr>
          <p:nvPr>
            <p:ph type="tbl" sz="quarter" idx="13"/>
            <p:extLst>
              <p:ext uri="{D42A27DB-BD31-4B8C-83A1-F6EECF244321}">
                <p14:modId xmlns:p14="http://schemas.microsoft.com/office/powerpoint/2010/main" val="133174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2550106"/>
                    </a:ext>
                  </a:extLst>
                </a:gridCol>
                <a:gridCol w="1152144">
                  <a:extLst>
                    <a:ext uri="{9D8B030D-6E8A-4147-A177-3AD203B41FA5}">
                      <a16:colId xmlns:a16="http://schemas.microsoft.com/office/drawing/2014/main" val="44919792"/>
                    </a:ext>
                  </a:extLst>
                </a:gridCol>
                <a:gridCol w="1152144">
                  <a:extLst>
                    <a:ext uri="{9D8B030D-6E8A-4147-A177-3AD203B41FA5}">
                      <a16:colId xmlns:a16="http://schemas.microsoft.com/office/drawing/2014/main" val="1115929786"/>
                    </a:ext>
                  </a:extLst>
                </a:gridCol>
                <a:gridCol w="1152144">
                  <a:extLst>
                    <a:ext uri="{9D8B030D-6E8A-4147-A177-3AD203B41FA5}">
                      <a16:colId xmlns:a16="http://schemas.microsoft.com/office/drawing/2014/main" val="2186887860"/>
                    </a:ext>
                  </a:extLst>
                </a:gridCol>
                <a:gridCol w="1152144">
                  <a:extLst>
                    <a:ext uri="{9D8B030D-6E8A-4147-A177-3AD203B41FA5}">
                      <a16:colId xmlns:a16="http://schemas.microsoft.com/office/drawing/2014/main" val="1737001220"/>
                    </a:ext>
                  </a:extLst>
                </a:gridCol>
                <a:gridCol w="1152144">
                  <a:extLst>
                    <a:ext uri="{9D8B030D-6E8A-4147-A177-3AD203B41FA5}">
                      <a16:colId xmlns:a16="http://schemas.microsoft.com/office/drawing/2014/main" val="2678161236"/>
                    </a:ext>
                  </a:extLst>
                </a:gridCol>
                <a:gridCol w="1152144">
                  <a:extLst>
                    <a:ext uri="{9D8B030D-6E8A-4147-A177-3AD203B41FA5}">
                      <a16:colId xmlns:a16="http://schemas.microsoft.com/office/drawing/2014/main" val="1976866341"/>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122215507"/>
                  </a:ext>
                </a:extLst>
              </a:tr>
              <a:tr h="370840">
                <a:tc>
                  <a:txBody>
                    <a:bodyPr/>
                    <a:lstStyle/>
                    <a:p>
                      <a:r>
                        <a:rPr lang="en-US" sz="1000"/>
                        <a:t>TikTok</a:t>
                      </a:r>
                    </a:p>
                  </a:txBody>
                  <a:tcPr/>
                </a:tc>
                <a:tc>
                  <a:txBody>
                    <a:bodyPr/>
                    <a:lstStyle/>
                    <a:p>
                      <a:r>
                        <a:rPr lang="en-US" sz="1000"/>
                        <a:t>@npo3fm</a:t>
                      </a:r>
                    </a:p>
                  </a:txBody>
                  <a:tcPr/>
                </a:tc>
                <a:tc>
                  <a:txBody>
                    <a:bodyPr/>
                    <a:lstStyle/>
                    <a:p>
                      <a:r>
                        <a:rPr lang="en-US" sz="1000"/>
                        <a:t>162597</a:t>
                      </a:r>
                    </a:p>
                  </a:txBody>
                  <a:tcPr/>
                </a:tc>
                <a:tc>
                  <a:txBody>
                    <a:bodyPr/>
                    <a:lstStyle/>
                    <a:p>
                      <a:r>
                        <a:rPr lang="en-US" sz="1000"/>
                        <a:t>1824</a:t>
                      </a:r>
                    </a:p>
                  </a:txBody>
                  <a:tcPr/>
                </a:tc>
                <a:tc>
                  <a:txBody>
                    <a:bodyPr/>
                    <a:lstStyle/>
                    <a:p>
                      <a:r>
                        <a:rPr lang="en-US" sz="1000"/>
                        <a:t>36</a:t>
                      </a:r>
                    </a:p>
                  </a:txBody>
                  <a:tcPr/>
                </a:tc>
                <a:tc>
                  <a:txBody>
                    <a:bodyPr/>
                    <a:lstStyle/>
                    <a:p>
                      <a:r>
                        <a:rPr lang="en-US" sz="1000"/>
                        <a:t>225117</a:t>
                      </a:r>
                    </a:p>
                  </a:txBody>
                  <a:tcPr/>
                </a:tc>
                <a:tc>
                  <a:txBody>
                    <a:bodyPr/>
                    <a:lstStyle/>
                    <a:p>
                      <a:r>
                        <a:rPr lang="en-US" sz="1000"/>
                        <a:t>6253</a:t>
                      </a:r>
                    </a:p>
                  </a:txBody>
                  <a:tcPr/>
                </a:tc>
                <a:extLst>
                  <a:ext uri="{0D108BD9-81ED-4DB2-BD59-A6C34878D82A}">
                    <a16:rowId xmlns:a16="http://schemas.microsoft.com/office/drawing/2014/main" val="321222392"/>
                  </a:ext>
                </a:extLst>
              </a:tr>
              <a:tr h="370840">
                <a:tc>
                  <a:txBody>
                    <a:bodyPr/>
                    <a:lstStyle/>
                    <a:p>
                      <a:r>
                        <a:rPr lang="en-US" sz="1000"/>
                        <a:t>YouTube</a:t>
                      </a:r>
                    </a:p>
                  </a:txBody>
                  <a:tcPr/>
                </a:tc>
                <a:tc>
                  <a:txBody>
                    <a:bodyPr/>
                    <a:lstStyle/>
                    <a:p>
                      <a:r>
                        <a:rPr lang="en-US" sz="1000"/>
                        <a:t>3FM Live</a:t>
                      </a:r>
                    </a:p>
                  </a:txBody>
                  <a:tcPr/>
                </a:tc>
                <a:tc>
                  <a:txBody>
                    <a:bodyPr/>
                    <a:lstStyle/>
                    <a:p>
                      <a:r>
                        <a:rPr lang="en-US" sz="1000"/>
                        <a:t>80300</a:t>
                      </a:r>
                    </a:p>
                  </a:txBody>
                  <a:tcPr/>
                </a:tc>
                <a:tc>
                  <a:txBody>
                    <a:bodyPr/>
                    <a:lstStyle/>
                    <a:p>
                      <a:r>
                        <a:rPr lang="en-US" sz="1000"/>
                        <a:t>400</a:t>
                      </a:r>
                    </a:p>
                  </a:txBody>
                  <a:tcPr/>
                </a:tc>
                <a:tc>
                  <a:txBody>
                    <a:bodyPr/>
                    <a:lstStyle/>
                    <a:p>
                      <a:r>
                        <a:rPr lang="en-US" sz="1000"/>
                        <a:t>12</a:t>
                      </a:r>
                    </a:p>
                  </a:txBody>
                  <a:tcPr/>
                </a:tc>
                <a:tc>
                  <a:txBody>
                    <a:bodyPr/>
                    <a:lstStyle/>
                    <a:p>
                      <a:r>
                        <a:rPr lang="en-US" sz="1000"/>
                        <a:t>3603</a:t>
                      </a:r>
                    </a:p>
                  </a:txBody>
                  <a:tcPr/>
                </a:tc>
                <a:tc>
                  <a:txBody>
                    <a:bodyPr/>
                    <a:lstStyle/>
                    <a:p>
                      <a:r>
                        <a:rPr lang="en-US" sz="1000"/>
                        <a:t>300</a:t>
                      </a:r>
                    </a:p>
                  </a:txBody>
                  <a:tcPr/>
                </a:tc>
                <a:extLst>
                  <a:ext uri="{0D108BD9-81ED-4DB2-BD59-A6C34878D82A}">
                    <a16:rowId xmlns:a16="http://schemas.microsoft.com/office/drawing/2014/main" val="1363995506"/>
                  </a:ext>
                </a:extLst>
              </a:tr>
              <a:tr h="370840">
                <a:tc>
                  <a:txBody>
                    <a:bodyPr/>
                    <a:lstStyle/>
                    <a:p>
                      <a:r>
                        <a:rPr lang="en-US" sz="1000"/>
                        <a:t>YouTube</a:t>
                      </a:r>
                    </a:p>
                  </a:txBody>
                  <a:tcPr/>
                </a:tc>
                <a:tc>
                  <a:txBody>
                    <a:bodyPr/>
                    <a:lstStyle/>
                    <a:p>
                      <a:r>
                        <a:rPr lang="en-US" sz="1000"/>
                        <a:t>3FM</a:t>
                      </a:r>
                    </a:p>
                  </a:txBody>
                  <a:tcPr/>
                </a:tc>
                <a:tc>
                  <a:txBody>
                    <a:bodyPr/>
                    <a:lstStyle/>
                    <a:p>
                      <a:r>
                        <a:rPr lang="en-US" sz="1000"/>
                        <a:t>81400</a:t>
                      </a:r>
                    </a:p>
                  </a:txBody>
                  <a:tcPr/>
                </a:tc>
                <a:tc>
                  <a:txBody>
                    <a:bodyPr/>
                    <a:lstStyle/>
                    <a:p>
                      <a:r>
                        <a:rPr lang="en-US" sz="1000"/>
                        <a:t>200</a:t>
                      </a:r>
                    </a:p>
                  </a:txBody>
                  <a:tcPr/>
                </a:tc>
                <a:tc>
                  <a:txBody>
                    <a:bodyPr/>
                    <a:lstStyle/>
                    <a:p>
                      <a:r>
                        <a:rPr lang="en-US" sz="1000"/>
                        <a:t>18</a:t>
                      </a:r>
                    </a:p>
                  </a:txBody>
                  <a:tcPr/>
                </a:tc>
                <a:tc>
                  <a:txBody>
                    <a:bodyPr/>
                    <a:lstStyle/>
                    <a:p>
                      <a:r>
                        <a:rPr lang="en-US" sz="1000"/>
                        <a:t>3604</a:t>
                      </a:r>
                    </a:p>
                  </a:txBody>
                  <a:tcPr/>
                </a:tc>
                <a:tc>
                  <a:txBody>
                    <a:bodyPr/>
                    <a:lstStyle/>
                    <a:p>
                      <a:r>
                        <a:rPr lang="en-US" sz="1000"/>
                        <a:t>200</a:t>
                      </a:r>
                    </a:p>
                  </a:txBody>
                  <a:tcPr/>
                </a:tc>
                <a:extLst>
                  <a:ext uri="{0D108BD9-81ED-4DB2-BD59-A6C34878D82A}">
                    <a16:rowId xmlns:a16="http://schemas.microsoft.com/office/drawing/2014/main" val="2456578034"/>
                  </a:ext>
                </a:extLst>
              </a:tr>
              <a:tr h="370840">
                <a:tc>
                  <a:txBody>
                    <a:bodyPr/>
                    <a:lstStyle/>
                    <a:p>
                      <a:r>
                        <a:rPr lang="en-US" sz="1000"/>
                        <a:t>Instagram</a:t>
                      </a:r>
                    </a:p>
                  </a:txBody>
                  <a:tcPr/>
                </a:tc>
                <a:tc>
                  <a:txBody>
                    <a:bodyPr/>
                    <a:lstStyle/>
                    <a:p>
                      <a:r>
                        <a:rPr lang="en-US" sz="1000"/>
                        <a:t>npo3fm</a:t>
                      </a:r>
                    </a:p>
                  </a:txBody>
                  <a:tcPr/>
                </a:tc>
                <a:tc>
                  <a:txBody>
                    <a:bodyPr/>
                    <a:lstStyle/>
                    <a:p>
                      <a:r>
                        <a:rPr lang="en-US" sz="1000"/>
                        <a:t>150628</a:t>
                      </a:r>
                    </a:p>
                  </a:txBody>
                  <a:tcPr/>
                </a:tc>
                <a:tc>
                  <a:txBody>
                    <a:bodyPr/>
                    <a:lstStyle/>
                    <a:p>
                      <a:r>
                        <a:rPr lang="en-US" sz="1000"/>
                        <a:t>-313</a:t>
                      </a:r>
                    </a:p>
                  </a:txBody>
                  <a:tcPr/>
                </a:tc>
                <a:tc>
                  <a:txBody>
                    <a:bodyPr/>
                    <a:lstStyle/>
                    <a:p>
                      <a:r>
                        <a:rPr lang="en-US" sz="1000"/>
                        <a:t>49</a:t>
                      </a:r>
                    </a:p>
                  </a:txBody>
                  <a:tcPr/>
                </a:tc>
                <a:tc>
                  <a:txBody>
                    <a:bodyPr/>
                    <a:lstStyle/>
                    <a:p>
                      <a:r>
                        <a:rPr lang="en-US" sz="1000"/>
                        <a:t>77074</a:t>
                      </a:r>
                    </a:p>
                  </a:txBody>
                  <a:tcPr/>
                </a:tc>
                <a:tc>
                  <a:txBody>
                    <a:bodyPr/>
                    <a:lstStyle/>
                    <a:p>
                      <a:r>
                        <a:rPr lang="en-US" sz="1000"/>
                        <a:t>1573</a:t>
                      </a:r>
                    </a:p>
                  </a:txBody>
                  <a:tcPr/>
                </a:tc>
                <a:extLst>
                  <a:ext uri="{0D108BD9-81ED-4DB2-BD59-A6C34878D82A}">
                    <a16:rowId xmlns:a16="http://schemas.microsoft.com/office/drawing/2014/main" val="488944012"/>
                  </a:ext>
                </a:extLst>
              </a:tr>
              <a:tr h="370840">
                <a:tc>
                  <a:txBody>
                    <a:bodyPr/>
                    <a:lstStyle/>
                    <a:p>
                      <a:r>
                        <a:rPr lang="en-US" sz="1000"/>
                        <a:t>Facebook</a:t>
                      </a:r>
                    </a:p>
                  </a:txBody>
                  <a:tcPr/>
                </a:tc>
                <a:tc>
                  <a:txBody>
                    <a:bodyPr/>
                    <a:lstStyle/>
                    <a:p>
                      <a:r>
                        <a:rPr lang="en-US" sz="1000"/>
                        <a:t>3FM</a:t>
                      </a:r>
                    </a:p>
                  </a:txBody>
                  <a:tcPr/>
                </a:tc>
                <a:tc>
                  <a:txBody>
                    <a:bodyPr/>
                    <a:lstStyle/>
                    <a:p>
                      <a:r>
                        <a:rPr lang="en-US" sz="1000"/>
                        <a:t>307519</a:t>
                      </a:r>
                    </a:p>
                  </a:txBody>
                  <a:tcPr/>
                </a:tc>
                <a:tc>
                  <a:txBody>
                    <a:bodyPr/>
                    <a:lstStyle/>
                    <a:p>
                      <a:r>
                        <a:rPr lang="en-US" sz="1000"/>
                        <a:t>-398</a:t>
                      </a:r>
                    </a:p>
                  </a:txBody>
                  <a:tcPr/>
                </a:tc>
                <a:tc>
                  <a:txBody>
                    <a:bodyPr/>
                    <a:lstStyle/>
                    <a:p>
                      <a:r>
                        <a:rPr lang="en-US" sz="1000"/>
                        <a:t>46</a:t>
                      </a:r>
                    </a:p>
                  </a:txBody>
                  <a:tcPr/>
                </a:tc>
                <a:tc>
                  <a:txBody>
                    <a:bodyPr/>
                    <a:lstStyle/>
                    <a:p>
                      <a:r>
                        <a:rPr lang="en-US" sz="1000"/>
                        <a:t>11862</a:t>
                      </a:r>
                    </a:p>
                  </a:txBody>
                  <a:tcPr/>
                </a:tc>
                <a:tc>
                  <a:txBody>
                    <a:bodyPr/>
                    <a:lstStyle/>
                    <a:p>
                      <a:r>
                        <a:rPr lang="en-US" sz="1000"/>
                        <a:t>258</a:t>
                      </a:r>
                    </a:p>
                  </a:txBody>
                  <a:tcPr/>
                </a:tc>
                <a:extLst>
                  <a:ext uri="{0D108BD9-81ED-4DB2-BD59-A6C34878D82A}">
                    <a16:rowId xmlns:a16="http://schemas.microsoft.com/office/drawing/2014/main" val="1981748744"/>
                  </a:ext>
                </a:extLst>
              </a:tr>
            </a:tbl>
          </a:graphicData>
        </a:graphic>
      </p:graphicFrame>
      <p:sp>
        <p:nvSpPr>
          <p:cNvPr id="4" name="Text Placeholder 3">
            <a:extLst>
              <a:ext uri="{FF2B5EF4-FFF2-40B4-BE49-F238E27FC236}">
                <a16:creationId xmlns:a16="http://schemas.microsoft.com/office/drawing/2014/main" id="{7333FD58-7D34-4A7D-AD62-8C6059BD720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2149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56E8F-2A7C-48A7-8CA4-D7B2D7DB7331}"/>
              </a:ext>
            </a:extLst>
          </p:cNvPr>
          <p:cNvSpPr>
            <a:spLocks noGrp="1"/>
          </p:cNvSpPr>
          <p:nvPr>
            <p:ph type="title"/>
          </p:nvPr>
        </p:nvSpPr>
        <p:spPr/>
        <p:txBody>
          <a:bodyPr/>
          <a:lstStyle/>
          <a:p>
            <a:r>
              <a:rPr lang="nl-NL"/>
              <a:t>Overall Gouden Bergen, dit zijn onze top posts van de maand! ✨ | 1 group and 5 profiles - 1 of 3</a:t>
            </a:r>
            <a:endParaRPr lang="en-US"/>
          </a:p>
        </p:txBody>
      </p:sp>
      <p:graphicFrame>
        <p:nvGraphicFramePr>
          <p:cNvPr id="5" name="Table Placeholder 4">
            <a:extLst>
              <a:ext uri="{FF2B5EF4-FFF2-40B4-BE49-F238E27FC236}">
                <a16:creationId xmlns:a16="http://schemas.microsoft.com/office/drawing/2014/main" id="{69655965-3C87-4DE2-A286-77B32231FDC3}"/>
              </a:ext>
            </a:extLst>
          </p:cNvPr>
          <p:cNvGraphicFramePr>
            <a:graphicFrameLocks noGrp="1"/>
          </p:cNvGraphicFramePr>
          <p:nvPr>
            <p:ph type="tbl" sz="quarter" idx="13"/>
            <p:extLst>
              <p:ext uri="{D42A27DB-BD31-4B8C-83A1-F6EECF244321}">
                <p14:modId xmlns:p14="http://schemas.microsoft.com/office/powerpoint/2010/main" val="241881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526820"/>
                    </a:ext>
                  </a:extLst>
                </a:gridCol>
                <a:gridCol w="1645920">
                  <a:extLst>
                    <a:ext uri="{9D8B030D-6E8A-4147-A177-3AD203B41FA5}">
                      <a16:colId xmlns:a16="http://schemas.microsoft.com/office/drawing/2014/main" val="1500599960"/>
                    </a:ext>
                  </a:extLst>
                </a:gridCol>
                <a:gridCol w="740664">
                  <a:extLst>
                    <a:ext uri="{9D8B030D-6E8A-4147-A177-3AD203B41FA5}">
                      <a16:colId xmlns:a16="http://schemas.microsoft.com/office/drawing/2014/main" val="2315297579"/>
                    </a:ext>
                  </a:extLst>
                </a:gridCol>
                <a:gridCol w="740664">
                  <a:extLst>
                    <a:ext uri="{9D8B030D-6E8A-4147-A177-3AD203B41FA5}">
                      <a16:colId xmlns:a16="http://schemas.microsoft.com/office/drawing/2014/main" val="672074445"/>
                    </a:ext>
                  </a:extLst>
                </a:gridCol>
                <a:gridCol w="740664">
                  <a:extLst>
                    <a:ext uri="{9D8B030D-6E8A-4147-A177-3AD203B41FA5}">
                      <a16:colId xmlns:a16="http://schemas.microsoft.com/office/drawing/2014/main" val="3831528946"/>
                    </a:ext>
                  </a:extLst>
                </a:gridCol>
                <a:gridCol w="740664">
                  <a:extLst>
                    <a:ext uri="{9D8B030D-6E8A-4147-A177-3AD203B41FA5}">
                      <a16:colId xmlns:a16="http://schemas.microsoft.com/office/drawing/2014/main" val="1574568174"/>
                    </a:ext>
                  </a:extLst>
                </a:gridCol>
                <a:gridCol w="740664">
                  <a:extLst>
                    <a:ext uri="{9D8B030D-6E8A-4147-A177-3AD203B41FA5}">
                      <a16:colId xmlns:a16="http://schemas.microsoft.com/office/drawing/2014/main" val="1244901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461023169"/>
                  </a:ext>
                </a:extLst>
              </a:tr>
            </a:tbl>
          </a:graphicData>
        </a:graphic>
      </p:graphicFrame>
      <p:sp>
        <p:nvSpPr>
          <p:cNvPr id="4" name="Text Placeholder 3">
            <a:extLst>
              <a:ext uri="{FF2B5EF4-FFF2-40B4-BE49-F238E27FC236}">
                <a16:creationId xmlns:a16="http://schemas.microsoft.com/office/drawing/2014/main" id="{C723B861-A433-4D22-9EF2-32023AB1CF0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45829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C2869-F724-4D52-A2E5-A0F8B136812B}"/>
              </a:ext>
            </a:extLst>
          </p:cNvPr>
          <p:cNvSpPr>
            <a:spLocks noGrp="1"/>
          </p:cNvSpPr>
          <p:nvPr>
            <p:ph type="title"/>
          </p:nvPr>
        </p:nvSpPr>
        <p:spPr/>
        <p:txBody>
          <a:bodyPr/>
          <a:lstStyle/>
          <a:p>
            <a:r>
              <a:rPr lang="nl-NL"/>
              <a:t>Overall Gouden Bergen, dit zijn onze top posts van de maand! ✨ | 1 group and 5 profiles - 2 of 3</a:t>
            </a:r>
            <a:endParaRPr lang="en-US"/>
          </a:p>
        </p:txBody>
      </p:sp>
      <p:graphicFrame>
        <p:nvGraphicFramePr>
          <p:cNvPr id="5" name="Table Placeholder 4">
            <a:extLst>
              <a:ext uri="{FF2B5EF4-FFF2-40B4-BE49-F238E27FC236}">
                <a16:creationId xmlns:a16="http://schemas.microsoft.com/office/drawing/2014/main" id="{859E5AD5-906B-4EF7-AE2E-126DA26D0C4B}"/>
              </a:ext>
            </a:extLst>
          </p:cNvPr>
          <p:cNvGraphicFramePr>
            <a:graphicFrameLocks noGrp="1"/>
          </p:cNvGraphicFramePr>
          <p:nvPr>
            <p:ph type="tbl" sz="quarter" idx="13"/>
            <p:extLst>
              <p:ext uri="{D42A27DB-BD31-4B8C-83A1-F6EECF244321}">
                <p14:modId xmlns:p14="http://schemas.microsoft.com/office/powerpoint/2010/main" val="128876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5189934"/>
                    </a:ext>
                  </a:extLst>
                </a:gridCol>
                <a:gridCol w="1645920">
                  <a:extLst>
                    <a:ext uri="{9D8B030D-6E8A-4147-A177-3AD203B41FA5}">
                      <a16:colId xmlns:a16="http://schemas.microsoft.com/office/drawing/2014/main" val="3953289244"/>
                    </a:ext>
                  </a:extLst>
                </a:gridCol>
                <a:gridCol w="740664">
                  <a:extLst>
                    <a:ext uri="{9D8B030D-6E8A-4147-A177-3AD203B41FA5}">
                      <a16:colId xmlns:a16="http://schemas.microsoft.com/office/drawing/2014/main" val="279239967"/>
                    </a:ext>
                  </a:extLst>
                </a:gridCol>
                <a:gridCol w="740664">
                  <a:extLst>
                    <a:ext uri="{9D8B030D-6E8A-4147-A177-3AD203B41FA5}">
                      <a16:colId xmlns:a16="http://schemas.microsoft.com/office/drawing/2014/main" val="1529657345"/>
                    </a:ext>
                  </a:extLst>
                </a:gridCol>
                <a:gridCol w="740664">
                  <a:extLst>
                    <a:ext uri="{9D8B030D-6E8A-4147-A177-3AD203B41FA5}">
                      <a16:colId xmlns:a16="http://schemas.microsoft.com/office/drawing/2014/main" val="3802794739"/>
                    </a:ext>
                  </a:extLst>
                </a:gridCol>
                <a:gridCol w="740664">
                  <a:extLst>
                    <a:ext uri="{9D8B030D-6E8A-4147-A177-3AD203B41FA5}">
                      <a16:colId xmlns:a16="http://schemas.microsoft.com/office/drawing/2014/main" val="3506270328"/>
                    </a:ext>
                  </a:extLst>
                </a:gridCol>
                <a:gridCol w="740664">
                  <a:extLst>
                    <a:ext uri="{9D8B030D-6E8A-4147-A177-3AD203B41FA5}">
                      <a16:colId xmlns:a16="http://schemas.microsoft.com/office/drawing/2014/main" val="318545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53485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Instagram 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2/m86/AQMeK7_2RH88tCnLejQRvpwcHlKmQeDDLm0bzBEv8GDPbk1EF8_Sqy8FihNZuNahCH_nY8-GoFyalW-5GPk_uGQfzig9B0uiPJoOirs.mp4?efg=eyJ2ZW5jb2RlX3RhZyI6InZ0c192b2RfdXJsZ2VuLmNsaXBzLnVua25vd24tQzMuNzIwLmRhc2hfYmFzZWxpbmVfMV92MSJ9&amp;_nc_ht=scontent-fra3-1.cdninstagram.com&amp;_nc_cat=102&amp;_nc_oc=Adi8le5Z-1sSKHyeggAgixXepZksk3e0HmywVlR9KYvcQ4b7ujv27lSdSvs8wzoEWWo&amp;vs=570410819209527_2683159682&amp;_nc_vs=HBksFQIYUmlnX3hwdl9yZWVsc19wZXJtYW5lbnRfc3JfcHJvZC83QzQyNjg4MERCNDAzNjg4NTg3RjYwNTYxMEZEMkQ5Nl92aWRlb19kYXNoaW5pdC5tcDQVAALIAQAVAhg6cGFzc3Rocm91Z2hfZXZlcnN0b3JlL0dGZEdNaHpXZktMMjJUUUNBTVhJenFLbG01cGFicV9FQUFBRhUCAsgBACgAGAAbAYgHdXNlX29pbAExFQAAJrigvrzp4pFAFQIoAkMzLBdAUlHrhR64UhgSZGFzaF9iYXNlbGluZV8xX3YxEQB1AAA%3D&amp;ccb=9-4&amp;oh=00_AYBy0jzO7XyMoF-7MgV19EpyeAzFV7EB4vyYMPXcB9uh6A&amp;oe=67A51CC3&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extLst>
                  <a:ext uri="{0D108BD9-81ED-4DB2-BD59-A6C34878D82A}">
                    <a16:rowId xmlns:a16="http://schemas.microsoft.com/office/drawing/2014/main" val="4023058400"/>
                  </a:ext>
                </a:extLst>
              </a:tr>
            </a:tbl>
          </a:graphicData>
        </a:graphic>
      </p:graphicFrame>
      <p:sp>
        <p:nvSpPr>
          <p:cNvPr id="4" name="Text Placeholder 3">
            <a:extLst>
              <a:ext uri="{FF2B5EF4-FFF2-40B4-BE49-F238E27FC236}">
                <a16:creationId xmlns:a16="http://schemas.microsoft.com/office/drawing/2014/main" id="{D45A6963-D32D-4B22-B7A2-4D1ECD734F7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82596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31DB-DDB3-4F95-B35F-B484BD8C946D}"/>
              </a:ext>
            </a:extLst>
          </p:cNvPr>
          <p:cNvSpPr>
            <a:spLocks noGrp="1"/>
          </p:cNvSpPr>
          <p:nvPr>
            <p:ph type="title"/>
          </p:nvPr>
        </p:nvSpPr>
        <p:spPr/>
        <p:txBody>
          <a:bodyPr/>
          <a:lstStyle/>
          <a:p>
            <a:r>
              <a:rPr lang="nl-NL"/>
              <a:t>Overall Gouden Bergen, dit zijn onze top posts van de maand! ✨ | 1 group and 5 profiles - 3 of 3</a:t>
            </a:r>
            <a:endParaRPr lang="en-US"/>
          </a:p>
        </p:txBody>
      </p:sp>
      <p:graphicFrame>
        <p:nvGraphicFramePr>
          <p:cNvPr id="5" name="Table Placeholder 4">
            <a:extLst>
              <a:ext uri="{FF2B5EF4-FFF2-40B4-BE49-F238E27FC236}">
                <a16:creationId xmlns:a16="http://schemas.microsoft.com/office/drawing/2014/main" id="{942B7A53-CEEB-408D-B8E9-8C20C25186C5}"/>
              </a:ext>
            </a:extLst>
          </p:cNvPr>
          <p:cNvGraphicFramePr>
            <a:graphicFrameLocks noGrp="1"/>
          </p:cNvGraphicFramePr>
          <p:nvPr>
            <p:ph type="tbl" sz="quarter" idx="13"/>
            <p:extLst>
              <p:ext uri="{D42A27DB-BD31-4B8C-83A1-F6EECF244321}">
                <p14:modId xmlns:p14="http://schemas.microsoft.com/office/powerpoint/2010/main" val="225039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3812609"/>
                    </a:ext>
                  </a:extLst>
                </a:gridCol>
                <a:gridCol w="1645920">
                  <a:extLst>
                    <a:ext uri="{9D8B030D-6E8A-4147-A177-3AD203B41FA5}">
                      <a16:colId xmlns:a16="http://schemas.microsoft.com/office/drawing/2014/main" val="1990459682"/>
                    </a:ext>
                  </a:extLst>
                </a:gridCol>
                <a:gridCol w="740664">
                  <a:extLst>
                    <a:ext uri="{9D8B030D-6E8A-4147-A177-3AD203B41FA5}">
                      <a16:colId xmlns:a16="http://schemas.microsoft.com/office/drawing/2014/main" val="247511503"/>
                    </a:ext>
                  </a:extLst>
                </a:gridCol>
                <a:gridCol w="740664">
                  <a:extLst>
                    <a:ext uri="{9D8B030D-6E8A-4147-A177-3AD203B41FA5}">
                      <a16:colId xmlns:a16="http://schemas.microsoft.com/office/drawing/2014/main" val="2078074326"/>
                    </a:ext>
                  </a:extLst>
                </a:gridCol>
                <a:gridCol w="740664">
                  <a:extLst>
                    <a:ext uri="{9D8B030D-6E8A-4147-A177-3AD203B41FA5}">
                      <a16:colId xmlns:a16="http://schemas.microsoft.com/office/drawing/2014/main" val="3618620224"/>
                    </a:ext>
                  </a:extLst>
                </a:gridCol>
                <a:gridCol w="740664">
                  <a:extLst>
                    <a:ext uri="{9D8B030D-6E8A-4147-A177-3AD203B41FA5}">
                      <a16:colId xmlns:a16="http://schemas.microsoft.com/office/drawing/2014/main" val="198057376"/>
                    </a:ext>
                  </a:extLst>
                </a:gridCol>
                <a:gridCol w="740664">
                  <a:extLst>
                    <a:ext uri="{9D8B030D-6E8A-4147-A177-3AD203B41FA5}">
                      <a16:colId xmlns:a16="http://schemas.microsoft.com/office/drawing/2014/main" val="191300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90697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3FM - 2025-01-04 10:29:08</a:t>
                      </a:r>
                      <a:r>
                        <a:rPr kumimoji="0" lang="nl-NL" sz="1000" b="0" i="0" u="none" strike="noStrike" kern="1200" cap="none" spc="0" normalizeH="0" baseline="0" noProof="0">
                          <a:ln>
                            <a:noFill/>
                          </a:ln>
                          <a:solidFill>
                            <a:prstClr val="black"/>
                          </a:solidFill>
                          <a:effectLst/>
                          <a:uLnTx/>
                          <a:uFillTx/>
                          <a:latin typeface="Calibri"/>
                          <a:ea typeface="+mn-ea"/>
                          <a:cs typeface="+mn-cs"/>
                        </a:rPr>
                        <a:t>
 Kensington, de band die bekend is van hits zoals 'Sorry' en 'War', speelde in 2022 hun laatste show na de aankondiging dat zanger Eloi Youssef de band ging verlaten. 😢 Sindsdien bleef het akelig stil aan de kant van de band. Tot vandaag! 🤩 Op Instagram hinten ze naar een heuse comeback. Check het hele verhaal in de comments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https://quintly-eu-image-storage.s3.amazonaws.com/23ae5a5b1d784d39e4b9bf8c09739b1a/2b395e337e95b267564ba3e2f182828b.jpg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0.8919 %</a:t>
                      </a:r>
                    </a:p>
                  </a:txBody>
                  <a:tcPr/>
                </a:tc>
                <a:extLst>
                  <a:ext uri="{0D108BD9-81ED-4DB2-BD59-A6C34878D82A}">
                    <a16:rowId xmlns:a16="http://schemas.microsoft.com/office/drawing/2014/main" val="88790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- 2025-01-16 16:22:14</a:t>
                      </a:r>
                      <a:r>
                        <a:rPr kumimoji="0" lang="en-US" sz="1000" b="0" i="0" u="none" strike="noStrike" kern="1200" cap="none" spc="0" normalizeH="0" baseline="0" noProof="0">
                          <a:ln>
                            <a:noFill/>
                          </a:ln>
                          <a:solidFill>
                            <a:prstClr val="black"/>
                          </a:solidFill>
                          <a:effectLst/>
                          <a:uLnTx/>
                          <a:uFillTx/>
                          <a:latin typeface="Calibri"/>
                          <a:ea typeface="+mn-ea"/>
                          <a:cs typeface="+mn-cs"/>
                        </a:rPr>
                        <a:t>
 Kensington is terug met nieuwe zanger Jason Dowd! Wijnand interviewt ze over de comeback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79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Live - 2025-01-30 15:27:03</a:t>
                      </a:r>
                      <a:r>
                        <a:rPr kumimoji="0" lang="en-US" sz="1000" b="0" i="0" u="none" strike="noStrike" kern="1200" cap="none" spc="0" normalizeH="0" baseline="0" noProof="0">
                          <a:ln>
                            <a:noFill/>
                          </a:ln>
                          <a:solidFill>
                            <a:prstClr val="black"/>
                          </a:solidFill>
                          <a:effectLst/>
                          <a:uLnTx/>
                          <a:uFillTx/>
                          <a:latin typeface="Calibri"/>
                          <a:ea typeface="+mn-ea"/>
                          <a:cs typeface="+mn-cs"/>
                        </a:rPr>
                        <a:t>
 Kensington live met ‘A Moment’ in de 3FM Live Box | 3FM Live Box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7805820"/>
                  </a:ext>
                </a:extLst>
              </a:tr>
            </a:tbl>
          </a:graphicData>
        </a:graphic>
      </p:graphicFrame>
      <p:sp>
        <p:nvSpPr>
          <p:cNvPr id="4" name="Text Placeholder 3">
            <a:extLst>
              <a:ext uri="{FF2B5EF4-FFF2-40B4-BE49-F238E27FC236}">
                <a16:creationId xmlns:a16="http://schemas.microsoft.com/office/drawing/2014/main" id="{309D6DCD-A2C6-461A-BD96-A9F5475B1AD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6789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5D00F-2668-437D-9D1F-940B442E6596}"/>
              </a:ext>
            </a:extLst>
          </p:cNvPr>
          <p:cNvSpPr>
            <a:spLocks noGrp="1"/>
          </p:cNvSpPr>
          <p:nvPr>
            <p:ph type="title"/>
          </p:nvPr>
        </p:nvSpPr>
        <p:spPr/>
        <p:txBody>
          <a:bodyPr/>
          <a:lstStyle/>
          <a:p>
            <a:r>
              <a:rPr lang="en-US"/>
              <a:t>Tiktok Post Views | 1 group and 5 profiles</a:t>
            </a:r>
          </a:p>
        </p:txBody>
      </p:sp>
      <p:graphicFrame>
        <p:nvGraphicFramePr>
          <p:cNvPr id="6" name="Chart Placeholder 5">
            <a:extLst>
              <a:ext uri="{FF2B5EF4-FFF2-40B4-BE49-F238E27FC236}">
                <a16:creationId xmlns:a16="http://schemas.microsoft.com/office/drawing/2014/main" id="{849E2881-3E7C-4EC3-9AB2-C95B4655957A}"/>
              </a:ext>
            </a:extLst>
          </p:cNvPr>
          <p:cNvGraphicFramePr>
            <a:graphicFrameLocks noGrp="1"/>
          </p:cNvGraphicFramePr>
          <p:nvPr>
            <p:ph type="chart" sz="quarter" idx="13"/>
            <p:extLst>
              <p:ext uri="{D42A27DB-BD31-4B8C-83A1-F6EECF244321}">
                <p14:modId xmlns:p14="http://schemas.microsoft.com/office/powerpoint/2010/main" val="1498199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7DA5E-BF10-4E8E-A30C-00E80CB47AE3}"/>
              </a:ext>
            </a:extLst>
          </p:cNvPr>
          <p:cNvSpPr>
            <a:spLocks noGrp="1"/>
          </p:cNvSpPr>
          <p:nvPr>
            <p:ph type="body" sz="quarter" idx="14"/>
          </p:nvPr>
        </p:nvSpPr>
        <p:spPr/>
        <p:txBody>
          <a:bodyPr/>
          <a:lstStyle/>
          <a:p>
            <a:r>
              <a:rPr lang="en-US"/>
              <a:t>06/01/2024 - 01/31/2025</a:t>
            </a:r>
          </a:p>
        </p:txBody>
      </p:sp>
      <p:sp>
        <p:nvSpPr>
          <p:cNvPr id="5" name="Footer Placeholder 4">
            <a:extLst>
              <a:ext uri="{FF2B5EF4-FFF2-40B4-BE49-F238E27FC236}">
                <a16:creationId xmlns:a16="http://schemas.microsoft.com/office/drawing/2014/main" id="{195D7F67-AB94-4A12-9722-52DDEB8F7E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010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6C68-BEFF-4295-8761-0254D016BB93}"/>
              </a:ext>
            </a:extLst>
          </p:cNvPr>
          <p:cNvSpPr>
            <a:spLocks noGrp="1"/>
          </p:cNvSpPr>
          <p:nvPr>
            <p:ph type="title"/>
          </p:nvPr>
        </p:nvSpPr>
        <p:spPr/>
        <p:txBody>
          <a:bodyPr/>
          <a:lstStyle/>
          <a:p>
            <a:r>
              <a:rPr lang="en-US"/>
              <a:t>Tiktok Average Views by Hashtag | 1 group and 5 profiles</a:t>
            </a:r>
          </a:p>
        </p:txBody>
      </p:sp>
      <p:graphicFrame>
        <p:nvGraphicFramePr>
          <p:cNvPr id="6" name="Chart Placeholder 5">
            <a:extLst>
              <a:ext uri="{FF2B5EF4-FFF2-40B4-BE49-F238E27FC236}">
                <a16:creationId xmlns:a16="http://schemas.microsoft.com/office/drawing/2014/main" id="{BFD6E008-21A4-4759-B0E7-2C802D1C13B8}"/>
              </a:ext>
            </a:extLst>
          </p:cNvPr>
          <p:cNvGraphicFramePr>
            <a:graphicFrameLocks noGrp="1"/>
          </p:cNvGraphicFramePr>
          <p:nvPr>
            <p:ph type="chart" sz="quarter" idx="13"/>
            <p:extLst>
              <p:ext uri="{D42A27DB-BD31-4B8C-83A1-F6EECF244321}">
                <p14:modId xmlns:p14="http://schemas.microsoft.com/office/powerpoint/2010/main" val="1704405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612DA-9968-4D5C-B2E1-C21AF34D387D}"/>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BF62AAC1-6C32-4FF7-BF76-60F16C837F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102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2F48-4D7A-4C60-8DDA-AEC93B84703B}"/>
              </a:ext>
            </a:extLst>
          </p:cNvPr>
          <p:cNvSpPr>
            <a:spLocks noGrp="1"/>
          </p:cNvSpPr>
          <p:nvPr>
            <p:ph type="title"/>
          </p:nvPr>
        </p:nvSpPr>
        <p:spPr/>
        <p:txBody>
          <a:bodyPr/>
          <a:lstStyle/>
          <a:p>
            <a:r>
              <a:rPr lang="en-US"/>
              <a:t>Tiktok Onze best scorende TikToks! 👀 | 1 group and 5 profiles - 1 of 5</a:t>
            </a:r>
          </a:p>
        </p:txBody>
      </p:sp>
      <p:graphicFrame>
        <p:nvGraphicFramePr>
          <p:cNvPr id="5" name="Table Placeholder 4">
            <a:extLst>
              <a:ext uri="{FF2B5EF4-FFF2-40B4-BE49-F238E27FC236}">
                <a16:creationId xmlns:a16="http://schemas.microsoft.com/office/drawing/2014/main" id="{E4CF9F9B-E1B5-4F96-8031-A2224F4E8623}"/>
              </a:ext>
            </a:extLst>
          </p:cNvPr>
          <p:cNvGraphicFramePr>
            <a:graphicFrameLocks noGrp="1"/>
          </p:cNvGraphicFramePr>
          <p:nvPr>
            <p:ph type="tbl" sz="quarter" idx="13"/>
            <p:extLst>
              <p:ext uri="{D42A27DB-BD31-4B8C-83A1-F6EECF244321}">
                <p14:modId xmlns:p14="http://schemas.microsoft.com/office/powerpoint/2010/main" val="300012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28465426"/>
                    </a:ext>
                  </a:extLst>
                </a:gridCol>
                <a:gridCol w="576072">
                  <a:extLst>
                    <a:ext uri="{9D8B030D-6E8A-4147-A177-3AD203B41FA5}">
                      <a16:colId xmlns:a16="http://schemas.microsoft.com/office/drawing/2014/main" val="4220958856"/>
                    </a:ext>
                  </a:extLst>
                </a:gridCol>
                <a:gridCol w="576072">
                  <a:extLst>
                    <a:ext uri="{9D8B030D-6E8A-4147-A177-3AD203B41FA5}">
                      <a16:colId xmlns:a16="http://schemas.microsoft.com/office/drawing/2014/main" val="2758193949"/>
                    </a:ext>
                  </a:extLst>
                </a:gridCol>
                <a:gridCol w="576072">
                  <a:extLst>
                    <a:ext uri="{9D8B030D-6E8A-4147-A177-3AD203B41FA5}">
                      <a16:colId xmlns:a16="http://schemas.microsoft.com/office/drawing/2014/main" val="2892981533"/>
                    </a:ext>
                  </a:extLst>
                </a:gridCol>
                <a:gridCol w="576072">
                  <a:extLst>
                    <a:ext uri="{9D8B030D-6E8A-4147-A177-3AD203B41FA5}">
                      <a16:colId xmlns:a16="http://schemas.microsoft.com/office/drawing/2014/main" val="3992230321"/>
                    </a:ext>
                  </a:extLst>
                </a:gridCol>
                <a:gridCol w="576072">
                  <a:extLst>
                    <a:ext uri="{9D8B030D-6E8A-4147-A177-3AD203B41FA5}">
                      <a16:colId xmlns:a16="http://schemas.microsoft.com/office/drawing/2014/main" val="1203220996"/>
                    </a:ext>
                  </a:extLst>
                </a:gridCol>
                <a:gridCol w="576072">
                  <a:extLst>
                    <a:ext uri="{9D8B030D-6E8A-4147-A177-3AD203B41FA5}">
                      <a16:colId xmlns:a16="http://schemas.microsoft.com/office/drawing/2014/main" val="1312536449"/>
                    </a:ext>
                  </a:extLst>
                </a:gridCol>
                <a:gridCol w="576072">
                  <a:extLst>
                    <a:ext uri="{9D8B030D-6E8A-4147-A177-3AD203B41FA5}">
                      <a16:colId xmlns:a16="http://schemas.microsoft.com/office/drawing/2014/main" val="3274696258"/>
                    </a:ext>
                  </a:extLst>
                </a:gridCol>
                <a:gridCol w="576072">
                  <a:extLst>
                    <a:ext uri="{9D8B030D-6E8A-4147-A177-3AD203B41FA5}">
                      <a16:colId xmlns:a16="http://schemas.microsoft.com/office/drawing/2014/main" val="98610995"/>
                    </a:ext>
                  </a:extLst>
                </a:gridCol>
                <a:gridCol w="576072">
                  <a:extLst>
                    <a:ext uri="{9D8B030D-6E8A-4147-A177-3AD203B41FA5}">
                      <a16:colId xmlns:a16="http://schemas.microsoft.com/office/drawing/2014/main" val="63023684"/>
                    </a:ext>
                  </a:extLst>
                </a:gridCol>
                <a:gridCol w="576072">
                  <a:extLst>
                    <a:ext uri="{9D8B030D-6E8A-4147-A177-3AD203B41FA5}">
                      <a16:colId xmlns:a16="http://schemas.microsoft.com/office/drawing/2014/main" val="5632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16654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19639</a:t>
                      </a:r>
                    </a:p>
                  </a:txBody>
                  <a:tcPr/>
                </a:tc>
                <a:extLst>
                  <a:ext uri="{0D108BD9-81ED-4DB2-BD59-A6C34878D82A}">
                    <a16:rowId xmlns:a16="http://schemas.microsoft.com/office/drawing/2014/main" val="99375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a:t>
                      </a:r>
                    </a:p>
                  </a:txBody>
                  <a:tcPr/>
                </a:tc>
                <a:extLst>
                  <a:ext uri="{0D108BD9-81ED-4DB2-BD59-A6C34878D82A}">
                    <a16:rowId xmlns:a16="http://schemas.microsoft.com/office/drawing/2014/main" val="329736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181789</a:t>
                      </a:r>
                    </a:p>
                  </a:txBody>
                  <a:tcPr/>
                </a:tc>
                <a:extLst>
                  <a:ext uri="{0D108BD9-81ED-4DB2-BD59-A6C34878D82A}">
                    <a16:rowId xmlns:a16="http://schemas.microsoft.com/office/drawing/2014/main" val="144256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7982:21:58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419692</a:t>
                      </a:r>
                    </a:p>
                  </a:txBody>
                  <a:tcPr/>
                </a:tc>
                <a:extLst>
                  <a:ext uri="{0D108BD9-81ED-4DB2-BD59-A6C34878D82A}">
                    <a16:rowId xmlns:a16="http://schemas.microsoft.com/office/drawing/2014/main" val="19823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a:t>
                      </a:r>
                    </a:p>
                  </a:txBody>
                  <a:tcPr/>
                </a:tc>
                <a:extLst>
                  <a:ext uri="{0D108BD9-81ED-4DB2-BD59-A6C34878D82A}">
                    <a16:rowId xmlns:a16="http://schemas.microsoft.com/office/drawing/2014/main" val="2233689245"/>
                  </a:ext>
                </a:extLst>
              </a:tr>
            </a:tbl>
          </a:graphicData>
        </a:graphic>
      </p:graphicFrame>
      <p:sp>
        <p:nvSpPr>
          <p:cNvPr id="4" name="Text Placeholder 3">
            <a:extLst>
              <a:ext uri="{FF2B5EF4-FFF2-40B4-BE49-F238E27FC236}">
                <a16:creationId xmlns:a16="http://schemas.microsoft.com/office/drawing/2014/main" id="{79635528-C3B9-4BAB-BC4C-709D9F3C629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662353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01137-0107-4643-9172-F17472A840FE}"/>
              </a:ext>
            </a:extLst>
          </p:cNvPr>
          <p:cNvSpPr>
            <a:spLocks noGrp="1"/>
          </p:cNvSpPr>
          <p:nvPr>
            <p:ph type="title"/>
          </p:nvPr>
        </p:nvSpPr>
        <p:spPr/>
        <p:txBody>
          <a:bodyPr/>
          <a:lstStyle/>
          <a:p>
            <a:r>
              <a:rPr lang="en-US"/>
              <a:t>Tiktok Onze best scorende TikToks! 👀 | 1 group and 5 profiles - 2 of 5</a:t>
            </a:r>
          </a:p>
        </p:txBody>
      </p:sp>
      <p:graphicFrame>
        <p:nvGraphicFramePr>
          <p:cNvPr id="5" name="Table Placeholder 4">
            <a:extLst>
              <a:ext uri="{FF2B5EF4-FFF2-40B4-BE49-F238E27FC236}">
                <a16:creationId xmlns:a16="http://schemas.microsoft.com/office/drawing/2014/main" id="{930555C2-FB9A-4A58-932D-54BDBCC555D4}"/>
              </a:ext>
            </a:extLst>
          </p:cNvPr>
          <p:cNvGraphicFramePr>
            <a:graphicFrameLocks noGrp="1"/>
          </p:cNvGraphicFramePr>
          <p:nvPr>
            <p:ph type="tbl" sz="quarter" idx="13"/>
            <p:extLst>
              <p:ext uri="{D42A27DB-BD31-4B8C-83A1-F6EECF244321}">
                <p14:modId xmlns:p14="http://schemas.microsoft.com/office/powerpoint/2010/main" val="313359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80711001"/>
                    </a:ext>
                  </a:extLst>
                </a:gridCol>
                <a:gridCol w="576072">
                  <a:extLst>
                    <a:ext uri="{9D8B030D-6E8A-4147-A177-3AD203B41FA5}">
                      <a16:colId xmlns:a16="http://schemas.microsoft.com/office/drawing/2014/main" val="536870920"/>
                    </a:ext>
                  </a:extLst>
                </a:gridCol>
                <a:gridCol w="576072">
                  <a:extLst>
                    <a:ext uri="{9D8B030D-6E8A-4147-A177-3AD203B41FA5}">
                      <a16:colId xmlns:a16="http://schemas.microsoft.com/office/drawing/2014/main" val="3850951842"/>
                    </a:ext>
                  </a:extLst>
                </a:gridCol>
                <a:gridCol w="576072">
                  <a:extLst>
                    <a:ext uri="{9D8B030D-6E8A-4147-A177-3AD203B41FA5}">
                      <a16:colId xmlns:a16="http://schemas.microsoft.com/office/drawing/2014/main" val="2968495218"/>
                    </a:ext>
                  </a:extLst>
                </a:gridCol>
                <a:gridCol w="576072">
                  <a:extLst>
                    <a:ext uri="{9D8B030D-6E8A-4147-A177-3AD203B41FA5}">
                      <a16:colId xmlns:a16="http://schemas.microsoft.com/office/drawing/2014/main" val="1845836771"/>
                    </a:ext>
                  </a:extLst>
                </a:gridCol>
                <a:gridCol w="576072">
                  <a:extLst>
                    <a:ext uri="{9D8B030D-6E8A-4147-A177-3AD203B41FA5}">
                      <a16:colId xmlns:a16="http://schemas.microsoft.com/office/drawing/2014/main" val="2348994930"/>
                    </a:ext>
                  </a:extLst>
                </a:gridCol>
                <a:gridCol w="576072">
                  <a:extLst>
                    <a:ext uri="{9D8B030D-6E8A-4147-A177-3AD203B41FA5}">
                      <a16:colId xmlns:a16="http://schemas.microsoft.com/office/drawing/2014/main" val="594314398"/>
                    </a:ext>
                  </a:extLst>
                </a:gridCol>
                <a:gridCol w="576072">
                  <a:extLst>
                    <a:ext uri="{9D8B030D-6E8A-4147-A177-3AD203B41FA5}">
                      <a16:colId xmlns:a16="http://schemas.microsoft.com/office/drawing/2014/main" val="470040897"/>
                    </a:ext>
                  </a:extLst>
                </a:gridCol>
                <a:gridCol w="576072">
                  <a:extLst>
                    <a:ext uri="{9D8B030D-6E8A-4147-A177-3AD203B41FA5}">
                      <a16:colId xmlns:a16="http://schemas.microsoft.com/office/drawing/2014/main" val="3851901729"/>
                    </a:ext>
                  </a:extLst>
                </a:gridCol>
                <a:gridCol w="576072">
                  <a:extLst>
                    <a:ext uri="{9D8B030D-6E8A-4147-A177-3AD203B41FA5}">
                      <a16:colId xmlns:a16="http://schemas.microsoft.com/office/drawing/2014/main" val="2286892237"/>
                    </a:ext>
                  </a:extLst>
                </a:gridCol>
                <a:gridCol w="576072">
                  <a:extLst>
                    <a:ext uri="{9D8B030D-6E8A-4147-A177-3AD203B41FA5}">
                      <a16:colId xmlns:a16="http://schemas.microsoft.com/office/drawing/2014/main" val="2964076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78610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extLst>
                  <a:ext uri="{0D108BD9-81ED-4DB2-BD59-A6C34878D82A}">
                    <a16:rowId xmlns:a16="http://schemas.microsoft.com/office/drawing/2014/main" val="81469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138605</a:t>
                      </a:r>
                    </a:p>
                  </a:txBody>
                  <a:tcPr/>
                </a:tc>
                <a:extLst>
                  <a:ext uri="{0D108BD9-81ED-4DB2-BD59-A6C34878D82A}">
                    <a16:rowId xmlns:a16="http://schemas.microsoft.com/office/drawing/2014/main" val="209281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a:t>
                      </a:r>
                    </a:p>
                  </a:txBody>
                  <a:tcPr/>
                </a:tc>
                <a:extLst>
                  <a:ext uri="{0D108BD9-81ED-4DB2-BD59-A6C34878D82A}">
                    <a16:rowId xmlns:a16="http://schemas.microsoft.com/office/drawing/2014/main" val="292603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12271</a:t>
                      </a:r>
                    </a:p>
                  </a:txBody>
                  <a:tcPr/>
                </a:tc>
                <a:extLst>
                  <a:ext uri="{0D108BD9-81ED-4DB2-BD59-A6C34878D82A}">
                    <a16:rowId xmlns:a16="http://schemas.microsoft.com/office/drawing/2014/main" val="317166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8058:20:14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438081</a:t>
                      </a:r>
                    </a:p>
                  </a:txBody>
                  <a:tcPr/>
                </a:tc>
                <a:extLst>
                  <a:ext uri="{0D108BD9-81ED-4DB2-BD59-A6C34878D82A}">
                    <a16:rowId xmlns:a16="http://schemas.microsoft.com/office/drawing/2014/main" val="1929763924"/>
                  </a:ext>
                </a:extLst>
              </a:tr>
            </a:tbl>
          </a:graphicData>
        </a:graphic>
      </p:graphicFrame>
      <p:sp>
        <p:nvSpPr>
          <p:cNvPr id="4" name="Text Placeholder 3">
            <a:extLst>
              <a:ext uri="{FF2B5EF4-FFF2-40B4-BE49-F238E27FC236}">
                <a16:creationId xmlns:a16="http://schemas.microsoft.com/office/drawing/2014/main" id="{85C97A76-BE08-4392-9A44-A2295617EEA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2102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B821-89C8-4C57-A775-1AB53085E514}"/>
              </a:ext>
            </a:extLst>
          </p:cNvPr>
          <p:cNvSpPr>
            <a:spLocks noGrp="1"/>
          </p:cNvSpPr>
          <p:nvPr>
            <p:ph type="title"/>
          </p:nvPr>
        </p:nvSpPr>
        <p:spPr/>
        <p:txBody>
          <a:bodyPr/>
          <a:lstStyle/>
          <a:p>
            <a:r>
              <a:rPr lang="en-US"/>
              <a:t>Tiktok Onze best scorende TikToks! 👀 | 1 group and 5 profiles - 3 of 5</a:t>
            </a:r>
          </a:p>
        </p:txBody>
      </p:sp>
      <p:graphicFrame>
        <p:nvGraphicFramePr>
          <p:cNvPr id="5" name="Table Placeholder 4">
            <a:extLst>
              <a:ext uri="{FF2B5EF4-FFF2-40B4-BE49-F238E27FC236}">
                <a16:creationId xmlns:a16="http://schemas.microsoft.com/office/drawing/2014/main" id="{3E94F4F3-300A-40CE-8200-E99F3E3FD411}"/>
              </a:ext>
            </a:extLst>
          </p:cNvPr>
          <p:cNvGraphicFramePr>
            <a:graphicFrameLocks noGrp="1"/>
          </p:cNvGraphicFramePr>
          <p:nvPr>
            <p:ph type="tbl" sz="quarter" idx="13"/>
            <p:extLst>
              <p:ext uri="{D42A27DB-BD31-4B8C-83A1-F6EECF244321}">
                <p14:modId xmlns:p14="http://schemas.microsoft.com/office/powerpoint/2010/main" val="144922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95717681"/>
                    </a:ext>
                  </a:extLst>
                </a:gridCol>
                <a:gridCol w="576072">
                  <a:extLst>
                    <a:ext uri="{9D8B030D-6E8A-4147-A177-3AD203B41FA5}">
                      <a16:colId xmlns:a16="http://schemas.microsoft.com/office/drawing/2014/main" val="2747062127"/>
                    </a:ext>
                  </a:extLst>
                </a:gridCol>
                <a:gridCol w="576072">
                  <a:extLst>
                    <a:ext uri="{9D8B030D-6E8A-4147-A177-3AD203B41FA5}">
                      <a16:colId xmlns:a16="http://schemas.microsoft.com/office/drawing/2014/main" val="2579464234"/>
                    </a:ext>
                  </a:extLst>
                </a:gridCol>
                <a:gridCol w="576072">
                  <a:extLst>
                    <a:ext uri="{9D8B030D-6E8A-4147-A177-3AD203B41FA5}">
                      <a16:colId xmlns:a16="http://schemas.microsoft.com/office/drawing/2014/main" val="34751480"/>
                    </a:ext>
                  </a:extLst>
                </a:gridCol>
                <a:gridCol w="576072">
                  <a:extLst>
                    <a:ext uri="{9D8B030D-6E8A-4147-A177-3AD203B41FA5}">
                      <a16:colId xmlns:a16="http://schemas.microsoft.com/office/drawing/2014/main" val="558337139"/>
                    </a:ext>
                  </a:extLst>
                </a:gridCol>
                <a:gridCol w="576072">
                  <a:extLst>
                    <a:ext uri="{9D8B030D-6E8A-4147-A177-3AD203B41FA5}">
                      <a16:colId xmlns:a16="http://schemas.microsoft.com/office/drawing/2014/main" val="3628945811"/>
                    </a:ext>
                  </a:extLst>
                </a:gridCol>
                <a:gridCol w="576072">
                  <a:extLst>
                    <a:ext uri="{9D8B030D-6E8A-4147-A177-3AD203B41FA5}">
                      <a16:colId xmlns:a16="http://schemas.microsoft.com/office/drawing/2014/main" val="2451386103"/>
                    </a:ext>
                  </a:extLst>
                </a:gridCol>
                <a:gridCol w="576072">
                  <a:extLst>
                    <a:ext uri="{9D8B030D-6E8A-4147-A177-3AD203B41FA5}">
                      <a16:colId xmlns:a16="http://schemas.microsoft.com/office/drawing/2014/main" val="3792053333"/>
                    </a:ext>
                  </a:extLst>
                </a:gridCol>
                <a:gridCol w="576072">
                  <a:extLst>
                    <a:ext uri="{9D8B030D-6E8A-4147-A177-3AD203B41FA5}">
                      <a16:colId xmlns:a16="http://schemas.microsoft.com/office/drawing/2014/main" val="809331244"/>
                    </a:ext>
                  </a:extLst>
                </a:gridCol>
                <a:gridCol w="576072">
                  <a:extLst>
                    <a:ext uri="{9D8B030D-6E8A-4147-A177-3AD203B41FA5}">
                      <a16:colId xmlns:a16="http://schemas.microsoft.com/office/drawing/2014/main" val="2732668523"/>
                    </a:ext>
                  </a:extLst>
                </a:gridCol>
                <a:gridCol w="576072">
                  <a:extLst>
                    <a:ext uri="{9D8B030D-6E8A-4147-A177-3AD203B41FA5}">
                      <a16:colId xmlns:a16="http://schemas.microsoft.com/office/drawing/2014/main" val="3455646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56775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3467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134226</a:t>
                      </a:r>
                    </a:p>
                  </a:txBody>
                  <a:tcPr/>
                </a:tc>
                <a:extLst>
                  <a:ext uri="{0D108BD9-81ED-4DB2-BD59-A6C34878D82A}">
                    <a16:rowId xmlns:a16="http://schemas.microsoft.com/office/drawing/2014/main" val="181699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115408</a:t>
                      </a:r>
                    </a:p>
                  </a:txBody>
                  <a:tcPr/>
                </a:tc>
                <a:extLst>
                  <a:ext uri="{0D108BD9-81ED-4DB2-BD59-A6C34878D82A}">
                    <a16:rowId xmlns:a16="http://schemas.microsoft.com/office/drawing/2014/main" val="79654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27508</a:t>
                      </a:r>
                    </a:p>
                  </a:txBody>
                  <a:tcPr/>
                </a:tc>
                <a:extLst>
                  <a:ext uri="{0D108BD9-81ED-4DB2-BD59-A6C34878D82A}">
                    <a16:rowId xmlns:a16="http://schemas.microsoft.com/office/drawing/2014/main" val="37153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4456885"/>
                  </a:ext>
                </a:extLst>
              </a:tr>
            </a:tbl>
          </a:graphicData>
        </a:graphic>
      </p:graphicFrame>
      <p:sp>
        <p:nvSpPr>
          <p:cNvPr id="4" name="Text Placeholder 3">
            <a:extLst>
              <a:ext uri="{FF2B5EF4-FFF2-40B4-BE49-F238E27FC236}">
                <a16:creationId xmlns:a16="http://schemas.microsoft.com/office/drawing/2014/main" id="{D4FE5E1E-79A1-4BDA-897C-04AEAE741CC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02041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D53F-EB20-4B33-8120-0779C4D66D41}"/>
              </a:ext>
            </a:extLst>
          </p:cNvPr>
          <p:cNvSpPr>
            <a:spLocks noGrp="1"/>
          </p:cNvSpPr>
          <p:nvPr>
            <p:ph type="title"/>
          </p:nvPr>
        </p:nvSpPr>
        <p:spPr/>
        <p:txBody>
          <a:bodyPr/>
          <a:lstStyle/>
          <a:p>
            <a:r>
              <a:rPr lang="en-US"/>
              <a:t>Tiktok Onze best scorende TikToks! 👀 | 1 group and 5 profiles - 4 of 5</a:t>
            </a:r>
          </a:p>
        </p:txBody>
      </p:sp>
      <p:graphicFrame>
        <p:nvGraphicFramePr>
          <p:cNvPr id="5" name="Table Placeholder 4">
            <a:extLst>
              <a:ext uri="{FF2B5EF4-FFF2-40B4-BE49-F238E27FC236}">
                <a16:creationId xmlns:a16="http://schemas.microsoft.com/office/drawing/2014/main" id="{89641C17-E533-4CB9-9D43-D6994FBBAF7B}"/>
              </a:ext>
            </a:extLst>
          </p:cNvPr>
          <p:cNvGraphicFramePr>
            <a:graphicFrameLocks noGrp="1"/>
          </p:cNvGraphicFramePr>
          <p:nvPr>
            <p:ph type="tbl" sz="quarter" idx="13"/>
            <p:extLst>
              <p:ext uri="{D42A27DB-BD31-4B8C-83A1-F6EECF244321}">
                <p14:modId xmlns:p14="http://schemas.microsoft.com/office/powerpoint/2010/main" val="74728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6356153"/>
                    </a:ext>
                  </a:extLst>
                </a:gridCol>
                <a:gridCol w="576072">
                  <a:extLst>
                    <a:ext uri="{9D8B030D-6E8A-4147-A177-3AD203B41FA5}">
                      <a16:colId xmlns:a16="http://schemas.microsoft.com/office/drawing/2014/main" val="2819782530"/>
                    </a:ext>
                  </a:extLst>
                </a:gridCol>
                <a:gridCol w="576072">
                  <a:extLst>
                    <a:ext uri="{9D8B030D-6E8A-4147-A177-3AD203B41FA5}">
                      <a16:colId xmlns:a16="http://schemas.microsoft.com/office/drawing/2014/main" val="3903161982"/>
                    </a:ext>
                  </a:extLst>
                </a:gridCol>
                <a:gridCol w="576072">
                  <a:extLst>
                    <a:ext uri="{9D8B030D-6E8A-4147-A177-3AD203B41FA5}">
                      <a16:colId xmlns:a16="http://schemas.microsoft.com/office/drawing/2014/main" val="871897436"/>
                    </a:ext>
                  </a:extLst>
                </a:gridCol>
                <a:gridCol w="576072">
                  <a:extLst>
                    <a:ext uri="{9D8B030D-6E8A-4147-A177-3AD203B41FA5}">
                      <a16:colId xmlns:a16="http://schemas.microsoft.com/office/drawing/2014/main" val="3091376340"/>
                    </a:ext>
                  </a:extLst>
                </a:gridCol>
                <a:gridCol w="576072">
                  <a:extLst>
                    <a:ext uri="{9D8B030D-6E8A-4147-A177-3AD203B41FA5}">
                      <a16:colId xmlns:a16="http://schemas.microsoft.com/office/drawing/2014/main" val="669632026"/>
                    </a:ext>
                  </a:extLst>
                </a:gridCol>
                <a:gridCol w="576072">
                  <a:extLst>
                    <a:ext uri="{9D8B030D-6E8A-4147-A177-3AD203B41FA5}">
                      <a16:colId xmlns:a16="http://schemas.microsoft.com/office/drawing/2014/main" val="3998526279"/>
                    </a:ext>
                  </a:extLst>
                </a:gridCol>
                <a:gridCol w="576072">
                  <a:extLst>
                    <a:ext uri="{9D8B030D-6E8A-4147-A177-3AD203B41FA5}">
                      <a16:colId xmlns:a16="http://schemas.microsoft.com/office/drawing/2014/main" val="3083481852"/>
                    </a:ext>
                  </a:extLst>
                </a:gridCol>
                <a:gridCol w="576072">
                  <a:extLst>
                    <a:ext uri="{9D8B030D-6E8A-4147-A177-3AD203B41FA5}">
                      <a16:colId xmlns:a16="http://schemas.microsoft.com/office/drawing/2014/main" val="524448604"/>
                    </a:ext>
                  </a:extLst>
                </a:gridCol>
                <a:gridCol w="576072">
                  <a:extLst>
                    <a:ext uri="{9D8B030D-6E8A-4147-A177-3AD203B41FA5}">
                      <a16:colId xmlns:a16="http://schemas.microsoft.com/office/drawing/2014/main" val="3999382891"/>
                    </a:ext>
                  </a:extLst>
                </a:gridCol>
                <a:gridCol w="576072">
                  <a:extLst>
                    <a:ext uri="{9D8B030D-6E8A-4147-A177-3AD203B41FA5}">
                      <a16:colId xmlns:a16="http://schemas.microsoft.com/office/drawing/2014/main" val="8801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16086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4600</a:t>
                      </a:r>
                    </a:p>
                  </a:txBody>
                  <a:tcPr/>
                </a:tc>
                <a:extLst>
                  <a:ext uri="{0D108BD9-81ED-4DB2-BD59-A6C34878D82A}">
                    <a16:rowId xmlns:a16="http://schemas.microsoft.com/office/drawing/2014/main" val="145669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7132</a:t>
                      </a:r>
                    </a:p>
                  </a:txBody>
                  <a:tcPr/>
                </a:tc>
                <a:extLst>
                  <a:ext uri="{0D108BD9-81ED-4DB2-BD59-A6C34878D82A}">
                    <a16:rowId xmlns:a16="http://schemas.microsoft.com/office/drawing/2014/main" val="15323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37715</a:t>
                      </a:r>
                    </a:p>
                  </a:txBody>
                  <a:tcPr/>
                </a:tc>
                <a:extLst>
                  <a:ext uri="{0D108BD9-81ED-4DB2-BD59-A6C34878D82A}">
                    <a16:rowId xmlns:a16="http://schemas.microsoft.com/office/drawing/2014/main" val="368833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59457</a:t>
                      </a:r>
                    </a:p>
                  </a:txBody>
                  <a:tcPr/>
                </a:tc>
                <a:extLst>
                  <a:ext uri="{0D108BD9-81ED-4DB2-BD59-A6C34878D82A}">
                    <a16:rowId xmlns:a16="http://schemas.microsoft.com/office/drawing/2014/main" val="428555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248001</a:t>
                      </a:r>
                    </a:p>
                  </a:txBody>
                  <a:tcPr/>
                </a:tc>
                <a:extLst>
                  <a:ext uri="{0D108BD9-81ED-4DB2-BD59-A6C34878D82A}">
                    <a16:rowId xmlns:a16="http://schemas.microsoft.com/office/drawing/2014/main" val="1584626363"/>
                  </a:ext>
                </a:extLst>
              </a:tr>
            </a:tbl>
          </a:graphicData>
        </a:graphic>
      </p:graphicFrame>
      <p:sp>
        <p:nvSpPr>
          <p:cNvPr id="4" name="Text Placeholder 3">
            <a:extLst>
              <a:ext uri="{FF2B5EF4-FFF2-40B4-BE49-F238E27FC236}">
                <a16:creationId xmlns:a16="http://schemas.microsoft.com/office/drawing/2014/main" id="{68F25859-F0DF-4571-ADDC-FF7BA709EDF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65582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C37D3-2E44-42FB-B267-EC2C0BEE5889}"/>
              </a:ext>
            </a:extLst>
          </p:cNvPr>
          <p:cNvSpPr>
            <a:spLocks noGrp="1"/>
          </p:cNvSpPr>
          <p:nvPr>
            <p:ph type="title"/>
          </p:nvPr>
        </p:nvSpPr>
        <p:spPr/>
        <p:txBody>
          <a:bodyPr/>
          <a:lstStyle/>
          <a:p>
            <a:r>
              <a:rPr lang="en-US"/>
              <a:t>Tiktok Onze best scorende TikToks! 👀 | 1 group and 5 profiles - 5 of 5</a:t>
            </a:r>
          </a:p>
        </p:txBody>
      </p:sp>
      <p:graphicFrame>
        <p:nvGraphicFramePr>
          <p:cNvPr id="5" name="Table Placeholder 4">
            <a:extLst>
              <a:ext uri="{FF2B5EF4-FFF2-40B4-BE49-F238E27FC236}">
                <a16:creationId xmlns:a16="http://schemas.microsoft.com/office/drawing/2014/main" id="{50A40BA2-763D-4966-8038-832ABF16CFBD}"/>
              </a:ext>
            </a:extLst>
          </p:cNvPr>
          <p:cNvGraphicFramePr>
            <a:graphicFrameLocks noGrp="1"/>
          </p:cNvGraphicFramePr>
          <p:nvPr>
            <p:ph type="tbl" sz="quarter" idx="13"/>
            <p:extLst>
              <p:ext uri="{D42A27DB-BD31-4B8C-83A1-F6EECF244321}">
                <p14:modId xmlns:p14="http://schemas.microsoft.com/office/powerpoint/2010/main" val="351285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79747245"/>
                    </a:ext>
                  </a:extLst>
                </a:gridCol>
                <a:gridCol w="576072">
                  <a:extLst>
                    <a:ext uri="{9D8B030D-6E8A-4147-A177-3AD203B41FA5}">
                      <a16:colId xmlns:a16="http://schemas.microsoft.com/office/drawing/2014/main" val="3176569591"/>
                    </a:ext>
                  </a:extLst>
                </a:gridCol>
                <a:gridCol w="576072">
                  <a:extLst>
                    <a:ext uri="{9D8B030D-6E8A-4147-A177-3AD203B41FA5}">
                      <a16:colId xmlns:a16="http://schemas.microsoft.com/office/drawing/2014/main" val="3088291388"/>
                    </a:ext>
                  </a:extLst>
                </a:gridCol>
                <a:gridCol w="576072">
                  <a:extLst>
                    <a:ext uri="{9D8B030D-6E8A-4147-A177-3AD203B41FA5}">
                      <a16:colId xmlns:a16="http://schemas.microsoft.com/office/drawing/2014/main" val="3809849552"/>
                    </a:ext>
                  </a:extLst>
                </a:gridCol>
                <a:gridCol w="576072">
                  <a:extLst>
                    <a:ext uri="{9D8B030D-6E8A-4147-A177-3AD203B41FA5}">
                      <a16:colId xmlns:a16="http://schemas.microsoft.com/office/drawing/2014/main" val="2472739058"/>
                    </a:ext>
                  </a:extLst>
                </a:gridCol>
                <a:gridCol w="576072">
                  <a:extLst>
                    <a:ext uri="{9D8B030D-6E8A-4147-A177-3AD203B41FA5}">
                      <a16:colId xmlns:a16="http://schemas.microsoft.com/office/drawing/2014/main" val="3335181460"/>
                    </a:ext>
                  </a:extLst>
                </a:gridCol>
                <a:gridCol w="576072">
                  <a:extLst>
                    <a:ext uri="{9D8B030D-6E8A-4147-A177-3AD203B41FA5}">
                      <a16:colId xmlns:a16="http://schemas.microsoft.com/office/drawing/2014/main" val="592503233"/>
                    </a:ext>
                  </a:extLst>
                </a:gridCol>
                <a:gridCol w="576072">
                  <a:extLst>
                    <a:ext uri="{9D8B030D-6E8A-4147-A177-3AD203B41FA5}">
                      <a16:colId xmlns:a16="http://schemas.microsoft.com/office/drawing/2014/main" val="2630237016"/>
                    </a:ext>
                  </a:extLst>
                </a:gridCol>
                <a:gridCol w="576072">
                  <a:extLst>
                    <a:ext uri="{9D8B030D-6E8A-4147-A177-3AD203B41FA5}">
                      <a16:colId xmlns:a16="http://schemas.microsoft.com/office/drawing/2014/main" val="1749951679"/>
                    </a:ext>
                  </a:extLst>
                </a:gridCol>
                <a:gridCol w="576072">
                  <a:extLst>
                    <a:ext uri="{9D8B030D-6E8A-4147-A177-3AD203B41FA5}">
                      <a16:colId xmlns:a16="http://schemas.microsoft.com/office/drawing/2014/main" val="1307325596"/>
                    </a:ext>
                  </a:extLst>
                </a:gridCol>
                <a:gridCol w="576072">
                  <a:extLst>
                    <a:ext uri="{9D8B030D-6E8A-4147-A177-3AD203B41FA5}">
                      <a16:colId xmlns:a16="http://schemas.microsoft.com/office/drawing/2014/main" val="380683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741436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11573</a:t>
                      </a:r>
                    </a:p>
                  </a:txBody>
                  <a:tcPr/>
                </a:tc>
                <a:extLst>
                  <a:ext uri="{0D108BD9-81ED-4DB2-BD59-A6C34878D82A}">
                    <a16:rowId xmlns:a16="http://schemas.microsoft.com/office/drawing/2014/main" val="224129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73840</a:t>
                      </a:r>
                    </a:p>
                  </a:txBody>
                  <a:tcPr/>
                </a:tc>
                <a:extLst>
                  <a:ext uri="{0D108BD9-81ED-4DB2-BD59-A6C34878D82A}">
                    <a16:rowId xmlns:a16="http://schemas.microsoft.com/office/drawing/2014/main" val="329642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266896</a:t>
                      </a:r>
                    </a:p>
                  </a:txBody>
                  <a:tcPr/>
                </a:tc>
                <a:extLst>
                  <a:ext uri="{0D108BD9-81ED-4DB2-BD59-A6C34878D82A}">
                    <a16:rowId xmlns:a16="http://schemas.microsoft.com/office/drawing/2014/main" val="370092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191596</a:t>
                      </a:r>
                    </a:p>
                  </a:txBody>
                  <a:tcPr/>
                </a:tc>
                <a:extLst>
                  <a:ext uri="{0D108BD9-81ED-4DB2-BD59-A6C34878D82A}">
                    <a16:rowId xmlns:a16="http://schemas.microsoft.com/office/drawing/2014/main" val="196070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275392</a:t>
                      </a:r>
                    </a:p>
                  </a:txBody>
                  <a:tcPr/>
                </a:tc>
                <a:extLst>
                  <a:ext uri="{0D108BD9-81ED-4DB2-BD59-A6C34878D82A}">
                    <a16:rowId xmlns:a16="http://schemas.microsoft.com/office/drawing/2014/main" val="2150146029"/>
                  </a:ext>
                </a:extLst>
              </a:tr>
            </a:tbl>
          </a:graphicData>
        </a:graphic>
      </p:graphicFrame>
      <p:sp>
        <p:nvSpPr>
          <p:cNvPr id="4" name="Text Placeholder 3">
            <a:extLst>
              <a:ext uri="{FF2B5EF4-FFF2-40B4-BE49-F238E27FC236}">
                <a16:creationId xmlns:a16="http://schemas.microsoft.com/office/drawing/2014/main" id="{031AC980-FA96-4744-81F4-F3C5EFD968D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17234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DCF00-6641-431E-85D8-F32A028F8D18}"/>
              </a:ext>
            </a:extLst>
          </p:cNvPr>
          <p:cNvSpPr>
            <a:spLocks noGrp="1"/>
          </p:cNvSpPr>
          <p:nvPr>
            <p:ph type="title"/>
          </p:nvPr>
        </p:nvSpPr>
        <p:spPr/>
        <p:txBody>
          <a:bodyPr/>
          <a:lstStyle/>
          <a:p>
            <a:r>
              <a:rPr lang="nl-NL"/>
              <a:t>Instagram Belangrijkste Insta statistieken op een rij 📊 | 1 group and 5 profiles</a:t>
            </a:r>
            <a:endParaRPr lang="en-US"/>
          </a:p>
        </p:txBody>
      </p:sp>
      <p:graphicFrame>
        <p:nvGraphicFramePr>
          <p:cNvPr id="5" name="Table Placeholder 4">
            <a:extLst>
              <a:ext uri="{FF2B5EF4-FFF2-40B4-BE49-F238E27FC236}">
                <a16:creationId xmlns:a16="http://schemas.microsoft.com/office/drawing/2014/main" id="{BBCE19BA-3737-4F5E-91A6-95DAEF603579}"/>
              </a:ext>
            </a:extLst>
          </p:cNvPr>
          <p:cNvGraphicFramePr>
            <a:graphicFrameLocks noGrp="1"/>
          </p:cNvGraphicFramePr>
          <p:nvPr>
            <p:ph type="tbl" sz="quarter" idx="13"/>
            <p:extLst>
              <p:ext uri="{D42A27DB-BD31-4B8C-83A1-F6EECF244321}">
                <p14:modId xmlns:p14="http://schemas.microsoft.com/office/powerpoint/2010/main" val="333112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35900239"/>
                    </a:ext>
                  </a:extLst>
                </a:gridCol>
                <a:gridCol w="658368">
                  <a:extLst>
                    <a:ext uri="{9D8B030D-6E8A-4147-A177-3AD203B41FA5}">
                      <a16:colId xmlns:a16="http://schemas.microsoft.com/office/drawing/2014/main" val="3801493915"/>
                    </a:ext>
                  </a:extLst>
                </a:gridCol>
                <a:gridCol w="658368">
                  <a:extLst>
                    <a:ext uri="{9D8B030D-6E8A-4147-A177-3AD203B41FA5}">
                      <a16:colId xmlns:a16="http://schemas.microsoft.com/office/drawing/2014/main" val="304501067"/>
                    </a:ext>
                  </a:extLst>
                </a:gridCol>
                <a:gridCol w="658368">
                  <a:extLst>
                    <a:ext uri="{9D8B030D-6E8A-4147-A177-3AD203B41FA5}">
                      <a16:colId xmlns:a16="http://schemas.microsoft.com/office/drawing/2014/main" val="849104671"/>
                    </a:ext>
                  </a:extLst>
                </a:gridCol>
                <a:gridCol w="658368">
                  <a:extLst>
                    <a:ext uri="{9D8B030D-6E8A-4147-A177-3AD203B41FA5}">
                      <a16:colId xmlns:a16="http://schemas.microsoft.com/office/drawing/2014/main" val="2331495693"/>
                    </a:ext>
                  </a:extLst>
                </a:gridCol>
                <a:gridCol w="658368">
                  <a:extLst>
                    <a:ext uri="{9D8B030D-6E8A-4147-A177-3AD203B41FA5}">
                      <a16:colId xmlns:a16="http://schemas.microsoft.com/office/drawing/2014/main" val="741124439"/>
                    </a:ext>
                  </a:extLst>
                </a:gridCol>
                <a:gridCol w="658368">
                  <a:extLst>
                    <a:ext uri="{9D8B030D-6E8A-4147-A177-3AD203B41FA5}">
                      <a16:colId xmlns:a16="http://schemas.microsoft.com/office/drawing/2014/main" val="3519775568"/>
                    </a:ext>
                  </a:extLst>
                </a:gridCol>
                <a:gridCol w="658368">
                  <a:extLst>
                    <a:ext uri="{9D8B030D-6E8A-4147-A177-3AD203B41FA5}">
                      <a16:colId xmlns:a16="http://schemas.microsoft.com/office/drawing/2014/main" val="146438161"/>
                    </a:ext>
                  </a:extLst>
                </a:gridCol>
                <a:gridCol w="658368">
                  <a:extLst>
                    <a:ext uri="{9D8B030D-6E8A-4147-A177-3AD203B41FA5}">
                      <a16:colId xmlns:a16="http://schemas.microsoft.com/office/drawing/2014/main" val="3702217249"/>
                    </a:ext>
                  </a:extLst>
                </a:gridCol>
                <a:gridCol w="658368">
                  <a:extLst>
                    <a:ext uri="{9D8B030D-6E8A-4147-A177-3AD203B41FA5}">
                      <a16:colId xmlns:a16="http://schemas.microsoft.com/office/drawing/2014/main" val="695379592"/>
                    </a:ext>
                  </a:extLst>
                </a:gridCol>
                <a:gridCol w="658368">
                  <a:extLst>
                    <a:ext uri="{9D8B030D-6E8A-4147-A177-3AD203B41FA5}">
                      <a16:colId xmlns:a16="http://schemas.microsoft.com/office/drawing/2014/main" val="2051611405"/>
                    </a:ext>
                  </a:extLst>
                </a:gridCol>
                <a:gridCol w="658368">
                  <a:extLst>
                    <a:ext uri="{9D8B030D-6E8A-4147-A177-3AD203B41FA5}">
                      <a16:colId xmlns:a16="http://schemas.microsoft.com/office/drawing/2014/main" val="309974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Video 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3941859590"/>
                  </a:ext>
                </a:extLst>
              </a:tr>
              <a:tr h="370840">
                <a:tc>
                  <a:txBody>
                    <a:bodyPr/>
                    <a:lstStyle/>
                    <a:p>
                      <a:r>
                        <a:rPr lang="en-US" sz="1000"/>
                        <a:t>npo3fm</a:t>
                      </a:r>
                    </a:p>
                  </a:txBody>
                  <a:tcPr/>
                </a:tc>
                <a:tc>
                  <a:txBody>
                    <a:bodyPr/>
                    <a:lstStyle/>
                    <a:p>
                      <a:r>
                        <a:rPr lang="en-US" sz="1000"/>
                        <a:t>150628</a:t>
                      </a:r>
                    </a:p>
                  </a:txBody>
                  <a:tcPr/>
                </a:tc>
                <a:tc>
                  <a:txBody>
                    <a:bodyPr/>
                    <a:lstStyle/>
                    <a:p>
                      <a:r>
                        <a:rPr lang="en-US" sz="1000"/>
                        <a:t>96</a:t>
                      </a:r>
                    </a:p>
                  </a:txBody>
                  <a:tcPr/>
                </a:tc>
                <a:tc>
                  <a:txBody>
                    <a:bodyPr/>
                    <a:lstStyle/>
                    <a:p>
                      <a:r>
                        <a:rPr lang="en-US" sz="1000"/>
                        <a:t>4759</a:t>
                      </a:r>
                    </a:p>
                  </a:txBody>
                  <a:tcPr/>
                </a:tc>
                <a:tc>
                  <a:txBody>
                    <a:bodyPr/>
                    <a:lstStyle/>
                    <a:p>
                      <a:r>
                        <a:rPr lang="en-US" sz="1000"/>
                        <a:t>3094247</a:t>
                      </a:r>
                    </a:p>
                  </a:txBody>
                  <a:tcPr/>
                </a:tc>
                <a:tc>
                  <a:txBody>
                    <a:bodyPr/>
                    <a:lstStyle/>
                    <a:p>
                      <a:r>
                        <a:rPr lang="en-US" sz="1000"/>
                        <a:t>168021</a:t>
                      </a:r>
                    </a:p>
                  </a:txBody>
                  <a:tcPr/>
                </a:tc>
                <a:tc>
                  <a:txBody>
                    <a:bodyPr/>
                    <a:lstStyle/>
                    <a:p>
                      <a:r>
                        <a:rPr lang="en-US" sz="1000"/>
                        <a:t>61626.708333333</a:t>
                      </a:r>
                    </a:p>
                  </a:txBody>
                  <a:tcPr/>
                </a:tc>
                <a:tc>
                  <a:txBody>
                    <a:bodyPr/>
                    <a:lstStyle/>
                    <a:p>
                      <a:r>
                        <a:rPr lang="en-US" sz="1000"/>
                        <a:t>3348049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2094614116"/>
                  </a:ext>
                </a:extLst>
              </a:tr>
            </a:tbl>
          </a:graphicData>
        </a:graphic>
      </p:graphicFrame>
      <p:sp>
        <p:nvSpPr>
          <p:cNvPr id="4" name="Text Placeholder 3">
            <a:extLst>
              <a:ext uri="{FF2B5EF4-FFF2-40B4-BE49-F238E27FC236}">
                <a16:creationId xmlns:a16="http://schemas.microsoft.com/office/drawing/2014/main" id="{8B41094D-BD61-448E-97C1-118E0B58092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8775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5F195-21D0-4D14-9464-61794DE3B758}"/>
              </a:ext>
            </a:extLst>
          </p:cNvPr>
          <p:cNvSpPr>
            <a:spLocks noGrp="1"/>
          </p:cNvSpPr>
          <p:nvPr>
            <p:ph type="title"/>
          </p:nvPr>
        </p:nvSpPr>
        <p:spPr/>
        <p:txBody>
          <a:bodyPr/>
          <a:lstStyle/>
          <a:p>
            <a:r>
              <a:rPr lang="en-US"/>
              <a:t>Instagram Reach | 1 group and 5 profiles</a:t>
            </a:r>
          </a:p>
        </p:txBody>
      </p:sp>
      <p:graphicFrame>
        <p:nvGraphicFramePr>
          <p:cNvPr id="6" name="Chart Placeholder 5">
            <a:extLst>
              <a:ext uri="{FF2B5EF4-FFF2-40B4-BE49-F238E27FC236}">
                <a16:creationId xmlns:a16="http://schemas.microsoft.com/office/drawing/2014/main" id="{C0833E90-3D87-411C-872E-1242DFF78D57}"/>
              </a:ext>
            </a:extLst>
          </p:cNvPr>
          <p:cNvGraphicFramePr>
            <a:graphicFrameLocks noGrp="1"/>
          </p:cNvGraphicFramePr>
          <p:nvPr>
            <p:ph type="chart" sz="quarter" idx="13"/>
            <p:extLst>
              <p:ext uri="{D42A27DB-BD31-4B8C-83A1-F6EECF244321}">
                <p14:modId xmlns:p14="http://schemas.microsoft.com/office/powerpoint/2010/main" val="4208262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9BBF4-A5B4-41E3-943A-30F0390F00FC}"/>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593972C5-969D-4440-9B65-790B6B9A5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CF2EB-289E-4F2B-A910-BB37793AF89B}"/>
              </a:ext>
            </a:extLst>
          </p:cNvPr>
          <p:cNvSpPr>
            <a:spLocks noGrp="1"/>
          </p:cNvSpPr>
          <p:nvPr>
            <p:ph type="title"/>
          </p:nvPr>
        </p:nvSpPr>
        <p:spPr/>
        <p:txBody>
          <a:bodyPr/>
          <a:lstStyle/>
          <a:p>
            <a:r>
              <a:rPr lang="en-US"/>
              <a:t>Instagram Impressions  | 1 group and 5 profiles</a:t>
            </a:r>
          </a:p>
        </p:txBody>
      </p:sp>
      <p:graphicFrame>
        <p:nvGraphicFramePr>
          <p:cNvPr id="6" name="Chart Placeholder 5">
            <a:extLst>
              <a:ext uri="{FF2B5EF4-FFF2-40B4-BE49-F238E27FC236}">
                <a16:creationId xmlns:a16="http://schemas.microsoft.com/office/drawing/2014/main" id="{8B99E924-EE29-4C92-9097-6597C3012AD5}"/>
              </a:ext>
            </a:extLst>
          </p:cNvPr>
          <p:cNvGraphicFramePr>
            <a:graphicFrameLocks noGrp="1"/>
          </p:cNvGraphicFramePr>
          <p:nvPr>
            <p:ph type="chart" sz="quarter" idx="13"/>
            <p:extLst>
              <p:ext uri="{D42A27DB-BD31-4B8C-83A1-F6EECF244321}">
                <p14:modId xmlns:p14="http://schemas.microsoft.com/office/powerpoint/2010/main" val="1030072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C1357-718B-4295-83C8-F1B0556E9921}"/>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AAA8CC2C-1600-4805-97AC-2F7157996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060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4EF2E-C492-455E-B3F0-EEF8A736179E}"/>
              </a:ext>
            </a:extLst>
          </p:cNvPr>
          <p:cNvSpPr>
            <a:spLocks noGrp="1"/>
          </p:cNvSpPr>
          <p:nvPr>
            <p:ph type="title"/>
          </p:nvPr>
        </p:nvSpPr>
        <p:spPr/>
        <p:txBody>
          <a:bodyPr/>
          <a:lstStyle/>
          <a:p>
            <a:r>
              <a:rPr lang="en-US"/>
              <a:t>Instagram Followers Total | 1 group and 5 profiles</a:t>
            </a:r>
          </a:p>
        </p:txBody>
      </p:sp>
      <p:graphicFrame>
        <p:nvGraphicFramePr>
          <p:cNvPr id="6" name="Chart Placeholder 5">
            <a:extLst>
              <a:ext uri="{FF2B5EF4-FFF2-40B4-BE49-F238E27FC236}">
                <a16:creationId xmlns:a16="http://schemas.microsoft.com/office/drawing/2014/main" id="{B8984C73-98A1-4DAC-BE32-5091073591B6}"/>
              </a:ext>
            </a:extLst>
          </p:cNvPr>
          <p:cNvGraphicFramePr>
            <a:graphicFrameLocks noGrp="1"/>
          </p:cNvGraphicFramePr>
          <p:nvPr>
            <p:ph type="chart" sz="quarter" idx="13"/>
            <p:extLst>
              <p:ext uri="{D42A27DB-BD31-4B8C-83A1-F6EECF244321}">
                <p14:modId xmlns:p14="http://schemas.microsoft.com/office/powerpoint/2010/main" val="1595981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71BF3-DABA-42BB-984D-1C345A55D188}"/>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90BD3129-A4F1-4916-9C3A-844784472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592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06D8-A552-4BF2-A289-07E57EA91864}"/>
              </a:ext>
            </a:extLst>
          </p:cNvPr>
          <p:cNvSpPr>
            <a:spLocks noGrp="1"/>
          </p:cNvSpPr>
          <p:nvPr>
            <p:ph type="title"/>
          </p:nvPr>
        </p:nvSpPr>
        <p:spPr/>
        <p:txBody>
          <a:bodyPr/>
          <a:lstStyle/>
          <a:p>
            <a:r>
              <a:rPr lang="en-US"/>
              <a:t>Instagram Hashtag Detection | 1 group and 5 profiles - 1 of 3</a:t>
            </a:r>
          </a:p>
        </p:txBody>
      </p:sp>
      <p:graphicFrame>
        <p:nvGraphicFramePr>
          <p:cNvPr id="5" name="Table Placeholder 4">
            <a:extLst>
              <a:ext uri="{FF2B5EF4-FFF2-40B4-BE49-F238E27FC236}">
                <a16:creationId xmlns:a16="http://schemas.microsoft.com/office/drawing/2014/main" id="{336E656C-6AB2-4FBC-8B46-9C26C8A9495D}"/>
              </a:ext>
            </a:extLst>
          </p:cNvPr>
          <p:cNvGraphicFramePr>
            <a:graphicFrameLocks noGrp="1"/>
          </p:cNvGraphicFramePr>
          <p:nvPr>
            <p:ph type="tbl" sz="quarter" idx="13"/>
            <p:extLst>
              <p:ext uri="{D42A27DB-BD31-4B8C-83A1-F6EECF244321}">
                <p14:modId xmlns:p14="http://schemas.microsoft.com/office/powerpoint/2010/main" val="19311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5669699"/>
                    </a:ext>
                  </a:extLst>
                </a:gridCol>
                <a:gridCol w="1069848">
                  <a:extLst>
                    <a:ext uri="{9D8B030D-6E8A-4147-A177-3AD203B41FA5}">
                      <a16:colId xmlns:a16="http://schemas.microsoft.com/office/drawing/2014/main" val="82410360"/>
                    </a:ext>
                  </a:extLst>
                </a:gridCol>
                <a:gridCol w="1069848">
                  <a:extLst>
                    <a:ext uri="{9D8B030D-6E8A-4147-A177-3AD203B41FA5}">
                      <a16:colId xmlns:a16="http://schemas.microsoft.com/office/drawing/2014/main" val="1244702175"/>
                    </a:ext>
                  </a:extLst>
                </a:gridCol>
                <a:gridCol w="1069848">
                  <a:extLst>
                    <a:ext uri="{9D8B030D-6E8A-4147-A177-3AD203B41FA5}">
                      <a16:colId xmlns:a16="http://schemas.microsoft.com/office/drawing/2014/main" val="2294884659"/>
                    </a:ext>
                  </a:extLst>
                </a:gridCol>
                <a:gridCol w="1069848">
                  <a:extLst>
                    <a:ext uri="{9D8B030D-6E8A-4147-A177-3AD203B41FA5}">
                      <a16:colId xmlns:a16="http://schemas.microsoft.com/office/drawing/2014/main" val="105953425"/>
                    </a:ext>
                  </a:extLst>
                </a:gridCol>
                <a:gridCol w="1069848">
                  <a:extLst>
                    <a:ext uri="{9D8B030D-6E8A-4147-A177-3AD203B41FA5}">
                      <a16:colId xmlns:a16="http://schemas.microsoft.com/office/drawing/2014/main" val="4174284885"/>
                    </a:ext>
                  </a:extLst>
                </a:gridCol>
                <a:gridCol w="1069848">
                  <a:extLst>
                    <a:ext uri="{9D8B030D-6E8A-4147-A177-3AD203B41FA5}">
                      <a16:colId xmlns:a16="http://schemas.microsoft.com/office/drawing/2014/main" val="1339938613"/>
                    </a:ext>
                  </a:extLst>
                </a:gridCol>
                <a:gridCol w="1069848">
                  <a:extLst>
                    <a:ext uri="{9D8B030D-6E8A-4147-A177-3AD203B41FA5}">
                      <a16:colId xmlns:a16="http://schemas.microsoft.com/office/drawing/2014/main" val="4026108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125677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67492.142857143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66583.3375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1916.1375</a:t>
                      </a:r>
                    </a:p>
                  </a:txBody>
                  <a:tcPr/>
                </a:tc>
                <a:extLst>
                  <a:ext uri="{0D108BD9-81ED-4DB2-BD59-A6C34878D82A}">
                    <a16:rowId xmlns:a16="http://schemas.microsoft.com/office/drawing/2014/main" val="339972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37082.428571429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36843.5625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676.625</a:t>
                      </a:r>
                    </a:p>
                  </a:txBody>
                  <a:tcPr/>
                </a:tc>
                <a:extLst>
                  <a:ext uri="{0D108BD9-81ED-4DB2-BD59-A6C34878D82A}">
                    <a16:rowId xmlns:a16="http://schemas.microsoft.com/office/drawing/2014/main" val="393502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50807.625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1658.5</a:t>
                      </a:r>
                    </a:p>
                  </a:txBody>
                  <a:tcPr/>
                </a:tc>
                <a:extLst>
                  <a:ext uri="{0D108BD9-81ED-4DB2-BD59-A6C34878D82A}">
                    <a16:rowId xmlns:a16="http://schemas.microsoft.com/office/drawing/2014/main" val="296326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2501.4285714286</a:t>
                      </a:r>
                    </a:p>
                  </a:txBody>
                  <a:tcPr/>
                </a:tc>
                <a:extLst>
                  <a:ext uri="{0D108BD9-81ED-4DB2-BD59-A6C34878D82A}">
                    <a16:rowId xmlns:a16="http://schemas.microsoft.com/office/drawing/2014/main" val="350477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44461.428571429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extLst>
                  <a:ext uri="{0D108BD9-81ED-4DB2-BD59-A6C34878D82A}">
                    <a16:rowId xmlns:a16="http://schemas.microsoft.com/office/drawing/2014/main" val="155613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#wijnandenjamie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1715.3333333333</a:t>
                      </a:r>
                    </a:p>
                  </a:txBody>
                  <a:tcPr/>
                </a:tc>
                <a:extLst>
                  <a:ext uri="{0D108BD9-81ED-4DB2-BD59-A6C34878D82A}">
                    <a16:rowId xmlns:a16="http://schemas.microsoft.com/office/drawing/2014/main" val="151559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1490.2</a:t>
                      </a:r>
                    </a:p>
                  </a:txBody>
                  <a:tcPr/>
                </a:tc>
                <a:extLst>
                  <a:ext uri="{0D108BD9-81ED-4DB2-BD59-A6C34878D82A}">
                    <a16:rowId xmlns:a16="http://schemas.microsoft.com/office/drawing/2014/main" val="312045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#Noorderslag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1351.4</a:t>
                      </a:r>
                    </a:p>
                  </a:txBody>
                  <a:tcPr/>
                </a:tc>
                <a:extLst>
                  <a:ext uri="{0D108BD9-81ED-4DB2-BD59-A6C34878D82A}">
                    <a16:rowId xmlns:a16="http://schemas.microsoft.com/office/drawing/2014/main" val="413957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1379.4</a:t>
                      </a:r>
                    </a:p>
                  </a:txBody>
                  <a:tcPr/>
                </a:tc>
                <a:extLst>
                  <a:ext uri="{0D108BD9-81ED-4DB2-BD59-A6C34878D82A}">
                    <a16:rowId xmlns:a16="http://schemas.microsoft.com/office/drawing/2014/main" val="1886111715"/>
                  </a:ext>
                </a:extLst>
              </a:tr>
            </a:tbl>
          </a:graphicData>
        </a:graphic>
      </p:graphicFrame>
      <p:sp>
        <p:nvSpPr>
          <p:cNvPr id="4" name="Text Placeholder 3">
            <a:extLst>
              <a:ext uri="{FF2B5EF4-FFF2-40B4-BE49-F238E27FC236}">
                <a16:creationId xmlns:a16="http://schemas.microsoft.com/office/drawing/2014/main" id="{0DFC4BCF-37E8-4ADA-99F0-3BD0F8700B3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308687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09F1-8622-460D-9663-0C2367A0CE02}"/>
              </a:ext>
            </a:extLst>
          </p:cNvPr>
          <p:cNvSpPr>
            <a:spLocks noGrp="1"/>
          </p:cNvSpPr>
          <p:nvPr>
            <p:ph type="title"/>
          </p:nvPr>
        </p:nvSpPr>
        <p:spPr/>
        <p:txBody>
          <a:bodyPr/>
          <a:lstStyle/>
          <a:p>
            <a:r>
              <a:rPr lang="en-US"/>
              <a:t>Instagram Hashtag Detection | 1 group and 5 profiles - 2 of 3</a:t>
            </a:r>
          </a:p>
        </p:txBody>
      </p:sp>
      <p:graphicFrame>
        <p:nvGraphicFramePr>
          <p:cNvPr id="5" name="Table Placeholder 4">
            <a:extLst>
              <a:ext uri="{FF2B5EF4-FFF2-40B4-BE49-F238E27FC236}">
                <a16:creationId xmlns:a16="http://schemas.microsoft.com/office/drawing/2014/main" id="{F592DD07-E7D0-4716-BCCF-AFBBA8142FA9}"/>
              </a:ext>
            </a:extLst>
          </p:cNvPr>
          <p:cNvGraphicFramePr>
            <a:graphicFrameLocks noGrp="1"/>
          </p:cNvGraphicFramePr>
          <p:nvPr>
            <p:ph type="tbl" sz="quarter" idx="13"/>
            <p:extLst>
              <p:ext uri="{D42A27DB-BD31-4B8C-83A1-F6EECF244321}">
                <p14:modId xmlns:p14="http://schemas.microsoft.com/office/powerpoint/2010/main" val="420086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67628253"/>
                    </a:ext>
                  </a:extLst>
                </a:gridCol>
                <a:gridCol w="1069848">
                  <a:extLst>
                    <a:ext uri="{9D8B030D-6E8A-4147-A177-3AD203B41FA5}">
                      <a16:colId xmlns:a16="http://schemas.microsoft.com/office/drawing/2014/main" val="2314220015"/>
                    </a:ext>
                  </a:extLst>
                </a:gridCol>
                <a:gridCol w="1069848">
                  <a:extLst>
                    <a:ext uri="{9D8B030D-6E8A-4147-A177-3AD203B41FA5}">
                      <a16:colId xmlns:a16="http://schemas.microsoft.com/office/drawing/2014/main" val="3611191213"/>
                    </a:ext>
                  </a:extLst>
                </a:gridCol>
                <a:gridCol w="1069848">
                  <a:extLst>
                    <a:ext uri="{9D8B030D-6E8A-4147-A177-3AD203B41FA5}">
                      <a16:colId xmlns:a16="http://schemas.microsoft.com/office/drawing/2014/main" val="1716224831"/>
                    </a:ext>
                  </a:extLst>
                </a:gridCol>
                <a:gridCol w="1069848">
                  <a:extLst>
                    <a:ext uri="{9D8B030D-6E8A-4147-A177-3AD203B41FA5}">
                      <a16:colId xmlns:a16="http://schemas.microsoft.com/office/drawing/2014/main" val="3461002987"/>
                    </a:ext>
                  </a:extLst>
                </a:gridCol>
                <a:gridCol w="1069848">
                  <a:extLst>
                    <a:ext uri="{9D8B030D-6E8A-4147-A177-3AD203B41FA5}">
                      <a16:colId xmlns:a16="http://schemas.microsoft.com/office/drawing/2014/main" val="2633540754"/>
                    </a:ext>
                  </a:extLst>
                </a:gridCol>
                <a:gridCol w="1069848">
                  <a:extLst>
                    <a:ext uri="{9D8B030D-6E8A-4147-A177-3AD203B41FA5}">
                      <a16:colId xmlns:a16="http://schemas.microsoft.com/office/drawing/2014/main" val="3648342281"/>
                    </a:ext>
                  </a:extLst>
                </a:gridCol>
                <a:gridCol w="1069848">
                  <a:extLst>
                    <a:ext uri="{9D8B030D-6E8A-4147-A177-3AD203B41FA5}">
                      <a16:colId xmlns:a16="http://schemas.microsoft.com/office/drawing/2014/main" val="246730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54756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913.75</a:t>
                      </a:r>
                    </a:p>
                  </a:txBody>
                  <a:tcPr/>
                </a:tc>
                <a:extLst>
                  <a:ext uri="{0D108BD9-81ED-4DB2-BD59-A6C34878D82A}">
                    <a16:rowId xmlns:a16="http://schemas.microsoft.com/office/drawing/2014/main" val="65220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#Popprijs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2804.75</a:t>
                      </a:r>
                    </a:p>
                  </a:txBody>
                  <a:tcPr/>
                </a:tc>
                <a:extLst>
                  <a:ext uri="{0D108BD9-81ED-4DB2-BD59-A6C34878D82A}">
                    <a16:rowId xmlns:a16="http://schemas.microsoft.com/office/drawing/2014/main" val="410625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#RoxyDekker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80385.666666667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3032.75</a:t>
                      </a:r>
                    </a:p>
                  </a:txBody>
                  <a:tcPr/>
                </a:tc>
                <a:extLst>
                  <a:ext uri="{0D108BD9-81ED-4DB2-BD59-A6C34878D82A}">
                    <a16:rowId xmlns:a16="http://schemas.microsoft.com/office/drawing/2014/main" val="99228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extLst>
                  <a:ext uri="{0D108BD9-81ED-4DB2-BD59-A6C34878D82A}">
                    <a16:rowId xmlns:a16="http://schemas.microsoft.com/office/drawing/2014/main" val="135889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997.33333333333</a:t>
                      </a:r>
                    </a:p>
                  </a:txBody>
                  <a:tcPr/>
                </a:tc>
                <a:extLst>
                  <a:ext uri="{0D108BD9-81ED-4DB2-BD59-A6C34878D82A}">
                    <a16:rowId xmlns:a16="http://schemas.microsoft.com/office/drawing/2014/main" val="130001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extLst>
                  <a:ext uri="{0D108BD9-81ED-4DB2-BD59-A6C34878D82A}">
                    <a16:rowId xmlns:a16="http://schemas.microsoft.com/office/drawing/2014/main" val="327995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11134.666666667</a:t>
                      </a:r>
                    </a:p>
                  </a:txBody>
                  <a:tcPr/>
                </a:tc>
                <a:extLst>
                  <a:ext uri="{0D108BD9-81ED-4DB2-BD59-A6C34878D82A}">
                    <a16:rowId xmlns:a16="http://schemas.microsoft.com/office/drawing/2014/main" val="418100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1184.6666666667</a:t>
                      </a:r>
                    </a:p>
                  </a:txBody>
                  <a:tcPr/>
                </a:tc>
                <a:extLst>
                  <a:ext uri="{0D108BD9-81ED-4DB2-BD59-A6C34878D82A}">
                    <a16:rowId xmlns:a16="http://schemas.microsoft.com/office/drawing/2014/main" val="45224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405.66666666667</a:t>
                      </a:r>
                    </a:p>
                  </a:txBody>
                  <a:tcPr/>
                </a:tc>
                <a:extLst>
                  <a:ext uri="{0D108BD9-81ED-4DB2-BD59-A6C34878D82A}">
                    <a16:rowId xmlns:a16="http://schemas.microsoft.com/office/drawing/2014/main" val="3276490938"/>
                  </a:ext>
                </a:extLst>
              </a:tr>
            </a:tbl>
          </a:graphicData>
        </a:graphic>
      </p:graphicFrame>
      <p:sp>
        <p:nvSpPr>
          <p:cNvPr id="4" name="Text Placeholder 3">
            <a:extLst>
              <a:ext uri="{FF2B5EF4-FFF2-40B4-BE49-F238E27FC236}">
                <a16:creationId xmlns:a16="http://schemas.microsoft.com/office/drawing/2014/main" id="{A8B6CDA6-F27B-4F79-A533-9E115AC4A94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49653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2D0D-8FBE-43A9-8FD3-13B40A71B27A}"/>
              </a:ext>
            </a:extLst>
          </p:cNvPr>
          <p:cNvSpPr>
            <a:spLocks noGrp="1"/>
          </p:cNvSpPr>
          <p:nvPr>
            <p:ph type="title"/>
          </p:nvPr>
        </p:nvSpPr>
        <p:spPr/>
        <p:txBody>
          <a:bodyPr/>
          <a:lstStyle/>
          <a:p>
            <a:r>
              <a:rPr lang="en-US"/>
              <a:t>Instagram Hashtag Detection | 1 group and 5 profiles - 3 of 3</a:t>
            </a:r>
          </a:p>
        </p:txBody>
      </p:sp>
      <p:graphicFrame>
        <p:nvGraphicFramePr>
          <p:cNvPr id="5" name="Table Placeholder 4">
            <a:extLst>
              <a:ext uri="{FF2B5EF4-FFF2-40B4-BE49-F238E27FC236}">
                <a16:creationId xmlns:a16="http://schemas.microsoft.com/office/drawing/2014/main" id="{FE52AAC3-F3FB-4668-9A62-B7403D9BEFB4}"/>
              </a:ext>
            </a:extLst>
          </p:cNvPr>
          <p:cNvGraphicFramePr>
            <a:graphicFrameLocks noGrp="1"/>
          </p:cNvGraphicFramePr>
          <p:nvPr>
            <p:ph type="tbl" sz="quarter" idx="13"/>
            <p:extLst>
              <p:ext uri="{D42A27DB-BD31-4B8C-83A1-F6EECF244321}">
                <p14:modId xmlns:p14="http://schemas.microsoft.com/office/powerpoint/2010/main" val="2560643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7077867"/>
                    </a:ext>
                  </a:extLst>
                </a:gridCol>
                <a:gridCol w="1069848">
                  <a:extLst>
                    <a:ext uri="{9D8B030D-6E8A-4147-A177-3AD203B41FA5}">
                      <a16:colId xmlns:a16="http://schemas.microsoft.com/office/drawing/2014/main" val="3145349646"/>
                    </a:ext>
                  </a:extLst>
                </a:gridCol>
                <a:gridCol w="1069848">
                  <a:extLst>
                    <a:ext uri="{9D8B030D-6E8A-4147-A177-3AD203B41FA5}">
                      <a16:colId xmlns:a16="http://schemas.microsoft.com/office/drawing/2014/main" val="2386284502"/>
                    </a:ext>
                  </a:extLst>
                </a:gridCol>
                <a:gridCol w="1069848">
                  <a:extLst>
                    <a:ext uri="{9D8B030D-6E8A-4147-A177-3AD203B41FA5}">
                      <a16:colId xmlns:a16="http://schemas.microsoft.com/office/drawing/2014/main" val="1149966574"/>
                    </a:ext>
                  </a:extLst>
                </a:gridCol>
                <a:gridCol w="1069848">
                  <a:extLst>
                    <a:ext uri="{9D8B030D-6E8A-4147-A177-3AD203B41FA5}">
                      <a16:colId xmlns:a16="http://schemas.microsoft.com/office/drawing/2014/main" val="651600520"/>
                    </a:ext>
                  </a:extLst>
                </a:gridCol>
                <a:gridCol w="1069848">
                  <a:extLst>
                    <a:ext uri="{9D8B030D-6E8A-4147-A177-3AD203B41FA5}">
                      <a16:colId xmlns:a16="http://schemas.microsoft.com/office/drawing/2014/main" val="658299009"/>
                    </a:ext>
                  </a:extLst>
                </a:gridCol>
                <a:gridCol w="1069848">
                  <a:extLst>
                    <a:ext uri="{9D8B030D-6E8A-4147-A177-3AD203B41FA5}">
                      <a16:colId xmlns:a16="http://schemas.microsoft.com/office/drawing/2014/main" val="3041764484"/>
                    </a:ext>
                  </a:extLst>
                </a:gridCol>
                <a:gridCol w="1069848">
                  <a:extLst>
                    <a:ext uri="{9D8B030D-6E8A-4147-A177-3AD203B41FA5}">
                      <a16:colId xmlns:a16="http://schemas.microsoft.com/office/drawing/2014/main" val="372843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14989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extLst>
                  <a:ext uri="{0D108BD9-81ED-4DB2-BD59-A6C34878D82A}">
                    <a16:rowId xmlns:a16="http://schemas.microsoft.com/office/drawing/2014/main" val="427773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extLst>
                  <a:ext uri="{0D108BD9-81ED-4DB2-BD59-A6C34878D82A}">
                    <a16:rowId xmlns:a16="http://schemas.microsoft.com/office/drawing/2014/main" val="69212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#3FMTalentstage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168219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2217.5</a:t>
                      </a:r>
                    </a:p>
                  </a:txBody>
                  <a:tcPr/>
                </a:tc>
                <a:extLst>
                  <a:ext uri="{0D108BD9-81ED-4DB2-BD59-A6C34878D82A}">
                    <a16:rowId xmlns:a16="http://schemas.microsoft.com/office/drawing/2014/main" val="134141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1915.5</a:t>
                      </a:r>
                    </a:p>
                  </a:txBody>
                  <a:tcPr/>
                </a:tc>
                <a:extLst>
                  <a:ext uri="{0D108BD9-81ED-4DB2-BD59-A6C34878D82A}">
                    <a16:rowId xmlns:a16="http://schemas.microsoft.com/office/drawing/2014/main" val="187992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1674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#LolaYoung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979.5</a:t>
                      </a:r>
                    </a:p>
                  </a:txBody>
                  <a:tcPr/>
                </a:tc>
                <a:extLst>
                  <a:ext uri="{0D108BD9-81ED-4DB2-BD59-A6C34878D82A}">
                    <a16:rowId xmlns:a16="http://schemas.microsoft.com/office/drawing/2014/main" val="3866246176"/>
                  </a:ext>
                </a:extLst>
              </a:tr>
            </a:tbl>
          </a:graphicData>
        </a:graphic>
      </p:graphicFrame>
      <p:sp>
        <p:nvSpPr>
          <p:cNvPr id="4" name="Text Placeholder 3">
            <a:extLst>
              <a:ext uri="{FF2B5EF4-FFF2-40B4-BE49-F238E27FC236}">
                <a16:creationId xmlns:a16="http://schemas.microsoft.com/office/drawing/2014/main" id="{1A4199AC-614C-4F05-8369-0CB169E2EE0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01738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66F0-B95A-444E-BB82-E4DCE5DC6BCD}"/>
              </a:ext>
            </a:extLst>
          </p:cNvPr>
          <p:cNvSpPr>
            <a:spLocks noGrp="1"/>
          </p:cNvSpPr>
          <p:nvPr>
            <p:ph type="title"/>
          </p:nvPr>
        </p:nvSpPr>
        <p:spPr/>
        <p:txBody>
          <a:bodyPr/>
          <a:lstStyle/>
          <a:p>
            <a:r>
              <a:rPr lang="en-US"/>
              <a:t>Instagram Interaction Rate By Post Type | 1 group and 5 profiles</a:t>
            </a:r>
          </a:p>
        </p:txBody>
      </p:sp>
      <p:graphicFrame>
        <p:nvGraphicFramePr>
          <p:cNvPr id="6" name="Chart Placeholder 5">
            <a:extLst>
              <a:ext uri="{FF2B5EF4-FFF2-40B4-BE49-F238E27FC236}">
                <a16:creationId xmlns:a16="http://schemas.microsoft.com/office/drawing/2014/main" id="{C3EAB92D-814B-431C-8054-6F2DBA0051AA}"/>
              </a:ext>
            </a:extLst>
          </p:cNvPr>
          <p:cNvGraphicFramePr>
            <a:graphicFrameLocks noGrp="1"/>
          </p:cNvGraphicFramePr>
          <p:nvPr>
            <p:ph type="chart" sz="quarter" idx="13"/>
            <p:extLst>
              <p:ext uri="{D42A27DB-BD31-4B8C-83A1-F6EECF244321}">
                <p14:modId xmlns:p14="http://schemas.microsoft.com/office/powerpoint/2010/main" val="1771393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73542-1C31-44A3-88BB-28ED1AE2A91D}"/>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6E68C484-E530-4815-8E4E-AF2C75B3C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23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1D9B-208C-431F-8ADE-0C71D2C41E91}"/>
              </a:ext>
            </a:extLst>
          </p:cNvPr>
          <p:cNvSpPr>
            <a:spLocks noGrp="1"/>
          </p:cNvSpPr>
          <p:nvPr>
            <p:ph type="title"/>
          </p:nvPr>
        </p:nvSpPr>
        <p:spPr/>
        <p:txBody>
          <a:bodyPr/>
          <a:lstStyle/>
          <a:p>
            <a:r>
              <a:rPr lang="en-US"/>
              <a:t>Instagram Beste posts qua likes | 1 group and 5 profiles - 1 of 12</a:t>
            </a:r>
          </a:p>
        </p:txBody>
      </p:sp>
      <p:graphicFrame>
        <p:nvGraphicFramePr>
          <p:cNvPr id="5" name="Table Placeholder 4">
            <a:extLst>
              <a:ext uri="{FF2B5EF4-FFF2-40B4-BE49-F238E27FC236}">
                <a16:creationId xmlns:a16="http://schemas.microsoft.com/office/drawing/2014/main" id="{F8FBA474-7BA6-4E76-A832-377E3A07EEAE}"/>
              </a:ext>
            </a:extLst>
          </p:cNvPr>
          <p:cNvGraphicFramePr>
            <a:graphicFrameLocks noGrp="1"/>
          </p:cNvGraphicFramePr>
          <p:nvPr>
            <p:ph type="tbl" sz="quarter" idx="13"/>
            <p:extLst>
              <p:ext uri="{D42A27DB-BD31-4B8C-83A1-F6EECF244321}">
                <p14:modId xmlns:p14="http://schemas.microsoft.com/office/powerpoint/2010/main" val="373453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4085395"/>
                    </a:ext>
                  </a:extLst>
                </a:gridCol>
                <a:gridCol w="1563624">
                  <a:extLst>
                    <a:ext uri="{9D8B030D-6E8A-4147-A177-3AD203B41FA5}">
                      <a16:colId xmlns:a16="http://schemas.microsoft.com/office/drawing/2014/main" val="2666380215"/>
                    </a:ext>
                  </a:extLst>
                </a:gridCol>
                <a:gridCol w="658368">
                  <a:extLst>
                    <a:ext uri="{9D8B030D-6E8A-4147-A177-3AD203B41FA5}">
                      <a16:colId xmlns:a16="http://schemas.microsoft.com/office/drawing/2014/main" val="55395749"/>
                    </a:ext>
                  </a:extLst>
                </a:gridCol>
                <a:gridCol w="658368">
                  <a:extLst>
                    <a:ext uri="{9D8B030D-6E8A-4147-A177-3AD203B41FA5}">
                      <a16:colId xmlns:a16="http://schemas.microsoft.com/office/drawing/2014/main" val="2855825436"/>
                    </a:ext>
                  </a:extLst>
                </a:gridCol>
                <a:gridCol w="658368">
                  <a:extLst>
                    <a:ext uri="{9D8B030D-6E8A-4147-A177-3AD203B41FA5}">
                      <a16:colId xmlns:a16="http://schemas.microsoft.com/office/drawing/2014/main" val="1277204641"/>
                    </a:ext>
                  </a:extLst>
                </a:gridCol>
                <a:gridCol w="658368">
                  <a:extLst>
                    <a:ext uri="{9D8B030D-6E8A-4147-A177-3AD203B41FA5}">
                      <a16:colId xmlns:a16="http://schemas.microsoft.com/office/drawing/2014/main" val="4208189637"/>
                    </a:ext>
                  </a:extLst>
                </a:gridCol>
                <a:gridCol w="658368">
                  <a:extLst>
                    <a:ext uri="{9D8B030D-6E8A-4147-A177-3AD203B41FA5}">
                      <a16:colId xmlns:a16="http://schemas.microsoft.com/office/drawing/2014/main" val="1475974052"/>
                    </a:ext>
                  </a:extLst>
                </a:gridCol>
                <a:gridCol w="658368">
                  <a:extLst>
                    <a:ext uri="{9D8B030D-6E8A-4147-A177-3AD203B41FA5}">
                      <a16:colId xmlns:a16="http://schemas.microsoft.com/office/drawing/2014/main" val="199647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079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https://quintly-eu-image-storage.s3.amazonaws.com/5e7bf16154c6da0663c50211224ef1f8/0b96134ff18c8590245f5eb7e380fd48.jpg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6017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- 2025-01-22 18:16:50</a:t>
                      </a:r>
                      <a:r>
                        <a:rPr kumimoji="0" lang="nl-NL" sz="1000" b="0" i="0" u="none" strike="noStrike" kern="1200" cap="none" spc="0" normalizeH="0" baseline="0" noProof="0">
                          <a:ln>
                            <a:noFill/>
                          </a:ln>
                          <a:solidFill>
                            <a:prstClr val="black"/>
                          </a:solidFill>
                          <a:effectLst/>
                          <a:uLnTx/>
                          <a:uFillTx/>
                          <a:latin typeface="Calibri"/>
                          <a:ea typeface="+mn-ea"/>
                          <a:cs typeface="+mn-cs"/>
                        </a:rPr>
                        <a:t>
 GO MAAN! 💚 Wij kijken in ieder geval al heeeel erg uit naar deze nieuwe era van maan.de.st 👀 #3FM #Maan #ESNS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https://quintly-eu-image-storage.s3.amazonaws.com/5e7bf16154c6da0663c50211224ef1f8/b19daafa940750693880cbfe2e7dbb43.jpg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8302829"/>
                  </a:ext>
                </a:extLst>
              </a:tr>
            </a:tbl>
          </a:graphicData>
        </a:graphic>
      </p:graphicFrame>
      <p:sp>
        <p:nvSpPr>
          <p:cNvPr id="4" name="Text Placeholder 3">
            <a:extLst>
              <a:ext uri="{FF2B5EF4-FFF2-40B4-BE49-F238E27FC236}">
                <a16:creationId xmlns:a16="http://schemas.microsoft.com/office/drawing/2014/main" id="{4E11F1BC-1BD8-496A-948F-CCC79B1A9ED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29967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3D0AC-F0DB-4FBB-986A-9DBD415A285B}"/>
              </a:ext>
            </a:extLst>
          </p:cNvPr>
          <p:cNvSpPr>
            <a:spLocks noGrp="1"/>
          </p:cNvSpPr>
          <p:nvPr>
            <p:ph type="title"/>
          </p:nvPr>
        </p:nvSpPr>
        <p:spPr/>
        <p:txBody>
          <a:bodyPr/>
          <a:lstStyle/>
          <a:p>
            <a:r>
              <a:rPr lang="en-US"/>
              <a:t>Instagram Beste posts qua likes | 1 group and 5 profiles - 2 of 12</a:t>
            </a:r>
          </a:p>
        </p:txBody>
      </p:sp>
      <p:graphicFrame>
        <p:nvGraphicFramePr>
          <p:cNvPr id="5" name="Table Placeholder 4">
            <a:extLst>
              <a:ext uri="{FF2B5EF4-FFF2-40B4-BE49-F238E27FC236}">
                <a16:creationId xmlns:a16="http://schemas.microsoft.com/office/drawing/2014/main" id="{81973395-B2C1-428A-B3D7-E15AD1818CDD}"/>
              </a:ext>
            </a:extLst>
          </p:cNvPr>
          <p:cNvGraphicFramePr>
            <a:graphicFrameLocks noGrp="1"/>
          </p:cNvGraphicFramePr>
          <p:nvPr>
            <p:ph type="tbl" sz="quarter" idx="13"/>
            <p:extLst>
              <p:ext uri="{D42A27DB-BD31-4B8C-83A1-F6EECF244321}">
                <p14:modId xmlns:p14="http://schemas.microsoft.com/office/powerpoint/2010/main" val="3285863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0435169"/>
                    </a:ext>
                  </a:extLst>
                </a:gridCol>
                <a:gridCol w="1563624">
                  <a:extLst>
                    <a:ext uri="{9D8B030D-6E8A-4147-A177-3AD203B41FA5}">
                      <a16:colId xmlns:a16="http://schemas.microsoft.com/office/drawing/2014/main" val="844256444"/>
                    </a:ext>
                  </a:extLst>
                </a:gridCol>
                <a:gridCol w="658368">
                  <a:extLst>
                    <a:ext uri="{9D8B030D-6E8A-4147-A177-3AD203B41FA5}">
                      <a16:colId xmlns:a16="http://schemas.microsoft.com/office/drawing/2014/main" val="3354023534"/>
                    </a:ext>
                  </a:extLst>
                </a:gridCol>
                <a:gridCol w="658368">
                  <a:extLst>
                    <a:ext uri="{9D8B030D-6E8A-4147-A177-3AD203B41FA5}">
                      <a16:colId xmlns:a16="http://schemas.microsoft.com/office/drawing/2014/main" val="1040979147"/>
                    </a:ext>
                  </a:extLst>
                </a:gridCol>
                <a:gridCol w="658368">
                  <a:extLst>
                    <a:ext uri="{9D8B030D-6E8A-4147-A177-3AD203B41FA5}">
                      <a16:colId xmlns:a16="http://schemas.microsoft.com/office/drawing/2014/main" val="2808462536"/>
                    </a:ext>
                  </a:extLst>
                </a:gridCol>
                <a:gridCol w="658368">
                  <a:extLst>
                    <a:ext uri="{9D8B030D-6E8A-4147-A177-3AD203B41FA5}">
                      <a16:colId xmlns:a16="http://schemas.microsoft.com/office/drawing/2014/main" val="2991542557"/>
                    </a:ext>
                  </a:extLst>
                </a:gridCol>
                <a:gridCol w="658368">
                  <a:extLst>
                    <a:ext uri="{9D8B030D-6E8A-4147-A177-3AD203B41FA5}">
                      <a16:colId xmlns:a16="http://schemas.microsoft.com/office/drawing/2014/main" val="3020516045"/>
                    </a:ext>
                  </a:extLst>
                </a:gridCol>
                <a:gridCol w="658368">
                  <a:extLst>
                    <a:ext uri="{9D8B030D-6E8A-4147-A177-3AD203B41FA5}">
                      <a16:colId xmlns:a16="http://schemas.microsoft.com/office/drawing/2014/main" val="3206743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288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23:30:54</a:t>
                      </a:r>
                      <a:r>
                        <a:rPr kumimoji="0" lang="nl-NL" sz="1000" b="0" i="0" u="none" strike="noStrike" kern="1200" cap="none" spc="0" normalizeH="0" baseline="0" noProof="0">
                          <a:ln>
                            <a:noFill/>
                          </a:ln>
                          <a:solidFill>
                            <a:prstClr val="black"/>
                          </a:solidFill>
                          <a:effectLst/>
                          <a:uLnTx/>
                          <a:uFillTx/>
                          <a:latin typeface="Calibri"/>
                          <a:ea typeface="+mn-ea"/>
                          <a:cs typeface="+mn-cs"/>
                        </a:rPr>
                        <a:t>
 “Ik vind het niet normaal. Ik weet niet wat mij overkomt."💚 Roxy Dekker is winnaar van de Popprijs, de belangrijkste prijs voor popmuziek in Nederland. Na het winnen kwam ex-3FM Talent Roxy Dekker langs in de 3FM-studio: "Het is zo goed gelukt om een positieve kant te raken met de muziek. Het is bijzonder om te zien hoe Nederlandse muziek ineens weer is opgepopt." En nu is het tijd om te feesten natuurlijk. "Ik ga met gierende banden terug naar de afterparty. Die Popprijs ga ik aan iemand geven, anders raak ik die kwijt.“😭 #3FM #ESNS #Popprijs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https://quintly-eu-image-storage.s3.amazonaws.com/5e7bf16154c6da0663c50211224ef1f8/a176bcc1f538bc053ea0273fc61c6f95.jpg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1594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- 2025-01-17 10:31:17</a:t>
                      </a:r>
                      <a:r>
                        <a:rPr kumimoji="0" lang="nl-NL" sz="1000" b="0" i="0" u="none" strike="noStrike" kern="1200" cap="none" spc="0" normalizeH="0" baseline="0" noProof="0">
                          <a:ln>
                            <a:noFill/>
                          </a:ln>
                          <a:solidFill>
                            <a:prstClr val="black"/>
                          </a:solidFill>
                          <a:effectLst/>
                          <a:uLnTx/>
                          <a:uFillTx/>
                          <a:latin typeface="Calibri"/>
                          <a:ea typeface="+mn-ea"/>
                          <a:cs typeface="+mn-cs"/>
                        </a:rPr>
                        <a:t>
 Best leuk toch? 🥲 Veel succes met het zoeken van een tattoo-shop die dit wil doen trouwens. #3FM #wijnandenjamie #tanlines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https://quintly-eu-image-storage.s3.amazonaws.com/5e7bf16154c6da0663c50211224ef1f8/947ceba2b3c86c142e6203f9efc8744d.jpg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66081790"/>
                  </a:ext>
                </a:extLst>
              </a:tr>
            </a:tbl>
          </a:graphicData>
        </a:graphic>
      </p:graphicFrame>
      <p:sp>
        <p:nvSpPr>
          <p:cNvPr id="4" name="Text Placeholder 3">
            <a:extLst>
              <a:ext uri="{FF2B5EF4-FFF2-40B4-BE49-F238E27FC236}">
                <a16:creationId xmlns:a16="http://schemas.microsoft.com/office/drawing/2014/main" id="{52C76FCA-A4D6-4A75-AACE-02A9EEAD2AB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79199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47CC-AC14-45CD-BB8A-4ACC5FDFE260}"/>
              </a:ext>
            </a:extLst>
          </p:cNvPr>
          <p:cNvSpPr>
            <a:spLocks noGrp="1"/>
          </p:cNvSpPr>
          <p:nvPr>
            <p:ph type="title"/>
          </p:nvPr>
        </p:nvSpPr>
        <p:spPr/>
        <p:txBody>
          <a:bodyPr/>
          <a:lstStyle/>
          <a:p>
            <a:r>
              <a:rPr lang="en-US"/>
              <a:t>Instagram Beste posts qua likes | 1 group and 5 profiles - 3 of 12</a:t>
            </a:r>
          </a:p>
        </p:txBody>
      </p:sp>
      <p:graphicFrame>
        <p:nvGraphicFramePr>
          <p:cNvPr id="5" name="Table Placeholder 4">
            <a:extLst>
              <a:ext uri="{FF2B5EF4-FFF2-40B4-BE49-F238E27FC236}">
                <a16:creationId xmlns:a16="http://schemas.microsoft.com/office/drawing/2014/main" id="{1568B6BD-32F9-4426-B2A1-85B4F0B83D22}"/>
              </a:ext>
            </a:extLst>
          </p:cNvPr>
          <p:cNvGraphicFramePr>
            <a:graphicFrameLocks noGrp="1"/>
          </p:cNvGraphicFramePr>
          <p:nvPr>
            <p:ph type="tbl" sz="quarter" idx="13"/>
            <p:extLst>
              <p:ext uri="{D42A27DB-BD31-4B8C-83A1-F6EECF244321}">
                <p14:modId xmlns:p14="http://schemas.microsoft.com/office/powerpoint/2010/main" val="329012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8428573"/>
                    </a:ext>
                  </a:extLst>
                </a:gridCol>
                <a:gridCol w="1563624">
                  <a:extLst>
                    <a:ext uri="{9D8B030D-6E8A-4147-A177-3AD203B41FA5}">
                      <a16:colId xmlns:a16="http://schemas.microsoft.com/office/drawing/2014/main" val="338465444"/>
                    </a:ext>
                  </a:extLst>
                </a:gridCol>
                <a:gridCol w="658368">
                  <a:extLst>
                    <a:ext uri="{9D8B030D-6E8A-4147-A177-3AD203B41FA5}">
                      <a16:colId xmlns:a16="http://schemas.microsoft.com/office/drawing/2014/main" val="4158967834"/>
                    </a:ext>
                  </a:extLst>
                </a:gridCol>
                <a:gridCol w="658368">
                  <a:extLst>
                    <a:ext uri="{9D8B030D-6E8A-4147-A177-3AD203B41FA5}">
                      <a16:colId xmlns:a16="http://schemas.microsoft.com/office/drawing/2014/main" val="2602472278"/>
                    </a:ext>
                  </a:extLst>
                </a:gridCol>
                <a:gridCol w="658368">
                  <a:extLst>
                    <a:ext uri="{9D8B030D-6E8A-4147-A177-3AD203B41FA5}">
                      <a16:colId xmlns:a16="http://schemas.microsoft.com/office/drawing/2014/main" val="1199405430"/>
                    </a:ext>
                  </a:extLst>
                </a:gridCol>
                <a:gridCol w="658368">
                  <a:extLst>
                    <a:ext uri="{9D8B030D-6E8A-4147-A177-3AD203B41FA5}">
                      <a16:colId xmlns:a16="http://schemas.microsoft.com/office/drawing/2014/main" val="2662679039"/>
                    </a:ext>
                  </a:extLst>
                </a:gridCol>
                <a:gridCol w="658368">
                  <a:extLst>
                    <a:ext uri="{9D8B030D-6E8A-4147-A177-3AD203B41FA5}">
                      <a16:colId xmlns:a16="http://schemas.microsoft.com/office/drawing/2014/main" val="2235408176"/>
                    </a:ext>
                  </a:extLst>
                </a:gridCol>
                <a:gridCol w="658368">
                  <a:extLst>
                    <a:ext uri="{9D8B030D-6E8A-4147-A177-3AD203B41FA5}">
                      <a16:colId xmlns:a16="http://schemas.microsoft.com/office/drawing/2014/main" val="427742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703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19:58:50</a:t>
                      </a:r>
                      <a:r>
                        <a:rPr kumimoji="0" lang="nl-NL" sz="1000" b="0" i="0" u="none" strike="noStrike" kern="1200" cap="none" spc="0" normalizeH="0" baseline="0" noProof="0">
                          <a:ln>
                            <a:noFill/>
                          </a:ln>
                          <a:solidFill>
                            <a:prstClr val="black"/>
                          </a:solidFill>
                          <a:effectLst/>
                          <a:uLnTx/>
                          <a:uFillTx/>
                          <a:latin typeface="Calibri"/>
                          <a:ea typeface="+mn-ea"/>
                          <a:cs typeface="+mn-cs"/>
                        </a:rPr>
                        <a:t>
 Een dagelijkse dosis Jannie maakt je lekker ontspannie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https://quintly-eu-image-storage.s3.amazonaws.com/5e7bf16154c6da0663c50211224ef1f8/35eaee4fb3a8fd5b81ae7b066024cbd9.jpg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06:13:54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3528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14:12:18</a:t>
                      </a:r>
                      <a:r>
                        <a:rPr kumimoji="0" lang="nl-NL" sz="1000" b="0" i="0" u="none" strike="noStrike" kern="1200" cap="none" spc="0" normalizeH="0" baseline="0" noProof="0">
                          <a:ln>
                            <a:noFill/>
                          </a:ln>
                          <a:solidFill>
                            <a:prstClr val="black"/>
                          </a:solidFill>
                          <a:effectLst/>
                          <a:uLnTx/>
                          <a:uFillTx/>
                          <a:latin typeface="Calibri"/>
                          <a:ea typeface="+mn-ea"/>
                          <a:cs typeface="+mn-cs"/>
                        </a:rPr>
                        <a:t>
 “Er was dus nog een groot project waar ik mee bezig was…” 🥰🫶 #3FM #MarkEnMai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https://quintly-eu-image-storage.s3.amazonaws.com/5e7bf16154c6da0663c50211224ef1f8/f2f8f61040494fb7b681d73882ce234d.jpg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415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07:00:19</a:t>
                      </a:r>
                      <a:r>
                        <a:rPr kumimoji="0" lang="nl-NL" sz="1000" b="0" i="0" u="none" strike="noStrike" kern="1200" cap="none" spc="0" normalizeH="0" baseline="0" noProof="0">
                          <a:ln>
                            <a:noFill/>
                          </a:ln>
                          <a:solidFill>
                            <a:prstClr val="black"/>
                          </a:solidFill>
                          <a:effectLst/>
                          <a:uLnTx/>
                          <a:uFillTx/>
                          <a:latin typeface="Calibri"/>
                          <a:ea typeface="+mn-ea"/>
                          <a:cs typeface="+mn-cs"/>
                        </a:rPr>
                        <a:t>
 Jullie hadden hier veel en sterke meningen over!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https://quintly-eu-image-storage.s3.amazonaws.com/5e7bf16154c6da0663c50211224ef1f8/450822c2bbc8c6907165df88ec92ebcd.jpg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51673906"/>
                  </a:ext>
                </a:extLst>
              </a:tr>
            </a:tbl>
          </a:graphicData>
        </a:graphic>
      </p:graphicFrame>
      <p:sp>
        <p:nvSpPr>
          <p:cNvPr id="4" name="Text Placeholder 3">
            <a:extLst>
              <a:ext uri="{FF2B5EF4-FFF2-40B4-BE49-F238E27FC236}">
                <a16:creationId xmlns:a16="http://schemas.microsoft.com/office/drawing/2014/main" id="{F3BA6F8D-74F3-46D8-BBAF-54B30E1D567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67867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668B5-E2EE-43EE-B8AC-BFBB0A5C3CC7}"/>
              </a:ext>
            </a:extLst>
          </p:cNvPr>
          <p:cNvSpPr>
            <a:spLocks noGrp="1"/>
          </p:cNvSpPr>
          <p:nvPr>
            <p:ph type="title"/>
          </p:nvPr>
        </p:nvSpPr>
        <p:spPr/>
        <p:txBody>
          <a:bodyPr/>
          <a:lstStyle/>
          <a:p>
            <a:r>
              <a:rPr lang="en-US"/>
              <a:t>Instagram Beste posts qua likes | 1 group and 5 profiles - 4 of 12</a:t>
            </a:r>
          </a:p>
        </p:txBody>
      </p:sp>
      <p:graphicFrame>
        <p:nvGraphicFramePr>
          <p:cNvPr id="5" name="Table Placeholder 4">
            <a:extLst>
              <a:ext uri="{FF2B5EF4-FFF2-40B4-BE49-F238E27FC236}">
                <a16:creationId xmlns:a16="http://schemas.microsoft.com/office/drawing/2014/main" id="{9C9D1880-654F-4AE3-85B0-7DEBB73469D3}"/>
              </a:ext>
            </a:extLst>
          </p:cNvPr>
          <p:cNvGraphicFramePr>
            <a:graphicFrameLocks noGrp="1"/>
          </p:cNvGraphicFramePr>
          <p:nvPr>
            <p:ph type="tbl" sz="quarter" idx="13"/>
            <p:extLst>
              <p:ext uri="{D42A27DB-BD31-4B8C-83A1-F6EECF244321}">
                <p14:modId xmlns:p14="http://schemas.microsoft.com/office/powerpoint/2010/main" val="124521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84488788"/>
                    </a:ext>
                  </a:extLst>
                </a:gridCol>
                <a:gridCol w="1563624">
                  <a:extLst>
                    <a:ext uri="{9D8B030D-6E8A-4147-A177-3AD203B41FA5}">
                      <a16:colId xmlns:a16="http://schemas.microsoft.com/office/drawing/2014/main" val="3868593198"/>
                    </a:ext>
                  </a:extLst>
                </a:gridCol>
                <a:gridCol w="658368">
                  <a:extLst>
                    <a:ext uri="{9D8B030D-6E8A-4147-A177-3AD203B41FA5}">
                      <a16:colId xmlns:a16="http://schemas.microsoft.com/office/drawing/2014/main" val="3683229284"/>
                    </a:ext>
                  </a:extLst>
                </a:gridCol>
                <a:gridCol w="658368">
                  <a:extLst>
                    <a:ext uri="{9D8B030D-6E8A-4147-A177-3AD203B41FA5}">
                      <a16:colId xmlns:a16="http://schemas.microsoft.com/office/drawing/2014/main" val="661653406"/>
                    </a:ext>
                  </a:extLst>
                </a:gridCol>
                <a:gridCol w="658368">
                  <a:extLst>
                    <a:ext uri="{9D8B030D-6E8A-4147-A177-3AD203B41FA5}">
                      <a16:colId xmlns:a16="http://schemas.microsoft.com/office/drawing/2014/main" val="4070491293"/>
                    </a:ext>
                  </a:extLst>
                </a:gridCol>
                <a:gridCol w="658368">
                  <a:extLst>
                    <a:ext uri="{9D8B030D-6E8A-4147-A177-3AD203B41FA5}">
                      <a16:colId xmlns:a16="http://schemas.microsoft.com/office/drawing/2014/main" val="384113214"/>
                    </a:ext>
                  </a:extLst>
                </a:gridCol>
                <a:gridCol w="658368">
                  <a:extLst>
                    <a:ext uri="{9D8B030D-6E8A-4147-A177-3AD203B41FA5}">
                      <a16:colId xmlns:a16="http://schemas.microsoft.com/office/drawing/2014/main" val="1383069249"/>
                    </a:ext>
                  </a:extLst>
                </a:gridCol>
                <a:gridCol w="658368">
                  <a:extLst>
                    <a:ext uri="{9D8B030D-6E8A-4147-A177-3AD203B41FA5}">
                      <a16:colId xmlns:a16="http://schemas.microsoft.com/office/drawing/2014/main" val="125309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657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- 2025-01-11 15:58:01</a:t>
                      </a:r>
                      <a:r>
                        <a:rPr kumimoji="0" lang="en-US" sz="1000" b="0" i="0" u="none" strike="noStrike" kern="1200" cap="none" spc="0" normalizeH="0" baseline="0" noProof="0">
                          <a:ln>
                            <a:noFill/>
                          </a:ln>
                          <a:solidFill>
                            <a:prstClr val="black"/>
                          </a:solidFill>
                          <a:effectLst/>
                          <a:uLnTx/>
                          <a:uFillTx/>
                          <a:latin typeface="Calibri"/>
                          <a:ea typeface="+mn-ea"/>
                          <a:cs typeface="+mn-cs"/>
                        </a:rPr>
                        <a:t>
 DEZE SCÈNE MET SURROUND SOUND!!1! 🤯🤯🚀
De nieuwste hit in de bioscoop is de film Babygirl van Nederlandse regisseur Halina Reijn. De film is nogal spraakmakend, vooral in Amerika. In één van de scènes waar het internet obsessed mee is, zie je hoofdrolspeler Nicole Kidman in haar business-outfit raven (en andere dingen doen). De soundtrack onder die scène, ‘Crush’, is van niemand minder dan de Nederlanders Yellow Claw in samenwerking met Natte Visstick! Waar een klein land groot in kan zijn, hè. 💚 #3FM #Babygirl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https://quintly-eu-image-storage.s3.amazonaws.com/5e7bf16154c6da0663c50211224ef1f8/b870d76792dc07432d9560e14284e2b2.jpg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48537071"/>
                  </a:ext>
                </a:extLst>
              </a:tr>
            </a:tbl>
          </a:graphicData>
        </a:graphic>
      </p:graphicFrame>
      <p:sp>
        <p:nvSpPr>
          <p:cNvPr id="4" name="Text Placeholder 3">
            <a:extLst>
              <a:ext uri="{FF2B5EF4-FFF2-40B4-BE49-F238E27FC236}">
                <a16:creationId xmlns:a16="http://schemas.microsoft.com/office/drawing/2014/main" id="{098C7D02-C7D0-409B-91E9-EDD6E1BA92B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0342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9D51-3978-4242-9D4D-8053B6588FCD}"/>
              </a:ext>
            </a:extLst>
          </p:cNvPr>
          <p:cNvSpPr>
            <a:spLocks noGrp="1"/>
          </p:cNvSpPr>
          <p:nvPr>
            <p:ph type="title"/>
          </p:nvPr>
        </p:nvSpPr>
        <p:spPr/>
        <p:txBody>
          <a:bodyPr/>
          <a:lstStyle/>
          <a:p>
            <a:r>
              <a:rPr lang="en-US"/>
              <a:t>Instagram Beste posts qua likes | 1 group and 5 profiles - 5 of 12</a:t>
            </a:r>
          </a:p>
        </p:txBody>
      </p:sp>
      <p:graphicFrame>
        <p:nvGraphicFramePr>
          <p:cNvPr id="5" name="Table Placeholder 4">
            <a:extLst>
              <a:ext uri="{FF2B5EF4-FFF2-40B4-BE49-F238E27FC236}">
                <a16:creationId xmlns:a16="http://schemas.microsoft.com/office/drawing/2014/main" id="{7DDF1FDE-EC66-4C4C-8245-DA8395E3614F}"/>
              </a:ext>
            </a:extLst>
          </p:cNvPr>
          <p:cNvGraphicFramePr>
            <a:graphicFrameLocks noGrp="1"/>
          </p:cNvGraphicFramePr>
          <p:nvPr>
            <p:ph type="tbl" sz="quarter" idx="13"/>
            <p:extLst>
              <p:ext uri="{D42A27DB-BD31-4B8C-83A1-F6EECF244321}">
                <p14:modId xmlns:p14="http://schemas.microsoft.com/office/powerpoint/2010/main" val="139289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6210094"/>
                    </a:ext>
                  </a:extLst>
                </a:gridCol>
                <a:gridCol w="1563624">
                  <a:extLst>
                    <a:ext uri="{9D8B030D-6E8A-4147-A177-3AD203B41FA5}">
                      <a16:colId xmlns:a16="http://schemas.microsoft.com/office/drawing/2014/main" val="1926559524"/>
                    </a:ext>
                  </a:extLst>
                </a:gridCol>
                <a:gridCol w="658368">
                  <a:extLst>
                    <a:ext uri="{9D8B030D-6E8A-4147-A177-3AD203B41FA5}">
                      <a16:colId xmlns:a16="http://schemas.microsoft.com/office/drawing/2014/main" val="3477598311"/>
                    </a:ext>
                  </a:extLst>
                </a:gridCol>
                <a:gridCol w="658368">
                  <a:extLst>
                    <a:ext uri="{9D8B030D-6E8A-4147-A177-3AD203B41FA5}">
                      <a16:colId xmlns:a16="http://schemas.microsoft.com/office/drawing/2014/main" val="4077102823"/>
                    </a:ext>
                  </a:extLst>
                </a:gridCol>
                <a:gridCol w="658368">
                  <a:extLst>
                    <a:ext uri="{9D8B030D-6E8A-4147-A177-3AD203B41FA5}">
                      <a16:colId xmlns:a16="http://schemas.microsoft.com/office/drawing/2014/main" val="533869381"/>
                    </a:ext>
                  </a:extLst>
                </a:gridCol>
                <a:gridCol w="658368">
                  <a:extLst>
                    <a:ext uri="{9D8B030D-6E8A-4147-A177-3AD203B41FA5}">
                      <a16:colId xmlns:a16="http://schemas.microsoft.com/office/drawing/2014/main" val="815082740"/>
                    </a:ext>
                  </a:extLst>
                </a:gridCol>
                <a:gridCol w="658368">
                  <a:extLst>
                    <a:ext uri="{9D8B030D-6E8A-4147-A177-3AD203B41FA5}">
                      <a16:colId xmlns:a16="http://schemas.microsoft.com/office/drawing/2014/main" val="4150008953"/>
                    </a:ext>
                  </a:extLst>
                </a:gridCol>
                <a:gridCol w="658368">
                  <a:extLst>
                    <a:ext uri="{9D8B030D-6E8A-4147-A177-3AD203B41FA5}">
                      <a16:colId xmlns:a16="http://schemas.microsoft.com/office/drawing/2014/main" val="126729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313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- 2025-01-11 12:03:25</a:t>
                      </a:r>
                      <a:r>
                        <a:rPr kumimoji="0" lang="nl-NL" sz="1000" b="0" i="0" u="none" strike="noStrike" kern="1200" cap="none" spc="0" normalizeH="0" baseline="0" noProof="0">
                          <a:ln>
                            <a:noFill/>
                          </a:ln>
                          <a:solidFill>
                            <a:prstClr val="black"/>
                          </a:solidFill>
                          <a:effectLst/>
                          <a:uLnTx/>
                          <a:uFillTx/>
                          <a:latin typeface="Calibri"/>
                          <a:ea typeface="+mn-ea"/>
                          <a:cs typeface="+mn-cs"/>
                        </a:rPr>
                        <a:t>
 Wat zou jij hebben gedaan? 😅 #3FM #MarkEnMai #NS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https://quintly-eu-image-storage.s3.amazonaws.com/5e7bf16154c6da0663c50211224ef1f8/41250d8f24e821ae59fe2546058a6cea.jpg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5994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16:35:48</a:t>
                      </a:r>
                      <a:r>
                        <a:rPr kumimoji="0" lang="nl-NL" sz="1000" b="0" i="0" u="none" strike="noStrike" kern="1200" cap="none" spc="0" normalizeH="0" baseline="0" noProof="0">
                          <a:ln>
                            <a:noFill/>
                          </a:ln>
                          <a:solidFill>
                            <a:prstClr val="black"/>
                          </a:solidFill>
                          <a:effectLst/>
                          <a:uLnTx/>
                          <a:uFillTx/>
                          <a:latin typeface="Calibri"/>
                          <a:ea typeface="+mn-ea"/>
                          <a:cs typeface="+mn-cs"/>
                        </a:rPr>
                        <a:t>
 Het hele internet is in rep en roer, omdat Amerikanen Robbie Williams niet kennen. Op TikTok worden verschillende video’s geplaatst door mensen uit de VS die geen idee hebben wie de zanger is. 🤯 Robbie is niet de enige muzikant die niet door is gebroken in Amerika. Van welke artiest had jij dit niet verwacht? #3FM #RobbieWilliams #USA
📸: ANP foto, EPA: Mohammed Badra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https://quintly-eu-image-storage.s3.amazonaws.com/5e7bf16154c6da0663c50211224ef1f8/370a98ea231e5e01a520cc010eda9b57.jpg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00:14:08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7785036"/>
                  </a:ext>
                </a:extLst>
              </a:tr>
            </a:tbl>
          </a:graphicData>
        </a:graphic>
      </p:graphicFrame>
      <p:sp>
        <p:nvSpPr>
          <p:cNvPr id="4" name="Text Placeholder 3">
            <a:extLst>
              <a:ext uri="{FF2B5EF4-FFF2-40B4-BE49-F238E27FC236}">
                <a16:creationId xmlns:a16="http://schemas.microsoft.com/office/drawing/2014/main" id="{0F2BF9D4-4DF2-4F9A-9047-547EA6401F8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20068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1936B-C00E-407D-9BED-1A31C6820E92}"/>
              </a:ext>
            </a:extLst>
          </p:cNvPr>
          <p:cNvSpPr>
            <a:spLocks noGrp="1"/>
          </p:cNvSpPr>
          <p:nvPr>
            <p:ph type="title"/>
          </p:nvPr>
        </p:nvSpPr>
        <p:spPr/>
        <p:txBody>
          <a:bodyPr/>
          <a:lstStyle/>
          <a:p>
            <a:r>
              <a:rPr lang="en-US"/>
              <a:t>Instagram Beste posts qua likes | 1 group and 5 profiles - 6 of 12</a:t>
            </a:r>
          </a:p>
        </p:txBody>
      </p:sp>
      <p:graphicFrame>
        <p:nvGraphicFramePr>
          <p:cNvPr id="5" name="Table Placeholder 4">
            <a:extLst>
              <a:ext uri="{FF2B5EF4-FFF2-40B4-BE49-F238E27FC236}">
                <a16:creationId xmlns:a16="http://schemas.microsoft.com/office/drawing/2014/main" id="{E4DD1AF5-FA55-48EC-8172-80A6F317935C}"/>
              </a:ext>
            </a:extLst>
          </p:cNvPr>
          <p:cNvGraphicFramePr>
            <a:graphicFrameLocks noGrp="1"/>
          </p:cNvGraphicFramePr>
          <p:nvPr>
            <p:ph type="tbl" sz="quarter" idx="13"/>
            <p:extLst>
              <p:ext uri="{D42A27DB-BD31-4B8C-83A1-F6EECF244321}">
                <p14:modId xmlns:p14="http://schemas.microsoft.com/office/powerpoint/2010/main" val="424425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37880363"/>
                    </a:ext>
                  </a:extLst>
                </a:gridCol>
                <a:gridCol w="1563624">
                  <a:extLst>
                    <a:ext uri="{9D8B030D-6E8A-4147-A177-3AD203B41FA5}">
                      <a16:colId xmlns:a16="http://schemas.microsoft.com/office/drawing/2014/main" val="2643363247"/>
                    </a:ext>
                  </a:extLst>
                </a:gridCol>
                <a:gridCol w="658368">
                  <a:extLst>
                    <a:ext uri="{9D8B030D-6E8A-4147-A177-3AD203B41FA5}">
                      <a16:colId xmlns:a16="http://schemas.microsoft.com/office/drawing/2014/main" val="4223016601"/>
                    </a:ext>
                  </a:extLst>
                </a:gridCol>
                <a:gridCol w="658368">
                  <a:extLst>
                    <a:ext uri="{9D8B030D-6E8A-4147-A177-3AD203B41FA5}">
                      <a16:colId xmlns:a16="http://schemas.microsoft.com/office/drawing/2014/main" val="3901152453"/>
                    </a:ext>
                  </a:extLst>
                </a:gridCol>
                <a:gridCol w="658368">
                  <a:extLst>
                    <a:ext uri="{9D8B030D-6E8A-4147-A177-3AD203B41FA5}">
                      <a16:colId xmlns:a16="http://schemas.microsoft.com/office/drawing/2014/main" val="143897579"/>
                    </a:ext>
                  </a:extLst>
                </a:gridCol>
                <a:gridCol w="658368">
                  <a:extLst>
                    <a:ext uri="{9D8B030D-6E8A-4147-A177-3AD203B41FA5}">
                      <a16:colId xmlns:a16="http://schemas.microsoft.com/office/drawing/2014/main" val="2070325749"/>
                    </a:ext>
                  </a:extLst>
                </a:gridCol>
                <a:gridCol w="658368">
                  <a:extLst>
                    <a:ext uri="{9D8B030D-6E8A-4147-A177-3AD203B41FA5}">
                      <a16:colId xmlns:a16="http://schemas.microsoft.com/office/drawing/2014/main" val="3144494969"/>
                    </a:ext>
                  </a:extLst>
                </a:gridCol>
                <a:gridCol w="658368">
                  <a:extLst>
                    <a:ext uri="{9D8B030D-6E8A-4147-A177-3AD203B41FA5}">
                      <a16:colId xmlns:a16="http://schemas.microsoft.com/office/drawing/2014/main" val="262600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239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- 2025-01-30 15:33:27</a:t>
                      </a:r>
                      <a:r>
                        <a:rPr kumimoji="0" lang="nl-NL" sz="1000" b="0" i="0" u="none" strike="noStrike" kern="1200" cap="none" spc="0" normalizeH="0" baseline="0" noProof="0">
                          <a:ln>
                            <a:noFill/>
                          </a:ln>
                          <a:solidFill>
                            <a:prstClr val="black"/>
                          </a:solidFill>
                          <a:effectLst/>
                          <a:uLnTx/>
                          <a:uFillTx/>
                          <a:latin typeface="Calibri"/>
                          <a:ea typeface="+mn-ea"/>
                          <a:cs typeface="+mn-cs"/>
                        </a:rPr>
                        <a:t>
 We mogen het eindelijk weer zeggen: 🗣️KENSINGTON IN DE 3FM LIVE BOX🗣️
Met ‘A Moment’ voelt het gelijk weer zó vertrouwd, en Jason Dowd lijkt al jaren mee te spelen. Je moet het hele optreden echt terug zien op het 3FM Live YouTube kanaal! #3FM #kensington #amoment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https://quintly-eu-image-storage.s3.amazonaws.com/5e7bf16154c6da0663c50211224ef1f8/4b664b1dc6e6d717441d33abb3e56379.jpg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9907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- 2025-01-08 16:22:31</a:t>
                      </a:r>
                      <a:r>
                        <a:rPr kumimoji="0" lang="nl-NL" sz="1000" b="0" i="0" u="none" strike="noStrike" kern="1200" cap="none" spc="0" normalizeH="0" baseline="0" noProof="0">
                          <a:ln>
                            <a:noFill/>
                          </a:ln>
                          <a:solidFill>
                            <a:prstClr val="black"/>
                          </a:solidFill>
                          <a:effectLst/>
                          <a:uLnTx/>
                          <a:uFillTx/>
                          <a:latin typeface="Calibri"/>
                          <a:ea typeface="+mn-ea"/>
                          <a:cs typeface="+mn-cs"/>
                        </a:rPr>
                        <a:t>
 Pommelien doet mee met Meau en wij zijn obsessed. Hoe mooi klinkt dit? 😍 #3FM #SR24 #GlazenHuis #MEAU #PommelienThijs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https://quintly-eu-image-storage.s3.amazonaws.com/5e7bf16154c6da0663c50211224ef1f8/20591a6297fc37ec364fa5220b9fd24f.jpg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4131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18:01:46</a:t>
                      </a:r>
                      <a:r>
                        <a:rPr kumimoji="0" lang="nl-NL" sz="1000" b="0" i="0" u="none" strike="noStrike" kern="1200" cap="none" spc="0" normalizeH="0" baseline="0" noProof="0">
                          <a:ln>
                            <a:noFill/>
                          </a:ln>
                          <a:solidFill>
                            <a:prstClr val="black"/>
                          </a:solidFill>
                          <a:effectLst/>
                          <a:uLnTx/>
                          <a:uFillTx/>
                          <a:latin typeface="Calibri"/>
                          <a:ea typeface="+mn-ea"/>
                          <a:cs typeface="+mn-cs"/>
                        </a:rPr>
                        <a:t>
 Barend &amp; Benner zijn back en zorgen meteen weer voor een lach! 🫶 Elke maandag t/m donderdag van 16:00 tot 19:00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https://quintly-eu-image-storage.s3.amazonaws.com/5e7bf16154c6da0663c50211224ef1f8/13996b2a90d314260de99f9128cfdef6.jpg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64994866"/>
                  </a:ext>
                </a:extLst>
              </a:tr>
            </a:tbl>
          </a:graphicData>
        </a:graphic>
      </p:graphicFrame>
      <p:sp>
        <p:nvSpPr>
          <p:cNvPr id="4" name="Text Placeholder 3">
            <a:extLst>
              <a:ext uri="{FF2B5EF4-FFF2-40B4-BE49-F238E27FC236}">
                <a16:creationId xmlns:a16="http://schemas.microsoft.com/office/drawing/2014/main" id="{0F44CAE2-81DC-40E3-9B31-4FB9471FFC3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48409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51FC4-40E3-4125-9D9D-A940337A8D60}"/>
              </a:ext>
            </a:extLst>
          </p:cNvPr>
          <p:cNvSpPr>
            <a:spLocks noGrp="1"/>
          </p:cNvSpPr>
          <p:nvPr>
            <p:ph type="title"/>
          </p:nvPr>
        </p:nvSpPr>
        <p:spPr/>
        <p:txBody>
          <a:bodyPr/>
          <a:lstStyle/>
          <a:p>
            <a:r>
              <a:rPr lang="en-US"/>
              <a:t>Instagram Beste posts qua likes | 1 group and 5 profiles - 7 of 12</a:t>
            </a:r>
          </a:p>
        </p:txBody>
      </p:sp>
      <p:graphicFrame>
        <p:nvGraphicFramePr>
          <p:cNvPr id="5" name="Table Placeholder 4">
            <a:extLst>
              <a:ext uri="{FF2B5EF4-FFF2-40B4-BE49-F238E27FC236}">
                <a16:creationId xmlns:a16="http://schemas.microsoft.com/office/drawing/2014/main" id="{56AE1C3F-BA2E-46B6-B785-1DEC738FED58}"/>
              </a:ext>
            </a:extLst>
          </p:cNvPr>
          <p:cNvGraphicFramePr>
            <a:graphicFrameLocks noGrp="1"/>
          </p:cNvGraphicFramePr>
          <p:nvPr>
            <p:ph type="tbl" sz="quarter" idx="13"/>
            <p:extLst>
              <p:ext uri="{D42A27DB-BD31-4B8C-83A1-F6EECF244321}">
                <p14:modId xmlns:p14="http://schemas.microsoft.com/office/powerpoint/2010/main" val="96595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0494007"/>
                    </a:ext>
                  </a:extLst>
                </a:gridCol>
                <a:gridCol w="1563624">
                  <a:extLst>
                    <a:ext uri="{9D8B030D-6E8A-4147-A177-3AD203B41FA5}">
                      <a16:colId xmlns:a16="http://schemas.microsoft.com/office/drawing/2014/main" val="2630974540"/>
                    </a:ext>
                  </a:extLst>
                </a:gridCol>
                <a:gridCol w="658368">
                  <a:extLst>
                    <a:ext uri="{9D8B030D-6E8A-4147-A177-3AD203B41FA5}">
                      <a16:colId xmlns:a16="http://schemas.microsoft.com/office/drawing/2014/main" val="4075498718"/>
                    </a:ext>
                  </a:extLst>
                </a:gridCol>
                <a:gridCol w="658368">
                  <a:extLst>
                    <a:ext uri="{9D8B030D-6E8A-4147-A177-3AD203B41FA5}">
                      <a16:colId xmlns:a16="http://schemas.microsoft.com/office/drawing/2014/main" val="3187148038"/>
                    </a:ext>
                  </a:extLst>
                </a:gridCol>
                <a:gridCol w="658368">
                  <a:extLst>
                    <a:ext uri="{9D8B030D-6E8A-4147-A177-3AD203B41FA5}">
                      <a16:colId xmlns:a16="http://schemas.microsoft.com/office/drawing/2014/main" val="2466663056"/>
                    </a:ext>
                  </a:extLst>
                </a:gridCol>
                <a:gridCol w="658368">
                  <a:extLst>
                    <a:ext uri="{9D8B030D-6E8A-4147-A177-3AD203B41FA5}">
                      <a16:colId xmlns:a16="http://schemas.microsoft.com/office/drawing/2014/main" val="732459917"/>
                    </a:ext>
                  </a:extLst>
                </a:gridCol>
                <a:gridCol w="658368">
                  <a:extLst>
                    <a:ext uri="{9D8B030D-6E8A-4147-A177-3AD203B41FA5}">
                      <a16:colId xmlns:a16="http://schemas.microsoft.com/office/drawing/2014/main" val="2389803636"/>
                    </a:ext>
                  </a:extLst>
                </a:gridCol>
                <a:gridCol w="658368">
                  <a:extLst>
                    <a:ext uri="{9D8B030D-6E8A-4147-A177-3AD203B41FA5}">
                      <a16:colId xmlns:a16="http://schemas.microsoft.com/office/drawing/2014/main" val="262470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75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10:34:20</a:t>
                      </a:r>
                      <a:r>
                        <a:rPr kumimoji="0" lang="en-US" sz="1000" b="0" i="0" u="none" strike="noStrike" kern="1200" cap="none" spc="0" normalizeH="0" baseline="0" noProof="0">
                          <a:ln>
                            <a:noFill/>
                          </a:ln>
                          <a:solidFill>
                            <a:prstClr val="black"/>
                          </a:solidFill>
                          <a:effectLst/>
                          <a:uLnTx/>
                          <a:uFillTx/>
                          <a:latin typeface="Calibri"/>
                          <a:ea typeface="+mn-ea"/>
                          <a:cs typeface="+mn-cs"/>
                        </a:rPr>
                        <a:t>
 Er ontstaat magie wanneer grootheden hun handen ineen slaan voor één doel. 💚 #3FM #LAFireAid #BillieEilish #GreenDay #LadyGaga #Nirvana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https://quintly-eu-image-storage.s3.amazonaws.com/5e7bf16154c6da0663c50211224ef1f8/51db6795d680dddd5ab65522869336ea.jpg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9851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22:56:29</a:t>
                      </a:r>
                      <a:r>
                        <a:rPr kumimoji="0" lang="nl-NL" sz="1000" b="0" i="0" u="none" strike="noStrike" kern="1200" cap="none" spc="0" normalizeH="0" baseline="0" noProof="0">
                          <a:ln>
                            <a:noFill/>
                          </a:ln>
                          <a:solidFill>
                            <a:prstClr val="black"/>
                          </a:solidFill>
                          <a:effectLst/>
                          <a:uLnTx/>
                          <a:uFillTx/>
                          <a:latin typeface="Calibri"/>
                          <a:ea typeface="+mn-ea"/>
                          <a:cs typeface="+mn-cs"/>
                        </a:rPr>
                        <a:t>
 “Ik ga weer janken!” 😭💚 Ieder jaar wordt de Popprijs uitgereikt aan de artiest met de meeste impact in het afgelopen jaar. Gefeliciteerd Rox 🫶 #3FM #RoxyDekker #Popprijs #Noorderslag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https://quintly-eu-image-storage.s3.amazonaws.com/5e7bf16154c6da0663c50211224ef1f8/f0c1516720c70e5e166038381959c821.jpg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92931956"/>
                  </a:ext>
                </a:extLst>
              </a:tr>
            </a:tbl>
          </a:graphicData>
        </a:graphic>
      </p:graphicFrame>
      <p:sp>
        <p:nvSpPr>
          <p:cNvPr id="4" name="Text Placeholder 3">
            <a:extLst>
              <a:ext uri="{FF2B5EF4-FFF2-40B4-BE49-F238E27FC236}">
                <a16:creationId xmlns:a16="http://schemas.microsoft.com/office/drawing/2014/main" id="{E8683B12-24D0-4CBD-80E2-6CA1B176394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26169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75CBE-6AD3-4B0D-9CB5-1799672FBC1E}"/>
              </a:ext>
            </a:extLst>
          </p:cNvPr>
          <p:cNvSpPr>
            <a:spLocks noGrp="1"/>
          </p:cNvSpPr>
          <p:nvPr>
            <p:ph type="title"/>
          </p:nvPr>
        </p:nvSpPr>
        <p:spPr/>
        <p:txBody>
          <a:bodyPr/>
          <a:lstStyle/>
          <a:p>
            <a:r>
              <a:rPr lang="en-US"/>
              <a:t>Instagram Beste posts qua likes | 1 group and 5 profiles - 8 of 12</a:t>
            </a:r>
          </a:p>
        </p:txBody>
      </p:sp>
      <p:graphicFrame>
        <p:nvGraphicFramePr>
          <p:cNvPr id="5" name="Table Placeholder 4">
            <a:extLst>
              <a:ext uri="{FF2B5EF4-FFF2-40B4-BE49-F238E27FC236}">
                <a16:creationId xmlns:a16="http://schemas.microsoft.com/office/drawing/2014/main" id="{9270F129-CC7F-46B8-ABDF-E9EC01489BCF}"/>
              </a:ext>
            </a:extLst>
          </p:cNvPr>
          <p:cNvGraphicFramePr>
            <a:graphicFrameLocks noGrp="1"/>
          </p:cNvGraphicFramePr>
          <p:nvPr>
            <p:ph type="tbl" sz="quarter" idx="13"/>
            <p:extLst>
              <p:ext uri="{D42A27DB-BD31-4B8C-83A1-F6EECF244321}">
                <p14:modId xmlns:p14="http://schemas.microsoft.com/office/powerpoint/2010/main" val="351672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9098770"/>
                    </a:ext>
                  </a:extLst>
                </a:gridCol>
                <a:gridCol w="1563624">
                  <a:extLst>
                    <a:ext uri="{9D8B030D-6E8A-4147-A177-3AD203B41FA5}">
                      <a16:colId xmlns:a16="http://schemas.microsoft.com/office/drawing/2014/main" val="402767241"/>
                    </a:ext>
                  </a:extLst>
                </a:gridCol>
                <a:gridCol w="658368">
                  <a:extLst>
                    <a:ext uri="{9D8B030D-6E8A-4147-A177-3AD203B41FA5}">
                      <a16:colId xmlns:a16="http://schemas.microsoft.com/office/drawing/2014/main" val="887225976"/>
                    </a:ext>
                  </a:extLst>
                </a:gridCol>
                <a:gridCol w="658368">
                  <a:extLst>
                    <a:ext uri="{9D8B030D-6E8A-4147-A177-3AD203B41FA5}">
                      <a16:colId xmlns:a16="http://schemas.microsoft.com/office/drawing/2014/main" val="1147973443"/>
                    </a:ext>
                  </a:extLst>
                </a:gridCol>
                <a:gridCol w="658368">
                  <a:extLst>
                    <a:ext uri="{9D8B030D-6E8A-4147-A177-3AD203B41FA5}">
                      <a16:colId xmlns:a16="http://schemas.microsoft.com/office/drawing/2014/main" val="1383789587"/>
                    </a:ext>
                  </a:extLst>
                </a:gridCol>
                <a:gridCol w="658368">
                  <a:extLst>
                    <a:ext uri="{9D8B030D-6E8A-4147-A177-3AD203B41FA5}">
                      <a16:colId xmlns:a16="http://schemas.microsoft.com/office/drawing/2014/main" val="1648463935"/>
                    </a:ext>
                  </a:extLst>
                </a:gridCol>
                <a:gridCol w="658368">
                  <a:extLst>
                    <a:ext uri="{9D8B030D-6E8A-4147-A177-3AD203B41FA5}">
                      <a16:colId xmlns:a16="http://schemas.microsoft.com/office/drawing/2014/main" val="641565396"/>
                    </a:ext>
                  </a:extLst>
                </a:gridCol>
                <a:gridCol w="658368">
                  <a:extLst>
                    <a:ext uri="{9D8B030D-6E8A-4147-A177-3AD203B41FA5}">
                      <a16:colId xmlns:a16="http://schemas.microsoft.com/office/drawing/2014/main" val="88753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135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10:32:02</a:t>
                      </a:r>
                      <a:r>
                        <a:rPr kumimoji="0" lang="nl-NL" sz="1000" b="0" i="0" u="none" strike="noStrike" kern="1200" cap="none" spc="0" normalizeH="0" baseline="0" noProof="0">
                          <a:ln>
                            <a:noFill/>
                          </a:ln>
                          <a:solidFill>
                            <a:prstClr val="black"/>
                          </a:solidFill>
                          <a:effectLst/>
                          <a:uLnTx/>
                          <a:uFillTx/>
                          <a:latin typeface="Calibri"/>
                          <a:ea typeface="+mn-ea"/>
                          <a:cs typeface="+mn-cs"/>
                        </a:rPr>
                        <a:t>
 Eindelijk! Roxy Dekker met een break-up song! 😩 Waar Roxy normaal maanden gebruikt om het liedje al een TikTok-hit te maken voor de publicatie, hoef jij deze keer maar een weekje te wachten. Want vrijdag komt ‘Ga Dan’ al uit, waar Roxy het einde van een relatie viert.
Wie laat jij achter in 2024? 👀 #3FM #RoxyDekker #GaDan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https://quintly-eu-image-storage.s3.amazonaws.com/5e7bf16154c6da0663c50211224ef1f8/2a5c73017a03e968139506e550c20413.jpg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18:13:35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5003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13:20:15</a:t>
                      </a:r>
                      <a:r>
                        <a:rPr kumimoji="0" lang="nl-NL" sz="1000" b="0" i="0" u="none" strike="noStrike" kern="1200" cap="none" spc="0" normalizeH="0" baseline="0" noProof="0">
                          <a:ln>
                            <a:noFill/>
                          </a:ln>
                          <a:solidFill>
                            <a:prstClr val="black"/>
                          </a:solidFill>
                          <a:effectLst/>
                          <a:uLnTx/>
                          <a:uFillTx/>
                          <a:latin typeface="Calibri"/>
                          <a:ea typeface="+mn-ea"/>
                          <a:cs typeface="+mn-cs"/>
                        </a:rPr>
                        <a:t>
 Deze meid en haar albumcovers 💅🥰 #3FM #S10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https://quintly-eu-image-storage.s3.amazonaws.com/5e7bf16154c6da0663c50211224ef1f8/0b6cd8272f79b5f87d999b20875f39e4.jpg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95516308"/>
                  </a:ext>
                </a:extLst>
              </a:tr>
            </a:tbl>
          </a:graphicData>
        </a:graphic>
      </p:graphicFrame>
      <p:sp>
        <p:nvSpPr>
          <p:cNvPr id="4" name="Text Placeholder 3">
            <a:extLst>
              <a:ext uri="{FF2B5EF4-FFF2-40B4-BE49-F238E27FC236}">
                <a16:creationId xmlns:a16="http://schemas.microsoft.com/office/drawing/2014/main" id="{459018D0-2C71-449C-AE97-A8CDC49621C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02559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33EF-DDDC-4834-A6E9-D9957D4E60D2}"/>
              </a:ext>
            </a:extLst>
          </p:cNvPr>
          <p:cNvSpPr>
            <a:spLocks noGrp="1"/>
          </p:cNvSpPr>
          <p:nvPr>
            <p:ph type="title"/>
          </p:nvPr>
        </p:nvSpPr>
        <p:spPr/>
        <p:txBody>
          <a:bodyPr/>
          <a:lstStyle/>
          <a:p>
            <a:r>
              <a:rPr lang="en-US"/>
              <a:t>Instagram Beste posts qua likes | 1 group and 5 profiles - 9 of 12</a:t>
            </a:r>
          </a:p>
        </p:txBody>
      </p:sp>
      <p:graphicFrame>
        <p:nvGraphicFramePr>
          <p:cNvPr id="5" name="Table Placeholder 4">
            <a:extLst>
              <a:ext uri="{FF2B5EF4-FFF2-40B4-BE49-F238E27FC236}">
                <a16:creationId xmlns:a16="http://schemas.microsoft.com/office/drawing/2014/main" id="{A878B0BB-CD56-4232-AF94-E17B8EC4E720}"/>
              </a:ext>
            </a:extLst>
          </p:cNvPr>
          <p:cNvGraphicFramePr>
            <a:graphicFrameLocks noGrp="1"/>
          </p:cNvGraphicFramePr>
          <p:nvPr>
            <p:ph type="tbl" sz="quarter" idx="13"/>
            <p:extLst>
              <p:ext uri="{D42A27DB-BD31-4B8C-83A1-F6EECF244321}">
                <p14:modId xmlns:p14="http://schemas.microsoft.com/office/powerpoint/2010/main" val="109100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7462294"/>
                    </a:ext>
                  </a:extLst>
                </a:gridCol>
                <a:gridCol w="1563624">
                  <a:extLst>
                    <a:ext uri="{9D8B030D-6E8A-4147-A177-3AD203B41FA5}">
                      <a16:colId xmlns:a16="http://schemas.microsoft.com/office/drawing/2014/main" val="3079212274"/>
                    </a:ext>
                  </a:extLst>
                </a:gridCol>
                <a:gridCol w="658368">
                  <a:extLst>
                    <a:ext uri="{9D8B030D-6E8A-4147-A177-3AD203B41FA5}">
                      <a16:colId xmlns:a16="http://schemas.microsoft.com/office/drawing/2014/main" val="1359932199"/>
                    </a:ext>
                  </a:extLst>
                </a:gridCol>
                <a:gridCol w="658368">
                  <a:extLst>
                    <a:ext uri="{9D8B030D-6E8A-4147-A177-3AD203B41FA5}">
                      <a16:colId xmlns:a16="http://schemas.microsoft.com/office/drawing/2014/main" val="570148792"/>
                    </a:ext>
                  </a:extLst>
                </a:gridCol>
                <a:gridCol w="658368">
                  <a:extLst>
                    <a:ext uri="{9D8B030D-6E8A-4147-A177-3AD203B41FA5}">
                      <a16:colId xmlns:a16="http://schemas.microsoft.com/office/drawing/2014/main" val="2535521796"/>
                    </a:ext>
                  </a:extLst>
                </a:gridCol>
                <a:gridCol w="658368">
                  <a:extLst>
                    <a:ext uri="{9D8B030D-6E8A-4147-A177-3AD203B41FA5}">
                      <a16:colId xmlns:a16="http://schemas.microsoft.com/office/drawing/2014/main" val="3294096073"/>
                    </a:ext>
                  </a:extLst>
                </a:gridCol>
                <a:gridCol w="658368">
                  <a:extLst>
                    <a:ext uri="{9D8B030D-6E8A-4147-A177-3AD203B41FA5}">
                      <a16:colId xmlns:a16="http://schemas.microsoft.com/office/drawing/2014/main" val="2095669018"/>
                    </a:ext>
                  </a:extLst>
                </a:gridCol>
                <a:gridCol w="658368">
                  <a:extLst>
                    <a:ext uri="{9D8B030D-6E8A-4147-A177-3AD203B41FA5}">
                      <a16:colId xmlns:a16="http://schemas.microsoft.com/office/drawing/2014/main" val="406857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7203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- 2025-01-09 09:34:07</a:t>
                      </a:r>
                      <a:r>
                        <a:rPr kumimoji="0" lang="nl-NL" sz="1000" b="0" i="0" u="none" strike="noStrike" kern="1200" cap="none" spc="0" normalizeH="0" baseline="0" noProof="0">
                          <a:ln>
                            <a:noFill/>
                          </a:ln>
                          <a:solidFill>
                            <a:prstClr val="black"/>
                          </a:solidFill>
                          <a:effectLst/>
                          <a:uLnTx/>
                          <a:uFillTx/>
                          <a:latin typeface="Calibri"/>
                          <a:ea typeface="+mn-ea"/>
                          <a:cs typeface="+mn-cs"/>
                        </a:rPr>
                        <a:t>
 En inspecteur Ivo laat gelijk even horen hoe hij klinkt!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https://quintly-eu-image-storage.s3.amazonaws.com/5e7bf16154c6da0663c50211224ef1f8/c94f77adcccdb8540772ed8379a4b2cd.jpg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7821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- 2025-01-16 13:20:31</a:t>
                      </a:r>
                      <a:r>
                        <a:rPr kumimoji="0" lang="en-US" sz="1000" b="0" i="0" u="none" strike="noStrike" kern="1200" cap="none" spc="0" normalizeH="0" baseline="0" noProof="0">
                          <a:ln>
                            <a:noFill/>
                          </a:ln>
                          <a:solidFill>
                            <a:prstClr val="black"/>
                          </a:solidFill>
                          <a:effectLst/>
                          <a:uLnTx/>
                          <a:uFillTx/>
                          <a:latin typeface="Calibri"/>
                          <a:ea typeface="+mn-ea"/>
                          <a:cs typeface="+mn-cs"/>
                        </a:rPr>
                        <a:t>
 Sir ‘cutiepie’ Elton John 🥰 #3FM #eltonjohn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https://quintly-eu-image-storage.s3.amazonaws.com/5e7bf16154c6da0663c50211224ef1f8/fc4c970501667eeebf729f0f6a46edbb.jpg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8649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- 2025-01-18 21:21:49</a:t>
                      </a:r>
                      <a:r>
                        <a:rPr kumimoji="0" lang="en-US" sz="1000" b="0" i="0" u="none" strike="noStrike" kern="1200" cap="none" spc="0" normalizeH="0" baseline="0" noProof="0">
                          <a:ln>
                            <a:noFill/>
                          </a:ln>
                          <a:solidFill>
                            <a:prstClr val="black"/>
                          </a:solidFill>
                          <a:effectLst/>
                          <a:uLnTx/>
                          <a:uFillTx/>
                          <a:latin typeface="Calibri"/>
                          <a:ea typeface="+mn-ea"/>
                          <a:cs typeface="+mn-cs"/>
                        </a:rPr>
                        <a:t>
 Zouden meer artiesten dit moeten doen? 🧐 Internationaal staan Nederlanders al bekend om de ‘Dutch disease’ a.k.a. praten tijdens concerten. Tijd voor verandering! 💚 #3FM #Bente #esns #dutchdisease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https://quintly-eu-image-storage.s3.amazonaws.com/5e7bf16154c6da0663c50211224ef1f8/230d4804f1e27ccd0c6083d2ce838806.jpg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82388136"/>
                  </a:ext>
                </a:extLst>
              </a:tr>
            </a:tbl>
          </a:graphicData>
        </a:graphic>
      </p:graphicFrame>
      <p:sp>
        <p:nvSpPr>
          <p:cNvPr id="4" name="Text Placeholder 3">
            <a:extLst>
              <a:ext uri="{FF2B5EF4-FFF2-40B4-BE49-F238E27FC236}">
                <a16:creationId xmlns:a16="http://schemas.microsoft.com/office/drawing/2014/main" id="{6EB9D3D5-1838-496B-B58C-C06AD513C72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74639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16FA5-7D48-4CA1-B84D-E1696A70443D}"/>
              </a:ext>
            </a:extLst>
          </p:cNvPr>
          <p:cNvSpPr>
            <a:spLocks noGrp="1"/>
          </p:cNvSpPr>
          <p:nvPr>
            <p:ph type="title"/>
          </p:nvPr>
        </p:nvSpPr>
        <p:spPr/>
        <p:txBody>
          <a:bodyPr/>
          <a:lstStyle/>
          <a:p>
            <a:r>
              <a:rPr lang="en-US"/>
              <a:t>Instagram Beste posts qua likes | 1 group and 5 profiles - 10 of 12</a:t>
            </a:r>
          </a:p>
        </p:txBody>
      </p:sp>
      <p:graphicFrame>
        <p:nvGraphicFramePr>
          <p:cNvPr id="5" name="Table Placeholder 4">
            <a:extLst>
              <a:ext uri="{FF2B5EF4-FFF2-40B4-BE49-F238E27FC236}">
                <a16:creationId xmlns:a16="http://schemas.microsoft.com/office/drawing/2014/main" id="{6AF5ABA9-E5FA-4C86-A6C1-8E2550C98A6B}"/>
              </a:ext>
            </a:extLst>
          </p:cNvPr>
          <p:cNvGraphicFramePr>
            <a:graphicFrameLocks noGrp="1"/>
          </p:cNvGraphicFramePr>
          <p:nvPr>
            <p:ph type="tbl" sz="quarter" idx="13"/>
            <p:extLst>
              <p:ext uri="{D42A27DB-BD31-4B8C-83A1-F6EECF244321}">
                <p14:modId xmlns:p14="http://schemas.microsoft.com/office/powerpoint/2010/main" val="663158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89386191"/>
                    </a:ext>
                  </a:extLst>
                </a:gridCol>
                <a:gridCol w="1563624">
                  <a:extLst>
                    <a:ext uri="{9D8B030D-6E8A-4147-A177-3AD203B41FA5}">
                      <a16:colId xmlns:a16="http://schemas.microsoft.com/office/drawing/2014/main" val="1701918326"/>
                    </a:ext>
                  </a:extLst>
                </a:gridCol>
                <a:gridCol w="658368">
                  <a:extLst>
                    <a:ext uri="{9D8B030D-6E8A-4147-A177-3AD203B41FA5}">
                      <a16:colId xmlns:a16="http://schemas.microsoft.com/office/drawing/2014/main" val="2942869961"/>
                    </a:ext>
                  </a:extLst>
                </a:gridCol>
                <a:gridCol w="658368">
                  <a:extLst>
                    <a:ext uri="{9D8B030D-6E8A-4147-A177-3AD203B41FA5}">
                      <a16:colId xmlns:a16="http://schemas.microsoft.com/office/drawing/2014/main" val="1892179205"/>
                    </a:ext>
                  </a:extLst>
                </a:gridCol>
                <a:gridCol w="658368">
                  <a:extLst>
                    <a:ext uri="{9D8B030D-6E8A-4147-A177-3AD203B41FA5}">
                      <a16:colId xmlns:a16="http://schemas.microsoft.com/office/drawing/2014/main" val="525253779"/>
                    </a:ext>
                  </a:extLst>
                </a:gridCol>
                <a:gridCol w="658368">
                  <a:extLst>
                    <a:ext uri="{9D8B030D-6E8A-4147-A177-3AD203B41FA5}">
                      <a16:colId xmlns:a16="http://schemas.microsoft.com/office/drawing/2014/main" val="1290731465"/>
                    </a:ext>
                  </a:extLst>
                </a:gridCol>
                <a:gridCol w="658368">
                  <a:extLst>
                    <a:ext uri="{9D8B030D-6E8A-4147-A177-3AD203B41FA5}">
                      <a16:colId xmlns:a16="http://schemas.microsoft.com/office/drawing/2014/main" val="3119636200"/>
                    </a:ext>
                  </a:extLst>
                </a:gridCol>
                <a:gridCol w="658368">
                  <a:extLst>
                    <a:ext uri="{9D8B030D-6E8A-4147-A177-3AD203B41FA5}">
                      <a16:colId xmlns:a16="http://schemas.microsoft.com/office/drawing/2014/main" val="371116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067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- 2025-01-07 18:36:06</a:t>
                      </a:r>
                      <a:r>
                        <a:rPr kumimoji="0" lang="en-US" sz="1000" b="0" i="0" u="none" strike="noStrike" kern="1200" cap="none" spc="0" normalizeH="0" baseline="0" noProof="0">
                          <a:ln>
                            <a:noFill/>
                          </a:ln>
                          <a:solidFill>
                            <a:prstClr val="black"/>
                          </a:solidFill>
                          <a:effectLst/>
                          <a:uLnTx/>
                          <a:uFillTx/>
                          <a:latin typeface="Calibri"/>
                          <a:ea typeface="+mn-ea"/>
                          <a:cs typeface="+mn-cs"/>
                        </a:rPr>
                        <a:t>
 Vandaag precies twee weken geleden verlieten Barend, Sophie en Wijnand het Glazen Huis alweer. 🥹💚 Chef’Special verzorgde tijdens dit speciale moment de eindshow. En hoe. 🫶 #3FM #GlazenHuis #Metakids #SR24 #ChefSpecial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https://quintly-eu-image-storage.s3.amazonaws.com/5e7bf16154c6da0663c50211224ef1f8/159cd07aab9ff8bb30d3348dcb505f91.jpg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0525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17:00:10</a:t>
                      </a:r>
                      <a:r>
                        <a:rPr kumimoji="0" lang="nl-NL" sz="1000" b="0" i="0" u="none" strike="noStrike" kern="1200" cap="none" spc="0" normalizeH="0" baseline="0" noProof="0">
                          <a:ln>
                            <a:noFill/>
                          </a:ln>
                          <a:solidFill>
                            <a:prstClr val="black"/>
                          </a:solidFill>
                          <a:effectLst/>
                          <a:uLnTx/>
                          <a:uFillTx/>
                          <a:latin typeface="Calibri"/>
                          <a:ea typeface="+mn-ea"/>
                          <a:cs typeface="+mn-cs"/>
                        </a:rPr>
                        <a:t>
 Noem een beter gezelschap om jouw dagen in 2025 mee te vullen? 🥰 Tune morgenochtend in voor de eerste met Wijnand en Jamie in de Ochtend!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https://quintly-eu-image-storage.s3.amazonaws.com/5e7bf16154c6da0663c50211224ef1f8/d2c092b58bdae7a4c59f0933e8457e2c.jpg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88000884"/>
                  </a:ext>
                </a:extLst>
              </a:tr>
            </a:tbl>
          </a:graphicData>
        </a:graphic>
      </p:graphicFrame>
      <p:sp>
        <p:nvSpPr>
          <p:cNvPr id="4" name="Text Placeholder 3">
            <a:extLst>
              <a:ext uri="{FF2B5EF4-FFF2-40B4-BE49-F238E27FC236}">
                <a16:creationId xmlns:a16="http://schemas.microsoft.com/office/drawing/2014/main" id="{BCCD6CFA-A491-4D21-A40E-189FD4DCC84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90976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FC3E-BAE6-413E-9BA3-FE5B8BCB17D7}"/>
              </a:ext>
            </a:extLst>
          </p:cNvPr>
          <p:cNvSpPr>
            <a:spLocks noGrp="1"/>
          </p:cNvSpPr>
          <p:nvPr>
            <p:ph type="title"/>
          </p:nvPr>
        </p:nvSpPr>
        <p:spPr/>
        <p:txBody>
          <a:bodyPr/>
          <a:lstStyle/>
          <a:p>
            <a:r>
              <a:rPr lang="en-US"/>
              <a:t>Instagram Beste posts qua likes | 1 group and 5 profiles - 11 of 12</a:t>
            </a:r>
          </a:p>
        </p:txBody>
      </p:sp>
      <p:graphicFrame>
        <p:nvGraphicFramePr>
          <p:cNvPr id="5" name="Table Placeholder 4">
            <a:extLst>
              <a:ext uri="{FF2B5EF4-FFF2-40B4-BE49-F238E27FC236}">
                <a16:creationId xmlns:a16="http://schemas.microsoft.com/office/drawing/2014/main" id="{32200A52-6B91-4C77-8271-C466B417676F}"/>
              </a:ext>
            </a:extLst>
          </p:cNvPr>
          <p:cNvGraphicFramePr>
            <a:graphicFrameLocks noGrp="1"/>
          </p:cNvGraphicFramePr>
          <p:nvPr>
            <p:ph type="tbl" sz="quarter" idx="13"/>
            <p:extLst>
              <p:ext uri="{D42A27DB-BD31-4B8C-83A1-F6EECF244321}">
                <p14:modId xmlns:p14="http://schemas.microsoft.com/office/powerpoint/2010/main" val="53294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6720508"/>
                    </a:ext>
                  </a:extLst>
                </a:gridCol>
                <a:gridCol w="1563624">
                  <a:extLst>
                    <a:ext uri="{9D8B030D-6E8A-4147-A177-3AD203B41FA5}">
                      <a16:colId xmlns:a16="http://schemas.microsoft.com/office/drawing/2014/main" val="3223786185"/>
                    </a:ext>
                  </a:extLst>
                </a:gridCol>
                <a:gridCol w="658368">
                  <a:extLst>
                    <a:ext uri="{9D8B030D-6E8A-4147-A177-3AD203B41FA5}">
                      <a16:colId xmlns:a16="http://schemas.microsoft.com/office/drawing/2014/main" val="853958482"/>
                    </a:ext>
                  </a:extLst>
                </a:gridCol>
                <a:gridCol w="658368">
                  <a:extLst>
                    <a:ext uri="{9D8B030D-6E8A-4147-A177-3AD203B41FA5}">
                      <a16:colId xmlns:a16="http://schemas.microsoft.com/office/drawing/2014/main" val="1353989987"/>
                    </a:ext>
                  </a:extLst>
                </a:gridCol>
                <a:gridCol w="658368">
                  <a:extLst>
                    <a:ext uri="{9D8B030D-6E8A-4147-A177-3AD203B41FA5}">
                      <a16:colId xmlns:a16="http://schemas.microsoft.com/office/drawing/2014/main" val="1561029705"/>
                    </a:ext>
                  </a:extLst>
                </a:gridCol>
                <a:gridCol w="658368">
                  <a:extLst>
                    <a:ext uri="{9D8B030D-6E8A-4147-A177-3AD203B41FA5}">
                      <a16:colId xmlns:a16="http://schemas.microsoft.com/office/drawing/2014/main" val="3579036228"/>
                    </a:ext>
                  </a:extLst>
                </a:gridCol>
                <a:gridCol w="658368">
                  <a:extLst>
                    <a:ext uri="{9D8B030D-6E8A-4147-A177-3AD203B41FA5}">
                      <a16:colId xmlns:a16="http://schemas.microsoft.com/office/drawing/2014/main" val="197937661"/>
                    </a:ext>
                  </a:extLst>
                </a:gridCol>
                <a:gridCol w="658368">
                  <a:extLst>
                    <a:ext uri="{9D8B030D-6E8A-4147-A177-3AD203B41FA5}">
                      <a16:colId xmlns:a16="http://schemas.microsoft.com/office/drawing/2014/main" val="362411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123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- 2025-01-07 11:05:55</a:t>
                      </a:r>
                      <a:r>
                        <a:rPr kumimoji="0" lang="nl-NL" sz="1000" b="0" i="0" u="none" strike="noStrike" kern="1200" cap="none" spc="0" normalizeH="0" baseline="0" noProof="0">
                          <a:ln>
                            <a:noFill/>
                          </a:ln>
                          <a:solidFill>
                            <a:prstClr val="black"/>
                          </a:solidFill>
                          <a:effectLst/>
                          <a:uLnTx/>
                          <a:uFillTx/>
                          <a:latin typeface="Calibri"/>
                          <a:ea typeface="+mn-ea"/>
                          <a:cs typeface="+mn-cs"/>
                        </a:rPr>
                        <a:t>
 Kensington is back! 🤩 Na meer dan 2 jaar stilte heeft de band voor het eerst weer van zich laten horen. Afgelopen weekend begon het met een aantal posts op Instagram, en vandaag bevestigen ze in de caption: “we’re back” 🌊
Het is nog onduidelijk in welke samenstelling de band weer terug komt. Wij kunnen in elk geval niet wachten!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https://quintly-eu-image-storage.s3.amazonaws.com/5e7bf16154c6da0663c50211224ef1f8/64ee88b06c9416dd768fbbae031f9669.jpg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4926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12:17:24</a:t>
                      </a:r>
                      <a:r>
                        <a:rPr kumimoji="0" lang="nl-NL" sz="1000" b="0" i="0" u="none" strike="noStrike" kern="1200" cap="none" spc="0" normalizeH="0" baseline="0" noProof="0">
                          <a:ln>
                            <a:noFill/>
                          </a:ln>
                          <a:solidFill>
                            <a:prstClr val="black"/>
                          </a:solidFill>
                          <a:effectLst/>
                          <a:uLnTx/>
                          <a:uFillTx/>
                          <a:latin typeface="Calibri"/>
                          <a:ea typeface="+mn-ea"/>
                          <a:cs typeface="+mn-cs"/>
                        </a:rPr>
                        <a:t>
 Het is pas net voorbij, maar we blikken alvast vooruit. Waar vind jij dat het Glazen Huis dit jaar naartoe moet komen?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https://quintly-eu-image-storage.s3.amazonaws.com/5e7bf16154c6da0663c50211224ef1f8/55d3faf12383305cd845e581e409b4d5.jpg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06:13:20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24050910"/>
                  </a:ext>
                </a:extLst>
              </a:tr>
            </a:tbl>
          </a:graphicData>
        </a:graphic>
      </p:graphicFrame>
      <p:sp>
        <p:nvSpPr>
          <p:cNvPr id="4" name="Text Placeholder 3">
            <a:extLst>
              <a:ext uri="{FF2B5EF4-FFF2-40B4-BE49-F238E27FC236}">
                <a16:creationId xmlns:a16="http://schemas.microsoft.com/office/drawing/2014/main" id="{52D6B940-B893-41AD-B739-DB2B51EF9B7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233157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AC42B-A488-4F38-BE4B-130BB9F6B01F}"/>
              </a:ext>
            </a:extLst>
          </p:cNvPr>
          <p:cNvSpPr>
            <a:spLocks noGrp="1"/>
          </p:cNvSpPr>
          <p:nvPr>
            <p:ph type="title"/>
          </p:nvPr>
        </p:nvSpPr>
        <p:spPr/>
        <p:txBody>
          <a:bodyPr/>
          <a:lstStyle/>
          <a:p>
            <a:r>
              <a:rPr lang="en-US"/>
              <a:t>Instagram Beste posts qua likes | 1 group and 5 profiles - 12 of 12</a:t>
            </a:r>
          </a:p>
        </p:txBody>
      </p:sp>
      <p:graphicFrame>
        <p:nvGraphicFramePr>
          <p:cNvPr id="5" name="Table Placeholder 4">
            <a:extLst>
              <a:ext uri="{FF2B5EF4-FFF2-40B4-BE49-F238E27FC236}">
                <a16:creationId xmlns:a16="http://schemas.microsoft.com/office/drawing/2014/main" id="{9B334D1C-553A-4267-92F9-8E4B8CF6175D}"/>
              </a:ext>
            </a:extLst>
          </p:cNvPr>
          <p:cNvGraphicFramePr>
            <a:graphicFrameLocks noGrp="1"/>
          </p:cNvGraphicFramePr>
          <p:nvPr>
            <p:ph type="tbl" sz="quarter" idx="13"/>
            <p:extLst>
              <p:ext uri="{D42A27DB-BD31-4B8C-83A1-F6EECF244321}">
                <p14:modId xmlns:p14="http://schemas.microsoft.com/office/powerpoint/2010/main" val="385474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25462223"/>
                    </a:ext>
                  </a:extLst>
                </a:gridCol>
                <a:gridCol w="1563624">
                  <a:extLst>
                    <a:ext uri="{9D8B030D-6E8A-4147-A177-3AD203B41FA5}">
                      <a16:colId xmlns:a16="http://schemas.microsoft.com/office/drawing/2014/main" val="3656002792"/>
                    </a:ext>
                  </a:extLst>
                </a:gridCol>
                <a:gridCol w="658368">
                  <a:extLst>
                    <a:ext uri="{9D8B030D-6E8A-4147-A177-3AD203B41FA5}">
                      <a16:colId xmlns:a16="http://schemas.microsoft.com/office/drawing/2014/main" val="482960821"/>
                    </a:ext>
                  </a:extLst>
                </a:gridCol>
                <a:gridCol w="658368">
                  <a:extLst>
                    <a:ext uri="{9D8B030D-6E8A-4147-A177-3AD203B41FA5}">
                      <a16:colId xmlns:a16="http://schemas.microsoft.com/office/drawing/2014/main" val="3021237583"/>
                    </a:ext>
                  </a:extLst>
                </a:gridCol>
                <a:gridCol w="658368">
                  <a:extLst>
                    <a:ext uri="{9D8B030D-6E8A-4147-A177-3AD203B41FA5}">
                      <a16:colId xmlns:a16="http://schemas.microsoft.com/office/drawing/2014/main" val="3247186262"/>
                    </a:ext>
                  </a:extLst>
                </a:gridCol>
                <a:gridCol w="658368">
                  <a:extLst>
                    <a:ext uri="{9D8B030D-6E8A-4147-A177-3AD203B41FA5}">
                      <a16:colId xmlns:a16="http://schemas.microsoft.com/office/drawing/2014/main" val="2953203124"/>
                    </a:ext>
                  </a:extLst>
                </a:gridCol>
                <a:gridCol w="658368">
                  <a:extLst>
                    <a:ext uri="{9D8B030D-6E8A-4147-A177-3AD203B41FA5}">
                      <a16:colId xmlns:a16="http://schemas.microsoft.com/office/drawing/2014/main" val="355319392"/>
                    </a:ext>
                  </a:extLst>
                </a:gridCol>
                <a:gridCol w="658368">
                  <a:extLst>
                    <a:ext uri="{9D8B030D-6E8A-4147-A177-3AD203B41FA5}">
                      <a16:colId xmlns:a16="http://schemas.microsoft.com/office/drawing/2014/main" val="34016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786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12:16:57</a:t>
                      </a:r>
                      <a:r>
                        <a:rPr kumimoji="0" lang="nl-NL" sz="1000" b="0" i="0" u="none" strike="noStrike" kern="1200" cap="none" spc="0" normalizeH="0" baseline="0" noProof="0">
                          <a:ln>
                            <a:noFill/>
                          </a:ln>
                          <a:solidFill>
                            <a:prstClr val="black"/>
                          </a:solidFill>
                          <a:effectLst/>
                          <a:uLnTx/>
                          <a:uFillTx/>
                          <a:latin typeface="Calibri"/>
                          <a:ea typeface="+mn-ea"/>
                          <a:cs typeface="+mn-cs"/>
                        </a:rPr>
                        <a:t>
 3FM Talent Bente gaat naar esns.nl! 🔥💚 Dat maakten Wijnand en Jamie vanochtend bekend in de ochtendshow. Na haar geweldige optredens op het plein bij het Glazen Huis, in het Glazen Huis én in de 3FM Serious Request Daily talkshow mogen we opnieuw genieten van Bente bij ESNS. 🙏 #3FM #ESNS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https://quintly-eu-image-storage.s3.amazonaws.com/5e7bf16154c6da0663c50211224ef1f8/40168701d385190b8b54a69083d56bf7.jpg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18:13:24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83667972"/>
                  </a:ext>
                </a:extLst>
              </a:tr>
            </a:tbl>
          </a:graphicData>
        </a:graphic>
      </p:graphicFrame>
      <p:sp>
        <p:nvSpPr>
          <p:cNvPr id="4" name="Text Placeholder 3">
            <a:extLst>
              <a:ext uri="{FF2B5EF4-FFF2-40B4-BE49-F238E27FC236}">
                <a16:creationId xmlns:a16="http://schemas.microsoft.com/office/drawing/2014/main" id="{9A7221A4-6E8D-42D5-8783-4B0B573A04A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029076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B361-102B-46F2-ABB7-092B9BD9BE7F}"/>
              </a:ext>
            </a:extLst>
          </p:cNvPr>
          <p:cNvSpPr>
            <a:spLocks noGrp="1"/>
          </p:cNvSpPr>
          <p:nvPr>
            <p:ph type="title"/>
          </p:nvPr>
        </p:nvSpPr>
        <p:spPr/>
        <p:txBody>
          <a:bodyPr/>
          <a:lstStyle/>
          <a:p>
            <a:r>
              <a:rPr lang="en-US"/>
              <a:t>Instagram Minste posts qua likes | 1 group and 5 profiles - 1 of 12</a:t>
            </a:r>
          </a:p>
        </p:txBody>
      </p:sp>
      <p:graphicFrame>
        <p:nvGraphicFramePr>
          <p:cNvPr id="5" name="Table Placeholder 4">
            <a:extLst>
              <a:ext uri="{FF2B5EF4-FFF2-40B4-BE49-F238E27FC236}">
                <a16:creationId xmlns:a16="http://schemas.microsoft.com/office/drawing/2014/main" id="{7F80ACAB-33AB-4EBD-BBF0-9FF241755A18}"/>
              </a:ext>
            </a:extLst>
          </p:cNvPr>
          <p:cNvGraphicFramePr>
            <a:graphicFrameLocks noGrp="1"/>
          </p:cNvGraphicFramePr>
          <p:nvPr>
            <p:ph type="tbl" sz="quarter" idx="13"/>
            <p:extLst>
              <p:ext uri="{D42A27DB-BD31-4B8C-83A1-F6EECF244321}">
                <p14:modId xmlns:p14="http://schemas.microsoft.com/office/powerpoint/2010/main" val="3703485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1270079"/>
                    </a:ext>
                  </a:extLst>
                </a:gridCol>
                <a:gridCol w="1563624">
                  <a:extLst>
                    <a:ext uri="{9D8B030D-6E8A-4147-A177-3AD203B41FA5}">
                      <a16:colId xmlns:a16="http://schemas.microsoft.com/office/drawing/2014/main" val="3237177951"/>
                    </a:ext>
                  </a:extLst>
                </a:gridCol>
                <a:gridCol w="658368">
                  <a:extLst>
                    <a:ext uri="{9D8B030D-6E8A-4147-A177-3AD203B41FA5}">
                      <a16:colId xmlns:a16="http://schemas.microsoft.com/office/drawing/2014/main" val="849340114"/>
                    </a:ext>
                  </a:extLst>
                </a:gridCol>
                <a:gridCol w="658368">
                  <a:extLst>
                    <a:ext uri="{9D8B030D-6E8A-4147-A177-3AD203B41FA5}">
                      <a16:colId xmlns:a16="http://schemas.microsoft.com/office/drawing/2014/main" val="3664092129"/>
                    </a:ext>
                  </a:extLst>
                </a:gridCol>
                <a:gridCol w="658368">
                  <a:extLst>
                    <a:ext uri="{9D8B030D-6E8A-4147-A177-3AD203B41FA5}">
                      <a16:colId xmlns:a16="http://schemas.microsoft.com/office/drawing/2014/main" val="2254319629"/>
                    </a:ext>
                  </a:extLst>
                </a:gridCol>
                <a:gridCol w="658368">
                  <a:extLst>
                    <a:ext uri="{9D8B030D-6E8A-4147-A177-3AD203B41FA5}">
                      <a16:colId xmlns:a16="http://schemas.microsoft.com/office/drawing/2014/main" val="2367668789"/>
                    </a:ext>
                  </a:extLst>
                </a:gridCol>
                <a:gridCol w="658368">
                  <a:extLst>
                    <a:ext uri="{9D8B030D-6E8A-4147-A177-3AD203B41FA5}">
                      <a16:colId xmlns:a16="http://schemas.microsoft.com/office/drawing/2014/main" val="1040736335"/>
                    </a:ext>
                  </a:extLst>
                </a:gridCol>
                <a:gridCol w="658368">
                  <a:extLst>
                    <a:ext uri="{9D8B030D-6E8A-4147-A177-3AD203B41FA5}">
                      <a16:colId xmlns:a16="http://schemas.microsoft.com/office/drawing/2014/main" val="383601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247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15:54:31</a:t>
                      </a:r>
                      <a:r>
                        <a:rPr kumimoji="0" lang="en-US" sz="1000" b="0" i="0" u="none" strike="noStrike" kern="1200" cap="none" spc="0" normalizeH="0" baseline="0" noProof="0">
                          <a:ln>
                            <a:noFill/>
                          </a:ln>
                          <a:solidFill>
                            <a:prstClr val="black"/>
                          </a:solidFill>
                          <a:effectLst/>
                          <a:uLnTx/>
                          <a:uFillTx/>
                          <a:latin typeface="Calibri"/>
                          <a:ea typeface="+mn-ea"/>
                          <a:cs typeface="+mn-cs"/>
                        </a:rPr>
                        <a:t>
 Met TikTok-covers beginnen is niet nieuw, daar een fanbase van 150.000 volgers opbouwen is al heel netjes! Maardat Iris Jean vandaar gelijk doorgroeit met vijlloze live optredens op ESNS én SXSW is speciaal. ✨
Op de 3FM Talent Stage supported by SENA stonden artiesten die 3FM als veelbelovend ziet. Check Iris haar hele optreden op het 3FM Live YouTube kanaal. #3FM #ESNS2025 #3FMTalentstage #Irisjean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https://quintly-eu-image-storage.s3.amazonaws.com/5e7bf16154c6da0663c50211224ef1f8/e9ca78dfac8f0670d72caa84de37a9ec.jpg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18:13:57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2415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10:53:24</a:t>
                      </a:r>
                      <a:r>
                        <a:rPr kumimoji="0" lang="en-US" sz="1000" b="0" i="0" u="none" strike="noStrike" kern="1200" cap="none" spc="0" normalizeH="0" baseline="0" noProof="0">
                          <a:ln>
                            <a:noFill/>
                          </a:ln>
                          <a:solidFill>
                            <a:prstClr val="black"/>
                          </a:solidFill>
                          <a:effectLst/>
                          <a:uLnTx/>
                          <a:uFillTx/>
                          <a:latin typeface="Calibri"/>
                          <a:ea typeface="+mn-ea"/>
                          <a:cs typeface="+mn-cs"/>
                        </a:rPr>
                        <a:t>
 🔉 GELUID AAN 🔉
💃🕺
#3FM #LLDL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https://quintly-eu-image-storage.s3.amazonaws.com/5e7bf16154c6da0663c50211224ef1f8/fcd5fc1ebadf110d49ab3ee79d078cbc.jpg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65941779"/>
                  </a:ext>
                </a:extLst>
              </a:tr>
            </a:tbl>
          </a:graphicData>
        </a:graphic>
      </p:graphicFrame>
      <p:sp>
        <p:nvSpPr>
          <p:cNvPr id="4" name="Text Placeholder 3">
            <a:extLst>
              <a:ext uri="{FF2B5EF4-FFF2-40B4-BE49-F238E27FC236}">
                <a16:creationId xmlns:a16="http://schemas.microsoft.com/office/drawing/2014/main" id="{436EB712-B088-4649-A1B6-AB0D1C132F3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62451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BF6F-9E32-4713-A95F-F55B88C42C20}"/>
              </a:ext>
            </a:extLst>
          </p:cNvPr>
          <p:cNvSpPr>
            <a:spLocks noGrp="1"/>
          </p:cNvSpPr>
          <p:nvPr>
            <p:ph type="title"/>
          </p:nvPr>
        </p:nvSpPr>
        <p:spPr/>
        <p:txBody>
          <a:bodyPr/>
          <a:lstStyle/>
          <a:p>
            <a:r>
              <a:rPr lang="en-US"/>
              <a:t>Instagram Minste posts qua likes | 1 group and 5 profiles - 2 of 12</a:t>
            </a:r>
          </a:p>
        </p:txBody>
      </p:sp>
      <p:graphicFrame>
        <p:nvGraphicFramePr>
          <p:cNvPr id="5" name="Table Placeholder 4">
            <a:extLst>
              <a:ext uri="{FF2B5EF4-FFF2-40B4-BE49-F238E27FC236}">
                <a16:creationId xmlns:a16="http://schemas.microsoft.com/office/drawing/2014/main" id="{E761CAB3-AED6-4986-9AB7-3FF3132BCD14}"/>
              </a:ext>
            </a:extLst>
          </p:cNvPr>
          <p:cNvGraphicFramePr>
            <a:graphicFrameLocks noGrp="1"/>
          </p:cNvGraphicFramePr>
          <p:nvPr>
            <p:ph type="tbl" sz="quarter" idx="13"/>
            <p:extLst>
              <p:ext uri="{D42A27DB-BD31-4B8C-83A1-F6EECF244321}">
                <p14:modId xmlns:p14="http://schemas.microsoft.com/office/powerpoint/2010/main" val="85797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9874419"/>
                    </a:ext>
                  </a:extLst>
                </a:gridCol>
                <a:gridCol w="1563624">
                  <a:extLst>
                    <a:ext uri="{9D8B030D-6E8A-4147-A177-3AD203B41FA5}">
                      <a16:colId xmlns:a16="http://schemas.microsoft.com/office/drawing/2014/main" val="3419800991"/>
                    </a:ext>
                  </a:extLst>
                </a:gridCol>
                <a:gridCol w="658368">
                  <a:extLst>
                    <a:ext uri="{9D8B030D-6E8A-4147-A177-3AD203B41FA5}">
                      <a16:colId xmlns:a16="http://schemas.microsoft.com/office/drawing/2014/main" val="3378572388"/>
                    </a:ext>
                  </a:extLst>
                </a:gridCol>
                <a:gridCol w="658368">
                  <a:extLst>
                    <a:ext uri="{9D8B030D-6E8A-4147-A177-3AD203B41FA5}">
                      <a16:colId xmlns:a16="http://schemas.microsoft.com/office/drawing/2014/main" val="2295709642"/>
                    </a:ext>
                  </a:extLst>
                </a:gridCol>
                <a:gridCol w="658368">
                  <a:extLst>
                    <a:ext uri="{9D8B030D-6E8A-4147-A177-3AD203B41FA5}">
                      <a16:colId xmlns:a16="http://schemas.microsoft.com/office/drawing/2014/main" val="2446009716"/>
                    </a:ext>
                  </a:extLst>
                </a:gridCol>
                <a:gridCol w="658368">
                  <a:extLst>
                    <a:ext uri="{9D8B030D-6E8A-4147-A177-3AD203B41FA5}">
                      <a16:colId xmlns:a16="http://schemas.microsoft.com/office/drawing/2014/main" val="333163803"/>
                    </a:ext>
                  </a:extLst>
                </a:gridCol>
                <a:gridCol w="658368">
                  <a:extLst>
                    <a:ext uri="{9D8B030D-6E8A-4147-A177-3AD203B41FA5}">
                      <a16:colId xmlns:a16="http://schemas.microsoft.com/office/drawing/2014/main" val="1820842112"/>
                    </a:ext>
                  </a:extLst>
                </a:gridCol>
                <a:gridCol w="658368">
                  <a:extLst>
                    <a:ext uri="{9D8B030D-6E8A-4147-A177-3AD203B41FA5}">
                      <a16:colId xmlns:a16="http://schemas.microsoft.com/office/drawing/2014/main" val="184456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657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11:36:55</a:t>
                      </a:r>
                      <a:r>
                        <a:rPr kumimoji="0" lang="nl-NL" sz="1000" b="0" i="0" u="none" strike="noStrike" kern="1200" cap="none" spc="0" normalizeH="0" baseline="0" noProof="0">
                          <a:ln>
                            <a:noFill/>
                          </a:ln>
                          <a:solidFill>
                            <a:prstClr val="black"/>
                          </a:solidFill>
                          <a:effectLst/>
                          <a:uLnTx/>
                          <a:uFillTx/>
                          <a:latin typeface="Calibri"/>
                          <a:ea typeface="+mn-ea"/>
                          <a:cs typeface="+mn-cs"/>
                        </a:rPr>
                        <a:t>
 Hoe is jullie januari? 👀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https://quintly-eu-image-storage.s3.amazonaws.com/5e7bf16154c6da0663c50211224ef1f8/100fd80518a14ec850d94b93ffa8deb0.jpg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8757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09:18:53</a:t>
                      </a:r>
                      <a:r>
                        <a:rPr kumimoji="0" lang="en-US" sz="1000" b="0" i="0" u="none" strike="noStrike" kern="1200" cap="none" spc="0" normalizeH="0" baseline="0" noProof="0">
                          <a:ln>
                            <a:noFill/>
                          </a:ln>
                          <a:solidFill>
                            <a:prstClr val="black"/>
                          </a:solidFill>
                          <a:effectLst/>
                          <a:uLnTx/>
                          <a:uFillTx/>
                          <a:latin typeface="Calibri"/>
                          <a:ea typeface="+mn-ea"/>
                          <a:cs typeface="+mn-cs"/>
                        </a:rPr>
                        <a:t>
 De 3FM Awards zijn jouw feestje! 🎉💚Ga naar 3FM.nl/awards en kom dansen op dinsdag 25 februari in PAARD Den Haag. #3fm #3fmawards #chefspecial #s10 #froukje #bente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https://quintly-eu-image-storage.s3.amazonaws.com/5e7bf16154c6da0663c50211224ef1f8/8231efc242b4e2907f13dc65c999ff29.jpg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4004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15:03:28</a:t>
                      </a:r>
                      <a:r>
                        <a:rPr kumimoji="0" lang="nl-NL" sz="1000" b="0" i="0" u="none" strike="noStrike" kern="1200" cap="none" spc="0" normalizeH="0" baseline="0" noProof="0">
                          <a:ln>
                            <a:noFill/>
                          </a:ln>
                          <a:solidFill>
                            <a:prstClr val="black"/>
                          </a:solidFill>
                          <a:effectLst/>
                          <a:uLnTx/>
                          <a:uFillTx/>
                          <a:latin typeface="Calibri"/>
                          <a:ea typeface="+mn-ea"/>
                          <a:cs typeface="+mn-cs"/>
                        </a:rPr>
                        <a:t>
 Vandaag is de laatste dag dat je de beste wensen mag uitdelen! 💥 Daarom de vraag: wat wensen jullie voor het festivalseizoen van 2025 en welke artiesten hoop jij te zien? #3FM #Bestewensen #Festivalzomer2025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https://quintly-eu-image-storage.s3.amazonaws.com/5e7bf16154c6da0663c50211224ef1f8/0217492fd4301535b2c09197f972e271.jpg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31914643"/>
                  </a:ext>
                </a:extLst>
              </a:tr>
            </a:tbl>
          </a:graphicData>
        </a:graphic>
      </p:graphicFrame>
      <p:sp>
        <p:nvSpPr>
          <p:cNvPr id="4" name="Text Placeholder 3">
            <a:extLst>
              <a:ext uri="{FF2B5EF4-FFF2-40B4-BE49-F238E27FC236}">
                <a16:creationId xmlns:a16="http://schemas.microsoft.com/office/drawing/2014/main" id="{9D80764D-95D2-4673-88F0-E67E4988C23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1103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252B-163A-4603-ACE6-C25085FAD8FA}"/>
              </a:ext>
            </a:extLst>
          </p:cNvPr>
          <p:cNvSpPr>
            <a:spLocks noGrp="1"/>
          </p:cNvSpPr>
          <p:nvPr>
            <p:ph type="title"/>
          </p:nvPr>
        </p:nvSpPr>
        <p:spPr/>
        <p:txBody>
          <a:bodyPr/>
          <a:lstStyle/>
          <a:p>
            <a:r>
              <a:rPr lang="en-US"/>
              <a:t>Instagram Minste posts qua likes | 1 group and 5 profiles - 3 of 12</a:t>
            </a:r>
          </a:p>
        </p:txBody>
      </p:sp>
      <p:graphicFrame>
        <p:nvGraphicFramePr>
          <p:cNvPr id="5" name="Table Placeholder 4">
            <a:extLst>
              <a:ext uri="{FF2B5EF4-FFF2-40B4-BE49-F238E27FC236}">
                <a16:creationId xmlns:a16="http://schemas.microsoft.com/office/drawing/2014/main" id="{B5935D56-EBE9-468B-A654-812C747B35ED}"/>
              </a:ext>
            </a:extLst>
          </p:cNvPr>
          <p:cNvGraphicFramePr>
            <a:graphicFrameLocks noGrp="1"/>
          </p:cNvGraphicFramePr>
          <p:nvPr>
            <p:ph type="tbl" sz="quarter" idx="13"/>
            <p:extLst>
              <p:ext uri="{D42A27DB-BD31-4B8C-83A1-F6EECF244321}">
                <p14:modId xmlns:p14="http://schemas.microsoft.com/office/powerpoint/2010/main" val="74707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8453920"/>
                    </a:ext>
                  </a:extLst>
                </a:gridCol>
                <a:gridCol w="1563624">
                  <a:extLst>
                    <a:ext uri="{9D8B030D-6E8A-4147-A177-3AD203B41FA5}">
                      <a16:colId xmlns:a16="http://schemas.microsoft.com/office/drawing/2014/main" val="1560333900"/>
                    </a:ext>
                  </a:extLst>
                </a:gridCol>
                <a:gridCol w="658368">
                  <a:extLst>
                    <a:ext uri="{9D8B030D-6E8A-4147-A177-3AD203B41FA5}">
                      <a16:colId xmlns:a16="http://schemas.microsoft.com/office/drawing/2014/main" val="2264213183"/>
                    </a:ext>
                  </a:extLst>
                </a:gridCol>
                <a:gridCol w="658368">
                  <a:extLst>
                    <a:ext uri="{9D8B030D-6E8A-4147-A177-3AD203B41FA5}">
                      <a16:colId xmlns:a16="http://schemas.microsoft.com/office/drawing/2014/main" val="2019913561"/>
                    </a:ext>
                  </a:extLst>
                </a:gridCol>
                <a:gridCol w="658368">
                  <a:extLst>
                    <a:ext uri="{9D8B030D-6E8A-4147-A177-3AD203B41FA5}">
                      <a16:colId xmlns:a16="http://schemas.microsoft.com/office/drawing/2014/main" val="4094410253"/>
                    </a:ext>
                  </a:extLst>
                </a:gridCol>
                <a:gridCol w="658368">
                  <a:extLst>
                    <a:ext uri="{9D8B030D-6E8A-4147-A177-3AD203B41FA5}">
                      <a16:colId xmlns:a16="http://schemas.microsoft.com/office/drawing/2014/main" val="368217945"/>
                    </a:ext>
                  </a:extLst>
                </a:gridCol>
                <a:gridCol w="658368">
                  <a:extLst>
                    <a:ext uri="{9D8B030D-6E8A-4147-A177-3AD203B41FA5}">
                      <a16:colId xmlns:a16="http://schemas.microsoft.com/office/drawing/2014/main" val="2469448766"/>
                    </a:ext>
                  </a:extLst>
                </a:gridCol>
                <a:gridCol w="658368">
                  <a:extLst>
                    <a:ext uri="{9D8B030D-6E8A-4147-A177-3AD203B41FA5}">
                      <a16:colId xmlns:a16="http://schemas.microsoft.com/office/drawing/2014/main" val="415241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361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16:02:38</a:t>
                      </a:r>
                      <a:r>
                        <a:rPr kumimoji="0" lang="nl-NL" sz="1000" b="0" i="0" u="none" strike="noStrike" kern="1200" cap="none" spc="0" normalizeH="0" baseline="0" noProof="0">
                          <a:ln>
                            <a:noFill/>
                          </a:ln>
                          <a:solidFill>
                            <a:prstClr val="black"/>
                          </a:solidFill>
                          <a:effectLst/>
                          <a:uLnTx/>
                          <a:uFillTx/>
                          <a:latin typeface="Calibri"/>
                          <a:ea typeface="+mn-ea"/>
                          <a:cs typeface="+mn-cs"/>
                        </a:rPr>
                        <a:t>
 Heb jij een nog ergere? 💀 #3FM #geluiden #nachtmerrie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https://quintly-eu-image-storage.s3.amazonaws.com/5e7bf16154c6da0663c50211224ef1f8/8570cc9133db0dd2135db4d08f21f0ad.jpg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12:13:59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6093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17:31:16</a:t>
                      </a:r>
                      <a:r>
                        <a:rPr kumimoji="0" lang="en-US" sz="1000" b="0" i="0" u="none" strike="noStrike" kern="1200" cap="none" spc="0" normalizeH="0" baseline="0" noProof="0">
                          <a:ln>
                            <a:noFill/>
                          </a:ln>
                          <a:solidFill>
                            <a:prstClr val="black"/>
                          </a:solidFill>
                          <a:effectLst/>
                          <a:uLnTx/>
                          <a:uFillTx/>
                          <a:latin typeface="Calibri"/>
                          <a:ea typeface="+mn-ea"/>
                          <a:cs typeface="+mn-cs"/>
                        </a:rPr>
                        <a:t>
 Cringe 💅 #3fm #barendenbenner #afko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https://quintly-eu-image-storage.s3.amazonaws.com/5e7bf16154c6da0663c50211224ef1f8/1ed6a17edfaa535d6b67e3abf9049032.jpg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12:15:58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05285801"/>
                  </a:ext>
                </a:extLst>
              </a:tr>
            </a:tbl>
          </a:graphicData>
        </a:graphic>
      </p:graphicFrame>
      <p:sp>
        <p:nvSpPr>
          <p:cNvPr id="4" name="Text Placeholder 3">
            <a:extLst>
              <a:ext uri="{FF2B5EF4-FFF2-40B4-BE49-F238E27FC236}">
                <a16:creationId xmlns:a16="http://schemas.microsoft.com/office/drawing/2014/main" id="{82D69B99-2F56-4707-8A3B-8E6D40FA4AD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89580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395D-3E1D-4C91-A66B-02D3625CFB37}"/>
              </a:ext>
            </a:extLst>
          </p:cNvPr>
          <p:cNvSpPr>
            <a:spLocks noGrp="1"/>
          </p:cNvSpPr>
          <p:nvPr>
            <p:ph type="title"/>
          </p:nvPr>
        </p:nvSpPr>
        <p:spPr/>
        <p:txBody>
          <a:bodyPr/>
          <a:lstStyle/>
          <a:p>
            <a:r>
              <a:rPr lang="en-US"/>
              <a:t>Instagram Minste posts qua likes | 1 group and 5 profiles - 4 of 12</a:t>
            </a:r>
          </a:p>
        </p:txBody>
      </p:sp>
      <p:graphicFrame>
        <p:nvGraphicFramePr>
          <p:cNvPr id="5" name="Table Placeholder 4">
            <a:extLst>
              <a:ext uri="{FF2B5EF4-FFF2-40B4-BE49-F238E27FC236}">
                <a16:creationId xmlns:a16="http://schemas.microsoft.com/office/drawing/2014/main" id="{D7546B13-C674-4061-853D-C37A415B5176}"/>
              </a:ext>
            </a:extLst>
          </p:cNvPr>
          <p:cNvGraphicFramePr>
            <a:graphicFrameLocks noGrp="1"/>
          </p:cNvGraphicFramePr>
          <p:nvPr>
            <p:ph type="tbl" sz="quarter" idx="13"/>
            <p:extLst>
              <p:ext uri="{D42A27DB-BD31-4B8C-83A1-F6EECF244321}">
                <p14:modId xmlns:p14="http://schemas.microsoft.com/office/powerpoint/2010/main" val="85595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23199824"/>
                    </a:ext>
                  </a:extLst>
                </a:gridCol>
                <a:gridCol w="1563624">
                  <a:extLst>
                    <a:ext uri="{9D8B030D-6E8A-4147-A177-3AD203B41FA5}">
                      <a16:colId xmlns:a16="http://schemas.microsoft.com/office/drawing/2014/main" val="2546794000"/>
                    </a:ext>
                  </a:extLst>
                </a:gridCol>
                <a:gridCol w="658368">
                  <a:extLst>
                    <a:ext uri="{9D8B030D-6E8A-4147-A177-3AD203B41FA5}">
                      <a16:colId xmlns:a16="http://schemas.microsoft.com/office/drawing/2014/main" val="2134645829"/>
                    </a:ext>
                  </a:extLst>
                </a:gridCol>
                <a:gridCol w="658368">
                  <a:extLst>
                    <a:ext uri="{9D8B030D-6E8A-4147-A177-3AD203B41FA5}">
                      <a16:colId xmlns:a16="http://schemas.microsoft.com/office/drawing/2014/main" val="2405391395"/>
                    </a:ext>
                  </a:extLst>
                </a:gridCol>
                <a:gridCol w="658368">
                  <a:extLst>
                    <a:ext uri="{9D8B030D-6E8A-4147-A177-3AD203B41FA5}">
                      <a16:colId xmlns:a16="http://schemas.microsoft.com/office/drawing/2014/main" val="3834091379"/>
                    </a:ext>
                  </a:extLst>
                </a:gridCol>
                <a:gridCol w="658368">
                  <a:extLst>
                    <a:ext uri="{9D8B030D-6E8A-4147-A177-3AD203B41FA5}">
                      <a16:colId xmlns:a16="http://schemas.microsoft.com/office/drawing/2014/main" val="390606472"/>
                    </a:ext>
                  </a:extLst>
                </a:gridCol>
                <a:gridCol w="658368">
                  <a:extLst>
                    <a:ext uri="{9D8B030D-6E8A-4147-A177-3AD203B41FA5}">
                      <a16:colId xmlns:a16="http://schemas.microsoft.com/office/drawing/2014/main" val="443815142"/>
                    </a:ext>
                  </a:extLst>
                </a:gridCol>
                <a:gridCol w="658368">
                  <a:extLst>
                    <a:ext uri="{9D8B030D-6E8A-4147-A177-3AD203B41FA5}">
                      <a16:colId xmlns:a16="http://schemas.microsoft.com/office/drawing/2014/main" val="1900388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414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08:57:53</a:t>
                      </a:r>
                      <a:r>
                        <a:rPr kumimoji="0" lang="en-US" sz="1000" b="0" i="0" u="none" strike="noStrike" kern="1200" cap="none" spc="0" normalizeH="0" baseline="0" noProof="0">
                          <a:ln>
                            <a:noFill/>
                          </a:ln>
                          <a:solidFill>
                            <a:prstClr val="black"/>
                          </a:solidFill>
                          <a:effectLst/>
                          <a:uLnTx/>
                          <a:uFillTx/>
                          <a:latin typeface="Calibri"/>
                          <a:ea typeface="+mn-ea"/>
                          <a:cs typeface="+mn-cs"/>
                        </a:rPr>
                        <a:t>
 Het is zó lekker meezingen... 🗣️🎵 ‘Guilty’ van Teddy Swims is deze week de 3FM Megahit! Je zult deze track extra vaak horen op 3FM.
Verder is het lang geteasde en verwachte album van The Weeknd eindelijk uit, en zien we Joost, Sef en Goldkimono vanaf Nederlandse bodem muziek uitbrengen. 🤩 #3FM #megahit #teddyswims #guilty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https://quintly-eu-image-storage.s3.amazonaws.com/5e7bf16154c6da0663c50211224ef1f8/c808aad2583c8d141e7001ae6769db98.jpg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0017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- 2025-01-20 12:34:04</a:t>
                      </a:r>
                      <a:r>
                        <a:rPr kumimoji="0" lang="nl-NL" sz="1000" b="0" i="0" u="none" strike="noStrike" kern="1200" cap="none" spc="0" normalizeH="0" baseline="0" noProof="0">
                          <a:ln>
                            <a:noFill/>
                          </a:ln>
                          <a:solidFill>
                            <a:prstClr val="black"/>
                          </a:solidFill>
                          <a:effectLst/>
                          <a:uLnTx/>
                          <a:uFillTx/>
                          <a:latin typeface="Calibri"/>
                          <a:ea typeface="+mn-ea"/>
                          <a:cs typeface="+mn-cs"/>
                        </a:rPr>
                        <a:t>
 Dat regelen we! ❤️‍🔥 Zij treden 25 februari op bij de 3FM Awards en jij kan hier 2 kaartjes winnen. Tag hieronder met wie jij heen wilt en maak kans om er bij te zijn. #3FM #3FMAwards #chefspecial #froukje #s10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https://quintly-eu-image-storage.s3.amazonaws.com/5e7bf16154c6da0663c50211224ef1f8/fbfb74219943548ff8cc5066df0666d3.jpg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12:15:29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26594650"/>
                  </a:ext>
                </a:extLst>
              </a:tr>
            </a:tbl>
          </a:graphicData>
        </a:graphic>
      </p:graphicFrame>
      <p:sp>
        <p:nvSpPr>
          <p:cNvPr id="4" name="Text Placeholder 3">
            <a:extLst>
              <a:ext uri="{FF2B5EF4-FFF2-40B4-BE49-F238E27FC236}">
                <a16:creationId xmlns:a16="http://schemas.microsoft.com/office/drawing/2014/main" id="{F982C94C-E9EC-459F-B7DF-E6A2BAC578F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451472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07DA0-D969-49A0-A253-60AE9F97026D}"/>
              </a:ext>
            </a:extLst>
          </p:cNvPr>
          <p:cNvSpPr>
            <a:spLocks noGrp="1"/>
          </p:cNvSpPr>
          <p:nvPr>
            <p:ph type="title"/>
          </p:nvPr>
        </p:nvSpPr>
        <p:spPr/>
        <p:txBody>
          <a:bodyPr/>
          <a:lstStyle/>
          <a:p>
            <a:r>
              <a:rPr lang="en-US"/>
              <a:t>Instagram Minste posts qua likes | 1 group and 5 profiles - 5 of 12</a:t>
            </a:r>
          </a:p>
        </p:txBody>
      </p:sp>
      <p:graphicFrame>
        <p:nvGraphicFramePr>
          <p:cNvPr id="5" name="Table Placeholder 4">
            <a:extLst>
              <a:ext uri="{FF2B5EF4-FFF2-40B4-BE49-F238E27FC236}">
                <a16:creationId xmlns:a16="http://schemas.microsoft.com/office/drawing/2014/main" id="{ADE2BABC-A773-4784-8680-AB051976647E}"/>
              </a:ext>
            </a:extLst>
          </p:cNvPr>
          <p:cNvGraphicFramePr>
            <a:graphicFrameLocks noGrp="1"/>
          </p:cNvGraphicFramePr>
          <p:nvPr>
            <p:ph type="tbl" sz="quarter" idx="13"/>
            <p:extLst>
              <p:ext uri="{D42A27DB-BD31-4B8C-83A1-F6EECF244321}">
                <p14:modId xmlns:p14="http://schemas.microsoft.com/office/powerpoint/2010/main" val="342986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9759363"/>
                    </a:ext>
                  </a:extLst>
                </a:gridCol>
                <a:gridCol w="1563624">
                  <a:extLst>
                    <a:ext uri="{9D8B030D-6E8A-4147-A177-3AD203B41FA5}">
                      <a16:colId xmlns:a16="http://schemas.microsoft.com/office/drawing/2014/main" val="349609735"/>
                    </a:ext>
                  </a:extLst>
                </a:gridCol>
                <a:gridCol w="658368">
                  <a:extLst>
                    <a:ext uri="{9D8B030D-6E8A-4147-A177-3AD203B41FA5}">
                      <a16:colId xmlns:a16="http://schemas.microsoft.com/office/drawing/2014/main" val="246485601"/>
                    </a:ext>
                  </a:extLst>
                </a:gridCol>
                <a:gridCol w="658368">
                  <a:extLst>
                    <a:ext uri="{9D8B030D-6E8A-4147-A177-3AD203B41FA5}">
                      <a16:colId xmlns:a16="http://schemas.microsoft.com/office/drawing/2014/main" val="1065862563"/>
                    </a:ext>
                  </a:extLst>
                </a:gridCol>
                <a:gridCol w="658368">
                  <a:extLst>
                    <a:ext uri="{9D8B030D-6E8A-4147-A177-3AD203B41FA5}">
                      <a16:colId xmlns:a16="http://schemas.microsoft.com/office/drawing/2014/main" val="1813683648"/>
                    </a:ext>
                  </a:extLst>
                </a:gridCol>
                <a:gridCol w="658368">
                  <a:extLst>
                    <a:ext uri="{9D8B030D-6E8A-4147-A177-3AD203B41FA5}">
                      <a16:colId xmlns:a16="http://schemas.microsoft.com/office/drawing/2014/main" val="3148350115"/>
                    </a:ext>
                  </a:extLst>
                </a:gridCol>
                <a:gridCol w="658368">
                  <a:extLst>
                    <a:ext uri="{9D8B030D-6E8A-4147-A177-3AD203B41FA5}">
                      <a16:colId xmlns:a16="http://schemas.microsoft.com/office/drawing/2014/main" val="2297294946"/>
                    </a:ext>
                  </a:extLst>
                </a:gridCol>
                <a:gridCol w="658368">
                  <a:extLst>
                    <a:ext uri="{9D8B030D-6E8A-4147-A177-3AD203B41FA5}">
                      <a16:colId xmlns:a16="http://schemas.microsoft.com/office/drawing/2014/main" val="174605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620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- 2025-01-25 14:22:06</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zou jij eren met een kunstwerk in hun hometown? 😍 
Samen met culturele organisaties heeft de jeugd van het Engelse stadje Rotherham een kunstwerk ter ere van de Arctic Monkeys-lyric gemaakt. De tekst komt uit de track 'Fake Tales of San Francisco'. De band komt uit Sheffield, de nabijgelegen stad. 👈 #3fm #arcticmonkeys #rotherham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https://quintly-eu-image-storage.s3.amazonaws.com/5e7bf16154c6da0663c50211224ef1f8/8dafb857a00c5bb02543e4d741a9c9e3.jpg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02/01/2025 06:13:38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7313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18:27:10</a:t>
                      </a:r>
                      <a:r>
                        <a:rPr kumimoji="0" lang="en-US" sz="1000" b="0" i="0" u="none" strike="noStrike" kern="1200" cap="none" spc="0" normalizeH="0" baseline="0" noProof="0">
                          <a:ln>
                            <a:noFill/>
                          </a:ln>
                          <a:solidFill>
                            <a:prstClr val="black"/>
                          </a:solidFill>
                          <a:effectLst/>
                          <a:uLnTx/>
                          <a:uFillTx/>
                          <a:latin typeface="Calibri"/>
                          <a:ea typeface="+mn-ea"/>
                          <a:cs typeface="+mn-cs"/>
                        </a:rPr>
                        <a:t>
 3FM AWARDS = UITVERKOCHT ✨🤯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https://quintly-eu-image-storage.s3.amazonaws.com/5e7bf16154c6da0663c50211224ef1f8/439415a964911fdb38e50984f00dd970.jpg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036414506"/>
                  </a:ext>
                </a:extLst>
              </a:tr>
            </a:tbl>
          </a:graphicData>
        </a:graphic>
      </p:graphicFrame>
      <p:sp>
        <p:nvSpPr>
          <p:cNvPr id="4" name="Text Placeholder 3">
            <a:extLst>
              <a:ext uri="{FF2B5EF4-FFF2-40B4-BE49-F238E27FC236}">
                <a16:creationId xmlns:a16="http://schemas.microsoft.com/office/drawing/2014/main" id="{0BCF6B1F-0A90-467E-BFE2-17108CF8384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88217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7BEB-D832-44B9-B827-C218D9D14B33}"/>
              </a:ext>
            </a:extLst>
          </p:cNvPr>
          <p:cNvSpPr>
            <a:spLocks noGrp="1"/>
          </p:cNvSpPr>
          <p:nvPr>
            <p:ph type="title"/>
          </p:nvPr>
        </p:nvSpPr>
        <p:spPr/>
        <p:txBody>
          <a:bodyPr/>
          <a:lstStyle/>
          <a:p>
            <a:r>
              <a:rPr lang="en-US"/>
              <a:t>Instagram Minste posts qua likes | 1 group and 5 profiles - 6 of 12</a:t>
            </a:r>
          </a:p>
        </p:txBody>
      </p:sp>
      <p:graphicFrame>
        <p:nvGraphicFramePr>
          <p:cNvPr id="5" name="Table Placeholder 4">
            <a:extLst>
              <a:ext uri="{FF2B5EF4-FFF2-40B4-BE49-F238E27FC236}">
                <a16:creationId xmlns:a16="http://schemas.microsoft.com/office/drawing/2014/main" id="{28F2EAF5-AE78-43A2-BCE1-E7DBF9465C01}"/>
              </a:ext>
            </a:extLst>
          </p:cNvPr>
          <p:cNvGraphicFramePr>
            <a:graphicFrameLocks noGrp="1"/>
          </p:cNvGraphicFramePr>
          <p:nvPr>
            <p:ph type="tbl" sz="quarter" idx="13"/>
            <p:extLst>
              <p:ext uri="{D42A27DB-BD31-4B8C-83A1-F6EECF244321}">
                <p14:modId xmlns:p14="http://schemas.microsoft.com/office/powerpoint/2010/main" val="34074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90966010"/>
                    </a:ext>
                  </a:extLst>
                </a:gridCol>
                <a:gridCol w="1563624">
                  <a:extLst>
                    <a:ext uri="{9D8B030D-6E8A-4147-A177-3AD203B41FA5}">
                      <a16:colId xmlns:a16="http://schemas.microsoft.com/office/drawing/2014/main" val="2893441257"/>
                    </a:ext>
                  </a:extLst>
                </a:gridCol>
                <a:gridCol w="658368">
                  <a:extLst>
                    <a:ext uri="{9D8B030D-6E8A-4147-A177-3AD203B41FA5}">
                      <a16:colId xmlns:a16="http://schemas.microsoft.com/office/drawing/2014/main" val="3429741533"/>
                    </a:ext>
                  </a:extLst>
                </a:gridCol>
                <a:gridCol w="658368">
                  <a:extLst>
                    <a:ext uri="{9D8B030D-6E8A-4147-A177-3AD203B41FA5}">
                      <a16:colId xmlns:a16="http://schemas.microsoft.com/office/drawing/2014/main" val="1853962092"/>
                    </a:ext>
                  </a:extLst>
                </a:gridCol>
                <a:gridCol w="658368">
                  <a:extLst>
                    <a:ext uri="{9D8B030D-6E8A-4147-A177-3AD203B41FA5}">
                      <a16:colId xmlns:a16="http://schemas.microsoft.com/office/drawing/2014/main" val="581929756"/>
                    </a:ext>
                  </a:extLst>
                </a:gridCol>
                <a:gridCol w="658368">
                  <a:extLst>
                    <a:ext uri="{9D8B030D-6E8A-4147-A177-3AD203B41FA5}">
                      <a16:colId xmlns:a16="http://schemas.microsoft.com/office/drawing/2014/main" val="1033949034"/>
                    </a:ext>
                  </a:extLst>
                </a:gridCol>
                <a:gridCol w="658368">
                  <a:extLst>
                    <a:ext uri="{9D8B030D-6E8A-4147-A177-3AD203B41FA5}">
                      <a16:colId xmlns:a16="http://schemas.microsoft.com/office/drawing/2014/main" val="2979731100"/>
                    </a:ext>
                  </a:extLst>
                </a:gridCol>
                <a:gridCol w="658368">
                  <a:extLst>
                    <a:ext uri="{9D8B030D-6E8A-4147-A177-3AD203B41FA5}">
                      <a16:colId xmlns:a16="http://schemas.microsoft.com/office/drawing/2014/main" val="287583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702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- 2025-01-02 12:58:51</a:t>
                      </a:r>
                      <a:r>
                        <a:rPr kumimoji="0" lang="en-US" sz="1000" b="0" i="0" u="none" strike="noStrike" kern="1200" cap="none" spc="0" normalizeH="0" baseline="0" noProof="0">
                          <a:ln>
                            <a:noFill/>
                          </a:ln>
                          <a:solidFill>
                            <a:prstClr val="black"/>
                          </a:solidFill>
                          <a:effectLst/>
                          <a:uLnTx/>
                          <a:uFillTx/>
                          <a:latin typeface="Calibri"/>
                          <a:ea typeface="+mn-ea"/>
                          <a:cs typeface="+mn-cs"/>
                        </a:rPr>
                        <a:t>
 Met onder andere ‘when you call me (bby)’ stond 3FM Talent Anna-Rose Clayton op het podium tijdens 3FM Serious Request te shinen. 🤩  Check het hele optreden op het 3FM Live YouTube kanaal! #3FM #GlazenHuis #SR24 #AnnaRoseClayton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https://quintly-eu-image-storage.s3.amazonaws.com/5e7bf16154c6da0663c50211224ef1f8/15126a98080fb4ad3c6c364b91f41aa3.jpg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0107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- 2025-01-28 16:11:21</a:t>
                      </a:r>
                      <a:r>
                        <a:rPr kumimoji="0" lang="en-US" sz="1000" b="0" i="0" u="none" strike="noStrike" kern="1200" cap="none" spc="0" normalizeH="0" baseline="0" noProof="0">
                          <a:ln>
                            <a:noFill/>
                          </a:ln>
                          <a:solidFill>
                            <a:prstClr val="black"/>
                          </a:solidFill>
                          <a:effectLst/>
                          <a:uLnTx/>
                          <a:uFillTx/>
                          <a:latin typeface="Calibri"/>
                          <a:ea typeface="+mn-ea"/>
                          <a:cs typeface="+mn-cs"/>
                        </a:rPr>
                        <a:t>
 Ja ook wij zijn ondertussen de superlatieven kwijt om deze ster te omschrijven... 🫣 3FM Talent Lenny Monsou brengt alles wat een artiest nodig heeft: doordachte songs, sterke stem, podium presence, noem het maar op!
Op de 3FM Talent Stage supported by SENA stonden artiesten die 3FM als veelbelovend ziet. Check Lenny zijn hele optreden op het 3FM Live YouTube kanaal. #3FM #ESNS2025 #3FMTalentstage #Lennymonsou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https://quintly-eu-image-storage.s3.amazonaws.com/5e7bf16154c6da0663c50211224ef1f8/6242eee4620360d48807eec8445d848a.jpg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89547621"/>
                  </a:ext>
                </a:extLst>
              </a:tr>
            </a:tbl>
          </a:graphicData>
        </a:graphic>
      </p:graphicFrame>
      <p:sp>
        <p:nvSpPr>
          <p:cNvPr id="4" name="Text Placeholder 3">
            <a:extLst>
              <a:ext uri="{FF2B5EF4-FFF2-40B4-BE49-F238E27FC236}">
                <a16:creationId xmlns:a16="http://schemas.microsoft.com/office/drawing/2014/main" id="{686D51B5-7B95-40B8-977D-BC33A460C3F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029369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21527-F824-4D20-A889-106188635476}"/>
              </a:ext>
            </a:extLst>
          </p:cNvPr>
          <p:cNvSpPr>
            <a:spLocks noGrp="1"/>
          </p:cNvSpPr>
          <p:nvPr>
            <p:ph type="title"/>
          </p:nvPr>
        </p:nvSpPr>
        <p:spPr/>
        <p:txBody>
          <a:bodyPr/>
          <a:lstStyle/>
          <a:p>
            <a:r>
              <a:rPr lang="en-US"/>
              <a:t>Instagram Minste posts qua likes | 1 group and 5 profiles - 7 of 12</a:t>
            </a:r>
          </a:p>
        </p:txBody>
      </p:sp>
      <p:graphicFrame>
        <p:nvGraphicFramePr>
          <p:cNvPr id="5" name="Table Placeholder 4">
            <a:extLst>
              <a:ext uri="{FF2B5EF4-FFF2-40B4-BE49-F238E27FC236}">
                <a16:creationId xmlns:a16="http://schemas.microsoft.com/office/drawing/2014/main" id="{98362C88-28CB-4D20-AA50-386DE4A1ECD3}"/>
              </a:ext>
            </a:extLst>
          </p:cNvPr>
          <p:cNvGraphicFramePr>
            <a:graphicFrameLocks noGrp="1"/>
          </p:cNvGraphicFramePr>
          <p:nvPr>
            <p:ph type="tbl" sz="quarter" idx="13"/>
            <p:extLst>
              <p:ext uri="{D42A27DB-BD31-4B8C-83A1-F6EECF244321}">
                <p14:modId xmlns:p14="http://schemas.microsoft.com/office/powerpoint/2010/main" val="271256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7092652"/>
                    </a:ext>
                  </a:extLst>
                </a:gridCol>
                <a:gridCol w="1563624">
                  <a:extLst>
                    <a:ext uri="{9D8B030D-6E8A-4147-A177-3AD203B41FA5}">
                      <a16:colId xmlns:a16="http://schemas.microsoft.com/office/drawing/2014/main" val="3840959809"/>
                    </a:ext>
                  </a:extLst>
                </a:gridCol>
                <a:gridCol w="658368">
                  <a:extLst>
                    <a:ext uri="{9D8B030D-6E8A-4147-A177-3AD203B41FA5}">
                      <a16:colId xmlns:a16="http://schemas.microsoft.com/office/drawing/2014/main" val="3220050369"/>
                    </a:ext>
                  </a:extLst>
                </a:gridCol>
                <a:gridCol w="658368">
                  <a:extLst>
                    <a:ext uri="{9D8B030D-6E8A-4147-A177-3AD203B41FA5}">
                      <a16:colId xmlns:a16="http://schemas.microsoft.com/office/drawing/2014/main" val="2785339844"/>
                    </a:ext>
                  </a:extLst>
                </a:gridCol>
                <a:gridCol w="658368">
                  <a:extLst>
                    <a:ext uri="{9D8B030D-6E8A-4147-A177-3AD203B41FA5}">
                      <a16:colId xmlns:a16="http://schemas.microsoft.com/office/drawing/2014/main" val="410640780"/>
                    </a:ext>
                  </a:extLst>
                </a:gridCol>
                <a:gridCol w="658368">
                  <a:extLst>
                    <a:ext uri="{9D8B030D-6E8A-4147-A177-3AD203B41FA5}">
                      <a16:colId xmlns:a16="http://schemas.microsoft.com/office/drawing/2014/main" val="872382193"/>
                    </a:ext>
                  </a:extLst>
                </a:gridCol>
                <a:gridCol w="658368">
                  <a:extLst>
                    <a:ext uri="{9D8B030D-6E8A-4147-A177-3AD203B41FA5}">
                      <a16:colId xmlns:a16="http://schemas.microsoft.com/office/drawing/2014/main" val="3965069141"/>
                    </a:ext>
                  </a:extLst>
                </a:gridCol>
                <a:gridCol w="658368">
                  <a:extLst>
                    <a:ext uri="{9D8B030D-6E8A-4147-A177-3AD203B41FA5}">
                      <a16:colId xmlns:a16="http://schemas.microsoft.com/office/drawing/2014/main" val="290614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574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- 2025-01-29 20:04:38</a:t>
                      </a:r>
                      <a:r>
                        <a:rPr kumimoji="0" lang="nl-NL" sz="1000" b="0" i="0" u="none" strike="noStrike" kern="1200" cap="none" spc="0" normalizeH="0" baseline="0" noProof="0">
                          <a:ln>
                            <a:noFill/>
                          </a:ln>
                          <a:solidFill>
                            <a:prstClr val="black"/>
                          </a:solidFill>
                          <a:effectLst/>
                          <a:uLnTx/>
                          <a:uFillTx/>
                          <a:latin typeface="Calibri"/>
                          <a:ea typeface="+mn-ea"/>
                          <a:cs typeface="+mn-cs"/>
                        </a:rPr>
                        <a:t>
 Extra tip: draag een dubbele onderbroek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https://quintly-eu-image-storage.s3.amazonaws.com/5e7bf16154c6da0663c50211224ef1f8/4d9ec7651c8342c197b48ff1eb527ef6.jpg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1585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- 2025-01-03 11:06:53</a:t>
                      </a:r>
                      <a:r>
                        <a:rPr kumimoji="0" lang="nl-NL" sz="1000" b="0" i="0" u="none" strike="noStrike" kern="1200" cap="none" spc="0" normalizeH="0" baseline="0" noProof="0">
                          <a:ln>
                            <a:noFill/>
                          </a:ln>
                          <a:solidFill>
                            <a:prstClr val="black"/>
                          </a:solidFill>
                          <a:effectLst/>
                          <a:uLnTx/>
                          <a:uFillTx/>
                          <a:latin typeface="Calibri"/>
                          <a:ea typeface="+mn-ea"/>
                          <a:cs typeface="+mn-cs"/>
                        </a:rPr>
                        <a:t>
 Dit was zo mooi in het Glazen Huis! 💚 Je hoort ‘m deze week extra vaak op 3FM. #3FM #SR24 #GlazenHuis #SonMieux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https://quintly-eu-image-storage.s3.amazonaws.com/5e7bf16154c6da0663c50211224ef1f8/f5d90dfd638914eaa5f43212626dbfed.jpg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06:13:50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6710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- 2025-01-04 16:17:38</a:t>
                      </a:r>
                      <a:r>
                        <a:rPr kumimoji="0" lang="en-US" sz="1000" b="0" i="0" u="none" strike="noStrike" kern="1200" cap="none" spc="0" normalizeH="0" baseline="0" noProof="0">
                          <a:ln>
                            <a:noFill/>
                          </a:ln>
                          <a:solidFill>
                            <a:prstClr val="black"/>
                          </a:solidFill>
                          <a:effectLst/>
                          <a:uLnTx/>
                          <a:uFillTx/>
                          <a:latin typeface="Calibri"/>
                          <a:ea typeface="+mn-ea"/>
                          <a:cs typeface="+mn-cs"/>
                        </a:rPr>
                        <a:t>
 Deze drie hardstyle grootheden hebben het Rodetorenplein bij het Glazen Huis volledig omver geblazen. ❤️‍🔥 Check de hele set op het 3FM Live YouTube kanaal! #3FM #GlazenHuis #SR24 #RanD #Wildstylez #BrennanHeart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https://quintly-eu-image-storage.s3.amazonaws.com/5e7bf16154c6da0663c50211224ef1f8/a87982e13e177b9f5a3e1c4a87878a27.jpg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18:14:29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16836826"/>
                  </a:ext>
                </a:extLst>
              </a:tr>
            </a:tbl>
          </a:graphicData>
        </a:graphic>
      </p:graphicFrame>
      <p:sp>
        <p:nvSpPr>
          <p:cNvPr id="4" name="Text Placeholder 3">
            <a:extLst>
              <a:ext uri="{FF2B5EF4-FFF2-40B4-BE49-F238E27FC236}">
                <a16:creationId xmlns:a16="http://schemas.microsoft.com/office/drawing/2014/main" id="{DD1BBF87-FF4C-44D7-923C-D0CA839A67A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49625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2228-E32C-47C6-BF61-5750807729BD}"/>
              </a:ext>
            </a:extLst>
          </p:cNvPr>
          <p:cNvSpPr>
            <a:spLocks noGrp="1"/>
          </p:cNvSpPr>
          <p:nvPr>
            <p:ph type="title"/>
          </p:nvPr>
        </p:nvSpPr>
        <p:spPr/>
        <p:txBody>
          <a:bodyPr/>
          <a:lstStyle/>
          <a:p>
            <a:r>
              <a:rPr lang="en-US"/>
              <a:t>Instagram Minste posts qua likes | 1 group and 5 profiles - 8 of 12</a:t>
            </a:r>
          </a:p>
        </p:txBody>
      </p:sp>
      <p:graphicFrame>
        <p:nvGraphicFramePr>
          <p:cNvPr id="5" name="Table Placeholder 4">
            <a:extLst>
              <a:ext uri="{FF2B5EF4-FFF2-40B4-BE49-F238E27FC236}">
                <a16:creationId xmlns:a16="http://schemas.microsoft.com/office/drawing/2014/main" id="{61BAA7BE-7CF3-4635-B3A0-741E217B55AC}"/>
              </a:ext>
            </a:extLst>
          </p:cNvPr>
          <p:cNvGraphicFramePr>
            <a:graphicFrameLocks noGrp="1"/>
          </p:cNvGraphicFramePr>
          <p:nvPr>
            <p:ph type="tbl" sz="quarter" idx="13"/>
            <p:extLst>
              <p:ext uri="{D42A27DB-BD31-4B8C-83A1-F6EECF244321}">
                <p14:modId xmlns:p14="http://schemas.microsoft.com/office/powerpoint/2010/main" val="2021309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7013743"/>
                    </a:ext>
                  </a:extLst>
                </a:gridCol>
                <a:gridCol w="1563624">
                  <a:extLst>
                    <a:ext uri="{9D8B030D-6E8A-4147-A177-3AD203B41FA5}">
                      <a16:colId xmlns:a16="http://schemas.microsoft.com/office/drawing/2014/main" val="4161683575"/>
                    </a:ext>
                  </a:extLst>
                </a:gridCol>
                <a:gridCol w="658368">
                  <a:extLst>
                    <a:ext uri="{9D8B030D-6E8A-4147-A177-3AD203B41FA5}">
                      <a16:colId xmlns:a16="http://schemas.microsoft.com/office/drawing/2014/main" val="3825078075"/>
                    </a:ext>
                  </a:extLst>
                </a:gridCol>
                <a:gridCol w="658368">
                  <a:extLst>
                    <a:ext uri="{9D8B030D-6E8A-4147-A177-3AD203B41FA5}">
                      <a16:colId xmlns:a16="http://schemas.microsoft.com/office/drawing/2014/main" val="3222048542"/>
                    </a:ext>
                  </a:extLst>
                </a:gridCol>
                <a:gridCol w="658368">
                  <a:extLst>
                    <a:ext uri="{9D8B030D-6E8A-4147-A177-3AD203B41FA5}">
                      <a16:colId xmlns:a16="http://schemas.microsoft.com/office/drawing/2014/main" val="2682731102"/>
                    </a:ext>
                  </a:extLst>
                </a:gridCol>
                <a:gridCol w="658368">
                  <a:extLst>
                    <a:ext uri="{9D8B030D-6E8A-4147-A177-3AD203B41FA5}">
                      <a16:colId xmlns:a16="http://schemas.microsoft.com/office/drawing/2014/main" val="4066661832"/>
                    </a:ext>
                  </a:extLst>
                </a:gridCol>
                <a:gridCol w="658368">
                  <a:extLst>
                    <a:ext uri="{9D8B030D-6E8A-4147-A177-3AD203B41FA5}">
                      <a16:colId xmlns:a16="http://schemas.microsoft.com/office/drawing/2014/main" val="556367276"/>
                    </a:ext>
                  </a:extLst>
                </a:gridCol>
                <a:gridCol w="658368">
                  <a:extLst>
                    <a:ext uri="{9D8B030D-6E8A-4147-A177-3AD203B41FA5}">
                      <a16:colId xmlns:a16="http://schemas.microsoft.com/office/drawing/2014/main" val="211255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362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08:30:09</a:t>
                      </a:r>
                      <a:r>
                        <a:rPr kumimoji="0" lang="nl-NL" sz="1000" b="0" i="0" u="none" strike="noStrike" kern="1200" cap="none" spc="0" normalizeH="0" baseline="0" noProof="0">
                          <a:ln>
                            <a:noFill/>
                          </a:ln>
                          <a:solidFill>
                            <a:prstClr val="black"/>
                          </a:solidFill>
                          <a:effectLst/>
                          <a:uLnTx/>
                          <a:uFillTx/>
                          <a:latin typeface="Calibri"/>
                          <a:ea typeface="+mn-ea"/>
                          <a:cs typeface="+mn-cs"/>
                        </a:rPr>
                        <a:t>
 Tijdens Eurosonic Noorderslag vertelt 3FM Talent Lenny Monsou over alles wat hij  afgelopen jaar heeft meegemaakt. 🔥 Van als voorprogramma mee met S10, ‘Idolizer’ als EP uitbrengen en 3FM Talent worden. Wat dit jaar gaat worden? “Ik ga zelf op tour door heel Nederland, dus kom langs” #3FM #LennyMonsou #3FMTalent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https://quintly-eu-image-storage.s3.amazonaws.com/5e7bf16154c6da0663c50211224ef1f8/0d9427b908bfb8d193e2e4c493656d7b.jpg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6293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11:04:02</a:t>
                      </a:r>
                      <a:r>
                        <a:rPr kumimoji="0" lang="nl-NL" sz="1000" b="0" i="0" u="none" strike="noStrike" kern="1200" cap="none" spc="0" normalizeH="0" baseline="0" noProof="0">
                          <a:ln>
                            <a:noFill/>
                          </a:ln>
                          <a:solidFill>
                            <a:prstClr val="black"/>
                          </a:solidFill>
                          <a:effectLst/>
                          <a:uLnTx/>
                          <a:uFillTx/>
                          <a:latin typeface="Calibri"/>
                          <a:ea typeface="+mn-ea"/>
                          <a:cs typeface="+mn-cs"/>
                        </a:rPr>
                        <a:t>
 "Dit is voor Ivo gewoon maandagavond." 😂 #3FM #Babygirl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https://quintly-eu-image-storage.s3.amazonaws.com/5e7bf16154c6da0663c50211224ef1f8/9996688cb869b7e18de04ef6ae41aaf6.jpg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12:14:42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9270374"/>
                  </a:ext>
                </a:extLst>
              </a:tr>
            </a:tbl>
          </a:graphicData>
        </a:graphic>
      </p:graphicFrame>
      <p:sp>
        <p:nvSpPr>
          <p:cNvPr id="4" name="Text Placeholder 3">
            <a:extLst>
              <a:ext uri="{FF2B5EF4-FFF2-40B4-BE49-F238E27FC236}">
                <a16:creationId xmlns:a16="http://schemas.microsoft.com/office/drawing/2014/main" id="{1B4B8DF9-D5E6-4CF4-B053-398ED98EC62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91811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9EF5-BD88-4539-B5A4-C4EE9FBB555B}"/>
              </a:ext>
            </a:extLst>
          </p:cNvPr>
          <p:cNvSpPr>
            <a:spLocks noGrp="1"/>
          </p:cNvSpPr>
          <p:nvPr>
            <p:ph type="title"/>
          </p:nvPr>
        </p:nvSpPr>
        <p:spPr/>
        <p:txBody>
          <a:bodyPr/>
          <a:lstStyle/>
          <a:p>
            <a:r>
              <a:rPr lang="en-US"/>
              <a:t>Instagram Minste posts qua likes | 1 group and 5 profiles - 9 of 12</a:t>
            </a:r>
          </a:p>
        </p:txBody>
      </p:sp>
      <p:graphicFrame>
        <p:nvGraphicFramePr>
          <p:cNvPr id="5" name="Table Placeholder 4">
            <a:extLst>
              <a:ext uri="{FF2B5EF4-FFF2-40B4-BE49-F238E27FC236}">
                <a16:creationId xmlns:a16="http://schemas.microsoft.com/office/drawing/2014/main" id="{09BFB164-9C38-4E08-A21F-0CD6C0F9BDE1}"/>
              </a:ext>
            </a:extLst>
          </p:cNvPr>
          <p:cNvGraphicFramePr>
            <a:graphicFrameLocks noGrp="1"/>
          </p:cNvGraphicFramePr>
          <p:nvPr>
            <p:ph type="tbl" sz="quarter" idx="13"/>
            <p:extLst>
              <p:ext uri="{D42A27DB-BD31-4B8C-83A1-F6EECF244321}">
                <p14:modId xmlns:p14="http://schemas.microsoft.com/office/powerpoint/2010/main" val="289157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7833047"/>
                    </a:ext>
                  </a:extLst>
                </a:gridCol>
                <a:gridCol w="1563624">
                  <a:extLst>
                    <a:ext uri="{9D8B030D-6E8A-4147-A177-3AD203B41FA5}">
                      <a16:colId xmlns:a16="http://schemas.microsoft.com/office/drawing/2014/main" val="3164759107"/>
                    </a:ext>
                  </a:extLst>
                </a:gridCol>
                <a:gridCol w="658368">
                  <a:extLst>
                    <a:ext uri="{9D8B030D-6E8A-4147-A177-3AD203B41FA5}">
                      <a16:colId xmlns:a16="http://schemas.microsoft.com/office/drawing/2014/main" val="2174063414"/>
                    </a:ext>
                  </a:extLst>
                </a:gridCol>
                <a:gridCol w="658368">
                  <a:extLst>
                    <a:ext uri="{9D8B030D-6E8A-4147-A177-3AD203B41FA5}">
                      <a16:colId xmlns:a16="http://schemas.microsoft.com/office/drawing/2014/main" val="1361849571"/>
                    </a:ext>
                  </a:extLst>
                </a:gridCol>
                <a:gridCol w="658368">
                  <a:extLst>
                    <a:ext uri="{9D8B030D-6E8A-4147-A177-3AD203B41FA5}">
                      <a16:colId xmlns:a16="http://schemas.microsoft.com/office/drawing/2014/main" val="1363151993"/>
                    </a:ext>
                  </a:extLst>
                </a:gridCol>
                <a:gridCol w="658368">
                  <a:extLst>
                    <a:ext uri="{9D8B030D-6E8A-4147-A177-3AD203B41FA5}">
                      <a16:colId xmlns:a16="http://schemas.microsoft.com/office/drawing/2014/main" val="1629895957"/>
                    </a:ext>
                  </a:extLst>
                </a:gridCol>
                <a:gridCol w="658368">
                  <a:extLst>
                    <a:ext uri="{9D8B030D-6E8A-4147-A177-3AD203B41FA5}">
                      <a16:colId xmlns:a16="http://schemas.microsoft.com/office/drawing/2014/main" val="1827705269"/>
                    </a:ext>
                  </a:extLst>
                </a:gridCol>
                <a:gridCol w="658368">
                  <a:extLst>
                    <a:ext uri="{9D8B030D-6E8A-4147-A177-3AD203B41FA5}">
                      <a16:colId xmlns:a16="http://schemas.microsoft.com/office/drawing/2014/main" val="275416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557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09:49:10</a:t>
                      </a:r>
                      <a:r>
                        <a:rPr kumimoji="0" lang="nl-NL" sz="1000" b="0" i="0" u="none" strike="noStrike" kern="1200" cap="none" spc="0" normalizeH="0" baseline="0" noProof="0">
                          <a:ln>
                            <a:noFill/>
                          </a:ln>
                          <a:solidFill>
                            <a:prstClr val="black"/>
                          </a:solidFill>
                          <a:effectLst/>
                          <a:uLnTx/>
                          <a:uFillTx/>
                          <a:latin typeface="Calibri"/>
                          <a:ea typeface="+mn-ea"/>
                          <a:cs typeface="+mn-cs"/>
                        </a:rPr>
                        <a:t>
 Wijnand is niet vies van de bruine fruitschaal 😉 #bittergarnituur #zelfbeheersing #wijnandenjamie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https://quintly-eu-image-storage.s3.amazonaws.com/5e7bf16154c6da0663c50211224ef1f8/9d9f74208d87b3fd56003f38c75aee91.jpg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3618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- 2025-01-24 08:51:31</a:t>
                      </a:r>
                      <a:r>
                        <a:rPr kumimoji="0" lang="en-US" sz="1000" b="0" i="0" u="none" strike="noStrike" kern="1200" cap="none" spc="0" normalizeH="0" baseline="0" noProof="0">
                          <a:ln>
                            <a:noFill/>
                          </a:ln>
                          <a:solidFill>
                            <a:prstClr val="black"/>
                          </a:solidFill>
                          <a:effectLst/>
                          <a:uLnTx/>
                          <a:uFillTx/>
                          <a:latin typeface="Calibri"/>
                          <a:ea typeface="+mn-ea"/>
                          <a:cs typeface="+mn-cs"/>
                        </a:rPr>
                        <a:t>
 Het is weer zover! 📆 Tijd voor een nieuwe S10 3FM Megahit! Met ‘Have Fun’ hoor je haar weer extra vaak langskomen op 3FM.
Ook is er nieuwe muziek van o.a. Teddy Swims, Tate McRae, Sam Fender en Kygo &amp; OneRepublic! Wat een dag voor popmuziek zeg. 🤩 #3fm #megahit #s10 #havefun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https://quintly-eu-image-storage.s3.amazonaws.com/5e7bf16154c6da0663c50211224ef1f8/32658c003121abc169c68bf255182604.jpg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00658862"/>
                  </a:ext>
                </a:extLst>
              </a:tr>
            </a:tbl>
          </a:graphicData>
        </a:graphic>
      </p:graphicFrame>
      <p:sp>
        <p:nvSpPr>
          <p:cNvPr id="4" name="Text Placeholder 3">
            <a:extLst>
              <a:ext uri="{FF2B5EF4-FFF2-40B4-BE49-F238E27FC236}">
                <a16:creationId xmlns:a16="http://schemas.microsoft.com/office/drawing/2014/main" id="{A4E4D438-89C6-48DD-A1C5-A0CAA0BCB26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664795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2F7D-D54B-426B-A8AC-974069ADE9B0}"/>
              </a:ext>
            </a:extLst>
          </p:cNvPr>
          <p:cNvSpPr>
            <a:spLocks noGrp="1"/>
          </p:cNvSpPr>
          <p:nvPr>
            <p:ph type="title"/>
          </p:nvPr>
        </p:nvSpPr>
        <p:spPr/>
        <p:txBody>
          <a:bodyPr/>
          <a:lstStyle/>
          <a:p>
            <a:r>
              <a:rPr lang="en-US"/>
              <a:t>Instagram Minste posts qua likes | 1 group and 5 profiles - 10 of 12</a:t>
            </a:r>
          </a:p>
        </p:txBody>
      </p:sp>
      <p:graphicFrame>
        <p:nvGraphicFramePr>
          <p:cNvPr id="5" name="Table Placeholder 4">
            <a:extLst>
              <a:ext uri="{FF2B5EF4-FFF2-40B4-BE49-F238E27FC236}">
                <a16:creationId xmlns:a16="http://schemas.microsoft.com/office/drawing/2014/main" id="{ABF8EC7E-0D74-4CC5-9DFE-6C2CD5AB39E2}"/>
              </a:ext>
            </a:extLst>
          </p:cNvPr>
          <p:cNvGraphicFramePr>
            <a:graphicFrameLocks noGrp="1"/>
          </p:cNvGraphicFramePr>
          <p:nvPr>
            <p:ph type="tbl" sz="quarter" idx="13"/>
            <p:extLst>
              <p:ext uri="{D42A27DB-BD31-4B8C-83A1-F6EECF244321}">
                <p14:modId xmlns:p14="http://schemas.microsoft.com/office/powerpoint/2010/main" val="154185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0412422"/>
                    </a:ext>
                  </a:extLst>
                </a:gridCol>
                <a:gridCol w="1563624">
                  <a:extLst>
                    <a:ext uri="{9D8B030D-6E8A-4147-A177-3AD203B41FA5}">
                      <a16:colId xmlns:a16="http://schemas.microsoft.com/office/drawing/2014/main" val="845461265"/>
                    </a:ext>
                  </a:extLst>
                </a:gridCol>
                <a:gridCol w="658368">
                  <a:extLst>
                    <a:ext uri="{9D8B030D-6E8A-4147-A177-3AD203B41FA5}">
                      <a16:colId xmlns:a16="http://schemas.microsoft.com/office/drawing/2014/main" val="1331748535"/>
                    </a:ext>
                  </a:extLst>
                </a:gridCol>
                <a:gridCol w="658368">
                  <a:extLst>
                    <a:ext uri="{9D8B030D-6E8A-4147-A177-3AD203B41FA5}">
                      <a16:colId xmlns:a16="http://schemas.microsoft.com/office/drawing/2014/main" val="1159900692"/>
                    </a:ext>
                  </a:extLst>
                </a:gridCol>
                <a:gridCol w="658368">
                  <a:extLst>
                    <a:ext uri="{9D8B030D-6E8A-4147-A177-3AD203B41FA5}">
                      <a16:colId xmlns:a16="http://schemas.microsoft.com/office/drawing/2014/main" val="3969833932"/>
                    </a:ext>
                  </a:extLst>
                </a:gridCol>
                <a:gridCol w="658368">
                  <a:extLst>
                    <a:ext uri="{9D8B030D-6E8A-4147-A177-3AD203B41FA5}">
                      <a16:colId xmlns:a16="http://schemas.microsoft.com/office/drawing/2014/main" val="1239527357"/>
                    </a:ext>
                  </a:extLst>
                </a:gridCol>
                <a:gridCol w="658368">
                  <a:extLst>
                    <a:ext uri="{9D8B030D-6E8A-4147-A177-3AD203B41FA5}">
                      <a16:colId xmlns:a16="http://schemas.microsoft.com/office/drawing/2014/main" val="1939038559"/>
                    </a:ext>
                  </a:extLst>
                </a:gridCol>
                <a:gridCol w="658368">
                  <a:extLst>
                    <a:ext uri="{9D8B030D-6E8A-4147-A177-3AD203B41FA5}">
                      <a16:colId xmlns:a16="http://schemas.microsoft.com/office/drawing/2014/main" val="81234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397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13:00:00</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ging vlekkeloos back-to-back?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https://quintly-eu-image-storage.s3.amazonaws.com/5e7bf16154c6da0663c50211224ef1f8/f297e235d98a82771b72dbed4ae1853b.jpg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86140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16:28:02</a:t>
                      </a:r>
                      <a:r>
                        <a:rPr kumimoji="0" lang="nl-NL" sz="1000" b="0" i="0" u="none" strike="noStrike" kern="1200" cap="none" spc="0" normalizeH="0" baseline="0" noProof="0">
                          <a:ln>
                            <a:noFill/>
                          </a:ln>
                          <a:solidFill>
                            <a:prstClr val="black"/>
                          </a:solidFill>
                          <a:effectLst/>
                          <a:uLnTx/>
                          <a:uFillTx/>
                          <a:latin typeface="Calibri"/>
                          <a:ea typeface="+mn-ea"/>
                          <a:cs typeface="+mn-cs"/>
                        </a:rPr>
                        <a:t>
 🚨 Ok, dit is echt je laatste kans om jezelf een ‘OG Hiigo-fan’ te noemen. 🚨  Met ‘Alles Wat Ik Zoek’ in de 3FM Live Box laten ze zien dat ze voorbestemd zijn voor het grotere publiek. Vandaar dat de recent verkregen 3FM Talent titel meer dan terecht is! 
Check het hele optreden op het 3FM Live YouTube-kanaal. #3FM #LiveBox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https://quintly-eu-image-storage.s3.amazonaws.com/5e7bf16154c6da0663c50211224ef1f8/c01f990a5501054e599ddbcea6a47f23.jpg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02617945"/>
                  </a:ext>
                </a:extLst>
              </a:tr>
            </a:tbl>
          </a:graphicData>
        </a:graphic>
      </p:graphicFrame>
      <p:sp>
        <p:nvSpPr>
          <p:cNvPr id="4" name="Text Placeholder 3">
            <a:extLst>
              <a:ext uri="{FF2B5EF4-FFF2-40B4-BE49-F238E27FC236}">
                <a16:creationId xmlns:a16="http://schemas.microsoft.com/office/drawing/2014/main" id="{10F12BA6-A01D-4F29-AC87-A16A245054E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80895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C0356-DF76-4B59-92D4-91E033ACBC4A}"/>
              </a:ext>
            </a:extLst>
          </p:cNvPr>
          <p:cNvSpPr>
            <a:spLocks noGrp="1"/>
          </p:cNvSpPr>
          <p:nvPr>
            <p:ph type="title"/>
          </p:nvPr>
        </p:nvSpPr>
        <p:spPr/>
        <p:txBody>
          <a:bodyPr/>
          <a:lstStyle/>
          <a:p>
            <a:r>
              <a:rPr lang="en-US"/>
              <a:t>Instagram Minste posts qua likes | 1 group and 5 profiles - 11 of 12</a:t>
            </a:r>
          </a:p>
        </p:txBody>
      </p:sp>
      <p:graphicFrame>
        <p:nvGraphicFramePr>
          <p:cNvPr id="5" name="Table Placeholder 4">
            <a:extLst>
              <a:ext uri="{FF2B5EF4-FFF2-40B4-BE49-F238E27FC236}">
                <a16:creationId xmlns:a16="http://schemas.microsoft.com/office/drawing/2014/main" id="{1915AEB4-07C2-481A-B9F2-F0A472B65CE1}"/>
              </a:ext>
            </a:extLst>
          </p:cNvPr>
          <p:cNvGraphicFramePr>
            <a:graphicFrameLocks noGrp="1"/>
          </p:cNvGraphicFramePr>
          <p:nvPr>
            <p:ph type="tbl" sz="quarter" idx="13"/>
            <p:extLst>
              <p:ext uri="{D42A27DB-BD31-4B8C-83A1-F6EECF244321}">
                <p14:modId xmlns:p14="http://schemas.microsoft.com/office/powerpoint/2010/main" val="71530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952378"/>
                    </a:ext>
                  </a:extLst>
                </a:gridCol>
                <a:gridCol w="1563624">
                  <a:extLst>
                    <a:ext uri="{9D8B030D-6E8A-4147-A177-3AD203B41FA5}">
                      <a16:colId xmlns:a16="http://schemas.microsoft.com/office/drawing/2014/main" val="1520874193"/>
                    </a:ext>
                  </a:extLst>
                </a:gridCol>
                <a:gridCol w="658368">
                  <a:extLst>
                    <a:ext uri="{9D8B030D-6E8A-4147-A177-3AD203B41FA5}">
                      <a16:colId xmlns:a16="http://schemas.microsoft.com/office/drawing/2014/main" val="2276939819"/>
                    </a:ext>
                  </a:extLst>
                </a:gridCol>
                <a:gridCol w="658368">
                  <a:extLst>
                    <a:ext uri="{9D8B030D-6E8A-4147-A177-3AD203B41FA5}">
                      <a16:colId xmlns:a16="http://schemas.microsoft.com/office/drawing/2014/main" val="1372695887"/>
                    </a:ext>
                  </a:extLst>
                </a:gridCol>
                <a:gridCol w="658368">
                  <a:extLst>
                    <a:ext uri="{9D8B030D-6E8A-4147-A177-3AD203B41FA5}">
                      <a16:colId xmlns:a16="http://schemas.microsoft.com/office/drawing/2014/main" val="4142085374"/>
                    </a:ext>
                  </a:extLst>
                </a:gridCol>
                <a:gridCol w="658368">
                  <a:extLst>
                    <a:ext uri="{9D8B030D-6E8A-4147-A177-3AD203B41FA5}">
                      <a16:colId xmlns:a16="http://schemas.microsoft.com/office/drawing/2014/main" val="2878215067"/>
                    </a:ext>
                  </a:extLst>
                </a:gridCol>
                <a:gridCol w="658368">
                  <a:extLst>
                    <a:ext uri="{9D8B030D-6E8A-4147-A177-3AD203B41FA5}">
                      <a16:colId xmlns:a16="http://schemas.microsoft.com/office/drawing/2014/main" val="303885738"/>
                    </a:ext>
                  </a:extLst>
                </a:gridCol>
                <a:gridCol w="658368">
                  <a:extLst>
                    <a:ext uri="{9D8B030D-6E8A-4147-A177-3AD203B41FA5}">
                      <a16:colId xmlns:a16="http://schemas.microsoft.com/office/drawing/2014/main" val="326671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462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16:09:56</a:t>
                      </a:r>
                      <a:r>
                        <a:rPr kumimoji="0" lang="nl-NL" sz="1000" b="0" i="0" u="none" strike="noStrike" kern="1200" cap="none" spc="0" normalizeH="0" baseline="0" noProof="0">
                          <a:ln>
                            <a:noFill/>
                          </a:ln>
                          <a:solidFill>
                            <a:prstClr val="black"/>
                          </a:solidFill>
                          <a:effectLst/>
                          <a:uLnTx/>
                          <a:uFillTx/>
                          <a:latin typeface="Calibri"/>
                          <a:ea typeface="+mn-ea"/>
                          <a:cs typeface="+mn-cs"/>
                        </a:rPr>
                        <a:t>
 En morgenochtend kun je alweer naar ze luisteren tussen 6:00 en 9:00 uur! 💚 #3FM #De3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https://quintly-eu-image-storage.s3.amazonaws.com/5e7bf16154c6da0663c50211224ef1f8/50ef6fa3dcb1b35913616310642a1272.jpg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7964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- 2025-01-03 09:45:51</a:t>
                      </a:r>
                      <a:r>
                        <a:rPr kumimoji="0" lang="en-US" sz="1000" b="0" i="0" u="none" strike="noStrike" kern="1200" cap="none" spc="0" normalizeH="0" baseline="0" noProof="0">
                          <a:ln>
                            <a:noFill/>
                          </a:ln>
                          <a:solidFill>
                            <a:prstClr val="black"/>
                          </a:solidFill>
                          <a:effectLst/>
                          <a:uLnTx/>
                          <a:uFillTx/>
                          <a:latin typeface="Calibri"/>
                          <a:ea typeface="+mn-ea"/>
                          <a:cs typeface="+mn-cs"/>
                        </a:rPr>
                        <a:t>
 Deze week heeft Son Mieux de 3FM Megahit te pakken met hun nieuwe single ‘Have A Little Faith’! ❤️ De band speelde het nummer al in een intieme setting in het Glazen Huis, voordat het uitkwam. Nu kan er nog meer van dit nummer genoten worden, want we draaien hem extra vaak deze week. ✨
Ook Zerb, Ty Dolla $ign, Wiz Khalifa, Morgan Wallen, La Fuente, Zoë Livay en Matheu hebben vandaag nieuwe muziek uitgebracht. 🤩 #3FM #Megahit #SonMieux #HaveALittleFaith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https://quintly-eu-image-storage.s3.amazonaws.com/5e7bf16154c6da0663c50211224ef1f8/ea11e2b033af0b67a732aae3562cdf9a.jpg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18:13:40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11266537"/>
                  </a:ext>
                </a:extLst>
              </a:tr>
            </a:tbl>
          </a:graphicData>
        </a:graphic>
      </p:graphicFrame>
      <p:sp>
        <p:nvSpPr>
          <p:cNvPr id="4" name="Text Placeholder 3">
            <a:extLst>
              <a:ext uri="{FF2B5EF4-FFF2-40B4-BE49-F238E27FC236}">
                <a16:creationId xmlns:a16="http://schemas.microsoft.com/office/drawing/2014/main" id="{CE518450-484F-4FC0-A9E3-354B5E95DE2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880805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4D376-0D2D-490F-A75B-7B76DD6B50EB}"/>
              </a:ext>
            </a:extLst>
          </p:cNvPr>
          <p:cNvSpPr>
            <a:spLocks noGrp="1"/>
          </p:cNvSpPr>
          <p:nvPr>
            <p:ph type="title"/>
          </p:nvPr>
        </p:nvSpPr>
        <p:spPr/>
        <p:txBody>
          <a:bodyPr/>
          <a:lstStyle/>
          <a:p>
            <a:r>
              <a:rPr lang="en-US"/>
              <a:t>Instagram Minste posts qua likes | 1 group and 5 profiles - 12 of 12</a:t>
            </a:r>
          </a:p>
        </p:txBody>
      </p:sp>
      <p:graphicFrame>
        <p:nvGraphicFramePr>
          <p:cNvPr id="5" name="Table Placeholder 4">
            <a:extLst>
              <a:ext uri="{FF2B5EF4-FFF2-40B4-BE49-F238E27FC236}">
                <a16:creationId xmlns:a16="http://schemas.microsoft.com/office/drawing/2014/main" id="{3895F5A3-9EB2-47BB-8B78-3870E3DF4FB5}"/>
              </a:ext>
            </a:extLst>
          </p:cNvPr>
          <p:cNvGraphicFramePr>
            <a:graphicFrameLocks noGrp="1"/>
          </p:cNvGraphicFramePr>
          <p:nvPr>
            <p:ph type="tbl" sz="quarter" idx="13"/>
            <p:extLst>
              <p:ext uri="{D42A27DB-BD31-4B8C-83A1-F6EECF244321}">
                <p14:modId xmlns:p14="http://schemas.microsoft.com/office/powerpoint/2010/main" val="241009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1717395"/>
                    </a:ext>
                  </a:extLst>
                </a:gridCol>
                <a:gridCol w="1563624">
                  <a:extLst>
                    <a:ext uri="{9D8B030D-6E8A-4147-A177-3AD203B41FA5}">
                      <a16:colId xmlns:a16="http://schemas.microsoft.com/office/drawing/2014/main" val="3264672707"/>
                    </a:ext>
                  </a:extLst>
                </a:gridCol>
                <a:gridCol w="658368">
                  <a:extLst>
                    <a:ext uri="{9D8B030D-6E8A-4147-A177-3AD203B41FA5}">
                      <a16:colId xmlns:a16="http://schemas.microsoft.com/office/drawing/2014/main" val="4027331240"/>
                    </a:ext>
                  </a:extLst>
                </a:gridCol>
                <a:gridCol w="658368">
                  <a:extLst>
                    <a:ext uri="{9D8B030D-6E8A-4147-A177-3AD203B41FA5}">
                      <a16:colId xmlns:a16="http://schemas.microsoft.com/office/drawing/2014/main" val="2391317349"/>
                    </a:ext>
                  </a:extLst>
                </a:gridCol>
                <a:gridCol w="658368">
                  <a:extLst>
                    <a:ext uri="{9D8B030D-6E8A-4147-A177-3AD203B41FA5}">
                      <a16:colId xmlns:a16="http://schemas.microsoft.com/office/drawing/2014/main" val="983411899"/>
                    </a:ext>
                  </a:extLst>
                </a:gridCol>
                <a:gridCol w="658368">
                  <a:extLst>
                    <a:ext uri="{9D8B030D-6E8A-4147-A177-3AD203B41FA5}">
                      <a16:colId xmlns:a16="http://schemas.microsoft.com/office/drawing/2014/main" val="1799937802"/>
                    </a:ext>
                  </a:extLst>
                </a:gridCol>
                <a:gridCol w="658368">
                  <a:extLst>
                    <a:ext uri="{9D8B030D-6E8A-4147-A177-3AD203B41FA5}">
                      <a16:colId xmlns:a16="http://schemas.microsoft.com/office/drawing/2014/main" val="3084891250"/>
                    </a:ext>
                  </a:extLst>
                </a:gridCol>
                <a:gridCol w="658368">
                  <a:extLst>
                    <a:ext uri="{9D8B030D-6E8A-4147-A177-3AD203B41FA5}">
                      <a16:colId xmlns:a16="http://schemas.microsoft.com/office/drawing/2014/main" val="70788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521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- 2025-01-04 11:00:52</a:t>
                      </a:r>
                      <a:r>
                        <a:rPr kumimoji="0" lang="nl-NL" sz="1000" b="0" i="0" u="none" strike="noStrike" kern="1200" cap="none" spc="0" normalizeH="0" baseline="0" noProof="0">
                          <a:ln>
                            <a:noFill/>
                          </a:ln>
                          <a:solidFill>
                            <a:prstClr val="black"/>
                          </a:solidFill>
                          <a:effectLst/>
                          <a:uLnTx/>
                          <a:uFillTx/>
                          <a:latin typeface="Calibri"/>
                          <a:ea typeface="+mn-ea"/>
                          <a:cs typeface="+mn-cs"/>
                        </a:rPr>
                        <a:t>
 Komt Kensington eindelijk terug? 😱 #3FM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https://quintly-eu-image-storage.s3.amazonaws.com/5e7bf16154c6da0663c50211224ef1f8/e8a770fe6c9179a6ee233ff24f2c91e7.jpg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00:14:23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51610491"/>
                  </a:ext>
                </a:extLst>
              </a:tr>
            </a:tbl>
          </a:graphicData>
        </a:graphic>
      </p:graphicFrame>
      <p:sp>
        <p:nvSpPr>
          <p:cNvPr id="4" name="Text Placeholder 3">
            <a:extLst>
              <a:ext uri="{FF2B5EF4-FFF2-40B4-BE49-F238E27FC236}">
                <a16:creationId xmlns:a16="http://schemas.microsoft.com/office/drawing/2014/main" id="{A6E9156F-FB4C-4662-A299-112FDF06C11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042031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77227-27DE-40A1-ABA9-A5D069FDD339}"/>
              </a:ext>
            </a:extLst>
          </p:cNvPr>
          <p:cNvSpPr>
            <a:spLocks noGrp="1"/>
          </p:cNvSpPr>
          <p:nvPr>
            <p:ph type="title"/>
          </p:nvPr>
        </p:nvSpPr>
        <p:spPr/>
        <p:txBody>
          <a:bodyPr/>
          <a:lstStyle/>
          <a:p>
            <a:r>
              <a:rPr lang="en-US"/>
              <a:t>Facebook Reach | 1 group and 5 profiles</a:t>
            </a:r>
          </a:p>
        </p:txBody>
      </p:sp>
      <p:graphicFrame>
        <p:nvGraphicFramePr>
          <p:cNvPr id="6" name="Chart Placeholder 5">
            <a:extLst>
              <a:ext uri="{FF2B5EF4-FFF2-40B4-BE49-F238E27FC236}">
                <a16:creationId xmlns:a16="http://schemas.microsoft.com/office/drawing/2014/main" id="{DC755B68-F71D-404D-9D16-06C75BE79E6A}"/>
              </a:ext>
            </a:extLst>
          </p:cNvPr>
          <p:cNvGraphicFramePr>
            <a:graphicFrameLocks noGrp="1"/>
          </p:cNvGraphicFramePr>
          <p:nvPr>
            <p:ph type="chart" sz="quarter" idx="13"/>
            <p:extLst>
              <p:ext uri="{D42A27DB-BD31-4B8C-83A1-F6EECF244321}">
                <p14:modId xmlns:p14="http://schemas.microsoft.com/office/powerpoint/2010/main" val="1667876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33618-C8DB-4936-BBD8-837C5F90F65C}"/>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734FFFDF-31EA-4A9B-8C0F-9FAB760A51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783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173B-0C0C-408A-AA05-4030EEC1B0E4}"/>
              </a:ext>
            </a:extLst>
          </p:cNvPr>
          <p:cNvSpPr>
            <a:spLocks noGrp="1"/>
          </p:cNvSpPr>
          <p:nvPr>
            <p:ph type="title"/>
          </p:nvPr>
        </p:nvSpPr>
        <p:spPr/>
        <p:txBody>
          <a:bodyPr/>
          <a:lstStyle/>
          <a:p>
            <a:r>
              <a:rPr lang="en-US"/>
              <a:t>Facebook Impressions | 1 group and 5 profiles</a:t>
            </a:r>
          </a:p>
        </p:txBody>
      </p:sp>
      <p:graphicFrame>
        <p:nvGraphicFramePr>
          <p:cNvPr id="6" name="Chart Placeholder 5">
            <a:extLst>
              <a:ext uri="{FF2B5EF4-FFF2-40B4-BE49-F238E27FC236}">
                <a16:creationId xmlns:a16="http://schemas.microsoft.com/office/drawing/2014/main" id="{2B5E4107-5DE3-4741-B087-5283FC5DF604}"/>
              </a:ext>
            </a:extLst>
          </p:cNvPr>
          <p:cNvGraphicFramePr>
            <a:graphicFrameLocks noGrp="1"/>
          </p:cNvGraphicFramePr>
          <p:nvPr>
            <p:ph type="chart" sz="quarter" idx="13"/>
            <p:extLst>
              <p:ext uri="{D42A27DB-BD31-4B8C-83A1-F6EECF244321}">
                <p14:modId xmlns:p14="http://schemas.microsoft.com/office/powerpoint/2010/main" val="2519009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7EB3C-183C-43E8-8D86-7413D4741EE3}"/>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268551AE-AC65-44BF-BE28-148E47E3F0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290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28D2-D5FF-49DA-977F-44E5F16D6957}"/>
              </a:ext>
            </a:extLst>
          </p:cNvPr>
          <p:cNvSpPr>
            <a:spLocks noGrp="1"/>
          </p:cNvSpPr>
          <p:nvPr>
            <p:ph type="title"/>
          </p:nvPr>
        </p:nvSpPr>
        <p:spPr/>
        <p:txBody>
          <a:bodyPr/>
          <a:lstStyle/>
          <a:p>
            <a:r>
              <a:rPr lang="en-US"/>
              <a:t>Facebook Posts met meeste likes | 1 group and 5 profiles - 1 of 3</a:t>
            </a:r>
          </a:p>
        </p:txBody>
      </p:sp>
      <p:graphicFrame>
        <p:nvGraphicFramePr>
          <p:cNvPr id="5" name="Table Placeholder 4">
            <a:extLst>
              <a:ext uri="{FF2B5EF4-FFF2-40B4-BE49-F238E27FC236}">
                <a16:creationId xmlns:a16="http://schemas.microsoft.com/office/drawing/2014/main" id="{9FFA52DF-810B-4D37-9F4B-909E7B7490A6}"/>
              </a:ext>
            </a:extLst>
          </p:cNvPr>
          <p:cNvGraphicFramePr>
            <a:graphicFrameLocks noGrp="1"/>
          </p:cNvGraphicFramePr>
          <p:nvPr>
            <p:ph type="tbl" sz="quarter" idx="13"/>
            <p:extLst>
              <p:ext uri="{D42A27DB-BD31-4B8C-83A1-F6EECF244321}">
                <p14:modId xmlns:p14="http://schemas.microsoft.com/office/powerpoint/2010/main" val="352658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055439"/>
                    </a:ext>
                  </a:extLst>
                </a:gridCol>
                <a:gridCol w="1152144">
                  <a:extLst>
                    <a:ext uri="{9D8B030D-6E8A-4147-A177-3AD203B41FA5}">
                      <a16:colId xmlns:a16="http://schemas.microsoft.com/office/drawing/2014/main" val="3649230635"/>
                    </a:ext>
                  </a:extLst>
                </a:gridCol>
                <a:gridCol w="576072">
                  <a:extLst>
                    <a:ext uri="{9D8B030D-6E8A-4147-A177-3AD203B41FA5}">
                      <a16:colId xmlns:a16="http://schemas.microsoft.com/office/drawing/2014/main" val="577218850"/>
                    </a:ext>
                  </a:extLst>
                </a:gridCol>
                <a:gridCol w="576072">
                  <a:extLst>
                    <a:ext uri="{9D8B030D-6E8A-4147-A177-3AD203B41FA5}">
                      <a16:colId xmlns:a16="http://schemas.microsoft.com/office/drawing/2014/main" val="1919253296"/>
                    </a:ext>
                  </a:extLst>
                </a:gridCol>
                <a:gridCol w="576072">
                  <a:extLst>
                    <a:ext uri="{9D8B030D-6E8A-4147-A177-3AD203B41FA5}">
                      <a16:colId xmlns:a16="http://schemas.microsoft.com/office/drawing/2014/main" val="2044833527"/>
                    </a:ext>
                  </a:extLst>
                </a:gridCol>
                <a:gridCol w="576072">
                  <a:extLst>
                    <a:ext uri="{9D8B030D-6E8A-4147-A177-3AD203B41FA5}">
                      <a16:colId xmlns:a16="http://schemas.microsoft.com/office/drawing/2014/main" val="2659855732"/>
                    </a:ext>
                  </a:extLst>
                </a:gridCol>
                <a:gridCol w="576072">
                  <a:extLst>
                    <a:ext uri="{9D8B030D-6E8A-4147-A177-3AD203B41FA5}">
                      <a16:colId xmlns:a16="http://schemas.microsoft.com/office/drawing/2014/main" val="1443075473"/>
                    </a:ext>
                  </a:extLst>
                </a:gridCol>
                <a:gridCol w="576072">
                  <a:extLst>
                    <a:ext uri="{9D8B030D-6E8A-4147-A177-3AD203B41FA5}">
                      <a16:colId xmlns:a16="http://schemas.microsoft.com/office/drawing/2014/main" val="2376283134"/>
                    </a:ext>
                  </a:extLst>
                </a:gridCol>
                <a:gridCol w="576072">
                  <a:extLst>
                    <a:ext uri="{9D8B030D-6E8A-4147-A177-3AD203B41FA5}">
                      <a16:colId xmlns:a16="http://schemas.microsoft.com/office/drawing/2014/main" val="3710377897"/>
                    </a:ext>
                  </a:extLst>
                </a:gridCol>
                <a:gridCol w="576072">
                  <a:extLst>
                    <a:ext uri="{9D8B030D-6E8A-4147-A177-3AD203B41FA5}">
                      <a16:colId xmlns:a16="http://schemas.microsoft.com/office/drawing/2014/main" val="134399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5019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6958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1183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3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079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97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961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894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9587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32792897"/>
                  </a:ext>
                </a:extLst>
              </a:tr>
            </a:tbl>
          </a:graphicData>
        </a:graphic>
      </p:graphicFrame>
      <p:sp>
        <p:nvSpPr>
          <p:cNvPr id="4" name="Text Placeholder 3">
            <a:extLst>
              <a:ext uri="{FF2B5EF4-FFF2-40B4-BE49-F238E27FC236}">
                <a16:creationId xmlns:a16="http://schemas.microsoft.com/office/drawing/2014/main" id="{D56A7486-F04F-4941-A80A-7F26C0A4803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71058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390E-A309-4CF1-91D3-0E6FD642C6DE}"/>
              </a:ext>
            </a:extLst>
          </p:cNvPr>
          <p:cNvSpPr>
            <a:spLocks noGrp="1"/>
          </p:cNvSpPr>
          <p:nvPr>
            <p:ph type="title"/>
          </p:nvPr>
        </p:nvSpPr>
        <p:spPr/>
        <p:txBody>
          <a:bodyPr/>
          <a:lstStyle/>
          <a:p>
            <a:r>
              <a:rPr lang="en-US"/>
              <a:t>Facebook Posts met meeste likes | 1 group and 5 profiles - 2 of 3</a:t>
            </a:r>
          </a:p>
        </p:txBody>
      </p:sp>
      <p:graphicFrame>
        <p:nvGraphicFramePr>
          <p:cNvPr id="5" name="Table Placeholder 4">
            <a:extLst>
              <a:ext uri="{FF2B5EF4-FFF2-40B4-BE49-F238E27FC236}">
                <a16:creationId xmlns:a16="http://schemas.microsoft.com/office/drawing/2014/main" id="{DAAFC63E-8060-4848-B127-328DA44DE143}"/>
              </a:ext>
            </a:extLst>
          </p:cNvPr>
          <p:cNvGraphicFramePr>
            <a:graphicFrameLocks noGrp="1"/>
          </p:cNvGraphicFramePr>
          <p:nvPr>
            <p:ph type="tbl" sz="quarter" idx="13"/>
            <p:extLst>
              <p:ext uri="{D42A27DB-BD31-4B8C-83A1-F6EECF244321}">
                <p14:modId xmlns:p14="http://schemas.microsoft.com/office/powerpoint/2010/main" val="408563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64584017"/>
                    </a:ext>
                  </a:extLst>
                </a:gridCol>
                <a:gridCol w="1152144">
                  <a:extLst>
                    <a:ext uri="{9D8B030D-6E8A-4147-A177-3AD203B41FA5}">
                      <a16:colId xmlns:a16="http://schemas.microsoft.com/office/drawing/2014/main" val="4140649858"/>
                    </a:ext>
                  </a:extLst>
                </a:gridCol>
                <a:gridCol w="576072">
                  <a:extLst>
                    <a:ext uri="{9D8B030D-6E8A-4147-A177-3AD203B41FA5}">
                      <a16:colId xmlns:a16="http://schemas.microsoft.com/office/drawing/2014/main" val="3415544272"/>
                    </a:ext>
                  </a:extLst>
                </a:gridCol>
                <a:gridCol w="576072">
                  <a:extLst>
                    <a:ext uri="{9D8B030D-6E8A-4147-A177-3AD203B41FA5}">
                      <a16:colId xmlns:a16="http://schemas.microsoft.com/office/drawing/2014/main" val="3307737984"/>
                    </a:ext>
                  </a:extLst>
                </a:gridCol>
                <a:gridCol w="576072">
                  <a:extLst>
                    <a:ext uri="{9D8B030D-6E8A-4147-A177-3AD203B41FA5}">
                      <a16:colId xmlns:a16="http://schemas.microsoft.com/office/drawing/2014/main" val="1372555721"/>
                    </a:ext>
                  </a:extLst>
                </a:gridCol>
                <a:gridCol w="576072">
                  <a:extLst>
                    <a:ext uri="{9D8B030D-6E8A-4147-A177-3AD203B41FA5}">
                      <a16:colId xmlns:a16="http://schemas.microsoft.com/office/drawing/2014/main" val="2207164337"/>
                    </a:ext>
                  </a:extLst>
                </a:gridCol>
                <a:gridCol w="576072">
                  <a:extLst>
                    <a:ext uri="{9D8B030D-6E8A-4147-A177-3AD203B41FA5}">
                      <a16:colId xmlns:a16="http://schemas.microsoft.com/office/drawing/2014/main" val="3846574766"/>
                    </a:ext>
                  </a:extLst>
                </a:gridCol>
                <a:gridCol w="576072">
                  <a:extLst>
                    <a:ext uri="{9D8B030D-6E8A-4147-A177-3AD203B41FA5}">
                      <a16:colId xmlns:a16="http://schemas.microsoft.com/office/drawing/2014/main" val="1373771548"/>
                    </a:ext>
                  </a:extLst>
                </a:gridCol>
                <a:gridCol w="576072">
                  <a:extLst>
                    <a:ext uri="{9D8B030D-6E8A-4147-A177-3AD203B41FA5}">
                      <a16:colId xmlns:a16="http://schemas.microsoft.com/office/drawing/2014/main" val="2225881182"/>
                    </a:ext>
                  </a:extLst>
                </a:gridCol>
                <a:gridCol w="576072">
                  <a:extLst>
                    <a:ext uri="{9D8B030D-6E8A-4147-A177-3AD203B41FA5}">
                      <a16:colId xmlns:a16="http://schemas.microsoft.com/office/drawing/2014/main" val="228226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9727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8086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686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103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034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6082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280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1113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2350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57882537"/>
                  </a:ext>
                </a:extLst>
              </a:tr>
            </a:tbl>
          </a:graphicData>
        </a:graphic>
      </p:graphicFrame>
      <p:sp>
        <p:nvSpPr>
          <p:cNvPr id="4" name="Text Placeholder 3">
            <a:extLst>
              <a:ext uri="{FF2B5EF4-FFF2-40B4-BE49-F238E27FC236}">
                <a16:creationId xmlns:a16="http://schemas.microsoft.com/office/drawing/2014/main" id="{62CBF4F2-7B87-42E0-BB72-86AA8982323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14653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A62E-717B-4481-9E8C-061A5B83683C}"/>
              </a:ext>
            </a:extLst>
          </p:cNvPr>
          <p:cNvSpPr>
            <a:spLocks noGrp="1"/>
          </p:cNvSpPr>
          <p:nvPr>
            <p:ph type="title"/>
          </p:nvPr>
        </p:nvSpPr>
        <p:spPr/>
        <p:txBody>
          <a:bodyPr/>
          <a:lstStyle/>
          <a:p>
            <a:r>
              <a:rPr lang="en-US"/>
              <a:t>Facebook Posts met meeste likes | 1 group and 5 profiles - 3 of 3</a:t>
            </a:r>
          </a:p>
        </p:txBody>
      </p:sp>
      <p:graphicFrame>
        <p:nvGraphicFramePr>
          <p:cNvPr id="5" name="Table Placeholder 4">
            <a:extLst>
              <a:ext uri="{FF2B5EF4-FFF2-40B4-BE49-F238E27FC236}">
                <a16:creationId xmlns:a16="http://schemas.microsoft.com/office/drawing/2014/main" id="{A805E520-351A-4E9A-BDB0-4B89CCD1428F}"/>
              </a:ext>
            </a:extLst>
          </p:cNvPr>
          <p:cNvGraphicFramePr>
            <a:graphicFrameLocks noGrp="1"/>
          </p:cNvGraphicFramePr>
          <p:nvPr>
            <p:ph type="tbl" sz="quarter" idx="13"/>
            <p:extLst>
              <p:ext uri="{D42A27DB-BD31-4B8C-83A1-F6EECF244321}">
                <p14:modId xmlns:p14="http://schemas.microsoft.com/office/powerpoint/2010/main" val="201378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6191210"/>
                    </a:ext>
                  </a:extLst>
                </a:gridCol>
                <a:gridCol w="1152144">
                  <a:extLst>
                    <a:ext uri="{9D8B030D-6E8A-4147-A177-3AD203B41FA5}">
                      <a16:colId xmlns:a16="http://schemas.microsoft.com/office/drawing/2014/main" val="2602843738"/>
                    </a:ext>
                  </a:extLst>
                </a:gridCol>
                <a:gridCol w="576072">
                  <a:extLst>
                    <a:ext uri="{9D8B030D-6E8A-4147-A177-3AD203B41FA5}">
                      <a16:colId xmlns:a16="http://schemas.microsoft.com/office/drawing/2014/main" val="2770760409"/>
                    </a:ext>
                  </a:extLst>
                </a:gridCol>
                <a:gridCol w="576072">
                  <a:extLst>
                    <a:ext uri="{9D8B030D-6E8A-4147-A177-3AD203B41FA5}">
                      <a16:colId xmlns:a16="http://schemas.microsoft.com/office/drawing/2014/main" val="3083738683"/>
                    </a:ext>
                  </a:extLst>
                </a:gridCol>
                <a:gridCol w="576072">
                  <a:extLst>
                    <a:ext uri="{9D8B030D-6E8A-4147-A177-3AD203B41FA5}">
                      <a16:colId xmlns:a16="http://schemas.microsoft.com/office/drawing/2014/main" val="1905580377"/>
                    </a:ext>
                  </a:extLst>
                </a:gridCol>
                <a:gridCol w="576072">
                  <a:extLst>
                    <a:ext uri="{9D8B030D-6E8A-4147-A177-3AD203B41FA5}">
                      <a16:colId xmlns:a16="http://schemas.microsoft.com/office/drawing/2014/main" val="782258081"/>
                    </a:ext>
                  </a:extLst>
                </a:gridCol>
                <a:gridCol w="576072">
                  <a:extLst>
                    <a:ext uri="{9D8B030D-6E8A-4147-A177-3AD203B41FA5}">
                      <a16:colId xmlns:a16="http://schemas.microsoft.com/office/drawing/2014/main" val="300311292"/>
                    </a:ext>
                  </a:extLst>
                </a:gridCol>
                <a:gridCol w="576072">
                  <a:extLst>
                    <a:ext uri="{9D8B030D-6E8A-4147-A177-3AD203B41FA5}">
                      <a16:colId xmlns:a16="http://schemas.microsoft.com/office/drawing/2014/main" val="907377544"/>
                    </a:ext>
                  </a:extLst>
                </a:gridCol>
                <a:gridCol w="576072">
                  <a:extLst>
                    <a:ext uri="{9D8B030D-6E8A-4147-A177-3AD203B41FA5}">
                      <a16:colId xmlns:a16="http://schemas.microsoft.com/office/drawing/2014/main" val="1014779474"/>
                    </a:ext>
                  </a:extLst>
                </a:gridCol>
                <a:gridCol w="576072">
                  <a:extLst>
                    <a:ext uri="{9D8B030D-6E8A-4147-A177-3AD203B41FA5}">
                      <a16:colId xmlns:a16="http://schemas.microsoft.com/office/drawing/2014/main" val="560291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0199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733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946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4483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092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3490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4616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0802071"/>
                  </a:ext>
                </a:extLst>
              </a:tr>
            </a:tbl>
          </a:graphicData>
        </a:graphic>
      </p:graphicFrame>
      <p:sp>
        <p:nvSpPr>
          <p:cNvPr id="4" name="Text Placeholder 3">
            <a:extLst>
              <a:ext uri="{FF2B5EF4-FFF2-40B4-BE49-F238E27FC236}">
                <a16:creationId xmlns:a16="http://schemas.microsoft.com/office/drawing/2014/main" id="{0DDCCCB7-C1F8-40B4-A20E-234C6F9E207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413673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F87F4-864B-49FF-B1B4-94C229EBEB2F}"/>
              </a:ext>
            </a:extLst>
          </p:cNvPr>
          <p:cNvSpPr>
            <a:spLocks noGrp="1"/>
          </p:cNvSpPr>
          <p:nvPr>
            <p:ph type="title"/>
          </p:nvPr>
        </p:nvSpPr>
        <p:spPr/>
        <p:txBody>
          <a:bodyPr/>
          <a:lstStyle/>
          <a:p>
            <a:r>
              <a:rPr lang="en-US"/>
              <a:t>Facebook Posts met minste likes | 1 group and 5 profiles - 1 of 3</a:t>
            </a:r>
          </a:p>
        </p:txBody>
      </p:sp>
      <p:graphicFrame>
        <p:nvGraphicFramePr>
          <p:cNvPr id="5" name="Table Placeholder 4">
            <a:extLst>
              <a:ext uri="{FF2B5EF4-FFF2-40B4-BE49-F238E27FC236}">
                <a16:creationId xmlns:a16="http://schemas.microsoft.com/office/drawing/2014/main" id="{99AD6EEF-6046-40B1-8DB7-DBCA947C0BD4}"/>
              </a:ext>
            </a:extLst>
          </p:cNvPr>
          <p:cNvGraphicFramePr>
            <a:graphicFrameLocks noGrp="1"/>
          </p:cNvGraphicFramePr>
          <p:nvPr>
            <p:ph type="tbl" sz="quarter" idx="13"/>
            <p:extLst>
              <p:ext uri="{D42A27DB-BD31-4B8C-83A1-F6EECF244321}">
                <p14:modId xmlns:p14="http://schemas.microsoft.com/office/powerpoint/2010/main" val="130351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3048583"/>
                    </a:ext>
                  </a:extLst>
                </a:gridCol>
                <a:gridCol w="1152144">
                  <a:extLst>
                    <a:ext uri="{9D8B030D-6E8A-4147-A177-3AD203B41FA5}">
                      <a16:colId xmlns:a16="http://schemas.microsoft.com/office/drawing/2014/main" val="749589980"/>
                    </a:ext>
                  </a:extLst>
                </a:gridCol>
                <a:gridCol w="576072">
                  <a:extLst>
                    <a:ext uri="{9D8B030D-6E8A-4147-A177-3AD203B41FA5}">
                      <a16:colId xmlns:a16="http://schemas.microsoft.com/office/drawing/2014/main" val="30707548"/>
                    </a:ext>
                  </a:extLst>
                </a:gridCol>
                <a:gridCol w="576072">
                  <a:extLst>
                    <a:ext uri="{9D8B030D-6E8A-4147-A177-3AD203B41FA5}">
                      <a16:colId xmlns:a16="http://schemas.microsoft.com/office/drawing/2014/main" val="3460633837"/>
                    </a:ext>
                  </a:extLst>
                </a:gridCol>
                <a:gridCol w="576072">
                  <a:extLst>
                    <a:ext uri="{9D8B030D-6E8A-4147-A177-3AD203B41FA5}">
                      <a16:colId xmlns:a16="http://schemas.microsoft.com/office/drawing/2014/main" val="374540122"/>
                    </a:ext>
                  </a:extLst>
                </a:gridCol>
                <a:gridCol w="576072">
                  <a:extLst>
                    <a:ext uri="{9D8B030D-6E8A-4147-A177-3AD203B41FA5}">
                      <a16:colId xmlns:a16="http://schemas.microsoft.com/office/drawing/2014/main" val="1603480951"/>
                    </a:ext>
                  </a:extLst>
                </a:gridCol>
                <a:gridCol w="576072">
                  <a:extLst>
                    <a:ext uri="{9D8B030D-6E8A-4147-A177-3AD203B41FA5}">
                      <a16:colId xmlns:a16="http://schemas.microsoft.com/office/drawing/2014/main" val="1100709143"/>
                    </a:ext>
                  </a:extLst>
                </a:gridCol>
                <a:gridCol w="576072">
                  <a:extLst>
                    <a:ext uri="{9D8B030D-6E8A-4147-A177-3AD203B41FA5}">
                      <a16:colId xmlns:a16="http://schemas.microsoft.com/office/drawing/2014/main" val="519458139"/>
                    </a:ext>
                  </a:extLst>
                </a:gridCol>
                <a:gridCol w="576072">
                  <a:extLst>
                    <a:ext uri="{9D8B030D-6E8A-4147-A177-3AD203B41FA5}">
                      <a16:colId xmlns:a16="http://schemas.microsoft.com/office/drawing/2014/main" val="248843655"/>
                    </a:ext>
                  </a:extLst>
                </a:gridCol>
                <a:gridCol w="576072">
                  <a:extLst>
                    <a:ext uri="{9D8B030D-6E8A-4147-A177-3AD203B41FA5}">
                      <a16:colId xmlns:a16="http://schemas.microsoft.com/office/drawing/2014/main" val="3889747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2291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681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5311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990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4771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0412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3466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8420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1380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46865522"/>
                  </a:ext>
                </a:extLst>
              </a:tr>
            </a:tbl>
          </a:graphicData>
        </a:graphic>
      </p:graphicFrame>
      <p:sp>
        <p:nvSpPr>
          <p:cNvPr id="4" name="Text Placeholder 3">
            <a:extLst>
              <a:ext uri="{FF2B5EF4-FFF2-40B4-BE49-F238E27FC236}">
                <a16:creationId xmlns:a16="http://schemas.microsoft.com/office/drawing/2014/main" id="{9A8D8A08-7D10-486A-B5EE-5E54C9B09A8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791736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FF2D-7B3B-4F09-991F-8E1B20EA1C4E}"/>
              </a:ext>
            </a:extLst>
          </p:cNvPr>
          <p:cNvSpPr>
            <a:spLocks noGrp="1"/>
          </p:cNvSpPr>
          <p:nvPr>
            <p:ph type="title"/>
          </p:nvPr>
        </p:nvSpPr>
        <p:spPr/>
        <p:txBody>
          <a:bodyPr/>
          <a:lstStyle/>
          <a:p>
            <a:r>
              <a:rPr lang="en-US"/>
              <a:t>Facebook Posts met minste likes | 1 group and 5 profiles - 2 of 3</a:t>
            </a:r>
          </a:p>
        </p:txBody>
      </p:sp>
      <p:graphicFrame>
        <p:nvGraphicFramePr>
          <p:cNvPr id="5" name="Table Placeholder 4">
            <a:extLst>
              <a:ext uri="{FF2B5EF4-FFF2-40B4-BE49-F238E27FC236}">
                <a16:creationId xmlns:a16="http://schemas.microsoft.com/office/drawing/2014/main" id="{1CFC1392-B6E9-46E7-A26C-CFB353CAF50F}"/>
              </a:ext>
            </a:extLst>
          </p:cNvPr>
          <p:cNvGraphicFramePr>
            <a:graphicFrameLocks noGrp="1"/>
          </p:cNvGraphicFramePr>
          <p:nvPr>
            <p:ph type="tbl" sz="quarter" idx="13"/>
            <p:extLst>
              <p:ext uri="{D42A27DB-BD31-4B8C-83A1-F6EECF244321}">
                <p14:modId xmlns:p14="http://schemas.microsoft.com/office/powerpoint/2010/main" val="166391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4899920"/>
                    </a:ext>
                  </a:extLst>
                </a:gridCol>
                <a:gridCol w="1152144">
                  <a:extLst>
                    <a:ext uri="{9D8B030D-6E8A-4147-A177-3AD203B41FA5}">
                      <a16:colId xmlns:a16="http://schemas.microsoft.com/office/drawing/2014/main" val="3682357807"/>
                    </a:ext>
                  </a:extLst>
                </a:gridCol>
                <a:gridCol w="576072">
                  <a:extLst>
                    <a:ext uri="{9D8B030D-6E8A-4147-A177-3AD203B41FA5}">
                      <a16:colId xmlns:a16="http://schemas.microsoft.com/office/drawing/2014/main" val="2229007934"/>
                    </a:ext>
                  </a:extLst>
                </a:gridCol>
                <a:gridCol w="576072">
                  <a:extLst>
                    <a:ext uri="{9D8B030D-6E8A-4147-A177-3AD203B41FA5}">
                      <a16:colId xmlns:a16="http://schemas.microsoft.com/office/drawing/2014/main" val="396371519"/>
                    </a:ext>
                  </a:extLst>
                </a:gridCol>
                <a:gridCol w="576072">
                  <a:extLst>
                    <a:ext uri="{9D8B030D-6E8A-4147-A177-3AD203B41FA5}">
                      <a16:colId xmlns:a16="http://schemas.microsoft.com/office/drawing/2014/main" val="3491467342"/>
                    </a:ext>
                  </a:extLst>
                </a:gridCol>
                <a:gridCol w="576072">
                  <a:extLst>
                    <a:ext uri="{9D8B030D-6E8A-4147-A177-3AD203B41FA5}">
                      <a16:colId xmlns:a16="http://schemas.microsoft.com/office/drawing/2014/main" val="317906276"/>
                    </a:ext>
                  </a:extLst>
                </a:gridCol>
                <a:gridCol w="576072">
                  <a:extLst>
                    <a:ext uri="{9D8B030D-6E8A-4147-A177-3AD203B41FA5}">
                      <a16:colId xmlns:a16="http://schemas.microsoft.com/office/drawing/2014/main" val="155375821"/>
                    </a:ext>
                  </a:extLst>
                </a:gridCol>
                <a:gridCol w="576072">
                  <a:extLst>
                    <a:ext uri="{9D8B030D-6E8A-4147-A177-3AD203B41FA5}">
                      <a16:colId xmlns:a16="http://schemas.microsoft.com/office/drawing/2014/main" val="880423103"/>
                    </a:ext>
                  </a:extLst>
                </a:gridCol>
                <a:gridCol w="576072">
                  <a:extLst>
                    <a:ext uri="{9D8B030D-6E8A-4147-A177-3AD203B41FA5}">
                      <a16:colId xmlns:a16="http://schemas.microsoft.com/office/drawing/2014/main" val="515577623"/>
                    </a:ext>
                  </a:extLst>
                </a:gridCol>
                <a:gridCol w="576072">
                  <a:extLst>
                    <a:ext uri="{9D8B030D-6E8A-4147-A177-3AD203B41FA5}">
                      <a16:colId xmlns:a16="http://schemas.microsoft.com/office/drawing/2014/main" val="296613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1202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2098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2353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6861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3706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20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3185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0179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852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82640366"/>
                  </a:ext>
                </a:extLst>
              </a:tr>
            </a:tbl>
          </a:graphicData>
        </a:graphic>
      </p:graphicFrame>
      <p:sp>
        <p:nvSpPr>
          <p:cNvPr id="4" name="Text Placeholder 3">
            <a:extLst>
              <a:ext uri="{FF2B5EF4-FFF2-40B4-BE49-F238E27FC236}">
                <a16:creationId xmlns:a16="http://schemas.microsoft.com/office/drawing/2014/main" id="{46CFE1B3-4E21-45CE-B813-2A64272DF9F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20414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BD0F6-07DE-406A-B3FE-1DC01E2F4192}"/>
              </a:ext>
            </a:extLst>
          </p:cNvPr>
          <p:cNvSpPr>
            <a:spLocks noGrp="1"/>
          </p:cNvSpPr>
          <p:nvPr>
            <p:ph type="title"/>
          </p:nvPr>
        </p:nvSpPr>
        <p:spPr/>
        <p:txBody>
          <a:bodyPr/>
          <a:lstStyle/>
          <a:p>
            <a:r>
              <a:rPr lang="en-US"/>
              <a:t>Facebook Posts met minste likes | 1 group and 5 profiles - 3 of 3</a:t>
            </a:r>
          </a:p>
        </p:txBody>
      </p:sp>
      <p:graphicFrame>
        <p:nvGraphicFramePr>
          <p:cNvPr id="5" name="Table Placeholder 4">
            <a:extLst>
              <a:ext uri="{FF2B5EF4-FFF2-40B4-BE49-F238E27FC236}">
                <a16:creationId xmlns:a16="http://schemas.microsoft.com/office/drawing/2014/main" id="{66C2D9BA-C55A-4F19-ACF3-60FDB454800D}"/>
              </a:ext>
            </a:extLst>
          </p:cNvPr>
          <p:cNvGraphicFramePr>
            <a:graphicFrameLocks noGrp="1"/>
          </p:cNvGraphicFramePr>
          <p:nvPr>
            <p:ph type="tbl" sz="quarter" idx="13"/>
            <p:extLst>
              <p:ext uri="{D42A27DB-BD31-4B8C-83A1-F6EECF244321}">
                <p14:modId xmlns:p14="http://schemas.microsoft.com/office/powerpoint/2010/main" val="3583325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0763576"/>
                    </a:ext>
                  </a:extLst>
                </a:gridCol>
                <a:gridCol w="1152144">
                  <a:extLst>
                    <a:ext uri="{9D8B030D-6E8A-4147-A177-3AD203B41FA5}">
                      <a16:colId xmlns:a16="http://schemas.microsoft.com/office/drawing/2014/main" val="3015477470"/>
                    </a:ext>
                  </a:extLst>
                </a:gridCol>
                <a:gridCol w="576072">
                  <a:extLst>
                    <a:ext uri="{9D8B030D-6E8A-4147-A177-3AD203B41FA5}">
                      <a16:colId xmlns:a16="http://schemas.microsoft.com/office/drawing/2014/main" val="3377683407"/>
                    </a:ext>
                  </a:extLst>
                </a:gridCol>
                <a:gridCol w="576072">
                  <a:extLst>
                    <a:ext uri="{9D8B030D-6E8A-4147-A177-3AD203B41FA5}">
                      <a16:colId xmlns:a16="http://schemas.microsoft.com/office/drawing/2014/main" val="2731019021"/>
                    </a:ext>
                  </a:extLst>
                </a:gridCol>
                <a:gridCol w="576072">
                  <a:extLst>
                    <a:ext uri="{9D8B030D-6E8A-4147-A177-3AD203B41FA5}">
                      <a16:colId xmlns:a16="http://schemas.microsoft.com/office/drawing/2014/main" val="35190554"/>
                    </a:ext>
                  </a:extLst>
                </a:gridCol>
                <a:gridCol w="576072">
                  <a:extLst>
                    <a:ext uri="{9D8B030D-6E8A-4147-A177-3AD203B41FA5}">
                      <a16:colId xmlns:a16="http://schemas.microsoft.com/office/drawing/2014/main" val="314405403"/>
                    </a:ext>
                  </a:extLst>
                </a:gridCol>
                <a:gridCol w="576072">
                  <a:extLst>
                    <a:ext uri="{9D8B030D-6E8A-4147-A177-3AD203B41FA5}">
                      <a16:colId xmlns:a16="http://schemas.microsoft.com/office/drawing/2014/main" val="1778091339"/>
                    </a:ext>
                  </a:extLst>
                </a:gridCol>
                <a:gridCol w="576072">
                  <a:extLst>
                    <a:ext uri="{9D8B030D-6E8A-4147-A177-3AD203B41FA5}">
                      <a16:colId xmlns:a16="http://schemas.microsoft.com/office/drawing/2014/main" val="4233817187"/>
                    </a:ext>
                  </a:extLst>
                </a:gridCol>
                <a:gridCol w="576072">
                  <a:extLst>
                    <a:ext uri="{9D8B030D-6E8A-4147-A177-3AD203B41FA5}">
                      <a16:colId xmlns:a16="http://schemas.microsoft.com/office/drawing/2014/main" val="4272440426"/>
                    </a:ext>
                  </a:extLst>
                </a:gridCol>
                <a:gridCol w="576072">
                  <a:extLst>
                    <a:ext uri="{9D8B030D-6E8A-4147-A177-3AD203B41FA5}">
                      <a16:colId xmlns:a16="http://schemas.microsoft.com/office/drawing/2014/main" val="13545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80015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1876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9707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4080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219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0042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0749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62830171"/>
                  </a:ext>
                </a:extLst>
              </a:tr>
            </a:tbl>
          </a:graphicData>
        </a:graphic>
      </p:graphicFrame>
      <p:sp>
        <p:nvSpPr>
          <p:cNvPr id="4" name="Text Placeholder 3">
            <a:extLst>
              <a:ext uri="{FF2B5EF4-FFF2-40B4-BE49-F238E27FC236}">
                <a16:creationId xmlns:a16="http://schemas.microsoft.com/office/drawing/2014/main" id="{FB8AC825-936A-48BB-9085-483D6EF5684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407953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F635B-BB40-474E-A012-85ABEDCCC941}"/>
              </a:ext>
            </a:extLst>
          </p:cNvPr>
          <p:cNvSpPr>
            <a:spLocks noGrp="1"/>
          </p:cNvSpPr>
          <p:nvPr>
            <p:ph type="title"/>
          </p:nvPr>
        </p:nvSpPr>
        <p:spPr/>
        <p:txBody>
          <a:bodyPr/>
          <a:lstStyle/>
          <a:p>
            <a:r>
              <a:rPr lang="en-US"/>
              <a:t>Youtube Private Video Views | 1 group and 5 profiles</a:t>
            </a:r>
          </a:p>
        </p:txBody>
      </p:sp>
      <p:graphicFrame>
        <p:nvGraphicFramePr>
          <p:cNvPr id="6" name="Chart Placeholder 5">
            <a:extLst>
              <a:ext uri="{FF2B5EF4-FFF2-40B4-BE49-F238E27FC236}">
                <a16:creationId xmlns:a16="http://schemas.microsoft.com/office/drawing/2014/main" id="{5132BEA6-8610-4617-9925-A29B0DBC52F5}"/>
              </a:ext>
            </a:extLst>
          </p:cNvPr>
          <p:cNvGraphicFramePr>
            <a:graphicFrameLocks noGrp="1"/>
          </p:cNvGraphicFramePr>
          <p:nvPr>
            <p:ph type="chart" sz="quarter" idx="13"/>
            <p:extLst>
              <p:ext uri="{D42A27DB-BD31-4B8C-83A1-F6EECF244321}">
                <p14:modId xmlns:p14="http://schemas.microsoft.com/office/powerpoint/2010/main" val="6646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71DA69-0918-4CA5-8799-9DA47554BA23}"/>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A0BC9913-72EE-4FF0-9464-07F074E8E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0793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9EA11-4FF2-4954-ABB9-F7D2E5B717F7}"/>
              </a:ext>
            </a:extLst>
          </p:cNvPr>
          <p:cNvSpPr>
            <a:spLocks noGrp="1"/>
          </p:cNvSpPr>
          <p:nvPr>
            <p:ph type="title"/>
          </p:nvPr>
        </p:nvSpPr>
        <p:spPr/>
        <p:txBody>
          <a:bodyPr/>
          <a:lstStyle/>
          <a:p>
            <a:r>
              <a:rPr lang="en-US"/>
              <a:t>Youtube Private Videos Table | 1 group and 5 profiles - 1 of 15</a:t>
            </a:r>
          </a:p>
        </p:txBody>
      </p:sp>
      <p:graphicFrame>
        <p:nvGraphicFramePr>
          <p:cNvPr id="5" name="Table Placeholder 4">
            <a:extLst>
              <a:ext uri="{FF2B5EF4-FFF2-40B4-BE49-F238E27FC236}">
                <a16:creationId xmlns:a16="http://schemas.microsoft.com/office/drawing/2014/main" id="{33EABDAB-DF05-42A6-B429-A7F080105DCE}"/>
              </a:ext>
            </a:extLst>
          </p:cNvPr>
          <p:cNvGraphicFramePr>
            <a:graphicFrameLocks noGrp="1"/>
          </p:cNvGraphicFramePr>
          <p:nvPr>
            <p:ph type="tbl" sz="quarter" idx="13"/>
            <p:extLst>
              <p:ext uri="{D42A27DB-BD31-4B8C-83A1-F6EECF244321}">
                <p14:modId xmlns:p14="http://schemas.microsoft.com/office/powerpoint/2010/main" val="3617512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922350"/>
                    </a:ext>
                  </a:extLst>
                </a:gridCol>
                <a:gridCol w="822961">
                  <a:extLst>
                    <a:ext uri="{9D8B030D-6E8A-4147-A177-3AD203B41FA5}">
                      <a16:colId xmlns:a16="http://schemas.microsoft.com/office/drawing/2014/main" val="2825883591"/>
                    </a:ext>
                  </a:extLst>
                </a:gridCol>
                <a:gridCol w="987553">
                  <a:extLst>
                    <a:ext uri="{9D8B030D-6E8A-4147-A177-3AD203B41FA5}">
                      <a16:colId xmlns:a16="http://schemas.microsoft.com/office/drawing/2014/main" val="2563854603"/>
                    </a:ext>
                  </a:extLst>
                </a:gridCol>
                <a:gridCol w="411480">
                  <a:extLst>
                    <a:ext uri="{9D8B030D-6E8A-4147-A177-3AD203B41FA5}">
                      <a16:colId xmlns:a16="http://schemas.microsoft.com/office/drawing/2014/main" val="821803624"/>
                    </a:ext>
                  </a:extLst>
                </a:gridCol>
                <a:gridCol w="411480">
                  <a:extLst>
                    <a:ext uri="{9D8B030D-6E8A-4147-A177-3AD203B41FA5}">
                      <a16:colId xmlns:a16="http://schemas.microsoft.com/office/drawing/2014/main" val="732008838"/>
                    </a:ext>
                  </a:extLst>
                </a:gridCol>
                <a:gridCol w="411480">
                  <a:extLst>
                    <a:ext uri="{9D8B030D-6E8A-4147-A177-3AD203B41FA5}">
                      <a16:colId xmlns:a16="http://schemas.microsoft.com/office/drawing/2014/main" val="3530440653"/>
                    </a:ext>
                  </a:extLst>
                </a:gridCol>
                <a:gridCol w="411480">
                  <a:extLst>
                    <a:ext uri="{9D8B030D-6E8A-4147-A177-3AD203B41FA5}">
                      <a16:colId xmlns:a16="http://schemas.microsoft.com/office/drawing/2014/main" val="500779919"/>
                    </a:ext>
                  </a:extLst>
                </a:gridCol>
                <a:gridCol w="411480">
                  <a:extLst>
                    <a:ext uri="{9D8B030D-6E8A-4147-A177-3AD203B41FA5}">
                      <a16:colId xmlns:a16="http://schemas.microsoft.com/office/drawing/2014/main" val="325587183"/>
                    </a:ext>
                  </a:extLst>
                </a:gridCol>
                <a:gridCol w="411480">
                  <a:extLst>
                    <a:ext uri="{9D8B030D-6E8A-4147-A177-3AD203B41FA5}">
                      <a16:colId xmlns:a16="http://schemas.microsoft.com/office/drawing/2014/main" val="3191818193"/>
                    </a:ext>
                  </a:extLst>
                </a:gridCol>
                <a:gridCol w="411480">
                  <a:extLst>
                    <a:ext uri="{9D8B030D-6E8A-4147-A177-3AD203B41FA5}">
                      <a16:colId xmlns:a16="http://schemas.microsoft.com/office/drawing/2014/main" val="1557952497"/>
                    </a:ext>
                  </a:extLst>
                </a:gridCol>
                <a:gridCol w="411480">
                  <a:extLst>
                    <a:ext uri="{9D8B030D-6E8A-4147-A177-3AD203B41FA5}">
                      <a16:colId xmlns:a16="http://schemas.microsoft.com/office/drawing/2014/main" val="1189397438"/>
                    </a:ext>
                  </a:extLst>
                </a:gridCol>
                <a:gridCol w="411480">
                  <a:extLst>
                    <a:ext uri="{9D8B030D-6E8A-4147-A177-3AD203B41FA5}">
                      <a16:colId xmlns:a16="http://schemas.microsoft.com/office/drawing/2014/main" val="476458661"/>
                    </a:ext>
                  </a:extLst>
                </a:gridCol>
                <a:gridCol w="411480">
                  <a:extLst>
                    <a:ext uri="{9D8B030D-6E8A-4147-A177-3AD203B41FA5}">
                      <a16:colId xmlns:a16="http://schemas.microsoft.com/office/drawing/2014/main" val="470401785"/>
                    </a:ext>
                  </a:extLst>
                </a:gridCol>
                <a:gridCol w="411480">
                  <a:extLst>
                    <a:ext uri="{9D8B030D-6E8A-4147-A177-3AD203B41FA5}">
                      <a16:colId xmlns:a16="http://schemas.microsoft.com/office/drawing/2014/main" val="4058057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819322615"/>
                  </a:ext>
                </a:extLst>
              </a:tr>
            </a:tbl>
          </a:graphicData>
        </a:graphic>
      </p:graphicFrame>
      <p:sp>
        <p:nvSpPr>
          <p:cNvPr id="4" name="Text Placeholder 3">
            <a:extLst>
              <a:ext uri="{FF2B5EF4-FFF2-40B4-BE49-F238E27FC236}">
                <a16:creationId xmlns:a16="http://schemas.microsoft.com/office/drawing/2014/main" id="{D7A320F6-84C2-4A3A-A4F0-7096E84632E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54747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8BB4D-EA20-4451-BEFF-5A345EFC0251}"/>
              </a:ext>
            </a:extLst>
          </p:cNvPr>
          <p:cNvSpPr>
            <a:spLocks noGrp="1"/>
          </p:cNvSpPr>
          <p:nvPr>
            <p:ph type="title"/>
          </p:nvPr>
        </p:nvSpPr>
        <p:spPr/>
        <p:txBody>
          <a:bodyPr/>
          <a:lstStyle/>
          <a:p>
            <a:r>
              <a:rPr lang="en-US"/>
              <a:t>Youtube Private Videos Table | 1 group and 5 profiles - 2 of 15</a:t>
            </a:r>
          </a:p>
        </p:txBody>
      </p:sp>
      <p:graphicFrame>
        <p:nvGraphicFramePr>
          <p:cNvPr id="5" name="Table Placeholder 4">
            <a:extLst>
              <a:ext uri="{FF2B5EF4-FFF2-40B4-BE49-F238E27FC236}">
                <a16:creationId xmlns:a16="http://schemas.microsoft.com/office/drawing/2014/main" id="{B1E2ECB9-84E6-4597-B4A4-157B4F265447}"/>
              </a:ext>
            </a:extLst>
          </p:cNvPr>
          <p:cNvGraphicFramePr>
            <a:graphicFrameLocks noGrp="1"/>
          </p:cNvGraphicFramePr>
          <p:nvPr>
            <p:ph type="tbl" sz="quarter" idx="13"/>
            <p:extLst>
              <p:ext uri="{D42A27DB-BD31-4B8C-83A1-F6EECF244321}">
                <p14:modId xmlns:p14="http://schemas.microsoft.com/office/powerpoint/2010/main" val="397666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52515818"/>
                    </a:ext>
                  </a:extLst>
                </a:gridCol>
                <a:gridCol w="822961">
                  <a:extLst>
                    <a:ext uri="{9D8B030D-6E8A-4147-A177-3AD203B41FA5}">
                      <a16:colId xmlns:a16="http://schemas.microsoft.com/office/drawing/2014/main" val="2510726306"/>
                    </a:ext>
                  </a:extLst>
                </a:gridCol>
                <a:gridCol w="987553">
                  <a:extLst>
                    <a:ext uri="{9D8B030D-6E8A-4147-A177-3AD203B41FA5}">
                      <a16:colId xmlns:a16="http://schemas.microsoft.com/office/drawing/2014/main" val="171215135"/>
                    </a:ext>
                  </a:extLst>
                </a:gridCol>
                <a:gridCol w="411480">
                  <a:extLst>
                    <a:ext uri="{9D8B030D-6E8A-4147-A177-3AD203B41FA5}">
                      <a16:colId xmlns:a16="http://schemas.microsoft.com/office/drawing/2014/main" val="3323103884"/>
                    </a:ext>
                  </a:extLst>
                </a:gridCol>
                <a:gridCol w="411480">
                  <a:extLst>
                    <a:ext uri="{9D8B030D-6E8A-4147-A177-3AD203B41FA5}">
                      <a16:colId xmlns:a16="http://schemas.microsoft.com/office/drawing/2014/main" val="3604638281"/>
                    </a:ext>
                  </a:extLst>
                </a:gridCol>
                <a:gridCol w="411480">
                  <a:extLst>
                    <a:ext uri="{9D8B030D-6E8A-4147-A177-3AD203B41FA5}">
                      <a16:colId xmlns:a16="http://schemas.microsoft.com/office/drawing/2014/main" val="4058495119"/>
                    </a:ext>
                  </a:extLst>
                </a:gridCol>
                <a:gridCol w="411480">
                  <a:extLst>
                    <a:ext uri="{9D8B030D-6E8A-4147-A177-3AD203B41FA5}">
                      <a16:colId xmlns:a16="http://schemas.microsoft.com/office/drawing/2014/main" val="837789516"/>
                    </a:ext>
                  </a:extLst>
                </a:gridCol>
                <a:gridCol w="411480">
                  <a:extLst>
                    <a:ext uri="{9D8B030D-6E8A-4147-A177-3AD203B41FA5}">
                      <a16:colId xmlns:a16="http://schemas.microsoft.com/office/drawing/2014/main" val="2988801469"/>
                    </a:ext>
                  </a:extLst>
                </a:gridCol>
                <a:gridCol w="411480">
                  <a:extLst>
                    <a:ext uri="{9D8B030D-6E8A-4147-A177-3AD203B41FA5}">
                      <a16:colId xmlns:a16="http://schemas.microsoft.com/office/drawing/2014/main" val="184478618"/>
                    </a:ext>
                  </a:extLst>
                </a:gridCol>
                <a:gridCol w="411480">
                  <a:extLst>
                    <a:ext uri="{9D8B030D-6E8A-4147-A177-3AD203B41FA5}">
                      <a16:colId xmlns:a16="http://schemas.microsoft.com/office/drawing/2014/main" val="1160268869"/>
                    </a:ext>
                  </a:extLst>
                </a:gridCol>
                <a:gridCol w="411480">
                  <a:extLst>
                    <a:ext uri="{9D8B030D-6E8A-4147-A177-3AD203B41FA5}">
                      <a16:colId xmlns:a16="http://schemas.microsoft.com/office/drawing/2014/main" val="827473796"/>
                    </a:ext>
                  </a:extLst>
                </a:gridCol>
                <a:gridCol w="411480">
                  <a:extLst>
                    <a:ext uri="{9D8B030D-6E8A-4147-A177-3AD203B41FA5}">
                      <a16:colId xmlns:a16="http://schemas.microsoft.com/office/drawing/2014/main" val="2508442809"/>
                    </a:ext>
                  </a:extLst>
                </a:gridCol>
                <a:gridCol w="411480">
                  <a:extLst>
                    <a:ext uri="{9D8B030D-6E8A-4147-A177-3AD203B41FA5}">
                      <a16:colId xmlns:a16="http://schemas.microsoft.com/office/drawing/2014/main" val="1776717929"/>
                    </a:ext>
                  </a:extLst>
                </a:gridCol>
                <a:gridCol w="411480">
                  <a:extLst>
                    <a:ext uri="{9D8B030D-6E8A-4147-A177-3AD203B41FA5}">
                      <a16:colId xmlns:a16="http://schemas.microsoft.com/office/drawing/2014/main" val="199516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4230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- 2025-01-30 15:27:03</a:t>
                      </a:r>
                      <a:r>
                        <a:rPr kumimoji="0" lang="nl-NL" sz="1000" b="0" i="0" u="none" strike="noStrike" kern="1200" cap="none" spc="0" normalizeH="0" baseline="0" noProof="0">
                          <a:ln>
                            <a:noFill/>
                          </a:ln>
                          <a:solidFill>
                            <a:prstClr val="black"/>
                          </a:solidFill>
                          <a:effectLst/>
                          <a:uLnTx/>
                          <a:uFillTx/>
                          <a:latin typeface="Calibri"/>
                          <a:ea typeface="+mn-ea"/>
                          <a:cs typeface="+mn-cs"/>
                        </a:rPr>
                        <a:t>
 Het is eindelijk weer zover, Kensington is terug in de 3FM Live Box! Met Jason Dowd klinkt het alsof ze nooit zijn weggeweest. Bij Wijnand &amp; Jamie in de Ochtend kwamen ze langs, en speelden ze de nieuwste single 'A Moment'.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524768287"/>
                  </a:ext>
                </a:extLst>
              </a:tr>
            </a:tbl>
          </a:graphicData>
        </a:graphic>
      </p:graphicFrame>
      <p:sp>
        <p:nvSpPr>
          <p:cNvPr id="4" name="Text Placeholder 3">
            <a:extLst>
              <a:ext uri="{FF2B5EF4-FFF2-40B4-BE49-F238E27FC236}">
                <a16:creationId xmlns:a16="http://schemas.microsoft.com/office/drawing/2014/main" id="{690D3F74-4124-4E33-AA52-0E8261209F6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843683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760C-4C13-4A3D-860A-05A3468246C1}"/>
              </a:ext>
            </a:extLst>
          </p:cNvPr>
          <p:cNvSpPr>
            <a:spLocks noGrp="1"/>
          </p:cNvSpPr>
          <p:nvPr>
            <p:ph type="title"/>
          </p:nvPr>
        </p:nvSpPr>
        <p:spPr/>
        <p:txBody>
          <a:bodyPr/>
          <a:lstStyle/>
          <a:p>
            <a:r>
              <a:rPr lang="en-US"/>
              <a:t>Youtube Private Videos Table | 1 group and 5 profiles - 3 of 15</a:t>
            </a:r>
          </a:p>
        </p:txBody>
      </p:sp>
      <p:graphicFrame>
        <p:nvGraphicFramePr>
          <p:cNvPr id="5" name="Table Placeholder 4">
            <a:extLst>
              <a:ext uri="{FF2B5EF4-FFF2-40B4-BE49-F238E27FC236}">
                <a16:creationId xmlns:a16="http://schemas.microsoft.com/office/drawing/2014/main" id="{82C17C63-EA3C-48BD-B5E0-7F99BD3F793E}"/>
              </a:ext>
            </a:extLst>
          </p:cNvPr>
          <p:cNvGraphicFramePr>
            <a:graphicFrameLocks noGrp="1"/>
          </p:cNvGraphicFramePr>
          <p:nvPr>
            <p:ph type="tbl" sz="quarter" idx="13"/>
            <p:extLst>
              <p:ext uri="{D42A27DB-BD31-4B8C-83A1-F6EECF244321}">
                <p14:modId xmlns:p14="http://schemas.microsoft.com/office/powerpoint/2010/main" val="4150426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35795758"/>
                    </a:ext>
                  </a:extLst>
                </a:gridCol>
                <a:gridCol w="822961">
                  <a:extLst>
                    <a:ext uri="{9D8B030D-6E8A-4147-A177-3AD203B41FA5}">
                      <a16:colId xmlns:a16="http://schemas.microsoft.com/office/drawing/2014/main" val="490137839"/>
                    </a:ext>
                  </a:extLst>
                </a:gridCol>
                <a:gridCol w="987553">
                  <a:extLst>
                    <a:ext uri="{9D8B030D-6E8A-4147-A177-3AD203B41FA5}">
                      <a16:colId xmlns:a16="http://schemas.microsoft.com/office/drawing/2014/main" val="1449522573"/>
                    </a:ext>
                  </a:extLst>
                </a:gridCol>
                <a:gridCol w="411480">
                  <a:extLst>
                    <a:ext uri="{9D8B030D-6E8A-4147-A177-3AD203B41FA5}">
                      <a16:colId xmlns:a16="http://schemas.microsoft.com/office/drawing/2014/main" val="3248376533"/>
                    </a:ext>
                  </a:extLst>
                </a:gridCol>
                <a:gridCol w="411480">
                  <a:extLst>
                    <a:ext uri="{9D8B030D-6E8A-4147-A177-3AD203B41FA5}">
                      <a16:colId xmlns:a16="http://schemas.microsoft.com/office/drawing/2014/main" val="864867472"/>
                    </a:ext>
                  </a:extLst>
                </a:gridCol>
                <a:gridCol w="411480">
                  <a:extLst>
                    <a:ext uri="{9D8B030D-6E8A-4147-A177-3AD203B41FA5}">
                      <a16:colId xmlns:a16="http://schemas.microsoft.com/office/drawing/2014/main" val="2391321799"/>
                    </a:ext>
                  </a:extLst>
                </a:gridCol>
                <a:gridCol w="411480">
                  <a:extLst>
                    <a:ext uri="{9D8B030D-6E8A-4147-A177-3AD203B41FA5}">
                      <a16:colId xmlns:a16="http://schemas.microsoft.com/office/drawing/2014/main" val="3454732434"/>
                    </a:ext>
                  </a:extLst>
                </a:gridCol>
                <a:gridCol w="411480">
                  <a:extLst>
                    <a:ext uri="{9D8B030D-6E8A-4147-A177-3AD203B41FA5}">
                      <a16:colId xmlns:a16="http://schemas.microsoft.com/office/drawing/2014/main" val="628171724"/>
                    </a:ext>
                  </a:extLst>
                </a:gridCol>
                <a:gridCol w="411480">
                  <a:extLst>
                    <a:ext uri="{9D8B030D-6E8A-4147-A177-3AD203B41FA5}">
                      <a16:colId xmlns:a16="http://schemas.microsoft.com/office/drawing/2014/main" val="1045301431"/>
                    </a:ext>
                  </a:extLst>
                </a:gridCol>
                <a:gridCol w="411480">
                  <a:extLst>
                    <a:ext uri="{9D8B030D-6E8A-4147-A177-3AD203B41FA5}">
                      <a16:colId xmlns:a16="http://schemas.microsoft.com/office/drawing/2014/main" val="3964047937"/>
                    </a:ext>
                  </a:extLst>
                </a:gridCol>
                <a:gridCol w="411480">
                  <a:extLst>
                    <a:ext uri="{9D8B030D-6E8A-4147-A177-3AD203B41FA5}">
                      <a16:colId xmlns:a16="http://schemas.microsoft.com/office/drawing/2014/main" val="2759482140"/>
                    </a:ext>
                  </a:extLst>
                </a:gridCol>
                <a:gridCol w="411480">
                  <a:extLst>
                    <a:ext uri="{9D8B030D-6E8A-4147-A177-3AD203B41FA5}">
                      <a16:colId xmlns:a16="http://schemas.microsoft.com/office/drawing/2014/main" val="4053188820"/>
                    </a:ext>
                  </a:extLst>
                </a:gridCol>
                <a:gridCol w="411480">
                  <a:extLst>
                    <a:ext uri="{9D8B030D-6E8A-4147-A177-3AD203B41FA5}">
                      <a16:colId xmlns:a16="http://schemas.microsoft.com/office/drawing/2014/main" val="1282593292"/>
                    </a:ext>
                  </a:extLst>
                </a:gridCol>
                <a:gridCol w="411480">
                  <a:extLst>
                    <a:ext uri="{9D8B030D-6E8A-4147-A177-3AD203B41FA5}">
                      <a16:colId xmlns:a16="http://schemas.microsoft.com/office/drawing/2014/main" val="281547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26640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- 2025-01-16 16:22:14</a:t>
                      </a:r>
                      <a:r>
                        <a:rPr kumimoji="0" lang="nl-NL" sz="1000" b="0" i="0" u="none" strike="noStrike" kern="1200" cap="none" spc="0" normalizeH="0" baseline="0" noProof="0">
                          <a:ln>
                            <a:noFill/>
                          </a:ln>
                          <a:solidFill>
                            <a:prstClr val="black"/>
                          </a:solidFill>
                          <a:effectLst/>
                          <a:uLnTx/>
                          <a:uFillTx/>
                          <a:latin typeface="Calibri"/>
                          <a:ea typeface="+mn-ea"/>
                          <a:cs typeface="+mn-cs"/>
                        </a:rPr>
                        <a:t>
 Kensington keert na twee jaar stilte terug met een nieuwe frontman uit Amerika. Dit roept natuurlijk allerlei vragen op: hoe is de connectie met Jason Dowd tot stand is gekomen? Wanneer kun je een tour verwachten? Wat kun je verwachten van de vernieuwde Kensington sound? En natuurlijk: gaan ze nog steeds de oude klassiekers spelen? Wijnand spreekt bandleden Casper Starreveld, Niles Vandenberg, Jan Haker en nieuwe frontman Jason Dowd.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#Kensington #JasonDowd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30855736"/>
                  </a:ext>
                </a:extLst>
              </a:tr>
            </a:tbl>
          </a:graphicData>
        </a:graphic>
      </p:graphicFrame>
      <p:sp>
        <p:nvSpPr>
          <p:cNvPr id="4" name="Text Placeholder 3">
            <a:extLst>
              <a:ext uri="{FF2B5EF4-FFF2-40B4-BE49-F238E27FC236}">
                <a16:creationId xmlns:a16="http://schemas.microsoft.com/office/drawing/2014/main" id="{85F09C53-0F23-4257-908E-1606D217976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30755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8506-6B55-4EBB-8C61-7BD0E3D8B5EE}"/>
              </a:ext>
            </a:extLst>
          </p:cNvPr>
          <p:cNvSpPr>
            <a:spLocks noGrp="1"/>
          </p:cNvSpPr>
          <p:nvPr>
            <p:ph type="title"/>
          </p:nvPr>
        </p:nvSpPr>
        <p:spPr/>
        <p:txBody>
          <a:bodyPr/>
          <a:lstStyle/>
          <a:p>
            <a:r>
              <a:rPr lang="en-US"/>
              <a:t>Youtube Private Videos Table | 1 group and 5 profiles - 4 of 15</a:t>
            </a:r>
          </a:p>
        </p:txBody>
      </p:sp>
      <p:graphicFrame>
        <p:nvGraphicFramePr>
          <p:cNvPr id="5" name="Table Placeholder 4">
            <a:extLst>
              <a:ext uri="{FF2B5EF4-FFF2-40B4-BE49-F238E27FC236}">
                <a16:creationId xmlns:a16="http://schemas.microsoft.com/office/drawing/2014/main" id="{2F987855-965D-487B-94A9-8D219025B04E}"/>
              </a:ext>
            </a:extLst>
          </p:cNvPr>
          <p:cNvGraphicFramePr>
            <a:graphicFrameLocks noGrp="1"/>
          </p:cNvGraphicFramePr>
          <p:nvPr>
            <p:ph type="tbl" sz="quarter" idx="13"/>
            <p:extLst>
              <p:ext uri="{D42A27DB-BD31-4B8C-83A1-F6EECF244321}">
                <p14:modId xmlns:p14="http://schemas.microsoft.com/office/powerpoint/2010/main" val="84707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142751379"/>
                    </a:ext>
                  </a:extLst>
                </a:gridCol>
                <a:gridCol w="822961">
                  <a:extLst>
                    <a:ext uri="{9D8B030D-6E8A-4147-A177-3AD203B41FA5}">
                      <a16:colId xmlns:a16="http://schemas.microsoft.com/office/drawing/2014/main" val="2467754674"/>
                    </a:ext>
                  </a:extLst>
                </a:gridCol>
                <a:gridCol w="987553">
                  <a:extLst>
                    <a:ext uri="{9D8B030D-6E8A-4147-A177-3AD203B41FA5}">
                      <a16:colId xmlns:a16="http://schemas.microsoft.com/office/drawing/2014/main" val="2191732381"/>
                    </a:ext>
                  </a:extLst>
                </a:gridCol>
                <a:gridCol w="411480">
                  <a:extLst>
                    <a:ext uri="{9D8B030D-6E8A-4147-A177-3AD203B41FA5}">
                      <a16:colId xmlns:a16="http://schemas.microsoft.com/office/drawing/2014/main" val="2018706449"/>
                    </a:ext>
                  </a:extLst>
                </a:gridCol>
                <a:gridCol w="411480">
                  <a:extLst>
                    <a:ext uri="{9D8B030D-6E8A-4147-A177-3AD203B41FA5}">
                      <a16:colId xmlns:a16="http://schemas.microsoft.com/office/drawing/2014/main" val="1340239266"/>
                    </a:ext>
                  </a:extLst>
                </a:gridCol>
                <a:gridCol w="411480">
                  <a:extLst>
                    <a:ext uri="{9D8B030D-6E8A-4147-A177-3AD203B41FA5}">
                      <a16:colId xmlns:a16="http://schemas.microsoft.com/office/drawing/2014/main" val="2632769088"/>
                    </a:ext>
                  </a:extLst>
                </a:gridCol>
                <a:gridCol w="411480">
                  <a:extLst>
                    <a:ext uri="{9D8B030D-6E8A-4147-A177-3AD203B41FA5}">
                      <a16:colId xmlns:a16="http://schemas.microsoft.com/office/drawing/2014/main" val="2836901154"/>
                    </a:ext>
                  </a:extLst>
                </a:gridCol>
                <a:gridCol w="411480">
                  <a:extLst>
                    <a:ext uri="{9D8B030D-6E8A-4147-A177-3AD203B41FA5}">
                      <a16:colId xmlns:a16="http://schemas.microsoft.com/office/drawing/2014/main" val="979853633"/>
                    </a:ext>
                  </a:extLst>
                </a:gridCol>
                <a:gridCol w="411480">
                  <a:extLst>
                    <a:ext uri="{9D8B030D-6E8A-4147-A177-3AD203B41FA5}">
                      <a16:colId xmlns:a16="http://schemas.microsoft.com/office/drawing/2014/main" val="2034843524"/>
                    </a:ext>
                  </a:extLst>
                </a:gridCol>
                <a:gridCol w="411480">
                  <a:extLst>
                    <a:ext uri="{9D8B030D-6E8A-4147-A177-3AD203B41FA5}">
                      <a16:colId xmlns:a16="http://schemas.microsoft.com/office/drawing/2014/main" val="4031917485"/>
                    </a:ext>
                  </a:extLst>
                </a:gridCol>
                <a:gridCol w="411480">
                  <a:extLst>
                    <a:ext uri="{9D8B030D-6E8A-4147-A177-3AD203B41FA5}">
                      <a16:colId xmlns:a16="http://schemas.microsoft.com/office/drawing/2014/main" val="172867430"/>
                    </a:ext>
                  </a:extLst>
                </a:gridCol>
                <a:gridCol w="411480">
                  <a:extLst>
                    <a:ext uri="{9D8B030D-6E8A-4147-A177-3AD203B41FA5}">
                      <a16:colId xmlns:a16="http://schemas.microsoft.com/office/drawing/2014/main" val="3416179084"/>
                    </a:ext>
                  </a:extLst>
                </a:gridCol>
                <a:gridCol w="411480">
                  <a:extLst>
                    <a:ext uri="{9D8B030D-6E8A-4147-A177-3AD203B41FA5}">
                      <a16:colId xmlns:a16="http://schemas.microsoft.com/office/drawing/2014/main" val="2352108764"/>
                    </a:ext>
                  </a:extLst>
                </a:gridCol>
                <a:gridCol w="411480">
                  <a:extLst>
                    <a:ext uri="{9D8B030D-6E8A-4147-A177-3AD203B41FA5}">
                      <a16:colId xmlns:a16="http://schemas.microsoft.com/office/drawing/2014/main" val="180436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40237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- 2025-01-18 23:03:19</a:t>
                      </a:r>
                      <a:r>
                        <a:rPr kumimoji="0" lang="nl-NL" sz="1000" b="0" i="0" u="none" strike="noStrike" kern="1200" cap="none" spc="0" normalizeH="0" baseline="0" noProof="0">
                          <a:ln>
                            <a:noFill/>
                          </a:ln>
                          <a:solidFill>
                            <a:prstClr val="black"/>
                          </a:solidFill>
                          <a:effectLst/>
                          <a:uLnTx/>
                          <a:uFillTx/>
                          <a:latin typeface="Calibri"/>
                          <a:ea typeface="+mn-ea"/>
                          <a:cs typeface="+mn-cs"/>
                        </a:rPr>
                        <a:t>
 Door een jury is er gestemd, wat is de belangrijkste act van het afgelopen jaar? De winnaar gaat er met 10.000 euro vandoor. 3FM-dj’s Vera Siemons en Justin Verkijk stonden op het podium in Groningen om dit bekend te maken. “Ze haalde in het eerste jaar vier nummer één hits en ‘We gaan nog lang niet slapen’, want Roxy Dekker heeft gewonnen.” Roxy: "Ik vind het niet normaal. Ik weet niet wat mij overkomt."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https://i.ytimg.com/vi/Id23kfjol20/hqdefault.jpg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922647586"/>
                  </a:ext>
                </a:extLst>
              </a:tr>
            </a:tbl>
          </a:graphicData>
        </a:graphic>
      </p:graphicFrame>
      <p:sp>
        <p:nvSpPr>
          <p:cNvPr id="4" name="Text Placeholder 3">
            <a:extLst>
              <a:ext uri="{FF2B5EF4-FFF2-40B4-BE49-F238E27FC236}">
                <a16:creationId xmlns:a16="http://schemas.microsoft.com/office/drawing/2014/main" id="{1267309C-C2C1-4CDB-A36E-99BCB9082B2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167682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FCCC-24FB-466D-A04E-F0EE5F79548C}"/>
              </a:ext>
            </a:extLst>
          </p:cNvPr>
          <p:cNvSpPr>
            <a:spLocks noGrp="1"/>
          </p:cNvSpPr>
          <p:nvPr>
            <p:ph type="title"/>
          </p:nvPr>
        </p:nvSpPr>
        <p:spPr/>
        <p:txBody>
          <a:bodyPr/>
          <a:lstStyle/>
          <a:p>
            <a:r>
              <a:rPr lang="en-US"/>
              <a:t>Youtube Private Videos Table | 1 group and 5 profiles - 5 of 15</a:t>
            </a:r>
          </a:p>
        </p:txBody>
      </p:sp>
      <p:graphicFrame>
        <p:nvGraphicFramePr>
          <p:cNvPr id="5" name="Table Placeholder 4">
            <a:extLst>
              <a:ext uri="{FF2B5EF4-FFF2-40B4-BE49-F238E27FC236}">
                <a16:creationId xmlns:a16="http://schemas.microsoft.com/office/drawing/2014/main" id="{E843DF92-CACC-432C-AD93-84EF963CF951}"/>
              </a:ext>
            </a:extLst>
          </p:cNvPr>
          <p:cNvGraphicFramePr>
            <a:graphicFrameLocks noGrp="1"/>
          </p:cNvGraphicFramePr>
          <p:nvPr>
            <p:ph type="tbl" sz="quarter" idx="13"/>
            <p:extLst>
              <p:ext uri="{D42A27DB-BD31-4B8C-83A1-F6EECF244321}">
                <p14:modId xmlns:p14="http://schemas.microsoft.com/office/powerpoint/2010/main" val="112421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26239547"/>
                    </a:ext>
                  </a:extLst>
                </a:gridCol>
                <a:gridCol w="822961">
                  <a:extLst>
                    <a:ext uri="{9D8B030D-6E8A-4147-A177-3AD203B41FA5}">
                      <a16:colId xmlns:a16="http://schemas.microsoft.com/office/drawing/2014/main" val="20815958"/>
                    </a:ext>
                  </a:extLst>
                </a:gridCol>
                <a:gridCol w="987553">
                  <a:extLst>
                    <a:ext uri="{9D8B030D-6E8A-4147-A177-3AD203B41FA5}">
                      <a16:colId xmlns:a16="http://schemas.microsoft.com/office/drawing/2014/main" val="2700245922"/>
                    </a:ext>
                  </a:extLst>
                </a:gridCol>
                <a:gridCol w="411480">
                  <a:extLst>
                    <a:ext uri="{9D8B030D-6E8A-4147-A177-3AD203B41FA5}">
                      <a16:colId xmlns:a16="http://schemas.microsoft.com/office/drawing/2014/main" val="1367163504"/>
                    </a:ext>
                  </a:extLst>
                </a:gridCol>
                <a:gridCol w="411480">
                  <a:extLst>
                    <a:ext uri="{9D8B030D-6E8A-4147-A177-3AD203B41FA5}">
                      <a16:colId xmlns:a16="http://schemas.microsoft.com/office/drawing/2014/main" val="1194760570"/>
                    </a:ext>
                  </a:extLst>
                </a:gridCol>
                <a:gridCol w="411480">
                  <a:extLst>
                    <a:ext uri="{9D8B030D-6E8A-4147-A177-3AD203B41FA5}">
                      <a16:colId xmlns:a16="http://schemas.microsoft.com/office/drawing/2014/main" val="4251220794"/>
                    </a:ext>
                  </a:extLst>
                </a:gridCol>
                <a:gridCol w="411480">
                  <a:extLst>
                    <a:ext uri="{9D8B030D-6E8A-4147-A177-3AD203B41FA5}">
                      <a16:colId xmlns:a16="http://schemas.microsoft.com/office/drawing/2014/main" val="4249316258"/>
                    </a:ext>
                  </a:extLst>
                </a:gridCol>
                <a:gridCol w="411480">
                  <a:extLst>
                    <a:ext uri="{9D8B030D-6E8A-4147-A177-3AD203B41FA5}">
                      <a16:colId xmlns:a16="http://schemas.microsoft.com/office/drawing/2014/main" val="3464986639"/>
                    </a:ext>
                  </a:extLst>
                </a:gridCol>
                <a:gridCol w="411480">
                  <a:extLst>
                    <a:ext uri="{9D8B030D-6E8A-4147-A177-3AD203B41FA5}">
                      <a16:colId xmlns:a16="http://schemas.microsoft.com/office/drawing/2014/main" val="381232158"/>
                    </a:ext>
                  </a:extLst>
                </a:gridCol>
                <a:gridCol w="411480">
                  <a:extLst>
                    <a:ext uri="{9D8B030D-6E8A-4147-A177-3AD203B41FA5}">
                      <a16:colId xmlns:a16="http://schemas.microsoft.com/office/drawing/2014/main" val="3730053933"/>
                    </a:ext>
                  </a:extLst>
                </a:gridCol>
                <a:gridCol w="411480">
                  <a:extLst>
                    <a:ext uri="{9D8B030D-6E8A-4147-A177-3AD203B41FA5}">
                      <a16:colId xmlns:a16="http://schemas.microsoft.com/office/drawing/2014/main" val="2092972237"/>
                    </a:ext>
                  </a:extLst>
                </a:gridCol>
                <a:gridCol w="411480">
                  <a:extLst>
                    <a:ext uri="{9D8B030D-6E8A-4147-A177-3AD203B41FA5}">
                      <a16:colId xmlns:a16="http://schemas.microsoft.com/office/drawing/2014/main" val="2701559345"/>
                    </a:ext>
                  </a:extLst>
                </a:gridCol>
                <a:gridCol w="411480">
                  <a:extLst>
                    <a:ext uri="{9D8B030D-6E8A-4147-A177-3AD203B41FA5}">
                      <a16:colId xmlns:a16="http://schemas.microsoft.com/office/drawing/2014/main" val="1345921939"/>
                    </a:ext>
                  </a:extLst>
                </a:gridCol>
                <a:gridCol w="411480">
                  <a:extLst>
                    <a:ext uri="{9D8B030D-6E8A-4147-A177-3AD203B41FA5}">
                      <a16:colId xmlns:a16="http://schemas.microsoft.com/office/drawing/2014/main" val="297821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15653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15:23:57</a:t>
                      </a:r>
                      <a:r>
                        <a:rPr kumimoji="0" lang="nl-NL" sz="1000" b="0" i="0" u="none" strike="noStrike" kern="1200" cap="none" spc="0" normalizeH="0" baseline="0" noProof="0">
                          <a:ln>
                            <a:noFill/>
                          </a:ln>
                          <a:solidFill>
                            <a:prstClr val="black"/>
                          </a:solidFill>
                          <a:effectLst/>
                          <a:uLnTx/>
                          <a:uFillTx/>
                          <a:latin typeface="Calibri"/>
                          <a:ea typeface="+mn-ea"/>
                          <a:cs typeface="+mn-cs"/>
                        </a:rPr>
                        <a:t>
 Douwe Bob schudde even een aantal hits uit zijn mouw bij het Glazen Huis. De zanger speelde 'This World Is Our Home', 'Slow Down', 'I Believe' en 'Nothing To Lose'.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#SR24 #GlazenHuis #DouweBob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https://i.ytimg.com/vi/B0nSFpY6iUQ/hqdefault.jpg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61063103"/>
                  </a:ext>
                </a:extLst>
              </a:tr>
            </a:tbl>
          </a:graphicData>
        </a:graphic>
      </p:graphicFrame>
      <p:sp>
        <p:nvSpPr>
          <p:cNvPr id="4" name="Text Placeholder 3">
            <a:extLst>
              <a:ext uri="{FF2B5EF4-FFF2-40B4-BE49-F238E27FC236}">
                <a16:creationId xmlns:a16="http://schemas.microsoft.com/office/drawing/2014/main" id="{7DF40EA8-DDD4-4E92-94C2-64FC4DD116B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97486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4CB42-0423-40C1-B047-768182A65B42}"/>
              </a:ext>
            </a:extLst>
          </p:cNvPr>
          <p:cNvSpPr>
            <a:spLocks noGrp="1"/>
          </p:cNvSpPr>
          <p:nvPr>
            <p:ph type="title"/>
          </p:nvPr>
        </p:nvSpPr>
        <p:spPr/>
        <p:txBody>
          <a:bodyPr/>
          <a:lstStyle/>
          <a:p>
            <a:r>
              <a:rPr lang="en-US"/>
              <a:t>Youtube Private Videos Table | 1 group and 5 profiles - 6 of 15</a:t>
            </a:r>
          </a:p>
        </p:txBody>
      </p:sp>
      <p:graphicFrame>
        <p:nvGraphicFramePr>
          <p:cNvPr id="5" name="Table Placeholder 4">
            <a:extLst>
              <a:ext uri="{FF2B5EF4-FFF2-40B4-BE49-F238E27FC236}">
                <a16:creationId xmlns:a16="http://schemas.microsoft.com/office/drawing/2014/main" id="{5F21ACDC-3B35-4169-8E44-9F4581BE16A7}"/>
              </a:ext>
            </a:extLst>
          </p:cNvPr>
          <p:cNvGraphicFramePr>
            <a:graphicFrameLocks noGrp="1"/>
          </p:cNvGraphicFramePr>
          <p:nvPr>
            <p:ph type="tbl" sz="quarter" idx="13"/>
            <p:extLst>
              <p:ext uri="{D42A27DB-BD31-4B8C-83A1-F6EECF244321}">
                <p14:modId xmlns:p14="http://schemas.microsoft.com/office/powerpoint/2010/main" val="25686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360036301"/>
                    </a:ext>
                  </a:extLst>
                </a:gridCol>
                <a:gridCol w="822961">
                  <a:extLst>
                    <a:ext uri="{9D8B030D-6E8A-4147-A177-3AD203B41FA5}">
                      <a16:colId xmlns:a16="http://schemas.microsoft.com/office/drawing/2014/main" val="3085555996"/>
                    </a:ext>
                  </a:extLst>
                </a:gridCol>
                <a:gridCol w="987553">
                  <a:extLst>
                    <a:ext uri="{9D8B030D-6E8A-4147-A177-3AD203B41FA5}">
                      <a16:colId xmlns:a16="http://schemas.microsoft.com/office/drawing/2014/main" val="3095026961"/>
                    </a:ext>
                  </a:extLst>
                </a:gridCol>
                <a:gridCol w="411480">
                  <a:extLst>
                    <a:ext uri="{9D8B030D-6E8A-4147-A177-3AD203B41FA5}">
                      <a16:colId xmlns:a16="http://schemas.microsoft.com/office/drawing/2014/main" val="3031178692"/>
                    </a:ext>
                  </a:extLst>
                </a:gridCol>
                <a:gridCol w="411480">
                  <a:extLst>
                    <a:ext uri="{9D8B030D-6E8A-4147-A177-3AD203B41FA5}">
                      <a16:colId xmlns:a16="http://schemas.microsoft.com/office/drawing/2014/main" val="3945999291"/>
                    </a:ext>
                  </a:extLst>
                </a:gridCol>
                <a:gridCol w="411480">
                  <a:extLst>
                    <a:ext uri="{9D8B030D-6E8A-4147-A177-3AD203B41FA5}">
                      <a16:colId xmlns:a16="http://schemas.microsoft.com/office/drawing/2014/main" val="999103334"/>
                    </a:ext>
                  </a:extLst>
                </a:gridCol>
                <a:gridCol w="411480">
                  <a:extLst>
                    <a:ext uri="{9D8B030D-6E8A-4147-A177-3AD203B41FA5}">
                      <a16:colId xmlns:a16="http://schemas.microsoft.com/office/drawing/2014/main" val="2085871512"/>
                    </a:ext>
                  </a:extLst>
                </a:gridCol>
                <a:gridCol w="411480">
                  <a:extLst>
                    <a:ext uri="{9D8B030D-6E8A-4147-A177-3AD203B41FA5}">
                      <a16:colId xmlns:a16="http://schemas.microsoft.com/office/drawing/2014/main" val="2160748532"/>
                    </a:ext>
                  </a:extLst>
                </a:gridCol>
                <a:gridCol w="411480">
                  <a:extLst>
                    <a:ext uri="{9D8B030D-6E8A-4147-A177-3AD203B41FA5}">
                      <a16:colId xmlns:a16="http://schemas.microsoft.com/office/drawing/2014/main" val="3136674641"/>
                    </a:ext>
                  </a:extLst>
                </a:gridCol>
                <a:gridCol w="411480">
                  <a:extLst>
                    <a:ext uri="{9D8B030D-6E8A-4147-A177-3AD203B41FA5}">
                      <a16:colId xmlns:a16="http://schemas.microsoft.com/office/drawing/2014/main" val="1343640800"/>
                    </a:ext>
                  </a:extLst>
                </a:gridCol>
                <a:gridCol w="411480">
                  <a:extLst>
                    <a:ext uri="{9D8B030D-6E8A-4147-A177-3AD203B41FA5}">
                      <a16:colId xmlns:a16="http://schemas.microsoft.com/office/drawing/2014/main" val="1065620141"/>
                    </a:ext>
                  </a:extLst>
                </a:gridCol>
                <a:gridCol w="411480">
                  <a:extLst>
                    <a:ext uri="{9D8B030D-6E8A-4147-A177-3AD203B41FA5}">
                      <a16:colId xmlns:a16="http://schemas.microsoft.com/office/drawing/2014/main" val="1599181801"/>
                    </a:ext>
                  </a:extLst>
                </a:gridCol>
                <a:gridCol w="411480">
                  <a:extLst>
                    <a:ext uri="{9D8B030D-6E8A-4147-A177-3AD203B41FA5}">
                      <a16:colId xmlns:a16="http://schemas.microsoft.com/office/drawing/2014/main" val="3921890371"/>
                    </a:ext>
                  </a:extLst>
                </a:gridCol>
                <a:gridCol w="411480">
                  <a:extLst>
                    <a:ext uri="{9D8B030D-6E8A-4147-A177-3AD203B41FA5}">
                      <a16:colId xmlns:a16="http://schemas.microsoft.com/office/drawing/2014/main" val="3251628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52362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09:06:24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https://i.ytimg.com/vi/8Bn2eKYgreU/hqdefault.jpg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03781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- 2025-01-23 08:49:44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https://i.ytimg.com/vi/twVZLLAzeow/hqdefault.jpg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63484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10:34:38</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https://i.ytimg.com/vi/YZPm_14_Uaw/hqdefault.jpg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033052908"/>
                  </a:ext>
                </a:extLst>
              </a:tr>
            </a:tbl>
          </a:graphicData>
        </a:graphic>
      </p:graphicFrame>
      <p:sp>
        <p:nvSpPr>
          <p:cNvPr id="4" name="Text Placeholder 3">
            <a:extLst>
              <a:ext uri="{FF2B5EF4-FFF2-40B4-BE49-F238E27FC236}">
                <a16:creationId xmlns:a16="http://schemas.microsoft.com/office/drawing/2014/main" id="{BF823CF1-D3E1-4BC7-ABF5-5E3204C2988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919870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29CD-9BA5-4F26-8A67-AF54E42D9EDD}"/>
              </a:ext>
            </a:extLst>
          </p:cNvPr>
          <p:cNvSpPr>
            <a:spLocks noGrp="1"/>
          </p:cNvSpPr>
          <p:nvPr>
            <p:ph type="title"/>
          </p:nvPr>
        </p:nvSpPr>
        <p:spPr/>
        <p:txBody>
          <a:bodyPr/>
          <a:lstStyle/>
          <a:p>
            <a:r>
              <a:rPr lang="en-US"/>
              <a:t>Youtube Private Videos Table | 1 group and 5 profiles - 7 of 15</a:t>
            </a:r>
          </a:p>
        </p:txBody>
      </p:sp>
      <p:graphicFrame>
        <p:nvGraphicFramePr>
          <p:cNvPr id="5" name="Table Placeholder 4">
            <a:extLst>
              <a:ext uri="{FF2B5EF4-FFF2-40B4-BE49-F238E27FC236}">
                <a16:creationId xmlns:a16="http://schemas.microsoft.com/office/drawing/2014/main" id="{129B568B-ADBF-43A4-A9FF-E72ABD89F347}"/>
              </a:ext>
            </a:extLst>
          </p:cNvPr>
          <p:cNvGraphicFramePr>
            <a:graphicFrameLocks noGrp="1"/>
          </p:cNvGraphicFramePr>
          <p:nvPr>
            <p:ph type="tbl" sz="quarter" idx="13"/>
            <p:extLst>
              <p:ext uri="{D42A27DB-BD31-4B8C-83A1-F6EECF244321}">
                <p14:modId xmlns:p14="http://schemas.microsoft.com/office/powerpoint/2010/main" val="294907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033682016"/>
                    </a:ext>
                  </a:extLst>
                </a:gridCol>
                <a:gridCol w="822961">
                  <a:extLst>
                    <a:ext uri="{9D8B030D-6E8A-4147-A177-3AD203B41FA5}">
                      <a16:colId xmlns:a16="http://schemas.microsoft.com/office/drawing/2014/main" val="410704568"/>
                    </a:ext>
                  </a:extLst>
                </a:gridCol>
                <a:gridCol w="987553">
                  <a:extLst>
                    <a:ext uri="{9D8B030D-6E8A-4147-A177-3AD203B41FA5}">
                      <a16:colId xmlns:a16="http://schemas.microsoft.com/office/drawing/2014/main" val="1800079553"/>
                    </a:ext>
                  </a:extLst>
                </a:gridCol>
                <a:gridCol w="411480">
                  <a:extLst>
                    <a:ext uri="{9D8B030D-6E8A-4147-A177-3AD203B41FA5}">
                      <a16:colId xmlns:a16="http://schemas.microsoft.com/office/drawing/2014/main" val="53481920"/>
                    </a:ext>
                  </a:extLst>
                </a:gridCol>
                <a:gridCol w="411480">
                  <a:extLst>
                    <a:ext uri="{9D8B030D-6E8A-4147-A177-3AD203B41FA5}">
                      <a16:colId xmlns:a16="http://schemas.microsoft.com/office/drawing/2014/main" val="3476870694"/>
                    </a:ext>
                  </a:extLst>
                </a:gridCol>
                <a:gridCol w="411480">
                  <a:extLst>
                    <a:ext uri="{9D8B030D-6E8A-4147-A177-3AD203B41FA5}">
                      <a16:colId xmlns:a16="http://schemas.microsoft.com/office/drawing/2014/main" val="1445929110"/>
                    </a:ext>
                  </a:extLst>
                </a:gridCol>
                <a:gridCol w="411480">
                  <a:extLst>
                    <a:ext uri="{9D8B030D-6E8A-4147-A177-3AD203B41FA5}">
                      <a16:colId xmlns:a16="http://schemas.microsoft.com/office/drawing/2014/main" val="1926849199"/>
                    </a:ext>
                  </a:extLst>
                </a:gridCol>
                <a:gridCol w="411480">
                  <a:extLst>
                    <a:ext uri="{9D8B030D-6E8A-4147-A177-3AD203B41FA5}">
                      <a16:colId xmlns:a16="http://schemas.microsoft.com/office/drawing/2014/main" val="3699396288"/>
                    </a:ext>
                  </a:extLst>
                </a:gridCol>
                <a:gridCol w="411480">
                  <a:extLst>
                    <a:ext uri="{9D8B030D-6E8A-4147-A177-3AD203B41FA5}">
                      <a16:colId xmlns:a16="http://schemas.microsoft.com/office/drawing/2014/main" val="1195042337"/>
                    </a:ext>
                  </a:extLst>
                </a:gridCol>
                <a:gridCol w="411480">
                  <a:extLst>
                    <a:ext uri="{9D8B030D-6E8A-4147-A177-3AD203B41FA5}">
                      <a16:colId xmlns:a16="http://schemas.microsoft.com/office/drawing/2014/main" val="2388721771"/>
                    </a:ext>
                  </a:extLst>
                </a:gridCol>
                <a:gridCol w="411480">
                  <a:extLst>
                    <a:ext uri="{9D8B030D-6E8A-4147-A177-3AD203B41FA5}">
                      <a16:colId xmlns:a16="http://schemas.microsoft.com/office/drawing/2014/main" val="3853109821"/>
                    </a:ext>
                  </a:extLst>
                </a:gridCol>
                <a:gridCol w="411480">
                  <a:extLst>
                    <a:ext uri="{9D8B030D-6E8A-4147-A177-3AD203B41FA5}">
                      <a16:colId xmlns:a16="http://schemas.microsoft.com/office/drawing/2014/main" val="1530604169"/>
                    </a:ext>
                  </a:extLst>
                </a:gridCol>
                <a:gridCol w="411480">
                  <a:extLst>
                    <a:ext uri="{9D8B030D-6E8A-4147-A177-3AD203B41FA5}">
                      <a16:colId xmlns:a16="http://schemas.microsoft.com/office/drawing/2014/main" val="2169385023"/>
                    </a:ext>
                  </a:extLst>
                </a:gridCol>
                <a:gridCol w="411480">
                  <a:extLst>
                    <a:ext uri="{9D8B030D-6E8A-4147-A177-3AD203B41FA5}">
                      <a16:colId xmlns:a16="http://schemas.microsoft.com/office/drawing/2014/main" val="2711215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7319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10:59:53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https://i.ytimg.com/vi/JOpY9LTmNmM/hqdefault.jpg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60439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08:31:20</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https://i.ytimg.com/vi/NbSJqrGqIjw/hqdefault.jpg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195485715"/>
                  </a:ext>
                </a:extLst>
              </a:tr>
            </a:tbl>
          </a:graphicData>
        </a:graphic>
      </p:graphicFrame>
      <p:sp>
        <p:nvSpPr>
          <p:cNvPr id="4" name="Text Placeholder 3">
            <a:extLst>
              <a:ext uri="{FF2B5EF4-FFF2-40B4-BE49-F238E27FC236}">
                <a16:creationId xmlns:a16="http://schemas.microsoft.com/office/drawing/2014/main" id="{2CCF4B10-8098-4CE7-AA65-7C472AE0961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70615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B309C-0814-469D-8627-1C1F7D65128E}"/>
              </a:ext>
            </a:extLst>
          </p:cNvPr>
          <p:cNvSpPr>
            <a:spLocks noGrp="1"/>
          </p:cNvSpPr>
          <p:nvPr>
            <p:ph type="title"/>
          </p:nvPr>
        </p:nvSpPr>
        <p:spPr/>
        <p:txBody>
          <a:bodyPr/>
          <a:lstStyle/>
          <a:p>
            <a:r>
              <a:rPr lang="en-US"/>
              <a:t>Youtube Private Videos Table | 1 group and 5 profiles - 8 of 15</a:t>
            </a:r>
          </a:p>
        </p:txBody>
      </p:sp>
      <p:graphicFrame>
        <p:nvGraphicFramePr>
          <p:cNvPr id="5" name="Table Placeholder 4">
            <a:extLst>
              <a:ext uri="{FF2B5EF4-FFF2-40B4-BE49-F238E27FC236}">
                <a16:creationId xmlns:a16="http://schemas.microsoft.com/office/drawing/2014/main" id="{B3AD7650-AF53-4EC0-8D12-4CFF9C63F06C}"/>
              </a:ext>
            </a:extLst>
          </p:cNvPr>
          <p:cNvGraphicFramePr>
            <a:graphicFrameLocks noGrp="1"/>
          </p:cNvGraphicFramePr>
          <p:nvPr>
            <p:ph type="tbl" sz="quarter" idx="13"/>
            <p:extLst>
              <p:ext uri="{D42A27DB-BD31-4B8C-83A1-F6EECF244321}">
                <p14:modId xmlns:p14="http://schemas.microsoft.com/office/powerpoint/2010/main" val="46978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1912526"/>
                    </a:ext>
                  </a:extLst>
                </a:gridCol>
                <a:gridCol w="822961">
                  <a:extLst>
                    <a:ext uri="{9D8B030D-6E8A-4147-A177-3AD203B41FA5}">
                      <a16:colId xmlns:a16="http://schemas.microsoft.com/office/drawing/2014/main" val="381304755"/>
                    </a:ext>
                  </a:extLst>
                </a:gridCol>
                <a:gridCol w="987553">
                  <a:extLst>
                    <a:ext uri="{9D8B030D-6E8A-4147-A177-3AD203B41FA5}">
                      <a16:colId xmlns:a16="http://schemas.microsoft.com/office/drawing/2014/main" val="1201566068"/>
                    </a:ext>
                  </a:extLst>
                </a:gridCol>
                <a:gridCol w="411480">
                  <a:extLst>
                    <a:ext uri="{9D8B030D-6E8A-4147-A177-3AD203B41FA5}">
                      <a16:colId xmlns:a16="http://schemas.microsoft.com/office/drawing/2014/main" val="1210885727"/>
                    </a:ext>
                  </a:extLst>
                </a:gridCol>
                <a:gridCol w="411480">
                  <a:extLst>
                    <a:ext uri="{9D8B030D-6E8A-4147-A177-3AD203B41FA5}">
                      <a16:colId xmlns:a16="http://schemas.microsoft.com/office/drawing/2014/main" val="504991463"/>
                    </a:ext>
                  </a:extLst>
                </a:gridCol>
                <a:gridCol w="411480">
                  <a:extLst>
                    <a:ext uri="{9D8B030D-6E8A-4147-A177-3AD203B41FA5}">
                      <a16:colId xmlns:a16="http://schemas.microsoft.com/office/drawing/2014/main" val="1493797689"/>
                    </a:ext>
                  </a:extLst>
                </a:gridCol>
                <a:gridCol w="411480">
                  <a:extLst>
                    <a:ext uri="{9D8B030D-6E8A-4147-A177-3AD203B41FA5}">
                      <a16:colId xmlns:a16="http://schemas.microsoft.com/office/drawing/2014/main" val="4151214276"/>
                    </a:ext>
                  </a:extLst>
                </a:gridCol>
                <a:gridCol w="411480">
                  <a:extLst>
                    <a:ext uri="{9D8B030D-6E8A-4147-A177-3AD203B41FA5}">
                      <a16:colId xmlns:a16="http://schemas.microsoft.com/office/drawing/2014/main" val="3513637609"/>
                    </a:ext>
                  </a:extLst>
                </a:gridCol>
                <a:gridCol w="411480">
                  <a:extLst>
                    <a:ext uri="{9D8B030D-6E8A-4147-A177-3AD203B41FA5}">
                      <a16:colId xmlns:a16="http://schemas.microsoft.com/office/drawing/2014/main" val="670532845"/>
                    </a:ext>
                  </a:extLst>
                </a:gridCol>
                <a:gridCol w="411480">
                  <a:extLst>
                    <a:ext uri="{9D8B030D-6E8A-4147-A177-3AD203B41FA5}">
                      <a16:colId xmlns:a16="http://schemas.microsoft.com/office/drawing/2014/main" val="1194378410"/>
                    </a:ext>
                  </a:extLst>
                </a:gridCol>
                <a:gridCol w="411480">
                  <a:extLst>
                    <a:ext uri="{9D8B030D-6E8A-4147-A177-3AD203B41FA5}">
                      <a16:colId xmlns:a16="http://schemas.microsoft.com/office/drawing/2014/main" val="2493983955"/>
                    </a:ext>
                  </a:extLst>
                </a:gridCol>
                <a:gridCol w="411480">
                  <a:extLst>
                    <a:ext uri="{9D8B030D-6E8A-4147-A177-3AD203B41FA5}">
                      <a16:colId xmlns:a16="http://schemas.microsoft.com/office/drawing/2014/main" val="433320516"/>
                    </a:ext>
                  </a:extLst>
                </a:gridCol>
                <a:gridCol w="411480">
                  <a:extLst>
                    <a:ext uri="{9D8B030D-6E8A-4147-A177-3AD203B41FA5}">
                      <a16:colId xmlns:a16="http://schemas.microsoft.com/office/drawing/2014/main" val="1595268461"/>
                    </a:ext>
                  </a:extLst>
                </a:gridCol>
                <a:gridCol w="411480">
                  <a:extLst>
                    <a:ext uri="{9D8B030D-6E8A-4147-A177-3AD203B41FA5}">
                      <a16:colId xmlns:a16="http://schemas.microsoft.com/office/drawing/2014/main" val="322270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69006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15:54:22</a:t>
                      </a:r>
                      <a:r>
                        <a:rPr kumimoji="0" lang="nl-NL" sz="1000" b="0" i="0" u="none" strike="noStrike" kern="1200" cap="none" spc="0" normalizeH="0" baseline="0" noProof="0">
                          <a:ln>
                            <a:noFill/>
                          </a:ln>
                          <a:solidFill>
                            <a:prstClr val="black"/>
                          </a:solidFill>
                          <a:effectLst/>
                          <a:uLnTx/>
                          <a:uFillTx/>
                          <a:latin typeface="Calibri"/>
                          <a:ea typeface="+mn-ea"/>
                          <a:cs typeface="+mn-cs"/>
                        </a:rPr>
                        <a:t>
 Op de laatste dag van 3FM Serious Request komt de band Hiigo langs in het Glazen Huis op het Rodetorenplein. De mannen van Hiigo speelden een intieme set in hun thuisstad. 
3FM Serious Request komt dit jaar in actie voor Metakids. In de week voor Kerst van 18 t/m 24 december zitten 3FM-dj's Barend van Deelen, Sophie Hijlkema en Wijnand Speelman in het Glazen Huis in Zwolle. Hier zetten ze zich samen met heel Nederland dag en nacht in om zoveel mogelijk geld in te zamelen door 24 uur per dag live radio te maken en platen te draaien tegen donaties.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#3FMSeriousRequest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https://i.ytimg.com/vi/uCnfYr6CuCw/hqdefault.jpg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5123944"/>
                  </a:ext>
                </a:extLst>
              </a:tr>
            </a:tbl>
          </a:graphicData>
        </a:graphic>
      </p:graphicFrame>
      <p:sp>
        <p:nvSpPr>
          <p:cNvPr id="4" name="Text Placeholder 3">
            <a:extLst>
              <a:ext uri="{FF2B5EF4-FFF2-40B4-BE49-F238E27FC236}">
                <a16:creationId xmlns:a16="http://schemas.microsoft.com/office/drawing/2014/main" id="{AF904DA2-36D1-423D-9FD2-2BF2301ED39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13901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F9704-5AA9-45D5-88D8-BE1987E68788}"/>
              </a:ext>
            </a:extLst>
          </p:cNvPr>
          <p:cNvSpPr>
            <a:spLocks noGrp="1"/>
          </p:cNvSpPr>
          <p:nvPr>
            <p:ph type="title"/>
          </p:nvPr>
        </p:nvSpPr>
        <p:spPr/>
        <p:txBody>
          <a:bodyPr/>
          <a:lstStyle/>
          <a:p>
            <a:r>
              <a:rPr lang="en-US"/>
              <a:t>Youtube Private Videos Table | 1 group and 5 profiles - 9 of 15</a:t>
            </a:r>
          </a:p>
        </p:txBody>
      </p:sp>
      <p:graphicFrame>
        <p:nvGraphicFramePr>
          <p:cNvPr id="5" name="Table Placeholder 4">
            <a:extLst>
              <a:ext uri="{FF2B5EF4-FFF2-40B4-BE49-F238E27FC236}">
                <a16:creationId xmlns:a16="http://schemas.microsoft.com/office/drawing/2014/main" id="{031DCF66-02AA-4E88-9808-6D4BDAFE7DF0}"/>
              </a:ext>
            </a:extLst>
          </p:cNvPr>
          <p:cNvGraphicFramePr>
            <a:graphicFrameLocks noGrp="1"/>
          </p:cNvGraphicFramePr>
          <p:nvPr>
            <p:ph type="tbl" sz="quarter" idx="13"/>
            <p:extLst>
              <p:ext uri="{D42A27DB-BD31-4B8C-83A1-F6EECF244321}">
                <p14:modId xmlns:p14="http://schemas.microsoft.com/office/powerpoint/2010/main" val="1759109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932599772"/>
                    </a:ext>
                  </a:extLst>
                </a:gridCol>
                <a:gridCol w="822961">
                  <a:extLst>
                    <a:ext uri="{9D8B030D-6E8A-4147-A177-3AD203B41FA5}">
                      <a16:colId xmlns:a16="http://schemas.microsoft.com/office/drawing/2014/main" val="1280148469"/>
                    </a:ext>
                  </a:extLst>
                </a:gridCol>
                <a:gridCol w="987553">
                  <a:extLst>
                    <a:ext uri="{9D8B030D-6E8A-4147-A177-3AD203B41FA5}">
                      <a16:colId xmlns:a16="http://schemas.microsoft.com/office/drawing/2014/main" val="866947605"/>
                    </a:ext>
                  </a:extLst>
                </a:gridCol>
                <a:gridCol w="411480">
                  <a:extLst>
                    <a:ext uri="{9D8B030D-6E8A-4147-A177-3AD203B41FA5}">
                      <a16:colId xmlns:a16="http://schemas.microsoft.com/office/drawing/2014/main" val="937379386"/>
                    </a:ext>
                  </a:extLst>
                </a:gridCol>
                <a:gridCol w="411480">
                  <a:extLst>
                    <a:ext uri="{9D8B030D-6E8A-4147-A177-3AD203B41FA5}">
                      <a16:colId xmlns:a16="http://schemas.microsoft.com/office/drawing/2014/main" val="3870192356"/>
                    </a:ext>
                  </a:extLst>
                </a:gridCol>
                <a:gridCol w="411480">
                  <a:extLst>
                    <a:ext uri="{9D8B030D-6E8A-4147-A177-3AD203B41FA5}">
                      <a16:colId xmlns:a16="http://schemas.microsoft.com/office/drawing/2014/main" val="4219214529"/>
                    </a:ext>
                  </a:extLst>
                </a:gridCol>
                <a:gridCol w="411480">
                  <a:extLst>
                    <a:ext uri="{9D8B030D-6E8A-4147-A177-3AD203B41FA5}">
                      <a16:colId xmlns:a16="http://schemas.microsoft.com/office/drawing/2014/main" val="3242556894"/>
                    </a:ext>
                  </a:extLst>
                </a:gridCol>
                <a:gridCol w="411480">
                  <a:extLst>
                    <a:ext uri="{9D8B030D-6E8A-4147-A177-3AD203B41FA5}">
                      <a16:colId xmlns:a16="http://schemas.microsoft.com/office/drawing/2014/main" val="1308378922"/>
                    </a:ext>
                  </a:extLst>
                </a:gridCol>
                <a:gridCol w="411480">
                  <a:extLst>
                    <a:ext uri="{9D8B030D-6E8A-4147-A177-3AD203B41FA5}">
                      <a16:colId xmlns:a16="http://schemas.microsoft.com/office/drawing/2014/main" val="327368964"/>
                    </a:ext>
                  </a:extLst>
                </a:gridCol>
                <a:gridCol w="411480">
                  <a:extLst>
                    <a:ext uri="{9D8B030D-6E8A-4147-A177-3AD203B41FA5}">
                      <a16:colId xmlns:a16="http://schemas.microsoft.com/office/drawing/2014/main" val="2632332761"/>
                    </a:ext>
                  </a:extLst>
                </a:gridCol>
                <a:gridCol w="411480">
                  <a:extLst>
                    <a:ext uri="{9D8B030D-6E8A-4147-A177-3AD203B41FA5}">
                      <a16:colId xmlns:a16="http://schemas.microsoft.com/office/drawing/2014/main" val="4048544007"/>
                    </a:ext>
                  </a:extLst>
                </a:gridCol>
                <a:gridCol w="411480">
                  <a:extLst>
                    <a:ext uri="{9D8B030D-6E8A-4147-A177-3AD203B41FA5}">
                      <a16:colId xmlns:a16="http://schemas.microsoft.com/office/drawing/2014/main" val="3002488753"/>
                    </a:ext>
                  </a:extLst>
                </a:gridCol>
                <a:gridCol w="411480">
                  <a:extLst>
                    <a:ext uri="{9D8B030D-6E8A-4147-A177-3AD203B41FA5}">
                      <a16:colId xmlns:a16="http://schemas.microsoft.com/office/drawing/2014/main" val="1690850046"/>
                    </a:ext>
                  </a:extLst>
                </a:gridCol>
                <a:gridCol w="411480">
                  <a:extLst>
                    <a:ext uri="{9D8B030D-6E8A-4147-A177-3AD203B41FA5}">
                      <a16:colId xmlns:a16="http://schemas.microsoft.com/office/drawing/2014/main" val="101366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86589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15:40:19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https://i.ytimg.com/vi/-34t1jEFc98/hqdefault.jpg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6945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09:39:17</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https://i.ytimg.com/vi/WJrn-ZDrR5A/hqdefault.jpg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4925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- 2025-01-28 12:57:13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https://i.ytimg.com/vi/atZOHhDlphc/hqdefault.jpg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619654"/>
                  </a:ext>
                </a:extLst>
              </a:tr>
            </a:tbl>
          </a:graphicData>
        </a:graphic>
      </p:graphicFrame>
      <p:sp>
        <p:nvSpPr>
          <p:cNvPr id="4" name="Text Placeholder 3">
            <a:extLst>
              <a:ext uri="{FF2B5EF4-FFF2-40B4-BE49-F238E27FC236}">
                <a16:creationId xmlns:a16="http://schemas.microsoft.com/office/drawing/2014/main" id="{007FD2B0-24E5-465D-AA6C-C7E183C46BD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991838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CA7F-7A73-406E-B06A-676CA244BBB1}"/>
              </a:ext>
            </a:extLst>
          </p:cNvPr>
          <p:cNvSpPr>
            <a:spLocks noGrp="1"/>
          </p:cNvSpPr>
          <p:nvPr>
            <p:ph type="title"/>
          </p:nvPr>
        </p:nvSpPr>
        <p:spPr/>
        <p:txBody>
          <a:bodyPr/>
          <a:lstStyle/>
          <a:p>
            <a:r>
              <a:rPr lang="en-US"/>
              <a:t>Youtube Private Videos Table | 1 group and 5 profiles - 10 of 15</a:t>
            </a:r>
          </a:p>
        </p:txBody>
      </p:sp>
      <p:graphicFrame>
        <p:nvGraphicFramePr>
          <p:cNvPr id="5" name="Table Placeholder 4">
            <a:extLst>
              <a:ext uri="{FF2B5EF4-FFF2-40B4-BE49-F238E27FC236}">
                <a16:creationId xmlns:a16="http://schemas.microsoft.com/office/drawing/2014/main" id="{057478AD-7396-4CC0-848F-83EF5CE56F19}"/>
              </a:ext>
            </a:extLst>
          </p:cNvPr>
          <p:cNvGraphicFramePr>
            <a:graphicFrameLocks noGrp="1"/>
          </p:cNvGraphicFramePr>
          <p:nvPr>
            <p:ph type="tbl" sz="quarter" idx="13"/>
            <p:extLst>
              <p:ext uri="{D42A27DB-BD31-4B8C-83A1-F6EECF244321}">
                <p14:modId xmlns:p14="http://schemas.microsoft.com/office/powerpoint/2010/main" val="143228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23789687"/>
                    </a:ext>
                  </a:extLst>
                </a:gridCol>
                <a:gridCol w="822961">
                  <a:extLst>
                    <a:ext uri="{9D8B030D-6E8A-4147-A177-3AD203B41FA5}">
                      <a16:colId xmlns:a16="http://schemas.microsoft.com/office/drawing/2014/main" val="1592905909"/>
                    </a:ext>
                  </a:extLst>
                </a:gridCol>
                <a:gridCol w="987553">
                  <a:extLst>
                    <a:ext uri="{9D8B030D-6E8A-4147-A177-3AD203B41FA5}">
                      <a16:colId xmlns:a16="http://schemas.microsoft.com/office/drawing/2014/main" val="3956380779"/>
                    </a:ext>
                  </a:extLst>
                </a:gridCol>
                <a:gridCol w="411480">
                  <a:extLst>
                    <a:ext uri="{9D8B030D-6E8A-4147-A177-3AD203B41FA5}">
                      <a16:colId xmlns:a16="http://schemas.microsoft.com/office/drawing/2014/main" val="4097764144"/>
                    </a:ext>
                  </a:extLst>
                </a:gridCol>
                <a:gridCol w="411480">
                  <a:extLst>
                    <a:ext uri="{9D8B030D-6E8A-4147-A177-3AD203B41FA5}">
                      <a16:colId xmlns:a16="http://schemas.microsoft.com/office/drawing/2014/main" val="800017022"/>
                    </a:ext>
                  </a:extLst>
                </a:gridCol>
                <a:gridCol w="411480">
                  <a:extLst>
                    <a:ext uri="{9D8B030D-6E8A-4147-A177-3AD203B41FA5}">
                      <a16:colId xmlns:a16="http://schemas.microsoft.com/office/drawing/2014/main" val="2195576090"/>
                    </a:ext>
                  </a:extLst>
                </a:gridCol>
                <a:gridCol w="411480">
                  <a:extLst>
                    <a:ext uri="{9D8B030D-6E8A-4147-A177-3AD203B41FA5}">
                      <a16:colId xmlns:a16="http://schemas.microsoft.com/office/drawing/2014/main" val="2436730130"/>
                    </a:ext>
                  </a:extLst>
                </a:gridCol>
                <a:gridCol w="411480">
                  <a:extLst>
                    <a:ext uri="{9D8B030D-6E8A-4147-A177-3AD203B41FA5}">
                      <a16:colId xmlns:a16="http://schemas.microsoft.com/office/drawing/2014/main" val="293302342"/>
                    </a:ext>
                  </a:extLst>
                </a:gridCol>
                <a:gridCol w="411480">
                  <a:extLst>
                    <a:ext uri="{9D8B030D-6E8A-4147-A177-3AD203B41FA5}">
                      <a16:colId xmlns:a16="http://schemas.microsoft.com/office/drawing/2014/main" val="2981405159"/>
                    </a:ext>
                  </a:extLst>
                </a:gridCol>
                <a:gridCol w="411480">
                  <a:extLst>
                    <a:ext uri="{9D8B030D-6E8A-4147-A177-3AD203B41FA5}">
                      <a16:colId xmlns:a16="http://schemas.microsoft.com/office/drawing/2014/main" val="3021328096"/>
                    </a:ext>
                  </a:extLst>
                </a:gridCol>
                <a:gridCol w="411480">
                  <a:extLst>
                    <a:ext uri="{9D8B030D-6E8A-4147-A177-3AD203B41FA5}">
                      <a16:colId xmlns:a16="http://schemas.microsoft.com/office/drawing/2014/main" val="1578343864"/>
                    </a:ext>
                  </a:extLst>
                </a:gridCol>
                <a:gridCol w="411480">
                  <a:extLst>
                    <a:ext uri="{9D8B030D-6E8A-4147-A177-3AD203B41FA5}">
                      <a16:colId xmlns:a16="http://schemas.microsoft.com/office/drawing/2014/main" val="951445020"/>
                    </a:ext>
                  </a:extLst>
                </a:gridCol>
                <a:gridCol w="411480">
                  <a:extLst>
                    <a:ext uri="{9D8B030D-6E8A-4147-A177-3AD203B41FA5}">
                      <a16:colId xmlns:a16="http://schemas.microsoft.com/office/drawing/2014/main" val="878969575"/>
                    </a:ext>
                  </a:extLst>
                </a:gridCol>
                <a:gridCol w="411480">
                  <a:extLst>
                    <a:ext uri="{9D8B030D-6E8A-4147-A177-3AD203B41FA5}">
                      <a16:colId xmlns:a16="http://schemas.microsoft.com/office/drawing/2014/main" val="260290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087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- 2025-01-15 12:04:15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https://i.ytimg.com/vi/q_BpoH-aPzc/hqdefault.jpg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59661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11:58:55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https://i.ytimg.com/vi/FkIOCsiHCuY/hqdefault.jpg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10075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08:46:29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https://i.ytimg.com/vi/zWKL94aJU8k/hqdefault.jpg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095669910"/>
                  </a:ext>
                </a:extLst>
              </a:tr>
            </a:tbl>
          </a:graphicData>
        </a:graphic>
      </p:graphicFrame>
      <p:sp>
        <p:nvSpPr>
          <p:cNvPr id="4" name="Text Placeholder 3">
            <a:extLst>
              <a:ext uri="{FF2B5EF4-FFF2-40B4-BE49-F238E27FC236}">
                <a16:creationId xmlns:a16="http://schemas.microsoft.com/office/drawing/2014/main" id="{D6E2ED7D-3BE1-4E0F-890D-F0F960B2E98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096442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525A-91F5-4FFC-88E7-99EFC7FA9607}"/>
              </a:ext>
            </a:extLst>
          </p:cNvPr>
          <p:cNvSpPr>
            <a:spLocks noGrp="1"/>
          </p:cNvSpPr>
          <p:nvPr>
            <p:ph type="title"/>
          </p:nvPr>
        </p:nvSpPr>
        <p:spPr/>
        <p:txBody>
          <a:bodyPr/>
          <a:lstStyle/>
          <a:p>
            <a:r>
              <a:rPr lang="en-US"/>
              <a:t>Youtube Private Videos Table | 1 group and 5 profiles - 11 of 15</a:t>
            </a:r>
          </a:p>
        </p:txBody>
      </p:sp>
      <p:graphicFrame>
        <p:nvGraphicFramePr>
          <p:cNvPr id="5" name="Table Placeholder 4">
            <a:extLst>
              <a:ext uri="{FF2B5EF4-FFF2-40B4-BE49-F238E27FC236}">
                <a16:creationId xmlns:a16="http://schemas.microsoft.com/office/drawing/2014/main" id="{A5EE40D8-A5B6-4ED6-AC59-8D3F8C620E11}"/>
              </a:ext>
            </a:extLst>
          </p:cNvPr>
          <p:cNvGraphicFramePr>
            <a:graphicFrameLocks noGrp="1"/>
          </p:cNvGraphicFramePr>
          <p:nvPr>
            <p:ph type="tbl" sz="quarter" idx="13"/>
            <p:extLst>
              <p:ext uri="{D42A27DB-BD31-4B8C-83A1-F6EECF244321}">
                <p14:modId xmlns:p14="http://schemas.microsoft.com/office/powerpoint/2010/main" val="224249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713105672"/>
                    </a:ext>
                  </a:extLst>
                </a:gridCol>
                <a:gridCol w="822961">
                  <a:extLst>
                    <a:ext uri="{9D8B030D-6E8A-4147-A177-3AD203B41FA5}">
                      <a16:colId xmlns:a16="http://schemas.microsoft.com/office/drawing/2014/main" val="832418761"/>
                    </a:ext>
                  </a:extLst>
                </a:gridCol>
                <a:gridCol w="987553">
                  <a:extLst>
                    <a:ext uri="{9D8B030D-6E8A-4147-A177-3AD203B41FA5}">
                      <a16:colId xmlns:a16="http://schemas.microsoft.com/office/drawing/2014/main" val="3759659536"/>
                    </a:ext>
                  </a:extLst>
                </a:gridCol>
                <a:gridCol w="411480">
                  <a:extLst>
                    <a:ext uri="{9D8B030D-6E8A-4147-A177-3AD203B41FA5}">
                      <a16:colId xmlns:a16="http://schemas.microsoft.com/office/drawing/2014/main" val="1103927977"/>
                    </a:ext>
                  </a:extLst>
                </a:gridCol>
                <a:gridCol w="411480">
                  <a:extLst>
                    <a:ext uri="{9D8B030D-6E8A-4147-A177-3AD203B41FA5}">
                      <a16:colId xmlns:a16="http://schemas.microsoft.com/office/drawing/2014/main" val="3821437041"/>
                    </a:ext>
                  </a:extLst>
                </a:gridCol>
                <a:gridCol w="411480">
                  <a:extLst>
                    <a:ext uri="{9D8B030D-6E8A-4147-A177-3AD203B41FA5}">
                      <a16:colId xmlns:a16="http://schemas.microsoft.com/office/drawing/2014/main" val="2272855505"/>
                    </a:ext>
                  </a:extLst>
                </a:gridCol>
                <a:gridCol w="411480">
                  <a:extLst>
                    <a:ext uri="{9D8B030D-6E8A-4147-A177-3AD203B41FA5}">
                      <a16:colId xmlns:a16="http://schemas.microsoft.com/office/drawing/2014/main" val="3516949090"/>
                    </a:ext>
                  </a:extLst>
                </a:gridCol>
                <a:gridCol w="411480">
                  <a:extLst>
                    <a:ext uri="{9D8B030D-6E8A-4147-A177-3AD203B41FA5}">
                      <a16:colId xmlns:a16="http://schemas.microsoft.com/office/drawing/2014/main" val="739340961"/>
                    </a:ext>
                  </a:extLst>
                </a:gridCol>
                <a:gridCol w="411480">
                  <a:extLst>
                    <a:ext uri="{9D8B030D-6E8A-4147-A177-3AD203B41FA5}">
                      <a16:colId xmlns:a16="http://schemas.microsoft.com/office/drawing/2014/main" val="1187953308"/>
                    </a:ext>
                  </a:extLst>
                </a:gridCol>
                <a:gridCol w="411480">
                  <a:extLst>
                    <a:ext uri="{9D8B030D-6E8A-4147-A177-3AD203B41FA5}">
                      <a16:colId xmlns:a16="http://schemas.microsoft.com/office/drawing/2014/main" val="849166299"/>
                    </a:ext>
                  </a:extLst>
                </a:gridCol>
                <a:gridCol w="411480">
                  <a:extLst>
                    <a:ext uri="{9D8B030D-6E8A-4147-A177-3AD203B41FA5}">
                      <a16:colId xmlns:a16="http://schemas.microsoft.com/office/drawing/2014/main" val="122701493"/>
                    </a:ext>
                  </a:extLst>
                </a:gridCol>
                <a:gridCol w="411480">
                  <a:extLst>
                    <a:ext uri="{9D8B030D-6E8A-4147-A177-3AD203B41FA5}">
                      <a16:colId xmlns:a16="http://schemas.microsoft.com/office/drawing/2014/main" val="2185771934"/>
                    </a:ext>
                  </a:extLst>
                </a:gridCol>
                <a:gridCol w="411480">
                  <a:extLst>
                    <a:ext uri="{9D8B030D-6E8A-4147-A177-3AD203B41FA5}">
                      <a16:colId xmlns:a16="http://schemas.microsoft.com/office/drawing/2014/main" val="3444940301"/>
                    </a:ext>
                  </a:extLst>
                </a:gridCol>
                <a:gridCol w="411480">
                  <a:extLst>
                    <a:ext uri="{9D8B030D-6E8A-4147-A177-3AD203B41FA5}">
                      <a16:colId xmlns:a16="http://schemas.microsoft.com/office/drawing/2014/main" val="222165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66975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- 2025-01-02 13:03:09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https://i.ytimg.com/vi/KuFCnjCoGwU/hqdefault.jpg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8096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12:23:59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https://i.ytimg.com/vi/WozIbVwsWw4/hqdefault.jpg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3108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- 2025-01-15 15:31:44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https://i.ytimg.com/vi/7uFjTBS580I/hqdefault.jpg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24599487"/>
                  </a:ext>
                </a:extLst>
              </a:tr>
            </a:tbl>
          </a:graphicData>
        </a:graphic>
      </p:graphicFrame>
      <p:sp>
        <p:nvSpPr>
          <p:cNvPr id="4" name="Text Placeholder 3">
            <a:extLst>
              <a:ext uri="{FF2B5EF4-FFF2-40B4-BE49-F238E27FC236}">
                <a16:creationId xmlns:a16="http://schemas.microsoft.com/office/drawing/2014/main" id="{02E1750E-B82B-46BB-996B-FB223CB6A61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891497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07FD-B5A1-4EA6-B48F-D4A39023D489}"/>
              </a:ext>
            </a:extLst>
          </p:cNvPr>
          <p:cNvSpPr>
            <a:spLocks noGrp="1"/>
          </p:cNvSpPr>
          <p:nvPr>
            <p:ph type="title"/>
          </p:nvPr>
        </p:nvSpPr>
        <p:spPr/>
        <p:txBody>
          <a:bodyPr/>
          <a:lstStyle/>
          <a:p>
            <a:r>
              <a:rPr lang="en-US"/>
              <a:t>Youtube Private Videos Table | 1 group and 5 profiles - 12 of 15</a:t>
            </a:r>
          </a:p>
        </p:txBody>
      </p:sp>
      <p:graphicFrame>
        <p:nvGraphicFramePr>
          <p:cNvPr id="5" name="Table Placeholder 4">
            <a:extLst>
              <a:ext uri="{FF2B5EF4-FFF2-40B4-BE49-F238E27FC236}">
                <a16:creationId xmlns:a16="http://schemas.microsoft.com/office/drawing/2014/main" id="{3FE48686-9AC2-48CD-817C-03A6CF169585}"/>
              </a:ext>
            </a:extLst>
          </p:cNvPr>
          <p:cNvGraphicFramePr>
            <a:graphicFrameLocks noGrp="1"/>
          </p:cNvGraphicFramePr>
          <p:nvPr>
            <p:ph type="tbl" sz="quarter" idx="13"/>
            <p:extLst>
              <p:ext uri="{D42A27DB-BD31-4B8C-83A1-F6EECF244321}">
                <p14:modId xmlns:p14="http://schemas.microsoft.com/office/powerpoint/2010/main" val="257279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41000436"/>
                    </a:ext>
                  </a:extLst>
                </a:gridCol>
                <a:gridCol w="822961">
                  <a:extLst>
                    <a:ext uri="{9D8B030D-6E8A-4147-A177-3AD203B41FA5}">
                      <a16:colId xmlns:a16="http://schemas.microsoft.com/office/drawing/2014/main" val="3777435721"/>
                    </a:ext>
                  </a:extLst>
                </a:gridCol>
                <a:gridCol w="987553">
                  <a:extLst>
                    <a:ext uri="{9D8B030D-6E8A-4147-A177-3AD203B41FA5}">
                      <a16:colId xmlns:a16="http://schemas.microsoft.com/office/drawing/2014/main" val="2762355714"/>
                    </a:ext>
                  </a:extLst>
                </a:gridCol>
                <a:gridCol w="411480">
                  <a:extLst>
                    <a:ext uri="{9D8B030D-6E8A-4147-A177-3AD203B41FA5}">
                      <a16:colId xmlns:a16="http://schemas.microsoft.com/office/drawing/2014/main" val="4142685271"/>
                    </a:ext>
                  </a:extLst>
                </a:gridCol>
                <a:gridCol w="411480">
                  <a:extLst>
                    <a:ext uri="{9D8B030D-6E8A-4147-A177-3AD203B41FA5}">
                      <a16:colId xmlns:a16="http://schemas.microsoft.com/office/drawing/2014/main" val="1790893440"/>
                    </a:ext>
                  </a:extLst>
                </a:gridCol>
                <a:gridCol w="411480">
                  <a:extLst>
                    <a:ext uri="{9D8B030D-6E8A-4147-A177-3AD203B41FA5}">
                      <a16:colId xmlns:a16="http://schemas.microsoft.com/office/drawing/2014/main" val="1659846742"/>
                    </a:ext>
                  </a:extLst>
                </a:gridCol>
                <a:gridCol w="411480">
                  <a:extLst>
                    <a:ext uri="{9D8B030D-6E8A-4147-A177-3AD203B41FA5}">
                      <a16:colId xmlns:a16="http://schemas.microsoft.com/office/drawing/2014/main" val="3691062241"/>
                    </a:ext>
                  </a:extLst>
                </a:gridCol>
                <a:gridCol w="411480">
                  <a:extLst>
                    <a:ext uri="{9D8B030D-6E8A-4147-A177-3AD203B41FA5}">
                      <a16:colId xmlns:a16="http://schemas.microsoft.com/office/drawing/2014/main" val="3241128283"/>
                    </a:ext>
                  </a:extLst>
                </a:gridCol>
                <a:gridCol w="411480">
                  <a:extLst>
                    <a:ext uri="{9D8B030D-6E8A-4147-A177-3AD203B41FA5}">
                      <a16:colId xmlns:a16="http://schemas.microsoft.com/office/drawing/2014/main" val="1939874191"/>
                    </a:ext>
                  </a:extLst>
                </a:gridCol>
                <a:gridCol w="411480">
                  <a:extLst>
                    <a:ext uri="{9D8B030D-6E8A-4147-A177-3AD203B41FA5}">
                      <a16:colId xmlns:a16="http://schemas.microsoft.com/office/drawing/2014/main" val="3798664155"/>
                    </a:ext>
                  </a:extLst>
                </a:gridCol>
                <a:gridCol w="411480">
                  <a:extLst>
                    <a:ext uri="{9D8B030D-6E8A-4147-A177-3AD203B41FA5}">
                      <a16:colId xmlns:a16="http://schemas.microsoft.com/office/drawing/2014/main" val="909715677"/>
                    </a:ext>
                  </a:extLst>
                </a:gridCol>
                <a:gridCol w="411480">
                  <a:extLst>
                    <a:ext uri="{9D8B030D-6E8A-4147-A177-3AD203B41FA5}">
                      <a16:colId xmlns:a16="http://schemas.microsoft.com/office/drawing/2014/main" val="201360166"/>
                    </a:ext>
                  </a:extLst>
                </a:gridCol>
                <a:gridCol w="411480">
                  <a:extLst>
                    <a:ext uri="{9D8B030D-6E8A-4147-A177-3AD203B41FA5}">
                      <a16:colId xmlns:a16="http://schemas.microsoft.com/office/drawing/2014/main" val="1450543755"/>
                    </a:ext>
                  </a:extLst>
                </a:gridCol>
                <a:gridCol w="411480">
                  <a:extLst>
                    <a:ext uri="{9D8B030D-6E8A-4147-A177-3AD203B41FA5}">
                      <a16:colId xmlns:a16="http://schemas.microsoft.com/office/drawing/2014/main" val="137143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5310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- 2025-01-10 11:09:09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https://i.ytimg.com/vi/7Bxzq9JKLqk/hqdefault.jpg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0345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08:52:39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https://i.ytimg.com/vi/nCiKexdzPAc/hqdefault.jpg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9402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- 2025-01-29 08:35:21</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https://i.ytimg.com/vi/ZyylfqSx2S8/hqdefault.jpg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96697798"/>
                  </a:ext>
                </a:extLst>
              </a:tr>
            </a:tbl>
          </a:graphicData>
        </a:graphic>
      </p:graphicFrame>
      <p:sp>
        <p:nvSpPr>
          <p:cNvPr id="4" name="Text Placeholder 3">
            <a:extLst>
              <a:ext uri="{FF2B5EF4-FFF2-40B4-BE49-F238E27FC236}">
                <a16:creationId xmlns:a16="http://schemas.microsoft.com/office/drawing/2014/main" id="{D12BF372-FD22-4641-8615-89D0A0D6D32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367705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FCBB-7515-479F-8F64-6C9F63DFDC27}"/>
              </a:ext>
            </a:extLst>
          </p:cNvPr>
          <p:cNvSpPr>
            <a:spLocks noGrp="1"/>
          </p:cNvSpPr>
          <p:nvPr>
            <p:ph type="title"/>
          </p:nvPr>
        </p:nvSpPr>
        <p:spPr/>
        <p:txBody>
          <a:bodyPr/>
          <a:lstStyle/>
          <a:p>
            <a:r>
              <a:rPr lang="en-US"/>
              <a:t>Youtube Private Videos Table | 1 group and 5 profiles - 13 of 15</a:t>
            </a:r>
          </a:p>
        </p:txBody>
      </p:sp>
      <p:graphicFrame>
        <p:nvGraphicFramePr>
          <p:cNvPr id="5" name="Table Placeholder 4">
            <a:extLst>
              <a:ext uri="{FF2B5EF4-FFF2-40B4-BE49-F238E27FC236}">
                <a16:creationId xmlns:a16="http://schemas.microsoft.com/office/drawing/2014/main" id="{A9A873DF-B4B1-4928-AE11-BE91FFFD056E}"/>
              </a:ext>
            </a:extLst>
          </p:cNvPr>
          <p:cNvGraphicFramePr>
            <a:graphicFrameLocks noGrp="1"/>
          </p:cNvGraphicFramePr>
          <p:nvPr>
            <p:ph type="tbl" sz="quarter" idx="13"/>
            <p:extLst>
              <p:ext uri="{D42A27DB-BD31-4B8C-83A1-F6EECF244321}">
                <p14:modId xmlns:p14="http://schemas.microsoft.com/office/powerpoint/2010/main" val="261179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22800155"/>
                    </a:ext>
                  </a:extLst>
                </a:gridCol>
                <a:gridCol w="822961">
                  <a:extLst>
                    <a:ext uri="{9D8B030D-6E8A-4147-A177-3AD203B41FA5}">
                      <a16:colId xmlns:a16="http://schemas.microsoft.com/office/drawing/2014/main" val="2927615699"/>
                    </a:ext>
                  </a:extLst>
                </a:gridCol>
                <a:gridCol w="987553">
                  <a:extLst>
                    <a:ext uri="{9D8B030D-6E8A-4147-A177-3AD203B41FA5}">
                      <a16:colId xmlns:a16="http://schemas.microsoft.com/office/drawing/2014/main" val="2271504108"/>
                    </a:ext>
                  </a:extLst>
                </a:gridCol>
                <a:gridCol w="411480">
                  <a:extLst>
                    <a:ext uri="{9D8B030D-6E8A-4147-A177-3AD203B41FA5}">
                      <a16:colId xmlns:a16="http://schemas.microsoft.com/office/drawing/2014/main" val="64917863"/>
                    </a:ext>
                  </a:extLst>
                </a:gridCol>
                <a:gridCol w="411480">
                  <a:extLst>
                    <a:ext uri="{9D8B030D-6E8A-4147-A177-3AD203B41FA5}">
                      <a16:colId xmlns:a16="http://schemas.microsoft.com/office/drawing/2014/main" val="64855311"/>
                    </a:ext>
                  </a:extLst>
                </a:gridCol>
                <a:gridCol w="411480">
                  <a:extLst>
                    <a:ext uri="{9D8B030D-6E8A-4147-A177-3AD203B41FA5}">
                      <a16:colId xmlns:a16="http://schemas.microsoft.com/office/drawing/2014/main" val="3905479400"/>
                    </a:ext>
                  </a:extLst>
                </a:gridCol>
                <a:gridCol w="411480">
                  <a:extLst>
                    <a:ext uri="{9D8B030D-6E8A-4147-A177-3AD203B41FA5}">
                      <a16:colId xmlns:a16="http://schemas.microsoft.com/office/drawing/2014/main" val="1698571345"/>
                    </a:ext>
                  </a:extLst>
                </a:gridCol>
                <a:gridCol w="411480">
                  <a:extLst>
                    <a:ext uri="{9D8B030D-6E8A-4147-A177-3AD203B41FA5}">
                      <a16:colId xmlns:a16="http://schemas.microsoft.com/office/drawing/2014/main" val="623165418"/>
                    </a:ext>
                  </a:extLst>
                </a:gridCol>
                <a:gridCol w="411480">
                  <a:extLst>
                    <a:ext uri="{9D8B030D-6E8A-4147-A177-3AD203B41FA5}">
                      <a16:colId xmlns:a16="http://schemas.microsoft.com/office/drawing/2014/main" val="1018010173"/>
                    </a:ext>
                  </a:extLst>
                </a:gridCol>
                <a:gridCol w="411480">
                  <a:extLst>
                    <a:ext uri="{9D8B030D-6E8A-4147-A177-3AD203B41FA5}">
                      <a16:colId xmlns:a16="http://schemas.microsoft.com/office/drawing/2014/main" val="2281443543"/>
                    </a:ext>
                  </a:extLst>
                </a:gridCol>
                <a:gridCol w="411480">
                  <a:extLst>
                    <a:ext uri="{9D8B030D-6E8A-4147-A177-3AD203B41FA5}">
                      <a16:colId xmlns:a16="http://schemas.microsoft.com/office/drawing/2014/main" val="3672555864"/>
                    </a:ext>
                  </a:extLst>
                </a:gridCol>
                <a:gridCol w="411480">
                  <a:extLst>
                    <a:ext uri="{9D8B030D-6E8A-4147-A177-3AD203B41FA5}">
                      <a16:colId xmlns:a16="http://schemas.microsoft.com/office/drawing/2014/main" val="2428574027"/>
                    </a:ext>
                  </a:extLst>
                </a:gridCol>
                <a:gridCol w="411480">
                  <a:extLst>
                    <a:ext uri="{9D8B030D-6E8A-4147-A177-3AD203B41FA5}">
                      <a16:colId xmlns:a16="http://schemas.microsoft.com/office/drawing/2014/main" val="3306124622"/>
                    </a:ext>
                  </a:extLst>
                </a:gridCol>
                <a:gridCol w="411480">
                  <a:extLst>
                    <a:ext uri="{9D8B030D-6E8A-4147-A177-3AD203B41FA5}">
                      <a16:colId xmlns:a16="http://schemas.microsoft.com/office/drawing/2014/main" val="33907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95084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17:12:43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https://i.ytimg.com/vi/a9NETpOyV7M/hqdefault.jpg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388071268"/>
                  </a:ext>
                </a:extLst>
              </a:tr>
            </a:tbl>
          </a:graphicData>
        </a:graphic>
      </p:graphicFrame>
      <p:sp>
        <p:nvSpPr>
          <p:cNvPr id="4" name="Text Placeholder 3">
            <a:extLst>
              <a:ext uri="{FF2B5EF4-FFF2-40B4-BE49-F238E27FC236}">
                <a16:creationId xmlns:a16="http://schemas.microsoft.com/office/drawing/2014/main" id="{11685870-F27E-43CB-A927-9C2F14633B9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6289507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EC327-8227-4B15-8679-C6AB2378CDFC}"/>
              </a:ext>
            </a:extLst>
          </p:cNvPr>
          <p:cNvSpPr>
            <a:spLocks noGrp="1"/>
          </p:cNvSpPr>
          <p:nvPr>
            <p:ph type="title"/>
          </p:nvPr>
        </p:nvSpPr>
        <p:spPr/>
        <p:txBody>
          <a:bodyPr/>
          <a:lstStyle/>
          <a:p>
            <a:r>
              <a:rPr lang="en-US"/>
              <a:t>Youtube Private Videos Table | 1 group and 5 profiles - 14 of 15</a:t>
            </a:r>
          </a:p>
        </p:txBody>
      </p:sp>
      <p:graphicFrame>
        <p:nvGraphicFramePr>
          <p:cNvPr id="5" name="Table Placeholder 4">
            <a:extLst>
              <a:ext uri="{FF2B5EF4-FFF2-40B4-BE49-F238E27FC236}">
                <a16:creationId xmlns:a16="http://schemas.microsoft.com/office/drawing/2014/main" id="{2E865240-9FD1-4DE8-ABFE-F0BCFA5B9200}"/>
              </a:ext>
            </a:extLst>
          </p:cNvPr>
          <p:cNvGraphicFramePr>
            <a:graphicFrameLocks noGrp="1"/>
          </p:cNvGraphicFramePr>
          <p:nvPr>
            <p:ph type="tbl" sz="quarter" idx="13"/>
            <p:extLst>
              <p:ext uri="{D42A27DB-BD31-4B8C-83A1-F6EECF244321}">
                <p14:modId xmlns:p14="http://schemas.microsoft.com/office/powerpoint/2010/main" val="268967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62335985"/>
                    </a:ext>
                  </a:extLst>
                </a:gridCol>
                <a:gridCol w="822961">
                  <a:extLst>
                    <a:ext uri="{9D8B030D-6E8A-4147-A177-3AD203B41FA5}">
                      <a16:colId xmlns:a16="http://schemas.microsoft.com/office/drawing/2014/main" val="535159838"/>
                    </a:ext>
                  </a:extLst>
                </a:gridCol>
                <a:gridCol w="987553">
                  <a:extLst>
                    <a:ext uri="{9D8B030D-6E8A-4147-A177-3AD203B41FA5}">
                      <a16:colId xmlns:a16="http://schemas.microsoft.com/office/drawing/2014/main" val="2711058372"/>
                    </a:ext>
                  </a:extLst>
                </a:gridCol>
                <a:gridCol w="411480">
                  <a:extLst>
                    <a:ext uri="{9D8B030D-6E8A-4147-A177-3AD203B41FA5}">
                      <a16:colId xmlns:a16="http://schemas.microsoft.com/office/drawing/2014/main" val="2518375671"/>
                    </a:ext>
                  </a:extLst>
                </a:gridCol>
                <a:gridCol w="411480">
                  <a:extLst>
                    <a:ext uri="{9D8B030D-6E8A-4147-A177-3AD203B41FA5}">
                      <a16:colId xmlns:a16="http://schemas.microsoft.com/office/drawing/2014/main" val="3566906312"/>
                    </a:ext>
                  </a:extLst>
                </a:gridCol>
                <a:gridCol w="411480">
                  <a:extLst>
                    <a:ext uri="{9D8B030D-6E8A-4147-A177-3AD203B41FA5}">
                      <a16:colId xmlns:a16="http://schemas.microsoft.com/office/drawing/2014/main" val="2830665099"/>
                    </a:ext>
                  </a:extLst>
                </a:gridCol>
                <a:gridCol w="411480">
                  <a:extLst>
                    <a:ext uri="{9D8B030D-6E8A-4147-A177-3AD203B41FA5}">
                      <a16:colId xmlns:a16="http://schemas.microsoft.com/office/drawing/2014/main" val="2436785494"/>
                    </a:ext>
                  </a:extLst>
                </a:gridCol>
                <a:gridCol w="411480">
                  <a:extLst>
                    <a:ext uri="{9D8B030D-6E8A-4147-A177-3AD203B41FA5}">
                      <a16:colId xmlns:a16="http://schemas.microsoft.com/office/drawing/2014/main" val="2108695853"/>
                    </a:ext>
                  </a:extLst>
                </a:gridCol>
                <a:gridCol w="411480">
                  <a:extLst>
                    <a:ext uri="{9D8B030D-6E8A-4147-A177-3AD203B41FA5}">
                      <a16:colId xmlns:a16="http://schemas.microsoft.com/office/drawing/2014/main" val="3884609682"/>
                    </a:ext>
                  </a:extLst>
                </a:gridCol>
                <a:gridCol w="411480">
                  <a:extLst>
                    <a:ext uri="{9D8B030D-6E8A-4147-A177-3AD203B41FA5}">
                      <a16:colId xmlns:a16="http://schemas.microsoft.com/office/drawing/2014/main" val="2241317754"/>
                    </a:ext>
                  </a:extLst>
                </a:gridCol>
                <a:gridCol w="411480">
                  <a:extLst>
                    <a:ext uri="{9D8B030D-6E8A-4147-A177-3AD203B41FA5}">
                      <a16:colId xmlns:a16="http://schemas.microsoft.com/office/drawing/2014/main" val="618855639"/>
                    </a:ext>
                  </a:extLst>
                </a:gridCol>
                <a:gridCol w="411480">
                  <a:extLst>
                    <a:ext uri="{9D8B030D-6E8A-4147-A177-3AD203B41FA5}">
                      <a16:colId xmlns:a16="http://schemas.microsoft.com/office/drawing/2014/main" val="1831742963"/>
                    </a:ext>
                  </a:extLst>
                </a:gridCol>
                <a:gridCol w="411480">
                  <a:extLst>
                    <a:ext uri="{9D8B030D-6E8A-4147-A177-3AD203B41FA5}">
                      <a16:colId xmlns:a16="http://schemas.microsoft.com/office/drawing/2014/main" val="2802016272"/>
                    </a:ext>
                  </a:extLst>
                </a:gridCol>
                <a:gridCol w="411480">
                  <a:extLst>
                    <a:ext uri="{9D8B030D-6E8A-4147-A177-3AD203B41FA5}">
                      <a16:colId xmlns:a16="http://schemas.microsoft.com/office/drawing/2014/main" val="281519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78791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- 2025-01-22 17:10:56</a:t>
                      </a:r>
                      <a:r>
                        <a:rPr kumimoji="0" lang="en-US" sz="1000" b="0" i="0" u="none" strike="noStrike" kern="1200" cap="none" spc="0" normalizeH="0" baseline="0" noProof="0">
                          <a:ln>
                            <a:noFill/>
                          </a:ln>
                          <a:solidFill>
                            <a:prstClr val="black"/>
                          </a:solidFill>
                          <a:effectLst/>
                          <a:uLnTx/>
                          <a:uFillTx/>
                          <a:latin typeface="Calibri"/>
                          <a:ea typeface="+mn-ea"/>
                          <a:cs typeface="+mn-cs"/>
                        </a:rPr>
                        <a:t>
 'Better Man', de nieuwe biopic over Robbie Williams, komt al veel in opspraak, vooral door het feit dat een aap de rol van de Britse zanger vervult. Maar het uiterlijk is niet het enige dat is veranderd! Je merkt het misschien niet als je de film kijkt, maar ook de stem van Robbie is 'gespeeld'. Dit door Adam Tucker. 3FM-dj Sebastiaan Ockhuysen interviewt hem.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#RobbieWilliams #BetterMan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https://i.ytimg.com/vi/6-bFVnoOz40/hqdefault.jpg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99460584"/>
                  </a:ext>
                </a:extLst>
              </a:tr>
            </a:tbl>
          </a:graphicData>
        </a:graphic>
      </p:graphicFrame>
      <p:sp>
        <p:nvSpPr>
          <p:cNvPr id="4" name="Text Placeholder 3">
            <a:extLst>
              <a:ext uri="{FF2B5EF4-FFF2-40B4-BE49-F238E27FC236}">
                <a16:creationId xmlns:a16="http://schemas.microsoft.com/office/drawing/2014/main" id="{CB59C91E-CC57-446C-929E-55DA55EC43A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573079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952C1-6386-4260-B5BC-3302B68F542E}"/>
              </a:ext>
            </a:extLst>
          </p:cNvPr>
          <p:cNvSpPr>
            <a:spLocks noGrp="1"/>
          </p:cNvSpPr>
          <p:nvPr>
            <p:ph type="title"/>
          </p:nvPr>
        </p:nvSpPr>
        <p:spPr/>
        <p:txBody>
          <a:bodyPr/>
          <a:lstStyle/>
          <a:p>
            <a:r>
              <a:rPr lang="en-US"/>
              <a:t>Youtube Private Videos Table | 1 group and 5 profiles - 15 of 15</a:t>
            </a:r>
          </a:p>
        </p:txBody>
      </p:sp>
      <p:graphicFrame>
        <p:nvGraphicFramePr>
          <p:cNvPr id="5" name="Table Placeholder 4">
            <a:extLst>
              <a:ext uri="{FF2B5EF4-FFF2-40B4-BE49-F238E27FC236}">
                <a16:creationId xmlns:a16="http://schemas.microsoft.com/office/drawing/2014/main" id="{0030FA3F-0861-451F-BEE3-2214E23741E3}"/>
              </a:ext>
            </a:extLst>
          </p:cNvPr>
          <p:cNvGraphicFramePr>
            <a:graphicFrameLocks noGrp="1"/>
          </p:cNvGraphicFramePr>
          <p:nvPr>
            <p:ph type="tbl" sz="quarter" idx="13"/>
            <p:extLst>
              <p:ext uri="{D42A27DB-BD31-4B8C-83A1-F6EECF244321}">
                <p14:modId xmlns:p14="http://schemas.microsoft.com/office/powerpoint/2010/main" val="276250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1782834"/>
                    </a:ext>
                  </a:extLst>
                </a:gridCol>
                <a:gridCol w="822961">
                  <a:extLst>
                    <a:ext uri="{9D8B030D-6E8A-4147-A177-3AD203B41FA5}">
                      <a16:colId xmlns:a16="http://schemas.microsoft.com/office/drawing/2014/main" val="1184849020"/>
                    </a:ext>
                  </a:extLst>
                </a:gridCol>
                <a:gridCol w="987553">
                  <a:extLst>
                    <a:ext uri="{9D8B030D-6E8A-4147-A177-3AD203B41FA5}">
                      <a16:colId xmlns:a16="http://schemas.microsoft.com/office/drawing/2014/main" val="366867050"/>
                    </a:ext>
                  </a:extLst>
                </a:gridCol>
                <a:gridCol w="411480">
                  <a:extLst>
                    <a:ext uri="{9D8B030D-6E8A-4147-A177-3AD203B41FA5}">
                      <a16:colId xmlns:a16="http://schemas.microsoft.com/office/drawing/2014/main" val="3151333652"/>
                    </a:ext>
                  </a:extLst>
                </a:gridCol>
                <a:gridCol w="411480">
                  <a:extLst>
                    <a:ext uri="{9D8B030D-6E8A-4147-A177-3AD203B41FA5}">
                      <a16:colId xmlns:a16="http://schemas.microsoft.com/office/drawing/2014/main" val="2752548303"/>
                    </a:ext>
                  </a:extLst>
                </a:gridCol>
                <a:gridCol w="411480">
                  <a:extLst>
                    <a:ext uri="{9D8B030D-6E8A-4147-A177-3AD203B41FA5}">
                      <a16:colId xmlns:a16="http://schemas.microsoft.com/office/drawing/2014/main" val="1012743246"/>
                    </a:ext>
                  </a:extLst>
                </a:gridCol>
                <a:gridCol w="411480">
                  <a:extLst>
                    <a:ext uri="{9D8B030D-6E8A-4147-A177-3AD203B41FA5}">
                      <a16:colId xmlns:a16="http://schemas.microsoft.com/office/drawing/2014/main" val="2315063384"/>
                    </a:ext>
                  </a:extLst>
                </a:gridCol>
                <a:gridCol w="411480">
                  <a:extLst>
                    <a:ext uri="{9D8B030D-6E8A-4147-A177-3AD203B41FA5}">
                      <a16:colId xmlns:a16="http://schemas.microsoft.com/office/drawing/2014/main" val="1123083677"/>
                    </a:ext>
                  </a:extLst>
                </a:gridCol>
                <a:gridCol w="411480">
                  <a:extLst>
                    <a:ext uri="{9D8B030D-6E8A-4147-A177-3AD203B41FA5}">
                      <a16:colId xmlns:a16="http://schemas.microsoft.com/office/drawing/2014/main" val="1655828243"/>
                    </a:ext>
                  </a:extLst>
                </a:gridCol>
                <a:gridCol w="411480">
                  <a:extLst>
                    <a:ext uri="{9D8B030D-6E8A-4147-A177-3AD203B41FA5}">
                      <a16:colId xmlns:a16="http://schemas.microsoft.com/office/drawing/2014/main" val="3403531768"/>
                    </a:ext>
                  </a:extLst>
                </a:gridCol>
                <a:gridCol w="411480">
                  <a:extLst>
                    <a:ext uri="{9D8B030D-6E8A-4147-A177-3AD203B41FA5}">
                      <a16:colId xmlns:a16="http://schemas.microsoft.com/office/drawing/2014/main" val="2661968238"/>
                    </a:ext>
                  </a:extLst>
                </a:gridCol>
                <a:gridCol w="411480">
                  <a:extLst>
                    <a:ext uri="{9D8B030D-6E8A-4147-A177-3AD203B41FA5}">
                      <a16:colId xmlns:a16="http://schemas.microsoft.com/office/drawing/2014/main" val="2045798136"/>
                    </a:ext>
                  </a:extLst>
                </a:gridCol>
                <a:gridCol w="411480">
                  <a:extLst>
                    <a:ext uri="{9D8B030D-6E8A-4147-A177-3AD203B41FA5}">
                      <a16:colId xmlns:a16="http://schemas.microsoft.com/office/drawing/2014/main" val="1334581348"/>
                    </a:ext>
                  </a:extLst>
                </a:gridCol>
                <a:gridCol w="411480">
                  <a:extLst>
                    <a:ext uri="{9D8B030D-6E8A-4147-A177-3AD203B41FA5}">
                      <a16:colId xmlns:a16="http://schemas.microsoft.com/office/drawing/2014/main" val="171191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25599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- 2025-01-24 16:00:04</a:t>
                      </a:r>
                      <a:r>
                        <a:rPr kumimoji="0" lang="nl-NL" sz="1000" b="0" i="0" u="none" strike="noStrike" kern="1200" cap="none" spc="0" normalizeH="0" baseline="0" noProof="0">
                          <a:ln>
                            <a:noFill/>
                          </a:ln>
                          <a:solidFill>
                            <a:prstClr val="black"/>
                          </a:solidFill>
                          <a:effectLst/>
                          <a:uLnTx/>
                          <a:uFillTx/>
                          <a:latin typeface="Calibri"/>
                          <a:ea typeface="+mn-ea"/>
                          <a:cs typeface="+mn-cs"/>
                        </a:rPr>
                        <a:t>
 Hiigo is een van de drie nieuwste 3FM Talents die op ESNS 2025 werd aangekondigd. Ze speelden al op de Popronde, 3FM Serious Request én het dak van de Grote Ker in Zwolle! Nu spelen ze 'Alles Wat Ik Zoek' in de 3FM Live Box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https://i.ytimg.com/vi/awVa_zcS92k/hqdefault.jpg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864786257"/>
                  </a:ext>
                </a:extLst>
              </a:tr>
            </a:tbl>
          </a:graphicData>
        </a:graphic>
      </p:graphicFrame>
      <p:sp>
        <p:nvSpPr>
          <p:cNvPr id="4" name="Text Placeholder 3">
            <a:extLst>
              <a:ext uri="{FF2B5EF4-FFF2-40B4-BE49-F238E27FC236}">
                <a16:creationId xmlns:a16="http://schemas.microsoft.com/office/drawing/2014/main" id="{1453A2F5-916F-4D70-960B-CE5B1A53705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6062555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10405</Words>
  <Application>Microsoft Office PowerPoint</Application>
  <PresentationFormat>On-screen Show (4:3)</PresentationFormat>
  <Paragraphs>2501</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Calibri</vt:lpstr>
      <vt:lpstr>Arial</vt:lpstr>
      <vt:lpstr>quintly_template</vt:lpstr>
      <vt:lpstr>3FM STATS</vt:lpstr>
      <vt:lpstr>Overall Al onze kanalen in vogelvlucht 📊 | 1 group and 5 profiles</vt:lpstr>
      <vt:lpstr>Overall Gouden Bergen, dit zijn onze top posts van de maand! ✨ | 1 group and 5 profiles - 1 of 3</vt:lpstr>
      <vt:lpstr>Overall Gouden Bergen, dit zijn onze top posts van de maand! ✨ | 1 group and 5 profiles - 2 of 3</vt:lpstr>
      <vt:lpstr>Overall Gouden Bergen, dit zijn onze top posts van de maand! ✨ | 1 group and 5 profiles - 3 of 3</vt:lpstr>
      <vt:lpstr>Tiktok Post Views | 1 group and 5 profiles</vt:lpstr>
      <vt:lpstr>Tiktok Average Views by Hashtag | 1 group and 5 profiles</vt:lpstr>
      <vt:lpstr>Tiktok Onze best scorende TikToks! 👀 | 1 group and 5 profiles - 1 of 5</vt:lpstr>
      <vt:lpstr>Tiktok Onze best scorende TikToks! 👀 | 1 group and 5 profiles - 2 of 5</vt:lpstr>
      <vt:lpstr>Tiktok Onze best scorende TikToks! 👀 | 1 group and 5 profiles - 3 of 5</vt:lpstr>
      <vt:lpstr>Tiktok Onze best scorende TikToks! 👀 | 1 group and 5 profiles - 4 of 5</vt:lpstr>
      <vt:lpstr>Tiktok Onze best scorende TikToks! 👀 | 1 group and 5 profiles - 5 of 5</vt:lpstr>
      <vt:lpstr>Instagram Belangrijkste Insta statistieken op een rij 📊 | 1 group and 5 profiles</vt:lpstr>
      <vt:lpstr>Instagram Reach | 1 group and 5 profiles</vt:lpstr>
      <vt:lpstr>Instagram Impressions  | 1 group and 5 profiles</vt:lpstr>
      <vt:lpstr>Instagram Followers Total | 1 group and 5 profiles</vt:lpstr>
      <vt:lpstr>Instagram Hashtag Detection | 1 group and 5 profiles - 1 of 3</vt:lpstr>
      <vt:lpstr>Instagram Hashtag Detection | 1 group and 5 profiles - 2 of 3</vt:lpstr>
      <vt:lpstr>Instagram Hashtag Detection | 1 group and 5 profiles - 3 of 3</vt:lpstr>
      <vt:lpstr>Instagram Interaction Rate By Post Type | 1 group and 5 profiles</vt:lpstr>
      <vt:lpstr>Instagram Beste posts qua likes | 1 group and 5 profiles - 1 of 12</vt:lpstr>
      <vt:lpstr>Instagram Beste posts qua likes | 1 group and 5 profiles - 2 of 12</vt:lpstr>
      <vt:lpstr>Instagram Beste posts qua likes | 1 group and 5 profiles - 3 of 12</vt:lpstr>
      <vt:lpstr>Instagram Beste posts qua likes | 1 group and 5 profiles - 4 of 12</vt:lpstr>
      <vt:lpstr>Instagram Beste posts qua likes | 1 group and 5 profiles - 5 of 12</vt:lpstr>
      <vt:lpstr>Instagram Beste posts qua likes | 1 group and 5 profiles - 6 of 12</vt:lpstr>
      <vt:lpstr>Instagram Beste posts qua likes | 1 group and 5 profiles - 7 of 12</vt:lpstr>
      <vt:lpstr>Instagram Beste posts qua likes | 1 group and 5 profiles - 8 of 12</vt:lpstr>
      <vt:lpstr>Instagram Beste posts qua likes | 1 group and 5 profiles - 9 of 12</vt:lpstr>
      <vt:lpstr>Instagram Beste posts qua likes | 1 group and 5 profiles - 10 of 12</vt:lpstr>
      <vt:lpstr>Instagram Beste posts qua likes | 1 group and 5 profiles - 11 of 12</vt:lpstr>
      <vt:lpstr>Instagram Beste posts qua likes | 1 group and 5 profiles - 12 of 12</vt:lpstr>
      <vt:lpstr>Instagram Minste posts qua likes | 1 group and 5 profiles - 1 of 12</vt:lpstr>
      <vt:lpstr>Instagram Minste posts qua likes | 1 group and 5 profiles - 2 of 12</vt:lpstr>
      <vt:lpstr>Instagram Minste posts qua likes | 1 group and 5 profiles - 3 of 12</vt:lpstr>
      <vt:lpstr>Instagram Minste posts qua likes | 1 group and 5 profiles - 4 of 12</vt:lpstr>
      <vt:lpstr>Instagram Minste posts qua likes | 1 group and 5 profiles - 5 of 12</vt:lpstr>
      <vt:lpstr>Instagram Minste posts qua likes | 1 group and 5 profiles - 6 of 12</vt:lpstr>
      <vt:lpstr>Instagram Minste posts qua likes | 1 group and 5 profiles - 7 of 12</vt:lpstr>
      <vt:lpstr>Instagram Minste posts qua likes | 1 group and 5 profiles - 8 of 12</vt:lpstr>
      <vt:lpstr>Instagram Minste posts qua likes | 1 group and 5 profiles - 9 of 12</vt:lpstr>
      <vt:lpstr>Instagram Minste posts qua likes | 1 group and 5 profiles - 10 of 12</vt:lpstr>
      <vt:lpstr>Instagram Minste posts qua likes | 1 group and 5 profiles - 11 of 12</vt:lpstr>
      <vt:lpstr>Instagram Minste posts qua likes | 1 group and 5 profiles - 12 of 12</vt:lpstr>
      <vt:lpstr>Facebook Reach | 1 group and 5 profiles</vt:lpstr>
      <vt:lpstr>Facebook Impressions | 1 group and 5 profiles</vt:lpstr>
      <vt:lpstr>Facebook Posts met meeste likes | 1 group and 5 profiles - 1 of 3</vt:lpstr>
      <vt:lpstr>Facebook Posts met meeste likes | 1 group and 5 profiles - 2 of 3</vt:lpstr>
      <vt:lpstr>Facebook Posts met meeste likes | 1 group and 5 profiles - 3 of 3</vt:lpstr>
      <vt:lpstr>Facebook Posts met minste likes | 1 group and 5 profiles - 1 of 3</vt:lpstr>
      <vt:lpstr>Facebook Posts met minste likes | 1 group and 5 profiles - 2 of 3</vt:lpstr>
      <vt:lpstr>Facebook Posts met minste likes | 1 group and 5 profiles - 3 of 3</vt:lpstr>
      <vt:lpstr>Youtube Private Video Views | 1 group and 5 profiles</vt:lpstr>
      <vt:lpstr>Youtube Private Videos Table | 1 group and 5 profiles - 1 of 15</vt:lpstr>
      <vt:lpstr>Youtube Private Videos Table | 1 group and 5 profiles - 2 of 15</vt:lpstr>
      <vt:lpstr>Youtube Private Videos Table | 1 group and 5 profiles - 3 of 15</vt:lpstr>
      <vt:lpstr>Youtube Private Videos Table | 1 group and 5 profiles - 4 of 15</vt:lpstr>
      <vt:lpstr>Youtube Private Videos Table | 1 group and 5 profiles - 5 of 15</vt:lpstr>
      <vt:lpstr>Youtube Private Videos Table | 1 group and 5 profiles - 6 of 15</vt:lpstr>
      <vt:lpstr>Youtube Private Videos Table | 1 group and 5 profiles - 7 of 15</vt:lpstr>
      <vt:lpstr>Youtube Private Videos Table | 1 group and 5 profiles - 8 of 15</vt:lpstr>
      <vt:lpstr>Youtube Private Videos Table | 1 group and 5 profiles - 9 of 15</vt:lpstr>
      <vt:lpstr>Youtube Private Videos Table | 1 group and 5 profiles - 10 of 15</vt:lpstr>
      <vt:lpstr>Youtube Private Videos Table | 1 group and 5 profiles - 11 of 15</vt:lpstr>
      <vt:lpstr>Youtube Private Videos Table | 1 group and 5 profiles - 12 of 15</vt:lpstr>
      <vt:lpstr>Youtube Private Videos Table | 1 group and 5 profiles - 13 of 15</vt:lpstr>
      <vt:lpstr>Youtube Private Videos Table | 1 group and 5 profiles - 14 of 15</vt:lpstr>
      <vt:lpstr>Youtube Private Videos Table | 1 group and 5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STATS</dc:title>
  <dc:creator>Frederik Born</dc:creator>
  <cp:lastModifiedBy>Frederik Born</cp:lastModifiedBy>
  <cp:revision>1</cp:revision>
  <dcterms:created xsi:type="dcterms:W3CDTF">2025-02-05T13:10:14Z</dcterms:created>
  <dcterms:modified xsi:type="dcterms:W3CDTF">2025-02-05T13:13:36Z</dcterms:modified>
</cp:coreProperties>
</file>