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16A8-01A8-4548-A8EE-02B44426DFC6}"/>
              </a:ext>
            </a:extLst>
          </p:cNvPr>
          <p:cNvSpPr>
            <a:spLocks noGrp="1"/>
          </p:cNvSpPr>
          <p:nvPr>
            <p:ph type="ctrTitle"/>
          </p:nvPr>
        </p:nvSpPr>
        <p:spPr/>
        <p:txBody>
          <a:bodyPr/>
          <a:lstStyle/>
          <a:p>
            <a:r>
              <a:rPr lang="en-US"/>
              <a:t>NPO FunX - Maandrapport Social &amp; YouTube Content</a:t>
            </a:r>
          </a:p>
        </p:txBody>
      </p:sp>
      <p:sp>
        <p:nvSpPr>
          <p:cNvPr id="3" name="Subtitle 2">
            <a:extLst>
              <a:ext uri="{FF2B5EF4-FFF2-40B4-BE49-F238E27FC236}">
                <a16:creationId xmlns:a16="http://schemas.microsoft.com/office/drawing/2014/main" id="{24E9AE78-672C-4AFE-8480-C7D9FBFBBEA8}"/>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926693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9F50A-6FD5-488D-8507-B7EF1512A86C}"/>
              </a:ext>
            </a:extLst>
          </p:cNvPr>
          <p:cNvSpPr>
            <a:spLocks noGrp="1"/>
          </p:cNvSpPr>
          <p:nvPr>
            <p:ph type="title"/>
          </p:nvPr>
        </p:nvSpPr>
        <p:spPr/>
        <p:txBody>
          <a:bodyPr/>
          <a:lstStyle/>
          <a:p>
            <a:r>
              <a:rPr lang="en-US"/>
              <a:t>Instagram Top 10 Instagram Posts | NPO FunX - 1 of 3</a:t>
            </a:r>
          </a:p>
        </p:txBody>
      </p:sp>
      <p:graphicFrame>
        <p:nvGraphicFramePr>
          <p:cNvPr id="5" name="Table Placeholder 4">
            <a:extLst>
              <a:ext uri="{FF2B5EF4-FFF2-40B4-BE49-F238E27FC236}">
                <a16:creationId xmlns:a16="http://schemas.microsoft.com/office/drawing/2014/main" id="{A244D309-5D55-4E55-9359-DC3DCCD9845A}"/>
              </a:ext>
            </a:extLst>
          </p:cNvPr>
          <p:cNvGraphicFramePr>
            <a:graphicFrameLocks noGrp="1"/>
          </p:cNvGraphicFramePr>
          <p:nvPr>
            <p:ph type="tbl" sz="quarter" idx="13"/>
            <p:extLst>
              <p:ext uri="{D42A27DB-BD31-4B8C-83A1-F6EECF244321}">
                <p14:modId xmlns:p14="http://schemas.microsoft.com/office/powerpoint/2010/main" val="24036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000208906"/>
                    </a:ext>
                  </a:extLst>
                </a:gridCol>
                <a:gridCol w="905256">
                  <a:extLst>
                    <a:ext uri="{9D8B030D-6E8A-4147-A177-3AD203B41FA5}">
                      <a16:colId xmlns:a16="http://schemas.microsoft.com/office/drawing/2014/main" val="516790020"/>
                    </a:ext>
                  </a:extLst>
                </a:gridCol>
                <a:gridCol w="905256">
                  <a:extLst>
                    <a:ext uri="{9D8B030D-6E8A-4147-A177-3AD203B41FA5}">
                      <a16:colId xmlns:a16="http://schemas.microsoft.com/office/drawing/2014/main" val="3472510331"/>
                    </a:ext>
                  </a:extLst>
                </a:gridCol>
                <a:gridCol w="905256">
                  <a:extLst>
                    <a:ext uri="{9D8B030D-6E8A-4147-A177-3AD203B41FA5}">
                      <a16:colId xmlns:a16="http://schemas.microsoft.com/office/drawing/2014/main" val="1000429084"/>
                    </a:ext>
                  </a:extLst>
                </a:gridCol>
                <a:gridCol w="905256">
                  <a:extLst>
                    <a:ext uri="{9D8B030D-6E8A-4147-A177-3AD203B41FA5}">
                      <a16:colId xmlns:a16="http://schemas.microsoft.com/office/drawing/2014/main" val="1161318464"/>
                    </a:ext>
                  </a:extLst>
                </a:gridCol>
                <a:gridCol w="905256">
                  <a:extLst>
                    <a:ext uri="{9D8B030D-6E8A-4147-A177-3AD203B41FA5}">
                      <a16:colId xmlns:a16="http://schemas.microsoft.com/office/drawing/2014/main" val="4003829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1920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- 2024-11-19 17:06:21</a:t>
                      </a:r>
                      <a:r>
                        <a:rPr kumimoji="0" lang="nl-NL" sz="1000" b="0" i="0" u="none" strike="noStrike" kern="1200" cap="none" spc="0" normalizeH="0" baseline="0" noProof="0">
                          <a:ln>
                            <a:noFill/>
                          </a:ln>
                          <a:solidFill>
                            <a:prstClr val="black"/>
                          </a:solidFill>
                          <a:effectLst/>
                          <a:uLnTx/>
                          <a:uFillTx/>
                          <a:latin typeface="Calibri"/>
                          <a:ea typeface="+mn-ea"/>
                          <a:cs typeface="+mn-cs"/>
                        </a:rPr>
                        <a:t>
 Wat een vibe!🤩 Dat @lamineyamal naast voetballer ook een sfeermaker kan zijn weten we allemaal, maar er is nog iemand in de familie die daar ook wat van kan, en hoe!🕺😭 #lamineyamal #vibes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220306</a:t>
                      </a:r>
                    </a:p>
                  </a:txBody>
                  <a:tcPr/>
                </a:tc>
                <a:extLst>
                  <a:ext uri="{0D108BD9-81ED-4DB2-BD59-A6C34878D82A}">
                    <a16:rowId xmlns:a16="http://schemas.microsoft.com/office/drawing/2014/main" val="220008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- 2024-11-27 20:21:31</a:t>
                      </a:r>
                      <a:r>
                        <a:rPr kumimoji="0" lang="nl-NL" sz="1000" b="0" i="0" u="none" strike="noStrike" kern="1200" cap="none" spc="0" normalizeH="0" baseline="0" noProof="0">
                          <a:ln>
                            <a:noFill/>
                          </a:ln>
                          <a:solidFill>
                            <a:prstClr val="black"/>
                          </a:solidFill>
                          <a:effectLst/>
                          <a:uLnTx/>
                          <a:uFillTx/>
                          <a:latin typeface="Calibri"/>
                          <a:ea typeface="+mn-ea"/>
                          <a:cs typeface="+mn-cs"/>
                        </a:rPr>
                        <a:t>
 Missen jullie ze ook al? 💔
De volledige video staat op het YouTube-kanaal van Videoland. 
🎥: @videolandonline / @mocromaffiadeserie 
#mocromaffia #bloopers #videoland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178066</a:t>
                      </a:r>
                    </a:p>
                  </a:txBody>
                  <a:tcPr/>
                </a:tc>
                <a:extLst>
                  <a:ext uri="{0D108BD9-81ED-4DB2-BD59-A6C34878D82A}">
                    <a16:rowId xmlns:a16="http://schemas.microsoft.com/office/drawing/2014/main" val="453574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funxfm - 2024-11-12 08:26:06</a:t>
                      </a:r>
                      <a:r>
                        <a:rPr kumimoji="0" lang="en-US" sz="1000" b="0" i="0" u="none" strike="noStrike" kern="1200" cap="none" spc="0" normalizeH="0" baseline="0" noProof="0">
                          <a:ln>
                            <a:noFill/>
                          </a:ln>
                          <a:solidFill>
                            <a:prstClr val="black"/>
                          </a:solidFill>
                          <a:effectLst/>
                          <a:uLnTx/>
                          <a:uFillTx/>
                          <a:latin typeface="Calibri"/>
                          <a:ea typeface="+mn-ea"/>
                          <a:cs typeface="+mn-cs"/>
                        </a:rPr>
                        <a:t>
 From Osdorp to the world. #Marokko #FunX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110409</a:t>
                      </a:r>
                    </a:p>
                  </a:txBody>
                  <a:tcPr/>
                </a:tc>
                <a:extLst>
                  <a:ext uri="{0D108BD9-81ED-4DB2-BD59-A6C34878D82A}">
                    <a16:rowId xmlns:a16="http://schemas.microsoft.com/office/drawing/2014/main" val="174152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- 2024-11-11 11:38:53</a:t>
                      </a:r>
                      <a:r>
                        <a:rPr kumimoji="0" lang="nl-NL" sz="1000" b="0" i="0" u="none" strike="noStrike" kern="1200" cap="none" spc="0" normalizeH="0" baseline="0" noProof="0">
                          <a:ln>
                            <a:noFill/>
                          </a:ln>
                          <a:solidFill>
                            <a:prstClr val="black"/>
                          </a:solidFill>
                          <a:effectLst/>
                          <a:uLnTx/>
                          <a:uFillTx/>
                          <a:latin typeface="Calibri"/>
                          <a:ea typeface="+mn-ea"/>
                          <a:cs typeface="+mn-cs"/>
                        </a:rPr>
                        <a:t>
 Het is nog niet klaar… 👀🔥
#mocromaffia #funx #tonnano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114853</a:t>
                      </a:r>
                    </a:p>
                  </a:txBody>
                  <a:tcPr/>
                </a:tc>
                <a:extLst>
                  <a:ext uri="{0D108BD9-81ED-4DB2-BD59-A6C34878D82A}">
                    <a16:rowId xmlns:a16="http://schemas.microsoft.com/office/drawing/2014/main" val="2183429679"/>
                  </a:ext>
                </a:extLst>
              </a:tr>
            </a:tbl>
          </a:graphicData>
        </a:graphic>
      </p:graphicFrame>
      <p:sp>
        <p:nvSpPr>
          <p:cNvPr id="4" name="Text Placeholder 3">
            <a:extLst>
              <a:ext uri="{FF2B5EF4-FFF2-40B4-BE49-F238E27FC236}">
                <a16:creationId xmlns:a16="http://schemas.microsoft.com/office/drawing/2014/main" id="{D9CDC854-E16E-40F7-9167-C8F64ABF6A9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842007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19CD-E161-4D2A-8174-50EE702CEFAF}"/>
              </a:ext>
            </a:extLst>
          </p:cNvPr>
          <p:cNvSpPr>
            <a:spLocks noGrp="1"/>
          </p:cNvSpPr>
          <p:nvPr>
            <p:ph type="title"/>
          </p:nvPr>
        </p:nvSpPr>
        <p:spPr/>
        <p:txBody>
          <a:bodyPr/>
          <a:lstStyle/>
          <a:p>
            <a:r>
              <a:rPr lang="en-US"/>
              <a:t>Instagram Top 10 Instagram Posts | NPO FunX - 2 of 3</a:t>
            </a:r>
          </a:p>
        </p:txBody>
      </p:sp>
      <p:graphicFrame>
        <p:nvGraphicFramePr>
          <p:cNvPr id="5" name="Table Placeholder 4">
            <a:extLst>
              <a:ext uri="{FF2B5EF4-FFF2-40B4-BE49-F238E27FC236}">
                <a16:creationId xmlns:a16="http://schemas.microsoft.com/office/drawing/2014/main" id="{19C2B028-CEA6-4632-B724-1BE1F4AB52AE}"/>
              </a:ext>
            </a:extLst>
          </p:cNvPr>
          <p:cNvGraphicFramePr>
            <a:graphicFrameLocks noGrp="1"/>
          </p:cNvGraphicFramePr>
          <p:nvPr>
            <p:ph type="tbl" sz="quarter" idx="13"/>
            <p:extLst>
              <p:ext uri="{D42A27DB-BD31-4B8C-83A1-F6EECF244321}">
                <p14:modId xmlns:p14="http://schemas.microsoft.com/office/powerpoint/2010/main" val="111902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349210825"/>
                    </a:ext>
                  </a:extLst>
                </a:gridCol>
                <a:gridCol w="905256">
                  <a:extLst>
                    <a:ext uri="{9D8B030D-6E8A-4147-A177-3AD203B41FA5}">
                      <a16:colId xmlns:a16="http://schemas.microsoft.com/office/drawing/2014/main" val="724644685"/>
                    </a:ext>
                  </a:extLst>
                </a:gridCol>
                <a:gridCol w="905256">
                  <a:extLst>
                    <a:ext uri="{9D8B030D-6E8A-4147-A177-3AD203B41FA5}">
                      <a16:colId xmlns:a16="http://schemas.microsoft.com/office/drawing/2014/main" val="4192669546"/>
                    </a:ext>
                  </a:extLst>
                </a:gridCol>
                <a:gridCol w="905256">
                  <a:extLst>
                    <a:ext uri="{9D8B030D-6E8A-4147-A177-3AD203B41FA5}">
                      <a16:colId xmlns:a16="http://schemas.microsoft.com/office/drawing/2014/main" val="2262933125"/>
                    </a:ext>
                  </a:extLst>
                </a:gridCol>
                <a:gridCol w="905256">
                  <a:extLst>
                    <a:ext uri="{9D8B030D-6E8A-4147-A177-3AD203B41FA5}">
                      <a16:colId xmlns:a16="http://schemas.microsoft.com/office/drawing/2014/main" val="3032518910"/>
                    </a:ext>
                  </a:extLst>
                </a:gridCol>
                <a:gridCol w="905256">
                  <a:extLst>
                    <a:ext uri="{9D8B030D-6E8A-4147-A177-3AD203B41FA5}">
                      <a16:colId xmlns:a16="http://schemas.microsoft.com/office/drawing/2014/main" val="88746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4985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- 2024-11-19 12:49:26</a:t>
                      </a:r>
                      <a:r>
                        <a:rPr kumimoji="0" lang="nl-NL" sz="1000" b="0" i="0" u="none" strike="noStrike" kern="1200" cap="none" spc="0" normalizeH="0" baseline="0" noProof="0">
                          <a:ln>
                            <a:noFill/>
                          </a:ln>
                          <a:solidFill>
                            <a:prstClr val="black"/>
                          </a:solidFill>
                          <a:effectLst/>
                          <a:uLnTx/>
                          <a:uFillTx/>
                          <a:latin typeface="Calibri"/>
                          <a:ea typeface="+mn-ea"/>
                          <a:cs typeface="+mn-cs"/>
                        </a:rPr>
                        <a:t>
 “Ik mis hem echt heel erg” 🕊️
#bigidagoe #nandoleaks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113416</a:t>
                      </a:r>
                    </a:p>
                  </a:txBody>
                  <a:tcPr/>
                </a:tc>
                <a:extLst>
                  <a:ext uri="{0D108BD9-81ED-4DB2-BD59-A6C34878D82A}">
                    <a16:rowId xmlns:a16="http://schemas.microsoft.com/office/drawing/2014/main" val="131492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- 2024-11-10 11:41:16</a:t>
                      </a:r>
                      <a:r>
                        <a:rPr kumimoji="0" lang="nl-NL" sz="1000" b="0" i="0" u="none" strike="noStrike" kern="1200" cap="none" spc="0" normalizeH="0" baseline="0" noProof="0">
                          <a:ln>
                            <a:noFill/>
                          </a:ln>
                          <a:solidFill>
                            <a:prstClr val="black"/>
                          </a:solidFill>
                          <a:effectLst/>
                          <a:uLnTx/>
                          <a:uFillTx/>
                          <a:latin typeface="Calibri"/>
                          <a:ea typeface="+mn-ea"/>
                          <a:cs typeface="+mn-cs"/>
                        </a:rPr>
                        <a:t>
 Het leek een simpele reportage over een uit de hand gelopen voetbalavond in Amsterdam, maar de beelden van fotograaf @iannetnl (Annet de Graaf) kregen een totaal andere lading. Haar video’s van agressieve Maccabi-fans werden door internationale media gebruikt om een ander verhaal te vertellen: dat Israëlische supporters massaal werden aangevallen in de hoofdstad. #Maccabi #Israël #Amsterdam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121777</a:t>
                      </a:r>
                    </a:p>
                  </a:txBody>
                  <a:tcPr/>
                </a:tc>
                <a:extLst>
                  <a:ext uri="{0D108BD9-81ED-4DB2-BD59-A6C34878D82A}">
                    <a16:rowId xmlns:a16="http://schemas.microsoft.com/office/drawing/2014/main" val="420327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- 2024-11-27 16:10:53</a:t>
                      </a:r>
                      <a:r>
                        <a:rPr kumimoji="0" lang="nl-NL" sz="1000" b="0" i="0" u="none" strike="noStrike" kern="1200" cap="none" spc="0" normalizeH="0" baseline="0" noProof="0">
                          <a:ln>
                            <a:noFill/>
                          </a:ln>
                          <a:solidFill>
                            <a:prstClr val="black"/>
                          </a:solidFill>
                          <a:effectLst/>
                          <a:uLnTx/>
                          <a:uFillTx/>
                          <a:latin typeface="Calibri"/>
                          <a:ea typeface="+mn-ea"/>
                          <a:cs typeface="+mn-cs"/>
                        </a:rPr>
                        <a:t>
 De twee eten al negen jaar op rij samen 🥺💜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122540</a:t>
                      </a:r>
                    </a:p>
                  </a:txBody>
                  <a:tcPr/>
                </a:tc>
                <a:extLst>
                  <a:ext uri="{0D108BD9-81ED-4DB2-BD59-A6C34878D82A}">
                    <a16:rowId xmlns:a16="http://schemas.microsoft.com/office/drawing/2014/main" val="233199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- 2024-11-23 13:58:47</a:t>
                      </a:r>
                      <a:r>
                        <a:rPr kumimoji="0" lang="nl-NL" sz="1000" b="0" i="0" u="none" strike="noStrike" kern="1200" cap="none" spc="0" normalizeH="0" baseline="0" noProof="0">
                          <a:ln>
                            <a:noFill/>
                          </a:ln>
                          <a:solidFill>
                            <a:prstClr val="black"/>
                          </a:solidFill>
                          <a:effectLst/>
                          <a:uLnTx/>
                          <a:uFillTx/>
                          <a:latin typeface="Calibri"/>
                          <a:ea typeface="+mn-ea"/>
                          <a:cs typeface="+mn-cs"/>
                        </a:rPr>
                        <a:t>
 Mansie kreeg een hartaanval😂💜 #Prank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128077</a:t>
                      </a:r>
                    </a:p>
                  </a:txBody>
                  <a:tcPr/>
                </a:tc>
                <a:extLst>
                  <a:ext uri="{0D108BD9-81ED-4DB2-BD59-A6C34878D82A}">
                    <a16:rowId xmlns:a16="http://schemas.microsoft.com/office/drawing/2014/main" val="172785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- 2024-11-29 10:25:23</a:t>
                      </a:r>
                      <a:r>
                        <a:rPr kumimoji="0" lang="nl-NL" sz="1000" b="0" i="0" u="none" strike="noStrike" kern="1200" cap="none" spc="0" normalizeH="0" baseline="0" noProof="0">
                          <a:ln>
                            <a:noFill/>
                          </a:ln>
                          <a:solidFill>
                            <a:prstClr val="black"/>
                          </a:solidFill>
                          <a:effectLst/>
                          <a:uLnTx/>
                          <a:uFillTx/>
                          <a:latin typeface="Calibri"/>
                          <a:ea typeface="+mn-ea"/>
                          <a:cs typeface="+mn-cs"/>
                        </a:rPr>
                        <a:t>
 Van een best moeilijke jeugd naar een succesvol YouTube-kanaal 🥇 Dit is hoe @isae.nl is begonnen met zijn carrière 🤩 #FunX #YouTube #Streamer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101119</a:t>
                      </a:r>
                    </a:p>
                  </a:txBody>
                  <a:tcPr/>
                </a:tc>
                <a:extLst>
                  <a:ext uri="{0D108BD9-81ED-4DB2-BD59-A6C34878D82A}">
                    <a16:rowId xmlns:a16="http://schemas.microsoft.com/office/drawing/2014/main" val="368393213"/>
                  </a:ext>
                </a:extLst>
              </a:tr>
            </a:tbl>
          </a:graphicData>
        </a:graphic>
      </p:graphicFrame>
      <p:sp>
        <p:nvSpPr>
          <p:cNvPr id="4" name="Text Placeholder 3">
            <a:extLst>
              <a:ext uri="{FF2B5EF4-FFF2-40B4-BE49-F238E27FC236}">
                <a16:creationId xmlns:a16="http://schemas.microsoft.com/office/drawing/2014/main" id="{5B04D735-F867-4BED-B888-E843A888CEA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817976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E1EB3-03A3-4F48-9BB6-355EADD12F8C}"/>
              </a:ext>
            </a:extLst>
          </p:cNvPr>
          <p:cNvSpPr>
            <a:spLocks noGrp="1"/>
          </p:cNvSpPr>
          <p:nvPr>
            <p:ph type="title"/>
          </p:nvPr>
        </p:nvSpPr>
        <p:spPr/>
        <p:txBody>
          <a:bodyPr/>
          <a:lstStyle/>
          <a:p>
            <a:r>
              <a:rPr lang="en-US"/>
              <a:t>Instagram Top 10 Instagram Posts | NPO FunX - 3 of 3</a:t>
            </a:r>
          </a:p>
        </p:txBody>
      </p:sp>
      <p:graphicFrame>
        <p:nvGraphicFramePr>
          <p:cNvPr id="5" name="Table Placeholder 4">
            <a:extLst>
              <a:ext uri="{FF2B5EF4-FFF2-40B4-BE49-F238E27FC236}">
                <a16:creationId xmlns:a16="http://schemas.microsoft.com/office/drawing/2014/main" id="{07F61014-3BE9-4BFB-B407-957E177BC657}"/>
              </a:ext>
            </a:extLst>
          </p:cNvPr>
          <p:cNvGraphicFramePr>
            <a:graphicFrameLocks noGrp="1"/>
          </p:cNvGraphicFramePr>
          <p:nvPr>
            <p:ph type="tbl" sz="quarter" idx="13"/>
            <p:extLst>
              <p:ext uri="{D42A27DB-BD31-4B8C-83A1-F6EECF244321}">
                <p14:modId xmlns:p14="http://schemas.microsoft.com/office/powerpoint/2010/main" val="763090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565536477"/>
                    </a:ext>
                  </a:extLst>
                </a:gridCol>
                <a:gridCol w="905256">
                  <a:extLst>
                    <a:ext uri="{9D8B030D-6E8A-4147-A177-3AD203B41FA5}">
                      <a16:colId xmlns:a16="http://schemas.microsoft.com/office/drawing/2014/main" val="3329979181"/>
                    </a:ext>
                  </a:extLst>
                </a:gridCol>
                <a:gridCol w="905256">
                  <a:extLst>
                    <a:ext uri="{9D8B030D-6E8A-4147-A177-3AD203B41FA5}">
                      <a16:colId xmlns:a16="http://schemas.microsoft.com/office/drawing/2014/main" val="1104053317"/>
                    </a:ext>
                  </a:extLst>
                </a:gridCol>
                <a:gridCol w="905256">
                  <a:extLst>
                    <a:ext uri="{9D8B030D-6E8A-4147-A177-3AD203B41FA5}">
                      <a16:colId xmlns:a16="http://schemas.microsoft.com/office/drawing/2014/main" val="4067355314"/>
                    </a:ext>
                  </a:extLst>
                </a:gridCol>
                <a:gridCol w="905256">
                  <a:extLst>
                    <a:ext uri="{9D8B030D-6E8A-4147-A177-3AD203B41FA5}">
                      <a16:colId xmlns:a16="http://schemas.microsoft.com/office/drawing/2014/main" val="3990544945"/>
                    </a:ext>
                  </a:extLst>
                </a:gridCol>
                <a:gridCol w="905256">
                  <a:extLst>
                    <a:ext uri="{9D8B030D-6E8A-4147-A177-3AD203B41FA5}">
                      <a16:colId xmlns:a16="http://schemas.microsoft.com/office/drawing/2014/main" val="104445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7124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funxfm - 2024-11-13 18:06:21</a:t>
                      </a:r>
                      <a:r>
                        <a:rPr kumimoji="0" lang="en-US" sz="1000" b="0" i="0" u="none" strike="noStrike" kern="1200" cap="none" spc="0" normalizeH="0" baseline="0" noProof="0">
                          <a:ln>
                            <a:noFill/>
                          </a:ln>
                          <a:solidFill>
                            <a:prstClr val="black"/>
                          </a:solidFill>
                          <a:effectLst/>
                          <a:uLnTx/>
                          <a:uFillTx/>
                          <a:latin typeface="Calibri"/>
                          <a:ea typeface="+mn-ea"/>
                          <a:cs typeface="+mn-cs"/>
                        </a:rPr>
                        <a:t>
 Wie zouden jullie bellen? 😂📞
De hele video bekijk je via het YouTube-kanaal van FunX. Check de link in bio! #MocroMaffia #FunX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192153</a:t>
                      </a:r>
                    </a:p>
                  </a:txBody>
                  <a:tcPr/>
                </a:tc>
                <a:extLst>
                  <a:ext uri="{0D108BD9-81ED-4DB2-BD59-A6C34878D82A}">
                    <a16:rowId xmlns:a16="http://schemas.microsoft.com/office/drawing/2014/main" val="1925981837"/>
                  </a:ext>
                </a:extLst>
              </a:tr>
            </a:tbl>
          </a:graphicData>
        </a:graphic>
      </p:graphicFrame>
      <p:sp>
        <p:nvSpPr>
          <p:cNvPr id="4" name="Text Placeholder 3">
            <a:extLst>
              <a:ext uri="{FF2B5EF4-FFF2-40B4-BE49-F238E27FC236}">
                <a16:creationId xmlns:a16="http://schemas.microsoft.com/office/drawing/2014/main" id="{C6F06BD4-AA77-4731-8C7F-586884DA87B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074388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48235-94EE-450C-9F30-EC476520343B}"/>
              </a:ext>
            </a:extLst>
          </p:cNvPr>
          <p:cNvSpPr>
            <a:spLocks noGrp="1"/>
          </p:cNvSpPr>
          <p:nvPr>
            <p:ph type="title"/>
          </p:nvPr>
        </p:nvSpPr>
        <p:spPr/>
        <p:txBody>
          <a:bodyPr/>
          <a:lstStyle/>
          <a:p>
            <a:r>
              <a:rPr lang="en-US"/>
              <a:t>Instagram Top 5 Instagram Stories | NPO FunX</a:t>
            </a:r>
          </a:p>
        </p:txBody>
      </p:sp>
      <p:graphicFrame>
        <p:nvGraphicFramePr>
          <p:cNvPr id="5" name="Table Placeholder 4">
            <a:extLst>
              <a:ext uri="{FF2B5EF4-FFF2-40B4-BE49-F238E27FC236}">
                <a16:creationId xmlns:a16="http://schemas.microsoft.com/office/drawing/2014/main" id="{6F85BEF8-286A-446F-9527-660D40BE894B}"/>
              </a:ext>
            </a:extLst>
          </p:cNvPr>
          <p:cNvGraphicFramePr>
            <a:graphicFrameLocks noGrp="1"/>
          </p:cNvGraphicFramePr>
          <p:nvPr>
            <p:ph type="tbl" sz="quarter" idx="13"/>
            <p:extLst>
              <p:ext uri="{D42A27DB-BD31-4B8C-83A1-F6EECF244321}">
                <p14:modId xmlns:p14="http://schemas.microsoft.com/office/powerpoint/2010/main" val="359697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665674"/>
                    </a:ext>
                  </a:extLst>
                </a:gridCol>
                <a:gridCol w="1892808">
                  <a:extLst>
                    <a:ext uri="{9D8B030D-6E8A-4147-A177-3AD203B41FA5}">
                      <a16:colId xmlns:a16="http://schemas.microsoft.com/office/drawing/2014/main" val="360532080"/>
                    </a:ext>
                  </a:extLst>
                </a:gridCol>
                <a:gridCol w="905256">
                  <a:extLst>
                    <a:ext uri="{9D8B030D-6E8A-4147-A177-3AD203B41FA5}">
                      <a16:colId xmlns:a16="http://schemas.microsoft.com/office/drawing/2014/main" val="2886443753"/>
                    </a:ext>
                  </a:extLst>
                </a:gridCol>
                <a:gridCol w="905256">
                  <a:extLst>
                    <a:ext uri="{9D8B030D-6E8A-4147-A177-3AD203B41FA5}">
                      <a16:colId xmlns:a16="http://schemas.microsoft.com/office/drawing/2014/main" val="2732115928"/>
                    </a:ext>
                  </a:extLst>
                </a:gridCol>
                <a:gridCol w="905256">
                  <a:extLst>
                    <a:ext uri="{9D8B030D-6E8A-4147-A177-3AD203B41FA5}">
                      <a16:colId xmlns:a16="http://schemas.microsoft.com/office/drawing/2014/main" val="3454045808"/>
                    </a:ext>
                  </a:extLst>
                </a:gridCol>
                <a:gridCol w="905256">
                  <a:extLst>
                    <a:ext uri="{9D8B030D-6E8A-4147-A177-3AD203B41FA5}">
                      <a16:colId xmlns:a16="http://schemas.microsoft.com/office/drawing/2014/main" val="38205277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extLst>
                  <a:ext uri="{0D108BD9-81ED-4DB2-BD59-A6C34878D82A}">
                    <a16:rowId xmlns:a16="http://schemas.microsoft.com/office/drawing/2014/main" val="993656191"/>
                  </a:ext>
                </a:extLst>
              </a:tr>
              <a:tr h="370840">
                <a:tc>
                  <a:txBody>
                    <a:bodyPr/>
                    <a:lstStyle/>
                    <a:p>
                      <a:r>
                        <a:rPr lang="pt-BR" sz="1000" b="1"/>
                        <a:t>funxfm - 2024-11-12 14:40:54</a:t>
                      </a:r>
                      <a:r>
                        <a:rPr lang="pt-BR" sz="1000"/>
                        <a:t>
 n/a</a:t>
                      </a:r>
                      <a:endParaRPr lang="en-US" sz="1000"/>
                    </a:p>
                  </a:txBody>
                  <a:tcPr/>
                </a:tc>
                <a:tc>
                  <a:txBody>
                    <a:bodyPr/>
                    <a:lstStyle/>
                    <a:p>
                      <a:r>
                        <a:rPr lang="en-US" sz="1000"/>
                        <a:t>https://quintly-eu-image-storage.s3.amazonaws.com/e2e4db511ce4d3ad9f5d972ba1e52ca8/d7a92243d210c1f03d70e15008f8db75.jpg</a:t>
                      </a:r>
                    </a:p>
                  </a:txBody>
                  <a:tcPr/>
                </a:tc>
                <a:tc>
                  <a:txBody>
                    <a:bodyPr/>
                    <a:lstStyle/>
                    <a:p>
                      <a:r>
                        <a:rPr lang="en-US" sz="1000"/>
                        <a:t>30485</a:t>
                      </a:r>
                    </a:p>
                  </a:txBody>
                  <a:tcPr/>
                </a:tc>
                <a:tc>
                  <a:txBody>
                    <a:bodyPr/>
                    <a:lstStyle/>
                    <a:p>
                      <a:r>
                        <a:rPr lang="en-US" sz="1000"/>
                        <a:t>3736</a:t>
                      </a:r>
                    </a:p>
                  </a:txBody>
                  <a:tcPr/>
                </a:tc>
                <a:tc>
                  <a:txBody>
                    <a:bodyPr/>
                    <a:lstStyle/>
                    <a:p>
                      <a:r>
                        <a:rPr lang="en-US" sz="1000"/>
                        <a:t>20923</a:t>
                      </a:r>
                    </a:p>
                  </a:txBody>
                  <a:tcPr/>
                </a:tc>
                <a:tc>
                  <a:txBody>
                    <a:bodyPr/>
                    <a:lstStyle/>
                    <a:p>
                      <a:r>
                        <a:rPr lang="en-US" sz="1000"/>
                        <a:t>577</a:t>
                      </a:r>
                    </a:p>
                  </a:txBody>
                  <a:tcPr/>
                </a:tc>
                <a:extLst>
                  <a:ext uri="{0D108BD9-81ED-4DB2-BD59-A6C34878D82A}">
                    <a16:rowId xmlns:a16="http://schemas.microsoft.com/office/drawing/2014/main" val="1441690036"/>
                  </a:ext>
                </a:extLst>
              </a:tr>
              <a:tr h="370840">
                <a:tc>
                  <a:txBody>
                    <a:bodyPr/>
                    <a:lstStyle/>
                    <a:p>
                      <a:r>
                        <a:rPr lang="en-US" sz="1000" b="1"/>
                        <a:t>funxfm - 2024-11-15 19:13:56</a:t>
                      </a:r>
                      <a:r>
                        <a:rPr lang="en-US" sz="1000"/>
                        <a:t>
 @frenna</a:t>
                      </a:r>
                    </a:p>
                  </a:txBody>
                  <a:tcPr/>
                </a:tc>
                <a:tc>
                  <a:txBody>
                    <a:bodyPr/>
                    <a:lstStyle/>
                    <a:p>
                      <a:r>
                        <a:rPr lang="en-US" sz="1000"/>
                        <a:t>https://quintly-eu-image-storage.s3.amazonaws.com/e2e4db511ce4d3ad9f5d972ba1e52ca8/1ae40ed7ef5de50e2c33dc8f409cc740.jpg</a:t>
                      </a:r>
                    </a:p>
                  </a:txBody>
                  <a:tcPr/>
                </a:tc>
                <a:tc>
                  <a:txBody>
                    <a:bodyPr/>
                    <a:lstStyle/>
                    <a:p>
                      <a:r>
                        <a:rPr lang="en-US" sz="1000"/>
                        <a:t>28904</a:t>
                      </a:r>
                    </a:p>
                  </a:txBody>
                  <a:tcPr/>
                </a:tc>
                <a:tc>
                  <a:txBody>
                    <a:bodyPr/>
                    <a:lstStyle/>
                    <a:p>
                      <a:r>
                        <a:rPr lang="en-US" sz="1000"/>
                        <a:t>1287</a:t>
                      </a:r>
                    </a:p>
                  </a:txBody>
                  <a:tcPr/>
                </a:tc>
                <a:tc>
                  <a:txBody>
                    <a:bodyPr/>
                    <a:lstStyle/>
                    <a:p>
                      <a:r>
                        <a:rPr lang="en-US" sz="1000"/>
                        <a:t>6290</a:t>
                      </a:r>
                    </a:p>
                  </a:txBody>
                  <a:tcPr/>
                </a:tc>
                <a:tc>
                  <a:txBody>
                    <a:bodyPr/>
                    <a:lstStyle/>
                    <a:p>
                      <a:r>
                        <a:rPr lang="en-US" sz="1000"/>
                        <a:t>551</a:t>
                      </a:r>
                    </a:p>
                  </a:txBody>
                  <a:tcPr/>
                </a:tc>
                <a:extLst>
                  <a:ext uri="{0D108BD9-81ED-4DB2-BD59-A6C34878D82A}">
                    <a16:rowId xmlns:a16="http://schemas.microsoft.com/office/drawing/2014/main" val="609598969"/>
                  </a:ext>
                </a:extLst>
              </a:tr>
              <a:tr h="370840">
                <a:tc>
                  <a:txBody>
                    <a:bodyPr/>
                    <a:lstStyle/>
                    <a:p>
                      <a:r>
                        <a:rPr lang="pt-BR" sz="1000" b="1"/>
                        <a:t>funxfm - 2024-11-14 13:34:11</a:t>
                      </a:r>
                      <a:r>
                        <a:rPr lang="pt-BR" sz="1000"/>
                        <a:t>
 n/a</a:t>
                      </a:r>
                      <a:endParaRPr lang="en-US" sz="1000"/>
                    </a:p>
                  </a:txBody>
                  <a:tcPr/>
                </a:tc>
                <a:tc>
                  <a:txBody>
                    <a:bodyPr/>
                    <a:lstStyle/>
                    <a:p>
                      <a:r>
                        <a:rPr lang="en-US" sz="1000"/>
                        <a:t>https://quintly-eu-image-storage.s3.amazonaws.com/e2e4db511ce4d3ad9f5d972ba1e52ca8/a4addb742bc1d57c5225361c5e875450.jpg</a:t>
                      </a:r>
                    </a:p>
                  </a:txBody>
                  <a:tcPr/>
                </a:tc>
                <a:tc>
                  <a:txBody>
                    <a:bodyPr/>
                    <a:lstStyle/>
                    <a:p>
                      <a:r>
                        <a:rPr lang="en-US" sz="1000"/>
                        <a:t>28336</a:t>
                      </a:r>
                    </a:p>
                  </a:txBody>
                  <a:tcPr/>
                </a:tc>
                <a:tc>
                  <a:txBody>
                    <a:bodyPr/>
                    <a:lstStyle/>
                    <a:p>
                      <a:r>
                        <a:rPr lang="en-US" sz="1000"/>
                        <a:t>3565</a:t>
                      </a:r>
                    </a:p>
                  </a:txBody>
                  <a:tcPr/>
                </a:tc>
                <a:tc>
                  <a:txBody>
                    <a:bodyPr/>
                    <a:lstStyle/>
                    <a:p>
                      <a:r>
                        <a:rPr lang="en-US" sz="1000"/>
                        <a:t>21045</a:t>
                      </a:r>
                    </a:p>
                  </a:txBody>
                  <a:tcPr/>
                </a:tc>
                <a:tc>
                  <a:txBody>
                    <a:bodyPr/>
                    <a:lstStyle/>
                    <a:p>
                      <a:r>
                        <a:rPr lang="en-US" sz="1000"/>
                        <a:t>386</a:t>
                      </a:r>
                    </a:p>
                  </a:txBody>
                  <a:tcPr/>
                </a:tc>
                <a:extLst>
                  <a:ext uri="{0D108BD9-81ED-4DB2-BD59-A6C34878D82A}">
                    <a16:rowId xmlns:a16="http://schemas.microsoft.com/office/drawing/2014/main" val="1376662926"/>
                  </a:ext>
                </a:extLst>
              </a:tr>
              <a:tr h="370840">
                <a:tc>
                  <a:txBody>
                    <a:bodyPr/>
                    <a:lstStyle/>
                    <a:p>
                      <a:r>
                        <a:rPr lang="pt-BR" sz="1000" b="1"/>
                        <a:t>funxfm - 2024-11-13 13:38:16</a:t>
                      </a:r>
                      <a:r>
                        <a:rPr lang="pt-BR" sz="1000"/>
                        <a:t>
 n/a</a:t>
                      </a:r>
                      <a:endParaRPr lang="en-US" sz="1000"/>
                    </a:p>
                  </a:txBody>
                  <a:tcPr/>
                </a:tc>
                <a:tc>
                  <a:txBody>
                    <a:bodyPr/>
                    <a:lstStyle/>
                    <a:p>
                      <a:r>
                        <a:rPr lang="en-US" sz="1000"/>
                        <a:t>https://quintly-eu-image-storage.s3.amazonaws.com/e2e4db511ce4d3ad9f5d972ba1e52ca8/be0b4f2184cc9f80d6e4f143544a3bd3.jpg</a:t>
                      </a:r>
                    </a:p>
                  </a:txBody>
                  <a:tcPr/>
                </a:tc>
                <a:tc>
                  <a:txBody>
                    <a:bodyPr/>
                    <a:lstStyle/>
                    <a:p>
                      <a:r>
                        <a:rPr lang="en-US" sz="1000"/>
                        <a:t>21236</a:t>
                      </a:r>
                    </a:p>
                  </a:txBody>
                  <a:tcPr/>
                </a:tc>
                <a:tc>
                  <a:txBody>
                    <a:bodyPr/>
                    <a:lstStyle/>
                    <a:p>
                      <a:r>
                        <a:rPr lang="en-US" sz="1000"/>
                        <a:t>2519</a:t>
                      </a:r>
                    </a:p>
                  </a:txBody>
                  <a:tcPr/>
                </a:tc>
                <a:tc>
                  <a:txBody>
                    <a:bodyPr/>
                    <a:lstStyle/>
                    <a:p>
                      <a:r>
                        <a:rPr lang="en-US" sz="1000"/>
                        <a:t>16764</a:t>
                      </a:r>
                    </a:p>
                  </a:txBody>
                  <a:tcPr/>
                </a:tc>
                <a:tc>
                  <a:txBody>
                    <a:bodyPr/>
                    <a:lstStyle/>
                    <a:p>
                      <a:r>
                        <a:rPr lang="en-US" sz="1000"/>
                        <a:t>266</a:t>
                      </a:r>
                    </a:p>
                  </a:txBody>
                  <a:tcPr/>
                </a:tc>
                <a:extLst>
                  <a:ext uri="{0D108BD9-81ED-4DB2-BD59-A6C34878D82A}">
                    <a16:rowId xmlns:a16="http://schemas.microsoft.com/office/drawing/2014/main" val="4142511812"/>
                  </a:ext>
                </a:extLst>
              </a:tr>
              <a:tr h="370840">
                <a:tc>
                  <a:txBody>
                    <a:bodyPr/>
                    <a:lstStyle/>
                    <a:p>
                      <a:r>
                        <a:rPr lang="pt-BR" sz="1000" b="1"/>
                        <a:t>funxfm - 2024-11-21 14:24:00</a:t>
                      </a:r>
                      <a:r>
                        <a:rPr lang="pt-BR" sz="1000"/>
                        <a:t>
 n/a</a:t>
                      </a:r>
                      <a:endParaRPr lang="en-US" sz="1000"/>
                    </a:p>
                  </a:txBody>
                  <a:tcPr/>
                </a:tc>
                <a:tc>
                  <a:txBody>
                    <a:bodyPr/>
                    <a:lstStyle/>
                    <a:p>
                      <a:r>
                        <a:rPr lang="en-US" sz="1000"/>
                        <a:t>https://quintly-eu-image-storage.s3.amazonaws.com/e2e4db511ce4d3ad9f5d972ba1e52ca8/937036e59376f963291270e82364f25c.jpg</a:t>
                      </a:r>
                    </a:p>
                  </a:txBody>
                  <a:tcPr/>
                </a:tc>
                <a:tc>
                  <a:txBody>
                    <a:bodyPr/>
                    <a:lstStyle/>
                    <a:p>
                      <a:r>
                        <a:rPr lang="en-US" sz="1000"/>
                        <a:t>19236</a:t>
                      </a:r>
                    </a:p>
                  </a:txBody>
                  <a:tcPr/>
                </a:tc>
                <a:tc>
                  <a:txBody>
                    <a:bodyPr/>
                    <a:lstStyle/>
                    <a:p>
                      <a:r>
                        <a:rPr lang="en-US" sz="1000"/>
                        <a:t>2301</a:t>
                      </a:r>
                    </a:p>
                  </a:txBody>
                  <a:tcPr/>
                </a:tc>
                <a:tc>
                  <a:txBody>
                    <a:bodyPr/>
                    <a:lstStyle/>
                    <a:p>
                      <a:r>
                        <a:rPr lang="en-US" sz="1000"/>
                        <a:t>15957</a:t>
                      </a:r>
                    </a:p>
                  </a:txBody>
                  <a:tcPr/>
                </a:tc>
                <a:tc>
                  <a:txBody>
                    <a:bodyPr/>
                    <a:lstStyle/>
                    <a:p>
                      <a:r>
                        <a:rPr lang="en-US" sz="1000"/>
                        <a:t>259</a:t>
                      </a:r>
                    </a:p>
                  </a:txBody>
                  <a:tcPr/>
                </a:tc>
                <a:extLst>
                  <a:ext uri="{0D108BD9-81ED-4DB2-BD59-A6C34878D82A}">
                    <a16:rowId xmlns:a16="http://schemas.microsoft.com/office/drawing/2014/main" val="3383707617"/>
                  </a:ext>
                </a:extLst>
              </a:tr>
            </a:tbl>
          </a:graphicData>
        </a:graphic>
      </p:graphicFrame>
      <p:sp>
        <p:nvSpPr>
          <p:cNvPr id="4" name="Text Placeholder 3">
            <a:extLst>
              <a:ext uri="{FF2B5EF4-FFF2-40B4-BE49-F238E27FC236}">
                <a16:creationId xmlns:a16="http://schemas.microsoft.com/office/drawing/2014/main" id="{7D693CF5-A76B-4CCA-B0EC-7E2CC1BE354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023890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8DF01-24E2-4CD8-BA35-1CA99D225485}"/>
              </a:ext>
            </a:extLst>
          </p:cNvPr>
          <p:cNvSpPr>
            <a:spLocks noGrp="1"/>
          </p:cNvSpPr>
          <p:nvPr>
            <p:ph type="title"/>
          </p:nvPr>
        </p:nvSpPr>
        <p:spPr/>
        <p:txBody>
          <a:bodyPr/>
          <a:lstStyle/>
          <a:p>
            <a:r>
              <a:rPr lang="en-US"/>
              <a:t>Tiktok Top 10 TikTok Posts | NPO FunX - 1 of 10</a:t>
            </a:r>
          </a:p>
        </p:txBody>
      </p:sp>
      <p:graphicFrame>
        <p:nvGraphicFramePr>
          <p:cNvPr id="5" name="Table Placeholder 4">
            <a:extLst>
              <a:ext uri="{FF2B5EF4-FFF2-40B4-BE49-F238E27FC236}">
                <a16:creationId xmlns:a16="http://schemas.microsoft.com/office/drawing/2014/main" id="{19734BBC-765E-4795-9C4F-AC8FD4D05F15}"/>
              </a:ext>
            </a:extLst>
          </p:cNvPr>
          <p:cNvGraphicFramePr>
            <a:graphicFrameLocks noGrp="1"/>
          </p:cNvGraphicFramePr>
          <p:nvPr>
            <p:ph type="tbl" sz="quarter" idx="13"/>
            <p:extLst>
              <p:ext uri="{D42A27DB-BD31-4B8C-83A1-F6EECF244321}">
                <p14:modId xmlns:p14="http://schemas.microsoft.com/office/powerpoint/2010/main" val="2466226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413097067"/>
                    </a:ext>
                  </a:extLst>
                </a:gridCol>
                <a:gridCol w="1892808">
                  <a:extLst>
                    <a:ext uri="{9D8B030D-6E8A-4147-A177-3AD203B41FA5}">
                      <a16:colId xmlns:a16="http://schemas.microsoft.com/office/drawing/2014/main" val="2249937800"/>
                    </a:ext>
                  </a:extLst>
                </a:gridCol>
                <a:gridCol w="740664">
                  <a:extLst>
                    <a:ext uri="{9D8B030D-6E8A-4147-A177-3AD203B41FA5}">
                      <a16:colId xmlns:a16="http://schemas.microsoft.com/office/drawing/2014/main" val="815035915"/>
                    </a:ext>
                  </a:extLst>
                </a:gridCol>
                <a:gridCol w="740664">
                  <a:extLst>
                    <a:ext uri="{9D8B030D-6E8A-4147-A177-3AD203B41FA5}">
                      <a16:colId xmlns:a16="http://schemas.microsoft.com/office/drawing/2014/main" val="234757672"/>
                    </a:ext>
                  </a:extLst>
                </a:gridCol>
                <a:gridCol w="740664">
                  <a:extLst>
                    <a:ext uri="{9D8B030D-6E8A-4147-A177-3AD203B41FA5}">
                      <a16:colId xmlns:a16="http://schemas.microsoft.com/office/drawing/2014/main" val="1131745731"/>
                    </a:ext>
                  </a:extLst>
                </a:gridCol>
                <a:gridCol w="740664">
                  <a:extLst>
                    <a:ext uri="{9D8B030D-6E8A-4147-A177-3AD203B41FA5}">
                      <a16:colId xmlns:a16="http://schemas.microsoft.com/office/drawing/2014/main" val="3869223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8765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- 2024-11-12 18:52:30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wrgQ7EOGgUQThjaAEAffF1AneXDZF5X0eYRRI~tplv-tiktokx-dmt-logoccm:300:400:tos-useast2a-i-0068-euttp/oY4PaAPDnCRgdJSFEAA6XAIZEDbnfMyQxRQeBs.jpeg?dr=10398&amp;nonce=43930&amp;refresh_token=343408fe643a116af781167e2e40122a&amp;x-expires=1733824800&amp;x-signature=l2Dmjdfjcb6Kfnq1rPTm%2FPHyPRs%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921964</a:t>
                      </a:r>
                    </a:p>
                  </a:txBody>
                  <a:tcPr/>
                </a:tc>
                <a:extLst>
                  <a:ext uri="{0D108BD9-81ED-4DB2-BD59-A6C34878D82A}">
                    <a16:rowId xmlns:a16="http://schemas.microsoft.com/office/drawing/2014/main" val="3200813332"/>
                  </a:ext>
                </a:extLst>
              </a:tr>
            </a:tbl>
          </a:graphicData>
        </a:graphic>
      </p:graphicFrame>
      <p:sp>
        <p:nvSpPr>
          <p:cNvPr id="4" name="Text Placeholder 3">
            <a:extLst>
              <a:ext uri="{FF2B5EF4-FFF2-40B4-BE49-F238E27FC236}">
                <a16:creationId xmlns:a16="http://schemas.microsoft.com/office/drawing/2014/main" id="{47E72A80-3477-4B4B-BA07-3454C160DE3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77056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6AE34-097A-4455-95CE-61624DB86E7C}"/>
              </a:ext>
            </a:extLst>
          </p:cNvPr>
          <p:cNvSpPr>
            <a:spLocks noGrp="1"/>
          </p:cNvSpPr>
          <p:nvPr>
            <p:ph type="title"/>
          </p:nvPr>
        </p:nvSpPr>
        <p:spPr/>
        <p:txBody>
          <a:bodyPr/>
          <a:lstStyle/>
          <a:p>
            <a:r>
              <a:rPr lang="en-US"/>
              <a:t>Tiktok Top 10 TikTok Posts | NPO FunX - 2 of 10</a:t>
            </a:r>
          </a:p>
        </p:txBody>
      </p:sp>
      <p:graphicFrame>
        <p:nvGraphicFramePr>
          <p:cNvPr id="5" name="Table Placeholder 4">
            <a:extLst>
              <a:ext uri="{FF2B5EF4-FFF2-40B4-BE49-F238E27FC236}">
                <a16:creationId xmlns:a16="http://schemas.microsoft.com/office/drawing/2014/main" id="{AA41B4A3-ED68-4448-8CCD-420F0D91F85D}"/>
              </a:ext>
            </a:extLst>
          </p:cNvPr>
          <p:cNvGraphicFramePr>
            <a:graphicFrameLocks noGrp="1"/>
          </p:cNvGraphicFramePr>
          <p:nvPr>
            <p:ph type="tbl" sz="quarter" idx="13"/>
            <p:extLst>
              <p:ext uri="{D42A27DB-BD31-4B8C-83A1-F6EECF244321}">
                <p14:modId xmlns:p14="http://schemas.microsoft.com/office/powerpoint/2010/main" val="2715278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146527699"/>
                    </a:ext>
                  </a:extLst>
                </a:gridCol>
                <a:gridCol w="1892808">
                  <a:extLst>
                    <a:ext uri="{9D8B030D-6E8A-4147-A177-3AD203B41FA5}">
                      <a16:colId xmlns:a16="http://schemas.microsoft.com/office/drawing/2014/main" val="2239205763"/>
                    </a:ext>
                  </a:extLst>
                </a:gridCol>
                <a:gridCol w="740664">
                  <a:extLst>
                    <a:ext uri="{9D8B030D-6E8A-4147-A177-3AD203B41FA5}">
                      <a16:colId xmlns:a16="http://schemas.microsoft.com/office/drawing/2014/main" val="103138687"/>
                    </a:ext>
                  </a:extLst>
                </a:gridCol>
                <a:gridCol w="740664">
                  <a:extLst>
                    <a:ext uri="{9D8B030D-6E8A-4147-A177-3AD203B41FA5}">
                      <a16:colId xmlns:a16="http://schemas.microsoft.com/office/drawing/2014/main" val="1183887651"/>
                    </a:ext>
                  </a:extLst>
                </a:gridCol>
                <a:gridCol w="740664">
                  <a:extLst>
                    <a:ext uri="{9D8B030D-6E8A-4147-A177-3AD203B41FA5}">
                      <a16:colId xmlns:a16="http://schemas.microsoft.com/office/drawing/2014/main" val="284552055"/>
                    </a:ext>
                  </a:extLst>
                </a:gridCol>
                <a:gridCol w="740664">
                  <a:extLst>
                    <a:ext uri="{9D8B030D-6E8A-4147-A177-3AD203B41FA5}">
                      <a16:colId xmlns:a16="http://schemas.microsoft.com/office/drawing/2014/main" val="1272077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14925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- 2024-11-09 16:07:20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4fREEiDf12sAAUvFMCaIniiQAFLDnA4L6DPAE~tplv-tiktokx-dmt-logoccm:300:400:tos-useast2a-i-0068-euttp/ogEAvnfECC4A2QRc9rIAAFEDiiDipLAQIfT0LP.jpeg?dr=10398&amp;nonce=92051&amp;refresh_token=a0cf81fd379847f79f09f0cc3480e93c&amp;x-expires=1733824800&amp;x-signature=M5LffXal3j7m%2FYPYB9jlDg0LtS4%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618914</a:t>
                      </a:r>
                    </a:p>
                  </a:txBody>
                  <a:tcPr/>
                </a:tc>
                <a:extLst>
                  <a:ext uri="{0D108BD9-81ED-4DB2-BD59-A6C34878D82A}">
                    <a16:rowId xmlns:a16="http://schemas.microsoft.com/office/drawing/2014/main" val="1014831031"/>
                  </a:ext>
                </a:extLst>
              </a:tr>
            </a:tbl>
          </a:graphicData>
        </a:graphic>
      </p:graphicFrame>
      <p:sp>
        <p:nvSpPr>
          <p:cNvPr id="4" name="Text Placeholder 3">
            <a:extLst>
              <a:ext uri="{FF2B5EF4-FFF2-40B4-BE49-F238E27FC236}">
                <a16:creationId xmlns:a16="http://schemas.microsoft.com/office/drawing/2014/main" id="{A5997CC8-AF8C-4CA4-BE88-26E05A10B16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027058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F1837-109B-4C64-8117-E4AF2604ADC8}"/>
              </a:ext>
            </a:extLst>
          </p:cNvPr>
          <p:cNvSpPr>
            <a:spLocks noGrp="1"/>
          </p:cNvSpPr>
          <p:nvPr>
            <p:ph type="title"/>
          </p:nvPr>
        </p:nvSpPr>
        <p:spPr/>
        <p:txBody>
          <a:bodyPr/>
          <a:lstStyle/>
          <a:p>
            <a:r>
              <a:rPr lang="en-US"/>
              <a:t>Tiktok Top 10 TikTok Posts | NPO FunX - 3 of 10</a:t>
            </a:r>
          </a:p>
        </p:txBody>
      </p:sp>
      <p:graphicFrame>
        <p:nvGraphicFramePr>
          <p:cNvPr id="5" name="Table Placeholder 4">
            <a:extLst>
              <a:ext uri="{FF2B5EF4-FFF2-40B4-BE49-F238E27FC236}">
                <a16:creationId xmlns:a16="http://schemas.microsoft.com/office/drawing/2014/main" id="{C991D9B9-174A-4514-AD3E-68AE6C3059AF}"/>
              </a:ext>
            </a:extLst>
          </p:cNvPr>
          <p:cNvGraphicFramePr>
            <a:graphicFrameLocks noGrp="1"/>
          </p:cNvGraphicFramePr>
          <p:nvPr>
            <p:ph type="tbl" sz="quarter" idx="13"/>
            <p:extLst>
              <p:ext uri="{D42A27DB-BD31-4B8C-83A1-F6EECF244321}">
                <p14:modId xmlns:p14="http://schemas.microsoft.com/office/powerpoint/2010/main" val="442481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105249931"/>
                    </a:ext>
                  </a:extLst>
                </a:gridCol>
                <a:gridCol w="1892808">
                  <a:extLst>
                    <a:ext uri="{9D8B030D-6E8A-4147-A177-3AD203B41FA5}">
                      <a16:colId xmlns:a16="http://schemas.microsoft.com/office/drawing/2014/main" val="169189394"/>
                    </a:ext>
                  </a:extLst>
                </a:gridCol>
                <a:gridCol w="740664">
                  <a:extLst>
                    <a:ext uri="{9D8B030D-6E8A-4147-A177-3AD203B41FA5}">
                      <a16:colId xmlns:a16="http://schemas.microsoft.com/office/drawing/2014/main" val="2830913797"/>
                    </a:ext>
                  </a:extLst>
                </a:gridCol>
                <a:gridCol w="740664">
                  <a:extLst>
                    <a:ext uri="{9D8B030D-6E8A-4147-A177-3AD203B41FA5}">
                      <a16:colId xmlns:a16="http://schemas.microsoft.com/office/drawing/2014/main" val="2464330359"/>
                    </a:ext>
                  </a:extLst>
                </a:gridCol>
                <a:gridCol w="740664">
                  <a:extLst>
                    <a:ext uri="{9D8B030D-6E8A-4147-A177-3AD203B41FA5}">
                      <a16:colId xmlns:a16="http://schemas.microsoft.com/office/drawing/2014/main" val="1879850129"/>
                    </a:ext>
                  </a:extLst>
                </a:gridCol>
                <a:gridCol w="740664">
                  <a:extLst>
                    <a:ext uri="{9D8B030D-6E8A-4147-A177-3AD203B41FA5}">
                      <a16:colId xmlns:a16="http://schemas.microsoft.com/office/drawing/2014/main" val="495544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47478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- 2024-11-30 17:07:36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EfER0XkSCFF7OKEAIfAyAAdj3ZglnmZDERLEB~tplv-tiktokx-dmt-logoccm:300:400:tos-no1a-i-0068-no/osEvHXIgkvAFUE0jCeRuhSfSAZD2FCAQIAKnGW.jpeg?dr=10398&amp;nonce=65664&amp;refresh_token=fab5485d26f8bcc3bceff25593ff6bc2&amp;x-expires=1733824800&amp;x-signature=FMTTBSnPMt6kImscFuBpTBQwFcc%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485269</a:t>
                      </a:r>
                    </a:p>
                  </a:txBody>
                  <a:tcPr/>
                </a:tc>
                <a:extLst>
                  <a:ext uri="{0D108BD9-81ED-4DB2-BD59-A6C34878D82A}">
                    <a16:rowId xmlns:a16="http://schemas.microsoft.com/office/drawing/2014/main" val="3914634962"/>
                  </a:ext>
                </a:extLst>
              </a:tr>
            </a:tbl>
          </a:graphicData>
        </a:graphic>
      </p:graphicFrame>
      <p:sp>
        <p:nvSpPr>
          <p:cNvPr id="4" name="Text Placeholder 3">
            <a:extLst>
              <a:ext uri="{FF2B5EF4-FFF2-40B4-BE49-F238E27FC236}">
                <a16:creationId xmlns:a16="http://schemas.microsoft.com/office/drawing/2014/main" id="{D62F3F83-1B2A-420C-A810-EFE61A24444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61483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1425-0D11-4047-97B1-83E12A981BCD}"/>
              </a:ext>
            </a:extLst>
          </p:cNvPr>
          <p:cNvSpPr>
            <a:spLocks noGrp="1"/>
          </p:cNvSpPr>
          <p:nvPr>
            <p:ph type="title"/>
          </p:nvPr>
        </p:nvSpPr>
        <p:spPr/>
        <p:txBody>
          <a:bodyPr/>
          <a:lstStyle/>
          <a:p>
            <a:r>
              <a:rPr lang="en-US"/>
              <a:t>Tiktok Top 10 TikTok Posts | NPO FunX - 4 of 10</a:t>
            </a:r>
          </a:p>
        </p:txBody>
      </p:sp>
      <p:graphicFrame>
        <p:nvGraphicFramePr>
          <p:cNvPr id="5" name="Table Placeholder 4">
            <a:extLst>
              <a:ext uri="{FF2B5EF4-FFF2-40B4-BE49-F238E27FC236}">
                <a16:creationId xmlns:a16="http://schemas.microsoft.com/office/drawing/2014/main" id="{E8E275D0-3265-4657-A33C-A0271B5DE22C}"/>
              </a:ext>
            </a:extLst>
          </p:cNvPr>
          <p:cNvGraphicFramePr>
            <a:graphicFrameLocks noGrp="1"/>
          </p:cNvGraphicFramePr>
          <p:nvPr>
            <p:ph type="tbl" sz="quarter" idx="13"/>
            <p:extLst>
              <p:ext uri="{D42A27DB-BD31-4B8C-83A1-F6EECF244321}">
                <p14:modId xmlns:p14="http://schemas.microsoft.com/office/powerpoint/2010/main" val="221668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151490415"/>
                    </a:ext>
                  </a:extLst>
                </a:gridCol>
                <a:gridCol w="1892808">
                  <a:extLst>
                    <a:ext uri="{9D8B030D-6E8A-4147-A177-3AD203B41FA5}">
                      <a16:colId xmlns:a16="http://schemas.microsoft.com/office/drawing/2014/main" val="1247437203"/>
                    </a:ext>
                  </a:extLst>
                </a:gridCol>
                <a:gridCol w="740664">
                  <a:extLst>
                    <a:ext uri="{9D8B030D-6E8A-4147-A177-3AD203B41FA5}">
                      <a16:colId xmlns:a16="http://schemas.microsoft.com/office/drawing/2014/main" val="875586795"/>
                    </a:ext>
                  </a:extLst>
                </a:gridCol>
                <a:gridCol w="740664">
                  <a:extLst>
                    <a:ext uri="{9D8B030D-6E8A-4147-A177-3AD203B41FA5}">
                      <a16:colId xmlns:a16="http://schemas.microsoft.com/office/drawing/2014/main" val="2289622708"/>
                    </a:ext>
                  </a:extLst>
                </a:gridCol>
                <a:gridCol w="740664">
                  <a:extLst>
                    <a:ext uri="{9D8B030D-6E8A-4147-A177-3AD203B41FA5}">
                      <a16:colId xmlns:a16="http://schemas.microsoft.com/office/drawing/2014/main" val="2193411683"/>
                    </a:ext>
                  </a:extLst>
                </a:gridCol>
                <a:gridCol w="740664">
                  <a:extLst>
                    <a:ext uri="{9D8B030D-6E8A-4147-A177-3AD203B41FA5}">
                      <a16:colId xmlns:a16="http://schemas.microsoft.com/office/drawing/2014/main" val="85021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46835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- 2024-11-21 14:21:06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QEAQPUf0dXIbYERQQPnAAFHCA5DhBQDAzlBfC~tplv-tiktokx-cropcenter:300:400.jpeg?dr=10399&amp;nonce=79266&amp;refresh_token=b2a925ef8ab606089904bc0f42f74543&amp;x-expires=1733824800&amp;x-signature=vLL5E3kQDYhCqBBgX16hZ1VXaqY%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401218</a:t>
                      </a:r>
                    </a:p>
                  </a:txBody>
                  <a:tcPr/>
                </a:tc>
                <a:extLst>
                  <a:ext uri="{0D108BD9-81ED-4DB2-BD59-A6C34878D82A}">
                    <a16:rowId xmlns:a16="http://schemas.microsoft.com/office/drawing/2014/main" val="3450701202"/>
                  </a:ext>
                </a:extLst>
              </a:tr>
            </a:tbl>
          </a:graphicData>
        </a:graphic>
      </p:graphicFrame>
      <p:sp>
        <p:nvSpPr>
          <p:cNvPr id="4" name="Text Placeholder 3">
            <a:extLst>
              <a:ext uri="{FF2B5EF4-FFF2-40B4-BE49-F238E27FC236}">
                <a16:creationId xmlns:a16="http://schemas.microsoft.com/office/drawing/2014/main" id="{5363E93B-FABC-4A99-BA7C-4EBFD447168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402855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BE53-030C-488A-8B04-C34E6F09FC03}"/>
              </a:ext>
            </a:extLst>
          </p:cNvPr>
          <p:cNvSpPr>
            <a:spLocks noGrp="1"/>
          </p:cNvSpPr>
          <p:nvPr>
            <p:ph type="title"/>
          </p:nvPr>
        </p:nvSpPr>
        <p:spPr/>
        <p:txBody>
          <a:bodyPr/>
          <a:lstStyle/>
          <a:p>
            <a:r>
              <a:rPr lang="en-US"/>
              <a:t>Tiktok Top 10 TikTok Posts | NPO FunX - 5 of 10</a:t>
            </a:r>
          </a:p>
        </p:txBody>
      </p:sp>
      <p:graphicFrame>
        <p:nvGraphicFramePr>
          <p:cNvPr id="5" name="Table Placeholder 4">
            <a:extLst>
              <a:ext uri="{FF2B5EF4-FFF2-40B4-BE49-F238E27FC236}">
                <a16:creationId xmlns:a16="http://schemas.microsoft.com/office/drawing/2014/main" id="{7F8BCAA3-DF78-4343-A558-5533C2EDB9C3}"/>
              </a:ext>
            </a:extLst>
          </p:cNvPr>
          <p:cNvGraphicFramePr>
            <a:graphicFrameLocks noGrp="1"/>
          </p:cNvGraphicFramePr>
          <p:nvPr>
            <p:ph type="tbl" sz="quarter" idx="13"/>
            <p:extLst>
              <p:ext uri="{D42A27DB-BD31-4B8C-83A1-F6EECF244321}">
                <p14:modId xmlns:p14="http://schemas.microsoft.com/office/powerpoint/2010/main" val="390454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965903894"/>
                    </a:ext>
                  </a:extLst>
                </a:gridCol>
                <a:gridCol w="1892808">
                  <a:extLst>
                    <a:ext uri="{9D8B030D-6E8A-4147-A177-3AD203B41FA5}">
                      <a16:colId xmlns:a16="http://schemas.microsoft.com/office/drawing/2014/main" val="1818647616"/>
                    </a:ext>
                  </a:extLst>
                </a:gridCol>
                <a:gridCol w="740664">
                  <a:extLst>
                    <a:ext uri="{9D8B030D-6E8A-4147-A177-3AD203B41FA5}">
                      <a16:colId xmlns:a16="http://schemas.microsoft.com/office/drawing/2014/main" val="2683258885"/>
                    </a:ext>
                  </a:extLst>
                </a:gridCol>
                <a:gridCol w="740664">
                  <a:extLst>
                    <a:ext uri="{9D8B030D-6E8A-4147-A177-3AD203B41FA5}">
                      <a16:colId xmlns:a16="http://schemas.microsoft.com/office/drawing/2014/main" val="788705983"/>
                    </a:ext>
                  </a:extLst>
                </a:gridCol>
                <a:gridCol w="740664">
                  <a:extLst>
                    <a:ext uri="{9D8B030D-6E8A-4147-A177-3AD203B41FA5}">
                      <a16:colId xmlns:a16="http://schemas.microsoft.com/office/drawing/2014/main" val="2093936510"/>
                    </a:ext>
                  </a:extLst>
                </a:gridCol>
                <a:gridCol w="740664">
                  <a:extLst>
                    <a:ext uri="{9D8B030D-6E8A-4147-A177-3AD203B41FA5}">
                      <a16:colId xmlns:a16="http://schemas.microsoft.com/office/drawing/2014/main" val="237471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81895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- 2024-11-27 18:39:59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EE5oAjIEGAf3IBHAOAg3ueZeIF7oZjDsraeLj~tplv-tiktokx-dmt-logoccm:300:400:tos-useast2a-i-0068-euttp/oIEHIAhAIZvoAwBzEiBTPoHzqO7CfiAoHH73Bx.jpeg?dr=10398&amp;nonce=13631&amp;refresh_token=4841ed3f1f29b21c9b36f9d5b59b6457&amp;x-expires=1733824800&amp;x-signature=HQrUOd2%2BpNTt%2FWaye7sXVhgffjU%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386288</a:t>
                      </a:r>
                    </a:p>
                  </a:txBody>
                  <a:tcPr/>
                </a:tc>
                <a:extLst>
                  <a:ext uri="{0D108BD9-81ED-4DB2-BD59-A6C34878D82A}">
                    <a16:rowId xmlns:a16="http://schemas.microsoft.com/office/drawing/2014/main" val="3177941470"/>
                  </a:ext>
                </a:extLst>
              </a:tr>
            </a:tbl>
          </a:graphicData>
        </a:graphic>
      </p:graphicFrame>
      <p:sp>
        <p:nvSpPr>
          <p:cNvPr id="4" name="Text Placeholder 3">
            <a:extLst>
              <a:ext uri="{FF2B5EF4-FFF2-40B4-BE49-F238E27FC236}">
                <a16:creationId xmlns:a16="http://schemas.microsoft.com/office/drawing/2014/main" id="{AE0AD1FB-E579-4150-A6E1-7EACE2D1591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890128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F6B1-9CE8-4113-A3DF-F6918DFEEF14}"/>
              </a:ext>
            </a:extLst>
          </p:cNvPr>
          <p:cNvSpPr>
            <a:spLocks noGrp="1"/>
          </p:cNvSpPr>
          <p:nvPr>
            <p:ph type="title"/>
          </p:nvPr>
        </p:nvSpPr>
        <p:spPr/>
        <p:txBody>
          <a:bodyPr/>
          <a:lstStyle/>
          <a:p>
            <a:r>
              <a:rPr lang="en-US"/>
              <a:t>Tiktok Top 10 TikTok Posts | NPO FunX - 6 of 10</a:t>
            </a:r>
          </a:p>
        </p:txBody>
      </p:sp>
      <p:graphicFrame>
        <p:nvGraphicFramePr>
          <p:cNvPr id="5" name="Table Placeholder 4">
            <a:extLst>
              <a:ext uri="{FF2B5EF4-FFF2-40B4-BE49-F238E27FC236}">
                <a16:creationId xmlns:a16="http://schemas.microsoft.com/office/drawing/2014/main" id="{514C8A91-E1E5-42BF-893B-CEE4FB8ABB74}"/>
              </a:ext>
            </a:extLst>
          </p:cNvPr>
          <p:cNvGraphicFramePr>
            <a:graphicFrameLocks noGrp="1"/>
          </p:cNvGraphicFramePr>
          <p:nvPr>
            <p:ph type="tbl" sz="quarter" idx="13"/>
            <p:extLst>
              <p:ext uri="{D42A27DB-BD31-4B8C-83A1-F6EECF244321}">
                <p14:modId xmlns:p14="http://schemas.microsoft.com/office/powerpoint/2010/main" val="102513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34237475"/>
                    </a:ext>
                  </a:extLst>
                </a:gridCol>
                <a:gridCol w="1892808">
                  <a:extLst>
                    <a:ext uri="{9D8B030D-6E8A-4147-A177-3AD203B41FA5}">
                      <a16:colId xmlns:a16="http://schemas.microsoft.com/office/drawing/2014/main" val="2460511570"/>
                    </a:ext>
                  </a:extLst>
                </a:gridCol>
                <a:gridCol w="740664">
                  <a:extLst>
                    <a:ext uri="{9D8B030D-6E8A-4147-A177-3AD203B41FA5}">
                      <a16:colId xmlns:a16="http://schemas.microsoft.com/office/drawing/2014/main" val="4174848947"/>
                    </a:ext>
                  </a:extLst>
                </a:gridCol>
                <a:gridCol w="740664">
                  <a:extLst>
                    <a:ext uri="{9D8B030D-6E8A-4147-A177-3AD203B41FA5}">
                      <a16:colId xmlns:a16="http://schemas.microsoft.com/office/drawing/2014/main" val="837845669"/>
                    </a:ext>
                  </a:extLst>
                </a:gridCol>
                <a:gridCol w="740664">
                  <a:extLst>
                    <a:ext uri="{9D8B030D-6E8A-4147-A177-3AD203B41FA5}">
                      <a16:colId xmlns:a16="http://schemas.microsoft.com/office/drawing/2014/main" val="86229118"/>
                    </a:ext>
                  </a:extLst>
                </a:gridCol>
                <a:gridCol w="740664">
                  <a:extLst>
                    <a:ext uri="{9D8B030D-6E8A-4147-A177-3AD203B41FA5}">
                      <a16:colId xmlns:a16="http://schemas.microsoft.com/office/drawing/2014/main" val="218231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19811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- 2024-11-13 13:49:51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EAGznG1LAN7ar0dAjUOAIeI7e3EIeAegOVtoI~tplv-tiktokx-dmt-logoccm:300:400:tos-useast2a-i-0068-euttp/o8DQIfPRAEzKNADyDAQFDNnCEfrZn8ECQA5q0A.jpeg?dr=10398&amp;nonce=15713&amp;refresh_token=31b10e9b056da029950036418af48da1&amp;x-expires=1733824800&amp;x-signature=ou1wsDkkIg3hrereGV3TaAKbRbY%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385902</a:t>
                      </a:r>
                    </a:p>
                  </a:txBody>
                  <a:tcPr/>
                </a:tc>
                <a:extLst>
                  <a:ext uri="{0D108BD9-81ED-4DB2-BD59-A6C34878D82A}">
                    <a16:rowId xmlns:a16="http://schemas.microsoft.com/office/drawing/2014/main" val="2867125170"/>
                  </a:ext>
                </a:extLst>
              </a:tr>
            </a:tbl>
          </a:graphicData>
        </a:graphic>
      </p:graphicFrame>
      <p:sp>
        <p:nvSpPr>
          <p:cNvPr id="4" name="Text Placeholder 3">
            <a:extLst>
              <a:ext uri="{FF2B5EF4-FFF2-40B4-BE49-F238E27FC236}">
                <a16:creationId xmlns:a16="http://schemas.microsoft.com/office/drawing/2014/main" id="{5687D927-E389-49D8-A60D-096CA23C1E7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96507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DC642-89D2-405A-91EE-2B56F312EE2E}"/>
              </a:ext>
            </a:extLst>
          </p:cNvPr>
          <p:cNvSpPr>
            <a:spLocks noGrp="1"/>
          </p:cNvSpPr>
          <p:nvPr>
            <p:ph type="title"/>
          </p:nvPr>
        </p:nvSpPr>
        <p:spPr/>
        <p:txBody>
          <a:bodyPr/>
          <a:lstStyle/>
          <a:p>
            <a:r>
              <a:rPr lang="en-US"/>
              <a:t>Tiktok Top 10 TikTok Posts | NPO FunX - 7 of 10</a:t>
            </a:r>
          </a:p>
        </p:txBody>
      </p:sp>
      <p:graphicFrame>
        <p:nvGraphicFramePr>
          <p:cNvPr id="5" name="Table Placeholder 4">
            <a:extLst>
              <a:ext uri="{FF2B5EF4-FFF2-40B4-BE49-F238E27FC236}">
                <a16:creationId xmlns:a16="http://schemas.microsoft.com/office/drawing/2014/main" id="{F510D642-3E36-4607-A6D4-03AF26BD556F}"/>
              </a:ext>
            </a:extLst>
          </p:cNvPr>
          <p:cNvGraphicFramePr>
            <a:graphicFrameLocks noGrp="1"/>
          </p:cNvGraphicFramePr>
          <p:nvPr>
            <p:ph type="tbl" sz="quarter" idx="13"/>
            <p:extLst>
              <p:ext uri="{D42A27DB-BD31-4B8C-83A1-F6EECF244321}">
                <p14:modId xmlns:p14="http://schemas.microsoft.com/office/powerpoint/2010/main" val="3936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736643595"/>
                    </a:ext>
                  </a:extLst>
                </a:gridCol>
                <a:gridCol w="1892808">
                  <a:extLst>
                    <a:ext uri="{9D8B030D-6E8A-4147-A177-3AD203B41FA5}">
                      <a16:colId xmlns:a16="http://schemas.microsoft.com/office/drawing/2014/main" val="3491481202"/>
                    </a:ext>
                  </a:extLst>
                </a:gridCol>
                <a:gridCol w="740664">
                  <a:extLst>
                    <a:ext uri="{9D8B030D-6E8A-4147-A177-3AD203B41FA5}">
                      <a16:colId xmlns:a16="http://schemas.microsoft.com/office/drawing/2014/main" val="1906434086"/>
                    </a:ext>
                  </a:extLst>
                </a:gridCol>
                <a:gridCol w="740664">
                  <a:extLst>
                    <a:ext uri="{9D8B030D-6E8A-4147-A177-3AD203B41FA5}">
                      <a16:colId xmlns:a16="http://schemas.microsoft.com/office/drawing/2014/main" val="1279041632"/>
                    </a:ext>
                  </a:extLst>
                </a:gridCol>
                <a:gridCol w="740664">
                  <a:extLst>
                    <a:ext uri="{9D8B030D-6E8A-4147-A177-3AD203B41FA5}">
                      <a16:colId xmlns:a16="http://schemas.microsoft.com/office/drawing/2014/main" val="1599107152"/>
                    </a:ext>
                  </a:extLst>
                </a:gridCol>
                <a:gridCol w="740664">
                  <a:extLst>
                    <a:ext uri="{9D8B030D-6E8A-4147-A177-3AD203B41FA5}">
                      <a16:colId xmlns:a16="http://schemas.microsoft.com/office/drawing/2014/main" val="2814468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31600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- 2024-11-26 16:27:47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U32ADcI0AFfG3BfIgrLJeOg7CjSiAf4EQmIAK~tplv-tiktokx-dmt-logoccm:300:400:tos-useast2a-i-0068-euttp/oQ7fOGQxcADmggAAICCIIetLMeFgjidEwA7ofA.jpeg?dr=10398&amp;nonce=36848&amp;refresh_token=34290adc449614111ce3738f21064327&amp;x-expires=1733824800&amp;x-signature=0bijVG0ddiTwHw%2BGjomUrEZjMbY%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342052</a:t>
                      </a:r>
                    </a:p>
                  </a:txBody>
                  <a:tcPr/>
                </a:tc>
                <a:extLst>
                  <a:ext uri="{0D108BD9-81ED-4DB2-BD59-A6C34878D82A}">
                    <a16:rowId xmlns:a16="http://schemas.microsoft.com/office/drawing/2014/main" val="1762719467"/>
                  </a:ext>
                </a:extLst>
              </a:tr>
            </a:tbl>
          </a:graphicData>
        </a:graphic>
      </p:graphicFrame>
      <p:sp>
        <p:nvSpPr>
          <p:cNvPr id="4" name="Text Placeholder 3">
            <a:extLst>
              <a:ext uri="{FF2B5EF4-FFF2-40B4-BE49-F238E27FC236}">
                <a16:creationId xmlns:a16="http://schemas.microsoft.com/office/drawing/2014/main" id="{00D23B6E-6118-4AF3-9939-732A57C022D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910722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A4ACB-B001-4517-8718-B85B2074ACE7}"/>
              </a:ext>
            </a:extLst>
          </p:cNvPr>
          <p:cNvSpPr>
            <a:spLocks noGrp="1"/>
          </p:cNvSpPr>
          <p:nvPr>
            <p:ph type="title"/>
          </p:nvPr>
        </p:nvSpPr>
        <p:spPr/>
        <p:txBody>
          <a:bodyPr/>
          <a:lstStyle/>
          <a:p>
            <a:r>
              <a:rPr lang="en-US"/>
              <a:t>Tiktok Top 10 TikTok Posts | NPO FunX - 8 of 10</a:t>
            </a:r>
          </a:p>
        </p:txBody>
      </p:sp>
      <p:graphicFrame>
        <p:nvGraphicFramePr>
          <p:cNvPr id="5" name="Table Placeholder 4">
            <a:extLst>
              <a:ext uri="{FF2B5EF4-FFF2-40B4-BE49-F238E27FC236}">
                <a16:creationId xmlns:a16="http://schemas.microsoft.com/office/drawing/2014/main" id="{B899FBB6-D8DF-4519-A7FE-6EB7F33F9F03}"/>
              </a:ext>
            </a:extLst>
          </p:cNvPr>
          <p:cNvGraphicFramePr>
            <a:graphicFrameLocks noGrp="1"/>
          </p:cNvGraphicFramePr>
          <p:nvPr>
            <p:ph type="tbl" sz="quarter" idx="13"/>
            <p:extLst>
              <p:ext uri="{D42A27DB-BD31-4B8C-83A1-F6EECF244321}">
                <p14:modId xmlns:p14="http://schemas.microsoft.com/office/powerpoint/2010/main" val="338912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067572115"/>
                    </a:ext>
                  </a:extLst>
                </a:gridCol>
                <a:gridCol w="1892808">
                  <a:extLst>
                    <a:ext uri="{9D8B030D-6E8A-4147-A177-3AD203B41FA5}">
                      <a16:colId xmlns:a16="http://schemas.microsoft.com/office/drawing/2014/main" val="1496453935"/>
                    </a:ext>
                  </a:extLst>
                </a:gridCol>
                <a:gridCol w="740664">
                  <a:extLst>
                    <a:ext uri="{9D8B030D-6E8A-4147-A177-3AD203B41FA5}">
                      <a16:colId xmlns:a16="http://schemas.microsoft.com/office/drawing/2014/main" val="493689760"/>
                    </a:ext>
                  </a:extLst>
                </a:gridCol>
                <a:gridCol w="740664">
                  <a:extLst>
                    <a:ext uri="{9D8B030D-6E8A-4147-A177-3AD203B41FA5}">
                      <a16:colId xmlns:a16="http://schemas.microsoft.com/office/drawing/2014/main" val="2032031019"/>
                    </a:ext>
                  </a:extLst>
                </a:gridCol>
                <a:gridCol w="740664">
                  <a:extLst>
                    <a:ext uri="{9D8B030D-6E8A-4147-A177-3AD203B41FA5}">
                      <a16:colId xmlns:a16="http://schemas.microsoft.com/office/drawing/2014/main" val="1945564125"/>
                    </a:ext>
                  </a:extLst>
                </a:gridCol>
                <a:gridCol w="740664">
                  <a:extLst>
                    <a:ext uri="{9D8B030D-6E8A-4147-A177-3AD203B41FA5}">
                      <a16:colId xmlns:a16="http://schemas.microsoft.com/office/drawing/2014/main" val="3069836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48123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- 2024-11-25 14:02:18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wC7ABxReFCADEIAInEDztf2QAMqQNH0DPJpDR~tplv-tiktokx-cropcenter:300:400.jpeg?dr=10399&amp;nonce=78099&amp;refresh_token=b4c7050580ffe80ca39850d8fbe234a9&amp;x-expires=1733824800&amp;x-signature=GAKWq%2BPZqtVnsFm1nebb7M2Yy68%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245331</a:t>
                      </a:r>
                    </a:p>
                  </a:txBody>
                  <a:tcPr/>
                </a:tc>
                <a:extLst>
                  <a:ext uri="{0D108BD9-81ED-4DB2-BD59-A6C34878D82A}">
                    <a16:rowId xmlns:a16="http://schemas.microsoft.com/office/drawing/2014/main" val="3511242216"/>
                  </a:ext>
                </a:extLst>
              </a:tr>
            </a:tbl>
          </a:graphicData>
        </a:graphic>
      </p:graphicFrame>
      <p:sp>
        <p:nvSpPr>
          <p:cNvPr id="4" name="Text Placeholder 3">
            <a:extLst>
              <a:ext uri="{FF2B5EF4-FFF2-40B4-BE49-F238E27FC236}">
                <a16:creationId xmlns:a16="http://schemas.microsoft.com/office/drawing/2014/main" id="{75EDA231-E4B7-4106-BFF4-9384C9F1E0C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67001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ACCE5-E54F-4225-9506-942DA10DEAD1}"/>
              </a:ext>
            </a:extLst>
          </p:cNvPr>
          <p:cNvSpPr>
            <a:spLocks noGrp="1"/>
          </p:cNvSpPr>
          <p:nvPr>
            <p:ph type="title"/>
          </p:nvPr>
        </p:nvSpPr>
        <p:spPr/>
        <p:txBody>
          <a:bodyPr/>
          <a:lstStyle/>
          <a:p>
            <a:r>
              <a:rPr lang="en-US"/>
              <a:t>Tiktok Top 10 TikTok Posts | NPO FunX - 9 of 10</a:t>
            </a:r>
          </a:p>
        </p:txBody>
      </p:sp>
      <p:graphicFrame>
        <p:nvGraphicFramePr>
          <p:cNvPr id="5" name="Table Placeholder 4">
            <a:extLst>
              <a:ext uri="{FF2B5EF4-FFF2-40B4-BE49-F238E27FC236}">
                <a16:creationId xmlns:a16="http://schemas.microsoft.com/office/drawing/2014/main" id="{49095784-39BF-406C-91F4-473232EE06A8}"/>
              </a:ext>
            </a:extLst>
          </p:cNvPr>
          <p:cNvGraphicFramePr>
            <a:graphicFrameLocks noGrp="1"/>
          </p:cNvGraphicFramePr>
          <p:nvPr>
            <p:ph type="tbl" sz="quarter" idx="13"/>
            <p:extLst>
              <p:ext uri="{D42A27DB-BD31-4B8C-83A1-F6EECF244321}">
                <p14:modId xmlns:p14="http://schemas.microsoft.com/office/powerpoint/2010/main" val="2527447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622512678"/>
                    </a:ext>
                  </a:extLst>
                </a:gridCol>
                <a:gridCol w="1892808">
                  <a:extLst>
                    <a:ext uri="{9D8B030D-6E8A-4147-A177-3AD203B41FA5}">
                      <a16:colId xmlns:a16="http://schemas.microsoft.com/office/drawing/2014/main" val="340185769"/>
                    </a:ext>
                  </a:extLst>
                </a:gridCol>
                <a:gridCol w="740664">
                  <a:extLst>
                    <a:ext uri="{9D8B030D-6E8A-4147-A177-3AD203B41FA5}">
                      <a16:colId xmlns:a16="http://schemas.microsoft.com/office/drawing/2014/main" val="727024900"/>
                    </a:ext>
                  </a:extLst>
                </a:gridCol>
                <a:gridCol w="740664">
                  <a:extLst>
                    <a:ext uri="{9D8B030D-6E8A-4147-A177-3AD203B41FA5}">
                      <a16:colId xmlns:a16="http://schemas.microsoft.com/office/drawing/2014/main" val="1130196689"/>
                    </a:ext>
                  </a:extLst>
                </a:gridCol>
                <a:gridCol w="740664">
                  <a:extLst>
                    <a:ext uri="{9D8B030D-6E8A-4147-A177-3AD203B41FA5}">
                      <a16:colId xmlns:a16="http://schemas.microsoft.com/office/drawing/2014/main" val="568469895"/>
                    </a:ext>
                  </a:extLst>
                </a:gridCol>
                <a:gridCol w="740664">
                  <a:extLst>
                    <a:ext uri="{9D8B030D-6E8A-4147-A177-3AD203B41FA5}">
                      <a16:colId xmlns:a16="http://schemas.microsoft.com/office/drawing/2014/main" val="440910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27063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- 2024-11-11 18:37:57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sBvz5uZAOjTSTXBBkIgpww0WILTiTWC0yEJi~tplv-tiktokx-dmt-logoccm:300:400:tos-useast2a-i-0068-euttp/oMQQDPfDPErzRenEaT64AMNkyCwAME8AFAAEIQ.jpeg?dr=10398&amp;nonce=35058&amp;refresh_token=6c9ceb6d176f1abae642ea08623f9163&amp;x-expires=1733824800&amp;x-signature=c4KjLoFmJ6PXWqHJOL3QduMgoeU%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242370</a:t>
                      </a:r>
                    </a:p>
                  </a:txBody>
                  <a:tcPr/>
                </a:tc>
                <a:extLst>
                  <a:ext uri="{0D108BD9-81ED-4DB2-BD59-A6C34878D82A}">
                    <a16:rowId xmlns:a16="http://schemas.microsoft.com/office/drawing/2014/main" val="2943800408"/>
                  </a:ext>
                </a:extLst>
              </a:tr>
            </a:tbl>
          </a:graphicData>
        </a:graphic>
      </p:graphicFrame>
      <p:sp>
        <p:nvSpPr>
          <p:cNvPr id="4" name="Text Placeholder 3">
            <a:extLst>
              <a:ext uri="{FF2B5EF4-FFF2-40B4-BE49-F238E27FC236}">
                <a16:creationId xmlns:a16="http://schemas.microsoft.com/office/drawing/2014/main" id="{034F52FE-278E-4C30-84B9-C51D7DA2F13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308450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84FE4-CAF6-43FA-960B-A328FC293BEE}"/>
              </a:ext>
            </a:extLst>
          </p:cNvPr>
          <p:cNvSpPr>
            <a:spLocks noGrp="1"/>
          </p:cNvSpPr>
          <p:nvPr>
            <p:ph type="title"/>
          </p:nvPr>
        </p:nvSpPr>
        <p:spPr/>
        <p:txBody>
          <a:bodyPr/>
          <a:lstStyle/>
          <a:p>
            <a:r>
              <a:rPr lang="en-US"/>
              <a:t>Tiktok Top 10 TikTok Posts | NPO FunX - 10 of 10</a:t>
            </a:r>
          </a:p>
        </p:txBody>
      </p:sp>
      <p:graphicFrame>
        <p:nvGraphicFramePr>
          <p:cNvPr id="5" name="Table Placeholder 4">
            <a:extLst>
              <a:ext uri="{FF2B5EF4-FFF2-40B4-BE49-F238E27FC236}">
                <a16:creationId xmlns:a16="http://schemas.microsoft.com/office/drawing/2014/main" id="{7458F2CD-1BDE-44B3-91B3-A511A6096610}"/>
              </a:ext>
            </a:extLst>
          </p:cNvPr>
          <p:cNvGraphicFramePr>
            <a:graphicFrameLocks noGrp="1"/>
          </p:cNvGraphicFramePr>
          <p:nvPr>
            <p:ph type="tbl" sz="quarter" idx="13"/>
            <p:extLst>
              <p:ext uri="{D42A27DB-BD31-4B8C-83A1-F6EECF244321}">
                <p14:modId xmlns:p14="http://schemas.microsoft.com/office/powerpoint/2010/main" val="3779890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897602060"/>
                    </a:ext>
                  </a:extLst>
                </a:gridCol>
                <a:gridCol w="1892808">
                  <a:extLst>
                    <a:ext uri="{9D8B030D-6E8A-4147-A177-3AD203B41FA5}">
                      <a16:colId xmlns:a16="http://schemas.microsoft.com/office/drawing/2014/main" val="477859128"/>
                    </a:ext>
                  </a:extLst>
                </a:gridCol>
                <a:gridCol w="740664">
                  <a:extLst>
                    <a:ext uri="{9D8B030D-6E8A-4147-A177-3AD203B41FA5}">
                      <a16:colId xmlns:a16="http://schemas.microsoft.com/office/drawing/2014/main" val="838990321"/>
                    </a:ext>
                  </a:extLst>
                </a:gridCol>
                <a:gridCol w="740664">
                  <a:extLst>
                    <a:ext uri="{9D8B030D-6E8A-4147-A177-3AD203B41FA5}">
                      <a16:colId xmlns:a16="http://schemas.microsoft.com/office/drawing/2014/main" val="320250419"/>
                    </a:ext>
                  </a:extLst>
                </a:gridCol>
                <a:gridCol w="740664">
                  <a:extLst>
                    <a:ext uri="{9D8B030D-6E8A-4147-A177-3AD203B41FA5}">
                      <a16:colId xmlns:a16="http://schemas.microsoft.com/office/drawing/2014/main" val="424235503"/>
                    </a:ext>
                  </a:extLst>
                </a:gridCol>
                <a:gridCol w="740664">
                  <a:extLst>
                    <a:ext uri="{9D8B030D-6E8A-4147-A177-3AD203B41FA5}">
                      <a16:colId xmlns:a16="http://schemas.microsoft.com/office/drawing/2014/main" val="81349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09784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- 2024-11-10 23:18:00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sifyAqzmA6QhmJAi14JAIPBHbxvI5FAC5qoEB~tplv-tiktokx-dmt-logoccm:300:400:tos-useast2a-i-0068-euttp/ooCRyMiAFASsXxPyEYeSPuQEBfARiDA3WCAnTI.jpeg?dr=10398&amp;nonce=91504&amp;refresh_token=190233fb9d204f78cda4941705be5232&amp;x-expires=1733824800&amp;x-signature=G4qRd2FPNtG8WIe2NEj%2BRYj2rW8%3D&amp;idc=useast2a&amp;ps=13740610&amp;s=TIKTOK_FOR_DEVELOPER&amp;shcp=34ff8df6&amp;shp=d05b14bd&amp;t=4d5b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226727</a:t>
                      </a:r>
                    </a:p>
                  </a:txBody>
                  <a:tcPr/>
                </a:tc>
                <a:extLst>
                  <a:ext uri="{0D108BD9-81ED-4DB2-BD59-A6C34878D82A}">
                    <a16:rowId xmlns:a16="http://schemas.microsoft.com/office/drawing/2014/main" val="3215234985"/>
                  </a:ext>
                </a:extLst>
              </a:tr>
            </a:tbl>
          </a:graphicData>
        </a:graphic>
      </p:graphicFrame>
      <p:sp>
        <p:nvSpPr>
          <p:cNvPr id="4" name="Text Placeholder 3">
            <a:extLst>
              <a:ext uri="{FF2B5EF4-FFF2-40B4-BE49-F238E27FC236}">
                <a16:creationId xmlns:a16="http://schemas.microsoft.com/office/drawing/2014/main" id="{A0D8F1FB-4502-48D7-A5E4-C675CAFE474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1308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006EA-D2FC-4833-817C-5FECF90541B7}"/>
              </a:ext>
            </a:extLst>
          </p:cNvPr>
          <p:cNvSpPr>
            <a:spLocks noGrp="1"/>
          </p:cNvSpPr>
          <p:nvPr>
            <p:ph type="title"/>
          </p:nvPr>
        </p:nvSpPr>
        <p:spPr/>
        <p:txBody>
          <a:bodyPr/>
          <a:lstStyle/>
          <a:p>
            <a:r>
              <a:rPr lang="en-US"/>
              <a:t>Facebook Top 5 Facebook Posts | NPO FunX</a:t>
            </a:r>
          </a:p>
        </p:txBody>
      </p:sp>
      <p:graphicFrame>
        <p:nvGraphicFramePr>
          <p:cNvPr id="5" name="Table Placeholder 4">
            <a:extLst>
              <a:ext uri="{FF2B5EF4-FFF2-40B4-BE49-F238E27FC236}">
                <a16:creationId xmlns:a16="http://schemas.microsoft.com/office/drawing/2014/main" id="{90A498AD-40BC-4338-94EE-CABB6B48DE6D}"/>
              </a:ext>
            </a:extLst>
          </p:cNvPr>
          <p:cNvGraphicFramePr>
            <a:graphicFrameLocks noGrp="1"/>
          </p:cNvGraphicFramePr>
          <p:nvPr>
            <p:ph type="tbl" sz="quarter" idx="13"/>
            <p:extLst>
              <p:ext uri="{D42A27DB-BD31-4B8C-83A1-F6EECF244321}">
                <p14:modId xmlns:p14="http://schemas.microsoft.com/office/powerpoint/2010/main" val="2016936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43799898"/>
                    </a:ext>
                  </a:extLst>
                </a:gridCol>
                <a:gridCol w="2304288">
                  <a:extLst>
                    <a:ext uri="{9D8B030D-6E8A-4147-A177-3AD203B41FA5}">
                      <a16:colId xmlns:a16="http://schemas.microsoft.com/office/drawing/2014/main" val="2197654766"/>
                    </a:ext>
                  </a:extLst>
                </a:gridCol>
                <a:gridCol w="576072">
                  <a:extLst>
                    <a:ext uri="{9D8B030D-6E8A-4147-A177-3AD203B41FA5}">
                      <a16:colId xmlns:a16="http://schemas.microsoft.com/office/drawing/2014/main" val="3297390067"/>
                    </a:ext>
                  </a:extLst>
                </a:gridCol>
                <a:gridCol w="576072">
                  <a:extLst>
                    <a:ext uri="{9D8B030D-6E8A-4147-A177-3AD203B41FA5}">
                      <a16:colId xmlns:a16="http://schemas.microsoft.com/office/drawing/2014/main" val="207408298"/>
                    </a:ext>
                  </a:extLst>
                </a:gridCol>
                <a:gridCol w="576072">
                  <a:extLst>
                    <a:ext uri="{9D8B030D-6E8A-4147-A177-3AD203B41FA5}">
                      <a16:colId xmlns:a16="http://schemas.microsoft.com/office/drawing/2014/main" val="22357778"/>
                    </a:ext>
                  </a:extLst>
                </a:gridCol>
                <a:gridCol w="576072">
                  <a:extLst>
                    <a:ext uri="{9D8B030D-6E8A-4147-A177-3AD203B41FA5}">
                      <a16:colId xmlns:a16="http://schemas.microsoft.com/office/drawing/2014/main" val="3175556639"/>
                    </a:ext>
                  </a:extLst>
                </a:gridCol>
                <a:gridCol w="576072">
                  <a:extLst>
                    <a:ext uri="{9D8B030D-6E8A-4147-A177-3AD203B41FA5}">
                      <a16:colId xmlns:a16="http://schemas.microsoft.com/office/drawing/2014/main" val="3792623450"/>
                    </a:ext>
                  </a:extLst>
                </a:gridCol>
                <a:gridCol w="576072">
                  <a:extLst>
                    <a:ext uri="{9D8B030D-6E8A-4147-A177-3AD203B41FA5}">
                      <a16:colId xmlns:a16="http://schemas.microsoft.com/office/drawing/2014/main" val="120201327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Organic Impressions</a:t>
                      </a:r>
                    </a:p>
                  </a:txBody>
                  <a:tcPr/>
                </a:tc>
                <a:tc>
                  <a:txBody>
                    <a:bodyPr/>
                    <a:lstStyle/>
                    <a:p>
                      <a:r>
                        <a:rPr lang="en-US" sz="1000"/>
                        <a:t>Total reach</a:t>
                      </a:r>
                    </a:p>
                  </a:txBody>
                  <a:tcPr/>
                </a:tc>
                <a:extLst>
                  <a:ext uri="{0D108BD9-81ED-4DB2-BD59-A6C34878D82A}">
                    <a16:rowId xmlns:a16="http://schemas.microsoft.com/office/drawing/2014/main" val="1328354333"/>
                  </a:ext>
                </a:extLst>
              </a:tr>
              <a:tr h="370840">
                <a:tc>
                  <a:txBody>
                    <a:bodyPr/>
                    <a:lstStyle/>
                    <a:p>
                      <a:r>
                        <a:rPr lang="nl-NL" sz="1000" b="1"/>
                        <a:t>FunX - 2024-11-09 13:23:24</a:t>
                      </a:r>
                      <a:r>
                        <a:rPr lang="nl-NL" sz="1000"/>
                        <a:t>
 Volgens de autoriteiten zouden de risico's te groot zijn.</a:t>
                      </a:r>
                      <a:endParaRPr lang="en-US" sz="1000"/>
                    </a:p>
                  </a:txBody>
                  <a:tcPr/>
                </a:tc>
                <a:tc>
                  <a:txBody>
                    <a:bodyPr/>
                    <a:lstStyle/>
                    <a:p>
                      <a:r>
                        <a:rPr lang="en-US" sz="1000"/>
                        <a:t>https://quintly-eu-image-storage.s3.amazonaws.com/8dce37c58e40138e7c4557fb64194096/e1f332f096145f61346f3f1c359ea6d6.jpg</a:t>
                      </a:r>
                    </a:p>
                  </a:txBody>
                  <a:tcPr/>
                </a:tc>
                <a:tc>
                  <a:txBody>
                    <a:bodyPr/>
                    <a:lstStyle/>
                    <a:p>
                      <a:r>
                        <a:rPr lang="en-US" sz="1000"/>
                        <a:t>499</a:t>
                      </a:r>
                    </a:p>
                  </a:txBody>
                  <a:tcPr/>
                </a:tc>
                <a:tc>
                  <a:txBody>
                    <a:bodyPr/>
                    <a:lstStyle/>
                    <a:p>
                      <a:r>
                        <a:rPr lang="en-US" sz="1000"/>
                        <a:t>948</a:t>
                      </a:r>
                    </a:p>
                  </a:txBody>
                  <a:tcPr/>
                </a:tc>
                <a:tc>
                  <a:txBody>
                    <a:bodyPr/>
                    <a:lstStyle/>
                    <a:p>
                      <a:r>
                        <a:rPr lang="en-US" sz="1000"/>
                        <a:t>23</a:t>
                      </a:r>
                    </a:p>
                  </a:txBody>
                  <a:tcPr/>
                </a:tc>
                <a:tc>
                  <a:txBody>
                    <a:bodyPr/>
                    <a:lstStyle/>
                    <a:p>
                      <a:r>
                        <a:rPr lang="en-US" sz="1000"/>
                        <a:t>n/a</a:t>
                      </a:r>
                    </a:p>
                  </a:txBody>
                  <a:tcPr/>
                </a:tc>
                <a:tc>
                  <a:txBody>
                    <a:bodyPr/>
                    <a:lstStyle/>
                    <a:p>
                      <a:r>
                        <a:rPr lang="en-US" sz="1000"/>
                        <a:t>128171</a:t>
                      </a:r>
                    </a:p>
                  </a:txBody>
                  <a:tcPr/>
                </a:tc>
                <a:tc>
                  <a:txBody>
                    <a:bodyPr/>
                    <a:lstStyle/>
                    <a:p>
                      <a:r>
                        <a:rPr lang="en-US" sz="1000"/>
                        <a:t>128171</a:t>
                      </a:r>
                    </a:p>
                  </a:txBody>
                  <a:tcPr/>
                </a:tc>
                <a:extLst>
                  <a:ext uri="{0D108BD9-81ED-4DB2-BD59-A6C34878D82A}">
                    <a16:rowId xmlns:a16="http://schemas.microsoft.com/office/drawing/2014/main" val="3139972366"/>
                  </a:ext>
                </a:extLst>
              </a:tr>
              <a:tr h="370840">
                <a:tc>
                  <a:txBody>
                    <a:bodyPr/>
                    <a:lstStyle/>
                    <a:p>
                      <a:r>
                        <a:rPr lang="nl-NL" sz="1000" b="1"/>
                        <a:t>FunX - 2024-11-11 11:00:11</a:t>
                      </a:r>
                      <a:r>
                        <a:rPr lang="nl-NL" sz="1000"/>
                        <a:t>
 De fans krijgen de kers op de taart! 🔥</a:t>
                      </a:r>
                      <a:endParaRPr lang="en-US" sz="1000"/>
                    </a:p>
                  </a:txBody>
                  <a:tcPr/>
                </a:tc>
                <a:tc>
                  <a:txBody>
                    <a:bodyPr/>
                    <a:lstStyle/>
                    <a:p>
                      <a:r>
                        <a:rPr lang="en-US" sz="1000"/>
                        <a:t>https://quintly-eu-image-storage.s3.amazonaws.com/8dce37c58e40138e7c4557fb64194096/5ab098d5cbf33c12f878460521132b57.jpg</a:t>
                      </a:r>
                    </a:p>
                  </a:txBody>
                  <a:tcPr/>
                </a:tc>
                <a:tc>
                  <a:txBody>
                    <a:bodyPr/>
                    <a:lstStyle/>
                    <a:p>
                      <a:r>
                        <a:rPr lang="en-US" sz="1000"/>
                        <a:t>1791</a:t>
                      </a:r>
                    </a:p>
                  </a:txBody>
                  <a:tcPr/>
                </a:tc>
                <a:tc>
                  <a:txBody>
                    <a:bodyPr/>
                    <a:lstStyle/>
                    <a:p>
                      <a:r>
                        <a:rPr lang="en-US" sz="1000"/>
                        <a:t>569</a:t>
                      </a:r>
                    </a:p>
                  </a:txBody>
                  <a:tcPr/>
                </a:tc>
                <a:tc>
                  <a:txBody>
                    <a:bodyPr/>
                    <a:lstStyle/>
                    <a:p>
                      <a:r>
                        <a:rPr lang="en-US" sz="1000"/>
                        <a:t>64</a:t>
                      </a:r>
                    </a:p>
                  </a:txBody>
                  <a:tcPr/>
                </a:tc>
                <a:tc>
                  <a:txBody>
                    <a:bodyPr/>
                    <a:lstStyle/>
                    <a:p>
                      <a:r>
                        <a:rPr lang="en-US" sz="1000"/>
                        <a:t>n/a</a:t>
                      </a:r>
                    </a:p>
                  </a:txBody>
                  <a:tcPr/>
                </a:tc>
                <a:tc>
                  <a:txBody>
                    <a:bodyPr/>
                    <a:lstStyle/>
                    <a:p>
                      <a:r>
                        <a:rPr lang="en-US" sz="1000"/>
                        <a:t>122183</a:t>
                      </a:r>
                    </a:p>
                  </a:txBody>
                  <a:tcPr/>
                </a:tc>
                <a:tc>
                  <a:txBody>
                    <a:bodyPr/>
                    <a:lstStyle/>
                    <a:p>
                      <a:r>
                        <a:rPr lang="en-US" sz="1000"/>
                        <a:t>118482</a:t>
                      </a:r>
                    </a:p>
                  </a:txBody>
                  <a:tcPr/>
                </a:tc>
                <a:extLst>
                  <a:ext uri="{0D108BD9-81ED-4DB2-BD59-A6C34878D82A}">
                    <a16:rowId xmlns:a16="http://schemas.microsoft.com/office/drawing/2014/main" val="18220456"/>
                  </a:ext>
                </a:extLst>
              </a:tr>
              <a:tr h="370840">
                <a:tc>
                  <a:txBody>
                    <a:bodyPr/>
                    <a:lstStyle/>
                    <a:p>
                      <a:r>
                        <a:rPr lang="nl-NL" sz="1000" b="1"/>
                        <a:t>FunX - 2024-11-01 13:44:38</a:t>
                      </a:r>
                      <a:r>
                        <a:rPr lang="nl-NL" sz="1000"/>
                        <a:t>
 De acteur neemt afscheid van zijn indrukwekkende rol 🔥</a:t>
                      </a:r>
                      <a:endParaRPr lang="en-US" sz="1000"/>
                    </a:p>
                  </a:txBody>
                  <a:tcPr/>
                </a:tc>
                <a:tc>
                  <a:txBody>
                    <a:bodyPr/>
                    <a:lstStyle/>
                    <a:p>
                      <a:r>
                        <a:rPr lang="en-US" sz="1000"/>
                        <a:t>https://quintly-eu-image-storage.s3.amazonaws.com/8dce37c58e40138e7c4557fb64194096/e3b5daa4083cf3e227a2a80486344b7f.jpg</a:t>
                      </a:r>
                    </a:p>
                  </a:txBody>
                  <a:tcPr/>
                </a:tc>
                <a:tc>
                  <a:txBody>
                    <a:bodyPr/>
                    <a:lstStyle/>
                    <a:p>
                      <a:r>
                        <a:rPr lang="en-US" sz="1000"/>
                        <a:t>455</a:t>
                      </a:r>
                    </a:p>
                  </a:txBody>
                  <a:tcPr/>
                </a:tc>
                <a:tc>
                  <a:txBody>
                    <a:bodyPr/>
                    <a:lstStyle/>
                    <a:p>
                      <a:r>
                        <a:rPr lang="en-US" sz="1000"/>
                        <a:t>131</a:t>
                      </a:r>
                    </a:p>
                  </a:txBody>
                  <a:tcPr/>
                </a:tc>
                <a:tc>
                  <a:txBody>
                    <a:bodyPr/>
                    <a:lstStyle/>
                    <a:p>
                      <a:r>
                        <a:rPr lang="en-US" sz="1000"/>
                        <a:t>15</a:t>
                      </a:r>
                    </a:p>
                  </a:txBody>
                  <a:tcPr/>
                </a:tc>
                <a:tc>
                  <a:txBody>
                    <a:bodyPr/>
                    <a:lstStyle/>
                    <a:p>
                      <a:r>
                        <a:rPr lang="en-US" sz="1000"/>
                        <a:t>n/a</a:t>
                      </a:r>
                    </a:p>
                  </a:txBody>
                  <a:tcPr/>
                </a:tc>
                <a:tc>
                  <a:txBody>
                    <a:bodyPr/>
                    <a:lstStyle/>
                    <a:p>
                      <a:r>
                        <a:rPr lang="en-US" sz="1000"/>
                        <a:t>69804</a:t>
                      </a:r>
                    </a:p>
                  </a:txBody>
                  <a:tcPr/>
                </a:tc>
                <a:tc>
                  <a:txBody>
                    <a:bodyPr/>
                    <a:lstStyle/>
                    <a:p>
                      <a:r>
                        <a:rPr lang="en-US" sz="1000"/>
                        <a:t>67181</a:t>
                      </a:r>
                    </a:p>
                  </a:txBody>
                  <a:tcPr/>
                </a:tc>
                <a:extLst>
                  <a:ext uri="{0D108BD9-81ED-4DB2-BD59-A6C34878D82A}">
                    <a16:rowId xmlns:a16="http://schemas.microsoft.com/office/drawing/2014/main" val="948443711"/>
                  </a:ext>
                </a:extLst>
              </a:tr>
              <a:tr h="370840">
                <a:tc>
                  <a:txBody>
                    <a:bodyPr/>
                    <a:lstStyle/>
                    <a:p>
                      <a:r>
                        <a:rPr lang="nl-NL" sz="1000" b="1"/>
                        <a:t>FunX - 2024-11-07 16:54:00</a:t>
                      </a:r>
                      <a:r>
                        <a:rPr lang="nl-NL" sz="1000"/>
                        <a:t>
 "Hij plaatst dat bakje tussen zijn benen, bukt en hij poept vol in die bak", vertelt Monica.</a:t>
                      </a:r>
                      <a:endParaRPr lang="en-US" sz="1000"/>
                    </a:p>
                  </a:txBody>
                  <a:tcPr/>
                </a:tc>
                <a:tc>
                  <a:txBody>
                    <a:bodyPr/>
                    <a:lstStyle/>
                    <a:p>
                      <a:r>
                        <a:rPr lang="en-US" sz="1000"/>
                        <a:t>https://quintly-eu-image-storage.s3.amazonaws.com/8dce37c58e40138e7c4557fb64194096/9be7d23bc55937bfab025def40a66499.jpg</a:t>
                      </a:r>
                    </a:p>
                  </a:txBody>
                  <a:tcPr/>
                </a:tc>
                <a:tc>
                  <a:txBody>
                    <a:bodyPr/>
                    <a:lstStyle/>
                    <a:p>
                      <a:r>
                        <a:rPr lang="en-US" sz="1000"/>
                        <a:t>77</a:t>
                      </a:r>
                    </a:p>
                  </a:txBody>
                  <a:tcPr/>
                </a:tc>
                <a:tc>
                  <a:txBody>
                    <a:bodyPr/>
                    <a:lstStyle/>
                    <a:p>
                      <a:r>
                        <a:rPr lang="en-US" sz="1000"/>
                        <a:t>38</a:t>
                      </a:r>
                    </a:p>
                  </a:txBody>
                  <a:tcPr/>
                </a:tc>
                <a:tc>
                  <a:txBody>
                    <a:bodyPr/>
                    <a:lstStyle/>
                    <a:p>
                      <a:r>
                        <a:rPr lang="en-US" sz="1000"/>
                        <a:t>3</a:t>
                      </a:r>
                    </a:p>
                  </a:txBody>
                  <a:tcPr/>
                </a:tc>
                <a:tc>
                  <a:txBody>
                    <a:bodyPr/>
                    <a:lstStyle/>
                    <a:p>
                      <a:r>
                        <a:rPr lang="en-US" sz="1000"/>
                        <a:t>n/a</a:t>
                      </a:r>
                    </a:p>
                  </a:txBody>
                  <a:tcPr/>
                </a:tc>
                <a:tc>
                  <a:txBody>
                    <a:bodyPr/>
                    <a:lstStyle/>
                    <a:p>
                      <a:r>
                        <a:rPr lang="en-US" sz="1000"/>
                        <a:t>64800</a:t>
                      </a:r>
                    </a:p>
                  </a:txBody>
                  <a:tcPr/>
                </a:tc>
                <a:tc>
                  <a:txBody>
                    <a:bodyPr/>
                    <a:lstStyle/>
                    <a:p>
                      <a:r>
                        <a:rPr lang="en-US" sz="1000"/>
                        <a:t>63715</a:t>
                      </a:r>
                    </a:p>
                  </a:txBody>
                  <a:tcPr/>
                </a:tc>
                <a:extLst>
                  <a:ext uri="{0D108BD9-81ED-4DB2-BD59-A6C34878D82A}">
                    <a16:rowId xmlns:a16="http://schemas.microsoft.com/office/drawing/2014/main" val="1495633021"/>
                  </a:ext>
                </a:extLst>
              </a:tr>
              <a:tr h="370840">
                <a:tc>
                  <a:txBody>
                    <a:bodyPr/>
                    <a:lstStyle/>
                    <a:p>
                      <a:r>
                        <a:rPr lang="nl-NL" sz="1000" b="1"/>
                        <a:t>FunX - 2024-11-06 07:17:54</a:t>
                      </a:r>
                      <a:r>
                        <a:rPr lang="nl-NL" sz="1000"/>
                        <a:t>
 "Gast, meen je dat? Ik had jou echt graag in die rol gezien, man!"</a:t>
                      </a:r>
                      <a:endParaRPr lang="en-US" sz="1000"/>
                    </a:p>
                  </a:txBody>
                  <a:tcPr/>
                </a:tc>
                <a:tc>
                  <a:txBody>
                    <a:bodyPr/>
                    <a:lstStyle/>
                    <a:p>
                      <a:r>
                        <a:rPr lang="en-US" sz="1000"/>
                        <a:t>https://quintly-eu-image-storage.s3.amazonaws.com/8dce37c58e40138e7c4557fb64194096/1f715ed32a78b430ee63c6d24efffdb0.jpg</a:t>
                      </a:r>
                    </a:p>
                  </a:txBody>
                  <a:tcPr/>
                </a:tc>
                <a:tc>
                  <a:txBody>
                    <a:bodyPr/>
                    <a:lstStyle/>
                    <a:p>
                      <a:r>
                        <a:rPr lang="en-US" sz="1000"/>
                        <a:t>59</a:t>
                      </a:r>
                    </a:p>
                  </a:txBody>
                  <a:tcPr/>
                </a:tc>
                <a:tc>
                  <a:txBody>
                    <a:bodyPr/>
                    <a:lstStyle/>
                    <a:p>
                      <a:r>
                        <a:rPr lang="en-US" sz="1000"/>
                        <a:t>12</a:t>
                      </a:r>
                    </a:p>
                  </a:txBody>
                  <a:tcPr/>
                </a:tc>
                <a:tc>
                  <a:txBody>
                    <a:bodyPr/>
                    <a:lstStyle/>
                    <a:p>
                      <a:r>
                        <a:rPr lang="en-US" sz="1000"/>
                        <a:t>3</a:t>
                      </a:r>
                    </a:p>
                  </a:txBody>
                  <a:tcPr/>
                </a:tc>
                <a:tc>
                  <a:txBody>
                    <a:bodyPr/>
                    <a:lstStyle/>
                    <a:p>
                      <a:r>
                        <a:rPr lang="en-US" sz="1000"/>
                        <a:t>n/a</a:t>
                      </a:r>
                    </a:p>
                  </a:txBody>
                  <a:tcPr/>
                </a:tc>
                <a:tc>
                  <a:txBody>
                    <a:bodyPr/>
                    <a:lstStyle/>
                    <a:p>
                      <a:r>
                        <a:rPr lang="en-US" sz="1000"/>
                        <a:t>59163</a:t>
                      </a:r>
                    </a:p>
                  </a:txBody>
                  <a:tcPr/>
                </a:tc>
                <a:tc>
                  <a:txBody>
                    <a:bodyPr/>
                    <a:lstStyle/>
                    <a:p>
                      <a:r>
                        <a:rPr lang="en-US" sz="1000"/>
                        <a:t>59163</a:t>
                      </a:r>
                    </a:p>
                  </a:txBody>
                  <a:tcPr/>
                </a:tc>
                <a:extLst>
                  <a:ext uri="{0D108BD9-81ED-4DB2-BD59-A6C34878D82A}">
                    <a16:rowId xmlns:a16="http://schemas.microsoft.com/office/drawing/2014/main" val="1444616958"/>
                  </a:ext>
                </a:extLst>
              </a:tr>
            </a:tbl>
          </a:graphicData>
        </a:graphic>
      </p:graphicFrame>
      <p:sp>
        <p:nvSpPr>
          <p:cNvPr id="4" name="Text Placeholder 3">
            <a:extLst>
              <a:ext uri="{FF2B5EF4-FFF2-40B4-BE49-F238E27FC236}">
                <a16:creationId xmlns:a16="http://schemas.microsoft.com/office/drawing/2014/main" id="{816B17F6-0917-4A12-80FE-BF250C062D7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690215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7E1CE-6895-4385-8545-088A56EDB944}"/>
              </a:ext>
            </a:extLst>
          </p:cNvPr>
          <p:cNvSpPr>
            <a:spLocks noGrp="1"/>
          </p:cNvSpPr>
          <p:nvPr>
            <p:ph type="title"/>
          </p:nvPr>
        </p:nvSpPr>
        <p:spPr/>
        <p:txBody>
          <a:bodyPr/>
          <a:lstStyle/>
          <a:p>
            <a:r>
              <a:rPr lang="en-US"/>
              <a:t>Youtube Top 10 YouTube Video's | NPO FunX - 1 of 11</a:t>
            </a:r>
          </a:p>
        </p:txBody>
      </p:sp>
      <p:graphicFrame>
        <p:nvGraphicFramePr>
          <p:cNvPr id="5" name="Table Placeholder 4">
            <a:extLst>
              <a:ext uri="{FF2B5EF4-FFF2-40B4-BE49-F238E27FC236}">
                <a16:creationId xmlns:a16="http://schemas.microsoft.com/office/drawing/2014/main" id="{21B0E767-AA8A-43E7-A1C3-4EF645155963}"/>
              </a:ext>
            </a:extLst>
          </p:cNvPr>
          <p:cNvGraphicFramePr>
            <a:graphicFrameLocks noGrp="1"/>
          </p:cNvGraphicFramePr>
          <p:nvPr>
            <p:ph type="tbl" sz="quarter" idx="13"/>
            <p:extLst>
              <p:ext uri="{D42A27DB-BD31-4B8C-83A1-F6EECF244321}">
                <p14:modId xmlns:p14="http://schemas.microsoft.com/office/powerpoint/2010/main" val="1780963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3149713"/>
                    </a:ext>
                  </a:extLst>
                </a:gridCol>
                <a:gridCol w="1645920">
                  <a:extLst>
                    <a:ext uri="{9D8B030D-6E8A-4147-A177-3AD203B41FA5}">
                      <a16:colId xmlns:a16="http://schemas.microsoft.com/office/drawing/2014/main" val="2211540035"/>
                    </a:ext>
                  </a:extLst>
                </a:gridCol>
                <a:gridCol w="822960">
                  <a:extLst>
                    <a:ext uri="{9D8B030D-6E8A-4147-A177-3AD203B41FA5}">
                      <a16:colId xmlns:a16="http://schemas.microsoft.com/office/drawing/2014/main" val="2703518995"/>
                    </a:ext>
                  </a:extLst>
                </a:gridCol>
                <a:gridCol w="822960">
                  <a:extLst>
                    <a:ext uri="{9D8B030D-6E8A-4147-A177-3AD203B41FA5}">
                      <a16:colId xmlns:a16="http://schemas.microsoft.com/office/drawing/2014/main" val="1052001787"/>
                    </a:ext>
                  </a:extLst>
                </a:gridCol>
                <a:gridCol w="822960">
                  <a:extLst>
                    <a:ext uri="{9D8B030D-6E8A-4147-A177-3AD203B41FA5}">
                      <a16:colId xmlns:a16="http://schemas.microsoft.com/office/drawing/2014/main" val="1818199046"/>
                    </a:ext>
                  </a:extLst>
                </a:gridCol>
                <a:gridCol w="822960">
                  <a:extLst>
                    <a:ext uri="{9D8B030D-6E8A-4147-A177-3AD203B41FA5}">
                      <a16:colId xmlns:a16="http://schemas.microsoft.com/office/drawing/2014/main" val="287049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43083148"/>
                  </a:ext>
                </a:extLst>
              </a:tr>
            </a:tbl>
          </a:graphicData>
        </a:graphic>
      </p:graphicFrame>
      <p:sp>
        <p:nvSpPr>
          <p:cNvPr id="4" name="Text Placeholder 3">
            <a:extLst>
              <a:ext uri="{FF2B5EF4-FFF2-40B4-BE49-F238E27FC236}">
                <a16:creationId xmlns:a16="http://schemas.microsoft.com/office/drawing/2014/main" id="{9F130206-DEBF-4E1E-A4FD-8396D62C652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51604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8759C-B159-4136-A17A-4D80A18FF781}"/>
              </a:ext>
            </a:extLst>
          </p:cNvPr>
          <p:cNvSpPr>
            <a:spLocks noGrp="1"/>
          </p:cNvSpPr>
          <p:nvPr>
            <p:ph type="title"/>
          </p:nvPr>
        </p:nvSpPr>
        <p:spPr/>
        <p:txBody>
          <a:bodyPr/>
          <a:lstStyle/>
          <a:p>
            <a:r>
              <a:rPr lang="en-US"/>
              <a:t>Youtube Top 10 YouTube Video's | NPO FunX - 2 of 11</a:t>
            </a:r>
          </a:p>
        </p:txBody>
      </p:sp>
      <p:graphicFrame>
        <p:nvGraphicFramePr>
          <p:cNvPr id="5" name="Table Placeholder 4">
            <a:extLst>
              <a:ext uri="{FF2B5EF4-FFF2-40B4-BE49-F238E27FC236}">
                <a16:creationId xmlns:a16="http://schemas.microsoft.com/office/drawing/2014/main" id="{39A7B5BD-1770-421F-8570-D6397393986D}"/>
              </a:ext>
            </a:extLst>
          </p:cNvPr>
          <p:cNvGraphicFramePr>
            <a:graphicFrameLocks noGrp="1"/>
          </p:cNvGraphicFramePr>
          <p:nvPr>
            <p:ph type="tbl" sz="quarter" idx="13"/>
            <p:extLst>
              <p:ext uri="{D42A27DB-BD31-4B8C-83A1-F6EECF244321}">
                <p14:modId xmlns:p14="http://schemas.microsoft.com/office/powerpoint/2010/main" val="52867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9330379"/>
                    </a:ext>
                  </a:extLst>
                </a:gridCol>
                <a:gridCol w="1645920">
                  <a:extLst>
                    <a:ext uri="{9D8B030D-6E8A-4147-A177-3AD203B41FA5}">
                      <a16:colId xmlns:a16="http://schemas.microsoft.com/office/drawing/2014/main" val="1149308747"/>
                    </a:ext>
                  </a:extLst>
                </a:gridCol>
                <a:gridCol w="822960">
                  <a:extLst>
                    <a:ext uri="{9D8B030D-6E8A-4147-A177-3AD203B41FA5}">
                      <a16:colId xmlns:a16="http://schemas.microsoft.com/office/drawing/2014/main" val="3638711106"/>
                    </a:ext>
                  </a:extLst>
                </a:gridCol>
                <a:gridCol w="822960">
                  <a:extLst>
                    <a:ext uri="{9D8B030D-6E8A-4147-A177-3AD203B41FA5}">
                      <a16:colId xmlns:a16="http://schemas.microsoft.com/office/drawing/2014/main" val="2341564622"/>
                    </a:ext>
                  </a:extLst>
                </a:gridCol>
                <a:gridCol w="822960">
                  <a:extLst>
                    <a:ext uri="{9D8B030D-6E8A-4147-A177-3AD203B41FA5}">
                      <a16:colId xmlns:a16="http://schemas.microsoft.com/office/drawing/2014/main" val="2223632944"/>
                    </a:ext>
                  </a:extLst>
                </a:gridCol>
                <a:gridCol w="822960">
                  <a:extLst>
                    <a:ext uri="{9D8B030D-6E8A-4147-A177-3AD203B41FA5}">
                      <a16:colId xmlns:a16="http://schemas.microsoft.com/office/drawing/2014/main" val="898405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03446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- 2024-11-09 16:00:31</a:t>
                      </a:r>
                      <a:r>
                        <a:rPr kumimoji="0" lang="nl-NL" sz="1000" b="0" i="0" u="none" strike="noStrike" kern="1200" cap="none" spc="0" normalizeH="0" baseline="0" noProof="0">
                          <a:ln>
                            <a:noFill/>
                          </a:ln>
                          <a:solidFill>
                            <a:prstClr val="black"/>
                          </a:solidFill>
                          <a:effectLst/>
                          <a:uLnTx/>
                          <a:uFillTx/>
                          <a:latin typeface="Calibri"/>
                          <a:ea typeface="+mn-ea"/>
                          <a:cs typeface="+mn-cs"/>
                        </a:rPr>
                        <a:t>
 Na een lange, legendarische tijd, is het einde van de serie Mocro Maffia toch aangebroken: gisteren kwam de allerlaatste aflevering uit. Op 5 november was de laatste aflevering in première in het Koninklijk Theater Tuschinski in Amsterdam. ICE, Bilal Wahib, Nasrdin Dchar en meer: de acteurs van het laatste seizoen tot de OG cast waren allemaal aanwezig om samen te kijken naar deze end of an era, samen met fans. Natuurlijk waren wij er ook bij! Imani doet verslag van de avond.
Met de acteurs praat Imani over de meest iconische momenten die hen zijn bijgebleven, over de muziek en over hun favoriete quotes uit de serie. Ze legt hen ook nog een aantal stellingen voor: wie zouden ze als eerste bellen als ze zelf in de problemen komen? 
De zes seizoenen van Mocro Maffia zijn te zien op Videoland.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#MocroMaffia #Report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https://i.ytimg.com/vi/Urf58HynKH4/hqdefault.jpg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1678011037"/>
                  </a:ext>
                </a:extLst>
              </a:tr>
            </a:tbl>
          </a:graphicData>
        </a:graphic>
      </p:graphicFrame>
      <p:sp>
        <p:nvSpPr>
          <p:cNvPr id="4" name="Text Placeholder 3">
            <a:extLst>
              <a:ext uri="{FF2B5EF4-FFF2-40B4-BE49-F238E27FC236}">
                <a16:creationId xmlns:a16="http://schemas.microsoft.com/office/drawing/2014/main" id="{181F6F4A-3030-4575-8C0F-2459F4827D7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240333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1008A-3AFC-454D-B73E-D2934250167A}"/>
              </a:ext>
            </a:extLst>
          </p:cNvPr>
          <p:cNvSpPr>
            <a:spLocks noGrp="1"/>
          </p:cNvSpPr>
          <p:nvPr>
            <p:ph type="title"/>
          </p:nvPr>
        </p:nvSpPr>
        <p:spPr/>
        <p:txBody>
          <a:bodyPr/>
          <a:lstStyle/>
          <a:p>
            <a:r>
              <a:rPr lang="en-US"/>
              <a:t>Youtube Top 10 YouTube Video's | NPO FunX - 3 of 11</a:t>
            </a:r>
          </a:p>
        </p:txBody>
      </p:sp>
      <p:graphicFrame>
        <p:nvGraphicFramePr>
          <p:cNvPr id="5" name="Table Placeholder 4">
            <a:extLst>
              <a:ext uri="{FF2B5EF4-FFF2-40B4-BE49-F238E27FC236}">
                <a16:creationId xmlns:a16="http://schemas.microsoft.com/office/drawing/2014/main" id="{C2524B71-7F77-4669-8596-282E259523FD}"/>
              </a:ext>
            </a:extLst>
          </p:cNvPr>
          <p:cNvGraphicFramePr>
            <a:graphicFrameLocks noGrp="1"/>
          </p:cNvGraphicFramePr>
          <p:nvPr>
            <p:ph type="tbl" sz="quarter" idx="13"/>
            <p:extLst>
              <p:ext uri="{D42A27DB-BD31-4B8C-83A1-F6EECF244321}">
                <p14:modId xmlns:p14="http://schemas.microsoft.com/office/powerpoint/2010/main" val="82903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8730104"/>
                    </a:ext>
                  </a:extLst>
                </a:gridCol>
                <a:gridCol w="1645920">
                  <a:extLst>
                    <a:ext uri="{9D8B030D-6E8A-4147-A177-3AD203B41FA5}">
                      <a16:colId xmlns:a16="http://schemas.microsoft.com/office/drawing/2014/main" val="3587273360"/>
                    </a:ext>
                  </a:extLst>
                </a:gridCol>
                <a:gridCol w="822960">
                  <a:extLst>
                    <a:ext uri="{9D8B030D-6E8A-4147-A177-3AD203B41FA5}">
                      <a16:colId xmlns:a16="http://schemas.microsoft.com/office/drawing/2014/main" val="402350520"/>
                    </a:ext>
                  </a:extLst>
                </a:gridCol>
                <a:gridCol w="822960">
                  <a:extLst>
                    <a:ext uri="{9D8B030D-6E8A-4147-A177-3AD203B41FA5}">
                      <a16:colId xmlns:a16="http://schemas.microsoft.com/office/drawing/2014/main" val="882507166"/>
                    </a:ext>
                  </a:extLst>
                </a:gridCol>
                <a:gridCol w="822960">
                  <a:extLst>
                    <a:ext uri="{9D8B030D-6E8A-4147-A177-3AD203B41FA5}">
                      <a16:colId xmlns:a16="http://schemas.microsoft.com/office/drawing/2014/main" val="3122748500"/>
                    </a:ext>
                  </a:extLst>
                </a:gridCol>
                <a:gridCol w="822960">
                  <a:extLst>
                    <a:ext uri="{9D8B030D-6E8A-4147-A177-3AD203B41FA5}">
                      <a16:colId xmlns:a16="http://schemas.microsoft.com/office/drawing/2014/main" val="4082369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78819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- 2024-11-04 17:48:23</a:t>
                      </a:r>
                      <a:r>
                        <a:rPr kumimoji="0" lang="nl-NL" sz="1000" b="0" i="0" u="none" strike="noStrike" kern="1200" cap="none" spc="0" normalizeH="0" baseline="0" noProof="0">
                          <a:ln>
                            <a:noFill/>
                          </a:ln>
                          <a:solidFill>
                            <a:prstClr val="black"/>
                          </a:solidFill>
                          <a:effectLst/>
                          <a:uLnTx/>
                          <a:uFillTx/>
                          <a:latin typeface="Calibri"/>
                          <a:ea typeface="+mn-ea"/>
                          <a:cs typeface="+mn-cs"/>
                        </a:rPr>
                        <a:t>
 Rapper KM, ofwel Kaene Marica, heeft voor zijn jonge leeftijd al veel meegemaakt. Hij heeft als kind op veel plekken gewoond: Almere, Amsterdam en Den Haag. De verhuizing naar Den Haag was zwaar, vanwege de scheiding van zijn ouders, maar heeft veel betekend voor KM. Daar is hij mensen tegengekomen die veel voor hem hebben betekend, zoals Frenna. Ofwel, zonder Den Haag was er geen KM in de rapgroep SFB. 
Vaderschap is voor KM belangrijk. Zijn eigen vader is zijn beste vriend, is door vuur gegaan voor hem op moeilijke momenten, en heeft zijn raptalent van jonge leeftijd enorm gesteund. Zo is zijn vader ook een voorbeeld geweest voor KM om zelf ook een goede vader te zijn voor zijn dochter.  
KM neemt Mahi mee naar de plek waar het leven van Rabby Racks, de founding father van SFB, nog een laatste keer werd gevierd. En natuurlijk konden mentoren/goede vrienden Frenna en Jonna Fraser niet ontbreken in KM’s verhaal. Stuk voor stuk zijn dit iconen met enorm succes, die ook hun tegenslagen en hindernissen kennen. 
Op 15 februari staat KM met zijn eerste solo show in de AFAS Live. KM vertelt over hoe dit tot stand is kunnen komen: van dieptepunten in 2017, tot schrijverskampen en de strategie voor zijn eerste album release. 
00:00 Intro
00:42 Den Haag: de plek waar het allemaal is begonnen
05:30 KM's vader: grootste supporter &amp; onvoorwaardelijke strijder
09:16 KM's dochter: zijn grootste motivatie &amp; beste vriendin
12:05 Rabby Racks: een blijvend gevoel van ongeloof 💔
14:37 KM's goede vrienden &amp; mentoren in de scene (Frenna, Jonna Fraser, SFB)
23:46 Van diepe dalen in Suriname, naar hoge pieken in de AFAS Live
28:39 Outro
Host: Mahi Khalesi
Regie: Pourya Shokrgozar Tehrani
Camera: Leon Dwarka Sing, RRfilms &amp; Menno Kater
Edit: Leon Dwarka Sing
Redactie: Pourya Shokrgozar Tehrani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#KM #Documentaire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https://i.ytimg.com/vi/izjbGh42m4E/hqdefault.jpg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extLst>
                  <a:ext uri="{0D108BD9-81ED-4DB2-BD59-A6C34878D82A}">
                    <a16:rowId xmlns:a16="http://schemas.microsoft.com/office/drawing/2014/main" val="2399271455"/>
                  </a:ext>
                </a:extLst>
              </a:tr>
            </a:tbl>
          </a:graphicData>
        </a:graphic>
      </p:graphicFrame>
      <p:sp>
        <p:nvSpPr>
          <p:cNvPr id="4" name="Text Placeholder 3">
            <a:extLst>
              <a:ext uri="{FF2B5EF4-FFF2-40B4-BE49-F238E27FC236}">
                <a16:creationId xmlns:a16="http://schemas.microsoft.com/office/drawing/2014/main" id="{C44E227D-24C3-486D-9441-954990A783EB}"/>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702398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A7584-D35B-4836-A8B3-9106F143B41C}"/>
              </a:ext>
            </a:extLst>
          </p:cNvPr>
          <p:cNvSpPr>
            <a:spLocks noGrp="1"/>
          </p:cNvSpPr>
          <p:nvPr>
            <p:ph type="title"/>
          </p:nvPr>
        </p:nvSpPr>
        <p:spPr/>
        <p:txBody>
          <a:bodyPr/>
          <a:lstStyle/>
          <a:p>
            <a:r>
              <a:rPr lang="en-US"/>
              <a:t>Youtube Top 10 YouTube Video's | NPO FunX - 4 of 11</a:t>
            </a:r>
          </a:p>
        </p:txBody>
      </p:sp>
      <p:graphicFrame>
        <p:nvGraphicFramePr>
          <p:cNvPr id="5" name="Table Placeholder 4">
            <a:extLst>
              <a:ext uri="{FF2B5EF4-FFF2-40B4-BE49-F238E27FC236}">
                <a16:creationId xmlns:a16="http://schemas.microsoft.com/office/drawing/2014/main" id="{1AF56B06-A0DE-4935-A0A4-D00B24C820F7}"/>
              </a:ext>
            </a:extLst>
          </p:cNvPr>
          <p:cNvGraphicFramePr>
            <a:graphicFrameLocks noGrp="1"/>
          </p:cNvGraphicFramePr>
          <p:nvPr>
            <p:ph type="tbl" sz="quarter" idx="13"/>
            <p:extLst>
              <p:ext uri="{D42A27DB-BD31-4B8C-83A1-F6EECF244321}">
                <p14:modId xmlns:p14="http://schemas.microsoft.com/office/powerpoint/2010/main" val="428818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09706054"/>
                    </a:ext>
                  </a:extLst>
                </a:gridCol>
                <a:gridCol w="1645920">
                  <a:extLst>
                    <a:ext uri="{9D8B030D-6E8A-4147-A177-3AD203B41FA5}">
                      <a16:colId xmlns:a16="http://schemas.microsoft.com/office/drawing/2014/main" val="660242309"/>
                    </a:ext>
                  </a:extLst>
                </a:gridCol>
                <a:gridCol w="822960">
                  <a:extLst>
                    <a:ext uri="{9D8B030D-6E8A-4147-A177-3AD203B41FA5}">
                      <a16:colId xmlns:a16="http://schemas.microsoft.com/office/drawing/2014/main" val="1591250133"/>
                    </a:ext>
                  </a:extLst>
                </a:gridCol>
                <a:gridCol w="822960">
                  <a:extLst>
                    <a:ext uri="{9D8B030D-6E8A-4147-A177-3AD203B41FA5}">
                      <a16:colId xmlns:a16="http://schemas.microsoft.com/office/drawing/2014/main" val="2206757228"/>
                    </a:ext>
                  </a:extLst>
                </a:gridCol>
                <a:gridCol w="822960">
                  <a:extLst>
                    <a:ext uri="{9D8B030D-6E8A-4147-A177-3AD203B41FA5}">
                      <a16:colId xmlns:a16="http://schemas.microsoft.com/office/drawing/2014/main" val="4078521845"/>
                    </a:ext>
                  </a:extLst>
                </a:gridCol>
                <a:gridCol w="822960">
                  <a:extLst>
                    <a:ext uri="{9D8B030D-6E8A-4147-A177-3AD203B41FA5}">
                      <a16:colId xmlns:a16="http://schemas.microsoft.com/office/drawing/2014/main" val="2105867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68201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- 2024-11-11 17:29:32</a:t>
                      </a:r>
                      <a:r>
                        <a:rPr kumimoji="0" lang="nl-NL" sz="1000" b="0" i="0" u="none" strike="noStrike" kern="1200" cap="none" spc="0" normalizeH="0" baseline="0" noProof="0">
                          <a:ln>
                            <a:noFill/>
                          </a:ln>
                          <a:solidFill>
                            <a:prstClr val="black"/>
                          </a:solidFill>
                          <a:effectLst/>
                          <a:uLnTx/>
                          <a:uFillTx/>
                          <a:latin typeface="Calibri"/>
                          <a:ea typeface="+mn-ea"/>
                          <a:cs typeface="+mn-cs"/>
                        </a:rPr>
                        <a:t>
 Blacka heeft de laatste tijd veel meegemaakt, en daardoor zijn omgeving wel eens heet kan aanvoelen. Daarom neemt Kallie hem mee naar een ijsbad, zodat ze even lekker kunnen afkoelen samen. Blacka voorspelt het 5 minuten vol te houden. Zullen ze dat halen? 👀
Kallie checkt Blacka over zijn nieuwe tracks “Geen Drill Meer” en “L.O.V.E.” met Cheryl Öztürk, zijn relatie met Qlas, zijn tijd in de gevangenis en zijn weg naar en weer weg van de Islam, en zijn thoughts over Bokke8 als mede-opvoeder van zijn kind, en Vic9. Kortom, big update! 💜
00:00 Intro
00:23 Tijd om af te koelen met een lekker ijsbad
03:23 Van Drill Koning naar Geen Drill Meer
04:07 Epic rap duo Qlas &amp; Blacka
05:26 Bekering naar de Islam, en de afkering ervan
08:12 Blacka's relaties, incl. die met Bokke8
10:12 Nieuwe muziek
11:02 De tijd met Vic9
11:39 Outro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#Blacka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https://i.ytimg.com/vi/B0A_7KosIp0/hqdefault.jpg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3444632617"/>
                  </a:ext>
                </a:extLst>
              </a:tr>
            </a:tbl>
          </a:graphicData>
        </a:graphic>
      </p:graphicFrame>
      <p:sp>
        <p:nvSpPr>
          <p:cNvPr id="4" name="Text Placeholder 3">
            <a:extLst>
              <a:ext uri="{FF2B5EF4-FFF2-40B4-BE49-F238E27FC236}">
                <a16:creationId xmlns:a16="http://schemas.microsoft.com/office/drawing/2014/main" id="{1093FBD5-03F1-4853-8FFD-0F78606E46B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547940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C780-ADC3-4CB6-BFCC-FEB2EEBCCF09}"/>
              </a:ext>
            </a:extLst>
          </p:cNvPr>
          <p:cNvSpPr>
            <a:spLocks noGrp="1"/>
          </p:cNvSpPr>
          <p:nvPr>
            <p:ph type="title"/>
          </p:nvPr>
        </p:nvSpPr>
        <p:spPr/>
        <p:txBody>
          <a:bodyPr/>
          <a:lstStyle/>
          <a:p>
            <a:r>
              <a:rPr lang="en-US"/>
              <a:t>Youtube Top 10 YouTube Video's | NPO FunX - 5 of 11</a:t>
            </a:r>
          </a:p>
        </p:txBody>
      </p:sp>
      <p:graphicFrame>
        <p:nvGraphicFramePr>
          <p:cNvPr id="5" name="Table Placeholder 4">
            <a:extLst>
              <a:ext uri="{FF2B5EF4-FFF2-40B4-BE49-F238E27FC236}">
                <a16:creationId xmlns:a16="http://schemas.microsoft.com/office/drawing/2014/main" id="{A1393588-FA4D-4C69-8475-10C02AEB96B2}"/>
              </a:ext>
            </a:extLst>
          </p:cNvPr>
          <p:cNvGraphicFramePr>
            <a:graphicFrameLocks noGrp="1"/>
          </p:cNvGraphicFramePr>
          <p:nvPr>
            <p:ph type="tbl" sz="quarter" idx="13"/>
            <p:extLst>
              <p:ext uri="{D42A27DB-BD31-4B8C-83A1-F6EECF244321}">
                <p14:modId xmlns:p14="http://schemas.microsoft.com/office/powerpoint/2010/main" val="3696840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7912689"/>
                    </a:ext>
                  </a:extLst>
                </a:gridCol>
                <a:gridCol w="1645920">
                  <a:extLst>
                    <a:ext uri="{9D8B030D-6E8A-4147-A177-3AD203B41FA5}">
                      <a16:colId xmlns:a16="http://schemas.microsoft.com/office/drawing/2014/main" val="2002268627"/>
                    </a:ext>
                  </a:extLst>
                </a:gridCol>
                <a:gridCol w="822960">
                  <a:extLst>
                    <a:ext uri="{9D8B030D-6E8A-4147-A177-3AD203B41FA5}">
                      <a16:colId xmlns:a16="http://schemas.microsoft.com/office/drawing/2014/main" val="727118168"/>
                    </a:ext>
                  </a:extLst>
                </a:gridCol>
                <a:gridCol w="822960">
                  <a:extLst>
                    <a:ext uri="{9D8B030D-6E8A-4147-A177-3AD203B41FA5}">
                      <a16:colId xmlns:a16="http://schemas.microsoft.com/office/drawing/2014/main" val="1616956359"/>
                    </a:ext>
                  </a:extLst>
                </a:gridCol>
                <a:gridCol w="822960">
                  <a:extLst>
                    <a:ext uri="{9D8B030D-6E8A-4147-A177-3AD203B41FA5}">
                      <a16:colId xmlns:a16="http://schemas.microsoft.com/office/drawing/2014/main" val="1153329357"/>
                    </a:ext>
                  </a:extLst>
                </a:gridCol>
                <a:gridCol w="822960">
                  <a:extLst>
                    <a:ext uri="{9D8B030D-6E8A-4147-A177-3AD203B41FA5}">
                      <a16:colId xmlns:a16="http://schemas.microsoft.com/office/drawing/2014/main" val="1632624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57078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- 2024-11-15 19:00:04</a:t>
                      </a:r>
                      <a:r>
                        <a:rPr kumimoji="0" lang="en-US" sz="1000" b="0" i="0" u="none" strike="noStrike" kern="1200" cap="none" spc="0" normalizeH="0" baseline="0" noProof="0">
                          <a:ln>
                            <a:noFill/>
                          </a:ln>
                          <a:solidFill>
                            <a:prstClr val="black"/>
                          </a:solidFill>
                          <a:effectLst/>
                          <a:uLnTx/>
                          <a:uFillTx/>
                          <a:latin typeface="Calibri"/>
                          <a:ea typeface="+mn-ea"/>
                          <a:cs typeface="+mn-cs"/>
                        </a:rPr>
                        <a:t>
 Met Pretty Girls op #1 van de FunX DiXte 1000 sluit Frenna de DiXte 1000-week af met een exclusief live concert in de iconische loft van de A’DAM Tower in Amsterdam. Vanop de bovenste verdieping kleurde Amsterdam even helemaal roze om de DiXte 1000 op de vetst mogelijke manier af te sluiten. 💜
Tracklist: 
00:00 NASA 
02:35 My Love
04:46 Energie
07:01 Girls Wanna Have Fun
09:27 Paparazzi
12:00 Pretty Girls
Artiest: Frenna 
Band: The Fishermans Collective 
Dj: Jayh Martina 
Live audio / Recording: SBproductionz
Mix / Mastering: Shakil Bholasing
Management: La Foux &amp; Co 
Regie/edit: Jonas Beck
Camera: Jochempie &amp; Merrylolz
Drone shots: JTVisuals
Website: www.frenna.nl
BAND CREDITS
As part of The Fishermans Collective
Arranger &amp; Guitar: Leroy Siegers
Arranger &amp; Keys: Jeremy Josafath
Playback, Arranger &amp; Additional Production: Boyd Gijbels
Arranger: Jean Felipe Ansjelina
Tourmanager: Nazim West
Keys, Bass &amp; Guitar Tech: Nathaniel Martina
Advancer: Naomy Laan
Musical Director, Arranger &amp; Bass: Rushan West
Over Frenna
Als lid van SFB brak hij door, maar zijn solocarrière zette hem écht op de kaart. Met hits als “Vervloekt”, “My Love”, en “Als Je Bij Me Blijft” domineert hij al jaren de charts. Frenna is niet alleen een hitmachine, maar ook een echte trendsetter die Nederlandse en internationale sounds samenbrengt op een unieke manier. Van zijn roots in Den Haag tot samenwerkingen met wereldsterren als Tory Lanez: Frenna laat zien dat Nederlandse scene veel groter is dan onze grenzen.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#Frenna #DiXte1000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https://i.ytimg.com/vi/fsD8QuAPpzk/hqdefault.jpg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838870545"/>
                  </a:ext>
                </a:extLst>
              </a:tr>
            </a:tbl>
          </a:graphicData>
        </a:graphic>
      </p:graphicFrame>
      <p:sp>
        <p:nvSpPr>
          <p:cNvPr id="4" name="Text Placeholder 3">
            <a:extLst>
              <a:ext uri="{FF2B5EF4-FFF2-40B4-BE49-F238E27FC236}">
                <a16:creationId xmlns:a16="http://schemas.microsoft.com/office/drawing/2014/main" id="{24D1EBD5-999A-4C15-A9BF-54C06325840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01281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3F3C-142E-4811-A7B6-3962AB3DE72D}"/>
              </a:ext>
            </a:extLst>
          </p:cNvPr>
          <p:cNvSpPr>
            <a:spLocks noGrp="1"/>
          </p:cNvSpPr>
          <p:nvPr>
            <p:ph type="title"/>
          </p:nvPr>
        </p:nvSpPr>
        <p:spPr/>
        <p:txBody>
          <a:bodyPr/>
          <a:lstStyle/>
          <a:p>
            <a:r>
              <a:rPr lang="en-US"/>
              <a:t>Youtube Top 10 YouTube Video's | NPO FunX - 6 of 11</a:t>
            </a:r>
          </a:p>
        </p:txBody>
      </p:sp>
      <p:graphicFrame>
        <p:nvGraphicFramePr>
          <p:cNvPr id="5" name="Table Placeholder 4">
            <a:extLst>
              <a:ext uri="{FF2B5EF4-FFF2-40B4-BE49-F238E27FC236}">
                <a16:creationId xmlns:a16="http://schemas.microsoft.com/office/drawing/2014/main" id="{42907554-1E39-4C8A-8EAB-D3B60E69C2E9}"/>
              </a:ext>
            </a:extLst>
          </p:cNvPr>
          <p:cNvGraphicFramePr>
            <a:graphicFrameLocks noGrp="1"/>
          </p:cNvGraphicFramePr>
          <p:nvPr>
            <p:ph type="tbl" sz="quarter" idx="13"/>
            <p:extLst>
              <p:ext uri="{D42A27DB-BD31-4B8C-83A1-F6EECF244321}">
                <p14:modId xmlns:p14="http://schemas.microsoft.com/office/powerpoint/2010/main" val="191074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7701809"/>
                    </a:ext>
                  </a:extLst>
                </a:gridCol>
                <a:gridCol w="1645920">
                  <a:extLst>
                    <a:ext uri="{9D8B030D-6E8A-4147-A177-3AD203B41FA5}">
                      <a16:colId xmlns:a16="http://schemas.microsoft.com/office/drawing/2014/main" val="548494436"/>
                    </a:ext>
                  </a:extLst>
                </a:gridCol>
                <a:gridCol w="822960">
                  <a:extLst>
                    <a:ext uri="{9D8B030D-6E8A-4147-A177-3AD203B41FA5}">
                      <a16:colId xmlns:a16="http://schemas.microsoft.com/office/drawing/2014/main" val="392303688"/>
                    </a:ext>
                  </a:extLst>
                </a:gridCol>
                <a:gridCol w="822960">
                  <a:extLst>
                    <a:ext uri="{9D8B030D-6E8A-4147-A177-3AD203B41FA5}">
                      <a16:colId xmlns:a16="http://schemas.microsoft.com/office/drawing/2014/main" val="3842432837"/>
                    </a:ext>
                  </a:extLst>
                </a:gridCol>
                <a:gridCol w="822960">
                  <a:extLst>
                    <a:ext uri="{9D8B030D-6E8A-4147-A177-3AD203B41FA5}">
                      <a16:colId xmlns:a16="http://schemas.microsoft.com/office/drawing/2014/main" val="712541837"/>
                    </a:ext>
                  </a:extLst>
                </a:gridCol>
                <a:gridCol w="822960">
                  <a:extLst>
                    <a:ext uri="{9D8B030D-6E8A-4147-A177-3AD203B41FA5}">
                      <a16:colId xmlns:a16="http://schemas.microsoft.com/office/drawing/2014/main" val="1120559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63861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- 2024-11-10 16:00:06</a:t>
                      </a:r>
                      <a:r>
                        <a:rPr kumimoji="0" lang="nl-NL" sz="1000" b="0" i="0" u="none" strike="noStrike" kern="1200" cap="none" spc="0" normalizeH="0" baseline="0" noProof="0">
                          <a:ln>
                            <a:noFill/>
                          </a:ln>
                          <a:solidFill>
                            <a:prstClr val="black"/>
                          </a:solidFill>
                          <a:effectLst/>
                          <a:uLnTx/>
                          <a:uFillTx/>
                          <a:latin typeface="Calibri"/>
                          <a:ea typeface="+mn-ea"/>
                          <a:cs typeface="+mn-cs"/>
                        </a:rPr>
                        <a:t>
 De eeuwenoude vraag in de date-wereld: wat zijn green flags en red flags aan een persoon? Chivv is te gast en speelt een spel met Jayh en Mahi, waarbij ze stellingen gaan raten als green en red flags. Iemand die veel uitgaat? Iemand die nieuwsgierig is? Iemand met flirterige ogen? En van allerlei mooie eigenschappen - slim zijn, loyaal, goed kunnen knopen, die goede looks hebben, etc. - wat zijn nu de belangrijkste, ultieme green flags? 
En tussen al deze green en red flags bespreken ze ook nog een extra moeilijkheid: hoe is het eigenlijk om te daten als bekend persoon of artiest? Schuiven ze sneller mensen aan de kant, omdat hunzelf te beschermen? 
De Complicated Question is een hele faya situatie. Een meid heeft een lange afstandsrelatie met een jongen in Los Angeles, maar vanwege de afstand gaat de communicatie héél moeizaam. Met als toppunt dat ze wel eens een week compleet genegeerd werd. In de periode dat ze amper contact hadden heeft ze een grens overschreden… Nu de vraag: is zij wel echt vreemdgegaan, of toch niet? 
Heb jij ook een Complicated Question? Stuur het in naar itscomplicated@funx.nl 💜
00:00 Intro
00:24 Chivv, de lopende green flag
03:25 Kan iemand "te goed" zijn? 
05:20 Het Grote Green &amp; Red Flags Spel
18:07 Wat zijn de belangrijkste green flags die iemand kan hebben? 
25:16 Hoe is het om te daten als artiest? 
30:48 Complicated Question
37:44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#Podcast #ItsComplicated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https://i.ytimg.com/vi/96wrRnpyU2A/hqdefault.jpg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833873985"/>
                  </a:ext>
                </a:extLst>
              </a:tr>
            </a:tbl>
          </a:graphicData>
        </a:graphic>
      </p:graphicFrame>
      <p:sp>
        <p:nvSpPr>
          <p:cNvPr id="4" name="Text Placeholder 3">
            <a:extLst>
              <a:ext uri="{FF2B5EF4-FFF2-40B4-BE49-F238E27FC236}">
                <a16:creationId xmlns:a16="http://schemas.microsoft.com/office/drawing/2014/main" id="{62B0E3F3-0AA3-4062-92B0-4EE4CDFEA19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686896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B4928-642B-4C0D-9893-14AA9869E14C}"/>
              </a:ext>
            </a:extLst>
          </p:cNvPr>
          <p:cNvSpPr>
            <a:spLocks noGrp="1"/>
          </p:cNvSpPr>
          <p:nvPr>
            <p:ph type="title"/>
          </p:nvPr>
        </p:nvSpPr>
        <p:spPr/>
        <p:txBody>
          <a:bodyPr/>
          <a:lstStyle/>
          <a:p>
            <a:r>
              <a:rPr lang="en-US"/>
              <a:t>Youtube Top 10 YouTube Video's | NPO FunX - 7 of 11</a:t>
            </a:r>
          </a:p>
        </p:txBody>
      </p:sp>
      <p:graphicFrame>
        <p:nvGraphicFramePr>
          <p:cNvPr id="5" name="Table Placeholder 4">
            <a:extLst>
              <a:ext uri="{FF2B5EF4-FFF2-40B4-BE49-F238E27FC236}">
                <a16:creationId xmlns:a16="http://schemas.microsoft.com/office/drawing/2014/main" id="{0CF6A923-E8D1-4C51-A9F0-8B1CBCF885F9}"/>
              </a:ext>
            </a:extLst>
          </p:cNvPr>
          <p:cNvGraphicFramePr>
            <a:graphicFrameLocks noGrp="1"/>
          </p:cNvGraphicFramePr>
          <p:nvPr>
            <p:ph type="tbl" sz="quarter" idx="13"/>
            <p:extLst>
              <p:ext uri="{D42A27DB-BD31-4B8C-83A1-F6EECF244321}">
                <p14:modId xmlns:p14="http://schemas.microsoft.com/office/powerpoint/2010/main" val="30403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7064058"/>
                    </a:ext>
                  </a:extLst>
                </a:gridCol>
                <a:gridCol w="1645920">
                  <a:extLst>
                    <a:ext uri="{9D8B030D-6E8A-4147-A177-3AD203B41FA5}">
                      <a16:colId xmlns:a16="http://schemas.microsoft.com/office/drawing/2014/main" val="882536864"/>
                    </a:ext>
                  </a:extLst>
                </a:gridCol>
                <a:gridCol w="822960">
                  <a:extLst>
                    <a:ext uri="{9D8B030D-6E8A-4147-A177-3AD203B41FA5}">
                      <a16:colId xmlns:a16="http://schemas.microsoft.com/office/drawing/2014/main" val="1791798126"/>
                    </a:ext>
                  </a:extLst>
                </a:gridCol>
                <a:gridCol w="822960">
                  <a:extLst>
                    <a:ext uri="{9D8B030D-6E8A-4147-A177-3AD203B41FA5}">
                      <a16:colId xmlns:a16="http://schemas.microsoft.com/office/drawing/2014/main" val="3230032079"/>
                    </a:ext>
                  </a:extLst>
                </a:gridCol>
                <a:gridCol w="822960">
                  <a:extLst>
                    <a:ext uri="{9D8B030D-6E8A-4147-A177-3AD203B41FA5}">
                      <a16:colId xmlns:a16="http://schemas.microsoft.com/office/drawing/2014/main" val="3008162534"/>
                    </a:ext>
                  </a:extLst>
                </a:gridCol>
                <a:gridCol w="822960">
                  <a:extLst>
                    <a:ext uri="{9D8B030D-6E8A-4147-A177-3AD203B41FA5}">
                      <a16:colId xmlns:a16="http://schemas.microsoft.com/office/drawing/2014/main" val="254867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48959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- 2024-11-05 16:00:33</a:t>
                      </a:r>
                      <a:r>
                        <a:rPr kumimoji="0" lang="nl-NL" sz="1000" b="0" i="0" u="none" strike="noStrike" kern="1200" cap="none" spc="0" normalizeH="0" baseline="0" noProof="0">
                          <a:ln>
                            <a:noFill/>
                          </a:ln>
                          <a:solidFill>
                            <a:prstClr val="black"/>
                          </a:solidFill>
                          <a:effectLst/>
                          <a:uLnTx/>
                          <a:uFillTx/>
                          <a:latin typeface="Calibri"/>
                          <a:ea typeface="+mn-ea"/>
                          <a:cs typeface="+mn-cs"/>
                        </a:rPr>
                        <a:t>
 “Dus nu rap je ook?” 😂 Frenna en Jonna Fraser herinneren zich hun eerste ontmoeting metK nog goed.
Rapper KM, ofwel Kaene Marica, heeft voor zijn jonge leeftijd al veel meegemaakt. Hij heeft als kind op veel plekken gewoond: Almere, Amsterdam en Den Haag. De verhuizing naar Den Haag was zwaar, vanwege de scheiding van zijn ouders, maar heeft veel betekend voor KM. Daar is hij mensen tegengekomen die veel voor hem hebben betekend, zoals Frenna. Ofwel, zonder Den Haag was er geen KM in de rapgroep SFB. 
Vaderschap is voor KM belangrijk. Zijn eigen vader is zijn beste vriend, is door vuur gegaan voor hem op moeilijke momenten, en heeft zijn raptalent van jonge leeftijd enorm gesteund. Zo is zijn vader ook een voorbeeld geweest voor KM om zelf ook een goede vader te zijn voor zijn dochter.  
KM neemt Mahi mee naar de plek waar het leven van Rabby Racks, de founding father van SFB, nog een laatste keer werd gevierd. En natuurlijk konden mentoren/goede vrienden Frenna en Jonna Fraser niet ontbreken in KM’s verhaal. Stuk voor stuk zijn dit iconen met enorm succes, die ook hun tegenslagen en hindernissen kennen. 
Op 15 februari staat KM met zijn eerste solo show in de AFAS Live. KM vertelt over hoe dit tot stand is kunnen komen: van dieptepunten in 2017, tot schrijverskampen en de strategie voor zijn eerste album release.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#KM #SFB #FunX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https://i.ytimg.com/vi/UqrgBsFHJR0/hqdefault.jpg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933305655"/>
                  </a:ext>
                </a:extLst>
              </a:tr>
            </a:tbl>
          </a:graphicData>
        </a:graphic>
      </p:graphicFrame>
      <p:sp>
        <p:nvSpPr>
          <p:cNvPr id="4" name="Text Placeholder 3">
            <a:extLst>
              <a:ext uri="{FF2B5EF4-FFF2-40B4-BE49-F238E27FC236}">
                <a16:creationId xmlns:a16="http://schemas.microsoft.com/office/drawing/2014/main" id="{8F35A14D-BEB2-4A72-B275-308A74AFF51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444771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415A3-487A-49B7-B9DD-99A050C7E7A8}"/>
              </a:ext>
            </a:extLst>
          </p:cNvPr>
          <p:cNvSpPr>
            <a:spLocks noGrp="1"/>
          </p:cNvSpPr>
          <p:nvPr>
            <p:ph type="title"/>
          </p:nvPr>
        </p:nvSpPr>
        <p:spPr/>
        <p:txBody>
          <a:bodyPr/>
          <a:lstStyle/>
          <a:p>
            <a:r>
              <a:rPr lang="en-US"/>
              <a:t>Youtube Top 10 YouTube Video's | NPO FunX - 8 of 11</a:t>
            </a:r>
          </a:p>
        </p:txBody>
      </p:sp>
      <p:graphicFrame>
        <p:nvGraphicFramePr>
          <p:cNvPr id="5" name="Table Placeholder 4">
            <a:extLst>
              <a:ext uri="{FF2B5EF4-FFF2-40B4-BE49-F238E27FC236}">
                <a16:creationId xmlns:a16="http://schemas.microsoft.com/office/drawing/2014/main" id="{1529FD6D-68DE-4E13-8080-CFEE8E9A3693}"/>
              </a:ext>
            </a:extLst>
          </p:cNvPr>
          <p:cNvGraphicFramePr>
            <a:graphicFrameLocks noGrp="1"/>
          </p:cNvGraphicFramePr>
          <p:nvPr>
            <p:ph type="tbl" sz="quarter" idx="13"/>
            <p:extLst>
              <p:ext uri="{D42A27DB-BD31-4B8C-83A1-F6EECF244321}">
                <p14:modId xmlns:p14="http://schemas.microsoft.com/office/powerpoint/2010/main" val="2119230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4453452"/>
                    </a:ext>
                  </a:extLst>
                </a:gridCol>
                <a:gridCol w="1645920">
                  <a:extLst>
                    <a:ext uri="{9D8B030D-6E8A-4147-A177-3AD203B41FA5}">
                      <a16:colId xmlns:a16="http://schemas.microsoft.com/office/drawing/2014/main" val="756998180"/>
                    </a:ext>
                  </a:extLst>
                </a:gridCol>
                <a:gridCol w="822960">
                  <a:extLst>
                    <a:ext uri="{9D8B030D-6E8A-4147-A177-3AD203B41FA5}">
                      <a16:colId xmlns:a16="http://schemas.microsoft.com/office/drawing/2014/main" val="4126575558"/>
                    </a:ext>
                  </a:extLst>
                </a:gridCol>
                <a:gridCol w="822960">
                  <a:extLst>
                    <a:ext uri="{9D8B030D-6E8A-4147-A177-3AD203B41FA5}">
                      <a16:colId xmlns:a16="http://schemas.microsoft.com/office/drawing/2014/main" val="3586674404"/>
                    </a:ext>
                  </a:extLst>
                </a:gridCol>
                <a:gridCol w="822960">
                  <a:extLst>
                    <a:ext uri="{9D8B030D-6E8A-4147-A177-3AD203B41FA5}">
                      <a16:colId xmlns:a16="http://schemas.microsoft.com/office/drawing/2014/main" val="2415945102"/>
                    </a:ext>
                  </a:extLst>
                </a:gridCol>
                <a:gridCol w="822960">
                  <a:extLst>
                    <a:ext uri="{9D8B030D-6E8A-4147-A177-3AD203B41FA5}">
                      <a16:colId xmlns:a16="http://schemas.microsoft.com/office/drawing/2014/main" val="363770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61638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- 2024-11-07 16:00:29</a:t>
                      </a:r>
                      <a:r>
                        <a:rPr kumimoji="0" lang="nl-NL" sz="1000" b="0" i="0" u="none" strike="noStrike" kern="1200" cap="none" spc="0" normalizeH="0" baseline="0" noProof="0">
                          <a:ln>
                            <a:noFill/>
                          </a:ln>
                          <a:solidFill>
                            <a:prstClr val="black"/>
                          </a:solidFill>
                          <a:effectLst/>
                          <a:uLnTx/>
                          <a:uFillTx/>
                          <a:latin typeface="Calibri"/>
                          <a:ea typeface="+mn-ea"/>
                          <a:cs typeface="+mn-cs"/>
                        </a:rPr>
                        <a:t>
 Hoe kan Davinio, de man van Vonneke, na een discussie gelijk gaan slapen? Hoe kan Channah, de vriendin van Nordin, een conflict gelijk laten vallen en zich niet druk maken? Het brengt misschien het meest toxic kantje naar boven in Nordin en Vonneke, maar toch moeten ze ermee dealen. 👀
De Irrelatie Helpdesk helpt dit keer Denise, die al 3 jaar samenwoont met haar partner en altijd een hele fijne relatie heeft gehad. Nu willen ze samen een huis kopen, waarvoor ze naar de moesten hypotheekadviseur gaan. Nu blijkt… hij heeft gigantische schulden! Maar dat is nog niet eens het ergste: hij wilt ook niet vertellen waar deze schulden vandaan komen. Resultaat: hij logeert al 3 dagen bij een mattie en heeft voorlopig geen contact met Denise. Shady alert! 🚨
Maar wat voor advies krijgen we nou van ouderen, die er al een heel leven op hebben zitten, en vanuit ervaring kunnen spreken? Dit keer: koester de liefde. Als je ruzies hebt, praat het uit. Ga niet weglopen. Hoe goed Nordin en Vonneke hierin zijn in hun eigen relaties? Check het in deze aflevering! 
Heb jij ook een irrelatie? Laat het ons weten op irrelaties@funx.nl 💜
00:00 Intro
00:32 Nordin &amp; Vonneke's irrelaties
05:44 Irrelatie Helpdesk
16:48 Met de tijd komt wijsheid
25:04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#Irrelaties #Nordin #Vonneke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https://i.ytimg.com/vi/ZwUDUlOb9Ik/hqdefault.jpg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180919157"/>
                  </a:ext>
                </a:extLst>
              </a:tr>
            </a:tbl>
          </a:graphicData>
        </a:graphic>
      </p:graphicFrame>
      <p:sp>
        <p:nvSpPr>
          <p:cNvPr id="4" name="Text Placeholder 3">
            <a:extLst>
              <a:ext uri="{FF2B5EF4-FFF2-40B4-BE49-F238E27FC236}">
                <a16:creationId xmlns:a16="http://schemas.microsoft.com/office/drawing/2014/main" id="{1F78C066-9340-491D-B5F0-AB8E034A40D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976202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0A0A-AFD5-4B7B-B644-D20CB3DBBC4A}"/>
              </a:ext>
            </a:extLst>
          </p:cNvPr>
          <p:cNvSpPr>
            <a:spLocks noGrp="1"/>
          </p:cNvSpPr>
          <p:nvPr>
            <p:ph type="title"/>
          </p:nvPr>
        </p:nvSpPr>
        <p:spPr/>
        <p:txBody>
          <a:bodyPr/>
          <a:lstStyle/>
          <a:p>
            <a:r>
              <a:rPr lang="en-US"/>
              <a:t>Youtube Top 10 YouTube Video's | NPO FunX - 9 of 11</a:t>
            </a:r>
          </a:p>
        </p:txBody>
      </p:sp>
      <p:graphicFrame>
        <p:nvGraphicFramePr>
          <p:cNvPr id="5" name="Table Placeholder 4">
            <a:extLst>
              <a:ext uri="{FF2B5EF4-FFF2-40B4-BE49-F238E27FC236}">
                <a16:creationId xmlns:a16="http://schemas.microsoft.com/office/drawing/2014/main" id="{F26BA0DD-119B-438C-8123-ABC4E44952F5}"/>
              </a:ext>
            </a:extLst>
          </p:cNvPr>
          <p:cNvGraphicFramePr>
            <a:graphicFrameLocks noGrp="1"/>
          </p:cNvGraphicFramePr>
          <p:nvPr>
            <p:ph type="tbl" sz="quarter" idx="13"/>
            <p:extLst>
              <p:ext uri="{D42A27DB-BD31-4B8C-83A1-F6EECF244321}">
                <p14:modId xmlns:p14="http://schemas.microsoft.com/office/powerpoint/2010/main" val="4057137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3661907"/>
                    </a:ext>
                  </a:extLst>
                </a:gridCol>
                <a:gridCol w="1645920">
                  <a:extLst>
                    <a:ext uri="{9D8B030D-6E8A-4147-A177-3AD203B41FA5}">
                      <a16:colId xmlns:a16="http://schemas.microsoft.com/office/drawing/2014/main" val="682071615"/>
                    </a:ext>
                  </a:extLst>
                </a:gridCol>
                <a:gridCol w="822960">
                  <a:extLst>
                    <a:ext uri="{9D8B030D-6E8A-4147-A177-3AD203B41FA5}">
                      <a16:colId xmlns:a16="http://schemas.microsoft.com/office/drawing/2014/main" val="2306905911"/>
                    </a:ext>
                  </a:extLst>
                </a:gridCol>
                <a:gridCol w="822960">
                  <a:extLst>
                    <a:ext uri="{9D8B030D-6E8A-4147-A177-3AD203B41FA5}">
                      <a16:colId xmlns:a16="http://schemas.microsoft.com/office/drawing/2014/main" val="1120403879"/>
                    </a:ext>
                  </a:extLst>
                </a:gridCol>
                <a:gridCol w="822960">
                  <a:extLst>
                    <a:ext uri="{9D8B030D-6E8A-4147-A177-3AD203B41FA5}">
                      <a16:colId xmlns:a16="http://schemas.microsoft.com/office/drawing/2014/main" val="3131387261"/>
                    </a:ext>
                  </a:extLst>
                </a:gridCol>
                <a:gridCol w="822960">
                  <a:extLst>
                    <a:ext uri="{9D8B030D-6E8A-4147-A177-3AD203B41FA5}">
                      <a16:colId xmlns:a16="http://schemas.microsoft.com/office/drawing/2014/main" val="2201128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39563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- 2024-11-17 16:00:18</a:t>
                      </a:r>
                      <a:r>
                        <a:rPr kumimoji="0" lang="nl-NL" sz="1000" b="0" i="0" u="none" strike="noStrike" kern="1200" cap="none" spc="0" normalizeH="0" baseline="0" noProof="0">
                          <a:ln>
                            <a:noFill/>
                          </a:ln>
                          <a:solidFill>
                            <a:prstClr val="black"/>
                          </a:solidFill>
                          <a:effectLst/>
                          <a:uLnTx/>
                          <a:uFillTx/>
                          <a:latin typeface="Calibri"/>
                          <a:ea typeface="+mn-ea"/>
                          <a:cs typeface="+mn-cs"/>
                        </a:rPr>
                        <a:t>
 Het is weer tijd voor een Complicated Questions Special. 3 Complicated Questions, 3 adviezen van Jayh en Mahi. Je denkt elke keer weer dat je alles al hebt zien voorbijkomen… Maar dan komt er toch weer een ongelooflijk verhaal. 
De eerste Complicated Question gaat over een dame die een kleine, gelukkige familie heeft. Plots komt ze een keer thuis van boodschappen doen en treft ze haar man aan, terwijl hij iets doet dat alles verandert. Hoe moet ze zo verder, en wat vertel je je kind? 
De volgende komt van “die lieve guy”. Een man die 4 jaar samen is geweest met een vrouw, maar na jaren werd ze steeds afstandelijker en maakte ze het uit. Als ze hem dan terug wilde, ging hij tegen zijn instinct in en geeft hij haar toch nog een kans. Maar in de tweede ronde is er niks veranderd: er is afstand. Moet hij niet “die lieve guy” meer zijn?
De laatste komt van de andere kant van het spectrum: een vrouw boven de 30 die de goedhartige single man niet kan vinden. Wat is het advies van Jayh en Mahi om wel terug goede mannen op je pad te laten komen, op een punt dat iedereen al een hoop bagage meesleurt? 
Heb jij ook een Complicated Question? Stuur het in naar itscomplicated@funx.nl 💜
00:00 Intro
00:30 Complicated Question 1: Getrouwd, een kind en... twijfels over geaardheid
07:21 Complicated Question 2: Moet je, tegen je principes in, een tweede kans geven? 
18:42 Complicated Question 3: Waar kan je nog goede mannen vinden? 
30:16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#Podcast #ItsComplicated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https://i.ytimg.com/vi/IdDSoiWDGbU/hqdefault.jpg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569384862"/>
                  </a:ext>
                </a:extLst>
              </a:tr>
            </a:tbl>
          </a:graphicData>
        </a:graphic>
      </p:graphicFrame>
      <p:sp>
        <p:nvSpPr>
          <p:cNvPr id="4" name="Text Placeholder 3">
            <a:extLst>
              <a:ext uri="{FF2B5EF4-FFF2-40B4-BE49-F238E27FC236}">
                <a16:creationId xmlns:a16="http://schemas.microsoft.com/office/drawing/2014/main" id="{4426FEF0-7A6E-4C07-B6EE-CA08760D385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54286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4445-164B-4D08-8928-BF30C76F5F4B}"/>
              </a:ext>
            </a:extLst>
          </p:cNvPr>
          <p:cNvSpPr>
            <a:spLocks noGrp="1"/>
          </p:cNvSpPr>
          <p:nvPr>
            <p:ph type="title"/>
          </p:nvPr>
        </p:nvSpPr>
        <p:spPr/>
        <p:txBody>
          <a:bodyPr/>
          <a:lstStyle/>
          <a:p>
            <a:r>
              <a:rPr lang="en-US"/>
              <a:t>Youtube Top 10 YouTube Video's | NPO FunX - 10 of 11</a:t>
            </a:r>
          </a:p>
        </p:txBody>
      </p:sp>
      <p:graphicFrame>
        <p:nvGraphicFramePr>
          <p:cNvPr id="5" name="Table Placeholder 4">
            <a:extLst>
              <a:ext uri="{FF2B5EF4-FFF2-40B4-BE49-F238E27FC236}">
                <a16:creationId xmlns:a16="http://schemas.microsoft.com/office/drawing/2014/main" id="{43217A56-2FCF-463B-9998-5E271F257886}"/>
              </a:ext>
            </a:extLst>
          </p:cNvPr>
          <p:cNvGraphicFramePr>
            <a:graphicFrameLocks noGrp="1"/>
          </p:cNvGraphicFramePr>
          <p:nvPr>
            <p:ph type="tbl" sz="quarter" idx="13"/>
            <p:extLst>
              <p:ext uri="{D42A27DB-BD31-4B8C-83A1-F6EECF244321}">
                <p14:modId xmlns:p14="http://schemas.microsoft.com/office/powerpoint/2010/main" val="2049659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4377972"/>
                    </a:ext>
                  </a:extLst>
                </a:gridCol>
                <a:gridCol w="1645920">
                  <a:extLst>
                    <a:ext uri="{9D8B030D-6E8A-4147-A177-3AD203B41FA5}">
                      <a16:colId xmlns:a16="http://schemas.microsoft.com/office/drawing/2014/main" val="3726955668"/>
                    </a:ext>
                  </a:extLst>
                </a:gridCol>
                <a:gridCol w="822960">
                  <a:extLst>
                    <a:ext uri="{9D8B030D-6E8A-4147-A177-3AD203B41FA5}">
                      <a16:colId xmlns:a16="http://schemas.microsoft.com/office/drawing/2014/main" val="3330385654"/>
                    </a:ext>
                  </a:extLst>
                </a:gridCol>
                <a:gridCol w="822960">
                  <a:extLst>
                    <a:ext uri="{9D8B030D-6E8A-4147-A177-3AD203B41FA5}">
                      <a16:colId xmlns:a16="http://schemas.microsoft.com/office/drawing/2014/main" val="1147982689"/>
                    </a:ext>
                  </a:extLst>
                </a:gridCol>
                <a:gridCol w="822960">
                  <a:extLst>
                    <a:ext uri="{9D8B030D-6E8A-4147-A177-3AD203B41FA5}">
                      <a16:colId xmlns:a16="http://schemas.microsoft.com/office/drawing/2014/main" val="3672464146"/>
                    </a:ext>
                  </a:extLst>
                </a:gridCol>
                <a:gridCol w="822960">
                  <a:extLst>
                    <a:ext uri="{9D8B030D-6E8A-4147-A177-3AD203B41FA5}">
                      <a16:colId xmlns:a16="http://schemas.microsoft.com/office/drawing/2014/main" val="2625277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2310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- 2024-11-24 16:00:43</a:t>
                      </a:r>
                      <a:r>
                        <a:rPr kumimoji="0" lang="nl-NL" sz="1000" b="0" i="0" u="none" strike="noStrike" kern="1200" cap="none" spc="0" normalizeH="0" baseline="0" noProof="0">
                          <a:ln>
                            <a:noFill/>
                          </a:ln>
                          <a:solidFill>
                            <a:prstClr val="black"/>
                          </a:solidFill>
                          <a:effectLst/>
                          <a:uLnTx/>
                          <a:uFillTx/>
                          <a:latin typeface="Calibri"/>
                          <a:ea typeface="+mn-ea"/>
                          <a:cs typeface="+mn-cs"/>
                        </a:rPr>
                        <a:t>
 Jayh, Mahi en TikTok-mommy Sigourney kennen we allemaal vanuit de media, maar hoe zijn zij opgevoed? Voor Sigourney was het niet traditioneel Surinaams, maar ook niet helemaal hoe ze het nu zelf aanpakt. Jayh omschrijft het als een "harde hand in een fluwelen handschoen" en Mahi mocht alleen maar uitgaan als het een schoolfeest was. 
Je raadt het al: het gaat deze aflevering over opvoeding. Wat zijn de strengste regels die ze ooit zelf hebben gekregen van hun ouders? Wat willen ze wel en niet doorzetten in de opvoeding van hun eigen kinderen? Hoe kan je de beste ouder zijn voor meerdere kinderen met allemaal een compleet verschillende persoonlijkheid en love language, en bestaat het jongste kind-syndroom echt? 
De Complicated Question is een hele lastige. Merwe, 22 jaar, heeft tot een jaar geleden in een relatie gezeten met iemand die haar fysiek mishandelde. Daar is ze gelukkig uit. Maar, aan het begin van het schooljaar van haar 2e HBO jaar liep ze in binnen en zag ze... hem. Hij zit in haar klas, en dat is op z'n minst gezegd ongemakkelijk voor haar. Wat moet ze doen? 
Heb jij ook een Complicated Question? Stuur het naar itscomplicated@funx.nl 💜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#Podcast #ItsComplicated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https://i.ytimg.com/vi/tFH3arjpDrs/hqdefault.jpg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584346375"/>
                  </a:ext>
                </a:extLst>
              </a:tr>
            </a:tbl>
          </a:graphicData>
        </a:graphic>
      </p:graphicFrame>
      <p:sp>
        <p:nvSpPr>
          <p:cNvPr id="4" name="Text Placeholder 3">
            <a:extLst>
              <a:ext uri="{FF2B5EF4-FFF2-40B4-BE49-F238E27FC236}">
                <a16:creationId xmlns:a16="http://schemas.microsoft.com/office/drawing/2014/main" id="{D8ABF918-87E4-4572-BA83-05865FDEB2A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179668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2875E-36F5-4AFD-A1B3-117687C555D7}"/>
              </a:ext>
            </a:extLst>
          </p:cNvPr>
          <p:cNvSpPr>
            <a:spLocks noGrp="1"/>
          </p:cNvSpPr>
          <p:nvPr>
            <p:ph type="title"/>
          </p:nvPr>
        </p:nvSpPr>
        <p:spPr/>
        <p:txBody>
          <a:bodyPr/>
          <a:lstStyle/>
          <a:p>
            <a:r>
              <a:rPr lang="en-US"/>
              <a:t>Youtube Top 10 YouTube Video's | NPO FunX - 11 of 11</a:t>
            </a:r>
          </a:p>
        </p:txBody>
      </p:sp>
      <p:graphicFrame>
        <p:nvGraphicFramePr>
          <p:cNvPr id="5" name="Table Placeholder 4">
            <a:extLst>
              <a:ext uri="{FF2B5EF4-FFF2-40B4-BE49-F238E27FC236}">
                <a16:creationId xmlns:a16="http://schemas.microsoft.com/office/drawing/2014/main" id="{47A23D36-6478-4ED1-9C0A-28BC3A39503B}"/>
              </a:ext>
            </a:extLst>
          </p:cNvPr>
          <p:cNvGraphicFramePr>
            <a:graphicFrameLocks noGrp="1"/>
          </p:cNvGraphicFramePr>
          <p:nvPr>
            <p:ph type="tbl" sz="quarter" idx="13"/>
            <p:extLst>
              <p:ext uri="{D42A27DB-BD31-4B8C-83A1-F6EECF244321}">
                <p14:modId xmlns:p14="http://schemas.microsoft.com/office/powerpoint/2010/main" val="412559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53230294"/>
                    </a:ext>
                  </a:extLst>
                </a:gridCol>
                <a:gridCol w="1645920">
                  <a:extLst>
                    <a:ext uri="{9D8B030D-6E8A-4147-A177-3AD203B41FA5}">
                      <a16:colId xmlns:a16="http://schemas.microsoft.com/office/drawing/2014/main" val="910308945"/>
                    </a:ext>
                  </a:extLst>
                </a:gridCol>
                <a:gridCol w="822960">
                  <a:extLst>
                    <a:ext uri="{9D8B030D-6E8A-4147-A177-3AD203B41FA5}">
                      <a16:colId xmlns:a16="http://schemas.microsoft.com/office/drawing/2014/main" val="3771727300"/>
                    </a:ext>
                  </a:extLst>
                </a:gridCol>
                <a:gridCol w="822960">
                  <a:extLst>
                    <a:ext uri="{9D8B030D-6E8A-4147-A177-3AD203B41FA5}">
                      <a16:colId xmlns:a16="http://schemas.microsoft.com/office/drawing/2014/main" val="280378747"/>
                    </a:ext>
                  </a:extLst>
                </a:gridCol>
                <a:gridCol w="822960">
                  <a:extLst>
                    <a:ext uri="{9D8B030D-6E8A-4147-A177-3AD203B41FA5}">
                      <a16:colId xmlns:a16="http://schemas.microsoft.com/office/drawing/2014/main" val="1839044745"/>
                    </a:ext>
                  </a:extLst>
                </a:gridCol>
                <a:gridCol w="822960">
                  <a:extLst>
                    <a:ext uri="{9D8B030D-6E8A-4147-A177-3AD203B41FA5}">
                      <a16:colId xmlns:a16="http://schemas.microsoft.com/office/drawing/2014/main" val="2952376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65809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- 2024-11-28 16:01:00</a:t>
                      </a:r>
                      <a:r>
                        <a:rPr kumimoji="0" lang="nl-NL" sz="1000" b="0" i="0" u="none" strike="noStrike" kern="1200" cap="none" spc="0" normalizeH="0" baseline="0" noProof="0">
                          <a:ln>
                            <a:noFill/>
                          </a:ln>
                          <a:solidFill>
                            <a:prstClr val="black"/>
                          </a:solidFill>
                          <a:effectLst/>
                          <a:uLnTx/>
                          <a:uFillTx/>
                          <a:latin typeface="Calibri"/>
                          <a:ea typeface="+mn-ea"/>
                          <a:cs typeface="+mn-cs"/>
                        </a:rPr>
                        <a:t>
 De eeuwenoude vraag in elke relatie: kan je naar anderen kijken? En is het terecht om boos te worden als dat gebeurt? Toxic queen Vonneke wordt namelijk al boos wanneer Davinio nog maar naar iemands schoenen kijkt. 🤯 Hoe werkt dat bij Nordin en Channah? Als zij haar hoofd draait om naar een knappe man te kijken, hebben ze dan ruzie? En hoe vaak gebeurt het bij mannen, volgens de wetenschap? 👀
Destiny belt naar de Irrelatie Helpdesk met een hele vervelende situatie die ze heeft met haar partner. Haar partner heeft opeens genitale wratten! 💀 10% kans dat hij dit niet heeft opgelopen door vreemdgaan, maar wel bijvoorbeeld in de sportschool. Maar om die 90% kan je ook niet echt heen toch? Hoe brengt ze dit aan bij hen dat ze het niet vertrouwt?
Maar… gelukkig brengt de tijd nog steeds wijsheid. Het advies deze keer? Let op de manier waarop je iemand leert kennen. Zorg ervoor dat je matcht aan de binnenkant. Hoe wisten Nordin en Vonneke dat hun partners for life zijn?
Heb jij ook een irrelatie? Laat het ons weten op irrelaties@funx.nl 💜
00:00 Intro
00:53 Naar andere mannen of vrouwen kijken: do or don't?
07:13 Irrelatie Helpdesk
17:00 Met de tijd komt wijsheid
20:57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#Irrelaties #Nordin #Vonneke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https://i.ytimg.com/vi/y9dyYDJcRhA/hqdefault.jpg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711273942"/>
                  </a:ext>
                </a:extLst>
              </a:tr>
            </a:tbl>
          </a:graphicData>
        </a:graphic>
      </p:graphicFrame>
      <p:sp>
        <p:nvSpPr>
          <p:cNvPr id="4" name="Text Placeholder 3">
            <a:extLst>
              <a:ext uri="{FF2B5EF4-FFF2-40B4-BE49-F238E27FC236}">
                <a16:creationId xmlns:a16="http://schemas.microsoft.com/office/drawing/2014/main" id="{A490BA7F-E6E1-4A0B-9368-12FABF9F63D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1592312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7237</Words>
  <Application>Microsoft Office PowerPoint</Application>
  <PresentationFormat>On-screen Show (4:3)</PresentationFormat>
  <Paragraphs>462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NPO FunX - Maandrapport Social &amp; YouTube Content</vt:lpstr>
      <vt:lpstr>Instagram Top 10 Instagram Posts | NPO FunX - 1 of 3</vt:lpstr>
      <vt:lpstr>Instagram Top 10 Instagram Posts | NPO FunX - 2 of 3</vt:lpstr>
      <vt:lpstr>Instagram Top 10 Instagram Posts | NPO FunX - 3 of 3</vt:lpstr>
      <vt:lpstr>Instagram Top 5 Instagram Stories | NPO FunX</vt:lpstr>
      <vt:lpstr>Tiktok Top 10 TikTok Posts | NPO FunX - 1 of 10</vt:lpstr>
      <vt:lpstr>Tiktok Top 10 TikTok Posts | NPO FunX - 2 of 10</vt:lpstr>
      <vt:lpstr>Tiktok Top 10 TikTok Posts | NPO FunX - 3 of 10</vt:lpstr>
      <vt:lpstr>Tiktok Top 10 TikTok Posts | NPO FunX - 4 of 10</vt:lpstr>
      <vt:lpstr>Tiktok Top 10 TikTok Posts | NPO FunX - 5 of 10</vt:lpstr>
      <vt:lpstr>Tiktok Top 10 TikTok Posts | NPO FunX - 6 of 10</vt:lpstr>
      <vt:lpstr>Tiktok Top 10 TikTok Posts | NPO FunX - 7 of 10</vt:lpstr>
      <vt:lpstr>Tiktok Top 10 TikTok Posts | NPO FunX - 8 of 10</vt:lpstr>
      <vt:lpstr>Tiktok Top 10 TikTok Posts | NPO FunX - 9 of 10</vt:lpstr>
      <vt:lpstr>Tiktok Top 10 TikTok Posts | NPO FunX - 10 of 10</vt:lpstr>
      <vt:lpstr>Facebook Top 5 Facebook Posts | NPO FunX</vt:lpstr>
      <vt:lpstr>Youtube Top 10 YouTube Video's | NPO FunX - 1 of 11</vt:lpstr>
      <vt:lpstr>Youtube Top 10 YouTube Video's | NPO FunX - 2 of 11</vt:lpstr>
      <vt:lpstr>Youtube Top 10 YouTube Video's | NPO FunX - 3 of 11</vt:lpstr>
      <vt:lpstr>Youtube Top 10 YouTube Video's | NPO FunX - 4 of 11</vt:lpstr>
      <vt:lpstr>Youtube Top 10 YouTube Video's | NPO FunX - 5 of 11</vt:lpstr>
      <vt:lpstr>Youtube Top 10 YouTube Video's | NPO FunX - 6 of 11</vt:lpstr>
      <vt:lpstr>Youtube Top 10 YouTube Video's | NPO FunX - 7 of 11</vt:lpstr>
      <vt:lpstr>Youtube Top 10 YouTube Video's | NPO FunX - 8 of 11</vt:lpstr>
      <vt:lpstr>Youtube Top 10 YouTube Video's | NPO FunX - 9 of 11</vt:lpstr>
      <vt:lpstr>Youtube Top 10 YouTube Video's | NPO FunX - 10 of 11</vt:lpstr>
      <vt:lpstr>Youtube Top 10 YouTube Video's | NPO FunX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NPO FunX - Maandrapport Social &amp; YouTube Content</dc:title>
  <dc:creator>Frederik Born</dc:creator>
  <cp:lastModifiedBy>Frederik Born</cp:lastModifiedBy>
  <cp:revision>1</cp:revision>
  <dcterms:created xsi:type="dcterms:W3CDTF">2024-12-09T17:37:32Z</dcterms:created>
  <dcterms:modified xsi:type="dcterms:W3CDTF">2024-12-09T17:38:18Z</dcterms:modified>
</cp:coreProperties>
</file>