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F23EE-87D0-4DA2-8578-AFC497DC031A}"/>
              </a:ext>
            </a:extLst>
          </p:cNvPr>
          <p:cNvSpPr>
            <a:spLocks noGrp="1"/>
          </p:cNvSpPr>
          <p:nvPr>
            <p:ph type="ctrTitle"/>
          </p:nvPr>
        </p:nvSpPr>
        <p:spPr/>
        <p:txBody>
          <a:bodyPr/>
          <a:lstStyle/>
          <a:p>
            <a:r>
              <a:rPr lang="fr-FR"/>
              <a:t>FunX - Maandrapport Social &amp; YouTube Content</a:t>
            </a:r>
            <a:endParaRPr lang="en-US"/>
          </a:p>
        </p:txBody>
      </p:sp>
      <p:sp>
        <p:nvSpPr>
          <p:cNvPr id="3" name="Subtitle 2">
            <a:extLst>
              <a:ext uri="{FF2B5EF4-FFF2-40B4-BE49-F238E27FC236}">
                <a16:creationId xmlns:a16="http://schemas.microsoft.com/office/drawing/2014/main" id="{DC307CB5-6279-46CE-8756-3AB49B242758}"/>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1147143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86CA-A648-4FF6-8E39-92FC4A51E013}"/>
              </a:ext>
            </a:extLst>
          </p:cNvPr>
          <p:cNvSpPr>
            <a:spLocks noGrp="1"/>
          </p:cNvSpPr>
          <p:nvPr>
            <p:ph type="title"/>
          </p:nvPr>
        </p:nvSpPr>
        <p:spPr/>
        <p:txBody>
          <a:bodyPr/>
          <a:lstStyle/>
          <a:p>
            <a:r>
              <a:rPr lang="en-US"/>
              <a:t>Instagram Top 10 Instagram Posts | NPO FunX - 1 of 4</a:t>
            </a:r>
          </a:p>
        </p:txBody>
      </p:sp>
      <p:graphicFrame>
        <p:nvGraphicFramePr>
          <p:cNvPr id="5" name="Table Placeholder 4">
            <a:extLst>
              <a:ext uri="{FF2B5EF4-FFF2-40B4-BE49-F238E27FC236}">
                <a16:creationId xmlns:a16="http://schemas.microsoft.com/office/drawing/2014/main" id="{7CAAA00A-6CCA-45E6-90F9-033C2972E2B5}"/>
              </a:ext>
            </a:extLst>
          </p:cNvPr>
          <p:cNvGraphicFramePr>
            <a:graphicFrameLocks noGrp="1"/>
          </p:cNvGraphicFramePr>
          <p:nvPr>
            <p:ph type="tbl" sz="quarter" idx="13"/>
            <p:extLst>
              <p:ext uri="{D42A27DB-BD31-4B8C-83A1-F6EECF244321}">
                <p14:modId xmlns:p14="http://schemas.microsoft.com/office/powerpoint/2010/main" val="1296300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158262250"/>
                    </a:ext>
                  </a:extLst>
                </a:gridCol>
                <a:gridCol w="905256">
                  <a:extLst>
                    <a:ext uri="{9D8B030D-6E8A-4147-A177-3AD203B41FA5}">
                      <a16:colId xmlns:a16="http://schemas.microsoft.com/office/drawing/2014/main" val="815888950"/>
                    </a:ext>
                  </a:extLst>
                </a:gridCol>
                <a:gridCol w="905256">
                  <a:extLst>
                    <a:ext uri="{9D8B030D-6E8A-4147-A177-3AD203B41FA5}">
                      <a16:colId xmlns:a16="http://schemas.microsoft.com/office/drawing/2014/main" val="397780795"/>
                    </a:ext>
                  </a:extLst>
                </a:gridCol>
                <a:gridCol w="905256">
                  <a:extLst>
                    <a:ext uri="{9D8B030D-6E8A-4147-A177-3AD203B41FA5}">
                      <a16:colId xmlns:a16="http://schemas.microsoft.com/office/drawing/2014/main" val="1530669684"/>
                    </a:ext>
                  </a:extLst>
                </a:gridCol>
                <a:gridCol w="905256">
                  <a:extLst>
                    <a:ext uri="{9D8B030D-6E8A-4147-A177-3AD203B41FA5}">
                      <a16:colId xmlns:a16="http://schemas.microsoft.com/office/drawing/2014/main" val="94017020"/>
                    </a:ext>
                  </a:extLst>
                </a:gridCol>
                <a:gridCol w="905256">
                  <a:extLst>
                    <a:ext uri="{9D8B030D-6E8A-4147-A177-3AD203B41FA5}">
                      <a16:colId xmlns:a16="http://schemas.microsoft.com/office/drawing/2014/main" val="3128521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2756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- 2024-09-08 14:39:59</a:t>
                      </a:r>
                      <a:r>
                        <a:rPr kumimoji="0" lang="nl-NL" sz="1000" b="0" i="0" u="none" strike="noStrike" kern="1200" cap="none" spc="0" normalizeH="0" baseline="0" noProof="0">
                          <a:ln>
                            <a:noFill/>
                          </a:ln>
                          <a:solidFill>
                            <a:prstClr val="black"/>
                          </a:solidFill>
                          <a:effectLst/>
                          <a:uLnTx/>
                          <a:uFillTx/>
                          <a:latin typeface="Calibri"/>
                          <a:ea typeface="+mn-ea"/>
                          <a:cs typeface="+mn-cs"/>
                        </a:rPr>
                        <a:t>
 Wat is de pijnlijkste manier om erachter te komen dat je ex vreemd is gegaan?🤔 @nixon.joseph ging het onderzoeken en we kregen een pijnlijk verhaal te horen🥲 Check de volledige aflevering via de link in bio!💜 #Nachtwacht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594769</a:t>
                      </a:r>
                    </a:p>
                  </a:txBody>
                  <a:tcPr/>
                </a:tc>
                <a:extLst>
                  <a:ext uri="{0D108BD9-81ED-4DB2-BD59-A6C34878D82A}">
                    <a16:rowId xmlns:a16="http://schemas.microsoft.com/office/drawing/2014/main" val="360097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- 2024-09-06 10:41:45</a:t>
                      </a:r>
                      <a:r>
                        <a:rPr kumimoji="0" lang="nl-NL" sz="1000" b="0" i="0" u="none" strike="noStrike" kern="1200" cap="none" spc="0" normalizeH="0" baseline="0" noProof="0">
                          <a:ln>
                            <a:noFill/>
                          </a:ln>
                          <a:solidFill>
                            <a:prstClr val="black"/>
                          </a:solidFill>
                          <a:effectLst/>
                          <a:uLnTx/>
                          <a:uFillTx/>
                          <a:latin typeface="Calibri"/>
                          <a:ea typeface="+mn-ea"/>
                          <a:cs typeface="+mn-cs"/>
                        </a:rPr>
                        <a:t>
 “Ik hoop echt dat jullie je eigen show krijgen 🤣”, wordt er o.a. gecomment onder de video van @vonnekebonneke, met een grappig fragment van haar en @davinioenriqueo in het programma ‘Power Couple’ waar ze samen aan meedoen.😂 #powercouple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274619</a:t>
                      </a:r>
                    </a:p>
                  </a:txBody>
                  <a:tcPr/>
                </a:tc>
                <a:extLst>
                  <a:ext uri="{0D108BD9-81ED-4DB2-BD59-A6C34878D82A}">
                    <a16:rowId xmlns:a16="http://schemas.microsoft.com/office/drawing/2014/main" val="63015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funxfm - 2024-09-14 13:16:53</a:t>
                      </a:r>
                      <a:r>
                        <a:rPr kumimoji="0" lang="en-US" sz="1000" b="0" i="0" u="none" strike="noStrike" kern="1200" cap="none" spc="0" normalizeH="0" baseline="0" noProof="0">
                          <a:ln>
                            <a:noFill/>
                          </a:ln>
                          <a:solidFill>
                            <a:prstClr val="black"/>
                          </a:solidFill>
                          <a:effectLst/>
                          <a:uLnTx/>
                          <a:uFillTx/>
                          <a:latin typeface="Calibri"/>
                          <a:ea typeface="+mn-ea"/>
                          <a:cs typeface="+mn-cs"/>
                        </a:rPr>
                        <a:t>
 Helemaal brokko😂💜#Sketch #FunX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155501</a:t>
                      </a:r>
                    </a:p>
                  </a:txBody>
                  <a:tcPr/>
                </a:tc>
                <a:extLst>
                  <a:ext uri="{0D108BD9-81ED-4DB2-BD59-A6C34878D82A}">
                    <a16:rowId xmlns:a16="http://schemas.microsoft.com/office/drawing/2014/main" val="51986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- 2024-09-05 12:58:12</a:t>
                      </a:r>
                      <a:r>
                        <a:rPr kumimoji="0" lang="nl-NL" sz="1000" b="0" i="0" u="none" strike="noStrike" kern="1200" cap="none" spc="0" normalizeH="0" baseline="0" noProof="0">
                          <a:ln>
                            <a:noFill/>
                          </a:ln>
                          <a:solidFill>
                            <a:prstClr val="black"/>
                          </a:solidFill>
                          <a:effectLst/>
                          <a:uLnTx/>
                          <a:uFillTx/>
                          <a:latin typeface="Calibri"/>
                          <a:ea typeface="+mn-ea"/>
                          <a:cs typeface="+mn-cs"/>
                        </a:rPr>
                        <a:t>
 Het YouTube-kanaal van Cristiano Ronaldo is nu al lachen. Het antwoord van zijn zoon op de vraag “wie is de bekendste persoon die je kent?” is echt goud waard 😂⚽️ #PlotTwist #CristianoRonaldo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160204</a:t>
                      </a:r>
                    </a:p>
                  </a:txBody>
                  <a:tcPr/>
                </a:tc>
                <a:extLst>
                  <a:ext uri="{0D108BD9-81ED-4DB2-BD59-A6C34878D82A}">
                    <a16:rowId xmlns:a16="http://schemas.microsoft.com/office/drawing/2014/main" val="1472707788"/>
                  </a:ext>
                </a:extLst>
              </a:tr>
            </a:tbl>
          </a:graphicData>
        </a:graphic>
      </p:graphicFrame>
      <p:sp>
        <p:nvSpPr>
          <p:cNvPr id="4" name="Text Placeholder 3">
            <a:extLst>
              <a:ext uri="{FF2B5EF4-FFF2-40B4-BE49-F238E27FC236}">
                <a16:creationId xmlns:a16="http://schemas.microsoft.com/office/drawing/2014/main" id="{DD4A4A59-C564-4FB8-A26A-59B348FC437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124573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6A83E-3523-4386-B3CD-5E83A2374A58}"/>
              </a:ext>
            </a:extLst>
          </p:cNvPr>
          <p:cNvSpPr>
            <a:spLocks noGrp="1"/>
          </p:cNvSpPr>
          <p:nvPr>
            <p:ph type="title"/>
          </p:nvPr>
        </p:nvSpPr>
        <p:spPr/>
        <p:txBody>
          <a:bodyPr/>
          <a:lstStyle/>
          <a:p>
            <a:r>
              <a:rPr lang="en-US"/>
              <a:t>Instagram Top 10 Instagram Posts | NPO FunX - 2 of 4</a:t>
            </a:r>
          </a:p>
        </p:txBody>
      </p:sp>
      <p:graphicFrame>
        <p:nvGraphicFramePr>
          <p:cNvPr id="5" name="Table Placeholder 4">
            <a:extLst>
              <a:ext uri="{FF2B5EF4-FFF2-40B4-BE49-F238E27FC236}">
                <a16:creationId xmlns:a16="http://schemas.microsoft.com/office/drawing/2014/main" id="{D9B883BE-5854-4A9F-B3CB-DB708CBFB832}"/>
              </a:ext>
            </a:extLst>
          </p:cNvPr>
          <p:cNvGraphicFramePr>
            <a:graphicFrameLocks noGrp="1"/>
          </p:cNvGraphicFramePr>
          <p:nvPr>
            <p:ph type="tbl" sz="quarter" idx="13"/>
            <p:extLst>
              <p:ext uri="{D42A27DB-BD31-4B8C-83A1-F6EECF244321}">
                <p14:modId xmlns:p14="http://schemas.microsoft.com/office/powerpoint/2010/main" val="1030997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515385591"/>
                    </a:ext>
                  </a:extLst>
                </a:gridCol>
                <a:gridCol w="905256">
                  <a:extLst>
                    <a:ext uri="{9D8B030D-6E8A-4147-A177-3AD203B41FA5}">
                      <a16:colId xmlns:a16="http://schemas.microsoft.com/office/drawing/2014/main" val="2724492002"/>
                    </a:ext>
                  </a:extLst>
                </a:gridCol>
                <a:gridCol w="905256">
                  <a:extLst>
                    <a:ext uri="{9D8B030D-6E8A-4147-A177-3AD203B41FA5}">
                      <a16:colId xmlns:a16="http://schemas.microsoft.com/office/drawing/2014/main" val="2821012962"/>
                    </a:ext>
                  </a:extLst>
                </a:gridCol>
                <a:gridCol w="905256">
                  <a:extLst>
                    <a:ext uri="{9D8B030D-6E8A-4147-A177-3AD203B41FA5}">
                      <a16:colId xmlns:a16="http://schemas.microsoft.com/office/drawing/2014/main" val="132149704"/>
                    </a:ext>
                  </a:extLst>
                </a:gridCol>
                <a:gridCol w="905256">
                  <a:extLst>
                    <a:ext uri="{9D8B030D-6E8A-4147-A177-3AD203B41FA5}">
                      <a16:colId xmlns:a16="http://schemas.microsoft.com/office/drawing/2014/main" val="2532630"/>
                    </a:ext>
                  </a:extLst>
                </a:gridCol>
                <a:gridCol w="905256">
                  <a:extLst>
                    <a:ext uri="{9D8B030D-6E8A-4147-A177-3AD203B41FA5}">
                      <a16:colId xmlns:a16="http://schemas.microsoft.com/office/drawing/2014/main" val="3035595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2018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- 2024-09-27 13:25:35</a:t>
                      </a:r>
                      <a:r>
                        <a:rPr kumimoji="0" lang="nl-NL" sz="1000" b="0" i="0" u="none" strike="noStrike" kern="1200" cap="none" spc="0" normalizeH="0" baseline="0" noProof="0">
                          <a:ln>
                            <a:noFill/>
                          </a:ln>
                          <a:solidFill>
                            <a:prstClr val="black"/>
                          </a:solidFill>
                          <a:effectLst/>
                          <a:uLnTx/>
                          <a:uFillTx/>
                          <a:latin typeface="Calibri"/>
                          <a:ea typeface="+mn-ea"/>
                          <a:cs typeface="+mn-cs"/>
                        </a:rPr>
                        <a:t>
 In aanloop naar zijn grootste show ooit op 12 oktober in de Ziggo Dome keert @boef terug naar zijn geboortestad Alkmaar voor een interview met @ouassima_official. 
Hij laat zijn favoriete spots zien, hoe het allemaal is begonnen en waar zijn top-hits zijn opgenomen. 🔥 Voor het hele interview check je de link in bio! #FunX #Boef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290379</a:t>
                      </a:r>
                    </a:p>
                  </a:txBody>
                  <a:tcPr/>
                </a:tc>
                <a:extLst>
                  <a:ext uri="{0D108BD9-81ED-4DB2-BD59-A6C34878D82A}">
                    <a16:rowId xmlns:a16="http://schemas.microsoft.com/office/drawing/2014/main" val="382586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- 2024-09-28 12:09:45</a:t>
                      </a:r>
                      <a:r>
                        <a:rPr kumimoji="0" lang="nl-NL" sz="1000" b="0" i="0" u="none" strike="noStrike" kern="1200" cap="none" spc="0" normalizeH="0" baseline="0" noProof="0">
                          <a:ln>
                            <a:noFill/>
                          </a:ln>
                          <a:solidFill>
                            <a:prstClr val="black"/>
                          </a:solidFill>
                          <a:effectLst/>
                          <a:uLnTx/>
                          <a:uFillTx/>
                          <a:latin typeface="Calibri"/>
                          <a:ea typeface="+mn-ea"/>
                          <a:cs typeface="+mn-cs"/>
                        </a:rPr>
                        <a:t>
 De Dubai-miljonair Jamal Al Nadak haalde de headlines door een privé-eiland van  miljoen te kopen voor zijn vrouw, Soudi Al Nadak, nadat ze aangaf zich ongemakkelijk te voelen in een bikini in het openbaar. Soudi, die pas 26 jaar is, deelde het nieuws met haar volgers op Instagram en plaatste een video van het eiland met de caption: “POV: Je wilde een bikini dragen, dus je miljonair-man kocht een eiland voor je.”🏝️💍 #Viral #Dubai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309556</a:t>
                      </a:r>
                    </a:p>
                  </a:txBody>
                  <a:tcPr/>
                </a:tc>
                <a:extLst>
                  <a:ext uri="{0D108BD9-81ED-4DB2-BD59-A6C34878D82A}">
                    <a16:rowId xmlns:a16="http://schemas.microsoft.com/office/drawing/2014/main" val="2802308625"/>
                  </a:ext>
                </a:extLst>
              </a:tr>
            </a:tbl>
          </a:graphicData>
        </a:graphic>
      </p:graphicFrame>
      <p:sp>
        <p:nvSpPr>
          <p:cNvPr id="4" name="Text Placeholder 3">
            <a:extLst>
              <a:ext uri="{FF2B5EF4-FFF2-40B4-BE49-F238E27FC236}">
                <a16:creationId xmlns:a16="http://schemas.microsoft.com/office/drawing/2014/main" id="{277060C7-AAD4-4B0D-8755-A359B2BB0C3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547762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3D2C1-3BC1-47B3-AD9F-A72354EEF951}"/>
              </a:ext>
            </a:extLst>
          </p:cNvPr>
          <p:cNvSpPr>
            <a:spLocks noGrp="1"/>
          </p:cNvSpPr>
          <p:nvPr>
            <p:ph type="title"/>
          </p:nvPr>
        </p:nvSpPr>
        <p:spPr/>
        <p:txBody>
          <a:bodyPr/>
          <a:lstStyle/>
          <a:p>
            <a:r>
              <a:rPr lang="en-US"/>
              <a:t>Instagram Top 10 Instagram Posts | NPO FunX - 3 of 4</a:t>
            </a:r>
          </a:p>
        </p:txBody>
      </p:sp>
      <p:graphicFrame>
        <p:nvGraphicFramePr>
          <p:cNvPr id="5" name="Table Placeholder 4">
            <a:extLst>
              <a:ext uri="{FF2B5EF4-FFF2-40B4-BE49-F238E27FC236}">
                <a16:creationId xmlns:a16="http://schemas.microsoft.com/office/drawing/2014/main" id="{207C8C9B-4433-44D3-A731-D5318838184E}"/>
              </a:ext>
            </a:extLst>
          </p:cNvPr>
          <p:cNvGraphicFramePr>
            <a:graphicFrameLocks noGrp="1"/>
          </p:cNvGraphicFramePr>
          <p:nvPr>
            <p:ph type="tbl" sz="quarter" idx="13"/>
            <p:extLst>
              <p:ext uri="{D42A27DB-BD31-4B8C-83A1-F6EECF244321}">
                <p14:modId xmlns:p14="http://schemas.microsoft.com/office/powerpoint/2010/main" val="211938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2186904209"/>
                    </a:ext>
                  </a:extLst>
                </a:gridCol>
                <a:gridCol w="905256">
                  <a:extLst>
                    <a:ext uri="{9D8B030D-6E8A-4147-A177-3AD203B41FA5}">
                      <a16:colId xmlns:a16="http://schemas.microsoft.com/office/drawing/2014/main" val="3912244345"/>
                    </a:ext>
                  </a:extLst>
                </a:gridCol>
                <a:gridCol w="905256">
                  <a:extLst>
                    <a:ext uri="{9D8B030D-6E8A-4147-A177-3AD203B41FA5}">
                      <a16:colId xmlns:a16="http://schemas.microsoft.com/office/drawing/2014/main" val="3286631558"/>
                    </a:ext>
                  </a:extLst>
                </a:gridCol>
                <a:gridCol w="905256">
                  <a:extLst>
                    <a:ext uri="{9D8B030D-6E8A-4147-A177-3AD203B41FA5}">
                      <a16:colId xmlns:a16="http://schemas.microsoft.com/office/drawing/2014/main" val="3908211901"/>
                    </a:ext>
                  </a:extLst>
                </a:gridCol>
                <a:gridCol w="905256">
                  <a:extLst>
                    <a:ext uri="{9D8B030D-6E8A-4147-A177-3AD203B41FA5}">
                      <a16:colId xmlns:a16="http://schemas.microsoft.com/office/drawing/2014/main" val="2668180772"/>
                    </a:ext>
                  </a:extLst>
                </a:gridCol>
                <a:gridCol w="905256">
                  <a:extLst>
                    <a:ext uri="{9D8B030D-6E8A-4147-A177-3AD203B41FA5}">
                      <a16:colId xmlns:a16="http://schemas.microsoft.com/office/drawing/2014/main" val="109560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1368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- 2024-09-26 15:19:09</a:t>
                      </a:r>
                      <a:r>
                        <a:rPr kumimoji="0" lang="nl-NL" sz="1000" b="0" i="0" u="none" strike="noStrike" kern="1200" cap="none" spc="0" normalizeH="0" baseline="0" noProof="0">
                          <a:ln>
                            <a:noFill/>
                          </a:ln>
                          <a:solidFill>
                            <a:prstClr val="black"/>
                          </a:solidFill>
                          <a:effectLst/>
                          <a:uLnTx/>
                          <a:uFillTx/>
                          <a:latin typeface="Calibri"/>
                          <a:ea typeface="+mn-ea"/>
                          <a:cs typeface="+mn-cs"/>
                        </a:rPr>
                        <a:t>
 @architrackz92 zat vol praatjes over z’n boksskills, totdat @momineofficial ineens zei: ‘Kom, we vechten dan!’ 👀🥊… 
De hele aflevering, waarin @dylisa_v en @diorparish zijn uitgenodigd om te kickboksen en muziek te maken, is te zien op ons YouTube-kanaal. 
In Villa Architrackz, het nieuwe programma van FunX op YouTube, nodigt @architrackz92 artiesten uit om mee te doen aan activiteiten zoals voetbal, yoga en boksen én maakt hij binnen een uur samen met hen een nieuwe track. Tune in op het YouTube-kanaal van FunX! 👀💜 #VillaArchitrackz #FunX #Dylisa #Architrackz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213375</a:t>
                      </a:r>
                    </a:p>
                  </a:txBody>
                  <a:tcPr/>
                </a:tc>
                <a:extLst>
                  <a:ext uri="{0D108BD9-81ED-4DB2-BD59-A6C34878D82A}">
                    <a16:rowId xmlns:a16="http://schemas.microsoft.com/office/drawing/2014/main" val="168299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- 2024-09-28 08:12:26</a:t>
                      </a:r>
                      <a:r>
                        <a:rPr kumimoji="0" lang="nl-NL" sz="1000" b="0" i="0" u="none" strike="noStrike" kern="1200" cap="none" spc="0" normalizeH="0" baseline="0" noProof="0">
                          <a:ln>
                            <a:noFill/>
                          </a:ln>
                          <a:solidFill>
                            <a:prstClr val="black"/>
                          </a:solidFill>
                          <a:effectLst/>
                          <a:uLnTx/>
                          <a:uFillTx/>
                          <a:latin typeface="Calibri"/>
                          <a:ea typeface="+mn-ea"/>
                          <a:cs typeface="+mn-cs"/>
                        </a:rPr>
                        <a:t>
 Fadim Kurt heeft besloten om de hoofddoek te gaan dragen en heeft al haar foto’s, video’s en TikToks verwijderd. Na veel nadenken en gesprekken met haar man, vrienden en familie, maakte ze de keuze tijdens haar reis naar Mekka. Ze deelt dat het spannend en soms onzeker voelt, maar wil graag een nieuw begin maken en hoopt dat mensen haar keuze respecteren. 
📷: @shotbydashenko #FadimKurt #FunX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164361</a:t>
                      </a:r>
                    </a:p>
                  </a:txBody>
                  <a:tcPr/>
                </a:tc>
                <a:extLst>
                  <a:ext uri="{0D108BD9-81ED-4DB2-BD59-A6C34878D82A}">
                    <a16:rowId xmlns:a16="http://schemas.microsoft.com/office/drawing/2014/main" val="1995611976"/>
                  </a:ext>
                </a:extLst>
              </a:tr>
            </a:tbl>
          </a:graphicData>
        </a:graphic>
      </p:graphicFrame>
      <p:sp>
        <p:nvSpPr>
          <p:cNvPr id="4" name="Text Placeholder 3">
            <a:extLst>
              <a:ext uri="{FF2B5EF4-FFF2-40B4-BE49-F238E27FC236}">
                <a16:creationId xmlns:a16="http://schemas.microsoft.com/office/drawing/2014/main" id="{8FAF98A8-FB08-4166-B3EB-89EC776E43C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284277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FEE48-E879-4609-82EC-96AEA7A5D9A5}"/>
              </a:ext>
            </a:extLst>
          </p:cNvPr>
          <p:cNvSpPr>
            <a:spLocks noGrp="1"/>
          </p:cNvSpPr>
          <p:nvPr>
            <p:ph type="title"/>
          </p:nvPr>
        </p:nvSpPr>
        <p:spPr/>
        <p:txBody>
          <a:bodyPr/>
          <a:lstStyle/>
          <a:p>
            <a:r>
              <a:rPr lang="en-US"/>
              <a:t>Instagram Top 10 Instagram Posts | NPO FunX - 4 of 4</a:t>
            </a:r>
          </a:p>
        </p:txBody>
      </p:sp>
      <p:graphicFrame>
        <p:nvGraphicFramePr>
          <p:cNvPr id="5" name="Table Placeholder 4">
            <a:extLst>
              <a:ext uri="{FF2B5EF4-FFF2-40B4-BE49-F238E27FC236}">
                <a16:creationId xmlns:a16="http://schemas.microsoft.com/office/drawing/2014/main" id="{DEA15FC0-AA4B-4F92-A50D-D7E14DAE43E4}"/>
              </a:ext>
            </a:extLst>
          </p:cNvPr>
          <p:cNvGraphicFramePr>
            <a:graphicFrameLocks noGrp="1"/>
          </p:cNvGraphicFramePr>
          <p:nvPr>
            <p:ph type="tbl" sz="quarter" idx="13"/>
            <p:extLst>
              <p:ext uri="{D42A27DB-BD31-4B8C-83A1-F6EECF244321}">
                <p14:modId xmlns:p14="http://schemas.microsoft.com/office/powerpoint/2010/main" val="405086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187641008"/>
                    </a:ext>
                  </a:extLst>
                </a:gridCol>
                <a:gridCol w="905256">
                  <a:extLst>
                    <a:ext uri="{9D8B030D-6E8A-4147-A177-3AD203B41FA5}">
                      <a16:colId xmlns:a16="http://schemas.microsoft.com/office/drawing/2014/main" val="2358140973"/>
                    </a:ext>
                  </a:extLst>
                </a:gridCol>
                <a:gridCol w="905256">
                  <a:extLst>
                    <a:ext uri="{9D8B030D-6E8A-4147-A177-3AD203B41FA5}">
                      <a16:colId xmlns:a16="http://schemas.microsoft.com/office/drawing/2014/main" val="2325424520"/>
                    </a:ext>
                  </a:extLst>
                </a:gridCol>
                <a:gridCol w="905256">
                  <a:extLst>
                    <a:ext uri="{9D8B030D-6E8A-4147-A177-3AD203B41FA5}">
                      <a16:colId xmlns:a16="http://schemas.microsoft.com/office/drawing/2014/main" val="1250609029"/>
                    </a:ext>
                  </a:extLst>
                </a:gridCol>
                <a:gridCol w="905256">
                  <a:extLst>
                    <a:ext uri="{9D8B030D-6E8A-4147-A177-3AD203B41FA5}">
                      <a16:colId xmlns:a16="http://schemas.microsoft.com/office/drawing/2014/main" val="2197477479"/>
                    </a:ext>
                  </a:extLst>
                </a:gridCol>
                <a:gridCol w="905256">
                  <a:extLst>
                    <a:ext uri="{9D8B030D-6E8A-4147-A177-3AD203B41FA5}">
                      <a16:colId xmlns:a16="http://schemas.microsoft.com/office/drawing/2014/main" val="1701484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2924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funxfm - 2024-09-19 12:00:26</a:t>
                      </a:r>
                      <a:r>
                        <a:rPr kumimoji="0" lang="nl-NL" sz="1000" b="0" i="0" u="none" strike="noStrike" kern="1200" cap="none" spc="0" normalizeH="0" baseline="0" noProof="0">
                          <a:ln>
                            <a:noFill/>
                          </a:ln>
                          <a:solidFill>
                            <a:prstClr val="black"/>
                          </a:solidFill>
                          <a:effectLst/>
                          <a:uLnTx/>
                          <a:uFillTx/>
                          <a:latin typeface="Calibri"/>
                          <a:ea typeface="+mn-ea"/>
                          <a:cs typeface="+mn-cs"/>
                        </a:rPr>
                        <a:t>
 @tyresesimons, het neefje van Xavi Simons, is niet alleen profvoetballer. ⚽️ Op zijn vrije dagen is hij ook nog taxichauffeur. Bij Nordin en Vonneke vertelt hij meer over zijn werk en hoe zijn band met Xavi Simons is. Ook online timmert Tyrese hard aan de weg. Op TikTok heeft hij al meer dan 240 duizend volgers! 🤩 #FunX #TyreseSimons #Voetbal #Taxi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147337</a:t>
                      </a:r>
                    </a:p>
                  </a:txBody>
                  <a:tcPr/>
                </a:tc>
                <a:extLst>
                  <a:ext uri="{0D108BD9-81ED-4DB2-BD59-A6C34878D82A}">
                    <a16:rowId xmlns:a16="http://schemas.microsoft.com/office/drawing/2014/main" val="384914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funxfm - 2024-09-06 15:41:27</a:t>
                      </a:r>
                      <a:r>
                        <a:rPr kumimoji="0" lang="en-US" sz="1000" b="0" i="0" u="none" strike="noStrike" kern="1200" cap="none" spc="0" normalizeH="0" baseline="0" noProof="0">
                          <a:ln>
                            <a:noFill/>
                          </a:ln>
                          <a:solidFill>
                            <a:prstClr val="black"/>
                          </a:solidFill>
                          <a:effectLst/>
                          <a:uLnTx/>
                          <a:uFillTx/>
                          <a:latin typeface="Calibri"/>
                          <a:ea typeface="+mn-ea"/>
                          <a:cs typeface="+mn-cs"/>
                        </a:rPr>
                        <a:t>
 Wie keek dit programma ook vroeger?💜😂 #YesR #GekOpJou #BramKrikke #PieterValley #FunX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105598</a:t>
                      </a:r>
                    </a:p>
                  </a:txBody>
                  <a:tcPr/>
                </a:tc>
                <a:extLst>
                  <a:ext uri="{0D108BD9-81ED-4DB2-BD59-A6C34878D82A}">
                    <a16:rowId xmlns:a16="http://schemas.microsoft.com/office/drawing/2014/main" val="2326551818"/>
                  </a:ext>
                </a:extLst>
              </a:tr>
            </a:tbl>
          </a:graphicData>
        </a:graphic>
      </p:graphicFrame>
      <p:sp>
        <p:nvSpPr>
          <p:cNvPr id="4" name="Text Placeholder 3">
            <a:extLst>
              <a:ext uri="{FF2B5EF4-FFF2-40B4-BE49-F238E27FC236}">
                <a16:creationId xmlns:a16="http://schemas.microsoft.com/office/drawing/2014/main" id="{4A8E4209-D399-48D2-BD66-9AE6D1E3D14B}"/>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867064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34E0B-ECBE-40DB-94A4-20DE454C37FB}"/>
              </a:ext>
            </a:extLst>
          </p:cNvPr>
          <p:cNvSpPr>
            <a:spLocks noGrp="1"/>
          </p:cNvSpPr>
          <p:nvPr>
            <p:ph type="title"/>
          </p:nvPr>
        </p:nvSpPr>
        <p:spPr/>
        <p:txBody>
          <a:bodyPr/>
          <a:lstStyle/>
          <a:p>
            <a:r>
              <a:rPr lang="en-US"/>
              <a:t>Instagram Top 5 Instagram Stories | NPO FunX</a:t>
            </a:r>
          </a:p>
        </p:txBody>
      </p:sp>
      <p:graphicFrame>
        <p:nvGraphicFramePr>
          <p:cNvPr id="5" name="Table Placeholder 4">
            <a:extLst>
              <a:ext uri="{FF2B5EF4-FFF2-40B4-BE49-F238E27FC236}">
                <a16:creationId xmlns:a16="http://schemas.microsoft.com/office/drawing/2014/main" id="{74824746-3DE4-49CF-ACB0-C9BFA6C45B97}"/>
              </a:ext>
            </a:extLst>
          </p:cNvPr>
          <p:cNvGraphicFramePr>
            <a:graphicFrameLocks noGrp="1"/>
          </p:cNvGraphicFramePr>
          <p:nvPr>
            <p:ph type="tbl" sz="quarter" idx="13"/>
            <p:extLst>
              <p:ext uri="{D42A27DB-BD31-4B8C-83A1-F6EECF244321}">
                <p14:modId xmlns:p14="http://schemas.microsoft.com/office/powerpoint/2010/main" val="295880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7037976"/>
                    </a:ext>
                  </a:extLst>
                </a:gridCol>
                <a:gridCol w="1892808">
                  <a:extLst>
                    <a:ext uri="{9D8B030D-6E8A-4147-A177-3AD203B41FA5}">
                      <a16:colId xmlns:a16="http://schemas.microsoft.com/office/drawing/2014/main" val="2153777227"/>
                    </a:ext>
                  </a:extLst>
                </a:gridCol>
                <a:gridCol w="905256">
                  <a:extLst>
                    <a:ext uri="{9D8B030D-6E8A-4147-A177-3AD203B41FA5}">
                      <a16:colId xmlns:a16="http://schemas.microsoft.com/office/drawing/2014/main" val="1443055566"/>
                    </a:ext>
                  </a:extLst>
                </a:gridCol>
                <a:gridCol w="905256">
                  <a:extLst>
                    <a:ext uri="{9D8B030D-6E8A-4147-A177-3AD203B41FA5}">
                      <a16:colId xmlns:a16="http://schemas.microsoft.com/office/drawing/2014/main" val="101121978"/>
                    </a:ext>
                  </a:extLst>
                </a:gridCol>
                <a:gridCol w="905256">
                  <a:extLst>
                    <a:ext uri="{9D8B030D-6E8A-4147-A177-3AD203B41FA5}">
                      <a16:colId xmlns:a16="http://schemas.microsoft.com/office/drawing/2014/main" val="3022278109"/>
                    </a:ext>
                  </a:extLst>
                </a:gridCol>
                <a:gridCol w="905256">
                  <a:extLst>
                    <a:ext uri="{9D8B030D-6E8A-4147-A177-3AD203B41FA5}">
                      <a16:colId xmlns:a16="http://schemas.microsoft.com/office/drawing/2014/main" val="275449805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extLst>
                  <a:ext uri="{0D108BD9-81ED-4DB2-BD59-A6C34878D82A}">
                    <a16:rowId xmlns:a16="http://schemas.microsoft.com/office/drawing/2014/main" val="2834910949"/>
                  </a:ext>
                </a:extLst>
              </a:tr>
              <a:tr h="370840">
                <a:tc>
                  <a:txBody>
                    <a:bodyPr/>
                    <a:lstStyle/>
                    <a:p>
                      <a:r>
                        <a:rPr lang="da-DK" sz="1000" b="1"/>
                        <a:t>funxfm - 2024-09-30 12:43:42</a:t>
                      </a:r>
                      <a:r>
                        <a:rPr lang="da-DK" sz="1000"/>
                        <a:t>
 @ronnieflex 
@lilkleine 
@kraantjepappie 
@adfsamski 
@antoonpb</a:t>
                      </a:r>
                      <a:endParaRPr lang="en-US" sz="1000"/>
                    </a:p>
                  </a:txBody>
                  <a:tcPr/>
                </a:tc>
                <a:tc>
                  <a:txBody>
                    <a:bodyPr/>
                    <a:lstStyle/>
                    <a:p>
                      <a:r>
                        <a:rPr lang="en-US" sz="1000"/>
                        <a:t>https://quintly-eu-image-storage.s3.amazonaws.com/e2e4db511ce4d3ad9f5d972ba1e52ca8/5030a366190a6e2b0e735ba09e3132cd.jpg</a:t>
                      </a:r>
                    </a:p>
                  </a:txBody>
                  <a:tcPr/>
                </a:tc>
                <a:tc>
                  <a:txBody>
                    <a:bodyPr/>
                    <a:lstStyle/>
                    <a:p>
                      <a:r>
                        <a:rPr lang="en-US" sz="1000"/>
                        <a:t>163477</a:t>
                      </a:r>
                    </a:p>
                  </a:txBody>
                  <a:tcPr/>
                </a:tc>
                <a:tc>
                  <a:txBody>
                    <a:bodyPr/>
                    <a:lstStyle/>
                    <a:p>
                      <a:r>
                        <a:rPr lang="en-US" sz="1000"/>
                        <a:t>651</a:t>
                      </a:r>
                    </a:p>
                  </a:txBody>
                  <a:tcPr/>
                </a:tc>
                <a:tc>
                  <a:txBody>
                    <a:bodyPr/>
                    <a:lstStyle/>
                    <a:p>
                      <a:r>
                        <a:rPr lang="en-US" sz="1000"/>
                        <a:t>3071</a:t>
                      </a:r>
                    </a:p>
                  </a:txBody>
                  <a:tcPr/>
                </a:tc>
                <a:tc>
                  <a:txBody>
                    <a:bodyPr/>
                    <a:lstStyle/>
                    <a:p>
                      <a:r>
                        <a:rPr lang="en-US" sz="1000"/>
                        <a:t>114</a:t>
                      </a:r>
                    </a:p>
                  </a:txBody>
                  <a:tcPr/>
                </a:tc>
                <a:extLst>
                  <a:ext uri="{0D108BD9-81ED-4DB2-BD59-A6C34878D82A}">
                    <a16:rowId xmlns:a16="http://schemas.microsoft.com/office/drawing/2014/main" val="1739038015"/>
                  </a:ext>
                </a:extLst>
              </a:tr>
              <a:tr h="370840">
                <a:tc>
                  <a:txBody>
                    <a:bodyPr/>
                    <a:lstStyle/>
                    <a:p>
                      <a:r>
                        <a:rPr lang="en-US" sz="1000" b="1"/>
                        <a:t>funxfm - 2024-09-15 23:12:30</a:t>
                      </a:r>
                      <a:r>
                        <a:rPr lang="en-US" sz="1000"/>
                        <a:t>
 @lilkleine CLASSIC
😮‍💨😮‍💨😮‍💨</a:t>
                      </a:r>
                    </a:p>
                  </a:txBody>
                  <a:tcPr/>
                </a:tc>
                <a:tc>
                  <a:txBody>
                    <a:bodyPr/>
                    <a:lstStyle/>
                    <a:p>
                      <a:r>
                        <a:rPr lang="en-US" sz="1000"/>
                        <a:t>https://quintly-eu-image-storage.s3.amazonaws.com/e2e4db511ce4d3ad9f5d972ba1e52ca8/32b426a4b1ec9c5abf360d3f30f7151b.jpg</a:t>
                      </a:r>
                    </a:p>
                  </a:txBody>
                  <a:tcPr/>
                </a:tc>
                <a:tc>
                  <a:txBody>
                    <a:bodyPr/>
                    <a:lstStyle/>
                    <a:p>
                      <a:r>
                        <a:rPr lang="en-US" sz="1000"/>
                        <a:t>132446</a:t>
                      </a:r>
                    </a:p>
                  </a:txBody>
                  <a:tcPr/>
                </a:tc>
                <a:tc>
                  <a:txBody>
                    <a:bodyPr/>
                    <a:lstStyle/>
                    <a:p>
                      <a:r>
                        <a:rPr lang="en-US" sz="1000"/>
                        <a:t>184</a:t>
                      </a:r>
                    </a:p>
                  </a:txBody>
                  <a:tcPr/>
                </a:tc>
                <a:tc>
                  <a:txBody>
                    <a:bodyPr/>
                    <a:lstStyle/>
                    <a:p>
                      <a:r>
                        <a:rPr lang="en-US" sz="1000"/>
                        <a:t>3267</a:t>
                      </a:r>
                    </a:p>
                  </a:txBody>
                  <a:tcPr/>
                </a:tc>
                <a:tc>
                  <a:txBody>
                    <a:bodyPr/>
                    <a:lstStyle/>
                    <a:p>
                      <a:r>
                        <a:rPr lang="en-US" sz="1000"/>
                        <a:t>165</a:t>
                      </a:r>
                    </a:p>
                  </a:txBody>
                  <a:tcPr/>
                </a:tc>
                <a:extLst>
                  <a:ext uri="{0D108BD9-81ED-4DB2-BD59-A6C34878D82A}">
                    <a16:rowId xmlns:a16="http://schemas.microsoft.com/office/drawing/2014/main" val="2289314947"/>
                  </a:ext>
                </a:extLst>
              </a:tr>
              <a:tr h="370840">
                <a:tc>
                  <a:txBody>
                    <a:bodyPr/>
                    <a:lstStyle/>
                    <a:p>
                      <a:r>
                        <a:rPr lang="nl-NL" sz="1000" b="1"/>
                        <a:t>funxfm - 2024-09-15 17:41:54</a:t>
                      </a:r>
                      <a:r>
                        <a:rPr lang="nl-NL" sz="1000"/>
                        <a:t>
 @youstoub @saritalorena @prins_poke @yxngle  DE EERSTE RONDE FUNX TALENT: ROOTS</a:t>
                      </a:r>
                      <a:endParaRPr lang="en-US" sz="1000"/>
                    </a:p>
                  </a:txBody>
                  <a:tcPr/>
                </a:tc>
                <a:tc>
                  <a:txBody>
                    <a:bodyPr/>
                    <a:lstStyle/>
                    <a:p>
                      <a:r>
                        <a:rPr lang="en-US" sz="1000"/>
                        <a:t>https://quintly-eu-image-storage.s3.amazonaws.com/e2e4db511ce4d3ad9f5d972ba1e52ca8/331a5bfbd4d47bc53fb27a2f8e43f008.jpg</a:t>
                      </a:r>
                    </a:p>
                  </a:txBody>
                  <a:tcPr/>
                </a:tc>
                <a:tc>
                  <a:txBody>
                    <a:bodyPr/>
                    <a:lstStyle/>
                    <a:p>
                      <a:r>
                        <a:rPr lang="en-US" sz="1000"/>
                        <a:t>13746</a:t>
                      </a:r>
                    </a:p>
                  </a:txBody>
                  <a:tcPr/>
                </a:tc>
                <a:tc>
                  <a:txBody>
                    <a:bodyPr/>
                    <a:lstStyle/>
                    <a:p>
                      <a:r>
                        <a:rPr lang="en-US" sz="1000"/>
                        <a:t>254</a:t>
                      </a:r>
                    </a:p>
                  </a:txBody>
                  <a:tcPr/>
                </a:tc>
                <a:tc>
                  <a:txBody>
                    <a:bodyPr/>
                    <a:lstStyle/>
                    <a:p>
                      <a:r>
                        <a:rPr lang="en-US" sz="1000"/>
                        <a:t>4084</a:t>
                      </a:r>
                    </a:p>
                  </a:txBody>
                  <a:tcPr/>
                </a:tc>
                <a:tc>
                  <a:txBody>
                    <a:bodyPr/>
                    <a:lstStyle/>
                    <a:p>
                      <a:r>
                        <a:rPr lang="en-US" sz="1000"/>
                        <a:t>204</a:t>
                      </a:r>
                    </a:p>
                  </a:txBody>
                  <a:tcPr/>
                </a:tc>
                <a:extLst>
                  <a:ext uri="{0D108BD9-81ED-4DB2-BD59-A6C34878D82A}">
                    <a16:rowId xmlns:a16="http://schemas.microsoft.com/office/drawing/2014/main" val="612250598"/>
                  </a:ext>
                </a:extLst>
              </a:tr>
              <a:tr h="370840">
                <a:tc>
                  <a:txBody>
                    <a:bodyPr/>
                    <a:lstStyle/>
                    <a:p>
                      <a:r>
                        <a:rPr lang="en-US" sz="1000" b="1"/>
                        <a:t>funxfm - 2024-09-12 06:25:37</a:t>
                      </a:r>
                      <a:r>
                        <a:rPr lang="en-US" sz="1000"/>
                        <a:t>
 @fernandohalman  @saritalorena RISE AND SHINE</a:t>
                      </a:r>
                    </a:p>
                  </a:txBody>
                  <a:tcPr/>
                </a:tc>
                <a:tc>
                  <a:txBody>
                    <a:bodyPr/>
                    <a:lstStyle/>
                    <a:p>
                      <a:r>
                        <a:rPr lang="en-US" sz="1000"/>
                        <a:t>https://quintly-eu-image-storage.s3.amazonaws.com/e2e4db511ce4d3ad9f5d972ba1e52ca8/0d3bd20d0341abd23c399484d060224e.jpg</a:t>
                      </a:r>
                    </a:p>
                  </a:txBody>
                  <a:tcPr/>
                </a:tc>
                <a:tc>
                  <a:txBody>
                    <a:bodyPr/>
                    <a:lstStyle/>
                    <a:p>
                      <a:r>
                        <a:rPr lang="en-US" sz="1000"/>
                        <a:t>13417</a:t>
                      </a:r>
                    </a:p>
                  </a:txBody>
                  <a:tcPr/>
                </a:tc>
                <a:tc>
                  <a:txBody>
                    <a:bodyPr/>
                    <a:lstStyle/>
                    <a:p>
                      <a:r>
                        <a:rPr lang="en-US" sz="1000"/>
                        <a:t>466</a:t>
                      </a:r>
                    </a:p>
                  </a:txBody>
                  <a:tcPr/>
                </a:tc>
                <a:tc>
                  <a:txBody>
                    <a:bodyPr/>
                    <a:lstStyle/>
                    <a:p>
                      <a:r>
                        <a:rPr lang="en-US" sz="1000"/>
                        <a:t>3332</a:t>
                      </a:r>
                    </a:p>
                  </a:txBody>
                  <a:tcPr/>
                </a:tc>
                <a:tc>
                  <a:txBody>
                    <a:bodyPr/>
                    <a:lstStyle/>
                    <a:p>
                      <a:r>
                        <a:rPr lang="en-US" sz="1000"/>
                        <a:t>130</a:t>
                      </a:r>
                    </a:p>
                  </a:txBody>
                  <a:tcPr/>
                </a:tc>
                <a:extLst>
                  <a:ext uri="{0D108BD9-81ED-4DB2-BD59-A6C34878D82A}">
                    <a16:rowId xmlns:a16="http://schemas.microsoft.com/office/drawing/2014/main" val="855981804"/>
                  </a:ext>
                </a:extLst>
              </a:tr>
              <a:tr h="370840">
                <a:tc>
                  <a:txBody>
                    <a:bodyPr/>
                    <a:lstStyle/>
                    <a:p>
                      <a:r>
                        <a:rPr lang="pt-BR" sz="1000" b="1"/>
                        <a:t>funxfm - 2024-09-22 12:12:50</a:t>
                      </a:r>
                      <a:r>
                        <a:rPr lang="pt-BR" sz="1000"/>
                        <a:t>
 n/a</a:t>
                      </a:r>
                      <a:endParaRPr lang="en-US" sz="1000"/>
                    </a:p>
                  </a:txBody>
                  <a:tcPr/>
                </a:tc>
                <a:tc>
                  <a:txBody>
                    <a:bodyPr/>
                    <a:lstStyle/>
                    <a:p>
                      <a:r>
                        <a:rPr lang="en-US" sz="1000"/>
                        <a:t>https://quintly-eu-image-storage.s3.amazonaws.com/e2e4db511ce4d3ad9f5d972ba1e52ca8/1eacf9ea318ee863056f9cc7e8136605.jpg</a:t>
                      </a:r>
                    </a:p>
                  </a:txBody>
                  <a:tcPr/>
                </a:tc>
                <a:tc>
                  <a:txBody>
                    <a:bodyPr/>
                    <a:lstStyle/>
                    <a:p>
                      <a:r>
                        <a:rPr lang="en-US" sz="1000"/>
                        <a:t>11486</a:t>
                      </a:r>
                    </a:p>
                  </a:txBody>
                  <a:tcPr/>
                </a:tc>
                <a:tc>
                  <a:txBody>
                    <a:bodyPr/>
                    <a:lstStyle/>
                    <a:p>
                      <a:r>
                        <a:rPr lang="en-US" sz="1000"/>
                        <a:t>640</a:t>
                      </a:r>
                    </a:p>
                  </a:txBody>
                  <a:tcPr/>
                </a:tc>
                <a:tc>
                  <a:txBody>
                    <a:bodyPr/>
                    <a:lstStyle/>
                    <a:p>
                      <a:r>
                        <a:rPr lang="en-US" sz="1000"/>
                        <a:t>3484</a:t>
                      </a:r>
                    </a:p>
                  </a:txBody>
                  <a:tcPr/>
                </a:tc>
                <a:tc>
                  <a:txBody>
                    <a:bodyPr/>
                    <a:lstStyle/>
                    <a:p>
                      <a:r>
                        <a:rPr lang="en-US" sz="1000"/>
                        <a:t>105</a:t>
                      </a:r>
                    </a:p>
                  </a:txBody>
                  <a:tcPr/>
                </a:tc>
                <a:extLst>
                  <a:ext uri="{0D108BD9-81ED-4DB2-BD59-A6C34878D82A}">
                    <a16:rowId xmlns:a16="http://schemas.microsoft.com/office/drawing/2014/main" val="2905962700"/>
                  </a:ext>
                </a:extLst>
              </a:tr>
            </a:tbl>
          </a:graphicData>
        </a:graphic>
      </p:graphicFrame>
      <p:sp>
        <p:nvSpPr>
          <p:cNvPr id="4" name="Text Placeholder 3">
            <a:extLst>
              <a:ext uri="{FF2B5EF4-FFF2-40B4-BE49-F238E27FC236}">
                <a16:creationId xmlns:a16="http://schemas.microsoft.com/office/drawing/2014/main" id="{FA35FC22-9E5F-4DC8-A92B-4CA6B4685E0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410762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E489D-048A-4016-ABBC-9AF6A569CDC1}"/>
              </a:ext>
            </a:extLst>
          </p:cNvPr>
          <p:cNvSpPr>
            <a:spLocks noGrp="1"/>
          </p:cNvSpPr>
          <p:nvPr>
            <p:ph type="title"/>
          </p:nvPr>
        </p:nvSpPr>
        <p:spPr/>
        <p:txBody>
          <a:bodyPr/>
          <a:lstStyle/>
          <a:p>
            <a:r>
              <a:rPr lang="en-US"/>
              <a:t>Tiktok Top 10 TikTok Posts | NPO FunX - 1 of 10</a:t>
            </a:r>
          </a:p>
        </p:txBody>
      </p:sp>
      <p:graphicFrame>
        <p:nvGraphicFramePr>
          <p:cNvPr id="5" name="Table Placeholder 4">
            <a:extLst>
              <a:ext uri="{FF2B5EF4-FFF2-40B4-BE49-F238E27FC236}">
                <a16:creationId xmlns:a16="http://schemas.microsoft.com/office/drawing/2014/main" id="{5D9A6447-0E79-4361-BE8A-5547DB3E6D9A}"/>
              </a:ext>
            </a:extLst>
          </p:cNvPr>
          <p:cNvGraphicFramePr>
            <a:graphicFrameLocks noGrp="1"/>
          </p:cNvGraphicFramePr>
          <p:nvPr>
            <p:ph type="tbl" sz="quarter" idx="13"/>
            <p:extLst>
              <p:ext uri="{D42A27DB-BD31-4B8C-83A1-F6EECF244321}">
                <p14:modId xmlns:p14="http://schemas.microsoft.com/office/powerpoint/2010/main" val="267260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51817456"/>
                    </a:ext>
                  </a:extLst>
                </a:gridCol>
                <a:gridCol w="1892808">
                  <a:extLst>
                    <a:ext uri="{9D8B030D-6E8A-4147-A177-3AD203B41FA5}">
                      <a16:colId xmlns:a16="http://schemas.microsoft.com/office/drawing/2014/main" val="4075227046"/>
                    </a:ext>
                  </a:extLst>
                </a:gridCol>
                <a:gridCol w="740664">
                  <a:extLst>
                    <a:ext uri="{9D8B030D-6E8A-4147-A177-3AD203B41FA5}">
                      <a16:colId xmlns:a16="http://schemas.microsoft.com/office/drawing/2014/main" val="1677430037"/>
                    </a:ext>
                  </a:extLst>
                </a:gridCol>
                <a:gridCol w="740664">
                  <a:extLst>
                    <a:ext uri="{9D8B030D-6E8A-4147-A177-3AD203B41FA5}">
                      <a16:colId xmlns:a16="http://schemas.microsoft.com/office/drawing/2014/main" val="2084587621"/>
                    </a:ext>
                  </a:extLst>
                </a:gridCol>
                <a:gridCol w="740664">
                  <a:extLst>
                    <a:ext uri="{9D8B030D-6E8A-4147-A177-3AD203B41FA5}">
                      <a16:colId xmlns:a16="http://schemas.microsoft.com/office/drawing/2014/main" val="2376122698"/>
                    </a:ext>
                  </a:extLst>
                </a:gridCol>
                <a:gridCol w="740664">
                  <a:extLst>
                    <a:ext uri="{9D8B030D-6E8A-4147-A177-3AD203B41FA5}">
                      <a16:colId xmlns:a16="http://schemas.microsoft.com/office/drawing/2014/main" val="1189400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8830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- 2024-09-22 18:02:57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3969f2326f90493097b8d03cc4edb118_1727028179~tplv-dmt-logoccm:300:400:tos-useast2a-i-0068-euttp/oAPCY0nZqBWczB9BAQEbEw0djYBDvvwiAIAAi.jpeg?lk3s=d05b14bd&amp;nonce=5917&amp;refresh_token=8f5166271e3f48c640469c2c395d5840&amp;x-expires=1728554400&amp;x-signature=7VzPgeDfvEnhB1NSqJpHLpdTgXw%3D&amp;s=TIKTOK_FOR_DEVELOPER&amp;se=false&amp;sh=&amp;sc=cover&amp;l=202410091053080EF8A68833ECE4025EBA&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927705</a:t>
                      </a:r>
                    </a:p>
                  </a:txBody>
                  <a:tcPr/>
                </a:tc>
                <a:extLst>
                  <a:ext uri="{0D108BD9-81ED-4DB2-BD59-A6C34878D82A}">
                    <a16:rowId xmlns:a16="http://schemas.microsoft.com/office/drawing/2014/main" val="3506407619"/>
                  </a:ext>
                </a:extLst>
              </a:tr>
            </a:tbl>
          </a:graphicData>
        </a:graphic>
      </p:graphicFrame>
      <p:sp>
        <p:nvSpPr>
          <p:cNvPr id="4" name="Text Placeholder 3">
            <a:extLst>
              <a:ext uri="{FF2B5EF4-FFF2-40B4-BE49-F238E27FC236}">
                <a16:creationId xmlns:a16="http://schemas.microsoft.com/office/drawing/2014/main" id="{5821B21B-83B8-41D5-9DDD-05FA711C97B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63880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55AC4-872A-4141-A51B-7E5811126907}"/>
              </a:ext>
            </a:extLst>
          </p:cNvPr>
          <p:cNvSpPr>
            <a:spLocks noGrp="1"/>
          </p:cNvSpPr>
          <p:nvPr>
            <p:ph type="title"/>
          </p:nvPr>
        </p:nvSpPr>
        <p:spPr/>
        <p:txBody>
          <a:bodyPr/>
          <a:lstStyle/>
          <a:p>
            <a:r>
              <a:rPr lang="en-US"/>
              <a:t>Tiktok Top 10 TikTok Posts | NPO FunX - 2 of 10</a:t>
            </a:r>
          </a:p>
        </p:txBody>
      </p:sp>
      <p:graphicFrame>
        <p:nvGraphicFramePr>
          <p:cNvPr id="5" name="Table Placeholder 4">
            <a:extLst>
              <a:ext uri="{FF2B5EF4-FFF2-40B4-BE49-F238E27FC236}">
                <a16:creationId xmlns:a16="http://schemas.microsoft.com/office/drawing/2014/main" id="{81D237AB-2625-46FD-9F77-071BA8057BFB}"/>
              </a:ext>
            </a:extLst>
          </p:cNvPr>
          <p:cNvGraphicFramePr>
            <a:graphicFrameLocks noGrp="1"/>
          </p:cNvGraphicFramePr>
          <p:nvPr>
            <p:ph type="tbl" sz="quarter" idx="13"/>
            <p:extLst>
              <p:ext uri="{D42A27DB-BD31-4B8C-83A1-F6EECF244321}">
                <p14:modId xmlns:p14="http://schemas.microsoft.com/office/powerpoint/2010/main" val="122764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583036638"/>
                    </a:ext>
                  </a:extLst>
                </a:gridCol>
                <a:gridCol w="1892808">
                  <a:extLst>
                    <a:ext uri="{9D8B030D-6E8A-4147-A177-3AD203B41FA5}">
                      <a16:colId xmlns:a16="http://schemas.microsoft.com/office/drawing/2014/main" val="421442066"/>
                    </a:ext>
                  </a:extLst>
                </a:gridCol>
                <a:gridCol w="740664">
                  <a:extLst>
                    <a:ext uri="{9D8B030D-6E8A-4147-A177-3AD203B41FA5}">
                      <a16:colId xmlns:a16="http://schemas.microsoft.com/office/drawing/2014/main" val="1883369480"/>
                    </a:ext>
                  </a:extLst>
                </a:gridCol>
                <a:gridCol w="740664">
                  <a:extLst>
                    <a:ext uri="{9D8B030D-6E8A-4147-A177-3AD203B41FA5}">
                      <a16:colId xmlns:a16="http://schemas.microsoft.com/office/drawing/2014/main" val="2031636827"/>
                    </a:ext>
                  </a:extLst>
                </a:gridCol>
                <a:gridCol w="740664">
                  <a:extLst>
                    <a:ext uri="{9D8B030D-6E8A-4147-A177-3AD203B41FA5}">
                      <a16:colId xmlns:a16="http://schemas.microsoft.com/office/drawing/2014/main" val="1564828198"/>
                    </a:ext>
                  </a:extLst>
                </a:gridCol>
                <a:gridCol w="740664">
                  <a:extLst>
                    <a:ext uri="{9D8B030D-6E8A-4147-A177-3AD203B41FA5}">
                      <a16:colId xmlns:a16="http://schemas.microsoft.com/office/drawing/2014/main" val="3340558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91948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- 2024-09-08 15:32:46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4i2YAICEhAf5IDdAzAoWPl4HBiHIwbBuWwOmz~tplv-dmt-logoccm:300:400:tos-useast2a-i-0068-euttp/o8EADI07nRBD3AOjEAAzBEZQwFdiLwAi5YitP.jpeg?lk3s=d05b14bd&amp;nonce=5824&amp;refresh_token=60c33d45f3c5b03fd7fd173436716bf5&amp;x-expires=1728554400&amp;x-signature=Gz7cF5tx6CnHA7MXITmZGO9t1Q4%3D&amp;s=TIKTOK_FOR_DEVELOPER&amp;se=false&amp;sh=&amp;sc=cover&amp;l=20241009105309A8F0AFA314242A0245E0&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398691</a:t>
                      </a:r>
                    </a:p>
                  </a:txBody>
                  <a:tcPr/>
                </a:tc>
                <a:extLst>
                  <a:ext uri="{0D108BD9-81ED-4DB2-BD59-A6C34878D82A}">
                    <a16:rowId xmlns:a16="http://schemas.microsoft.com/office/drawing/2014/main" val="623471113"/>
                  </a:ext>
                </a:extLst>
              </a:tr>
            </a:tbl>
          </a:graphicData>
        </a:graphic>
      </p:graphicFrame>
      <p:sp>
        <p:nvSpPr>
          <p:cNvPr id="4" name="Text Placeholder 3">
            <a:extLst>
              <a:ext uri="{FF2B5EF4-FFF2-40B4-BE49-F238E27FC236}">
                <a16:creationId xmlns:a16="http://schemas.microsoft.com/office/drawing/2014/main" id="{0EE70B8C-D78F-4194-992A-09BAFE5D305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222204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C114A-66C8-46E7-A13B-C39AD381BCFF}"/>
              </a:ext>
            </a:extLst>
          </p:cNvPr>
          <p:cNvSpPr>
            <a:spLocks noGrp="1"/>
          </p:cNvSpPr>
          <p:nvPr>
            <p:ph type="title"/>
          </p:nvPr>
        </p:nvSpPr>
        <p:spPr/>
        <p:txBody>
          <a:bodyPr/>
          <a:lstStyle/>
          <a:p>
            <a:r>
              <a:rPr lang="en-US"/>
              <a:t>Tiktok Top 10 TikTok Posts | NPO FunX - 3 of 10</a:t>
            </a:r>
          </a:p>
        </p:txBody>
      </p:sp>
      <p:graphicFrame>
        <p:nvGraphicFramePr>
          <p:cNvPr id="5" name="Table Placeholder 4">
            <a:extLst>
              <a:ext uri="{FF2B5EF4-FFF2-40B4-BE49-F238E27FC236}">
                <a16:creationId xmlns:a16="http://schemas.microsoft.com/office/drawing/2014/main" id="{520B271F-8E9E-4681-82B5-44A0063DEB5D}"/>
              </a:ext>
            </a:extLst>
          </p:cNvPr>
          <p:cNvGraphicFramePr>
            <a:graphicFrameLocks noGrp="1"/>
          </p:cNvGraphicFramePr>
          <p:nvPr>
            <p:ph type="tbl" sz="quarter" idx="13"/>
            <p:extLst>
              <p:ext uri="{D42A27DB-BD31-4B8C-83A1-F6EECF244321}">
                <p14:modId xmlns:p14="http://schemas.microsoft.com/office/powerpoint/2010/main" val="182673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48863771"/>
                    </a:ext>
                  </a:extLst>
                </a:gridCol>
                <a:gridCol w="1892808">
                  <a:extLst>
                    <a:ext uri="{9D8B030D-6E8A-4147-A177-3AD203B41FA5}">
                      <a16:colId xmlns:a16="http://schemas.microsoft.com/office/drawing/2014/main" val="2559647696"/>
                    </a:ext>
                  </a:extLst>
                </a:gridCol>
                <a:gridCol w="740664">
                  <a:extLst>
                    <a:ext uri="{9D8B030D-6E8A-4147-A177-3AD203B41FA5}">
                      <a16:colId xmlns:a16="http://schemas.microsoft.com/office/drawing/2014/main" val="907217600"/>
                    </a:ext>
                  </a:extLst>
                </a:gridCol>
                <a:gridCol w="740664">
                  <a:extLst>
                    <a:ext uri="{9D8B030D-6E8A-4147-A177-3AD203B41FA5}">
                      <a16:colId xmlns:a16="http://schemas.microsoft.com/office/drawing/2014/main" val="2763071267"/>
                    </a:ext>
                  </a:extLst>
                </a:gridCol>
                <a:gridCol w="740664">
                  <a:extLst>
                    <a:ext uri="{9D8B030D-6E8A-4147-A177-3AD203B41FA5}">
                      <a16:colId xmlns:a16="http://schemas.microsoft.com/office/drawing/2014/main" val="1973254380"/>
                    </a:ext>
                  </a:extLst>
                </a:gridCol>
                <a:gridCol w="740664">
                  <a:extLst>
                    <a:ext uri="{9D8B030D-6E8A-4147-A177-3AD203B41FA5}">
                      <a16:colId xmlns:a16="http://schemas.microsoft.com/office/drawing/2014/main" val="168708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12458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- 2024-09-20 14:46:18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UEItLNdxEOwGfGrIe43AeBgI2ie62RpEXNAjr~c5_300x400.jpeg?lk3s=d05b14bd&amp;nonce=70864&amp;refresh_token=19432efebb0e7dc07d8740886610e1c5&amp;x-expires=1728554400&amp;x-signature=PIfZr1wpheTUzNDma%2FXMo8yylHs%3D&amp;s=TIKTOK_FOR_DEVELOPER&amp;se=false&amp;sh=&amp;sc=cover&amp;l=202410091053080EF8A68833ECE4025EBA&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314465</a:t>
                      </a:r>
                    </a:p>
                  </a:txBody>
                  <a:tcPr/>
                </a:tc>
                <a:extLst>
                  <a:ext uri="{0D108BD9-81ED-4DB2-BD59-A6C34878D82A}">
                    <a16:rowId xmlns:a16="http://schemas.microsoft.com/office/drawing/2014/main" val="4086658420"/>
                  </a:ext>
                </a:extLst>
              </a:tr>
            </a:tbl>
          </a:graphicData>
        </a:graphic>
      </p:graphicFrame>
      <p:sp>
        <p:nvSpPr>
          <p:cNvPr id="4" name="Text Placeholder 3">
            <a:extLst>
              <a:ext uri="{FF2B5EF4-FFF2-40B4-BE49-F238E27FC236}">
                <a16:creationId xmlns:a16="http://schemas.microsoft.com/office/drawing/2014/main" id="{037776A4-E3C8-4B30-B4CC-4C8769C8750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48482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6919-5F60-4ADF-A589-1D3518C0407D}"/>
              </a:ext>
            </a:extLst>
          </p:cNvPr>
          <p:cNvSpPr>
            <a:spLocks noGrp="1"/>
          </p:cNvSpPr>
          <p:nvPr>
            <p:ph type="title"/>
          </p:nvPr>
        </p:nvSpPr>
        <p:spPr/>
        <p:txBody>
          <a:bodyPr/>
          <a:lstStyle/>
          <a:p>
            <a:r>
              <a:rPr lang="en-US"/>
              <a:t>Tiktok Top 10 TikTok Posts | NPO FunX - 4 of 10</a:t>
            </a:r>
          </a:p>
        </p:txBody>
      </p:sp>
      <p:graphicFrame>
        <p:nvGraphicFramePr>
          <p:cNvPr id="5" name="Table Placeholder 4">
            <a:extLst>
              <a:ext uri="{FF2B5EF4-FFF2-40B4-BE49-F238E27FC236}">
                <a16:creationId xmlns:a16="http://schemas.microsoft.com/office/drawing/2014/main" id="{4998DDF0-1A49-42C2-8623-1AEF985E50D0}"/>
              </a:ext>
            </a:extLst>
          </p:cNvPr>
          <p:cNvGraphicFramePr>
            <a:graphicFrameLocks noGrp="1"/>
          </p:cNvGraphicFramePr>
          <p:nvPr>
            <p:ph type="tbl" sz="quarter" idx="13"/>
            <p:extLst>
              <p:ext uri="{D42A27DB-BD31-4B8C-83A1-F6EECF244321}">
                <p14:modId xmlns:p14="http://schemas.microsoft.com/office/powerpoint/2010/main" val="312005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865553623"/>
                    </a:ext>
                  </a:extLst>
                </a:gridCol>
                <a:gridCol w="1892808">
                  <a:extLst>
                    <a:ext uri="{9D8B030D-6E8A-4147-A177-3AD203B41FA5}">
                      <a16:colId xmlns:a16="http://schemas.microsoft.com/office/drawing/2014/main" val="920758710"/>
                    </a:ext>
                  </a:extLst>
                </a:gridCol>
                <a:gridCol w="740664">
                  <a:extLst>
                    <a:ext uri="{9D8B030D-6E8A-4147-A177-3AD203B41FA5}">
                      <a16:colId xmlns:a16="http://schemas.microsoft.com/office/drawing/2014/main" val="1381998264"/>
                    </a:ext>
                  </a:extLst>
                </a:gridCol>
                <a:gridCol w="740664">
                  <a:extLst>
                    <a:ext uri="{9D8B030D-6E8A-4147-A177-3AD203B41FA5}">
                      <a16:colId xmlns:a16="http://schemas.microsoft.com/office/drawing/2014/main" val="476278447"/>
                    </a:ext>
                  </a:extLst>
                </a:gridCol>
                <a:gridCol w="740664">
                  <a:extLst>
                    <a:ext uri="{9D8B030D-6E8A-4147-A177-3AD203B41FA5}">
                      <a16:colId xmlns:a16="http://schemas.microsoft.com/office/drawing/2014/main" val="2257761915"/>
                    </a:ext>
                  </a:extLst>
                </a:gridCol>
                <a:gridCol w="740664">
                  <a:extLst>
                    <a:ext uri="{9D8B030D-6E8A-4147-A177-3AD203B41FA5}">
                      <a16:colId xmlns:a16="http://schemas.microsoft.com/office/drawing/2014/main" val="3099017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71367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- 2024-09-27 10:03:44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d420208af49143818725da405bbdc146_1727431427~tplv-dmt-logoccm:300:400:tos-useast2a-i-0068-euttp/oYfR88gazA6GM9AgA2nQAfI8CN2WQ5febmvcAP.jpeg?lk3s=d05b14bd&amp;nonce=2197&amp;refresh_token=439fccb4703de7780992bdb86c066fc5&amp;x-expires=1728554400&amp;x-signature=fOSBnVZb2ncgoBk8o9DYIrEqBiE%3D&amp;s=TIKTOK_FOR_DEVELOPER&amp;se=false&amp;sh=&amp;sc=cover&amp;l=2024100910530744C3A663466860024AA8&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263458</a:t>
                      </a:r>
                    </a:p>
                  </a:txBody>
                  <a:tcPr/>
                </a:tc>
                <a:extLst>
                  <a:ext uri="{0D108BD9-81ED-4DB2-BD59-A6C34878D82A}">
                    <a16:rowId xmlns:a16="http://schemas.microsoft.com/office/drawing/2014/main" val="2030463051"/>
                  </a:ext>
                </a:extLst>
              </a:tr>
            </a:tbl>
          </a:graphicData>
        </a:graphic>
      </p:graphicFrame>
      <p:sp>
        <p:nvSpPr>
          <p:cNvPr id="4" name="Text Placeholder 3">
            <a:extLst>
              <a:ext uri="{FF2B5EF4-FFF2-40B4-BE49-F238E27FC236}">
                <a16:creationId xmlns:a16="http://schemas.microsoft.com/office/drawing/2014/main" id="{48C7BD12-676B-4B83-A464-E33F015ABCB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598079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6BE2-9CE5-4058-B8B7-93F54343C654}"/>
              </a:ext>
            </a:extLst>
          </p:cNvPr>
          <p:cNvSpPr>
            <a:spLocks noGrp="1"/>
          </p:cNvSpPr>
          <p:nvPr>
            <p:ph type="title"/>
          </p:nvPr>
        </p:nvSpPr>
        <p:spPr/>
        <p:txBody>
          <a:bodyPr/>
          <a:lstStyle/>
          <a:p>
            <a:r>
              <a:rPr lang="en-US"/>
              <a:t>Tiktok Top 10 TikTok Posts | NPO FunX - 5 of 10</a:t>
            </a:r>
          </a:p>
        </p:txBody>
      </p:sp>
      <p:graphicFrame>
        <p:nvGraphicFramePr>
          <p:cNvPr id="5" name="Table Placeholder 4">
            <a:extLst>
              <a:ext uri="{FF2B5EF4-FFF2-40B4-BE49-F238E27FC236}">
                <a16:creationId xmlns:a16="http://schemas.microsoft.com/office/drawing/2014/main" id="{7209DF2C-421F-4780-B9F6-899909BAFEA7}"/>
              </a:ext>
            </a:extLst>
          </p:cNvPr>
          <p:cNvGraphicFramePr>
            <a:graphicFrameLocks noGrp="1"/>
          </p:cNvGraphicFramePr>
          <p:nvPr>
            <p:ph type="tbl" sz="quarter" idx="13"/>
            <p:extLst>
              <p:ext uri="{D42A27DB-BD31-4B8C-83A1-F6EECF244321}">
                <p14:modId xmlns:p14="http://schemas.microsoft.com/office/powerpoint/2010/main" val="3378378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476484843"/>
                    </a:ext>
                  </a:extLst>
                </a:gridCol>
                <a:gridCol w="1892808">
                  <a:extLst>
                    <a:ext uri="{9D8B030D-6E8A-4147-A177-3AD203B41FA5}">
                      <a16:colId xmlns:a16="http://schemas.microsoft.com/office/drawing/2014/main" val="1561848942"/>
                    </a:ext>
                  </a:extLst>
                </a:gridCol>
                <a:gridCol w="740664">
                  <a:extLst>
                    <a:ext uri="{9D8B030D-6E8A-4147-A177-3AD203B41FA5}">
                      <a16:colId xmlns:a16="http://schemas.microsoft.com/office/drawing/2014/main" val="2326346277"/>
                    </a:ext>
                  </a:extLst>
                </a:gridCol>
                <a:gridCol w="740664">
                  <a:extLst>
                    <a:ext uri="{9D8B030D-6E8A-4147-A177-3AD203B41FA5}">
                      <a16:colId xmlns:a16="http://schemas.microsoft.com/office/drawing/2014/main" val="1251950920"/>
                    </a:ext>
                  </a:extLst>
                </a:gridCol>
                <a:gridCol w="740664">
                  <a:extLst>
                    <a:ext uri="{9D8B030D-6E8A-4147-A177-3AD203B41FA5}">
                      <a16:colId xmlns:a16="http://schemas.microsoft.com/office/drawing/2014/main" val="2680970756"/>
                    </a:ext>
                  </a:extLst>
                </a:gridCol>
                <a:gridCol w="740664">
                  <a:extLst>
                    <a:ext uri="{9D8B030D-6E8A-4147-A177-3AD203B41FA5}">
                      <a16:colId xmlns:a16="http://schemas.microsoft.com/office/drawing/2014/main" val="425032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3111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- 2024-09-11 14:34:40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MeEwj9AX1pGmeyfBWSjQNeTICGLDVINgI6QvH~c5_300x400.jpeg?lk3s=d05b14bd&amp;nonce=69527&amp;refresh_token=0d95a82d3b3a16af83d0d1f07db7e5d0&amp;x-expires=1728554400&amp;x-signature=EBx7LDzZdIgk%2BTELHWyHP0kOCEI%3D&amp;s=TIKTOK_FOR_DEVELOPER&amp;se=false&amp;sh=&amp;sc=cover&amp;l=202410091053080EF8A68833ECE4025EBA&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251947</a:t>
                      </a:r>
                    </a:p>
                  </a:txBody>
                  <a:tcPr/>
                </a:tc>
                <a:extLst>
                  <a:ext uri="{0D108BD9-81ED-4DB2-BD59-A6C34878D82A}">
                    <a16:rowId xmlns:a16="http://schemas.microsoft.com/office/drawing/2014/main" val="2821665174"/>
                  </a:ext>
                </a:extLst>
              </a:tr>
            </a:tbl>
          </a:graphicData>
        </a:graphic>
      </p:graphicFrame>
      <p:sp>
        <p:nvSpPr>
          <p:cNvPr id="4" name="Text Placeholder 3">
            <a:extLst>
              <a:ext uri="{FF2B5EF4-FFF2-40B4-BE49-F238E27FC236}">
                <a16:creationId xmlns:a16="http://schemas.microsoft.com/office/drawing/2014/main" id="{0512FC51-CE39-4B0F-8DAD-DBCC4CBF4A0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030766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2363C-00C8-45D8-90FF-D7C7A6F38819}"/>
              </a:ext>
            </a:extLst>
          </p:cNvPr>
          <p:cNvSpPr>
            <a:spLocks noGrp="1"/>
          </p:cNvSpPr>
          <p:nvPr>
            <p:ph type="title"/>
          </p:nvPr>
        </p:nvSpPr>
        <p:spPr/>
        <p:txBody>
          <a:bodyPr/>
          <a:lstStyle/>
          <a:p>
            <a:r>
              <a:rPr lang="en-US"/>
              <a:t>Tiktok Top 10 TikTok Posts | NPO FunX - 6 of 10</a:t>
            </a:r>
          </a:p>
        </p:txBody>
      </p:sp>
      <p:graphicFrame>
        <p:nvGraphicFramePr>
          <p:cNvPr id="5" name="Table Placeholder 4">
            <a:extLst>
              <a:ext uri="{FF2B5EF4-FFF2-40B4-BE49-F238E27FC236}">
                <a16:creationId xmlns:a16="http://schemas.microsoft.com/office/drawing/2014/main" id="{3A67721F-7243-4C4F-911B-BCCC4D705FD5}"/>
              </a:ext>
            </a:extLst>
          </p:cNvPr>
          <p:cNvGraphicFramePr>
            <a:graphicFrameLocks noGrp="1"/>
          </p:cNvGraphicFramePr>
          <p:nvPr>
            <p:ph type="tbl" sz="quarter" idx="13"/>
            <p:extLst>
              <p:ext uri="{D42A27DB-BD31-4B8C-83A1-F6EECF244321}">
                <p14:modId xmlns:p14="http://schemas.microsoft.com/office/powerpoint/2010/main" val="113773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795908131"/>
                    </a:ext>
                  </a:extLst>
                </a:gridCol>
                <a:gridCol w="1892808">
                  <a:extLst>
                    <a:ext uri="{9D8B030D-6E8A-4147-A177-3AD203B41FA5}">
                      <a16:colId xmlns:a16="http://schemas.microsoft.com/office/drawing/2014/main" val="3664876915"/>
                    </a:ext>
                  </a:extLst>
                </a:gridCol>
                <a:gridCol w="740664">
                  <a:extLst>
                    <a:ext uri="{9D8B030D-6E8A-4147-A177-3AD203B41FA5}">
                      <a16:colId xmlns:a16="http://schemas.microsoft.com/office/drawing/2014/main" val="1193768869"/>
                    </a:ext>
                  </a:extLst>
                </a:gridCol>
                <a:gridCol w="740664">
                  <a:extLst>
                    <a:ext uri="{9D8B030D-6E8A-4147-A177-3AD203B41FA5}">
                      <a16:colId xmlns:a16="http://schemas.microsoft.com/office/drawing/2014/main" val="3539861701"/>
                    </a:ext>
                  </a:extLst>
                </a:gridCol>
                <a:gridCol w="740664">
                  <a:extLst>
                    <a:ext uri="{9D8B030D-6E8A-4147-A177-3AD203B41FA5}">
                      <a16:colId xmlns:a16="http://schemas.microsoft.com/office/drawing/2014/main" val="2692535554"/>
                    </a:ext>
                  </a:extLst>
                </a:gridCol>
                <a:gridCol w="740664">
                  <a:extLst>
                    <a:ext uri="{9D8B030D-6E8A-4147-A177-3AD203B41FA5}">
                      <a16:colId xmlns:a16="http://schemas.microsoft.com/office/drawing/2014/main" val="1169970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65782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- 2024-09-22 13:53:47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24aa70ee80d44c5292d451f96e6e7d6c_1727013230~tplv-dmt-logoccm:300:400:tos-useast2a-i-0068-euttp/ocpRe8EDOAF8kwPWEwFpInQEDfAAFDA5iCAmCI.jpeg?lk3s=d05b14bd&amp;nonce=91263&amp;refresh_token=1fd580eaa2b3213a7e8debdd70ca8f78&amp;x-expires=1728554400&amp;x-signature=WUqIMcgOxCCjgCOrQ50EfOGnGbk%3D&amp;s=TIKTOK_FOR_DEVELOPER&amp;se=false&amp;sh=&amp;sc=cover&amp;l=202410091053080EF8A68833ECE4025EBA&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160094</a:t>
                      </a:r>
                    </a:p>
                  </a:txBody>
                  <a:tcPr/>
                </a:tc>
                <a:extLst>
                  <a:ext uri="{0D108BD9-81ED-4DB2-BD59-A6C34878D82A}">
                    <a16:rowId xmlns:a16="http://schemas.microsoft.com/office/drawing/2014/main" val="794874987"/>
                  </a:ext>
                </a:extLst>
              </a:tr>
            </a:tbl>
          </a:graphicData>
        </a:graphic>
      </p:graphicFrame>
      <p:sp>
        <p:nvSpPr>
          <p:cNvPr id="4" name="Text Placeholder 3">
            <a:extLst>
              <a:ext uri="{FF2B5EF4-FFF2-40B4-BE49-F238E27FC236}">
                <a16:creationId xmlns:a16="http://schemas.microsoft.com/office/drawing/2014/main" id="{5A341886-3408-46AD-A265-E3F47EE6292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493919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B3CF-BFD8-4DFF-B618-1D9B0F558350}"/>
              </a:ext>
            </a:extLst>
          </p:cNvPr>
          <p:cNvSpPr>
            <a:spLocks noGrp="1"/>
          </p:cNvSpPr>
          <p:nvPr>
            <p:ph type="title"/>
          </p:nvPr>
        </p:nvSpPr>
        <p:spPr/>
        <p:txBody>
          <a:bodyPr/>
          <a:lstStyle/>
          <a:p>
            <a:r>
              <a:rPr lang="en-US"/>
              <a:t>Tiktok Top 10 TikTok Posts | NPO FunX - 7 of 10</a:t>
            </a:r>
          </a:p>
        </p:txBody>
      </p:sp>
      <p:graphicFrame>
        <p:nvGraphicFramePr>
          <p:cNvPr id="5" name="Table Placeholder 4">
            <a:extLst>
              <a:ext uri="{FF2B5EF4-FFF2-40B4-BE49-F238E27FC236}">
                <a16:creationId xmlns:a16="http://schemas.microsoft.com/office/drawing/2014/main" id="{165A0E65-8008-4B6F-B9AF-75FDE04BB287}"/>
              </a:ext>
            </a:extLst>
          </p:cNvPr>
          <p:cNvGraphicFramePr>
            <a:graphicFrameLocks noGrp="1"/>
          </p:cNvGraphicFramePr>
          <p:nvPr>
            <p:ph type="tbl" sz="quarter" idx="13"/>
            <p:extLst>
              <p:ext uri="{D42A27DB-BD31-4B8C-83A1-F6EECF244321}">
                <p14:modId xmlns:p14="http://schemas.microsoft.com/office/powerpoint/2010/main" val="1280338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514578865"/>
                    </a:ext>
                  </a:extLst>
                </a:gridCol>
                <a:gridCol w="1892808">
                  <a:extLst>
                    <a:ext uri="{9D8B030D-6E8A-4147-A177-3AD203B41FA5}">
                      <a16:colId xmlns:a16="http://schemas.microsoft.com/office/drawing/2014/main" val="1631271137"/>
                    </a:ext>
                  </a:extLst>
                </a:gridCol>
                <a:gridCol w="740664">
                  <a:extLst>
                    <a:ext uri="{9D8B030D-6E8A-4147-A177-3AD203B41FA5}">
                      <a16:colId xmlns:a16="http://schemas.microsoft.com/office/drawing/2014/main" val="1348828063"/>
                    </a:ext>
                  </a:extLst>
                </a:gridCol>
                <a:gridCol w="740664">
                  <a:extLst>
                    <a:ext uri="{9D8B030D-6E8A-4147-A177-3AD203B41FA5}">
                      <a16:colId xmlns:a16="http://schemas.microsoft.com/office/drawing/2014/main" val="2316895453"/>
                    </a:ext>
                  </a:extLst>
                </a:gridCol>
                <a:gridCol w="740664">
                  <a:extLst>
                    <a:ext uri="{9D8B030D-6E8A-4147-A177-3AD203B41FA5}">
                      <a16:colId xmlns:a16="http://schemas.microsoft.com/office/drawing/2014/main" val="687639771"/>
                    </a:ext>
                  </a:extLst>
                </a:gridCol>
                <a:gridCol w="740664">
                  <a:extLst>
                    <a:ext uri="{9D8B030D-6E8A-4147-A177-3AD203B41FA5}">
                      <a16:colId xmlns:a16="http://schemas.microsoft.com/office/drawing/2014/main" val="946789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341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- 2024-09-05 15:10:03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393b9f862d5b4ed4a8013b953c4f5c54_1725549007~c5_300x400.jpeg?lk3s=d05b14bd&amp;nonce=83638&amp;refresh_token=616a430516e30c0d00dae78bc82844f3&amp;x-expires=1728554400&amp;x-signature=dH3K6I9VaKMNQsNQ5vGll1e7ktY%3D&amp;s=TIKTOK_FOR_DEVELOPER&amp;se=false&amp;sh=&amp;sc=cover&amp;l=20241009105309A8F0AFA314242A0245E0&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115223</a:t>
                      </a:r>
                    </a:p>
                  </a:txBody>
                  <a:tcPr/>
                </a:tc>
                <a:extLst>
                  <a:ext uri="{0D108BD9-81ED-4DB2-BD59-A6C34878D82A}">
                    <a16:rowId xmlns:a16="http://schemas.microsoft.com/office/drawing/2014/main" val="3133120415"/>
                  </a:ext>
                </a:extLst>
              </a:tr>
            </a:tbl>
          </a:graphicData>
        </a:graphic>
      </p:graphicFrame>
      <p:sp>
        <p:nvSpPr>
          <p:cNvPr id="4" name="Text Placeholder 3">
            <a:extLst>
              <a:ext uri="{FF2B5EF4-FFF2-40B4-BE49-F238E27FC236}">
                <a16:creationId xmlns:a16="http://schemas.microsoft.com/office/drawing/2014/main" id="{D04242A5-B074-43DB-B46F-0AFA976B20D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701877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15B2F-43E8-4688-B44B-0C8967B21900}"/>
              </a:ext>
            </a:extLst>
          </p:cNvPr>
          <p:cNvSpPr>
            <a:spLocks noGrp="1"/>
          </p:cNvSpPr>
          <p:nvPr>
            <p:ph type="title"/>
          </p:nvPr>
        </p:nvSpPr>
        <p:spPr/>
        <p:txBody>
          <a:bodyPr/>
          <a:lstStyle/>
          <a:p>
            <a:r>
              <a:rPr lang="en-US"/>
              <a:t>Tiktok Top 10 TikTok Posts | NPO FunX - 8 of 10</a:t>
            </a:r>
          </a:p>
        </p:txBody>
      </p:sp>
      <p:graphicFrame>
        <p:nvGraphicFramePr>
          <p:cNvPr id="5" name="Table Placeholder 4">
            <a:extLst>
              <a:ext uri="{FF2B5EF4-FFF2-40B4-BE49-F238E27FC236}">
                <a16:creationId xmlns:a16="http://schemas.microsoft.com/office/drawing/2014/main" id="{B7B986B0-AAA7-41B4-9006-391DBE07C840}"/>
              </a:ext>
            </a:extLst>
          </p:cNvPr>
          <p:cNvGraphicFramePr>
            <a:graphicFrameLocks noGrp="1"/>
          </p:cNvGraphicFramePr>
          <p:nvPr>
            <p:ph type="tbl" sz="quarter" idx="13"/>
            <p:extLst>
              <p:ext uri="{D42A27DB-BD31-4B8C-83A1-F6EECF244321}">
                <p14:modId xmlns:p14="http://schemas.microsoft.com/office/powerpoint/2010/main" val="167549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141176564"/>
                    </a:ext>
                  </a:extLst>
                </a:gridCol>
                <a:gridCol w="1892808">
                  <a:extLst>
                    <a:ext uri="{9D8B030D-6E8A-4147-A177-3AD203B41FA5}">
                      <a16:colId xmlns:a16="http://schemas.microsoft.com/office/drawing/2014/main" val="3215249433"/>
                    </a:ext>
                  </a:extLst>
                </a:gridCol>
                <a:gridCol w="740664">
                  <a:extLst>
                    <a:ext uri="{9D8B030D-6E8A-4147-A177-3AD203B41FA5}">
                      <a16:colId xmlns:a16="http://schemas.microsoft.com/office/drawing/2014/main" val="1389806116"/>
                    </a:ext>
                  </a:extLst>
                </a:gridCol>
                <a:gridCol w="740664">
                  <a:extLst>
                    <a:ext uri="{9D8B030D-6E8A-4147-A177-3AD203B41FA5}">
                      <a16:colId xmlns:a16="http://schemas.microsoft.com/office/drawing/2014/main" val="3050750809"/>
                    </a:ext>
                  </a:extLst>
                </a:gridCol>
                <a:gridCol w="740664">
                  <a:extLst>
                    <a:ext uri="{9D8B030D-6E8A-4147-A177-3AD203B41FA5}">
                      <a16:colId xmlns:a16="http://schemas.microsoft.com/office/drawing/2014/main" val="1699979155"/>
                    </a:ext>
                  </a:extLst>
                </a:gridCol>
                <a:gridCol w="740664">
                  <a:extLst>
                    <a:ext uri="{9D8B030D-6E8A-4147-A177-3AD203B41FA5}">
                      <a16:colId xmlns:a16="http://schemas.microsoft.com/office/drawing/2014/main" val="384038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55569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- 2024-09-15 19:37:04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d06124dea7a745c29e9235fda065f8d8_1726429028~tplv-dmt-logoccm:300:400:tos-useast2a-i-0068-euttp/o4QofGIbenc31WbJfcOMXAAR8nN8AfmAkgARQN.jpeg?lk3s=d05b14bd&amp;nonce=11316&amp;refresh_token=7b8b2228b6ad2111962f85f2acea6758&amp;x-expires=1728554400&amp;x-signature=3ms3XddPof6tXUgRIBvGs6iEosE%3D&amp;s=TIKTOK_FOR_DEVELOPER&amp;se=false&amp;sh=&amp;sc=cover&amp;l=202410091053080EF8A68833ECE4025EBA&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112302</a:t>
                      </a:r>
                    </a:p>
                  </a:txBody>
                  <a:tcPr/>
                </a:tc>
                <a:extLst>
                  <a:ext uri="{0D108BD9-81ED-4DB2-BD59-A6C34878D82A}">
                    <a16:rowId xmlns:a16="http://schemas.microsoft.com/office/drawing/2014/main" val="1098042754"/>
                  </a:ext>
                </a:extLst>
              </a:tr>
            </a:tbl>
          </a:graphicData>
        </a:graphic>
      </p:graphicFrame>
      <p:sp>
        <p:nvSpPr>
          <p:cNvPr id="4" name="Text Placeholder 3">
            <a:extLst>
              <a:ext uri="{FF2B5EF4-FFF2-40B4-BE49-F238E27FC236}">
                <a16:creationId xmlns:a16="http://schemas.microsoft.com/office/drawing/2014/main" id="{07CABA25-D398-4171-A783-31DFB82F69C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947491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362E-CD48-4AA3-97FE-B880E3A6767D}"/>
              </a:ext>
            </a:extLst>
          </p:cNvPr>
          <p:cNvSpPr>
            <a:spLocks noGrp="1"/>
          </p:cNvSpPr>
          <p:nvPr>
            <p:ph type="title"/>
          </p:nvPr>
        </p:nvSpPr>
        <p:spPr/>
        <p:txBody>
          <a:bodyPr/>
          <a:lstStyle/>
          <a:p>
            <a:r>
              <a:rPr lang="en-US"/>
              <a:t>Tiktok Top 10 TikTok Posts | NPO FunX - 9 of 10</a:t>
            </a:r>
          </a:p>
        </p:txBody>
      </p:sp>
      <p:graphicFrame>
        <p:nvGraphicFramePr>
          <p:cNvPr id="5" name="Table Placeholder 4">
            <a:extLst>
              <a:ext uri="{FF2B5EF4-FFF2-40B4-BE49-F238E27FC236}">
                <a16:creationId xmlns:a16="http://schemas.microsoft.com/office/drawing/2014/main" id="{53300DDB-AE69-4E6B-87EE-8FE7E0AF7059}"/>
              </a:ext>
            </a:extLst>
          </p:cNvPr>
          <p:cNvGraphicFramePr>
            <a:graphicFrameLocks noGrp="1"/>
          </p:cNvGraphicFramePr>
          <p:nvPr>
            <p:ph type="tbl" sz="quarter" idx="13"/>
            <p:extLst>
              <p:ext uri="{D42A27DB-BD31-4B8C-83A1-F6EECF244321}">
                <p14:modId xmlns:p14="http://schemas.microsoft.com/office/powerpoint/2010/main" val="1854169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175710367"/>
                    </a:ext>
                  </a:extLst>
                </a:gridCol>
                <a:gridCol w="1892808">
                  <a:extLst>
                    <a:ext uri="{9D8B030D-6E8A-4147-A177-3AD203B41FA5}">
                      <a16:colId xmlns:a16="http://schemas.microsoft.com/office/drawing/2014/main" val="931572541"/>
                    </a:ext>
                  </a:extLst>
                </a:gridCol>
                <a:gridCol w="740664">
                  <a:extLst>
                    <a:ext uri="{9D8B030D-6E8A-4147-A177-3AD203B41FA5}">
                      <a16:colId xmlns:a16="http://schemas.microsoft.com/office/drawing/2014/main" val="3473409566"/>
                    </a:ext>
                  </a:extLst>
                </a:gridCol>
                <a:gridCol w="740664">
                  <a:extLst>
                    <a:ext uri="{9D8B030D-6E8A-4147-A177-3AD203B41FA5}">
                      <a16:colId xmlns:a16="http://schemas.microsoft.com/office/drawing/2014/main" val="2052236565"/>
                    </a:ext>
                  </a:extLst>
                </a:gridCol>
                <a:gridCol w="740664">
                  <a:extLst>
                    <a:ext uri="{9D8B030D-6E8A-4147-A177-3AD203B41FA5}">
                      <a16:colId xmlns:a16="http://schemas.microsoft.com/office/drawing/2014/main" val="3757368891"/>
                    </a:ext>
                  </a:extLst>
                </a:gridCol>
                <a:gridCol w="740664">
                  <a:extLst>
                    <a:ext uri="{9D8B030D-6E8A-4147-A177-3AD203B41FA5}">
                      <a16:colId xmlns:a16="http://schemas.microsoft.com/office/drawing/2014/main" val="1771959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08533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- 2024-09-18 14:07:10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ofTVetADBBEtrQXkUDdPmQR6IN5ovRKtF0Evx~c5_300x400.jpeg?lk3s=d05b14bd&amp;nonce=52866&amp;refresh_token=7079b5742bfbfb672aea75b0ae203baf&amp;x-expires=1728554400&amp;x-signature=dR9bNcqhnD%2BOfvYa0OyGt31UhE0%3D&amp;s=TIKTOK_FOR_DEVELOPER&amp;se=false&amp;sh=&amp;sc=cover&amp;l=202410091053080EF8A68833ECE4025EBA&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95272</a:t>
                      </a:r>
                    </a:p>
                  </a:txBody>
                  <a:tcPr/>
                </a:tc>
                <a:extLst>
                  <a:ext uri="{0D108BD9-81ED-4DB2-BD59-A6C34878D82A}">
                    <a16:rowId xmlns:a16="http://schemas.microsoft.com/office/drawing/2014/main" val="2874760573"/>
                  </a:ext>
                </a:extLst>
              </a:tr>
            </a:tbl>
          </a:graphicData>
        </a:graphic>
      </p:graphicFrame>
      <p:sp>
        <p:nvSpPr>
          <p:cNvPr id="4" name="Text Placeholder 3">
            <a:extLst>
              <a:ext uri="{FF2B5EF4-FFF2-40B4-BE49-F238E27FC236}">
                <a16:creationId xmlns:a16="http://schemas.microsoft.com/office/drawing/2014/main" id="{688E599F-F681-456F-80A2-565BCC73531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866674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4CA4-4D6D-495E-A4CA-29290E457AE5}"/>
              </a:ext>
            </a:extLst>
          </p:cNvPr>
          <p:cNvSpPr>
            <a:spLocks noGrp="1"/>
          </p:cNvSpPr>
          <p:nvPr>
            <p:ph type="title"/>
          </p:nvPr>
        </p:nvSpPr>
        <p:spPr/>
        <p:txBody>
          <a:bodyPr/>
          <a:lstStyle/>
          <a:p>
            <a:r>
              <a:rPr lang="en-US"/>
              <a:t>Tiktok Top 10 TikTok Posts | NPO FunX - 10 of 10</a:t>
            </a:r>
          </a:p>
        </p:txBody>
      </p:sp>
      <p:graphicFrame>
        <p:nvGraphicFramePr>
          <p:cNvPr id="5" name="Table Placeholder 4">
            <a:extLst>
              <a:ext uri="{FF2B5EF4-FFF2-40B4-BE49-F238E27FC236}">
                <a16:creationId xmlns:a16="http://schemas.microsoft.com/office/drawing/2014/main" id="{C1BE5D85-F7A6-4724-8223-CC20DE0D4516}"/>
              </a:ext>
            </a:extLst>
          </p:cNvPr>
          <p:cNvGraphicFramePr>
            <a:graphicFrameLocks noGrp="1"/>
          </p:cNvGraphicFramePr>
          <p:nvPr>
            <p:ph type="tbl" sz="quarter" idx="13"/>
            <p:extLst>
              <p:ext uri="{D42A27DB-BD31-4B8C-83A1-F6EECF244321}">
                <p14:modId xmlns:p14="http://schemas.microsoft.com/office/powerpoint/2010/main" val="61628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446926324"/>
                    </a:ext>
                  </a:extLst>
                </a:gridCol>
                <a:gridCol w="1892808">
                  <a:extLst>
                    <a:ext uri="{9D8B030D-6E8A-4147-A177-3AD203B41FA5}">
                      <a16:colId xmlns:a16="http://schemas.microsoft.com/office/drawing/2014/main" val="3249694355"/>
                    </a:ext>
                  </a:extLst>
                </a:gridCol>
                <a:gridCol w="740664">
                  <a:extLst>
                    <a:ext uri="{9D8B030D-6E8A-4147-A177-3AD203B41FA5}">
                      <a16:colId xmlns:a16="http://schemas.microsoft.com/office/drawing/2014/main" val="533326192"/>
                    </a:ext>
                  </a:extLst>
                </a:gridCol>
                <a:gridCol w="740664">
                  <a:extLst>
                    <a:ext uri="{9D8B030D-6E8A-4147-A177-3AD203B41FA5}">
                      <a16:colId xmlns:a16="http://schemas.microsoft.com/office/drawing/2014/main" val="2657797209"/>
                    </a:ext>
                  </a:extLst>
                </a:gridCol>
                <a:gridCol w="740664">
                  <a:extLst>
                    <a:ext uri="{9D8B030D-6E8A-4147-A177-3AD203B41FA5}">
                      <a16:colId xmlns:a16="http://schemas.microsoft.com/office/drawing/2014/main" val="3109934896"/>
                    </a:ext>
                  </a:extLst>
                </a:gridCol>
                <a:gridCol w="740664">
                  <a:extLst>
                    <a:ext uri="{9D8B030D-6E8A-4147-A177-3AD203B41FA5}">
                      <a16:colId xmlns:a16="http://schemas.microsoft.com/office/drawing/2014/main" val="800780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03216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@funxfm - 2024-09-06 17:24:08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sign-useast2a.tiktokcdn.com/tos-useast2a-p-0037-euttp/o4OH1jEai0UtBh6AvqD6iAZ0jbrsAItEwZBA4~tplv-dmt-logoccm:300:400:tos-useast2a-i-0068-euttp/oUvbEAbERPTfAqDIOQAzVIA2EAlmqfD5n1rDFC.jpeg?lk3s=d05b14bd&amp;nonce=41231&amp;refresh_token=8c4b12d62a01fd4a241607d1dac8f1f8&amp;x-expires=1728554400&amp;x-signature=r08%2FglvktohR2IlFkSqyC1fSC00%3D&amp;s=TIKTOK_FOR_DEVELOPER&amp;se=false&amp;sh=&amp;sc=cover&amp;l=20241009105309A8F0AFA314242A0245E0&amp;shp=d05b14bd&amp;shc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80114</a:t>
                      </a:r>
                    </a:p>
                  </a:txBody>
                  <a:tcPr/>
                </a:tc>
                <a:extLst>
                  <a:ext uri="{0D108BD9-81ED-4DB2-BD59-A6C34878D82A}">
                    <a16:rowId xmlns:a16="http://schemas.microsoft.com/office/drawing/2014/main" val="3664869009"/>
                  </a:ext>
                </a:extLst>
              </a:tr>
            </a:tbl>
          </a:graphicData>
        </a:graphic>
      </p:graphicFrame>
      <p:sp>
        <p:nvSpPr>
          <p:cNvPr id="4" name="Text Placeholder 3">
            <a:extLst>
              <a:ext uri="{FF2B5EF4-FFF2-40B4-BE49-F238E27FC236}">
                <a16:creationId xmlns:a16="http://schemas.microsoft.com/office/drawing/2014/main" id="{45678AEA-062B-4E4D-B4A2-52C7B38E6E3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18557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8FDA-AB5E-4C47-8319-3AA9AF84EDC0}"/>
              </a:ext>
            </a:extLst>
          </p:cNvPr>
          <p:cNvSpPr>
            <a:spLocks noGrp="1"/>
          </p:cNvSpPr>
          <p:nvPr>
            <p:ph type="title"/>
          </p:nvPr>
        </p:nvSpPr>
        <p:spPr/>
        <p:txBody>
          <a:bodyPr/>
          <a:lstStyle/>
          <a:p>
            <a:r>
              <a:rPr lang="en-US"/>
              <a:t>Facebook Top 5 Facebook Posts | NPO FunX</a:t>
            </a:r>
          </a:p>
        </p:txBody>
      </p:sp>
      <p:graphicFrame>
        <p:nvGraphicFramePr>
          <p:cNvPr id="5" name="Table Placeholder 4">
            <a:extLst>
              <a:ext uri="{FF2B5EF4-FFF2-40B4-BE49-F238E27FC236}">
                <a16:creationId xmlns:a16="http://schemas.microsoft.com/office/drawing/2014/main" id="{71E87E8F-7028-4802-B682-A1CE6AA6C863}"/>
              </a:ext>
            </a:extLst>
          </p:cNvPr>
          <p:cNvGraphicFramePr>
            <a:graphicFrameLocks noGrp="1"/>
          </p:cNvGraphicFramePr>
          <p:nvPr>
            <p:ph type="tbl" sz="quarter" idx="13"/>
            <p:extLst>
              <p:ext uri="{D42A27DB-BD31-4B8C-83A1-F6EECF244321}">
                <p14:modId xmlns:p14="http://schemas.microsoft.com/office/powerpoint/2010/main" val="4676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91725806"/>
                    </a:ext>
                  </a:extLst>
                </a:gridCol>
                <a:gridCol w="2304288">
                  <a:extLst>
                    <a:ext uri="{9D8B030D-6E8A-4147-A177-3AD203B41FA5}">
                      <a16:colId xmlns:a16="http://schemas.microsoft.com/office/drawing/2014/main" val="2905500927"/>
                    </a:ext>
                  </a:extLst>
                </a:gridCol>
                <a:gridCol w="576072">
                  <a:extLst>
                    <a:ext uri="{9D8B030D-6E8A-4147-A177-3AD203B41FA5}">
                      <a16:colId xmlns:a16="http://schemas.microsoft.com/office/drawing/2014/main" val="2278085758"/>
                    </a:ext>
                  </a:extLst>
                </a:gridCol>
                <a:gridCol w="576072">
                  <a:extLst>
                    <a:ext uri="{9D8B030D-6E8A-4147-A177-3AD203B41FA5}">
                      <a16:colId xmlns:a16="http://schemas.microsoft.com/office/drawing/2014/main" val="3707637583"/>
                    </a:ext>
                  </a:extLst>
                </a:gridCol>
                <a:gridCol w="576072">
                  <a:extLst>
                    <a:ext uri="{9D8B030D-6E8A-4147-A177-3AD203B41FA5}">
                      <a16:colId xmlns:a16="http://schemas.microsoft.com/office/drawing/2014/main" val="3653547684"/>
                    </a:ext>
                  </a:extLst>
                </a:gridCol>
                <a:gridCol w="576072">
                  <a:extLst>
                    <a:ext uri="{9D8B030D-6E8A-4147-A177-3AD203B41FA5}">
                      <a16:colId xmlns:a16="http://schemas.microsoft.com/office/drawing/2014/main" val="2631965518"/>
                    </a:ext>
                  </a:extLst>
                </a:gridCol>
                <a:gridCol w="576072">
                  <a:extLst>
                    <a:ext uri="{9D8B030D-6E8A-4147-A177-3AD203B41FA5}">
                      <a16:colId xmlns:a16="http://schemas.microsoft.com/office/drawing/2014/main" val="1320866455"/>
                    </a:ext>
                  </a:extLst>
                </a:gridCol>
                <a:gridCol w="576072">
                  <a:extLst>
                    <a:ext uri="{9D8B030D-6E8A-4147-A177-3AD203B41FA5}">
                      <a16:colId xmlns:a16="http://schemas.microsoft.com/office/drawing/2014/main" val="312201387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Organic Impressions</a:t>
                      </a:r>
                    </a:p>
                  </a:txBody>
                  <a:tcPr/>
                </a:tc>
                <a:tc>
                  <a:txBody>
                    <a:bodyPr/>
                    <a:lstStyle/>
                    <a:p>
                      <a:r>
                        <a:rPr lang="en-US" sz="1000"/>
                        <a:t>Total reach</a:t>
                      </a:r>
                    </a:p>
                  </a:txBody>
                  <a:tcPr/>
                </a:tc>
                <a:extLst>
                  <a:ext uri="{0D108BD9-81ED-4DB2-BD59-A6C34878D82A}">
                    <a16:rowId xmlns:a16="http://schemas.microsoft.com/office/drawing/2014/main" val="520627605"/>
                  </a:ext>
                </a:extLst>
              </a:tr>
              <a:tr h="370840">
                <a:tc>
                  <a:txBody>
                    <a:bodyPr/>
                    <a:lstStyle/>
                    <a:p>
                      <a:r>
                        <a:rPr lang="nl-NL" sz="1000" b="1"/>
                        <a:t>FunX - 2024-09-23 10:14:54</a:t>
                      </a:r>
                      <a:r>
                        <a:rPr lang="nl-NL" sz="1000"/>
                        <a:t>
 De artiest heeft geen spijt van de verhuizing.</a:t>
                      </a:r>
                      <a:endParaRPr lang="en-US" sz="1000"/>
                    </a:p>
                  </a:txBody>
                  <a:tcPr/>
                </a:tc>
                <a:tc>
                  <a:txBody>
                    <a:bodyPr/>
                    <a:lstStyle/>
                    <a:p>
                      <a:r>
                        <a:rPr lang="en-US" sz="1000"/>
                        <a:t>https://quintly-eu-image-storage.s3.amazonaws.com/8dce37c58e40138e7c4557fb64194096/d75042eda09f33f024214dde76993164.jpg</a:t>
                      </a:r>
                    </a:p>
                  </a:txBody>
                  <a:tcPr/>
                </a:tc>
                <a:tc>
                  <a:txBody>
                    <a:bodyPr/>
                    <a:lstStyle/>
                    <a:p>
                      <a:r>
                        <a:rPr lang="en-US" sz="1000"/>
                        <a:t>3012</a:t>
                      </a:r>
                    </a:p>
                  </a:txBody>
                  <a:tcPr/>
                </a:tc>
                <a:tc>
                  <a:txBody>
                    <a:bodyPr/>
                    <a:lstStyle/>
                    <a:p>
                      <a:r>
                        <a:rPr lang="en-US" sz="1000"/>
                        <a:t>2609</a:t>
                      </a:r>
                    </a:p>
                  </a:txBody>
                  <a:tcPr/>
                </a:tc>
                <a:tc>
                  <a:txBody>
                    <a:bodyPr/>
                    <a:lstStyle/>
                    <a:p>
                      <a:r>
                        <a:rPr lang="en-US" sz="1000"/>
                        <a:t>71</a:t>
                      </a:r>
                    </a:p>
                  </a:txBody>
                  <a:tcPr/>
                </a:tc>
                <a:tc>
                  <a:txBody>
                    <a:bodyPr/>
                    <a:lstStyle/>
                    <a:p>
                      <a:r>
                        <a:rPr lang="en-US" sz="1000"/>
                        <a:t>7781</a:t>
                      </a:r>
                    </a:p>
                  </a:txBody>
                  <a:tcPr/>
                </a:tc>
                <a:tc>
                  <a:txBody>
                    <a:bodyPr/>
                    <a:lstStyle/>
                    <a:p>
                      <a:r>
                        <a:rPr lang="en-US" sz="1000"/>
                        <a:t>980614</a:t>
                      </a:r>
                    </a:p>
                  </a:txBody>
                  <a:tcPr/>
                </a:tc>
                <a:tc>
                  <a:txBody>
                    <a:bodyPr/>
                    <a:lstStyle/>
                    <a:p>
                      <a:r>
                        <a:rPr lang="en-US" sz="1000"/>
                        <a:t>980614</a:t>
                      </a:r>
                    </a:p>
                  </a:txBody>
                  <a:tcPr/>
                </a:tc>
                <a:extLst>
                  <a:ext uri="{0D108BD9-81ED-4DB2-BD59-A6C34878D82A}">
                    <a16:rowId xmlns:a16="http://schemas.microsoft.com/office/drawing/2014/main" val="3318297563"/>
                  </a:ext>
                </a:extLst>
              </a:tr>
              <a:tr h="370840">
                <a:tc>
                  <a:txBody>
                    <a:bodyPr/>
                    <a:lstStyle/>
                    <a:p>
                      <a:r>
                        <a:rPr lang="en-US" sz="1000" b="1"/>
                        <a:t>FunX - 2024-09-17 18:00:00</a:t>
                      </a:r>
                      <a:r>
                        <a:rPr lang="en-US" sz="1000"/>
                        <a:t>
 "I loved her."</a:t>
                      </a:r>
                    </a:p>
                  </a:txBody>
                  <a:tcPr/>
                </a:tc>
                <a:tc>
                  <a:txBody>
                    <a:bodyPr/>
                    <a:lstStyle/>
                    <a:p>
                      <a:r>
                        <a:rPr lang="en-US" sz="1000"/>
                        <a:t>https://quintly-eu-image-storage.s3.amazonaws.com/8dce37c58e40138e7c4557fb64194096/f77b82cca906d4d20c5d1ccfb0b559f2.jpg</a:t>
                      </a:r>
                    </a:p>
                  </a:txBody>
                  <a:tcPr/>
                </a:tc>
                <a:tc>
                  <a:txBody>
                    <a:bodyPr/>
                    <a:lstStyle/>
                    <a:p>
                      <a:r>
                        <a:rPr lang="en-US" sz="1000"/>
                        <a:t>297</a:t>
                      </a:r>
                    </a:p>
                  </a:txBody>
                  <a:tcPr/>
                </a:tc>
                <a:tc>
                  <a:txBody>
                    <a:bodyPr/>
                    <a:lstStyle/>
                    <a:p>
                      <a:r>
                        <a:rPr lang="en-US" sz="1000"/>
                        <a:t>397</a:t>
                      </a:r>
                    </a:p>
                  </a:txBody>
                  <a:tcPr/>
                </a:tc>
                <a:tc>
                  <a:txBody>
                    <a:bodyPr/>
                    <a:lstStyle/>
                    <a:p>
                      <a:r>
                        <a:rPr lang="en-US" sz="1000"/>
                        <a:t>14</a:t>
                      </a:r>
                    </a:p>
                  </a:txBody>
                  <a:tcPr/>
                </a:tc>
                <a:tc>
                  <a:txBody>
                    <a:bodyPr/>
                    <a:lstStyle/>
                    <a:p>
                      <a:r>
                        <a:rPr lang="en-US" sz="1000"/>
                        <a:t>19600</a:t>
                      </a:r>
                    </a:p>
                  </a:txBody>
                  <a:tcPr/>
                </a:tc>
                <a:tc>
                  <a:txBody>
                    <a:bodyPr/>
                    <a:lstStyle/>
                    <a:p>
                      <a:r>
                        <a:rPr lang="en-US" sz="1000"/>
                        <a:t>236973</a:t>
                      </a:r>
                    </a:p>
                  </a:txBody>
                  <a:tcPr/>
                </a:tc>
                <a:tc>
                  <a:txBody>
                    <a:bodyPr/>
                    <a:lstStyle/>
                    <a:p>
                      <a:r>
                        <a:rPr lang="en-US" sz="1000"/>
                        <a:t>236973</a:t>
                      </a:r>
                    </a:p>
                  </a:txBody>
                  <a:tcPr/>
                </a:tc>
                <a:extLst>
                  <a:ext uri="{0D108BD9-81ED-4DB2-BD59-A6C34878D82A}">
                    <a16:rowId xmlns:a16="http://schemas.microsoft.com/office/drawing/2014/main" val="2931959660"/>
                  </a:ext>
                </a:extLst>
              </a:tr>
              <a:tr h="370840">
                <a:tc>
                  <a:txBody>
                    <a:bodyPr/>
                    <a:lstStyle/>
                    <a:p>
                      <a:r>
                        <a:rPr lang="nl-NL" sz="1000" b="1"/>
                        <a:t>FunX - 2024-09-11 18:00:00</a:t>
                      </a:r>
                      <a:r>
                        <a:rPr lang="nl-NL" sz="1000"/>
                        <a:t>
 "Ik kan niet begrijpen dat er geen respect opgehaald kan worden voor een klein kindje", deelt de influencer emotioneel.</a:t>
                      </a:r>
                      <a:endParaRPr lang="en-US" sz="1000"/>
                    </a:p>
                  </a:txBody>
                  <a:tcPr/>
                </a:tc>
                <a:tc>
                  <a:txBody>
                    <a:bodyPr/>
                    <a:lstStyle/>
                    <a:p>
                      <a:r>
                        <a:rPr lang="en-US" sz="1000"/>
                        <a:t>https://quintly-eu-image-storage.s3.amazonaws.com/8dce37c58e40138e7c4557fb64194096/daefac2a99a23912a71ab847b0e402e3.jpg</a:t>
                      </a:r>
                    </a:p>
                  </a:txBody>
                  <a:tcPr/>
                </a:tc>
                <a:tc>
                  <a:txBody>
                    <a:bodyPr/>
                    <a:lstStyle/>
                    <a:p>
                      <a:r>
                        <a:rPr lang="en-US" sz="1000"/>
                        <a:t>257</a:t>
                      </a:r>
                    </a:p>
                  </a:txBody>
                  <a:tcPr/>
                </a:tc>
                <a:tc>
                  <a:txBody>
                    <a:bodyPr/>
                    <a:lstStyle/>
                    <a:p>
                      <a:r>
                        <a:rPr lang="en-US" sz="1000"/>
                        <a:t>282</a:t>
                      </a:r>
                    </a:p>
                  </a:txBody>
                  <a:tcPr/>
                </a:tc>
                <a:tc>
                  <a:txBody>
                    <a:bodyPr/>
                    <a:lstStyle/>
                    <a:p>
                      <a:r>
                        <a:rPr lang="en-US" sz="1000"/>
                        <a:t>6</a:t>
                      </a:r>
                    </a:p>
                  </a:txBody>
                  <a:tcPr/>
                </a:tc>
                <a:tc>
                  <a:txBody>
                    <a:bodyPr/>
                    <a:lstStyle/>
                    <a:p>
                      <a:r>
                        <a:rPr lang="en-US" sz="1000"/>
                        <a:t>14242</a:t>
                      </a:r>
                    </a:p>
                  </a:txBody>
                  <a:tcPr/>
                </a:tc>
                <a:tc>
                  <a:txBody>
                    <a:bodyPr/>
                    <a:lstStyle/>
                    <a:p>
                      <a:r>
                        <a:rPr lang="en-US" sz="1000"/>
                        <a:t>168307</a:t>
                      </a:r>
                    </a:p>
                  </a:txBody>
                  <a:tcPr/>
                </a:tc>
                <a:tc>
                  <a:txBody>
                    <a:bodyPr/>
                    <a:lstStyle/>
                    <a:p>
                      <a:r>
                        <a:rPr lang="en-US" sz="1000"/>
                        <a:t>163623</a:t>
                      </a:r>
                    </a:p>
                  </a:txBody>
                  <a:tcPr/>
                </a:tc>
                <a:extLst>
                  <a:ext uri="{0D108BD9-81ED-4DB2-BD59-A6C34878D82A}">
                    <a16:rowId xmlns:a16="http://schemas.microsoft.com/office/drawing/2014/main" val="1707790591"/>
                  </a:ext>
                </a:extLst>
              </a:tr>
              <a:tr h="370840">
                <a:tc>
                  <a:txBody>
                    <a:bodyPr/>
                    <a:lstStyle/>
                    <a:p>
                      <a:r>
                        <a:rPr lang="nl-NL" sz="1000" b="1"/>
                        <a:t>FunX - 2024-09-03 07:38:48</a:t>
                      </a:r>
                      <a:r>
                        <a:rPr lang="nl-NL" sz="1000"/>
                        <a:t>
 De voetballer reageert met een grote glimlach op zijn transfer. "Dit is goed voor iedereen."</a:t>
                      </a:r>
                      <a:endParaRPr lang="en-US" sz="1000"/>
                    </a:p>
                  </a:txBody>
                  <a:tcPr/>
                </a:tc>
                <a:tc>
                  <a:txBody>
                    <a:bodyPr/>
                    <a:lstStyle/>
                    <a:p>
                      <a:r>
                        <a:rPr lang="en-US" sz="1000"/>
                        <a:t>https://quintly-eu-image-storage.s3.amazonaws.com/8dce37c58e40138e7c4557fb64194096/e0334347478b6fa098375cddaaa7c5ec.jpg</a:t>
                      </a:r>
                    </a:p>
                  </a:txBody>
                  <a:tcPr/>
                </a:tc>
                <a:tc>
                  <a:txBody>
                    <a:bodyPr/>
                    <a:lstStyle/>
                    <a:p>
                      <a:r>
                        <a:rPr lang="en-US" sz="1000"/>
                        <a:t>524</a:t>
                      </a:r>
                    </a:p>
                  </a:txBody>
                  <a:tcPr/>
                </a:tc>
                <a:tc>
                  <a:txBody>
                    <a:bodyPr/>
                    <a:lstStyle/>
                    <a:p>
                      <a:r>
                        <a:rPr lang="en-US" sz="1000"/>
                        <a:t>166</a:t>
                      </a:r>
                    </a:p>
                  </a:txBody>
                  <a:tcPr/>
                </a:tc>
                <a:tc>
                  <a:txBody>
                    <a:bodyPr/>
                    <a:lstStyle/>
                    <a:p>
                      <a:r>
                        <a:rPr lang="en-US" sz="1000"/>
                        <a:t>20</a:t>
                      </a:r>
                    </a:p>
                  </a:txBody>
                  <a:tcPr/>
                </a:tc>
                <a:tc>
                  <a:txBody>
                    <a:bodyPr/>
                    <a:lstStyle/>
                    <a:p>
                      <a:r>
                        <a:rPr lang="en-US" sz="1000"/>
                        <a:t>8087</a:t>
                      </a:r>
                    </a:p>
                  </a:txBody>
                  <a:tcPr/>
                </a:tc>
                <a:tc>
                  <a:txBody>
                    <a:bodyPr/>
                    <a:lstStyle/>
                    <a:p>
                      <a:r>
                        <a:rPr lang="en-US" sz="1000"/>
                        <a:t>126719</a:t>
                      </a:r>
                    </a:p>
                  </a:txBody>
                  <a:tcPr/>
                </a:tc>
                <a:tc>
                  <a:txBody>
                    <a:bodyPr/>
                    <a:lstStyle/>
                    <a:p>
                      <a:r>
                        <a:rPr lang="en-US" sz="1000"/>
                        <a:t>126719</a:t>
                      </a:r>
                    </a:p>
                  </a:txBody>
                  <a:tcPr/>
                </a:tc>
                <a:extLst>
                  <a:ext uri="{0D108BD9-81ED-4DB2-BD59-A6C34878D82A}">
                    <a16:rowId xmlns:a16="http://schemas.microsoft.com/office/drawing/2014/main" val="330289428"/>
                  </a:ext>
                </a:extLst>
              </a:tr>
              <a:tr h="370840">
                <a:tc>
                  <a:txBody>
                    <a:bodyPr/>
                    <a:lstStyle/>
                    <a:p>
                      <a:r>
                        <a:rPr lang="nl-NL" sz="1000" b="1"/>
                        <a:t>FunX - 2024-09-09 18:00:00</a:t>
                      </a:r>
                      <a:r>
                        <a:rPr lang="nl-NL" sz="1000"/>
                        <a:t>
 "Ik dacht dat het zou gebeuren zoals het voor iedereen gebeurt."</a:t>
                      </a:r>
                      <a:endParaRPr lang="en-US" sz="1000"/>
                    </a:p>
                  </a:txBody>
                  <a:tcPr/>
                </a:tc>
                <a:tc>
                  <a:txBody>
                    <a:bodyPr/>
                    <a:lstStyle/>
                    <a:p>
                      <a:r>
                        <a:rPr lang="en-US" sz="1000"/>
                        <a:t>https://quintly-eu-image-storage.s3.amazonaws.com/8dce37c58e40138e7c4557fb64194096/0d61302b15d063ca441f687534b65802.jpg</a:t>
                      </a:r>
                    </a:p>
                  </a:txBody>
                  <a:tcPr/>
                </a:tc>
                <a:tc>
                  <a:txBody>
                    <a:bodyPr/>
                    <a:lstStyle/>
                    <a:p>
                      <a:r>
                        <a:rPr lang="en-US" sz="1000"/>
                        <a:t>295</a:t>
                      </a:r>
                    </a:p>
                  </a:txBody>
                  <a:tcPr/>
                </a:tc>
                <a:tc>
                  <a:txBody>
                    <a:bodyPr/>
                    <a:lstStyle/>
                    <a:p>
                      <a:r>
                        <a:rPr lang="en-US" sz="1000"/>
                        <a:t>37</a:t>
                      </a:r>
                    </a:p>
                  </a:txBody>
                  <a:tcPr/>
                </a:tc>
                <a:tc>
                  <a:txBody>
                    <a:bodyPr/>
                    <a:lstStyle/>
                    <a:p>
                      <a:r>
                        <a:rPr lang="en-US" sz="1000"/>
                        <a:t>15</a:t>
                      </a:r>
                    </a:p>
                  </a:txBody>
                  <a:tcPr/>
                </a:tc>
                <a:tc>
                  <a:txBody>
                    <a:bodyPr/>
                    <a:lstStyle/>
                    <a:p>
                      <a:r>
                        <a:rPr lang="en-US" sz="1000"/>
                        <a:t>9539</a:t>
                      </a:r>
                    </a:p>
                  </a:txBody>
                  <a:tcPr/>
                </a:tc>
                <a:tc>
                  <a:txBody>
                    <a:bodyPr/>
                    <a:lstStyle/>
                    <a:p>
                      <a:r>
                        <a:rPr lang="en-US" sz="1000"/>
                        <a:t>111669</a:t>
                      </a:r>
                    </a:p>
                  </a:txBody>
                  <a:tcPr/>
                </a:tc>
                <a:tc>
                  <a:txBody>
                    <a:bodyPr/>
                    <a:lstStyle/>
                    <a:p>
                      <a:r>
                        <a:rPr lang="en-US" sz="1000"/>
                        <a:t>106116</a:t>
                      </a:r>
                    </a:p>
                  </a:txBody>
                  <a:tcPr/>
                </a:tc>
                <a:extLst>
                  <a:ext uri="{0D108BD9-81ED-4DB2-BD59-A6C34878D82A}">
                    <a16:rowId xmlns:a16="http://schemas.microsoft.com/office/drawing/2014/main" val="84471288"/>
                  </a:ext>
                </a:extLst>
              </a:tr>
            </a:tbl>
          </a:graphicData>
        </a:graphic>
      </p:graphicFrame>
      <p:sp>
        <p:nvSpPr>
          <p:cNvPr id="4" name="Text Placeholder 3">
            <a:extLst>
              <a:ext uri="{FF2B5EF4-FFF2-40B4-BE49-F238E27FC236}">
                <a16:creationId xmlns:a16="http://schemas.microsoft.com/office/drawing/2014/main" id="{AF5364C7-54B4-469D-AE6D-371EAEB0384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9588984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3C01C-098A-4FE3-A877-E51CA5756EE6}"/>
              </a:ext>
            </a:extLst>
          </p:cNvPr>
          <p:cNvSpPr>
            <a:spLocks noGrp="1"/>
          </p:cNvSpPr>
          <p:nvPr>
            <p:ph type="title"/>
          </p:nvPr>
        </p:nvSpPr>
        <p:spPr/>
        <p:txBody>
          <a:bodyPr/>
          <a:lstStyle/>
          <a:p>
            <a:r>
              <a:rPr lang="en-US"/>
              <a:t>Youtube Top 10 YouTube Video's | NPO FunX - 1 of 11</a:t>
            </a:r>
          </a:p>
        </p:txBody>
      </p:sp>
      <p:graphicFrame>
        <p:nvGraphicFramePr>
          <p:cNvPr id="5" name="Table Placeholder 4">
            <a:extLst>
              <a:ext uri="{FF2B5EF4-FFF2-40B4-BE49-F238E27FC236}">
                <a16:creationId xmlns:a16="http://schemas.microsoft.com/office/drawing/2014/main" id="{FE7C0EDE-73CF-45F5-A68A-C9B1157FFF86}"/>
              </a:ext>
            </a:extLst>
          </p:cNvPr>
          <p:cNvGraphicFramePr>
            <a:graphicFrameLocks noGrp="1"/>
          </p:cNvGraphicFramePr>
          <p:nvPr>
            <p:ph type="tbl" sz="quarter" idx="13"/>
            <p:extLst>
              <p:ext uri="{D42A27DB-BD31-4B8C-83A1-F6EECF244321}">
                <p14:modId xmlns:p14="http://schemas.microsoft.com/office/powerpoint/2010/main" val="33563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0865608"/>
                    </a:ext>
                  </a:extLst>
                </a:gridCol>
                <a:gridCol w="1645920">
                  <a:extLst>
                    <a:ext uri="{9D8B030D-6E8A-4147-A177-3AD203B41FA5}">
                      <a16:colId xmlns:a16="http://schemas.microsoft.com/office/drawing/2014/main" val="1631615022"/>
                    </a:ext>
                  </a:extLst>
                </a:gridCol>
                <a:gridCol w="822960">
                  <a:extLst>
                    <a:ext uri="{9D8B030D-6E8A-4147-A177-3AD203B41FA5}">
                      <a16:colId xmlns:a16="http://schemas.microsoft.com/office/drawing/2014/main" val="2178727451"/>
                    </a:ext>
                  </a:extLst>
                </a:gridCol>
                <a:gridCol w="822960">
                  <a:extLst>
                    <a:ext uri="{9D8B030D-6E8A-4147-A177-3AD203B41FA5}">
                      <a16:colId xmlns:a16="http://schemas.microsoft.com/office/drawing/2014/main" val="275271186"/>
                    </a:ext>
                  </a:extLst>
                </a:gridCol>
                <a:gridCol w="822960">
                  <a:extLst>
                    <a:ext uri="{9D8B030D-6E8A-4147-A177-3AD203B41FA5}">
                      <a16:colId xmlns:a16="http://schemas.microsoft.com/office/drawing/2014/main" val="3913134229"/>
                    </a:ext>
                  </a:extLst>
                </a:gridCol>
                <a:gridCol w="822960">
                  <a:extLst>
                    <a:ext uri="{9D8B030D-6E8A-4147-A177-3AD203B41FA5}">
                      <a16:colId xmlns:a16="http://schemas.microsoft.com/office/drawing/2014/main" val="1700909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163240452"/>
                  </a:ext>
                </a:extLst>
              </a:tr>
            </a:tbl>
          </a:graphicData>
        </a:graphic>
      </p:graphicFrame>
      <p:sp>
        <p:nvSpPr>
          <p:cNvPr id="4" name="Text Placeholder 3">
            <a:extLst>
              <a:ext uri="{FF2B5EF4-FFF2-40B4-BE49-F238E27FC236}">
                <a16:creationId xmlns:a16="http://schemas.microsoft.com/office/drawing/2014/main" id="{54416C6B-0957-48A8-A0F8-04568244B344}"/>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774483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BC9FE-5A61-4863-B329-B1EDF915CDF3}"/>
              </a:ext>
            </a:extLst>
          </p:cNvPr>
          <p:cNvSpPr>
            <a:spLocks noGrp="1"/>
          </p:cNvSpPr>
          <p:nvPr>
            <p:ph type="title"/>
          </p:nvPr>
        </p:nvSpPr>
        <p:spPr/>
        <p:txBody>
          <a:bodyPr/>
          <a:lstStyle/>
          <a:p>
            <a:r>
              <a:rPr lang="en-US"/>
              <a:t>Youtube Top 10 YouTube Video's | NPO FunX - 2 of 11</a:t>
            </a:r>
          </a:p>
        </p:txBody>
      </p:sp>
      <p:graphicFrame>
        <p:nvGraphicFramePr>
          <p:cNvPr id="5" name="Table Placeholder 4">
            <a:extLst>
              <a:ext uri="{FF2B5EF4-FFF2-40B4-BE49-F238E27FC236}">
                <a16:creationId xmlns:a16="http://schemas.microsoft.com/office/drawing/2014/main" id="{7319ACB8-6977-4C4A-B692-7079E9309556}"/>
              </a:ext>
            </a:extLst>
          </p:cNvPr>
          <p:cNvGraphicFramePr>
            <a:graphicFrameLocks noGrp="1"/>
          </p:cNvGraphicFramePr>
          <p:nvPr>
            <p:ph type="tbl" sz="quarter" idx="13"/>
            <p:extLst>
              <p:ext uri="{D42A27DB-BD31-4B8C-83A1-F6EECF244321}">
                <p14:modId xmlns:p14="http://schemas.microsoft.com/office/powerpoint/2010/main" val="1235533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8177452"/>
                    </a:ext>
                  </a:extLst>
                </a:gridCol>
                <a:gridCol w="1645920">
                  <a:extLst>
                    <a:ext uri="{9D8B030D-6E8A-4147-A177-3AD203B41FA5}">
                      <a16:colId xmlns:a16="http://schemas.microsoft.com/office/drawing/2014/main" val="1407926592"/>
                    </a:ext>
                  </a:extLst>
                </a:gridCol>
                <a:gridCol w="822960">
                  <a:extLst>
                    <a:ext uri="{9D8B030D-6E8A-4147-A177-3AD203B41FA5}">
                      <a16:colId xmlns:a16="http://schemas.microsoft.com/office/drawing/2014/main" val="3697047620"/>
                    </a:ext>
                  </a:extLst>
                </a:gridCol>
                <a:gridCol w="822960">
                  <a:extLst>
                    <a:ext uri="{9D8B030D-6E8A-4147-A177-3AD203B41FA5}">
                      <a16:colId xmlns:a16="http://schemas.microsoft.com/office/drawing/2014/main" val="3450966831"/>
                    </a:ext>
                  </a:extLst>
                </a:gridCol>
                <a:gridCol w="822960">
                  <a:extLst>
                    <a:ext uri="{9D8B030D-6E8A-4147-A177-3AD203B41FA5}">
                      <a16:colId xmlns:a16="http://schemas.microsoft.com/office/drawing/2014/main" val="1628693309"/>
                    </a:ext>
                  </a:extLst>
                </a:gridCol>
                <a:gridCol w="822960">
                  <a:extLst>
                    <a:ext uri="{9D8B030D-6E8A-4147-A177-3AD203B41FA5}">
                      <a16:colId xmlns:a16="http://schemas.microsoft.com/office/drawing/2014/main" val="15506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30030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- 2024-09-27 12:00:06</a:t>
                      </a:r>
                      <a:r>
                        <a:rPr kumimoji="0" lang="nl-NL" sz="1000" b="0" i="0" u="none" strike="noStrike" kern="1200" cap="none" spc="0" normalizeH="0" baseline="0" noProof="0">
                          <a:ln>
                            <a:noFill/>
                          </a:ln>
                          <a:solidFill>
                            <a:prstClr val="black"/>
                          </a:solidFill>
                          <a:effectLst/>
                          <a:uLnTx/>
                          <a:uFillTx/>
                          <a:latin typeface="Calibri"/>
                          <a:ea typeface="+mn-ea"/>
                          <a:cs typeface="+mn-cs"/>
                        </a:rPr>
                        <a:t>
 Met zijn grootste show tot nu toe in het vooruitzicht, 12 oktober in de Ziggo Dome, en met zijn Zomertour achter de rug, neemt Boef Ouassima mee naar de plekken uit zijn jeugd. Het huis waar hij is opgegroeid, zijn kapper, de Volendamse viszaak, het station (waar de clip van Hosselen is gefilmd), en veel meer. Op deze plekken leerde hij rappen en groeide hij als artiest, met behulp van mentoren en vrienden zoals Otie, en begon hij zijn bereik te vergroten. Kortom, Alkmaar en Boef zijn niet te scheiden van elkaar. 
Vanuit Alkmaar reizen ze door naar Almere, waar zijn huis staat. Hij woont er niet meer, maar wilt het toch nog even laten zien aan Ouassima en FunX. In zijn huis hebben ze het over zijn tijd in Tilburg en Dubai (de plek waar niet al die vervelende blauwe brieven komen), ondernemen, de baas zijn van je eigen muziek en zijn kinderen die helemaal verslaafd zijn aan zijn muziek. En zal er ooit nog een 101Barz sessie komen? 👀
Boef komt op 12 oktober 2024 naar de Ziggo Dome, met zijn grootste show ooit. Daar viert hij de eerste 10 succesvolle jaren van zijn carrière, en het belooft speciaal te worden. 💜
00:00 Intro
00:44 Hosselen in 072 &amp; de OG kapper
04:37 Boef's oude slaapkamer
09:51 Otie, Boef's epische spitsessie &amp; fans
17:40 Van Alkmaar naar Almere, Tilburg en Dubai
26:21 Boodschap aan de fans 💜
26:40 Outro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#Boef #Documentaire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https://i.ytimg.com/vi/5qyNn-NPZws/hqdefault.jpg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extLst>
                  <a:ext uri="{0D108BD9-81ED-4DB2-BD59-A6C34878D82A}">
                    <a16:rowId xmlns:a16="http://schemas.microsoft.com/office/drawing/2014/main" val="3318599666"/>
                  </a:ext>
                </a:extLst>
              </a:tr>
            </a:tbl>
          </a:graphicData>
        </a:graphic>
      </p:graphicFrame>
      <p:sp>
        <p:nvSpPr>
          <p:cNvPr id="4" name="Text Placeholder 3">
            <a:extLst>
              <a:ext uri="{FF2B5EF4-FFF2-40B4-BE49-F238E27FC236}">
                <a16:creationId xmlns:a16="http://schemas.microsoft.com/office/drawing/2014/main" id="{F8878695-AEC1-43F0-9949-AB49823356B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163032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ECC4-3BAF-4900-A740-3DFAC7F4CE91}"/>
              </a:ext>
            </a:extLst>
          </p:cNvPr>
          <p:cNvSpPr>
            <a:spLocks noGrp="1"/>
          </p:cNvSpPr>
          <p:nvPr>
            <p:ph type="title"/>
          </p:nvPr>
        </p:nvSpPr>
        <p:spPr/>
        <p:txBody>
          <a:bodyPr/>
          <a:lstStyle/>
          <a:p>
            <a:r>
              <a:rPr lang="en-US"/>
              <a:t>Youtube Top 10 YouTube Video's | NPO FunX - 3 of 11</a:t>
            </a:r>
          </a:p>
        </p:txBody>
      </p:sp>
      <p:graphicFrame>
        <p:nvGraphicFramePr>
          <p:cNvPr id="5" name="Table Placeholder 4">
            <a:extLst>
              <a:ext uri="{FF2B5EF4-FFF2-40B4-BE49-F238E27FC236}">
                <a16:creationId xmlns:a16="http://schemas.microsoft.com/office/drawing/2014/main" id="{D6A418D3-4C79-4ADC-B0CD-49C76121D2DB}"/>
              </a:ext>
            </a:extLst>
          </p:cNvPr>
          <p:cNvGraphicFramePr>
            <a:graphicFrameLocks noGrp="1"/>
          </p:cNvGraphicFramePr>
          <p:nvPr>
            <p:ph type="tbl" sz="quarter" idx="13"/>
            <p:extLst>
              <p:ext uri="{D42A27DB-BD31-4B8C-83A1-F6EECF244321}">
                <p14:modId xmlns:p14="http://schemas.microsoft.com/office/powerpoint/2010/main" val="4203273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0119151"/>
                    </a:ext>
                  </a:extLst>
                </a:gridCol>
                <a:gridCol w="1645920">
                  <a:extLst>
                    <a:ext uri="{9D8B030D-6E8A-4147-A177-3AD203B41FA5}">
                      <a16:colId xmlns:a16="http://schemas.microsoft.com/office/drawing/2014/main" val="3111812618"/>
                    </a:ext>
                  </a:extLst>
                </a:gridCol>
                <a:gridCol w="822960">
                  <a:extLst>
                    <a:ext uri="{9D8B030D-6E8A-4147-A177-3AD203B41FA5}">
                      <a16:colId xmlns:a16="http://schemas.microsoft.com/office/drawing/2014/main" val="775731421"/>
                    </a:ext>
                  </a:extLst>
                </a:gridCol>
                <a:gridCol w="822960">
                  <a:extLst>
                    <a:ext uri="{9D8B030D-6E8A-4147-A177-3AD203B41FA5}">
                      <a16:colId xmlns:a16="http://schemas.microsoft.com/office/drawing/2014/main" val="1330297967"/>
                    </a:ext>
                  </a:extLst>
                </a:gridCol>
                <a:gridCol w="822960">
                  <a:extLst>
                    <a:ext uri="{9D8B030D-6E8A-4147-A177-3AD203B41FA5}">
                      <a16:colId xmlns:a16="http://schemas.microsoft.com/office/drawing/2014/main" val="2503209340"/>
                    </a:ext>
                  </a:extLst>
                </a:gridCol>
                <a:gridCol w="822960">
                  <a:extLst>
                    <a:ext uri="{9D8B030D-6E8A-4147-A177-3AD203B41FA5}">
                      <a16:colId xmlns:a16="http://schemas.microsoft.com/office/drawing/2014/main" val="343714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74735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- 2024-09-09 16:03:43</a:t>
                      </a:r>
                      <a:r>
                        <a:rPr kumimoji="0" lang="nl-NL" sz="1000" b="0" i="0" u="none" strike="noStrike" kern="1200" cap="none" spc="0" normalizeH="0" baseline="0" noProof="0">
                          <a:ln>
                            <a:noFill/>
                          </a:ln>
                          <a:solidFill>
                            <a:prstClr val="black"/>
                          </a:solidFill>
                          <a:effectLst/>
                          <a:uLnTx/>
                          <a:uFillTx/>
                          <a:latin typeface="Calibri"/>
                          <a:ea typeface="+mn-ea"/>
                          <a:cs typeface="+mn-cs"/>
                        </a:rPr>
                        <a:t>
 Kallie gaat naar de gym met de pas vrijgekomen Saaff voor een levensupdate. Hoe gaat het met hem, wat is zijn mindset nu? Hoe zit het precies met Mensa en het contactverbod dat ze hebben? Hoe is leven met een enkelband? En, hoe was zijn deelname aan Pop the Balloon van YouTuber We Dep naast de Bati Sanka dame? 
Bekijk het allemaal in deze video!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#Actualiteit #Saaff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https://i.ytimg.com/vi/3LzjQIXWdCE/hqdefault.jpg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810626498"/>
                  </a:ext>
                </a:extLst>
              </a:tr>
            </a:tbl>
          </a:graphicData>
        </a:graphic>
      </p:graphicFrame>
      <p:sp>
        <p:nvSpPr>
          <p:cNvPr id="4" name="Text Placeholder 3">
            <a:extLst>
              <a:ext uri="{FF2B5EF4-FFF2-40B4-BE49-F238E27FC236}">
                <a16:creationId xmlns:a16="http://schemas.microsoft.com/office/drawing/2014/main" id="{9D0A2F5A-596D-45C5-8784-F5A3DD81A36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397779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6475-54E1-428B-A66D-428E0F4ABF93}"/>
              </a:ext>
            </a:extLst>
          </p:cNvPr>
          <p:cNvSpPr>
            <a:spLocks noGrp="1"/>
          </p:cNvSpPr>
          <p:nvPr>
            <p:ph type="title"/>
          </p:nvPr>
        </p:nvSpPr>
        <p:spPr/>
        <p:txBody>
          <a:bodyPr/>
          <a:lstStyle/>
          <a:p>
            <a:r>
              <a:rPr lang="en-US"/>
              <a:t>Youtube Top 10 YouTube Video's | NPO FunX - 4 of 11</a:t>
            </a:r>
          </a:p>
        </p:txBody>
      </p:sp>
      <p:graphicFrame>
        <p:nvGraphicFramePr>
          <p:cNvPr id="5" name="Table Placeholder 4">
            <a:extLst>
              <a:ext uri="{FF2B5EF4-FFF2-40B4-BE49-F238E27FC236}">
                <a16:creationId xmlns:a16="http://schemas.microsoft.com/office/drawing/2014/main" id="{6954E75B-32D7-4E0C-AA74-E204433548E3}"/>
              </a:ext>
            </a:extLst>
          </p:cNvPr>
          <p:cNvGraphicFramePr>
            <a:graphicFrameLocks noGrp="1"/>
          </p:cNvGraphicFramePr>
          <p:nvPr>
            <p:ph type="tbl" sz="quarter" idx="13"/>
            <p:extLst>
              <p:ext uri="{D42A27DB-BD31-4B8C-83A1-F6EECF244321}">
                <p14:modId xmlns:p14="http://schemas.microsoft.com/office/powerpoint/2010/main" val="176978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37605812"/>
                    </a:ext>
                  </a:extLst>
                </a:gridCol>
                <a:gridCol w="1645920">
                  <a:extLst>
                    <a:ext uri="{9D8B030D-6E8A-4147-A177-3AD203B41FA5}">
                      <a16:colId xmlns:a16="http://schemas.microsoft.com/office/drawing/2014/main" val="2407570693"/>
                    </a:ext>
                  </a:extLst>
                </a:gridCol>
                <a:gridCol w="822960">
                  <a:extLst>
                    <a:ext uri="{9D8B030D-6E8A-4147-A177-3AD203B41FA5}">
                      <a16:colId xmlns:a16="http://schemas.microsoft.com/office/drawing/2014/main" val="62123473"/>
                    </a:ext>
                  </a:extLst>
                </a:gridCol>
                <a:gridCol w="822960">
                  <a:extLst>
                    <a:ext uri="{9D8B030D-6E8A-4147-A177-3AD203B41FA5}">
                      <a16:colId xmlns:a16="http://schemas.microsoft.com/office/drawing/2014/main" val="2407971637"/>
                    </a:ext>
                  </a:extLst>
                </a:gridCol>
                <a:gridCol w="822960">
                  <a:extLst>
                    <a:ext uri="{9D8B030D-6E8A-4147-A177-3AD203B41FA5}">
                      <a16:colId xmlns:a16="http://schemas.microsoft.com/office/drawing/2014/main" val="3856416151"/>
                    </a:ext>
                  </a:extLst>
                </a:gridCol>
                <a:gridCol w="822960">
                  <a:extLst>
                    <a:ext uri="{9D8B030D-6E8A-4147-A177-3AD203B41FA5}">
                      <a16:colId xmlns:a16="http://schemas.microsoft.com/office/drawing/2014/main" val="222531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64604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- 2024-09-19 15:00:58</a:t>
                      </a:r>
                      <a:r>
                        <a:rPr kumimoji="0" lang="nl-NL" sz="1000" b="0" i="0" u="none" strike="noStrike" kern="1200" cap="none" spc="0" normalizeH="0" baseline="0" noProof="0">
                          <a:ln>
                            <a:noFill/>
                          </a:ln>
                          <a:solidFill>
                            <a:prstClr val="black"/>
                          </a:solidFill>
                          <a:effectLst/>
                          <a:uLnTx/>
                          <a:uFillTx/>
                          <a:latin typeface="Calibri"/>
                          <a:ea typeface="+mn-ea"/>
                          <a:cs typeface="+mn-cs"/>
                        </a:rPr>
                        <a:t>
 Welkom in Villa Architrackz! Producer, rapper en songwriter Architrackz ontvangt Kleine John en Chavanté in zijn villa voor een potje panna en FIFA (niet zonder bambelen), lunch, en natuurlijk ook om samen muziek te maken. Architrackz geeft Kleine John en Chavanté een challenge: binnen een uur een track maken. Dit met alleen maar 3 beats. Een echte race tegen de klok om alles te schrijven en het nummer op te nemen.  
Architrackz gaat ook diep met zijn gasten. Hoe is het voor Chavanté om zijn carrière als artiest te mixen met vaderschap? En voelt Kleine John ooit competitie om hardere lines te maken als er wordt samengewerkt op een track? Dit en meer over de gasten kom je te weten in deze eerste aflevering van Villa Architrackz. 
Over Architrackz
Architrackz is een Nederlandse muziekproducer, rapper en songwriter. Hij heeft samengewerkt met diverse grote artiesten, waaronder Frenna, Ronnie Flex en Josylvio. Daarnaast is hij ook actief als soloartiest en heeft hij meerdere succesvolle singles uitgebracht zoals Ondernemer, Hard 2 Get en Beetje Fout (feat. Yssi SB). Architrackz staat bekend om zijn energieke productiestijl en zijn vermogen om verschillende muziekgenres te combineren, van hiphop tot Afrobeat. Ook heeft hij bekendheid verworven door zijn werk als host van creatieve projecten en samenwerkingen in de muziekindustrie.
00:00 Intro
00:30 Welkom Chavanté!
04:09 Panna (met grote tegenstanders? 👀)
07:16 Lunch gesprek: Chaylen Kane, smetvrees en vaderschap
10:00 Welkom Kleine John!
10:29 FIFA (dit keer zonder bambelen?)
13:09 In de studio
19:02 Up next in Villa Architrackz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#VillaArchitrackz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https://i.ytimg.com/vi/xbqwKvYZ4Sc/hqdefault.jpg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3344262416"/>
                  </a:ext>
                </a:extLst>
              </a:tr>
            </a:tbl>
          </a:graphicData>
        </a:graphic>
      </p:graphicFrame>
      <p:sp>
        <p:nvSpPr>
          <p:cNvPr id="4" name="Text Placeholder 3">
            <a:extLst>
              <a:ext uri="{FF2B5EF4-FFF2-40B4-BE49-F238E27FC236}">
                <a16:creationId xmlns:a16="http://schemas.microsoft.com/office/drawing/2014/main" id="{520094C0-1104-4F20-ADD6-48F8FA7D9B5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507465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D2CFD-183A-4EFA-81DD-A39F4F4F3039}"/>
              </a:ext>
            </a:extLst>
          </p:cNvPr>
          <p:cNvSpPr>
            <a:spLocks noGrp="1"/>
          </p:cNvSpPr>
          <p:nvPr>
            <p:ph type="title"/>
          </p:nvPr>
        </p:nvSpPr>
        <p:spPr/>
        <p:txBody>
          <a:bodyPr/>
          <a:lstStyle/>
          <a:p>
            <a:r>
              <a:rPr lang="en-US"/>
              <a:t>Youtube Top 10 YouTube Video's | NPO FunX - 5 of 11</a:t>
            </a:r>
          </a:p>
        </p:txBody>
      </p:sp>
      <p:graphicFrame>
        <p:nvGraphicFramePr>
          <p:cNvPr id="5" name="Table Placeholder 4">
            <a:extLst>
              <a:ext uri="{FF2B5EF4-FFF2-40B4-BE49-F238E27FC236}">
                <a16:creationId xmlns:a16="http://schemas.microsoft.com/office/drawing/2014/main" id="{C709DEC1-DB4E-4069-AFC4-E78CFCF1EF2A}"/>
              </a:ext>
            </a:extLst>
          </p:cNvPr>
          <p:cNvGraphicFramePr>
            <a:graphicFrameLocks noGrp="1"/>
          </p:cNvGraphicFramePr>
          <p:nvPr>
            <p:ph type="tbl" sz="quarter" idx="13"/>
            <p:extLst>
              <p:ext uri="{D42A27DB-BD31-4B8C-83A1-F6EECF244321}">
                <p14:modId xmlns:p14="http://schemas.microsoft.com/office/powerpoint/2010/main" val="1861004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1405375"/>
                    </a:ext>
                  </a:extLst>
                </a:gridCol>
                <a:gridCol w="1645920">
                  <a:extLst>
                    <a:ext uri="{9D8B030D-6E8A-4147-A177-3AD203B41FA5}">
                      <a16:colId xmlns:a16="http://schemas.microsoft.com/office/drawing/2014/main" val="3389990799"/>
                    </a:ext>
                  </a:extLst>
                </a:gridCol>
                <a:gridCol w="822960">
                  <a:extLst>
                    <a:ext uri="{9D8B030D-6E8A-4147-A177-3AD203B41FA5}">
                      <a16:colId xmlns:a16="http://schemas.microsoft.com/office/drawing/2014/main" val="4275241063"/>
                    </a:ext>
                  </a:extLst>
                </a:gridCol>
                <a:gridCol w="822960">
                  <a:extLst>
                    <a:ext uri="{9D8B030D-6E8A-4147-A177-3AD203B41FA5}">
                      <a16:colId xmlns:a16="http://schemas.microsoft.com/office/drawing/2014/main" val="2085553193"/>
                    </a:ext>
                  </a:extLst>
                </a:gridCol>
                <a:gridCol w="822960">
                  <a:extLst>
                    <a:ext uri="{9D8B030D-6E8A-4147-A177-3AD203B41FA5}">
                      <a16:colId xmlns:a16="http://schemas.microsoft.com/office/drawing/2014/main" val="287760506"/>
                    </a:ext>
                  </a:extLst>
                </a:gridCol>
                <a:gridCol w="822960">
                  <a:extLst>
                    <a:ext uri="{9D8B030D-6E8A-4147-A177-3AD203B41FA5}">
                      <a16:colId xmlns:a16="http://schemas.microsoft.com/office/drawing/2014/main" val="596925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7840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- 2024-09-05 14:41:02</a:t>
                      </a:r>
                      <a:r>
                        <a:rPr kumimoji="0" lang="en-US" sz="1000" b="0" i="0" u="none" strike="noStrike" kern="1200" cap="none" spc="0" normalizeH="0" baseline="0" noProof="0">
                          <a:ln>
                            <a:noFill/>
                          </a:ln>
                          <a:solidFill>
                            <a:prstClr val="black"/>
                          </a:solidFill>
                          <a:effectLst/>
                          <a:uLnTx/>
                          <a:uFillTx/>
                          <a:latin typeface="Calibri"/>
                          <a:ea typeface="+mn-ea"/>
                          <a:cs typeface="+mn-cs"/>
                        </a:rPr>
                        <a:t>
 Gregossan doet deze week zijn sessie bij FunX Talent en neemt Kili mee. Show some love!👇💜
Klaar voor het nieuwe seizoen: FunX Talent Roots? Aanstaande zondag de eerste aflevering, om 19.00 uur op FunX.🏆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#Talent #FunXTalent #rap #Roots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https://i.ytimg.com/vi/NHjeF9gapEg/hqdefault.jpg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87677942"/>
                  </a:ext>
                </a:extLst>
              </a:tr>
            </a:tbl>
          </a:graphicData>
        </a:graphic>
      </p:graphicFrame>
      <p:sp>
        <p:nvSpPr>
          <p:cNvPr id="4" name="Text Placeholder 3">
            <a:extLst>
              <a:ext uri="{FF2B5EF4-FFF2-40B4-BE49-F238E27FC236}">
                <a16:creationId xmlns:a16="http://schemas.microsoft.com/office/drawing/2014/main" id="{72DCC18F-ABE8-4CA6-BA94-79D3CCAD988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816380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AC75D-0D04-4AF6-8CF7-B5F23D3A5F60}"/>
              </a:ext>
            </a:extLst>
          </p:cNvPr>
          <p:cNvSpPr>
            <a:spLocks noGrp="1"/>
          </p:cNvSpPr>
          <p:nvPr>
            <p:ph type="title"/>
          </p:nvPr>
        </p:nvSpPr>
        <p:spPr/>
        <p:txBody>
          <a:bodyPr/>
          <a:lstStyle/>
          <a:p>
            <a:r>
              <a:rPr lang="en-US"/>
              <a:t>Youtube Top 10 YouTube Video's | NPO FunX - 6 of 11</a:t>
            </a:r>
          </a:p>
        </p:txBody>
      </p:sp>
      <p:graphicFrame>
        <p:nvGraphicFramePr>
          <p:cNvPr id="5" name="Table Placeholder 4">
            <a:extLst>
              <a:ext uri="{FF2B5EF4-FFF2-40B4-BE49-F238E27FC236}">
                <a16:creationId xmlns:a16="http://schemas.microsoft.com/office/drawing/2014/main" id="{C9E3C162-4593-4AD1-81DB-9A472948FDE5}"/>
              </a:ext>
            </a:extLst>
          </p:cNvPr>
          <p:cNvGraphicFramePr>
            <a:graphicFrameLocks noGrp="1"/>
          </p:cNvGraphicFramePr>
          <p:nvPr>
            <p:ph type="tbl" sz="quarter" idx="13"/>
            <p:extLst>
              <p:ext uri="{D42A27DB-BD31-4B8C-83A1-F6EECF244321}">
                <p14:modId xmlns:p14="http://schemas.microsoft.com/office/powerpoint/2010/main" val="4017905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9869697"/>
                    </a:ext>
                  </a:extLst>
                </a:gridCol>
                <a:gridCol w="1645920">
                  <a:extLst>
                    <a:ext uri="{9D8B030D-6E8A-4147-A177-3AD203B41FA5}">
                      <a16:colId xmlns:a16="http://schemas.microsoft.com/office/drawing/2014/main" val="2427974854"/>
                    </a:ext>
                  </a:extLst>
                </a:gridCol>
                <a:gridCol w="822960">
                  <a:extLst>
                    <a:ext uri="{9D8B030D-6E8A-4147-A177-3AD203B41FA5}">
                      <a16:colId xmlns:a16="http://schemas.microsoft.com/office/drawing/2014/main" val="1252614133"/>
                    </a:ext>
                  </a:extLst>
                </a:gridCol>
                <a:gridCol w="822960">
                  <a:extLst>
                    <a:ext uri="{9D8B030D-6E8A-4147-A177-3AD203B41FA5}">
                      <a16:colId xmlns:a16="http://schemas.microsoft.com/office/drawing/2014/main" val="4028704344"/>
                    </a:ext>
                  </a:extLst>
                </a:gridCol>
                <a:gridCol w="822960">
                  <a:extLst>
                    <a:ext uri="{9D8B030D-6E8A-4147-A177-3AD203B41FA5}">
                      <a16:colId xmlns:a16="http://schemas.microsoft.com/office/drawing/2014/main" val="3200198287"/>
                    </a:ext>
                  </a:extLst>
                </a:gridCol>
                <a:gridCol w="822960">
                  <a:extLst>
                    <a:ext uri="{9D8B030D-6E8A-4147-A177-3AD203B41FA5}">
                      <a16:colId xmlns:a16="http://schemas.microsoft.com/office/drawing/2014/main" val="258325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98177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- 2024-09-03 15:00:27</a:t>
                      </a:r>
                      <a:r>
                        <a:rPr kumimoji="0" lang="en-US" sz="1000" b="0" i="0" u="none" strike="noStrike" kern="1200" cap="none" spc="0" normalizeH="0" baseline="0" noProof="0">
                          <a:ln>
                            <a:noFill/>
                          </a:ln>
                          <a:solidFill>
                            <a:prstClr val="black"/>
                          </a:solidFill>
                          <a:effectLst/>
                          <a:uLnTx/>
                          <a:uFillTx/>
                          <a:latin typeface="Calibri"/>
                          <a:ea typeface="+mn-ea"/>
                          <a:cs typeface="+mn-cs"/>
                        </a:rPr>
                        <a:t>
 Wat zijn turnoffs voor Boef, en wat is de gekste DM die hij ooit heeft gekregen? 
Nog een wilde nacht in Albufeira op de Nachtwacht zomertour met Nixon! Hij gaat naar Club Tropicana en Club Heaven, waar hij met de Nederlanders, internationale feesters én Boef praat over alles van fantasieën tot moves. 
Nixon spot de mooiste mensen op de strip van Albufeira, en komt terecht in een complete gekte. Hij hoort wat de beste moves zijn, welke pokoes ze het liefst aanzetten in de slaapkamer en waar iedereen het meest opgewonden van geraakt. Albu, laat je likken! 👅
Host: Nixon Joseph 
Regie: Pourya Shokrgozar Tehrani 
Camera: Sil Jong 
Edit: Rrfilms
Geluidsnabewerking: Misagh Dabiri, Wietze Bastiaansen 
Concept: Ben Zoref 
Redactie: Pourya Shokrgozar Tehrani 
Productie: Celine Cristalina &amp; Açelya Sahin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#Nachtwacht #Mallorca #Nixon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https://i.ytimg.com/vi/QyVcM-6e6XY/hqdefault.jpg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74844252"/>
                  </a:ext>
                </a:extLst>
              </a:tr>
            </a:tbl>
          </a:graphicData>
        </a:graphic>
      </p:graphicFrame>
      <p:sp>
        <p:nvSpPr>
          <p:cNvPr id="4" name="Text Placeholder 3">
            <a:extLst>
              <a:ext uri="{FF2B5EF4-FFF2-40B4-BE49-F238E27FC236}">
                <a16:creationId xmlns:a16="http://schemas.microsoft.com/office/drawing/2014/main" id="{F223F158-C92D-4B03-977E-B27FFBE285E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023480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97BAA-2CE9-4A76-9AE3-9D55C9B6281B}"/>
              </a:ext>
            </a:extLst>
          </p:cNvPr>
          <p:cNvSpPr>
            <a:spLocks noGrp="1"/>
          </p:cNvSpPr>
          <p:nvPr>
            <p:ph type="title"/>
          </p:nvPr>
        </p:nvSpPr>
        <p:spPr/>
        <p:txBody>
          <a:bodyPr/>
          <a:lstStyle/>
          <a:p>
            <a:r>
              <a:rPr lang="en-US"/>
              <a:t>Youtube Top 10 YouTube Video's | NPO FunX - 7 of 11</a:t>
            </a:r>
          </a:p>
        </p:txBody>
      </p:sp>
      <p:graphicFrame>
        <p:nvGraphicFramePr>
          <p:cNvPr id="5" name="Table Placeholder 4">
            <a:extLst>
              <a:ext uri="{FF2B5EF4-FFF2-40B4-BE49-F238E27FC236}">
                <a16:creationId xmlns:a16="http://schemas.microsoft.com/office/drawing/2014/main" id="{B9112E38-0195-4E13-B837-B5A181BE356A}"/>
              </a:ext>
            </a:extLst>
          </p:cNvPr>
          <p:cNvGraphicFramePr>
            <a:graphicFrameLocks noGrp="1"/>
          </p:cNvGraphicFramePr>
          <p:nvPr>
            <p:ph type="tbl" sz="quarter" idx="13"/>
            <p:extLst>
              <p:ext uri="{D42A27DB-BD31-4B8C-83A1-F6EECF244321}">
                <p14:modId xmlns:p14="http://schemas.microsoft.com/office/powerpoint/2010/main" val="1467615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8822502"/>
                    </a:ext>
                  </a:extLst>
                </a:gridCol>
                <a:gridCol w="1645920">
                  <a:extLst>
                    <a:ext uri="{9D8B030D-6E8A-4147-A177-3AD203B41FA5}">
                      <a16:colId xmlns:a16="http://schemas.microsoft.com/office/drawing/2014/main" val="2723865644"/>
                    </a:ext>
                  </a:extLst>
                </a:gridCol>
                <a:gridCol w="822960">
                  <a:extLst>
                    <a:ext uri="{9D8B030D-6E8A-4147-A177-3AD203B41FA5}">
                      <a16:colId xmlns:a16="http://schemas.microsoft.com/office/drawing/2014/main" val="3674061982"/>
                    </a:ext>
                  </a:extLst>
                </a:gridCol>
                <a:gridCol w="822960">
                  <a:extLst>
                    <a:ext uri="{9D8B030D-6E8A-4147-A177-3AD203B41FA5}">
                      <a16:colId xmlns:a16="http://schemas.microsoft.com/office/drawing/2014/main" val="1808506553"/>
                    </a:ext>
                  </a:extLst>
                </a:gridCol>
                <a:gridCol w="822960">
                  <a:extLst>
                    <a:ext uri="{9D8B030D-6E8A-4147-A177-3AD203B41FA5}">
                      <a16:colId xmlns:a16="http://schemas.microsoft.com/office/drawing/2014/main" val="4284418000"/>
                    </a:ext>
                  </a:extLst>
                </a:gridCol>
                <a:gridCol w="822960">
                  <a:extLst>
                    <a:ext uri="{9D8B030D-6E8A-4147-A177-3AD203B41FA5}">
                      <a16:colId xmlns:a16="http://schemas.microsoft.com/office/drawing/2014/main" val="903473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01487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- 2024-09-26 15:00:18</a:t>
                      </a:r>
                      <a:r>
                        <a:rPr kumimoji="0" lang="nl-NL" sz="1000" b="0" i="0" u="none" strike="noStrike" kern="1200" cap="none" spc="0" normalizeH="0" baseline="0" noProof="0">
                          <a:ln>
                            <a:noFill/>
                          </a:ln>
                          <a:solidFill>
                            <a:prstClr val="black"/>
                          </a:solidFill>
                          <a:effectLst/>
                          <a:uLnTx/>
                          <a:uFillTx/>
                          <a:latin typeface="Calibri"/>
                          <a:ea typeface="+mn-ea"/>
                          <a:cs typeface="+mn-cs"/>
                        </a:rPr>
                        <a:t>
 Welkom in Villa Architrackz! Het tweede duo dat producer, rapper en songwriter Architrackz in zijn villa ontvangt zijn Dior en Dylisa. Naast een vette track opnemen gaan ze ook diep over ups en downs in hun carriè, huiselijk geweld en toxic relaties. Om stoom af te laten krijgen ze van Glory kickbokser Mohamed Amine een flinke workout. Maar ook zij krijgen dezelfde challenge als Kleine John en Chavanté: maak een track in 1 uur tijd. Maar met een duo als Dior en Dylisa? Dan weet je dat het hard zal zijn!
Over Architrackz
Architrackz is een Nederlandse muziekproducer, rapper en songwriter. Hij heeft samengewerkt met diverse grote artiesten, waaronder Frenna, Ronnie Flex en Josylvio. Daarnaast is hij ook actief als soloartiest en heeft hij meerdere succesvolle singles uitgebracht zoals Ondernemer, Hard 2 Get en Beetje Fout (feat. Yssi SB). Architrackz staat bekend om zijn energieke productiestijl en zijn vermogen om verschillende muziekgenres te combineren, van hiphop tot Afrobeat. Ook heeft hij bekendheid verworven door zijn werk als host van creatieve projecten en samenwerkingen in de muziekindustrie.
00:00 Intro
00:27 Welkom Dior en Dylisa!
01:27 Ups &amp; downs in je carrière, nieuwe releases &amp; huiselijk geweld
04:53 Kickboksen met Glory-vechter Mohamid Amine
09:32 Therapy session: over gezonde vs toxic relaties
12:42 In de studio
17:19 Up next in Villa Architrackz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#VillaArchitrackz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https://i.ytimg.com/vi/AmRZMStUlNg/hqdefault.jpg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84575018"/>
                  </a:ext>
                </a:extLst>
              </a:tr>
            </a:tbl>
          </a:graphicData>
        </a:graphic>
      </p:graphicFrame>
      <p:sp>
        <p:nvSpPr>
          <p:cNvPr id="4" name="Text Placeholder 3">
            <a:extLst>
              <a:ext uri="{FF2B5EF4-FFF2-40B4-BE49-F238E27FC236}">
                <a16:creationId xmlns:a16="http://schemas.microsoft.com/office/drawing/2014/main" id="{DB29D5FF-A852-4D06-92E4-B040C1948E8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97099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69366-DD6E-4B8A-8F00-DBE5DE4CF8E8}"/>
              </a:ext>
            </a:extLst>
          </p:cNvPr>
          <p:cNvSpPr>
            <a:spLocks noGrp="1"/>
          </p:cNvSpPr>
          <p:nvPr>
            <p:ph type="title"/>
          </p:nvPr>
        </p:nvSpPr>
        <p:spPr/>
        <p:txBody>
          <a:bodyPr/>
          <a:lstStyle/>
          <a:p>
            <a:r>
              <a:rPr lang="en-US"/>
              <a:t>Youtube Top 10 YouTube Video's | NPO FunX - 8 of 11</a:t>
            </a:r>
          </a:p>
        </p:txBody>
      </p:sp>
      <p:graphicFrame>
        <p:nvGraphicFramePr>
          <p:cNvPr id="5" name="Table Placeholder 4">
            <a:extLst>
              <a:ext uri="{FF2B5EF4-FFF2-40B4-BE49-F238E27FC236}">
                <a16:creationId xmlns:a16="http://schemas.microsoft.com/office/drawing/2014/main" id="{1E69B433-312E-43A6-A91B-5A676E3B128A}"/>
              </a:ext>
            </a:extLst>
          </p:cNvPr>
          <p:cNvGraphicFramePr>
            <a:graphicFrameLocks noGrp="1"/>
          </p:cNvGraphicFramePr>
          <p:nvPr>
            <p:ph type="tbl" sz="quarter" idx="13"/>
            <p:extLst>
              <p:ext uri="{D42A27DB-BD31-4B8C-83A1-F6EECF244321}">
                <p14:modId xmlns:p14="http://schemas.microsoft.com/office/powerpoint/2010/main" val="29728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6768375"/>
                    </a:ext>
                  </a:extLst>
                </a:gridCol>
                <a:gridCol w="1645920">
                  <a:extLst>
                    <a:ext uri="{9D8B030D-6E8A-4147-A177-3AD203B41FA5}">
                      <a16:colId xmlns:a16="http://schemas.microsoft.com/office/drawing/2014/main" val="3764314071"/>
                    </a:ext>
                  </a:extLst>
                </a:gridCol>
                <a:gridCol w="822960">
                  <a:extLst>
                    <a:ext uri="{9D8B030D-6E8A-4147-A177-3AD203B41FA5}">
                      <a16:colId xmlns:a16="http://schemas.microsoft.com/office/drawing/2014/main" val="3251722261"/>
                    </a:ext>
                  </a:extLst>
                </a:gridCol>
                <a:gridCol w="822960">
                  <a:extLst>
                    <a:ext uri="{9D8B030D-6E8A-4147-A177-3AD203B41FA5}">
                      <a16:colId xmlns:a16="http://schemas.microsoft.com/office/drawing/2014/main" val="3238932490"/>
                    </a:ext>
                  </a:extLst>
                </a:gridCol>
                <a:gridCol w="822960">
                  <a:extLst>
                    <a:ext uri="{9D8B030D-6E8A-4147-A177-3AD203B41FA5}">
                      <a16:colId xmlns:a16="http://schemas.microsoft.com/office/drawing/2014/main" val="2898203403"/>
                    </a:ext>
                  </a:extLst>
                </a:gridCol>
                <a:gridCol w="822960">
                  <a:extLst>
                    <a:ext uri="{9D8B030D-6E8A-4147-A177-3AD203B41FA5}">
                      <a16:colId xmlns:a16="http://schemas.microsoft.com/office/drawing/2014/main" val="340545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758827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- 2024-09-22 11:00:09</a:t>
                      </a:r>
                      <a:r>
                        <a:rPr kumimoji="0" lang="nl-NL" sz="1000" b="0" i="0" u="none" strike="noStrike" kern="1200" cap="none" spc="0" normalizeH="0" baseline="0" noProof="0">
                          <a:ln>
                            <a:noFill/>
                          </a:ln>
                          <a:solidFill>
                            <a:prstClr val="black"/>
                          </a:solidFill>
                          <a:effectLst/>
                          <a:uLnTx/>
                          <a:uFillTx/>
                          <a:latin typeface="Calibri"/>
                          <a:ea typeface="+mn-ea"/>
                          <a:cs typeface="+mn-cs"/>
                        </a:rPr>
                        <a:t>
 Rapper Cor slaat een nieuw carrièrepad in: kapper. Op de dag van de opening zoekt Mahi hem op om door de wijk te wandelen waar hij is opgegroeid en herinneringen op te halen: voetballen op het pleintje, eerste keer zoenen, en het portiek waar hij zichzelf leerde rappen met zijn vrienden. Wanneer is muziek een rol beginnen spelen, en welke rappers hadden een invloed op hem in zijn jeugd? 
Onder de motivatie “Echte gangsters rappen niet” heeft hij zijn identiteit niet meteen willen vrijgeven in het begin van zijn muziekcarrière. Ondertussen is Cor vader, en is zijn grootste drijfveer een veilige jeugd kunnen geven aan zijn zoon. Zo hoopt hij met zijn kapperszaak andere jeugd van de wijk te kunnen inspireren om iets productief te doen met hun leven, en meer stabiliteit te zoeken en vinden. Maar ook zijn eigen zoon wilt Cor hiermee motiveren om goede stappen te maken in zijn leven. 💜
Tijdens de opening spreekt Mahi ook met Adje, Rotjoch en Cor’s vader. Wat vindt Rotjoch van investeren en het nieuwe pad dat Cor bewandelt? Snapt de vader van Cor ondertussen wel waarover hij rapt? En zal je binnenkort ook Adje zien als kapper bij Cor in de zaak? Check het in de video! 👀
00:00 Intro
00:44 Terug naar Cor's jeugd in Schenkel
03:14 Cor over zijn crimineel verleden
06:30 Terug naar de basisschool, en naar mama
07:43 Papa Cor
09:21 De opening van Cor's kapperszaak, met o.a. Adje en Rotjoch
15:25 Outro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#Cor #Kapperszaak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https://i.ytimg.com/vi/5IFgk_v2Fwo/hqdefault.jpg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856167375"/>
                  </a:ext>
                </a:extLst>
              </a:tr>
            </a:tbl>
          </a:graphicData>
        </a:graphic>
      </p:graphicFrame>
      <p:sp>
        <p:nvSpPr>
          <p:cNvPr id="4" name="Text Placeholder 3">
            <a:extLst>
              <a:ext uri="{FF2B5EF4-FFF2-40B4-BE49-F238E27FC236}">
                <a16:creationId xmlns:a16="http://schemas.microsoft.com/office/drawing/2014/main" id="{F5C88B95-70DA-4166-811E-714B1E348F6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046346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15AA-A6E7-41E0-A1CA-49326EA243B4}"/>
              </a:ext>
            </a:extLst>
          </p:cNvPr>
          <p:cNvSpPr>
            <a:spLocks noGrp="1"/>
          </p:cNvSpPr>
          <p:nvPr>
            <p:ph type="title"/>
          </p:nvPr>
        </p:nvSpPr>
        <p:spPr/>
        <p:txBody>
          <a:bodyPr/>
          <a:lstStyle/>
          <a:p>
            <a:r>
              <a:rPr lang="en-US"/>
              <a:t>Youtube Top 10 YouTube Video's | NPO FunX - 9 of 11</a:t>
            </a:r>
          </a:p>
        </p:txBody>
      </p:sp>
      <p:graphicFrame>
        <p:nvGraphicFramePr>
          <p:cNvPr id="5" name="Table Placeholder 4">
            <a:extLst>
              <a:ext uri="{FF2B5EF4-FFF2-40B4-BE49-F238E27FC236}">
                <a16:creationId xmlns:a16="http://schemas.microsoft.com/office/drawing/2014/main" id="{D7379B0E-A821-454A-A01B-EE2A1A4975B8}"/>
              </a:ext>
            </a:extLst>
          </p:cNvPr>
          <p:cNvGraphicFramePr>
            <a:graphicFrameLocks noGrp="1"/>
          </p:cNvGraphicFramePr>
          <p:nvPr>
            <p:ph type="tbl" sz="quarter" idx="13"/>
            <p:extLst>
              <p:ext uri="{D42A27DB-BD31-4B8C-83A1-F6EECF244321}">
                <p14:modId xmlns:p14="http://schemas.microsoft.com/office/powerpoint/2010/main" val="202896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5931962"/>
                    </a:ext>
                  </a:extLst>
                </a:gridCol>
                <a:gridCol w="1645920">
                  <a:extLst>
                    <a:ext uri="{9D8B030D-6E8A-4147-A177-3AD203B41FA5}">
                      <a16:colId xmlns:a16="http://schemas.microsoft.com/office/drawing/2014/main" val="129103208"/>
                    </a:ext>
                  </a:extLst>
                </a:gridCol>
                <a:gridCol w="822960">
                  <a:extLst>
                    <a:ext uri="{9D8B030D-6E8A-4147-A177-3AD203B41FA5}">
                      <a16:colId xmlns:a16="http://schemas.microsoft.com/office/drawing/2014/main" val="2535077967"/>
                    </a:ext>
                  </a:extLst>
                </a:gridCol>
                <a:gridCol w="822960">
                  <a:extLst>
                    <a:ext uri="{9D8B030D-6E8A-4147-A177-3AD203B41FA5}">
                      <a16:colId xmlns:a16="http://schemas.microsoft.com/office/drawing/2014/main" val="3165557963"/>
                    </a:ext>
                  </a:extLst>
                </a:gridCol>
                <a:gridCol w="822960">
                  <a:extLst>
                    <a:ext uri="{9D8B030D-6E8A-4147-A177-3AD203B41FA5}">
                      <a16:colId xmlns:a16="http://schemas.microsoft.com/office/drawing/2014/main" val="3958257583"/>
                    </a:ext>
                  </a:extLst>
                </a:gridCol>
                <a:gridCol w="822960">
                  <a:extLst>
                    <a:ext uri="{9D8B030D-6E8A-4147-A177-3AD203B41FA5}">
                      <a16:colId xmlns:a16="http://schemas.microsoft.com/office/drawing/2014/main" val="2997911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7379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- 2024-09-06 14:00:20</a:t>
                      </a:r>
                      <a:r>
                        <a:rPr kumimoji="0" lang="en-US" sz="1000" b="0" i="0" u="none" strike="noStrike" kern="1200" cap="none" spc="0" normalizeH="0" baseline="0" noProof="0">
                          <a:ln>
                            <a:noFill/>
                          </a:ln>
                          <a:solidFill>
                            <a:prstClr val="black"/>
                          </a:solidFill>
                          <a:effectLst/>
                          <a:uLnTx/>
                          <a:uFillTx/>
                          <a:latin typeface="Calibri"/>
                          <a:ea typeface="+mn-ea"/>
                          <a:cs typeface="+mn-cs"/>
                        </a:rPr>
                        <a:t>
 Gregossan doet deze week zijn sessie bij FunX Talent en neemt Kili mee. Show some love!👇💜
Klaar voor het nieuwe seizoen: FunX Talent Roots? Aanstaande zondag de eerste aflevering, om 19.00 uur op FunX.🏆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#Talent #FunXTalent #rap #Roots
Dit is het officiële YouTube kanaal van FunX. Hier brengen o.a. Ouassima, Yous en Nixon jouw favoriete series, zoals: FunX Talent, Van Straat Naar Platina, Nachtwacht, Gymsessie, Het Pleintje Van, interviews met Glory vechters, etc. Maar ook festivalverslagen, straatinterviews, studiosessies en zo nu en dan een zieke prank met een artiest.
CHECK ook FUNX TALKS:
https://youtube.com/@FunXtalks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https://i.ytimg.com/vi/PWEGBXnjqjY/hqdefault.jpg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4287769039"/>
                  </a:ext>
                </a:extLst>
              </a:tr>
            </a:tbl>
          </a:graphicData>
        </a:graphic>
      </p:graphicFrame>
      <p:sp>
        <p:nvSpPr>
          <p:cNvPr id="4" name="Text Placeholder 3">
            <a:extLst>
              <a:ext uri="{FF2B5EF4-FFF2-40B4-BE49-F238E27FC236}">
                <a16:creationId xmlns:a16="http://schemas.microsoft.com/office/drawing/2014/main" id="{D49D7E0F-F5D9-4D66-9B92-36B66CC65E4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323863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9DDCA-18D9-4314-925E-DFBBE871FF02}"/>
              </a:ext>
            </a:extLst>
          </p:cNvPr>
          <p:cNvSpPr>
            <a:spLocks noGrp="1"/>
          </p:cNvSpPr>
          <p:nvPr>
            <p:ph type="title"/>
          </p:nvPr>
        </p:nvSpPr>
        <p:spPr/>
        <p:txBody>
          <a:bodyPr/>
          <a:lstStyle/>
          <a:p>
            <a:r>
              <a:rPr lang="en-US"/>
              <a:t>Youtube Top 10 YouTube Video's | NPO FunX - 10 of 11</a:t>
            </a:r>
          </a:p>
        </p:txBody>
      </p:sp>
      <p:graphicFrame>
        <p:nvGraphicFramePr>
          <p:cNvPr id="5" name="Table Placeholder 4">
            <a:extLst>
              <a:ext uri="{FF2B5EF4-FFF2-40B4-BE49-F238E27FC236}">
                <a16:creationId xmlns:a16="http://schemas.microsoft.com/office/drawing/2014/main" id="{AAC7DEEF-8DE4-4E3D-B1AC-E9E593A7A1CC}"/>
              </a:ext>
            </a:extLst>
          </p:cNvPr>
          <p:cNvGraphicFramePr>
            <a:graphicFrameLocks noGrp="1"/>
          </p:cNvGraphicFramePr>
          <p:nvPr>
            <p:ph type="tbl" sz="quarter" idx="13"/>
            <p:extLst>
              <p:ext uri="{D42A27DB-BD31-4B8C-83A1-F6EECF244321}">
                <p14:modId xmlns:p14="http://schemas.microsoft.com/office/powerpoint/2010/main" val="1158497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5789740"/>
                    </a:ext>
                  </a:extLst>
                </a:gridCol>
                <a:gridCol w="1645920">
                  <a:extLst>
                    <a:ext uri="{9D8B030D-6E8A-4147-A177-3AD203B41FA5}">
                      <a16:colId xmlns:a16="http://schemas.microsoft.com/office/drawing/2014/main" val="4095653174"/>
                    </a:ext>
                  </a:extLst>
                </a:gridCol>
                <a:gridCol w="822960">
                  <a:extLst>
                    <a:ext uri="{9D8B030D-6E8A-4147-A177-3AD203B41FA5}">
                      <a16:colId xmlns:a16="http://schemas.microsoft.com/office/drawing/2014/main" val="1279944048"/>
                    </a:ext>
                  </a:extLst>
                </a:gridCol>
                <a:gridCol w="822960">
                  <a:extLst>
                    <a:ext uri="{9D8B030D-6E8A-4147-A177-3AD203B41FA5}">
                      <a16:colId xmlns:a16="http://schemas.microsoft.com/office/drawing/2014/main" val="1150966109"/>
                    </a:ext>
                  </a:extLst>
                </a:gridCol>
                <a:gridCol w="822960">
                  <a:extLst>
                    <a:ext uri="{9D8B030D-6E8A-4147-A177-3AD203B41FA5}">
                      <a16:colId xmlns:a16="http://schemas.microsoft.com/office/drawing/2014/main" val="3700830461"/>
                    </a:ext>
                  </a:extLst>
                </a:gridCol>
                <a:gridCol w="822960">
                  <a:extLst>
                    <a:ext uri="{9D8B030D-6E8A-4147-A177-3AD203B41FA5}">
                      <a16:colId xmlns:a16="http://schemas.microsoft.com/office/drawing/2014/main" val="168879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27887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- 2024-09-24 15:00:47</a:t>
                      </a:r>
                      <a:r>
                        <a:rPr kumimoji="0" lang="nl-NL" sz="1000" b="0" i="0" u="none" strike="noStrike" kern="1200" cap="none" spc="0" normalizeH="0" baseline="0" noProof="0">
                          <a:ln>
                            <a:noFill/>
                          </a:ln>
                          <a:solidFill>
                            <a:prstClr val="black"/>
                          </a:solidFill>
                          <a:effectLst/>
                          <a:uLnTx/>
                          <a:uFillTx/>
                          <a:latin typeface="Calibri"/>
                          <a:ea typeface="+mn-ea"/>
                          <a:cs typeface="+mn-cs"/>
                        </a:rPr>
                        <a:t>
 Welkom in Villa Architrackz! Producer, rapper en songwriter Architrackz ontvangt Kleine John en Chavanté in zijn villa voor een potje panna en FIFA (niet zonder bambelen), lunch, en natuurlijk ook om samen muziek te maken. Architrackz geeft Kleine John en Chavanté een challenge: binnen een uur een track maken. Dit met alleen maar 3 beats. Een echte race tegen de klok om alles te schrijven en het nummer op te nemen.  
Architrackz gaat ook diep met zijn gasten. Hoe is het voor Chavanté om zijn carrière als artiest te mixen met vaderschap? En voelt Kleine John ooit competitie om hardere lines te maken als er wordt samengewerkt op een track? Dit en meer over de gasten kom je te weten in deze eerste aflevering van Villa Architrackz. 
Over Architrackz
Architrackz is een Nederlandse muziekproducer, rapper en songwriter. Hij heeft samengewerkt met diverse grote artiesten, waaronder Frenna, Ronnie Flex en Josylvio. Daarnaast is hij ook actief als soloartiest en heeft hij meerdere succesvolle singles uitgebracht zoals Ondernemer, Hard 2 Get en Beetje Fout (feat. Yssi SB). Architrackz staat bekend om zijn energieke productiestijl en zijn vermogen om verschillende muziekgenres te combineren, van hiphop tot Afrobeat. Ook heeft hij bekendheid verworven door zijn werk als host van creatieve projecten en samenwerkingen in de muziekindustrie.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#VillaArchitrackz
Dit is het officiële YouTube kanaal van FunX. Hier brengen o.a. Ouassima, Yous en Nixon jouw favoriete series, zoals: FunX Talent, Villa Architrackz, Nachtwacht, Back to the Roots, Beats Tikken Met, Het Pleintje Van, etc. Maar ook concert reports, festivalverslagen, straatinterviews, studiosessies en zo nu en dan een zieke prank met een artiest.
CHECK ook FUNX TALKS:
https://youtube.com/@FunXtalks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https://i.ytimg.com/vi/fer7JoLKmYU/hqdefault.jpg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44502224"/>
                  </a:ext>
                </a:extLst>
              </a:tr>
            </a:tbl>
          </a:graphicData>
        </a:graphic>
      </p:graphicFrame>
      <p:sp>
        <p:nvSpPr>
          <p:cNvPr id="4" name="Text Placeholder 3">
            <a:extLst>
              <a:ext uri="{FF2B5EF4-FFF2-40B4-BE49-F238E27FC236}">
                <a16:creationId xmlns:a16="http://schemas.microsoft.com/office/drawing/2014/main" id="{2BD6D227-0E96-4626-99F8-7B63CFCD36F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147073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A4DD1-EE5D-4EB2-803D-AC9063DFBF86}"/>
              </a:ext>
            </a:extLst>
          </p:cNvPr>
          <p:cNvSpPr>
            <a:spLocks noGrp="1"/>
          </p:cNvSpPr>
          <p:nvPr>
            <p:ph type="title"/>
          </p:nvPr>
        </p:nvSpPr>
        <p:spPr/>
        <p:txBody>
          <a:bodyPr/>
          <a:lstStyle/>
          <a:p>
            <a:r>
              <a:rPr lang="en-US"/>
              <a:t>Youtube Top 10 YouTube Video's | NPO FunX - 11 of 11</a:t>
            </a:r>
          </a:p>
        </p:txBody>
      </p:sp>
      <p:graphicFrame>
        <p:nvGraphicFramePr>
          <p:cNvPr id="5" name="Table Placeholder 4">
            <a:extLst>
              <a:ext uri="{FF2B5EF4-FFF2-40B4-BE49-F238E27FC236}">
                <a16:creationId xmlns:a16="http://schemas.microsoft.com/office/drawing/2014/main" id="{F5B41664-B0C1-465B-BA25-134FA41570D0}"/>
              </a:ext>
            </a:extLst>
          </p:cNvPr>
          <p:cNvGraphicFramePr>
            <a:graphicFrameLocks noGrp="1"/>
          </p:cNvGraphicFramePr>
          <p:nvPr>
            <p:ph type="tbl" sz="quarter" idx="13"/>
            <p:extLst>
              <p:ext uri="{D42A27DB-BD31-4B8C-83A1-F6EECF244321}">
                <p14:modId xmlns:p14="http://schemas.microsoft.com/office/powerpoint/2010/main" val="135561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7884624"/>
                    </a:ext>
                  </a:extLst>
                </a:gridCol>
                <a:gridCol w="1645920">
                  <a:extLst>
                    <a:ext uri="{9D8B030D-6E8A-4147-A177-3AD203B41FA5}">
                      <a16:colId xmlns:a16="http://schemas.microsoft.com/office/drawing/2014/main" val="184258539"/>
                    </a:ext>
                  </a:extLst>
                </a:gridCol>
                <a:gridCol w="822960">
                  <a:extLst>
                    <a:ext uri="{9D8B030D-6E8A-4147-A177-3AD203B41FA5}">
                      <a16:colId xmlns:a16="http://schemas.microsoft.com/office/drawing/2014/main" val="123796582"/>
                    </a:ext>
                  </a:extLst>
                </a:gridCol>
                <a:gridCol w="822960">
                  <a:extLst>
                    <a:ext uri="{9D8B030D-6E8A-4147-A177-3AD203B41FA5}">
                      <a16:colId xmlns:a16="http://schemas.microsoft.com/office/drawing/2014/main" val="1160096914"/>
                    </a:ext>
                  </a:extLst>
                </a:gridCol>
                <a:gridCol w="822960">
                  <a:extLst>
                    <a:ext uri="{9D8B030D-6E8A-4147-A177-3AD203B41FA5}">
                      <a16:colId xmlns:a16="http://schemas.microsoft.com/office/drawing/2014/main" val="3859673687"/>
                    </a:ext>
                  </a:extLst>
                </a:gridCol>
                <a:gridCol w="822960">
                  <a:extLst>
                    <a:ext uri="{9D8B030D-6E8A-4147-A177-3AD203B41FA5}">
                      <a16:colId xmlns:a16="http://schemas.microsoft.com/office/drawing/2014/main" val="23272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54986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Talks - 2024-09-08 16:45:01</a:t>
                      </a:r>
                      <a:r>
                        <a:rPr kumimoji="0" lang="nl-NL" sz="1000" b="0" i="0" u="none" strike="noStrike" kern="1200" cap="none" spc="0" normalizeH="0" baseline="0" noProof="0">
                          <a:ln>
                            <a:noFill/>
                          </a:ln>
                          <a:solidFill>
                            <a:prstClr val="black"/>
                          </a:solidFill>
                          <a:effectLst/>
                          <a:uLnTx/>
                          <a:uFillTx/>
                          <a:latin typeface="Calibri"/>
                          <a:ea typeface="+mn-ea"/>
                          <a:cs typeface="+mn-cs"/>
                        </a:rPr>
                        <a:t>
 Het is weer tijd voor… een Complicated Question Special met yours truly, Jayh en Mahi! 💜 In deze Special bespreken Jayh en Mahi weer gezellig met z’n tweeën enkele door de luisteraars ingezonden vragen. 
De eerste gaat over een koppel dat al 20 jaar bij elkaar is, maar de laatste jaren een slecht seksleven hebben. Wat doe je als eerste? Actie ondernemen door spice toe te voegen, of praten? En zijn Jayh en Mahi het eindelijk weer eens met elkaar?
De tweede situatie is CRAZYYY. 🤯 Een meid is verliefd op haar beste vriend. Maar een paar belangrijke details: hij is getrouwd, heeft een gezin én heeft je ooit zwanger gemaakt. En, is zij meer in fout dan hij?
Tijd voor iets luchtiger… Of niet? Een stel zou naar een feest moeten gaan waar de ex van haar partner ook is. Moeten ze gaan naar het feest, gaan ze allebei niet of gaat maar één van hen? Ze vraagt om Jayh’s en Mahi’s individuele blik op de zaak. Liggen deze mijlenver uit elkaar? 100!
Heb jij ook een Complicated Question? Stuur het in naar itscomplicated@funx.nl 💜
00:00 Intro
00:40 Complicated Question 1: Hoe verbeter ik mijn seksleven?
07:08  Complicated Question 2: Ik ben dolverliefd op mijn beste vriend... die getrouwd is en mij ooit zwanger maakte
16:03 Complicated Question 3: Hoe vermijd ik de ex van mijn partner?
23:04 Outro
ABONNEER voor MEER: http://www.youtube.com/channel/UC_aLZ1XBriFt04ylcWnz3JA?sub_confirmation=1
WEBSITE: https://funx.nl
FACEBOOK: https://facebook.com/funxfm
INSTAGRAM: https://.instagram.com/funxfm
TIKTOK: https://tiktok.com/@funxfm
SNAPCHAT: https://snapchat.com/add/funxfm
TWITTER: https://twitter.com/funx
SPOTIFY: https://open.spotify.com/user/funxfm
#FunX #Podcast #ItsComplicated
Dit is het YouTube kanaal van FunX Talks. Hier zie je podcasts, interviews, talkshows en meer. Neem ook een kijkje op ons hoofdkanaal waar alles van muziek te vinden is, zoals studiosessies, FunX Talent, en series waarbij o.a. Ouassima en Yous jouw favoriete series brengen (denk: Van Straat Naar Platina, Big Mic, interviews met Glory vechters, Het Pleintje Van, etc). Maar ook festival- en showverslagen, straatinterviews en zo nu en dan een zieke prank met een artiest!
CHECK ook FUNX:
https://www.youtube.com/funx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https://i.ytimg.com/vi/WVv81qRmFqg/hqdefault.jpg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280624337"/>
                  </a:ext>
                </a:extLst>
              </a:tr>
            </a:tbl>
          </a:graphicData>
        </a:graphic>
      </p:graphicFrame>
      <p:sp>
        <p:nvSpPr>
          <p:cNvPr id="4" name="Text Placeholder 3">
            <a:extLst>
              <a:ext uri="{FF2B5EF4-FFF2-40B4-BE49-F238E27FC236}">
                <a16:creationId xmlns:a16="http://schemas.microsoft.com/office/drawing/2014/main" id="{5FEF70D4-B6E0-48D5-9E9D-8D3F0FDA5E64}"/>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5339721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6774</Words>
  <Application>Microsoft Office PowerPoint</Application>
  <PresentationFormat>On-screen Show (4:3)</PresentationFormat>
  <Paragraphs>470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FunX - Maandrapport Social &amp; YouTube Content</vt:lpstr>
      <vt:lpstr>Instagram Top 10 Instagram Posts | NPO FunX - 1 of 4</vt:lpstr>
      <vt:lpstr>Instagram Top 10 Instagram Posts | NPO FunX - 2 of 4</vt:lpstr>
      <vt:lpstr>Instagram Top 10 Instagram Posts | NPO FunX - 3 of 4</vt:lpstr>
      <vt:lpstr>Instagram Top 10 Instagram Posts | NPO FunX - 4 of 4</vt:lpstr>
      <vt:lpstr>Instagram Top 5 Instagram Stories | NPO FunX</vt:lpstr>
      <vt:lpstr>Tiktok Top 10 TikTok Posts | NPO FunX - 1 of 10</vt:lpstr>
      <vt:lpstr>Tiktok Top 10 TikTok Posts | NPO FunX - 2 of 10</vt:lpstr>
      <vt:lpstr>Tiktok Top 10 TikTok Posts | NPO FunX - 3 of 10</vt:lpstr>
      <vt:lpstr>Tiktok Top 10 TikTok Posts | NPO FunX - 4 of 10</vt:lpstr>
      <vt:lpstr>Tiktok Top 10 TikTok Posts | NPO FunX - 5 of 10</vt:lpstr>
      <vt:lpstr>Tiktok Top 10 TikTok Posts | NPO FunX - 6 of 10</vt:lpstr>
      <vt:lpstr>Tiktok Top 10 TikTok Posts | NPO FunX - 7 of 10</vt:lpstr>
      <vt:lpstr>Tiktok Top 10 TikTok Posts | NPO FunX - 8 of 10</vt:lpstr>
      <vt:lpstr>Tiktok Top 10 TikTok Posts | NPO FunX - 9 of 10</vt:lpstr>
      <vt:lpstr>Tiktok Top 10 TikTok Posts | NPO FunX - 10 of 10</vt:lpstr>
      <vt:lpstr>Facebook Top 5 Facebook Posts | NPO FunX</vt:lpstr>
      <vt:lpstr>Youtube Top 10 YouTube Video's | NPO FunX - 1 of 11</vt:lpstr>
      <vt:lpstr>Youtube Top 10 YouTube Video's | NPO FunX - 2 of 11</vt:lpstr>
      <vt:lpstr>Youtube Top 10 YouTube Video's | NPO FunX - 3 of 11</vt:lpstr>
      <vt:lpstr>Youtube Top 10 YouTube Video's | NPO FunX - 4 of 11</vt:lpstr>
      <vt:lpstr>Youtube Top 10 YouTube Video's | NPO FunX - 5 of 11</vt:lpstr>
      <vt:lpstr>Youtube Top 10 YouTube Video's | NPO FunX - 6 of 11</vt:lpstr>
      <vt:lpstr>Youtube Top 10 YouTube Video's | NPO FunX - 7 of 11</vt:lpstr>
      <vt:lpstr>Youtube Top 10 YouTube Video's | NPO FunX - 8 of 11</vt:lpstr>
      <vt:lpstr>Youtube Top 10 YouTube Video's | NPO FunX - 9 of 11</vt:lpstr>
      <vt:lpstr>Youtube Top 10 YouTube Video's | NPO FunX - 10 of 11</vt:lpstr>
      <vt:lpstr>Youtube Top 10 YouTube Video's | NPO FunX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FunX - Maandrapport Social &amp; YouTube Content</dc:title>
  <dc:creator>Frederik Born</dc:creator>
  <cp:lastModifiedBy>Frederik Born</cp:lastModifiedBy>
  <cp:revision>1</cp:revision>
  <dcterms:created xsi:type="dcterms:W3CDTF">2024-10-09T16:40:37Z</dcterms:created>
  <dcterms:modified xsi:type="dcterms:W3CDTF">2024-10-09T16:41:24Z</dcterms:modified>
</cp:coreProperties>
</file>