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4" r:id="rId17"/>
    <p:sldId id="275" r:id="rId18"/>
    <p:sldId id="276" r:id="rId19"/>
    <p:sldId id="277" r:id="rId20"/>
    <p:sldId id="278" r:id="rId21"/>
    <p:sldId id="279" r:id="rId22"/>
    <p:sldId id="280"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0D344-266F-4FC0-AA7D-E22888FF31CC}"/>
              </a:ext>
            </a:extLst>
          </p:cNvPr>
          <p:cNvSpPr>
            <a:spLocks noGrp="1"/>
          </p:cNvSpPr>
          <p:nvPr>
            <p:ph type="ctrTitle"/>
          </p:nvPr>
        </p:nvSpPr>
        <p:spPr/>
        <p:txBody>
          <a:bodyPr/>
          <a:lstStyle/>
          <a:p>
            <a:r>
              <a:rPr lang="fr-FR"/>
              <a:t>FunX - Maandrapport Social &amp; YouTube Content</a:t>
            </a:r>
            <a:endParaRPr lang="en-US"/>
          </a:p>
        </p:txBody>
      </p:sp>
      <p:sp>
        <p:nvSpPr>
          <p:cNvPr id="3" name="Subtitle 2">
            <a:extLst>
              <a:ext uri="{FF2B5EF4-FFF2-40B4-BE49-F238E27FC236}">
                <a16:creationId xmlns:a16="http://schemas.microsoft.com/office/drawing/2014/main" id="{EA1C230C-F353-4DCE-B96E-E0259DF94BCD}"/>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3184754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46E01-12EA-473A-B51F-2312E02CED2D}"/>
              </a:ext>
            </a:extLst>
          </p:cNvPr>
          <p:cNvSpPr>
            <a:spLocks noGrp="1"/>
          </p:cNvSpPr>
          <p:nvPr>
            <p:ph type="title"/>
          </p:nvPr>
        </p:nvSpPr>
        <p:spPr/>
        <p:txBody>
          <a:bodyPr/>
          <a:lstStyle/>
          <a:p>
            <a:r>
              <a:rPr lang="en-US"/>
              <a:t>Instagram Top 10 Instagram Posts | NPO FunX - 1 of 2</a:t>
            </a:r>
          </a:p>
        </p:txBody>
      </p:sp>
      <p:graphicFrame>
        <p:nvGraphicFramePr>
          <p:cNvPr id="5" name="Table Placeholder 4">
            <a:extLst>
              <a:ext uri="{FF2B5EF4-FFF2-40B4-BE49-F238E27FC236}">
                <a16:creationId xmlns:a16="http://schemas.microsoft.com/office/drawing/2014/main" id="{0F37C3DD-16D5-4DB3-8575-76AC36AECABE}"/>
              </a:ext>
            </a:extLst>
          </p:cNvPr>
          <p:cNvGraphicFramePr>
            <a:graphicFrameLocks noGrp="1"/>
          </p:cNvGraphicFramePr>
          <p:nvPr>
            <p:ph type="tbl" sz="quarter" idx="13"/>
            <p:extLst>
              <p:ext uri="{D42A27DB-BD31-4B8C-83A1-F6EECF244321}">
                <p14:modId xmlns:p14="http://schemas.microsoft.com/office/powerpoint/2010/main" val="89489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137575799"/>
                    </a:ext>
                  </a:extLst>
                </a:gridCol>
                <a:gridCol w="905256">
                  <a:extLst>
                    <a:ext uri="{9D8B030D-6E8A-4147-A177-3AD203B41FA5}">
                      <a16:colId xmlns:a16="http://schemas.microsoft.com/office/drawing/2014/main" val="3132846726"/>
                    </a:ext>
                  </a:extLst>
                </a:gridCol>
                <a:gridCol w="905256">
                  <a:extLst>
                    <a:ext uri="{9D8B030D-6E8A-4147-A177-3AD203B41FA5}">
                      <a16:colId xmlns:a16="http://schemas.microsoft.com/office/drawing/2014/main" val="798806555"/>
                    </a:ext>
                  </a:extLst>
                </a:gridCol>
                <a:gridCol w="905256">
                  <a:extLst>
                    <a:ext uri="{9D8B030D-6E8A-4147-A177-3AD203B41FA5}">
                      <a16:colId xmlns:a16="http://schemas.microsoft.com/office/drawing/2014/main" val="3152277084"/>
                    </a:ext>
                  </a:extLst>
                </a:gridCol>
                <a:gridCol w="905256">
                  <a:extLst>
                    <a:ext uri="{9D8B030D-6E8A-4147-A177-3AD203B41FA5}">
                      <a16:colId xmlns:a16="http://schemas.microsoft.com/office/drawing/2014/main" val="4161808267"/>
                    </a:ext>
                  </a:extLst>
                </a:gridCol>
                <a:gridCol w="905256">
                  <a:extLst>
                    <a:ext uri="{9D8B030D-6E8A-4147-A177-3AD203B41FA5}">
                      <a16:colId xmlns:a16="http://schemas.microsoft.com/office/drawing/2014/main" val="103909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5487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- 2024-08-09 12:27:08</a:t>
                      </a:r>
                      <a:r>
                        <a:rPr kumimoji="0" lang="nl-NL" sz="1000" b="0" i="0" u="none" strike="noStrike" kern="1200" cap="none" spc="0" normalizeH="0" baseline="0" noProof="0">
                          <a:ln>
                            <a:noFill/>
                          </a:ln>
                          <a:solidFill>
                            <a:prstClr val="black"/>
                          </a:solidFill>
                          <a:effectLst/>
                          <a:uLnTx/>
                          <a:uFillTx/>
                          <a:latin typeface="Calibri"/>
                          <a:ea typeface="+mn-ea"/>
                          <a:cs typeface="+mn-cs"/>
                        </a:rPr>
                        <a:t>
 De Bellingham-broers begonnen hun professionele voetbalreis met FIFA. Hun moeder vertelt hoe ze vroeger strafschoppen namen met een plastic zak over hun handen. Je kunt zelfs je broer niet vertrouwen in dit spel! 😂🎮 #Bellingham #RealMadrid #Sunderland #FIFA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157190</a:t>
                      </a:r>
                    </a:p>
                  </a:txBody>
                  <a:tcPr/>
                </a:tc>
                <a:extLst>
                  <a:ext uri="{0D108BD9-81ED-4DB2-BD59-A6C34878D82A}">
                    <a16:rowId xmlns:a16="http://schemas.microsoft.com/office/drawing/2014/main" val="194518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- 2024-08-09 09:00:00</a:t>
                      </a:r>
                      <a:r>
                        <a:rPr kumimoji="0" lang="nl-NL" sz="1000" b="0" i="0" u="none" strike="noStrike" kern="1200" cap="none" spc="0" normalizeH="0" baseline="0" noProof="0">
                          <a:ln>
                            <a:noFill/>
                          </a:ln>
                          <a:solidFill>
                            <a:prstClr val="black"/>
                          </a:solidFill>
                          <a:effectLst/>
                          <a:uLnTx/>
                          <a:uFillTx/>
                          <a:latin typeface="Calibri"/>
                          <a:ea typeface="+mn-ea"/>
                          <a:cs typeface="+mn-cs"/>
                        </a:rPr>
                        <a:t>
 Zoals iedereen van hem gewend is liet @icemanvieze de mensen lachen bij zijn deelname aan de Slimste Mens!😂 Heb jij de aflevering al gezien?👀 #deslimstemens #ICE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119172</a:t>
                      </a:r>
                    </a:p>
                  </a:txBody>
                  <a:tcPr/>
                </a:tc>
                <a:extLst>
                  <a:ext uri="{0D108BD9-81ED-4DB2-BD59-A6C34878D82A}">
                    <a16:rowId xmlns:a16="http://schemas.microsoft.com/office/drawing/2014/main" val="103882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- 2024-08-31 15:05:17</a:t>
                      </a:r>
                      <a:r>
                        <a:rPr kumimoji="0" lang="nl-NL" sz="1000" b="0" i="0" u="none" strike="noStrike" kern="1200" cap="none" spc="0" normalizeH="0" baseline="0" noProof="0">
                          <a:ln>
                            <a:noFill/>
                          </a:ln>
                          <a:solidFill>
                            <a:prstClr val="black"/>
                          </a:solidFill>
                          <a:effectLst/>
                          <a:uLnTx/>
                          <a:uFillTx/>
                          <a:latin typeface="Calibri"/>
                          <a:ea typeface="+mn-ea"/>
                          <a:cs typeface="+mn-cs"/>
                        </a:rPr>
                        <a:t>
 Wie gaat er nou niet lekker op dit soort vader en zoon content?!😍💜 #Kempi #Vensly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124175</a:t>
                      </a:r>
                    </a:p>
                  </a:txBody>
                  <a:tcPr/>
                </a:tc>
                <a:extLst>
                  <a:ext uri="{0D108BD9-81ED-4DB2-BD59-A6C34878D82A}">
                    <a16:rowId xmlns:a16="http://schemas.microsoft.com/office/drawing/2014/main" val="371489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funxfm - 2024-08-10 10:47:22</a:t>
                      </a:r>
                      <a:r>
                        <a:rPr kumimoji="0" lang="en-US" sz="1000" b="0" i="0" u="none" strike="noStrike" kern="1200" cap="none" spc="0" normalizeH="0" baseline="0" noProof="0">
                          <a:ln>
                            <a:noFill/>
                          </a:ln>
                          <a:solidFill>
                            <a:prstClr val="black"/>
                          </a:solidFill>
                          <a:effectLst/>
                          <a:uLnTx/>
                          <a:uFillTx/>
                          <a:latin typeface="Calibri"/>
                          <a:ea typeface="+mn-ea"/>
                          <a:cs typeface="+mn-cs"/>
                        </a:rPr>
                        <a:t>
 Herkenbaar or nah?👇👀😂 #PieterValley #Sketch #Snapchat #FunX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212703</a:t>
                      </a:r>
                    </a:p>
                  </a:txBody>
                  <a:tcPr/>
                </a:tc>
                <a:extLst>
                  <a:ext uri="{0D108BD9-81ED-4DB2-BD59-A6C34878D82A}">
                    <a16:rowId xmlns:a16="http://schemas.microsoft.com/office/drawing/2014/main" val="2001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- 2024-08-08 14:29:21</a:t>
                      </a:r>
                      <a:r>
                        <a:rPr kumimoji="0" lang="nl-NL" sz="1000" b="0" i="0" u="none" strike="noStrike" kern="1200" cap="none" spc="0" normalizeH="0" baseline="0" noProof="0">
                          <a:ln>
                            <a:noFill/>
                          </a:ln>
                          <a:solidFill>
                            <a:prstClr val="black"/>
                          </a:solidFill>
                          <a:effectLst/>
                          <a:uLnTx/>
                          <a:uFillTx/>
                          <a:latin typeface="Calibri"/>
                          <a:ea typeface="+mn-ea"/>
                          <a:cs typeface="+mn-cs"/>
                        </a:rPr>
                        <a:t>
 Van je familie moet je het hebben!😂💜  #meetandgreet #astonvilla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75589</a:t>
                      </a:r>
                    </a:p>
                  </a:txBody>
                  <a:tcPr/>
                </a:tc>
                <a:extLst>
                  <a:ext uri="{0D108BD9-81ED-4DB2-BD59-A6C34878D82A}">
                    <a16:rowId xmlns:a16="http://schemas.microsoft.com/office/drawing/2014/main" val="257937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- 2024-08-02 17:56:27</a:t>
                      </a:r>
                      <a:r>
                        <a:rPr kumimoji="0" lang="nl-NL" sz="1000" b="0" i="0" u="none" strike="noStrike" kern="1200" cap="none" spc="0" normalizeH="0" baseline="0" noProof="0">
                          <a:ln>
                            <a:noFill/>
                          </a:ln>
                          <a:solidFill>
                            <a:prstClr val="black"/>
                          </a:solidFill>
                          <a:effectLst/>
                          <a:uLnTx/>
                          <a:uFillTx/>
                          <a:latin typeface="Calibri"/>
                          <a:ea typeface="+mn-ea"/>
                          <a:cs typeface="+mn-cs"/>
                        </a:rPr>
                        <a:t>
 Deze man is op een heel ander level😂💜#ChrisBrown #meetandgreet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69129</a:t>
                      </a:r>
                    </a:p>
                  </a:txBody>
                  <a:tcPr/>
                </a:tc>
                <a:extLst>
                  <a:ext uri="{0D108BD9-81ED-4DB2-BD59-A6C34878D82A}">
                    <a16:rowId xmlns:a16="http://schemas.microsoft.com/office/drawing/2014/main" val="209905566"/>
                  </a:ext>
                </a:extLst>
              </a:tr>
            </a:tbl>
          </a:graphicData>
        </a:graphic>
      </p:graphicFrame>
      <p:sp>
        <p:nvSpPr>
          <p:cNvPr id="4" name="Text Placeholder 3">
            <a:extLst>
              <a:ext uri="{FF2B5EF4-FFF2-40B4-BE49-F238E27FC236}">
                <a16:creationId xmlns:a16="http://schemas.microsoft.com/office/drawing/2014/main" id="{A1E0104E-7083-4519-98B7-9252557F9A3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292123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39F13-8B5B-463A-A343-F2129BC292AE}"/>
              </a:ext>
            </a:extLst>
          </p:cNvPr>
          <p:cNvSpPr>
            <a:spLocks noGrp="1"/>
          </p:cNvSpPr>
          <p:nvPr>
            <p:ph type="title"/>
          </p:nvPr>
        </p:nvSpPr>
        <p:spPr/>
        <p:txBody>
          <a:bodyPr/>
          <a:lstStyle/>
          <a:p>
            <a:r>
              <a:rPr lang="en-US"/>
              <a:t>Instagram Top 10 Instagram Posts | NPO FunX - 2 of 2</a:t>
            </a:r>
          </a:p>
        </p:txBody>
      </p:sp>
      <p:graphicFrame>
        <p:nvGraphicFramePr>
          <p:cNvPr id="5" name="Table Placeholder 4">
            <a:extLst>
              <a:ext uri="{FF2B5EF4-FFF2-40B4-BE49-F238E27FC236}">
                <a16:creationId xmlns:a16="http://schemas.microsoft.com/office/drawing/2014/main" id="{007B6F33-8D41-4E91-8E34-17649F1F8C25}"/>
              </a:ext>
            </a:extLst>
          </p:cNvPr>
          <p:cNvGraphicFramePr>
            <a:graphicFrameLocks noGrp="1"/>
          </p:cNvGraphicFramePr>
          <p:nvPr>
            <p:ph type="tbl" sz="quarter" idx="13"/>
            <p:extLst>
              <p:ext uri="{D42A27DB-BD31-4B8C-83A1-F6EECF244321}">
                <p14:modId xmlns:p14="http://schemas.microsoft.com/office/powerpoint/2010/main" val="180608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628441805"/>
                    </a:ext>
                  </a:extLst>
                </a:gridCol>
                <a:gridCol w="905256">
                  <a:extLst>
                    <a:ext uri="{9D8B030D-6E8A-4147-A177-3AD203B41FA5}">
                      <a16:colId xmlns:a16="http://schemas.microsoft.com/office/drawing/2014/main" val="330978510"/>
                    </a:ext>
                  </a:extLst>
                </a:gridCol>
                <a:gridCol w="905256">
                  <a:extLst>
                    <a:ext uri="{9D8B030D-6E8A-4147-A177-3AD203B41FA5}">
                      <a16:colId xmlns:a16="http://schemas.microsoft.com/office/drawing/2014/main" val="1292334872"/>
                    </a:ext>
                  </a:extLst>
                </a:gridCol>
                <a:gridCol w="905256">
                  <a:extLst>
                    <a:ext uri="{9D8B030D-6E8A-4147-A177-3AD203B41FA5}">
                      <a16:colId xmlns:a16="http://schemas.microsoft.com/office/drawing/2014/main" val="2780612104"/>
                    </a:ext>
                  </a:extLst>
                </a:gridCol>
                <a:gridCol w="905256">
                  <a:extLst>
                    <a:ext uri="{9D8B030D-6E8A-4147-A177-3AD203B41FA5}">
                      <a16:colId xmlns:a16="http://schemas.microsoft.com/office/drawing/2014/main" val="979807121"/>
                    </a:ext>
                  </a:extLst>
                </a:gridCol>
                <a:gridCol w="905256">
                  <a:extLst>
                    <a:ext uri="{9D8B030D-6E8A-4147-A177-3AD203B41FA5}">
                      <a16:colId xmlns:a16="http://schemas.microsoft.com/office/drawing/2014/main" val="3480332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234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- 2024-08-01 09:54:42</a:t>
                      </a:r>
                      <a:r>
                        <a:rPr kumimoji="0" lang="nl-NL" sz="1000" b="0" i="0" u="none" strike="noStrike" kern="1200" cap="none" spc="0" normalizeH="0" baseline="0" noProof="0">
                          <a:ln>
                            <a:noFill/>
                          </a:ln>
                          <a:solidFill>
                            <a:prstClr val="black"/>
                          </a:solidFill>
                          <a:effectLst/>
                          <a:uLnTx/>
                          <a:uFillTx/>
                          <a:latin typeface="Calibri"/>
                          <a:ea typeface="+mn-ea"/>
                          <a:cs typeface="+mn-cs"/>
                        </a:rPr>
                        <a:t>
 “Man moet noncha blijven.” Turkse Olympische schutter Yusuf Dikeç gaat viraal met zijn optreden waarmee hij een zilveren medaille heeft gewonnen.🥈 Zijn tegenstanders kwamen met speciale schietuitrusting en in strakke outfits, maar Dikeç schoot zichzelf zonder technische snufjes, met zijn hand in zijn zak naar het zilver. Op socials reageren mensen dingen zoals: “Hij zou een sigaret roken als ze hem zouden laten.”😂. #olympischespelen #yusufdikec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99888</a:t>
                      </a:r>
                    </a:p>
                  </a:txBody>
                  <a:tcPr/>
                </a:tc>
                <a:extLst>
                  <a:ext uri="{0D108BD9-81ED-4DB2-BD59-A6C34878D82A}">
                    <a16:rowId xmlns:a16="http://schemas.microsoft.com/office/drawing/2014/main" val="206866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funxfm - 2024-08-17 09:10:03</a:t>
                      </a:r>
                      <a:r>
                        <a:rPr kumimoji="0" lang="en-US" sz="1000" b="0" i="0" u="none" strike="noStrike" kern="1200" cap="none" spc="0" normalizeH="0" baseline="0" noProof="0">
                          <a:ln>
                            <a:noFill/>
                          </a:ln>
                          <a:solidFill>
                            <a:prstClr val="black"/>
                          </a:solidFill>
                          <a:effectLst/>
                          <a:uLnTx/>
                          <a:uFillTx/>
                          <a:latin typeface="Calibri"/>
                          <a:ea typeface="+mn-ea"/>
                          <a:cs typeface="+mn-cs"/>
                        </a:rPr>
                        <a:t>
 IShowSpeed heeft een UFC vechter verslagen in een race, Travis Scott verslagen in een race, Adin Ross op laten geven tijdens een potje worstelen en hij slaat ook nog eens harder dan UFC kampioen Alex Pereira🤯 Deze man is van alle markten thuis🔥 #IShowSpeed #AdinRoss #TravisScott #AlexPereira #UFC #FunX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68129</a:t>
                      </a:r>
                    </a:p>
                  </a:txBody>
                  <a:tcPr/>
                </a:tc>
                <a:extLst>
                  <a:ext uri="{0D108BD9-81ED-4DB2-BD59-A6C34878D82A}">
                    <a16:rowId xmlns:a16="http://schemas.microsoft.com/office/drawing/2014/main" val="86411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- 2024-08-04 08:21:07</a:t>
                      </a:r>
                      <a:r>
                        <a:rPr kumimoji="0" lang="nl-NL" sz="1000" b="0" i="0" u="none" strike="noStrike" kern="1200" cap="none" spc="0" normalizeH="0" baseline="0" noProof="0">
                          <a:ln>
                            <a:noFill/>
                          </a:ln>
                          <a:solidFill>
                            <a:prstClr val="black"/>
                          </a:solidFill>
                          <a:effectLst/>
                          <a:uLnTx/>
                          <a:uFillTx/>
                          <a:latin typeface="Calibri"/>
                          <a:ea typeface="+mn-ea"/>
                          <a:cs typeface="+mn-cs"/>
                        </a:rPr>
                        <a:t>
 Onlangs ging Speed viraal door over zijn Ronaldo Lamborghini te springen, en nu overtreft hij zichzelf door over TWEE auto’s te springen!🤯 Wat gaat hij hierna doen? Deze man blijft ons verbazen!😂💜 #IShowSpeed #Viral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56540</a:t>
                      </a:r>
                    </a:p>
                  </a:txBody>
                  <a:tcPr/>
                </a:tc>
                <a:extLst>
                  <a:ext uri="{0D108BD9-81ED-4DB2-BD59-A6C34878D82A}">
                    <a16:rowId xmlns:a16="http://schemas.microsoft.com/office/drawing/2014/main" val="332367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funxfm - 2024-08-31 15:31:50</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#SaritaLorena #FunX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82205</a:t>
                      </a:r>
                    </a:p>
                  </a:txBody>
                  <a:tcPr/>
                </a:tc>
                <a:extLst>
                  <a:ext uri="{0D108BD9-81ED-4DB2-BD59-A6C34878D82A}">
                    <a16:rowId xmlns:a16="http://schemas.microsoft.com/office/drawing/2014/main" val="4210387034"/>
                  </a:ext>
                </a:extLst>
              </a:tr>
            </a:tbl>
          </a:graphicData>
        </a:graphic>
      </p:graphicFrame>
      <p:sp>
        <p:nvSpPr>
          <p:cNvPr id="4" name="Text Placeholder 3">
            <a:extLst>
              <a:ext uri="{FF2B5EF4-FFF2-40B4-BE49-F238E27FC236}">
                <a16:creationId xmlns:a16="http://schemas.microsoft.com/office/drawing/2014/main" id="{D1964588-501B-4134-8519-7EBB3ECB4DC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126684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F4E6A-57CC-4B7B-AC78-A433608D2530}"/>
              </a:ext>
            </a:extLst>
          </p:cNvPr>
          <p:cNvSpPr>
            <a:spLocks noGrp="1"/>
          </p:cNvSpPr>
          <p:nvPr>
            <p:ph type="title"/>
          </p:nvPr>
        </p:nvSpPr>
        <p:spPr/>
        <p:txBody>
          <a:bodyPr/>
          <a:lstStyle/>
          <a:p>
            <a:r>
              <a:rPr lang="en-US"/>
              <a:t>Instagram Top 5 Instagram Stories | NPO FunX</a:t>
            </a:r>
          </a:p>
        </p:txBody>
      </p:sp>
      <p:graphicFrame>
        <p:nvGraphicFramePr>
          <p:cNvPr id="5" name="Table Placeholder 4">
            <a:extLst>
              <a:ext uri="{FF2B5EF4-FFF2-40B4-BE49-F238E27FC236}">
                <a16:creationId xmlns:a16="http://schemas.microsoft.com/office/drawing/2014/main" id="{3566F452-30FA-485B-9998-DE94C0498004}"/>
              </a:ext>
            </a:extLst>
          </p:cNvPr>
          <p:cNvGraphicFramePr>
            <a:graphicFrameLocks noGrp="1"/>
          </p:cNvGraphicFramePr>
          <p:nvPr>
            <p:ph type="tbl" sz="quarter" idx="13"/>
            <p:extLst>
              <p:ext uri="{D42A27DB-BD31-4B8C-83A1-F6EECF244321}">
                <p14:modId xmlns:p14="http://schemas.microsoft.com/office/powerpoint/2010/main" val="3247279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65279509"/>
                    </a:ext>
                  </a:extLst>
                </a:gridCol>
                <a:gridCol w="1892808">
                  <a:extLst>
                    <a:ext uri="{9D8B030D-6E8A-4147-A177-3AD203B41FA5}">
                      <a16:colId xmlns:a16="http://schemas.microsoft.com/office/drawing/2014/main" val="2166334903"/>
                    </a:ext>
                  </a:extLst>
                </a:gridCol>
                <a:gridCol w="905256">
                  <a:extLst>
                    <a:ext uri="{9D8B030D-6E8A-4147-A177-3AD203B41FA5}">
                      <a16:colId xmlns:a16="http://schemas.microsoft.com/office/drawing/2014/main" val="933912705"/>
                    </a:ext>
                  </a:extLst>
                </a:gridCol>
                <a:gridCol w="905256">
                  <a:extLst>
                    <a:ext uri="{9D8B030D-6E8A-4147-A177-3AD203B41FA5}">
                      <a16:colId xmlns:a16="http://schemas.microsoft.com/office/drawing/2014/main" val="3689590949"/>
                    </a:ext>
                  </a:extLst>
                </a:gridCol>
                <a:gridCol w="905256">
                  <a:extLst>
                    <a:ext uri="{9D8B030D-6E8A-4147-A177-3AD203B41FA5}">
                      <a16:colId xmlns:a16="http://schemas.microsoft.com/office/drawing/2014/main" val="3025254348"/>
                    </a:ext>
                  </a:extLst>
                </a:gridCol>
                <a:gridCol w="905256">
                  <a:extLst>
                    <a:ext uri="{9D8B030D-6E8A-4147-A177-3AD203B41FA5}">
                      <a16:colId xmlns:a16="http://schemas.microsoft.com/office/drawing/2014/main" val="346225535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extLst>
                  <a:ext uri="{0D108BD9-81ED-4DB2-BD59-A6C34878D82A}">
                    <a16:rowId xmlns:a16="http://schemas.microsoft.com/office/drawing/2014/main" val="965164226"/>
                  </a:ext>
                </a:extLst>
              </a:tr>
              <a:tr h="370840">
                <a:tc>
                  <a:txBody>
                    <a:bodyPr/>
                    <a:lstStyle/>
                    <a:p>
                      <a:r>
                        <a:rPr lang="nl-NL" sz="1000" b="1"/>
                        <a:t>funxfm - 2024-08-17 21:30:35</a:t>
                      </a:r>
                      <a:r>
                        <a:rPr lang="nl-NL" sz="1000"/>
                        <a:t>
 @ronnieflex &amp; @maradonnie 
ZIJN OOK VAN DE PARTIJ!</a:t>
                      </a:r>
                      <a:endParaRPr lang="en-US" sz="1000"/>
                    </a:p>
                  </a:txBody>
                  <a:tcPr/>
                </a:tc>
                <a:tc>
                  <a:txBody>
                    <a:bodyPr/>
                    <a:lstStyle/>
                    <a:p>
                      <a:r>
                        <a:rPr lang="en-US" sz="1000"/>
                        <a:t>https://quintly-eu-image-storage.s3.amazonaws.com/e2e4db511ce4d3ad9f5d972ba1e52ca8/c23551f342c0a27d76724d7f258c0992.jpg</a:t>
                      </a:r>
                    </a:p>
                  </a:txBody>
                  <a:tcPr/>
                </a:tc>
                <a:tc>
                  <a:txBody>
                    <a:bodyPr/>
                    <a:lstStyle/>
                    <a:p>
                      <a:r>
                        <a:rPr lang="en-US" sz="1000"/>
                        <a:t>24673</a:t>
                      </a:r>
                    </a:p>
                  </a:txBody>
                  <a:tcPr/>
                </a:tc>
                <a:tc>
                  <a:txBody>
                    <a:bodyPr/>
                    <a:lstStyle/>
                    <a:p>
                      <a:r>
                        <a:rPr lang="en-US" sz="1000"/>
                        <a:t>133</a:t>
                      </a:r>
                    </a:p>
                  </a:txBody>
                  <a:tcPr/>
                </a:tc>
                <a:tc>
                  <a:txBody>
                    <a:bodyPr/>
                    <a:lstStyle/>
                    <a:p>
                      <a:r>
                        <a:rPr lang="en-US" sz="1000"/>
                        <a:t>5118</a:t>
                      </a:r>
                    </a:p>
                  </a:txBody>
                  <a:tcPr/>
                </a:tc>
                <a:tc>
                  <a:txBody>
                    <a:bodyPr/>
                    <a:lstStyle/>
                    <a:p>
                      <a:r>
                        <a:rPr lang="en-US" sz="1000"/>
                        <a:t>183</a:t>
                      </a:r>
                    </a:p>
                  </a:txBody>
                  <a:tcPr/>
                </a:tc>
                <a:extLst>
                  <a:ext uri="{0D108BD9-81ED-4DB2-BD59-A6C34878D82A}">
                    <a16:rowId xmlns:a16="http://schemas.microsoft.com/office/drawing/2014/main" val="667716563"/>
                  </a:ext>
                </a:extLst>
              </a:tr>
              <a:tr h="370840">
                <a:tc>
                  <a:txBody>
                    <a:bodyPr/>
                    <a:lstStyle/>
                    <a:p>
                      <a:r>
                        <a:rPr lang="en-US" sz="1000" b="1"/>
                        <a:t>funxfm - 2024-08-01 11:59:28</a:t>
                      </a:r>
                      <a:r>
                        <a:rPr lang="en-US" sz="1000"/>
                        <a:t>
 BE THERE! ZATERDAG 3 AUG
 @lasharo__ @diyaralvaro @gennawavey @jp.official_ @kaya.imani @djmimiofficial @reanny @dj.nems @katnuf @miguellkaidel @pricelesssfb</a:t>
                      </a:r>
                    </a:p>
                  </a:txBody>
                  <a:tcPr/>
                </a:tc>
                <a:tc>
                  <a:txBody>
                    <a:bodyPr/>
                    <a:lstStyle/>
                    <a:p>
                      <a:r>
                        <a:rPr lang="en-US" sz="1000"/>
                        <a:t>https://quintly-eu-image-storage.s3.amazonaws.com/e2e4db511ce4d3ad9f5d972ba1e52ca8/803ce0be287aff0e566b12b82c58efd9.jpg</a:t>
                      </a:r>
                    </a:p>
                  </a:txBody>
                  <a:tcPr/>
                </a:tc>
                <a:tc>
                  <a:txBody>
                    <a:bodyPr/>
                    <a:lstStyle/>
                    <a:p>
                      <a:r>
                        <a:rPr lang="en-US" sz="1000"/>
                        <a:t>15857</a:t>
                      </a:r>
                    </a:p>
                  </a:txBody>
                  <a:tcPr/>
                </a:tc>
                <a:tc>
                  <a:txBody>
                    <a:bodyPr/>
                    <a:lstStyle/>
                    <a:p>
                      <a:r>
                        <a:rPr lang="en-US" sz="1000"/>
                        <a:t>755</a:t>
                      </a:r>
                    </a:p>
                  </a:txBody>
                  <a:tcPr/>
                </a:tc>
                <a:tc>
                  <a:txBody>
                    <a:bodyPr/>
                    <a:lstStyle/>
                    <a:p>
                      <a:r>
                        <a:rPr lang="en-US" sz="1000"/>
                        <a:t>6503</a:t>
                      </a:r>
                    </a:p>
                  </a:txBody>
                  <a:tcPr/>
                </a:tc>
                <a:tc>
                  <a:txBody>
                    <a:bodyPr/>
                    <a:lstStyle/>
                    <a:p>
                      <a:r>
                        <a:rPr lang="en-US" sz="1000"/>
                        <a:t>737</a:t>
                      </a:r>
                    </a:p>
                  </a:txBody>
                  <a:tcPr/>
                </a:tc>
                <a:extLst>
                  <a:ext uri="{0D108BD9-81ED-4DB2-BD59-A6C34878D82A}">
                    <a16:rowId xmlns:a16="http://schemas.microsoft.com/office/drawing/2014/main" val="3583310960"/>
                  </a:ext>
                </a:extLst>
              </a:tr>
              <a:tr h="370840">
                <a:tc>
                  <a:txBody>
                    <a:bodyPr/>
                    <a:lstStyle/>
                    <a:p>
                      <a:r>
                        <a:rPr lang="nl-NL" sz="1000" b="1"/>
                        <a:t>funxfm - 2024-08-20 13:44:32</a:t>
                      </a:r>
                      <a:r>
                        <a:rPr lang="nl-NL" sz="1000"/>
                        <a:t>
 @nordinblessing 👀 IS NOG NIET HELEMAAL BIJGEKOMEN VAN LOWLANDS..</a:t>
                      </a:r>
                      <a:endParaRPr lang="en-US" sz="1000"/>
                    </a:p>
                  </a:txBody>
                  <a:tcPr/>
                </a:tc>
                <a:tc>
                  <a:txBody>
                    <a:bodyPr/>
                    <a:lstStyle/>
                    <a:p>
                      <a:r>
                        <a:rPr lang="en-US" sz="1000"/>
                        <a:t>https://quintly-eu-image-storage.s3.amazonaws.com/e2e4db511ce4d3ad9f5d972ba1e52ca8/fb924512ce42f143c2b41edfc6006a8c.jpg</a:t>
                      </a:r>
                    </a:p>
                  </a:txBody>
                  <a:tcPr/>
                </a:tc>
                <a:tc>
                  <a:txBody>
                    <a:bodyPr/>
                    <a:lstStyle/>
                    <a:p>
                      <a:r>
                        <a:rPr lang="en-US" sz="1000"/>
                        <a:t>14788</a:t>
                      </a:r>
                    </a:p>
                  </a:txBody>
                  <a:tcPr/>
                </a:tc>
                <a:tc>
                  <a:txBody>
                    <a:bodyPr/>
                    <a:lstStyle/>
                    <a:p>
                      <a:r>
                        <a:rPr lang="en-US" sz="1000"/>
                        <a:t>682</a:t>
                      </a:r>
                    </a:p>
                  </a:txBody>
                  <a:tcPr/>
                </a:tc>
                <a:tc>
                  <a:txBody>
                    <a:bodyPr/>
                    <a:lstStyle/>
                    <a:p>
                      <a:r>
                        <a:rPr lang="en-US" sz="1000"/>
                        <a:t>4542</a:t>
                      </a:r>
                    </a:p>
                  </a:txBody>
                  <a:tcPr/>
                </a:tc>
                <a:tc>
                  <a:txBody>
                    <a:bodyPr/>
                    <a:lstStyle/>
                    <a:p>
                      <a:r>
                        <a:rPr lang="en-US" sz="1000"/>
                        <a:t>154</a:t>
                      </a:r>
                    </a:p>
                  </a:txBody>
                  <a:tcPr/>
                </a:tc>
                <a:extLst>
                  <a:ext uri="{0D108BD9-81ED-4DB2-BD59-A6C34878D82A}">
                    <a16:rowId xmlns:a16="http://schemas.microsoft.com/office/drawing/2014/main" val="4060047347"/>
                  </a:ext>
                </a:extLst>
              </a:tr>
              <a:tr h="370840">
                <a:tc>
                  <a:txBody>
                    <a:bodyPr/>
                    <a:lstStyle/>
                    <a:p>
                      <a:r>
                        <a:rPr lang="da-DK" sz="1000" b="1"/>
                        <a:t>funxfm - 2024-08-13 10:22:07</a:t>
                      </a:r>
                      <a:r>
                        <a:rPr lang="da-DK" sz="1000"/>
                        <a:t>
 @broederliefde @ronnieflex @antoonpb @emms_bl @jerr_bl @sjaf_bl @mella_bl @edsoncesar_bl</a:t>
                      </a:r>
                      <a:endParaRPr lang="en-US" sz="1000"/>
                    </a:p>
                  </a:txBody>
                  <a:tcPr/>
                </a:tc>
                <a:tc>
                  <a:txBody>
                    <a:bodyPr/>
                    <a:lstStyle/>
                    <a:p>
                      <a:r>
                        <a:rPr lang="en-US" sz="1000"/>
                        <a:t>https://quintly-eu-image-storage.s3.amazonaws.com/e2e4db511ce4d3ad9f5d972ba1e52ca8/a5ce4d5e18120ba0ab3722e89b919a14.jpg</a:t>
                      </a:r>
                    </a:p>
                  </a:txBody>
                  <a:tcPr/>
                </a:tc>
                <a:tc>
                  <a:txBody>
                    <a:bodyPr/>
                    <a:lstStyle/>
                    <a:p>
                      <a:r>
                        <a:rPr lang="en-US" sz="1000"/>
                        <a:t>12330</a:t>
                      </a:r>
                    </a:p>
                  </a:txBody>
                  <a:tcPr/>
                </a:tc>
                <a:tc>
                  <a:txBody>
                    <a:bodyPr/>
                    <a:lstStyle/>
                    <a:p>
                      <a:r>
                        <a:rPr lang="en-US" sz="1000"/>
                        <a:t>858</a:t>
                      </a:r>
                    </a:p>
                  </a:txBody>
                  <a:tcPr/>
                </a:tc>
                <a:tc>
                  <a:txBody>
                    <a:bodyPr/>
                    <a:lstStyle/>
                    <a:p>
                      <a:r>
                        <a:rPr lang="en-US" sz="1000"/>
                        <a:t>4577</a:t>
                      </a:r>
                    </a:p>
                  </a:txBody>
                  <a:tcPr/>
                </a:tc>
                <a:tc>
                  <a:txBody>
                    <a:bodyPr/>
                    <a:lstStyle/>
                    <a:p>
                      <a:r>
                        <a:rPr lang="en-US" sz="1000"/>
                        <a:t>262</a:t>
                      </a:r>
                    </a:p>
                  </a:txBody>
                  <a:tcPr/>
                </a:tc>
                <a:extLst>
                  <a:ext uri="{0D108BD9-81ED-4DB2-BD59-A6C34878D82A}">
                    <a16:rowId xmlns:a16="http://schemas.microsoft.com/office/drawing/2014/main" val="2778377891"/>
                  </a:ext>
                </a:extLst>
              </a:tr>
              <a:tr h="370840">
                <a:tc>
                  <a:txBody>
                    <a:bodyPr/>
                    <a:lstStyle/>
                    <a:p>
                      <a:r>
                        <a:rPr lang="da-DK" sz="1000" b="1"/>
                        <a:t>funxfm - 2024-08-20 09:24:15</a:t>
                      </a:r>
                      <a:r>
                        <a:rPr lang="da-DK" sz="1000"/>
                        <a:t>
 @km_sfb @jonnafraser @prodbysrno</a:t>
                      </a:r>
                      <a:endParaRPr lang="en-US" sz="1000"/>
                    </a:p>
                  </a:txBody>
                  <a:tcPr/>
                </a:tc>
                <a:tc>
                  <a:txBody>
                    <a:bodyPr/>
                    <a:lstStyle/>
                    <a:p>
                      <a:r>
                        <a:rPr lang="en-US" sz="1000"/>
                        <a:t>https://quintly-eu-image-storage.s3.amazonaws.com/e2e4db511ce4d3ad9f5d972ba1e52ca8/35c2f31e0aaf8a94f6e7dc491c08a186.jpg</a:t>
                      </a:r>
                    </a:p>
                  </a:txBody>
                  <a:tcPr/>
                </a:tc>
                <a:tc>
                  <a:txBody>
                    <a:bodyPr/>
                    <a:lstStyle/>
                    <a:p>
                      <a:r>
                        <a:rPr lang="en-US" sz="1000"/>
                        <a:t>12028</a:t>
                      </a:r>
                    </a:p>
                  </a:txBody>
                  <a:tcPr/>
                </a:tc>
                <a:tc>
                  <a:txBody>
                    <a:bodyPr/>
                    <a:lstStyle/>
                    <a:p>
                      <a:r>
                        <a:rPr lang="en-US" sz="1000"/>
                        <a:t>675</a:t>
                      </a:r>
                    </a:p>
                  </a:txBody>
                  <a:tcPr/>
                </a:tc>
                <a:tc>
                  <a:txBody>
                    <a:bodyPr/>
                    <a:lstStyle/>
                    <a:p>
                      <a:r>
                        <a:rPr lang="en-US" sz="1000"/>
                        <a:t>4016</a:t>
                      </a:r>
                    </a:p>
                  </a:txBody>
                  <a:tcPr/>
                </a:tc>
                <a:tc>
                  <a:txBody>
                    <a:bodyPr/>
                    <a:lstStyle/>
                    <a:p>
                      <a:r>
                        <a:rPr lang="en-US" sz="1000"/>
                        <a:t>84</a:t>
                      </a:r>
                    </a:p>
                  </a:txBody>
                  <a:tcPr/>
                </a:tc>
                <a:extLst>
                  <a:ext uri="{0D108BD9-81ED-4DB2-BD59-A6C34878D82A}">
                    <a16:rowId xmlns:a16="http://schemas.microsoft.com/office/drawing/2014/main" val="4133279583"/>
                  </a:ext>
                </a:extLst>
              </a:tr>
            </a:tbl>
          </a:graphicData>
        </a:graphic>
      </p:graphicFrame>
      <p:sp>
        <p:nvSpPr>
          <p:cNvPr id="4" name="Text Placeholder 3">
            <a:extLst>
              <a:ext uri="{FF2B5EF4-FFF2-40B4-BE49-F238E27FC236}">
                <a16:creationId xmlns:a16="http://schemas.microsoft.com/office/drawing/2014/main" id="{80FFF7A1-4259-4466-B8DA-C968C3E4594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92243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5FB26-4649-49E9-8DA5-AD5A862292B8}"/>
              </a:ext>
            </a:extLst>
          </p:cNvPr>
          <p:cNvSpPr>
            <a:spLocks noGrp="1"/>
          </p:cNvSpPr>
          <p:nvPr>
            <p:ph type="title"/>
          </p:nvPr>
        </p:nvSpPr>
        <p:spPr/>
        <p:txBody>
          <a:bodyPr/>
          <a:lstStyle/>
          <a:p>
            <a:r>
              <a:rPr lang="en-US"/>
              <a:t>Tiktok Top 10 TikTok Posts | NPO FunX - 1 of 10</a:t>
            </a:r>
          </a:p>
        </p:txBody>
      </p:sp>
      <p:graphicFrame>
        <p:nvGraphicFramePr>
          <p:cNvPr id="5" name="Table Placeholder 4">
            <a:extLst>
              <a:ext uri="{FF2B5EF4-FFF2-40B4-BE49-F238E27FC236}">
                <a16:creationId xmlns:a16="http://schemas.microsoft.com/office/drawing/2014/main" id="{B51F91DA-FBD6-408F-AE40-2BF2F31414D4}"/>
              </a:ext>
            </a:extLst>
          </p:cNvPr>
          <p:cNvGraphicFramePr>
            <a:graphicFrameLocks noGrp="1"/>
          </p:cNvGraphicFramePr>
          <p:nvPr>
            <p:ph type="tbl" sz="quarter" idx="13"/>
            <p:extLst>
              <p:ext uri="{D42A27DB-BD31-4B8C-83A1-F6EECF244321}">
                <p14:modId xmlns:p14="http://schemas.microsoft.com/office/powerpoint/2010/main" val="3151726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020499212"/>
                    </a:ext>
                  </a:extLst>
                </a:gridCol>
                <a:gridCol w="1892808">
                  <a:extLst>
                    <a:ext uri="{9D8B030D-6E8A-4147-A177-3AD203B41FA5}">
                      <a16:colId xmlns:a16="http://schemas.microsoft.com/office/drawing/2014/main" val="3576559849"/>
                    </a:ext>
                  </a:extLst>
                </a:gridCol>
                <a:gridCol w="740664">
                  <a:extLst>
                    <a:ext uri="{9D8B030D-6E8A-4147-A177-3AD203B41FA5}">
                      <a16:colId xmlns:a16="http://schemas.microsoft.com/office/drawing/2014/main" val="1696179285"/>
                    </a:ext>
                  </a:extLst>
                </a:gridCol>
                <a:gridCol w="740664">
                  <a:extLst>
                    <a:ext uri="{9D8B030D-6E8A-4147-A177-3AD203B41FA5}">
                      <a16:colId xmlns:a16="http://schemas.microsoft.com/office/drawing/2014/main" val="992038313"/>
                    </a:ext>
                  </a:extLst>
                </a:gridCol>
                <a:gridCol w="740664">
                  <a:extLst>
                    <a:ext uri="{9D8B030D-6E8A-4147-A177-3AD203B41FA5}">
                      <a16:colId xmlns:a16="http://schemas.microsoft.com/office/drawing/2014/main" val="3413517103"/>
                    </a:ext>
                  </a:extLst>
                </a:gridCol>
                <a:gridCol w="740664">
                  <a:extLst>
                    <a:ext uri="{9D8B030D-6E8A-4147-A177-3AD203B41FA5}">
                      <a16:colId xmlns:a16="http://schemas.microsoft.com/office/drawing/2014/main" val="3834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0765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- 2024-08-30 16:40:28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528c5d2dfdc34fd0be64766dd4f584fb_1725036031~tplv-dmt-logoccm:300:400:tos-useast2a-i-0068-euttp/oAf2ICFrAye6zkQjGADAQXo8j0Ng6IGIAfEUfu.jpeg?lk3s=d05b14bd&amp;nonce=92572&amp;refresh_token=6ece1dd86c5d92845c65f32ee7b15bbd&amp;x-expires=1725699600&amp;x-signature=XEUv1C6k8NshotGEtxZEB4B3gn4%3D&amp;s=TIKTOK_FOR_DEVELOPER&amp;se=false&amp;sh=&amp;sc=cover&amp;l=2024090609530539B788806F24EB023922&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440789</a:t>
                      </a:r>
                    </a:p>
                  </a:txBody>
                  <a:tcPr/>
                </a:tc>
                <a:extLst>
                  <a:ext uri="{0D108BD9-81ED-4DB2-BD59-A6C34878D82A}">
                    <a16:rowId xmlns:a16="http://schemas.microsoft.com/office/drawing/2014/main" val="4191793877"/>
                  </a:ext>
                </a:extLst>
              </a:tr>
            </a:tbl>
          </a:graphicData>
        </a:graphic>
      </p:graphicFrame>
      <p:sp>
        <p:nvSpPr>
          <p:cNvPr id="4" name="Text Placeholder 3">
            <a:extLst>
              <a:ext uri="{FF2B5EF4-FFF2-40B4-BE49-F238E27FC236}">
                <a16:creationId xmlns:a16="http://schemas.microsoft.com/office/drawing/2014/main" id="{C61058A1-4788-4320-BF07-4F387803571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35534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FB167-7A78-4404-AEB0-6175248A051E}"/>
              </a:ext>
            </a:extLst>
          </p:cNvPr>
          <p:cNvSpPr>
            <a:spLocks noGrp="1"/>
          </p:cNvSpPr>
          <p:nvPr>
            <p:ph type="title"/>
          </p:nvPr>
        </p:nvSpPr>
        <p:spPr/>
        <p:txBody>
          <a:bodyPr/>
          <a:lstStyle/>
          <a:p>
            <a:r>
              <a:rPr lang="en-US"/>
              <a:t>Tiktok Top 10 TikTok Posts | NPO FunX - 2 of 10</a:t>
            </a:r>
          </a:p>
        </p:txBody>
      </p:sp>
      <p:graphicFrame>
        <p:nvGraphicFramePr>
          <p:cNvPr id="5" name="Table Placeholder 4">
            <a:extLst>
              <a:ext uri="{FF2B5EF4-FFF2-40B4-BE49-F238E27FC236}">
                <a16:creationId xmlns:a16="http://schemas.microsoft.com/office/drawing/2014/main" id="{C18B7C53-9F0C-4D80-B2B0-6420FE237028}"/>
              </a:ext>
            </a:extLst>
          </p:cNvPr>
          <p:cNvGraphicFramePr>
            <a:graphicFrameLocks noGrp="1"/>
          </p:cNvGraphicFramePr>
          <p:nvPr>
            <p:ph type="tbl" sz="quarter" idx="13"/>
            <p:extLst>
              <p:ext uri="{D42A27DB-BD31-4B8C-83A1-F6EECF244321}">
                <p14:modId xmlns:p14="http://schemas.microsoft.com/office/powerpoint/2010/main" val="45416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014753597"/>
                    </a:ext>
                  </a:extLst>
                </a:gridCol>
                <a:gridCol w="1892808">
                  <a:extLst>
                    <a:ext uri="{9D8B030D-6E8A-4147-A177-3AD203B41FA5}">
                      <a16:colId xmlns:a16="http://schemas.microsoft.com/office/drawing/2014/main" val="2989537565"/>
                    </a:ext>
                  </a:extLst>
                </a:gridCol>
                <a:gridCol w="740664">
                  <a:extLst>
                    <a:ext uri="{9D8B030D-6E8A-4147-A177-3AD203B41FA5}">
                      <a16:colId xmlns:a16="http://schemas.microsoft.com/office/drawing/2014/main" val="2244472843"/>
                    </a:ext>
                  </a:extLst>
                </a:gridCol>
                <a:gridCol w="740664">
                  <a:extLst>
                    <a:ext uri="{9D8B030D-6E8A-4147-A177-3AD203B41FA5}">
                      <a16:colId xmlns:a16="http://schemas.microsoft.com/office/drawing/2014/main" val="1434073929"/>
                    </a:ext>
                  </a:extLst>
                </a:gridCol>
                <a:gridCol w="740664">
                  <a:extLst>
                    <a:ext uri="{9D8B030D-6E8A-4147-A177-3AD203B41FA5}">
                      <a16:colId xmlns:a16="http://schemas.microsoft.com/office/drawing/2014/main" val="523335502"/>
                    </a:ext>
                  </a:extLst>
                </a:gridCol>
                <a:gridCol w="740664">
                  <a:extLst>
                    <a:ext uri="{9D8B030D-6E8A-4147-A177-3AD203B41FA5}">
                      <a16:colId xmlns:a16="http://schemas.microsoft.com/office/drawing/2014/main" val="3366196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16560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- 2024-08-15 14:03:31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4tDorDMFIAJvCeQ9RymAB2E4qvIQPBfQmgMyE~c5_300x400.jpeg?lk3s=d05b14bd&amp;nonce=45589&amp;refresh_token=bf02c0bc652ae8b21ac88ea3fd6b41ee&amp;x-expires=1725699600&amp;x-signature=yOeTkP2mrY9RaYvWQuCQH6KppGw%3D&amp;s=TIKTOK_FOR_DEVELOPER&amp;se=false&amp;sh=&amp;sc=cover&amp;l=2024090609530639B788806F24EB023928&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261094</a:t>
                      </a:r>
                    </a:p>
                  </a:txBody>
                  <a:tcPr/>
                </a:tc>
                <a:extLst>
                  <a:ext uri="{0D108BD9-81ED-4DB2-BD59-A6C34878D82A}">
                    <a16:rowId xmlns:a16="http://schemas.microsoft.com/office/drawing/2014/main" val="2303304551"/>
                  </a:ext>
                </a:extLst>
              </a:tr>
            </a:tbl>
          </a:graphicData>
        </a:graphic>
      </p:graphicFrame>
      <p:sp>
        <p:nvSpPr>
          <p:cNvPr id="4" name="Text Placeholder 3">
            <a:extLst>
              <a:ext uri="{FF2B5EF4-FFF2-40B4-BE49-F238E27FC236}">
                <a16:creationId xmlns:a16="http://schemas.microsoft.com/office/drawing/2014/main" id="{D6F8F97B-109B-4C19-ADDE-32060ED00CE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999438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2F566-2A6B-41C8-9DF1-136AAC728CB9}"/>
              </a:ext>
            </a:extLst>
          </p:cNvPr>
          <p:cNvSpPr>
            <a:spLocks noGrp="1"/>
          </p:cNvSpPr>
          <p:nvPr>
            <p:ph type="title"/>
          </p:nvPr>
        </p:nvSpPr>
        <p:spPr/>
        <p:txBody>
          <a:bodyPr/>
          <a:lstStyle/>
          <a:p>
            <a:r>
              <a:rPr lang="en-US"/>
              <a:t>Tiktok Top 10 TikTok Posts | NPO FunX - 3 of 10</a:t>
            </a:r>
          </a:p>
        </p:txBody>
      </p:sp>
      <p:graphicFrame>
        <p:nvGraphicFramePr>
          <p:cNvPr id="5" name="Table Placeholder 4">
            <a:extLst>
              <a:ext uri="{FF2B5EF4-FFF2-40B4-BE49-F238E27FC236}">
                <a16:creationId xmlns:a16="http://schemas.microsoft.com/office/drawing/2014/main" id="{6D8CF18F-FA00-437D-A061-E3BD81B46F1E}"/>
              </a:ext>
            </a:extLst>
          </p:cNvPr>
          <p:cNvGraphicFramePr>
            <a:graphicFrameLocks noGrp="1"/>
          </p:cNvGraphicFramePr>
          <p:nvPr>
            <p:ph type="tbl" sz="quarter" idx="13"/>
            <p:extLst>
              <p:ext uri="{D42A27DB-BD31-4B8C-83A1-F6EECF244321}">
                <p14:modId xmlns:p14="http://schemas.microsoft.com/office/powerpoint/2010/main" val="140141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73980768"/>
                    </a:ext>
                  </a:extLst>
                </a:gridCol>
                <a:gridCol w="1892808">
                  <a:extLst>
                    <a:ext uri="{9D8B030D-6E8A-4147-A177-3AD203B41FA5}">
                      <a16:colId xmlns:a16="http://schemas.microsoft.com/office/drawing/2014/main" val="2114721519"/>
                    </a:ext>
                  </a:extLst>
                </a:gridCol>
                <a:gridCol w="740664">
                  <a:extLst>
                    <a:ext uri="{9D8B030D-6E8A-4147-A177-3AD203B41FA5}">
                      <a16:colId xmlns:a16="http://schemas.microsoft.com/office/drawing/2014/main" val="3693902396"/>
                    </a:ext>
                  </a:extLst>
                </a:gridCol>
                <a:gridCol w="740664">
                  <a:extLst>
                    <a:ext uri="{9D8B030D-6E8A-4147-A177-3AD203B41FA5}">
                      <a16:colId xmlns:a16="http://schemas.microsoft.com/office/drawing/2014/main" val="3674428072"/>
                    </a:ext>
                  </a:extLst>
                </a:gridCol>
                <a:gridCol w="740664">
                  <a:extLst>
                    <a:ext uri="{9D8B030D-6E8A-4147-A177-3AD203B41FA5}">
                      <a16:colId xmlns:a16="http://schemas.microsoft.com/office/drawing/2014/main" val="2423722363"/>
                    </a:ext>
                  </a:extLst>
                </a:gridCol>
                <a:gridCol w="740664">
                  <a:extLst>
                    <a:ext uri="{9D8B030D-6E8A-4147-A177-3AD203B41FA5}">
                      <a16:colId xmlns:a16="http://schemas.microsoft.com/office/drawing/2014/main" val="583628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46084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- 2024-08-11 17:50:40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117e3f5ac97e4f338aeff0d83260f1aa_1723398645~tplv-dmt-logoccm:300:400:tos-useast2a-i-0068-euttp/ooERxvQxzF6gAmDWCQfqFrAPAnIo9AevDPum8E.jpeg?lk3s=d05b14bd&amp;nonce=12484&amp;refresh_token=10099114fc10e7cd33603c5813677ca2&amp;x-expires=1725699600&amp;x-signature=XhipQWJgrM12n843%2B3%2FFrSFs2F8%3D&amp;s=TIKTOK_FOR_DEVELOPER&amp;se=false&amp;sh=&amp;sc=cover&amp;l=2024090609530639B788806F24EB023928&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199461</a:t>
                      </a:r>
                    </a:p>
                  </a:txBody>
                  <a:tcPr/>
                </a:tc>
                <a:extLst>
                  <a:ext uri="{0D108BD9-81ED-4DB2-BD59-A6C34878D82A}">
                    <a16:rowId xmlns:a16="http://schemas.microsoft.com/office/drawing/2014/main" val="2384103467"/>
                  </a:ext>
                </a:extLst>
              </a:tr>
            </a:tbl>
          </a:graphicData>
        </a:graphic>
      </p:graphicFrame>
      <p:sp>
        <p:nvSpPr>
          <p:cNvPr id="4" name="Text Placeholder 3">
            <a:extLst>
              <a:ext uri="{FF2B5EF4-FFF2-40B4-BE49-F238E27FC236}">
                <a16:creationId xmlns:a16="http://schemas.microsoft.com/office/drawing/2014/main" id="{6F87CE1D-CD84-40D6-96A1-3A83EB4A438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158041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103DD-6B65-4B39-B25C-E566D99D195D}"/>
              </a:ext>
            </a:extLst>
          </p:cNvPr>
          <p:cNvSpPr>
            <a:spLocks noGrp="1"/>
          </p:cNvSpPr>
          <p:nvPr>
            <p:ph type="title"/>
          </p:nvPr>
        </p:nvSpPr>
        <p:spPr/>
        <p:txBody>
          <a:bodyPr/>
          <a:lstStyle/>
          <a:p>
            <a:r>
              <a:rPr lang="en-US"/>
              <a:t>Tiktok Top 10 TikTok Posts | NPO FunX - 4 of 10</a:t>
            </a:r>
          </a:p>
        </p:txBody>
      </p:sp>
      <p:graphicFrame>
        <p:nvGraphicFramePr>
          <p:cNvPr id="5" name="Table Placeholder 4">
            <a:extLst>
              <a:ext uri="{FF2B5EF4-FFF2-40B4-BE49-F238E27FC236}">
                <a16:creationId xmlns:a16="http://schemas.microsoft.com/office/drawing/2014/main" id="{E2C3B113-0A1B-461D-B749-5D0F7E90C942}"/>
              </a:ext>
            </a:extLst>
          </p:cNvPr>
          <p:cNvGraphicFramePr>
            <a:graphicFrameLocks noGrp="1"/>
          </p:cNvGraphicFramePr>
          <p:nvPr>
            <p:ph type="tbl" sz="quarter" idx="13"/>
            <p:extLst>
              <p:ext uri="{D42A27DB-BD31-4B8C-83A1-F6EECF244321}">
                <p14:modId xmlns:p14="http://schemas.microsoft.com/office/powerpoint/2010/main" val="860958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887753761"/>
                    </a:ext>
                  </a:extLst>
                </a:gridCol>
                <a:gridCol w="1892808">
                  <a:extLst>
                    <a:ext uri="{9D8B030D-6E8A-4147-A177-3AD203B41FA5}">
                      <a16:colId xmlns:a16="http://schemas.microsoft.com/office/drawing/2014/main" val="2044877097"/>
                    </a:ext>
                  </a:extLst>
                </a:gridCol>
                <a:gridCol w="740664">
                  <a:extLst>
                    <a:ext uri="{9D8B030D-6E8A-4147-A177-3AD203B41FA5}">
                      <a16:colId xmlns:a16="http://schemas.microsoft.com/office/drawing/2014/main" val="2060026453"/>
                    </a:ext>
                  </a:extLst>
                </a:gridCol>
                <a:gridCol w="740664">
                  <a:extLst>
                    <a:ext uri="{9D8B030D-6E8A-4147-A177-3AD203B41FA5}">
                      <a16:colId xmlns:a16="http://schemas.microsoft.com/office/drawing/2014/main" val="131947420"/>
                    </a:ext>
                  </a:extLst>
                </a:gridCol>
                <a:gridCol w="740664">
                  <a:extLst>
                    <a:ext uri="{9D8B030D-6E8A-4147-A177-3AD203B41FA5}">
                      <a16:colId xmlns:a16="http://schemas.microsoft.com/office/drawing/2014/main" val="1950535597"/>
                    </a:ext>
                  </a:extLst>
                </a:gridCol>
                <a:gridCol w="740664">
                  <a:extLst>
                    <a:ext uri="{9D8B030D-6E8A-4147-A177-3AD203B41FA5}">
                      <a16:colId xmlns:a16="http://schemas.microsoft.com/office/drawing/2014/main" val="416652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70245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- 2024-08-16 14:06:14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86d05ea05d9647178dd134cb120ba4be_1723817184~c5_300x400.jpeg?lk3s=d05b14bd&amp;nonce=6939&amp;refresh_token=8649035c670fdeb006f79eba8ff86153&amp;x-expires=1725699600&amp;x-signature=eaSiGOlvcCJH7xLk7%2FMn9hxqV54%3D&amp;s=TIKTOK_FOR_DEVELOPER&amp;se=false&amp;sh=&amp;sc=cover&amp;l=2024090609530539B788806F24EB023922&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158989</a:t>
                      </a:r>
                    </a:p>
                  </a:txBody>
                  <a:tcPr/>
                </a:tc>
                <a:extLst>
                  <a:ext uri="{0D108BD9-81ED-4DB2-BD59-A6C34878D82A}">
                    <a16:rowId xmlns:a16="http://schemas.microsoft.com/office/drawing/2014/main" val="967966264"/>
                  </a:ext>
                </a:extLst>
              </a:tr>
            </a:tbl>
          </a:graphicData>
        </a:graphic>
      </p:graphicFrame>
      <p:sp>
        <p:nvSpPr>
          <p:cNvPr id="4" name="Text Placeholder 3">
            <a:extLst>
              <a:ext uri="{FF2B5EF4-FFF2-40B4-BE49-F238E27FC236}">
                <a16:creationId xmlns:a16="http://schemas.microsoft.com/office/drawing/2014/main" id="{56814832-6F87-461E-889B-9EF9B526328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65874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0DBCF-CDE2-432F-B62F-73FF3B1BC0FC}"/>
              </a:ext>
            </a:extLst>
          </p:cNvPr>
          <p:cNvSpPr>
            <a:spLocks noGrp="1"/>
          </p:cNvSpPr>
          <p:nvPr>
            <p:ph type="title"/>
          </p:nvPr>
        </p:nvSpPr>
        <p:spPr/>
        <p:txBody>
          <a:bodyPr/>
          <a:lstStyle/>
          <a:p>
            <a:r>
              <a:rPr lang="en-US"/>
              <a:t>Tiktok Top 10 TikTok Posts | NPO FunX - 5 of 10</a:t>
            </a:r>
          </a:p>
        </p:txBody>
      </p:sp>
      <p:graphicFrame>
        <p:nvGraphicFramePr>
          <p:cNvPr id="5" name="Table Placeholder 4">
            <a:extLst>
              <a:ext uri="{FF2B5EF4-FFF2-40B4-BE49-F238E27FC236}">
                <a16:creationId xmlns:a16="http://schemas.microsoft.com/office/drawing/2014/main" id="{151C5993-4ACF-4BC1-88BB-09AE52B993F9}"/>
              </a:ext>
            </a:extLst>
          </p:cNvPr>
          <p:cNvGraphicFramePr>
            <a:graphicFrameLocks noGrp="1"/>
          </p:cNvGraphicFramePr>
          <p:nvPr>
            <p:ph type="tbl" sz="quarter" idx="13"/>
            <p:extLst>
              <p:ext uri="{D42A27DB-BD31-4B8C-83A1-F6EECF244321}">
                <p14:modId xmlns:p14="http://schemas.microsoft.com/office/powerpoint/2010/main" val="1550659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240096182"/>
                    </a:ext>
                  </a:extLst>
                </a:gridCol>
                <a:gridCol w="1892808">
                  <a:extLst>
                    <a:ext uri="{9D8B030D-6E8A-4147-A177-3AD203B41FA5}">
                      <a16:colId xmlns:a16="http://schemas.microsoft.com/office/drawing/2014/main" val="1056004795"/>
                    </a:ext>
                  </a:extLst>
                </a:gridCol>
                <a:gridCol w="740664">
                  <a:extLst>
                    <a:ext uri="{9D8B030D-6E8A-4147-A177-3AD203B41FA5}">
                      <a16:colId xmlns:a16="http://schemas.microsoft.com/office/drawing/2014/main" val="4159404042"/>
                    </a:ext>
                  </a:extLst>
                </a:gridCol>
                <a:gridCol w="740664">
                  <a:extLst>
                    <a:ext uri="{9D8B030D-6E8A-4147-A177-3AD203B41FA5}">
                      <a16:colId xmlns:a16="http://schemas.microsoft.com/office/drawing/2014/main" val="3872744367"/>
                    </a:ext>
                  </a:extLst>
                </a:gridCol>
                <a:gridCol w="740664">
                  <a:extLst>
                    <a:ext uri="{9D8B030D-6E8A-4147-A177-3AD203B41FA5}">
                      <a16:colId xmlns:a16="http://schemas.microsoft.com/office/drawing/2014/main" val="3998315100"/>
                    </a:ext>
                  </a:extLst>
                </a:gridCol>
                <a:gridCol w="740664">
                  <a:extLst>
                    <a:ext uri="{9D8B030D-6E8A-4147-A177-3AD203B41FA5}">
                      <a16:colId xmlns:a16="http://schemas.microsoft.com/office/drawing/2014/main" val="4147149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140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- 2024-08-28 11:49:42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eda49dbeeef64debb8fea87d8fe38b4e_1724845785~tplv-dmt-logoccm:300:400:tos-useast2a-i-0068-euttp/o8wBYAEKjs7iZt0BO0DDQ6yXIvAEPAwozWA8i.jpeg?lk3s=d05b14bd&amp;nonce=64407&amp;refresh_token=fa7edc66a91170941098ccd1d82495c5&amp;x-expires=1725699600&amp;x-signature=RC%2FE8gU4UB33IQfV7njqE2jCiz8%3D&amp;s=TIKTOK_FOR_DEVELOPER&amp;se=false&amp;sh=&amp;sc=cover&amp;l=2024090609530539B788806F24EB023922&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89267</a:t>
                      </a:r>
                    </a:p>
                  </a:txBody>
                  <a:tcPr/>
                </a:tc>
                <a:extLst>
                  <a:ext uri="{0D108BD9-81ED-4DB2-BD59-A6C34878D82A}">
                    <a16:rowId xmlns:a16="http://schemas.microsoft.com/office/drawing/2014/main" val="602762781"/>
                  </a:ext>
                </a:extLst>
              </a:tr>
            </a:tbl>
          </a:graphicData>
        </a:graphic>
      </p:graphicFrame>
      <p:sp>
        <p:nvSpPr>
          <p:cNvPr id="4" name="Text Placeholder 3">
            <a:extLst>
              <a:ext uri="{FF2B5EF4-FFF2-40B4-BE49-F238E27FC236}">
                <a16:creationId xmlns:a16="http://schemas.microsoft.com/office/drawing/2014/main" id="{1453072A-5E5A-41B0-8E50-754256A0ABF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279940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2D3DA-656D-426F-ADAA-25CDC2F154D8}"/>
              </a:ext>
            </a:extLst>
          </p:cNvPr>
          <p:cNvSpPr>
            <a:spLocks noGrp="1"/>
          </p:cNvSpPr>
          <p:nvPr>
            <p:ph type="title"/>
          </p:nvPr>
        </p:nvSpPr>
        <p:spPr/>
        <p:txBody>
          <a:bodyPr/>
          <a:lstStyle/>
          <a:p>
            <a:r>
              <a:rPr lang="en-US"/>
              <a:t>Tiktok Top 10 TikTok Posts | NPO FunX - 6 of 10</a:t>
            </a:r>
          </a:p>
        </p:txBody>
      </p:sp>
      <p:graphicFrame>
        <p:nvGraphicFramePr>
          <p:cNvPr id="5" name="Table Placeholder 4">
            <a:extLst>
              <a:ext uri="{FF2B5EF4-FFF2-40B4-BE49-F238E27FC236}">
                <a16:creationId xmlns:a16="http://schemas.microsoft.com/office/drawing/2014/main" id="{21DCF0DF-7AED-4869-BF18-649E2401E8A6}"/>
              </a:ext>
            </a:extLst>
          </p:cNvPr>
          <p:cNvGraphicFramePr>
            <a:graphicFrameLocks noGrp="1"/>
          </p:cNvGraphicFramePr>
          <p:nvPr>
            <p:ph type="tbl" sz="quarter" idx="13"/>
            <p:extLst>
              <p:ext uri="{D42A27DB-BD31-4B8C-83A1-F6EECF244321}">
                <p14:modId xmlns:p14="http://schemas.microsoft.com/office/powerpoint/2010/main" val="1373808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714723461"/>
                    </a:ext>
                  </a:extLst>
                </a:gridCol>
                <a:gridCol w="1892808">
                  <a:extLst>
                    <a:ext uri="{9D8B030D-6E8A-4147-A177-3AD203B41FA5}">
                      <a16:colId xmlns:a16="http://schemas.microsoft.com/office/drawing/2014/main" val="599932528"/>
                    </a:ext>
                  </a:extLst>
                </a:gridCol>
                <a:gridCol w="740664">
                  <a:extLst>
                    <a:ext uri="{9D8B030D-6E8A-4147-A177-3AD203B41FA5}">
                      <a16:colId xmlns:a16="http://schemas.microsoft.com/office/drawing/2014/main" val="3953445477"/>
                    </a:ext>
                  </a:extLst>
                </a:gridCol>
                <a:gridCol w="740664">
                  <a:extLst>
                    <a:ext uri="{9D8B030D-6E8A-4147-A177-3AD203B41FA5}">
                      <a16:colId xmlns:a16="http://schemas.microsoft.com/office/drawing/2014/main" val="1369777627"/>
                    </a:ext>
                  </a:extLst>
                </a:gridCol>
                <a:gridCol w="740664">
                  <a:extLst>
                    <a:ext uri="{9D8B030D-6E8A-4147-A177-3AD203B41FA5}">
                      <a16:colId xmlns:a16="http://schemas.microsoft.com/office/drawing/2014/main" val="2553302457"/>
                    </a:ext>
                  </a:extLst>
                </a:gridCol>
                <a:gridCol w="740664">
                  <a:extLst>
                    <a:ext uri="{9D8B030D-6E8A-4147-A177-3AD203B41FA5}">
                      <a16:colId xmlns:a16="http://schemas.microsoft.com/office/drawing/2014/main" val="1938155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478705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- 2024-08-20 17:11:31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6385f3ab54e64037a3bf88d662b3b87d_1724173899~tplv-dmt-logoccm:300:400:tos-useast2a-i-0068-euttp/oYAimOABiEw7ZoDEQKvAzOBAW0EITs4zXjwkx.jpeg?lk3s=d05b14bd&amp;nonce=93244&amp;refresh_token=a1b667ba0f088f6bf3117bf27efd6299&amp;x-expires=1725699600&amp;x-signature=mQdElOuaHyC1V%2BVyqnlO0Wo44lw%3D&amp;s=TIKTOK_FOR_DEVELOPER&amp;se=false&amp;sh=&amp;sc=cover&amp;l=2024090609530539B788806F24EB023922&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64956</a:t>
                      </a:r>
                    </a:p>
                  </a:txBody>
                  <a:tcPr/>
                </a:tc>
                <a:extLst>
                  <a:ext uri="{0D108BD9-81ED-4DB2-BD59-A6C34878D82A}">
                    <a16:rowId xmlns:a16="http://schemas.microsoft.com/office/drawing/2014/main" val="2227946491"/>
                  </a:ext>
                </a:extLst>
              </a:tr>
            </a:tbl>
          </a:graphicData>
        </a:graphic>
      </p:graphicFrame>
      <p:sp>
        <p:nvSpPr>
          <p:cNvPr id="4" name="Text Placeholder 3">
            <a:extLst>
              <a:ext uri="{FF2B5EF4-FFF2-40B4-BE49-F238E27FC236}">
                <a16:creationId xmlns:a16="http://schemas.microsoft.com/office/drawing/2014/main" id="{4FD7D59E-0874-4242-83A7-712C3A4DC17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514358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E909E-9661-4335-A24B-04A7B6E2BF86}"/>
              </a:ext>
            </a:extLst>
          </p:cNvPr>
          <p:cNvSpPr>
            <a:spLocks noGrp="1"/>
          </p:cNvSpPr>
          <p:nvPr>
            <p:ph type="title"/>
          </p:nvPr>
        </p:nvSpPr>
        <p:spPr/>
        <p:txBody>
          <a:bodyPr/>
          <a:lstStyle/>
          <a:p>
            <a:r>
              <a:rPr lang="en-US"/>
              <a:t>Tiktok Top 10 TikTok Posts | NPO FunX - 7 of 10</a:t>
            </a:r>
          </a:p>
        </p:txBody>
      </p:sp>
      <p:graphicFrame>
        <p:nvGraphicFramePr>
          <p:cNvPr id="5" name="Table Placeholder 4">
            <a:extLst>
              <a:ext uri="{FF2B5EF4-FFF2-40B4-BE49-F238E27FC236}">
                <a16:creationId xmlns:a16="http://schemas.microsoft.com/office/drawing/2014/main" id="{971CC783-94C0-4723-BED2-0269745CFD3E}"/>
              </a:ext>
            </a:extLst>
          </p:cNvPr>
          <p:cNvGraphicFramePr>
            <a:graphicFrameLocks noGrp="1"/>
          </p:cNvGraphicFramePr>
          <p:nvPr>
            <p:ph type="tbl" sz="quarter" idx="13"/>
            <p:extLst>
              <p:ext uri="{D42A27DB-BD31-4B8C-83A1-F6EECF244321}">
                <p14:modId xmlns:p14="http://schemas.microsoft.com/office/powerpoint/2010/main" val="2357726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093186584"/>
                    </a:ext>
                  </a:extLst>
                </a:gridCol>
                <a:gridCol w="1892808">
                  <a:extLst>
                    <a:ext uri="{9D8B030D-6E8A-4147-A177-3AD203B41FA5}">
                      <a16:colId xmlns:a16="http://schemas.microsoft.com/office/drawing/2014/main" val="907059958"/>
                    </a:ext>
                  </a:extLst>
                </a:gridCol>
                <a:gridCol w="740664">
                  <a:extLst>
                    <a:ext uri="{9D8B030D-6E8A-4147-A177-3AD203B41FA5}">
                      <a16:colId xmlns:a16="http://schemas.microsoft.com/office/drawing/2014/main" val="1899252961"/>
                    </a:ext>
                  </a:extLst>
                </a:gridCol>
                <a:gridCol w="740664">
                  <a:extLst>
                    <a:ext uri="{9D8B030D-6E8A-4147-A177-3AD203B41FA5}">
                      <a16:colId xmlns:a16="http://schemas.microsoft.com/office/drawing/2014/main" val="1290358051"/>
                    </a:ext>
                  </a:extLst>
                </a:gridCol>
                <a:gridCol w="740664">
                  <a:extLst>
                    <a:ext uri="{9D8B030D-6E8A-4147-A177-3AD203B41FA5}">
                      <a16:colId xmlns:a16="http://schemas.microsoft.com/office/drawing/2014/main" val="3005769566"/>
                    </a:ext>
                  </a:extLst>
                </a:gridCol>
                <a:gridCol w="740664">
                  <a:extLst>
                    <a:ext uri="{9D8B030D-6E8A-4147-A177-3AD203B41FA5}">
                      <a16:colId xmlns:a16="http://schemas.microsoft.com/office/drawing/2014/main" val="2565782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3465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- 2024-08-18 17:53:11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0b425c6b06c04937911f56b0c5e469fd_1724003594~tplv-dmt-logoccm:300:400:tos-useast2a-i-0068-euttp/ocCjANJwhFDAlEjAEmEDoQfoIAVwQUTfDPCFbR.jpeg?lk3s=d05b14bd&amp;nonce=21962&amp;refresh_token=4bea808c08cdba3aa33ab1f9ebf2b310&amp;x-expires=1725699600&amp;x-signature=il1sM%2Favz9BzjF7T0m5Ix6nfx5M%3D&amp;s=TIKTOK_FOR_DEVELOPER&amp;se=false&amp;sh=&amp;sc=cover&amp;l=2024090609530539B788806F24EB023922&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63955</a:t>
                      </a:r>
                    </a:p>
                  </a:txBody>
                  <a:tcPr/>
                </a:tc>
                <a:extLst>
                  <a:ext uri="{0D108BD9-81ED-4DB2-BD59-A6C34878D82A}">
                    <a16:rowId xmlns:a16="http://schemas.microsoft.com/office/drawing/2014/main" val="2677269573"/>
                  </a:ext>
                </a:extLst>
              </a:tr>
            </a:tbl>
          </a:graphicData>
        </a:graphic>
      </p:graphicFrame>
      <p:sp>
        <p:nvSpPr>
          <p:cNvPr id="4" name="Text Placeholder 3">
            <a:extLst>
              <a:ext uri="{FF2B5EF4-FFF2-40B4-BE49-F238E27FC236}">
                <a16:creationId xmlns:a16="http://schemas.microsoft.com/office/drawing/2014/main" id="{E7809005-CE9D-4148-B76B-3C632132FAE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36756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98CCC-4A9D-41DC-BE07-FFF17E33330F}"/>
              </a:ext>
            </a:extLst>
          </p:cNvPr>
          <p:cNvSpPr>
            <a:spLocks noGrp="1"/>
          </p:cNvSpPr>
          <p:nvPr>
            <p:ph type="title"/>
          </p:nvPr>
        </p:nvSpPr>
        <p:spPr/>
        <p:txBody>
          <a:bodyPr/>
          <a:lstStyle/>
          <a:p>
            <a:r>
              <a:rPr lang="en-US"/>
              <a:t>Tiktok Top 10 TikTok Posts | NPO FunX - 8 of 10</a:t>
            </a:r>
          </a:p>
        </p:txBody>
      </p:sp>
      <p:graphicFrame>
        <p:nvGraphicFramePr>
          <p:cNvPr id="5" name="Table Placeholder 4">
            <a:extLst>
              <a:ext uri="{FF2B5EF4-FFF2-40B4-BE49-F238E27FC236}">
                <a16:creationId xmlns:a16="http://schemas.microsoft.com/office/drawing/2014/main" id="{062E7958-30D6-440F-BE56-FE65F11F12C6}"/>
              </a:ext>
            </a:extLst>
          </p:cNvPr>
          <p:cNvGraphicFramePr>
            <a:graphicFrameLocks noGrp="1"/>
          </p:cNvGraphicFramePr>
          <p:nvPr>
            <p:ph type="tbl" sz="quarter" idx="13"/>
            <p:extLst>
              <p:ext uri="{D42A27DB-BD31-4B8C-83A1-F6EECF244321}">
                <p14:modId xmlns:p14="http://schemas.microsoft.com/office/powerpoint/2010/main" val="1611599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753326614"/>
                    </a:ext>
                  </a:extLst>
                </a:gridCol>
                <a:gridCol w="1892808">
                  <a:extLst>
                    <a:ext uri="{9D8B030D-6E8A-4147-A177-3AD203B41FA5}">
                      <a16:colId xmlns:a16="http://schemas.microsoft.com/office/drawing/2014/main" val="2392077065"/>
                    </a:ext>
                  </a:extLst>
                </a:gridCol>
                <a:gridCol w="740664">
                  <a:extLst>
                    <a:ext uri="{9D8B030D-6E8A-4147-A177-3AD203B41FA5}">
                      <a16:colId xmlns:a16="http://schemas.microsoft.com/office/drawing/2014/main" val="3566478483"/>
                    </a:ext>
                  </a:extLst>
                </a:gridCol>
                <a:gridCol w="740664">
                  <a:extLst>
                    <a:ext uri="{9D8B030D-6E8A-4147-A177-3AD203B41FA5}">
                      <a16:colId xmlns:a16="http://schemas.microsoft.com/office/drawing/2014/main" val="1004649377"/>
                    </a:ext>
                  </a:extLst>
                </a:gridCol>
                <a:gridCol w="740664">
                  <a:extLst>
                    <a:ext uri="{9D8B030D-6E8A-4147-A177-3AD203B41FA5}">
                      <a16:colId xmlns:a16="http://schemas.microsoft.com/office/drawing/2014/main" val="69423266"/>
                    </a:ext>
                  </a:extLst>
                </a:gridCol>
                <a:gridCol w="740664">
                  <a:extLst>
                    <a:ext uri="{9D8B030D-6E8A-4147-A177-3AD203B41FA5}">
                      <a16:colId xmlns:a16="http://schemas.microsoft.com/office/drawing/2014/main" val="651403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35010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- 2024-08-02 16:39:50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fa9d0783d3d94c378de77eb335c77196_1722616794~tplv-dmt-logoccm:300:400:tos-useast2a-i-0068-euttp/oMHBVYDACoIB130oAAAI9qfXCchitCizoE7InV.jpeg?lk3s=d05b14bd&amp;nonce=7909&amp;refresh_token=842063a970b1391346c3ffcd4ea478ff&amp;x-expires=1725699600&amp;x-signature=tuyt9bznVfgDPy9TVgBj0rmJuzo%3D&amp;s=TIKTOK_FOR_DEVELOPER&amp;se=false&amp;sh=&amp;sc=cover&amp;l=2024090609530639B788806F24EB023928&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60054</a:t>
                      </a:r>
                    </a:p>
                  </a:txBody>
                  <a:tcPr/>
                </a:tc>
                <a:extLst>
                  <a:ext uri="{0D108BD9-81ED-4DB2-BD59-A6C34878D82A}">
                    <a16:rowId xmlns:a16="http://schemas.microsoft.com/office/drawing/2014/main" val="2215098538"/>
                  </a:ext>
                </a:extLst>
              </a:tr>
            </a:tbl>
          </a:graphicData>
        </a:graphic>
      </p:graphicFrame>
      <p:sp>
        <p:nvSpPr>
          <p:cNvPr id="4" name="Text Placeholder 3">
            <a:extLst>
              <a:ext uri="{FF2B5EF4-FFF2-40B4-BE49-F238E27FC236}">
                <a16:creationId xmlns:a16="http://schemas.microsoft.com/office/drawing/2014/main" id="{9D56B613-D338-4330-A7C7-79D9CA7F6F9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760080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04A55-1026-4036-B3E1-1F5AF02E4123}"/>
              </a:ext>
            </a:extLst>
          </p:cNvPr>
          <p:cNvSpPr>
            <a:spLocks noGrp="1"/>
          </p:cNvSpPr>
          <p:nvPr>
            <p:ph type="title"/>
          </p:nvPr>
        </p:nvSpPr>
        <p:spPr/>
        <p:txBody>
          <a:bodyPr/>
          <a:lstStyle/>
          <a:p>
            <a:r>
              <a:rPr lang="en-US"/>
              <a:t>Tiktok Top 10 TikTok Posts | NPO FunX - 9 of 10</a:t>
            </a:r>
          </a:p>
        </p:txBody>
      </p:sp>
      <p:graphicFrame>
        <p:nvGraphicFramePr>
          <p:cNvPr id="5" name="Table Placeholder 4">
            <a:extLst>
              <a:ext uri="{FF2B5EF4-FFF2-40B4-BE49-F238E27FC236}">
                <a16:creationId xmlns:a16="http://schemas.microsoft.com/office/drawing/2014/main" id="{AA6C17E9-C748-432C-864B-48B37F85EBE8}"/>
              </a:ext>
            </a:extLst>
          </p:cNvPr>
          <p:cNvGraphicFramePr>
            <a:graphicFrameLocks noGrp="1"/>
          </p:cNvGraphicFramePr>
          <p:nvPr>
            <p:ph type="tbl" sz="quarter" idx="13"/>
            <p:extLst>
              <p:ext uri="{D42A27DB-BD31-4B8C-83A1-F6EECF244321}">
                <p14:modId xmlns:p14="http://schemas.microsoft.com/office/powerpoint/2010/main" val="207841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746173251"/>
                    </a:ext>
                  </a:extLst>
                </a:gridCol>
                <a:gridCol w="1892808">
                  <a:extLst>
                    <a:ext uri="{9D8B030D-6E8A-4147-A177-3AD203B41FA5}">
                      <a16:colId xmlns:a16="http://schemas.microsoft.com/office/drawing/2014/main" val="3358155682"/>
                    </a:ext>
                  </a:extLst>
                </a:gridCol>
                <a:gridCol w="740664">
                  <a:extLst>
                    <a:ext uri="{9D8B030D-6E8A-4147-A177-3AD203B41FA5}">
                      <a16:colId xmlns:a16="http://schemas.microsoft.com/office/drawing/2014/main" val="1846038933"/>
                    </a:ext>
                  </a:extLst>
                </a:gridCol>
                <a:gridCol w="740664">
                  <a:extLst>
                    <a:ext uri="{9D8B030D-6E8A-4147-A177-3AD203B41FA5}">
                      <a16:colId xmlns:a16="http://schemas.microsoft.com/office/drawing/2014/main" val="2399092128"/>
                    </a:ext>
                  </a:extLst>
                </a:gridCol>
                <a:gridCol w="740664">
                  <a:extLst>
                    <a:ext uri="{9D8B030D-6E8A-4147-A177-3AD203B41FA5}">
                      <a16:colId xmlns:a16="http://schemas.microsoft.com/office/drawing/2014/main" val="3427369489"/>
                    </a:ext>
                  </a:extLst>
                </a:gridCol>
                <a:gridCol w="740664">
                  <a:extLst>
                    <a:ext uri="{9D8B030D-6E8A-4147-A177-3AD203B41FA5}">
                      <a16:colId xmlns:a16="http://schemas.microsoft.com/office/drawing/2014/main" val="1874849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88702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- 2024-08-01 14:01:42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8dd6865efab647a7b97bdf4bfce345ea_1722520905~tplv-dmt-logoccm:300:400:tos-useast2a-i-0068-euttp/o4EACI09R6BVuATjOAARBEZQlErNUwIiU4iqP.jpeg?lk3s=d05b14bd&amp;nonce=37177&amp;refresh_token=603aa1624451dab21c93442a02eb510b&amp;x-expires=1725699600&amp;x-signature=vTxWCe55sQRcOS%2B5kyJWfhYXo%2Fo%3D&amp;s=TIKTOK_FOR_DEVELOPER&amp;se=false&amp;sh=&amp;sc=cover&amp;l=2024090609530639B788806F24EB023928&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48626</a:t>
                      </a:r>
                    </a:p>
                  </a:txBody>
                  <a:tcPr/>
                </a:tc>
                <a:extLst>
                  <a:ext uri="{0D108BD9-81ED-4DB2-BD59-A6C34878D82A}">
                    <a16:rowId xmlns:a16="http://schemas.microsoft.com/office/drawing/2014/main" val="301270104"/>
                  </a:ext>
                </a:extLst>
              </a:tr>
            </a:tbl>
          </a:graphicData>
        </a:graphic>
      </p:graphicFrame>
      <p:sp>
        <p:nvSpPr>
          <p:cNvPr id="4" name="Text Placeholder 3">
            <a:extLst>
              <a:ext uri="{FF2B5EF4-FFF2-40B4-BE49-F238E27FC236}">
                <a16:creationId xmlns:a16="http://schemas.microsoft.com/office/drawing/2014/main" id="{87ADB962-4300-44DA-AC63-EC0949BF7A9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138428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7B107-B3EE-4290-8274-868C037FB961}"/>
              </a:ext>
            </a:extLst>
          </p:cNvPr>
          <p:cNvSpPr>
            <a:spLocks noGrp="1"/>
          </p:cNvSpPr>
          <p:nvPr>
            <p:ph type="title"/>
          </p:nvPr>
        </p:nvSpPr>
        <p:spPr/>
        <p:txBody>
          <a:bodyPr/>
          <a:lstStyle/>
          <a:p>
            <a:r>
              <a:rPr lang="en-US"/>
              <a:t>Tiktok Top 10 TikTok Posts | NPO FunX - 10 of 10</a:t>
            </a:r>
          </a:p>
        </p:txBody>
      </p:sp>
      <p:graphicFrame>
        <p:nvGraphicFramePr>
          <p:cNvPr id="5" name="Table Placeholder 4">
            <a:extLst>
              <a:ext uri="{FF2B5EF4-FFF2-40B4-BE49-F238E27FC236}">
                <a16:creationId xmlns:a16="http://schemas.microsoft.com/office/drawing/2014/main" id="{F42A4054-9EF4-4F22-89C8-7D6F67670C2F}"/>
              </a:ext>
            </a:extLst>
          </p:cNvPr>
          <p:cNvGraphicFramePr>
            <a:graphicFrameLocks noGrp="1"/>
          </p:cNvGraphicFramePr>
          <p:nvPr>
            <p:ph type="tbl" sz="quarter" idx="13"/>
            <p:extLst>
              <p:ext uri="{D42A27DB-BD31-4B8C-83A1-F6EECF244321}">
                <p14:modId xmlns:p14="http://schemas.microsoft.com/office/powerpoint/2010/main" val="4261266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028267865"/>
                    </a:ext>
                  </a:extLst>
                </a:gridCol>
                <a:gridCol w="1892808">
                  <a:extLst>
                    <a:ext uri="{9D8B030D-6E8A-4147-A177-3AD203B41FA5}">
                      <a16:colId xmlns:a16="http://schemas.microsoft.com/office/drawing/2014/main" val="595521975"/>
                    </a:ext>
                  </a:extLst>
                </a:gridCol>
                <a:gridCol w="740664">
                  <a:extLst>
                    <a:ext uri="{9D8B030D-6E8A-4147-A177-3AD203B41FA5}">
                      <a16:colId xmlns:a16="http://schemas.microsoft.com/office/drawing/2014/main" val="3498621432"/>
                    </a:ext>
                  </a:extLst>
                </a:gridCol>
                <a:gridCol w="740664">
                  <a:extLst>
                    <a:ext uri="{9D8B030D-6E8A-4147-A177-3AD203B41FA5}">
                      <a16:colId xmlns:a16="http://schemas.microsoft.com/office/drawing/2014/main" val="2832476056"/>
                    </a:ext>
                  </a:extLst>
                </a:gridCol>
                <a:gridCol w="740664">
                  <a:extLst>
                    <a:ext uri="{9D8B030D-6E8A-4147-A177-3AD203B41FA5}">
                      <a16:colId xmlns:a16="http://schemas.microsoft.com/office/drawing/2014/main" val="3624636753"/>
                    </a:ext>
                  </a:extLst>
                </a:gridCol>
                <a:gridCol w="740664">
                  <a:extLst>
                    <a:ext uri="{9D8B030D-6E8A-4147-A177-3AD203B41FA5}">
                      <a16:colId xmlns:a16="http://schemas.microsoft.com/office/drawing/2014/main" val="1152480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028486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- 2024-08-18 14:32:38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kQAjc7fXC0zihA4EKgVIBPBoiuCnVAGyZYFI9~c5_300x400.jpeg?lk3s=d05b14bd&amp;nonce=58462&amp;refresh_token=2583968b4a5cf1f7c6e12abf0ac75efa&amp;x-expires=1725699600&amp;x-signature=G5fW9%2BDITEmi9hTHMhk8GJhbois%3D&amp;s=TIKTOK_FOR_DEVELOPER&amp;se=false&amp;sh=&amp;sc=cover&amp;l=2024090609530539B788806F24EB023922&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48142</a:t>
                      </a:r>
                    </a:p>
                  </a:txBody>
                  <a:tcPr/>
                </a:tc>
                <a:extLst>
                  <a:ext uri="{0D108BD9-81ED-4DB2-BD59-A6C34878D82A}">
                    <a16:rowId xmlns:a16="http://schemas.microsoft.com/office/drawing/2014/main" val="1748264833"/>
                  </a:ext>
                </a:extLst>
              </a:tr>
            </a:tbl>
          </a:graphicData>
        </a:graphic>
      </p:graphicFrame>
      <p:sp>
        <p:nvSpPr>
          <p:cNvPr id="4" name="Text Placeholder 3">
            <a:extLst>
              <a:ext uri="{FF2B5EF4-FFF2-40B4-BE49-F238E27FC236}">
                <a16:creationId xmlns:a16="http://schemas.microsoft.com/office/drawing/2014/main" id="{5326639C-8C24-458C-8523-FC78637C505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459380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862A2-F8FD-47B4-8AA5-754E1D030E41}"/>
              </a:ext>
            </a:extLst>
          </p:cNvPr>
          <p:cNvSpPr>
            <a:spLocks noGrp="1"/>
          </p:cNvSpPr>
          <p:nvPr>
            <p:ph type="title"/>
          </p:nvPr>
        </p:nvSpPr>
        <p:spPr/>
        <p:txBody>
          <a:bodyPr/>
          <a:lstStyle/>
          <a:p>
            <a:r>
              <a:rPr lang="en-US"/>
              <a:t>Facebook Top 5 Facebook Posts | NPO FunX</a:t>
            </a:r>
          </a:p>
        </p:txBody>
      </p:sp>
      <p:graphicFrame>
        <p:nvGraphicFramePr>
          <p:cNvPr id="5" name="Table Placeholder 4">
            <a:extLst>
              <a:ext uri="{FF2B5EF4-FFF2-40B4-BE49-F238E27FC236}">
                <a16:creationId xmlns:a16="http://schemas.microsoft.com/office/drawing/2014/main" id="{405AF2C7-325D-448F-9D9E-A30FAA8D11D5}"/>
              </a:ext>
            </a:extLst>
          </p:cNvPr>
          <p:cNvGraphicFramePr>
            <a:graphicFrameLocks noGrp="1"/>
          </p:cNvGraphicFramePr>
          <p:nvPr>
            <p:ph type="tbl" sz="quarter" idx="13"/>
            <p:extLst>
              <p:ext uri="{D42A27DB-BD31-4B8C-83A1-F6EECF244321}">
                <p14:modId xmlns:p14="http://schemas.microsoft.com/office/powerpoint/2010/main" val="3761835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3717851"/>
                    </a:ext>
                  </a:extLst>
                </a:gridCol>
                <a:gridCol w="2304288">
                  <a:extLst>
                    <a:ext uri="{9D8B030D-6E8A-4147-A177-3AD203B41FA5}">
                      <a16:colId xmlns:a16="http://schemas.microsoft.com/office/drawing/2014/main" val="1995218889"/>
                    </a:ext>
                  </a:extLst>
                </a:gridCol>
                <a:gridCol w="576072">
                  <a:extLst>
                    <a:ext uri="{9D8B030D-6E8A-4147-A177-3AD203B41FA5}">
                      <a16:colId xmlns:a16="http://schemas.microsoft.com/office/drawing/2014/main" val="2388280399"/>
                    </a:ext>
                  </a:extLst>
                </a:gridCol>
                <a:gridCol w="576072">
                  <a:extLst>
                    <a:ext uri="{9D8B030D-6E8A-4147-A177-3AD203B41FA5}">
                      <a16:colId xmlns:a16="http://schemas.microsoft.com/office/drawing/2014/main" val="2609314520"/>
                    </a:ext>
                  </a:extLst>
                </a:gridCol>
                <a:gridCol w="576072">
                  <a:extLst>
                    <a:ext uri="{9D8B030D-6E8A-4147-A177-3AD203B41FA5}">
                      <a16:colId xmlns:a16="http://schemas.microsoft.com/office/drawing/2014/main" val="1147080678"/>
                    </a:ext>
                  </a:extLst>
                </a:gridCol>
                <a:gridCol w="576072">
                  <a:extLst>
                    <a:ext uri="{9D8B030D-6E8A-4147-A177-3AD203B41FA5}">
                      <a16:colId xmlns:a16="http://schemas.microsoft.com/office/drawing/2014/main" val="1739023428"/>
                    </a:ext>
                  </a:extLst>
                </a:gridCol>
                <a:gridCol w="576072">
                  <a:extLst>
                    <a:ext uri="{9D8B030D-6E8A-4147-A177-3AD203B41FA5}">
                      <a16:colId xmlns:a16="http://schemas.microsoft.com/office/drawing/2014/main" val="2158905304"/>
                    </a:ext>
                  </a:extLst>
                </a:gridCol>
                <a:gridCol w="576072">
                  <a:extLst>
                    <a:ext uri="{9D8B030D-6E8A-4147-A177-3AD203B41FA5}">
                      <a16:colId xmlns:a16="http://schemas.microsoft.com/office/drawing/2014/main" val="312421699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Link clicks (Unique)</a:t>
                      </a:r>
                    </a:p>
                  </a:txBody>
                  <a:tcPr/>
                </a:tc>
                <a:tc>
                  <a:txBody>
                    <a:bodyPr/>
                    <a:lstStyle/>
                    <a:p>
                      <a:r>
                        <a:rPr lang="en-US" sz="1000"/>
                        <a:t>Organic Impressions</a:t>
                      </a:r>
                    </a:p>
                  </a:txBody>
                  <a:tcPr/>
                </a:tc>
                <a:tc>
                  <a:txBody>
                    <a:bodyPr/>
                    <a:lstStyle/>
                    <a:p>
                      <a:r>
                        <a:rPr lang="en-US" sz="1000"/>
                        <a:t>Total reach</a:t>
                      </a:r>
                    </a:p>
                  </a:txBody>
                  <a:tcPr/>
                </a:tc>
                <a:extLst>
                  <a:ext uri="{0D108BD9-81ED-4DB2-BD59-A6C34878D82A}">
                    <a16:rowId xmlns:a16="http://schemas.microsoft.com/office/drawing/2014/main" val="3269479623"/>
                  </a:ext>
                </a:extLst>
              </a:tr>
              <a:tr h="370840">
                <a:tc>
                  <a:txBody>
                    <a:bodyPr/>
                    <a:lstStyle/>
                    <a:p>
                      <a:r>
                        <a:rPr lang="nl-NL" sz="1000" b="1"/>
                        <a:t>FunX - 2024-08-06 10:42:18</a:t>
                      </a:r>
                      <a:r>
                        <a:rPr lang="nl-NL" sz="1000"/>
                        <a:t>
 "Waarom mag je als vrouw niet trots zijn op je lichaam en zelf weten wat je daarmee doet?", aldus Famke.</a:t>
                      </a:r>
                      <a:endParaRPr lang="en-US" sz="1000"/>
                    </a:p>
                  </a:txBody>
                  <a:tcPr/>
                </a:tc>
                <a:tc>
                  <a:txBody>
                    <a:bodyPr/>
                    <a:lstStyle/>
                    <a:p>
                      <a:r>
                        <a:rPr lang="en-US" sz="1000"/>
                        <a:t>https://quintly-eu-image-storage.s3.amazonaws.com/8dce37c58e40138e7c4557fb64194096/b9e6477dbf73d1bc8e3acb942eeba7cc.jpg</a:t>
                      </a:r>
                    </a:p>
                  </a:txBody>
                  <a:tcPr/>
                </a:tc>
                <a:tc>
                  <a:txBody>
                    <a:bodyPr/>
                    <a:lstStyle/>
                    <a:p>
                      <a:r>
                        <a:rPr lang="en-US" sz="1000"/>
                        <a:t>203</a:t>
                      </a:r>
                    </a:p>
                  </a:txBody>
                  <a:tcPr/>
                </a:tc>
                <a:tc>
                  <a:txBody>
                    <a:bodyPr/>
                    <a:lstStyle/>
                    <a:p>
                      <a:r>
                        <a:rPr lang="en-US" sz="1000"/>
                        <a:t>260</a:t>
                      </a:r>
                    </a:p>
                  </a:txBody>
                  <a:tcPr/>
                </a:tc>
                <a:tc>
                  <a:txBody>
                    <a:bodyPr/>
                    <a:lstStyle/>
                    <a:p>
                      <a:r>
                        <a:rPr lang="en-US" sz="1000"/>
                        <a:t>5</a:t>
                      </a:r>
                    </a:p>
                  </a:txBody>
                  <a:tcPr/>
                </a:tc>
                <a:tc>
                  <a:txBody>
                    <a:bodyPr/>
                    <a:lstStyle/>
                    <a:p>
                      <a:r>
                        <a:rPr lang="en-US" sz="1000"/>
                        <a:t>14976</a:t>
                      </a:r>
                    </a:p>
                  </a:txBody>
                  <a:tcPr/>
                </a:tc>
                <a:tc>
                  <a:txBody>
                    <a:bodyPr/>
                    <a:lstStyle/>
                    <a:p>
                      <a:r>
                        <a:rPr lang="en-US" sz="1000"/>
                        <a:t>186130</a:t>
                      </a:r>
                    </a:p>
                  </a:txBody>
                  <a:tcPr/>
                </a:tc>
                <a:tc>
                  <a:txBody>
                    <a:bodyPr/>
                    <a:lstStyle/>
                    <a:p>
                      <a:r>
                        <a:rPr lang="en-US" sz="1000"/>
                        <a:t>185682</a:t>
                      </a:r>
                    </a:p>
                  </a:txBody>
                  <a:tcPr/>
                </a:tc>
                <a:extLst>
                  <a:ext uri="{0D108BD9-81ED-4DB2-BD59-A6C34878D82A}">
                    <a16:rowId xmlns:a16="http://schemas.microsoft.com/office/drawing/2014/main" val="3932573095"/>
                  </a:ext>
                </a:extLst>
              </a:tr>
              <a:tr h="370840">
                <a:tc>
                  <a:txBody>
                    <a:bodyPr/>
                    <a:lstStyle/>
                    <a:p>
                      <a:r>
                        <a:rPr lang="nl-NL" sz="1000" b="1"/>
                        <a:t>FunX - 2024-08-09 07:18:25</a:t>
                      </a:r>
                      <a:r>
                        <a:rPr lang="nl-NL" sz="1000"/>
                        <a:t>
 ICE kreeg met zijn grappen vele Nederlanders aan het lachen.</a:t>
                      </a:r>
                      <a:endParaRPr lang="en-US" sz="1000"/>
                    </a:p>
                  </a:txBody>
                  <a:tcPr/>
                </a:tc>
                <a:tc>
                  <a:txBody>
                    <a:bodyPr/>
                    <a:lstStyle/>
                    <a:p>
                      <a:r>
                        <a:rPr lang="en-US" sz="1000"/>
                        <a:t>https://quintly-eu-image-storage.s3.amazonaws.com/8dce37c58e40138e7c4557fb64194096/3bb681e87c3006ef864bbe56ba84e02f.png</a:t>
                      </a:r>
                    </a:p>
                  </a:txBody>
                  <a:tcPr/>
                </a:tc>
                <a:tc>
                  <a:txBody>
                    <a:bodyPr/>
                    <a:lstStyle/>
                    <a:p>
                      <a:r>
                        <a:rPr lang="en-US" sz="1000"/>
                        <a:t>574</a:t>
                      </a:r>
                    </a:p>
                  </a:txBody>
                  <a:tcPr/>
                </a:tc>
                <a:tc>
                  <a:txBody>
                    <a:bodyPr/>
                    <a:lstStyle/>
                    <a:p>
                      <a:r>
                        <a:rPr lang="en-US" sz="1000"/>
                        <a:t>71</a:t>
                      </a:r>
                    </a:p>
                  </a:txBody>
                  <a:tcPr/>
                </a:tc>
                <a:tc>
                  <a:txBody>
                    <a:bodyPr/>
                    <a:lstStyle/>
                    <a:p>
                      <a:r>
                        <a:rPr lang="en-US" sz="1000"/>
                        <a:t>15</a:t>
                      </a:r>
                    </a:p>
                  </a:txBody>
                  <a:tcPr/>
                </a:tc>
                <a:tc>
                  <a:txBody>
                    <a:bodyPr/>
                    <a:lstStyle/>
                    <a:p>
                      <a:r>
                        <a:rPr lang="en-US" sz="1000"/>
                        <a:t>10056</a:t>
                      </a:r>
                    </a:p>
                  </a:txBody>
                  <a:tcPr/>
                </a:tc>
                <a:tc>
                  <a:txBody>
                    <a:bodyPr/>
                    <a:lstStyle/>
                    <a:p>
                      <a:r>
                        <a:rPr lang="en-US" sz="1000"/>
                        <a:t>153744</a:t>
                      </a:r>
                    </a:p>
                  </a:txBody>
                  <a:tcPr/>
                </a:tc>
                <a:tc>
                  <a:txBody>
                    <a:bodyPr/>
                    <a:lstStyle/>
                    <a:p>
                      <a:r>
                        <a:rPr lang="en-US" sz="1000"/>
                        <a:t>147694</a:t>
                      </a:r>
                    </a:p>
                  </a:txBody>
                  <a:tcPr/>
                </a:tc>
                <a:extLst>
                  <a:ext uri="{0D108BD9-81ED-4DB2-BD59-A6C34878D82A}">
                    <a16:rowId xmlns:a16="http://schemas.microsoft.com/office/drawing/2014/main" val="2720884209"/>
                  </a:ext>
                </a:extLst>
              </a:tr>
              <a:tr h="370840">
                <a:tc>
                  <a:txBody>
                    <a:bodyPr/>
                    <a:lstStyle/>
                    <a:p>
                      <a:r>
                        <a:rPr lang="nl-NL" sz="1000" b="1"/>
                        <a:t>FunX - 2024-08-31 15:18:22</a:t>
                      </a:r>
                      <a:r>
                        <a:rPr lang="nl-NL" sz="1000"/>
                        <a:t>
 In de video van de nieuwste Nachtwacht aflevering kun je zien waarom Boef dat vindt. 👀</a:t>
                      </a:r>
                      <a:endParaRPr lang="en-US" sz="1000"/>
                    </a:p>
                  </a:txBody>
                  <a:tcPr/>
                </a:tc>
                <a:tc>
                  <a:txBody>
                    <a:bodyPr/>
                    <a:lstStyle/>
                    <a:p>
                      <a:r>
                        <a:rPr lang="en-US" sz="1000"/>
                        <a:t>https://quintly-eu-image-storage.s3.amazonaws.com/8dce37c58e40138e7c4557fb64194096/6467c48866b1ac5bfd3483aad8eca680.png</a:t>
                      </a:r>
                    </a:p>
                  </a:txBody>
                  <a:tcPr/>
                </a:tc>
                <a:tc>
                  <a:txBody>
                    <a:bodyPr/>
                    <a:lstStyle/>
                    <a:p>
                      <a:r>
                        <a:rPr lang="en-US" sz="1000"/>
                        <a:t>415</a:t>
                      </a:r>
                    </a:p>
                  </a:txBody>
                  <a:tcPr/>
                </a:tc>
                <a:tc>
                  <a:txBody>
                    <a:bodyPr/>
                    <a:lstStyle/>
                    <a:p>
                      <a:r>
                        <a:rPr lang="en-US" sz="1000"/>
                        <a:t>838</a:t>
                      </a:r>
                    </a:p>
                  </a:txBody>
                  <a:tcPr/>
                </a:tc>
                <a:tc>
                  <a:txBody>
                    <a:bodyPr/>
                    <a:lstStyle/>
                    <a:p>
                      <a:r>
                        <a:rPr lang="en-US" sz="1000"/>
                        <a:t>10</a:t>
                      </a:r>
                    </a:p>
                  </a:txBody>
                  <a:tcPr/>
                </a:tc>
                <a:tc>
                  <a:txBody>
                    <a:bodyPr/>
                    <a:lstStyle/>
                    <a:p>
                      <a:r>
                        <a:rPr lang="en-US" sz="1000"/>
                        <a:t>5316</a:t>
                      </a:r>
                    </a:p>
                  </a:txBody>
                  <a:tcPr/>
                </a:tc>
                <a:tc>
                  <a:txBody>
                    <a:bodyPr/>
                    <a:lstStyle/>
                    <a:p>
                      <a:r>
                        <a:rPr lang="en-US" sz="1000"/>
                        <a:t>147927</a:t>
                      </a:r>
                    </a:p>
                  </a:txBody>
                  <a:tcPr/>
                </a:tc>
                <a:tc>
                  <a:txBody>
                    <a:bodyPr/>
                    <a:lstStyle/>
                    <a:p>
                      <a:r>
                        <a:rPr lang="en-US" sz="1000"/>
                        <a:t>146633</a:t>
                      </a:r>
                    </a:p>
                  </a:txBody>
                  <a:tcPr/>
                </a:tc>
                <a:extLst>
                  <a:ext uri="{0D108BD9-81ED-4DB2-BD59-A6C34878D82A}">
                    <a16:rowId xmlns:a16="http://schemas.microsoft.com/office/drawing/2014/main" val="509279200"/>
                  </a:ext>
                </a:extLst>
              </a:tr>
              <a:tr h="370840">
                <a:tc>
                  <a:txBody>
                    <a:bodyPr/>
                    <a:lstStyle/>
                    <a:p>
                      <a:r>
                        <a:rPr lang="nl-NL" sz="1000" b="1"/>
                        <a:t>FunX - 2024-08-21 06:37:15</a:t>
                      </a:r>
                      <a:r>
                        <a:rPr lang="nl-NL" sz="1000"/>
                        <a:t>
 "Als alles morgen eindigt, heb ik jullie nooit voorgelogen", deelde Tyrese.</a:t>
                      </a:r>
                      <a:endParaRPr lang="en-US" sz="1000"/>
                    </a:p>
                  </a:txBody>
                  <a:tcPr/>
                </a:tc>
                <a:tc>
                  <a:txBody>
                    <a:bodyPr/>
                    <a:lstStyle/>
                    <a:p>
                      <a:r>
                        <a:rPr lang="en-US" sz="1000"/>
                        <a:t>https://quintly-eu-image-storage.s3.amazonaws.com/8dce37c58e40138e7c4557fb64194096/7b8b8da33f65b46600eee0987bfa83ff.jpg</a:t>
                      </a:r>
                    </a:p>
                  </a:txBody>
                  <a:tcPr/>
                </a:tc>
                <a:tc>
                  <a:txBody>
                    <a:bodyPr/>
                    <a:lstStyle/>
                    <a:p>
                      <a:r>
                        <a:rPr lang="en-US" sz="1000"/>
                        <a:t>584</a:t>
                      </a:r>
                    </a:p>
                  </a:txBody>
                  <a:tcPr/>
                </a:tc>
                <a:tc>
                  <a:txBody>
                    <a:bodyPr/>
                    <a:lstStyle/>
                    <a:p>
                      <a:r>
                        <a:rPr lang="en-US" sz="1000"/>
                        <a:t>70</a:t>
                      </a:r>
                    </a:p>
                  </a:txBody>
                  <a:tcPr/>
                </a:tc>
                <a:tc>
                  <a:txBody>
                    <a:bodyPr/>
                    <a:lstStyle/>
                    <a:p>
                      <a:r>
                        <a:rPr lang="en-US" sz="1000"/>
                        <a:t>15</a:t>
                      </a:r>
                    </a:p>
                  </a:txBody>
                  <a:tcPr/>
                </a:tc>
                <a:tc>
                  <a:txBody>
                    <a:bodyPr/>
                    <a:lstStyle/>
                    <a:p>
                      <a:r>
                        <a:rPr lang="en-US" sz="1000"/>
                        <a:t>5786</a:t>
                      </a:r>
                    </a:p>
                  </a:txBody>
                  <a:tcPr/>
                </a:tc>
                <a:tc>
                  <a:txBody>
                    <a:bodyPr/>
                    <a:lstStyle/>
                    <a:p>
                      <a:r>
                        <a:rPr lang="en-US" sz="1000"/>
                        <a:t>135714</a:t>
                      </a:r>
                    </a:p>
                  </a:txBody>
                  <a:tcPr/>
                </a:tc>
                <a:tc>
                  <a:txBody>
                    <a:bodyPr/>
                    <a:lstStyle/>
                    <a:p>
                      <a:r>
                        <a:rPr lang="en-US" sz="1000"/>
                        <a:t>132132</a:t>
                      </a:r>
                    </a:p>
                  </a:txBody>
                  <a:tcPr/>
                </a:tc>
                <a:extLst>
                  <a:ext uri="{0D108BD9-81ED-4DB2-BD59-A6C34878D82A}">
                    <a16:rowId xmlns:a16="http://schemas.microsoft.com/office/drawing/2014/main" val="1715712297"/>
                  </a:ext>
                </a:extLst>
              </a:tr>
              <a:tr h="370840">
                <a:tc>
                  <a:txBody>
                    <a:bodyPr/>
                    <a:lstStyle/>
                    <a:p>
                      <a:r>
                        <a:rPr lang="nl-NL" sz="1000" b="1"/>
                        <a:t>FunX - 2024-08-12 08:47:43</a:t>
                      </a:r>
                      <a:r>
                        <a:rPr lang="nl-NL" sz="1000"/>
                        <a:t>
 Wel kreeg ze een felicitatie uit een nogal onverwachte hoek..</a:t>
                      </a:r>
                      <a:endParaRPr lang="en-US" sz="1000"/>
                    </a:p>
                  </a:txBody>
                  <a:tcPr/>
                </a:tc>
                <a:tc>
                  <a:txBody>
                    <a:bodyPr/>
                    <a:lstStyle/>
                    <a:p>
                      <a:r>
                        <a:rPr lang="en-US" sz="1000"/>
                        <a:t>https://quintly-eu-image-storage.s3.amazonaws.com/8dce37c58e40138e7c4557fb64194096/6c15f45728251e33fa5705b05b11daaf.jpg</a:t>
                      </a:r>
                    </a:p>
                  </a:txBody>
                  <a:tcPr/>
                </a:tc>
                <a:tc>
                  <a:txBody>
                    <a:bodyPr/>
                    <a:lstStyle/>
                    <a:p>
                      <a:r>
                        <a:rPr lang="en-US" sz="1000"/>
                        <a:t>619</a:t>
                      </a:r>
                    </a:p>
                  </a:txBody>
                  <a:tcPr/>
                </a:tc>
                <a:tc>
                  <a:txBody>
                    <a:bodyPr/>
                    <a:lstStyle/>
                    <a:p>
                      <a:r>
                        <a:rPr lang="en-US" sz="1000"/>
                        <a:t>615</a:t>
                      </a:r>
                    </a:p>
                  </a:txBody>
                  <a:tcPr/>
                </a:tc>
                <a:tc>
                  <a:txBody>
                    <a:bodyPr/>
                    <a:lstStyle/>
                    <a:p>
                      <a:r>
                        <a:rPr lang="en-US" sz="1000"/>
                        <a:t>42</a:t>
                      </a:r>
                    </a:p>
                  </a:txBody>
                  <a:tcPr/>
                </a:tc>
                <a:tc>
                  <a:txBody>
                    <a:bodyPr/>
                    <a:lstStyle/>
                    <a:p>
                      <a:r>
                        <a:rPr lang="en-US" sz="1000"/>
                        <a:t>11564</a:t>
                      </a:r>
                    </a:p>
                  </a:txBody>
                  <a:tcPr/>
                </a:tc>
                <a:tc>
                  <a:txBody>
                    <a:bodyPr/>
                    <a:lstStyle/>
                    <a:p>
                      <a:r>
                        <a:rPr lang="en-US" sz="1000"/>
                        <a:t>125298</a:t>
                      </a:r>
                    </a:p>
                  </a:txBody>
                  <a:tcPr/>
                </a:tc>
                <a:tc>
                  <a:txBody>
                    <a:bodyPr/>
                    <a:lstStyle/>
                    <a:p>
                      <a:r>
                        <a:rPr lang="en-US" sz="1000"/>
                        <a:t>124209</a:t>
                      </a:r>
                    </a:p>
                  </a:txBody>
                  <a:tcPr/>
                </a:tc>
                <a:extLst>
                  <a:ext uri="{0D108BD9-81ED-4DB2-BD59-A6C34878D82A}">
                    <a16:rowId xmlns:a16="http://schemas.microsoft.com/office/drawing/2014/main" val="3694452851"/>
                  </a:ext>
                </a:extLst>
              </a:tr>
            </a:tbl>
          </a:graphicData>
        </a:graphic>
      </p:graphicFrame>
      <p:sp>
        <p:nvSpPr>
          <p:cNvPr id="4" name="Text Placeholder 3">
            <a:extLst>
              <a:ext uri="{FF2B5EF4-FFF2-40B4-BE49-F238E27FC236}">
                <a16:creationId xmlns:a16="http://schemas.microsoft.com/office/drawing/2014/main" id="{8A8C120C-779B-4C4E-81F7-E37A6ED159F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729746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DEB8F-E2A7-4D39-A963-547A4E9057B4}"/>
              </a:ext>
            </a:extLst>
          </p:cNvPr>
          <p:cNvSpPr>
            <a:spLocks noGrp="1"/>
          </p:cNvSpPr>
          <p:nvPr>
            <p:ph type="title"/>
          </p:nvPr>
        </p:nvSpPr>
        <p:spPr/>
        <p:txBody>
          <a:bodyPr/>
          <a:lstStyle/>
          <a:p>
            <a:r>
              <a:rPr lang="en-US"/>
              <a:t>Youtube Top 10 YouTube Video's | NPO FunX - 1 of 11</a:t>
            </a:r>
          </a:p>
        </p:txBody>
      </p:sp>
      <p:graphicFrame>
        <p:nvGraphicFramePr>
          <p:cNvPr id="5" name="Table Placeholder 4">
            <a:extLst>
              <a:ext uri="{FF2B5EF4-FFF2-40B4-BE49-F238E27FC236}">
                <a16:creationId xmlns:a16="http://schemas.microsoft.com/office/drawing/2014/main" id="{373ACC0B-8F73-4E4B-9C86-ACF93DCB1DED}"/>
              </a:ext>
            </a:extLst>
          </p:cNvPr>
          <p:cNvGraphicFramePr>
            <a:graphicFrameLocks noGrp="1"/>
          </p:cNvGraphicFramePr>
          <p:nvPr>
            <p:ph type="tbl" sz="quarter" idx="13"/>
            <p:extLst>
              <p:ext uri="{D42A27DB-BD31-4B8C-83A1-F6EECF244321}">
                <p14:modId xmlns:p14="http://schemas.microsoft.com/office/powerpoint/2010/main" val="376392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5282142"/>
                    </a:ext>
                  </a:extLst>
                </a:gridCol>
                <a:gridCol w="1645920">
                  <a:extLst>
                    <a:ext uri="{9D8B030D-6E8A-4147-A177-3AD203B41FA5}">
                      <a16:colId xmlns:a16="http://schemas.microsoft.com/office/drawing/2014/main" val="1152861058"/>
                    </a:ext>
                  </a:extLst>
                </a:gridCol>
                <a:gridCol w="822960">
                  <a:extLst>
                    <a:ext uri="{9D8B030D-6E8A-4147-A177-3AD203B41FA5}">
                      <a16:colId xmlns:a16="http://schemas.microsoft.com/office/drawing/2014/main" val="468170285"/>
                    </a:ext>
                  </a:extLst>
                </a:gridCol>
                <a:gridCol w="822960">
                  <a:extLst>
                    <a:ext uri="{9D8B030D-6E8A-4147-A177-3AD203B41FA5}">
                      <a16:colId xmlns:a16="http://schemas.microsoft.com/office/drawing/2014/main" val="2731258862"/>
                    </a:ext>
                  </a:extLst>
                </a:gridCol>
                <a:gridCol w="822960">
                  <a:extLst>
                    <a:ext uri="{9D8B030D-6E8A-4147-A177-3AD203B41FA5}">
                      <a16:colId xmlns:a16="http://schemas.microsoft.com/office/drawing/2014/main" val="3589405166"/>
                    </a:ext>
                  </a:extLst>
                </a:gridCol>
                <a:gridCol w="822960">
                  <a:extLst>
                    <a:ext uri="{9D8B030D-6E8A-4147-A177-3AD203B41FA5}">
                      <a16:colId xmlns:a16="http://schemas.microsoft.com/office/drawing/2014/main" val="244869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861786185"/>
                  </a:ext>
                </a:extLst>
              </a:tr>
            </a:tbl>
          </a:graphicData>
        </a:graphic>
      </p:graphicFrame>
      <p:sp>
        <p:nvSpPr>
          <p:cNvPr id="4" name="Text Placeholder 3">
            <a:extLst>
              <a:ext uri="{FF2B5EF4-FFF2-40B4-BE49-F238E27FC236}">
                <a16:creationId xmlns:a16="http://schemas.microsoft.com/office/drawing/2014/main" id="{C847E3E8-BB0A-4E08-95F3-012E90DB015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16597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D06F1-692E-4033-B55F-119511B2289C}"/>
              </a:ext>
            </a:extLst>
          </p:cNvPr>
          <p:cNvSpPr>
            <a:spLocks noGrp="1"/>
          </p:cNvSpPr>
          <p:nvPr>
            <p:ph type="title"/>
          </p:nvPr>
        </p:nvSpPr>
        <p:spPr/>
        <p:txBody>
          <a:bodyPr/>
          <a:lstStyle/>
          <a:p>
            <a:r>
              <a:rPr lang="en-US"/>
              <a:t>Youtube Top 10 YouTube Video's | NPO FunX - 2 of 11</a:t>
            </a:r>
          </a:p>
        </p:txBody>
      </p:sp>
      <p:graphicFrame>
        <p:nvGraphicFramePr>
          <p:cNvPr id="5" name="Table Placeholder 4">
            <a:extLst>
              <a:ext uri="{FF2B5EF4-FFF2-40B4-BE49-F238E27FC236}">
                <a16:creationId xmlns:a16="http://schemas.microsoft.com/office/drawing/2014/main" id="{AB3E5F6A-D8B8-451B-8323-54FEEA476F7A}"/>
              </a:ext>
            </a:extLst>
          </p:cNvPr>
          <p:cNvGraphicFramePr>
            <a:graphicFrameLocks noGrp="1"/>
          </p:cNvGraphicFramePr>
          <p:nvPr>
            <p:ph type="tbl" sz="quarter" idx="13"/>
            <p:extLst>
              <p:ext uri="{D42A27DB-BD31-4B8C-83A1-F6EECF244321}">
                <p14:modId xmlns:p14="http://schemas.microsoft.com/office/powerpoint/2010/main" val="1239932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5031760"/>
                    </a:ext>
                  </a:extLst>
                </a:gridCol>
                <a:gridCol w="1645920">
                  <a:extLst>
                    <a:ext uri="{9D8B030D-6E8A-4147-A177-3AD203B41FA5}">
                      <a16:colId xmlns:a16="http://schemas.microsoft.com/office/drawing/2014/main" val="1811416777"/>
                    </a:ext>
                  </a:extLst>
                </a:gridCol>
                <a:gridCol w="822960">
                  <a:extLst>
                    <a:ext uri="{9D8B030D-6E8A-4147-A177-3AD203B41FA5}">
                      <a16:colId xmlns:a16="http://schemas.microsoft.com/office/drawing/2014/main" val="3271880746"/>
                    </a:ext>
                  </a:extLst>
                </a:gridCol>
                <a:gridCol w="822960">
                  <a:extLst>
                    <a:ext uri="{9D8B030D-6E8A-4147-A177-3AD203B41FA5}">
                      <a16:colId xmlns:a16="http://schemas.microsoft.com/office/drawing/2014/main" val="3397754962"/>
                    </a:ext>
                  </a:extLst>
                </a:gridCol>
                <a:gridCol w="822960">
                  <a:extLst>
                    <a:ext uri="{9D8B030D-6E8A-4147-A177-3AD203B41FA5}">
                      <a16:colId xmlns:a16="http://schemas.microsoft.com/office/drawing/2014/main" val="1004328294"/>
                    </a:ext>
                  </a:extLst>
                </a:gridCol>
                <a:gridCol w="822960">
                  <a:extLst>
                    <a:ext uri="{9D8B030D-6E8A-4147-A177-3AD203B41FA5}">
                      <a16:colId xmlns:a16="http://schemas.microsoft.com/office/drawing/2014/main" val="3424954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65348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- 2024-08-21 14:00:26</a:t>
                      </a:r>
                      <a:r>
                        <a:rPr kumimoji="0" lang="nl-NL" sz="1000" b="0" i="0" u="none" strike="noStrike" kern="1200" cap="none" spc="0" normalizeH="0" baseline="0" noProof="0">
                          <a:ln>
                            <a:noFill/>
                          </a:ln>
                          <a:solidFill>
                            <a:prstClr val="black"/>
                          </a:solidFill>
                          <a:effectLst/>
                          <a:uLnTx/>
                          <a:uFillTx/>
                          <a:latin typeface="Calibri"/>
                          <a:ea typeface="+mn-ea"/>
                          <a:cs typeface="+mn-cs"/>
                        </a:rPr>
                        <a:t>
 Illie dropt een hete sessie bij FunX Talent!🔥
Funx Talent hoor je elke zondag van 19.00 tot 21.00 uur op de radio en elke donderdag om 16.00 uur op de socials van FunX!💜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#Talent #Sessie
Dit is het officiële YouTube kanaal van FunX. Hier brengen o.a. Ouassima, Yous en Nixon jouw favoriete series, zoals: FunX Talent, Van Straat Naar Platina, Nachtwacht, Gymsessie, Het Pleintje Van, interviews met Glory vechters, etc. Maar ook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https://i.ytimg.com/vi/UOUZGCCmvfU/hqdefault.jpg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115908103"/>
                  </a:ext>
                </a:extLst>
              </a:tr>
            </a:tbl>
          </a:graphicData>
        </a:graphic>
      </p:graphicFrame>
      <p:sp>
        <p:nvSpPr>
          <p:cNvPr id="4" name="Text Placeholder 3">
            <a:extLst>
              <a:ext uri="{FF2B5EF4-FFF2-40B4-BE49-F238E27FC236}">
                <a16:creationId xmlns:a16="http://schemas.microsoft.com/office/drawing/2014/main" id="{3A00C9D6-7173-4CF4-8187-4D5A69CC7A34}"/>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02785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16C6C-E1B5-492F-AC04-96EE3FF9B1F4}"/>
              </a:ext>
            </a:extLst>
          </p:cNvPr>
          <p:cNvSpPr>
            <a:spLocks noGrp="1"/>
          </p:cNvSpPr>
          <p:nvPr>
            <p:ph type="title"/>
          </p:nvPr>
        </p:nvSpPr>
        <p:spPr/>
        <p:txBody>
          <a:bodyPr/>
          <a:lstStyle/>
          <a:p>
            <a:r>
              <a:rPr lang="en-US"/>
              <a:t>Youtube Top 10 YouTube Video's | NPO FunX - 3 of 11</a:t>
            </a:r>
          </a:p>
        </p:txBody>
      </p:sp>
      <p:graphicFrame>
        <p:nvGraphicFramePr>
          <p:cNvPr id="5" name="Table Placeholder 4">
            <a:extLst>
              <a:ext uri="{FF2B5EF4-FFF2-40B4-BE49-F238E27FC236}">
                <a16:creationId xmlns:a16="http://schemas.microsoft.com/office/drawing/2014/main" id="{75519B9D-E01E-45E2-A647-D4DD92CCB95F}"/>
              </a:ext>
            </a:extLst>
          </p:cNvPr>
          <p:cNvGraphicFramePr>
            <a:graphicFrameLocks noGrp="1"/>
          </p:cNvGraphicFramePr>
          <p:nvPr>
            <p:ph type="tbl" sz="quarter" idx="13"/>
            <p:extLst>
              <p:ext uri="{D42A27DB-BD31-4B8C-83A1-F6EECF244321}">
                <p14:modId xmlns:p14="http://schemas.microsoft.com/office/powerpoint/2010/main" val="702747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41938325"/>
                    </a:ext>
                  </a:extLst>
                </a:gridCol>
                <a:gridCol w="1645920">
                  <a:extLst>
                    <a:ext uri="{9D8B030D-6E8A-4147-A177-3AD203B41FA5}">
                      <a16:colId xmlns:a16="http://schemas.microsoft.com/office/drawing/2014/main" val="598683051"/>
                    </a:ext>
                  </a:extLst>
                </a:gridCol>
                <a:gridCol w="822960">
                  <a:extLst>
                    <a:ext uri="{9D8B030D-6E8A-4147-A177-3AD203B41FA5}">
                      <a16:colId xmlns:a16="http://schemas.microsoft.com/office/drawing/2014/main" val="1854136480"/>
                    </a:ext>
                  </a:extLst>
                </a:gridCol>
                <a:gridCol w="822960">
                  <a:extLst>
                    <a:ext uri="{9D8B030D-6E8A-4147-A177-3AD203B41FA5}">
                      <a16:colId xmlns:a16="http://schemas.microsoft.com/office/drawing/2014/main" val="861381144"/>
                    </a:ext>
                  </a:extLst>
                </a:gridCol>
                <a:gridCol w="822960">
                  <a:extLst>
                    <a:ext uri="{9D8B030D-6E8A-4147-A177-3AD203B41FA5}">
                      <a16:colId xmlns:a16="http://schemas.microsoft.com/office/drawing/2014/main" val="2753409099"/>
                    </a:ext>
                  </a:extLst>
                </a:gridCol>
                <a:gridCol w="822960">
                  <a:extLst>
                    <a:ext uri="{9D8B030D-6E8A-4147-A177-3AD203B41FA5}">
                      <a16:colId xmlns:a16="http://schemas.microsoft.com/office/drawing/2014/main" val="689727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07159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- 2024-08-11 16:45:02</a:t>
                      </a:r>
                      <a:r>
                        <a:rPr kumimoji="0" lang="nl-NL" sz="1000" b="0" i="0" u="none" strike="noStrike" kern="1200" cap="none" spc="0" normalizeH="0" baseline="0" noProof="0">
                          <a:ln>
                            <a:noFill/>
                          </a:ln>
                          <a:solidFill>
                            <a:prstClr val="black"/>
                          </a:solidFill>
                          <a:effectLst/>
                          <a:uLnTx/>
                          <a:uFillTx/>
                          <a:latin typeface="Calibri"/>
                          <a:ea typeface="+mn-ea"/>
                          <a:cs typeface="+mn-cs"/>
                        </a:rPr>
                        <a:t>
 Architrackz is een absolute meester in flirten, en Jayh totaal niet (behalve wanneer hij niet wilt flirten). Mahi kan flirten, maar kan flirtgedrag niet ontvangen. Mahi en Jayh vragen waar Archi’s magisch recept is (what are you up to Jayh 👀). Wat kan je verwachten? Een flirty conversatie oefenen en een pickup line challenge!
Maar kunnen mannen en vrouwen wel met dezelfde dingen weg komen? Kan je in 2024 nog om iemands Snapchat vragen, of toch beter een nummer? En hoe flirt je het best online, in iemands DM’s? Jayh, Mahi en Architrackz bespreken de dubbele standaarden, en do’s en don’ts in flirten! 
De Complicated Question gaat over een moeder die een kind heeft met haar ex, die haar heel erg heeft gekwetst en zelfs mishandeld. De vader van haar kind zoekt nu weer contract. Moet ze hierop ingaan? Architrackz geeft haar gouden advies!
Heb jij ook een Complicated Question? Stuur het in naar itscomplicated@funx.nl 💜
00:00 Intro
00:50 Archi-trekkingskracht
03:54 Hoe moet je flirten? Do’s &amp; don’ts, en dubbele standaarden
07:52 En hoe flirt je dan terug? 
18:09 Hoe flirt je online? 
23:25 Pickup line challenge
27:09 Complicated Question
35:50 Outro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#ItsComplicated #Podcast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https://i.ytimg.com/vi/S3VRyPCMvJs/hqdefault.jpg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3247425150"/>
                  </a:ext>
                </a:extLst>
              </a:tr>
            </a:tbl>
          </a:graphicData>
        </a:graphic>
      </p:graphicFrame>
      <p:sp>
        <p:nvSpPr>
          <p:cNvPr id="4" name="Text Placeholder 3">
            <a:extLst>
              <a:ext uri="{FF2B5EF4-FFF2-40B4-BE49-F238E27FC236}">
                <a16:creationId xmlns:a16="http://schemas.microsoft.com/office/drawing/2014/main" id="{9D967B67-0C20-444F-95D8-13FE83506FC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283199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7915D-844A-4D78-8DAB-40B32CC26F19}"/>
              </a:ext>
            </a:extLst>
          </p:cNvPr>
          <p:cNvSpPr>
            <a:spLocks noGrp="1"/>
          </p:cNvSpPr>
          <p:nvPr>
            <p:ph type="title"/>
          </p:nvPr>
        </p:nvSpPr>
        <p:spPr/>
        <p:txBody>
          <a:bodyPr/>
          <a:lstStyle/>
          <a:p>
            <a:r>
              <a:rPr lang="en-US"/>
              <a:t>Youtube Top 10 YouTube Video's | NPO FunX - 4 of 11</a:t>
            </a:r>
          </a:p>
        </p:txBody>
      </p:sp>
      <p:graphicFrame>
        <p:nvGraphicFramePr>
          <p:cNvPr id="5" name="Table Placeholder 4">
            <a:extLst>
              <a:ext uri="{FF2B5EF4-FFF2-40B4-BE49-F238E27FC236}">
                <a16:creationId xmlns:a16="http://schemas.microsoft.com/office/drawing/2014/main" id="{ABC79538-5203-40EB-834A-1BABEFB9BF8A}"/>
              </a:ext>
            </a:extLst>
          </p:cNvPr>
          <p:cNvGraphicFramePr>
            <a:graphicFrameLocks noGrp="1"/>
          </p:cNvGraphicFramePr>
          <p:nvPr>
            <p:ph type="tbl" sz="quarter" idx="13"/>
            <p:extLst>
              <p:ext uri="{D42A27DB-BD31-4B8C-83A1-F6EECF244321}">
                <p14:modId xmlns:p14="http://schemas.microsoft.com/office/powerpoint/2010/main" val="137995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9459839"/>
                    </a:ext>
                  </a:extLst>
                </a:gridCol>
                <a:gridCol w="1645920">
                  <a:extLst>
                    <a:ext uri="{9D8B030D-6E8A-4147-A177-3AD203B41FA5}">
                      <a16:colId xmlns:a16="http://schemas.microsoft.com/office/drawing/2014/main" val="1083504436"/>
                    </a:ext>
                  </a:extLst>
                </a:gridCol>
                <a:gridCol w="822960">
                  <a:extLst>
                    <a:ext uri="{9D8B030D-6E8A-4147-A177-3AD203B41FA5}">
                      <a16:colId xmlns:a16="http://schemas.microsoft.com/office/drawing/2014/main" val="1972739919"/>
                    </a:ext>
                  </a:extLst>
                </a:gridCol>
                <a:gridCol w="822960">
                  <a:extLst>
                    <a:ext uri="{9D8B030D-6E8A-4147-A177-3AD203B41FA5}">
                      <a16:colId xmlns:a16="http://schemas.microsoft.com/office/drawing/2014/main" val="680279430"/>
                    </a:ext>
                  </a:extLst>
                </a:gridCol>
                <a:gridCol w="822960">
                  <a:extLst>
                    <a:ext uri="{9D8B030D-6E8A-4147-A177-3AD203B41FA5}">
                      <a16:colId xmlns:a16="http://schemas.microsoft.com/office/drawing/2014/main" val="694904523"/>
                    </a:ext>
                  </a:extLst>
                </a:gridCol>
                <a:gridCol w="822960">
                  <a:extLst>
                    <a:ext uri="{9D8B030D-6E8A-4147-A177-3AD203B41FA5}">
                      <a16:colId xmlns:a16="http://schemas.microsoft.com/office/drawing/2014/main" val="982005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01235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- 2024-08-09 16:00:36</a:t>
                      </a:r>
                      <a:r>
                        <a:rPr kumimoji="0" lang="en-US" sz="1000" b="0" i="0" u="none" strike="noStrike" kern="1200" cap="none" spc="0" normalizeH="0" baseline="0" noProof="0">
                          <a:ln>
                            <a:noFill/>
                          </a:ln>
                          <a:solidFill>
                            <a:prstClr val="black"/>
                          </a:solidFill>
                          <a:effectLst/>
                          <a:uLnTx/>
                          <a:uFillTx/>
                          <a:latin typeface="Calibri"/>
                          <a:ea typeface="+mn-ea"/>
                          <a:cs typeface="+mn-cs"/>
                        </a:rPr>
                        <a:t>
 Nachtwacht is terug, en dit keer met een zomertour! Nixon is afgereisd naar Mallorca om de feestende Nederlanders te checken en hun wildste verhalen, gekste fantasieën en hardste no-go’s te horen. Hij waakt over de strip, Club NL en Club Shooters. De verhalen die de partyers hem vertellen? CRAZYYY 👀🌶️
00:00 Intro
00:18 Hoe ziet jouw perfecte nacht eruit hier op vakantie? (deel 1)
00:47 Club NL (met o.a. Cristian D)
02:56 Hoe ziet jouw perfecte nacht eruit hier op vakantie? (deel 2)
04:20 Wat is je wildste fantasie? 
05:30 Wat is het gekste dat je in bed hebt meegemaakt?
06:57 Wat mag niet ontbreken aan het uiterlijk?
08:26 Hoe was je eerste keer?
09:22 Club Shooters
09:47 Wat is een no go? 
12:04 Outro
Host: Nixon Joseph 
Regie: Pourya Shokrgozar Tehrani 
Camera: Sil Jong 
Edit: Rrfilms
Geluidsnabewerking: Misagh Dabiri, Wietze Bastiaansen 
Concept: Ben Zoref 
Redactie: Pourya Shokrgozar Tehrani 
Productie: Celine Cristalina &amp; Açelya Sahin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#Nachtwacht #Mallorca #Nixon
Dit is het officiële YouTube kanaal van FunX. Hier brengen o.a. Ouassima, Yous en Nixon jouw favoriete series, zoals: FunX Talent, Van Straat Naar Platina, Nachtwacht, Gymsessie, Het Pleintje Van, interviews met Glory vechters, etc. Maar ook festivalverslagen, straatinterviews, studiosessies en zo nu en dan een zieke prank met een artiest.
CHECK ook FUNX TALKS:
https://youtube.com/@FunXtalks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https://i.ytimg.com/vi/ZxSFinIsQj0/hqdefault.jpg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464971047"/>
                  </a:ext>
                </a:extLst>
              </a:tr>
            </a:tbl>
          </a:graphicData>
        </a:graphic>
      </p:graphicFrame>
      <p:sp>
        <p:nvSpPr>
          <p:cNvPr id="4" name="Text Placeholder 3">
            <a:extLst>
              <a:ext uri="{FF2B5EF4-FFF2-40B4-BE49-F238E27FC236}">
                <a16:creationId xmlns:a16="http://schemas.microsoft.com/office/drawing/2014/main" id="{EBAE58BA-70EE-418B-A7EB-6FCE44E9E1F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17253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B1A2-D7B0-4F5C-9590-834430C0A4F2}"/>
              </a:ext>
            </a:extLst>
          </p:cNvPr>
          <p:cNvSpPr>
            <a:spLocks noGrp="1"/>
          </p:cNvSpPr>
          <p:nvPr>
            <p:ph type="title"/>
          </p:nvPr>
        </p:nvSpPr>
        <p:spPr/>
        <p:txBody>
          <a:bodyPr/>
          <a:lstStyle/>
          <a:p>
            <a:r>
              <a:rPr lang="en-US"/>
              <a:t>Youtube Top 10 YouTube Video's | NPO FunX - 5 of 11</a:t>
            </a:r>
          </a:p>
        </p:txBody>
      </p:sp>
      <p:graphicFrame>
        <p:nvGraphicFramePr>
          <p:cNvPr id="5" name="Table Placeholder 4">
            <a:extLst>
              <a:ext uri="{FF2B5EF4-FFF2-40B4-BE49-F238E27FC236}">
                <a16:creationId xmlns:a16="http://schemas.microsoft.com/office/drawing/2014/main" id="{70FE30F5-C00B-4863-8605-C63F9C9F0FB0}"/>
              </a:ext>
            </a:extLst>
          </p:cNvPr>
          <p:cNvGraphicFramePr>
            <a:graphicFrameLocks noGrp="1"/>
          </p:cNvGraphicFramePr>
          <p:nvPr>
            <p:ph type="tbl" sz="quarter" idx="13"/>
            <p:extLst>
              <p:ext uri="{D42A27DB-BD31-4B8C-83A1-F6EECF244321}">
                <p14:modId xmlns:p14="http://schemas.microsoft.com/office/powerpoint/2010/main" val="2216122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3061512"/>
                    </a:ext>
                  </a:extLst>
                </a:gridCol>
                <a:gridCol w="1645920">
                  <a:extLst>
                    <a:ext uri="{9D8B030D-6E8A-4147-A177-3AD203B41FA5}">
                      <a16:colId xmlns:a16="http://schemas.microsoft.com/office/drawing/2014/main" val="2773189895"/>
                    </a:ext>
                  </a:extLst>
                </a:gridCol>
                <a:gridCol w="822960">
                  <a:extLst>
                    <a:ext uri="{9D8B030D-6E8A-4147-A177-3AD203B41FA5}">
                      <a16:colId xmlns:a16="http://schemas.microsoft.com/office/drawing/2014/main" val="539824498"/>
                    </a:ext>
                  </a:extLst>
                </a:gridCol>
                <a:gridCol w="822960">
                  <a:extLst>
                    <a:ext uri="{9D8B030D-6E8A-4147-A177-3AD203B41FA5}">
                      <a16:colId xmlns:a16="http://schemas.microsoft.com/office/drawing/2014/main" val="3092901427"/>
                    </a:ext>
                  </a:extLst>
                </a:gridCol>
                <a:gridCol w="822960">
                  <a:extLst>
                    <a:ext uri="{9D8B030D-6E8A-4147-A177-3AD203B41FA5}">
                      <a16:colId xmlns:a16="http://schemas.microsoft.com/office/drawing/2014/main" val="2234185760"/>
                    </a:ext>
                  </a:extLst>
                </a:gridCol>
                <a:gridCol w="822960">
                  <a:extLst>
                    <a:ext uri="{9D8B030D-6E8A-4147-A177-3AD203B41FA5}">
                      <a16:colId xmlns:a16="http://schemas.microsoft.com/office/drawing/2014/main" val="1101701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85641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- 2024-08-18 16:45:00</a:t>
                      </a:r>
                      <a:r>
                        <a:rPr kumimoji="0" lang="nl-NL" sz="1000" b="0" i="0" u="none" strike="noStrike" kern="1200" cap="none" spc="0" normalizeH="0" baseline="0" noProof="0">
                          <a:ln>
                            <a:noFill/>
                          </a:ln>
                          <a:solidFill>
                            <a:prstClr val="black"/>
                          </a:solidFill>
                          <a:effectLst/>
                          <a:uLnTx/>
                          <a:uFillTx/>
                          <a:latin typeface="Calibri"/>
                          <a:ea typeface="+mn-ea"/>
                          <a:cs typeface="+mn-cs"/>
                        </a:rPr>
                        <a:t>
 Zangeres Cheryl Öztürk gaat heel serieus voor haar carrière. Zó serieus dat ze bewust single is, want ze vindt dat een relatie haar zou belemmeren in wat ze doet. Ze verwacht ook niet dat jongens van haar leeftijd, rond de 21 jaar dus, al serieus kunnen zijn. En wanneer ze dan iemand tegenkomt die wél serieus wilt zijn, gelooft ze erin dat die persoon wel zal terugkeren als het écht meant to be is. 
Mahi heeft dit ook 6 jaar lang gedaan (al stelt Jayh dit wel in vraag, omdat ze zo’n hopeless romantic is). En, Jayh vindt dat een relatie hebben hem zelfs heeft geholpen om zijn carrière verder te helpen, en hem juist heel veel focus heeft gebracht. 
Stellen Mahi en Cheryl zich wel genoeg open, en zijn ze niet gewoon te bang dat alle mannen toxic guys zijn? Of heeft Jayh het hier toch mis? 
De Complicated Question gaat over een stel dat strugglet met timing in hun relatie, en een gevoel van wantrouwen dat begint te groeien. Moet ze haar intuïtie volgen in dit wantrouwen, of moet ze het toch nog een beetje tijd geven? 
Heb jij ook een Complicated Question? Stuur het in naar itscomplicated@funx.nl 💜
00:00 Intro
00:16 Cheryl’s bewuste keuze om single te zijn voor haar carriere 
06:27 FOMO en maatschappelijke druk
08:05 Aan je keuze zit een prijs
10:47 Wat als je de ware NU tegenkomt? 
13:52 Daten en settelen als bekend persoon
17:15 Dubbele standaarden &amp; gejudged worden
21:03 Carrière + kinderen = ? 
33:29 Complicated Question
42:58 Outro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#Podcast #ItsComplicated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https://i.ytimg.com/vi/G_i7l1Ev_4Y/hqdefault.jpg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101635827"/>
                  </a:ext>
                </a:extLst>
              </a:tr>
            </a:tbl>
          </a:graphicData>
        </a:graphic>
      </p:graphicFrame>
      <p:sp>
        <p:nvSpPr>
          <p:cNvPr id="4" name="Text Placeholder 3">
            <a:extLst>
              <a:ext uri="{FF2B5EF4-FFF2-40B4-BE49-F238E27FC236}">
                <a16:creationId xmlns:a16="http://schemas.microsoft.com/office/drawing/2014/main" id="{9E7499DF-6C70-421D-A105-62BFD4791B0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066611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B318F-7D3F-45F7-82C6-5DBE6FDB21BA}"/>
              </a:ext>
            </a:extLst>
          </p:cNvPr>
          <p:cNvSpPr>
            <a:spLocks noGrp="1"/>
          </p:cNvSpPr>
          <p:nvPr>
            <p:ph type="title"/>
          </p:nvPr>
        </p:nvSpPr>
        <p:spPr/>
        <p:txBody>
          <a:bodyPr/>
          <a:lstStyle/>
          <a:p>
            <a:r>
              <a:rPr lang="en-US"/>
              <a:t>Youtube Top 10 YouTube Video's | NPO FunX - 6 of 11</a:t>
            </a:r>
          </a:p>
        </p:txBody>
      </p:sp>
      <p:graphicFrame>
        <p:nvGraphicFramePr>
          <p:cNvPr id="5" name="Table Placeholder 4">
            <a:extLst>
              <a:ext uri="{FF2B5EF4-FFF2-40B4-BE49-F238E27FC236}">
                <a16:creationId xmlns:a16="http://schemas.microsoft.com/office/drawing/2014/main" id="{3BFD1D36-C190-4933-81AD-8605D49D2F9F}"/>
              </a:ext>
            </a:extLst>
          </p:cNvPr>
          <p:cNvGraphicFramePr>
            <a:graphicFrameLocks noGrp="1"/>
          </p:cNvGraphicFramePr>
          <p:nvPr>
            <p:ph type="tbl" sz="quarter" idx="13"/>
            <p:extLst>
              <p:ext uri="{D42A27DB-BD31-4B8C-83A1-F6EECF244321}">
                <p14:modId xmlns:p14="http://schemas.microsoft.com/office/powerpoint/2010/main" val="157222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1895625"/>
                    </a:ext>
                  </a:extLst>
                </a:gridCol>
                <a:gridCol w="1645920">
                  <a:extLst>
                    <a:ext uri="{9D8B030D-6E8A-4147-A177-3AD203B41FA5}">
                      <a16:colId xmlns:a16="http://schemas.microsoft.com/office/drawing/2014/main" val="2274282021"/>
                    </a:ext>
                  </a:extLst>
                </a:gridCol>
                <a:gridCol w="822960">
                  <a:extLst>
                    <a:ext uri="{9D8B030D-6E8A-4147-A177-3AD203B41FA5}">
                      <a16:colId xmlns:a16="http://schemas.microsoft.com/office/drawing/2014/main" val="569144907"/>
                    </a:ext>
                  </a:extLst>
                </a:gridCol>
                <a:gridCol w="822960">
                  <a:extLst>
                    <a:ext uri="{9D8B030D-6E8A-4147-A177-3AD203B41FA5}">
                      <a16:colId xmlns:a16="http://schemas.microsoft.com/office/drawing/2014/main" val="433598605"/>
                    </a:ext>
                  </a:extLst>
                </a:gridCol>
                <a:gridCol w="822960">
                  <a:extLst>
                    <a:ext uri="{9D8B030D-6E8A-4147-A177-3AD203B41FA5}">
                      <a16:colId xmlns:a16="http://schemas.microsoft.com/office/drawing/2014/main" val="63528116"/>
                    </a:ext>
                  </a:extLst>
                </a:gridCol>
                <a:gridCol w="822960">
                  <a:extLst>
                    <a:ext uri="{9D8B030D-6E8A-4147-A177-3AD203B41FA5}">
                      <a16:colId xmlns:a16="http://schemas.microsoft.com/office/drawing/2014/main" val="181891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56826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- 2024-08-21 14:00:13</a:t>
                      </a:r>
                      <a:r>
                        <a:rPr kumimoji="0" lang="nl-NL" sz="1000" b="0" i="0" u="none" strike="noStrike" kern="1200" cap="none" spc="0" normalizeH="0" baseline="0" noProof="0">
                          <a:ln>
                            <a:noFill/>
                          </a:ln>
                          <a:solidFill>
                            <a:prstClr val="black"/>
                          </a:solidFill>
                          <a:effectLst/>
                          <a:uLnTx/>
                          <a:uFillTx/>
                          <a:latin typeface="Calibri"/>
                          <a:ea typeface="+mn-ea"/>
                          <a:cs typeface="+mn-cs"/>
                        </a:rPr>
                        <a:t>
 Illie dropt een hete sessie bij FunX Talent!🔥
Funx Talent hoor je elke zondag van 19.00 tot 21.00 uur op de radio en elke donderdag om 16.00 uur op de socials van FunX!💜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#Talent #Sessie
Dit is het officiële YouTube kanaal van FunX. Hier brengen o.a. Ouassima, Yous en Nixon jouw favoriete series, zoals: FunX Talent, Van Straat Naar Platina, Nachtwacht, Gymsessie, Het Pleintje Van, interviews met Glory vechters, etc. Maar ook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https://i.ytimg.com/vi/L36a3AjBASc/hqdefault.jpg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24240011"/>
                  </a:ext>
                </a:extLst>
              </a:tr>
            </a:tbl>
          </a:graphicData>
        </a:graphic>
      </p:graphicFrame>
      <p:sp>
        <p:nvSpPr>
          <p:cNvPr id="4" name="Text Placeholder 3">
            <a:extLst>
              <a:ext uri="{FF2B5EF4-FFF2-40B4-BE49-F238E27FC236}">
                <a16:creationId xmlns:a16="http://schemas.microsoft.com/office/drawing/2014/main" id="{D7A7FB29-E8AE-4E27-83EB-996380937D0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648853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59B03-B9C7-4323-A26B-9E9B636850EC}"/>
              </a:ext>
            </a:extLst>
          </p:cNvPr>
          <p:cNvSpPr>
            <a:spLocks noGrp="1"/>
          </p:cNvSpPr>
          <p:nvPr>
            <p:ph type="title"/>
          </p:nvPr>
        </p:nvSpPr>
        <p:spPr/>
        <p:txBody>
          <a:bodyPr/>
          <a:lstStyle/>
          <a:p>
            <a:r>
              <a:rPr lang="en-US"/>
              <a:t>Youtube Top 10 YouTube Video's | NPO FunX - 7 of 11</a:t>
            </a:r>
          </a:p>
        </p:txBody>
      </p:sp>
      <p:graphicFrame>
        <p:nvGraphicFramePr>
          <p:cNvPr id="5" name="Table Placeholder 4">
            <a:extLst>
              <a:ext uri="{FF2B5EF4-FFF2-40B4-BE49-F238E27FC236}">
                <a16:creationId xmlns:a16="http://schemas.microsoft.com/office/drawing/2014/main" id="{D82177E7-B485-4F7B-AA67-7F2BFB0C68E5}"/>
              </a:ext>
            </a:extLst>
          </p:cNvPr>
          <p:cNvGraphicFramePr>
            <a:graphicFrameLocks noGrp="1"/>
          </p:cNvGraphicFramePr>
          <p:nvPr>
            <p:ph type="tbl" sz="quarter" idx="13"/>
            <p:extLst>
              <p:ext uri="{D42A27DB-BD31-4B8C-83A1-F6EECF244321}">
                <p14:modId xmlns:p14="http://schemas.microsoft.com/office/powerpoint/2010/main" val="144555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2054639"/>
                    </a:ext>
                  </a:extLst>
                </a:gridCol>
                <a:gridCol w="1645920">
                  <a:extLst>
                    <a:ext uri="{9D8B030D-6E8A-4147-A177-3AD203B41FA5}">
                      <a16:colId xmlns:a16="http://schemas.microsoft.com/office/drawing/2014/main" val="793967873"/>
                    </a:ext>
                  </a:extLst>
                </a:gridCol>
                <a:gridCol w="822960">
                  <a:extLst>
                    <a:ext uri="{9D8B030D-6E8A-4147-A177-3AD203B41FA5}">
                      <a16:colId xmlns:a16="http://schemas.microsoft.com/office/drawing/2014/main" val="1059553292"/>
                    </a:ext>
                  </a:extLst>
                </a:gridCol>
                <a:gridCol w="822960">
                  <a:extLst>
                    <a:ext uri="{9D8B030D-6E8A-4147-A177-3AD203B41FA5}">
                      <a16:colId xmlns:a16="http://schemas.microsoft.com/office/drawing/2014/main" val="551803505"/>
                    </a:ext>
                  </a:extLst>
                </a:gridCol>
                <a:gridCol w="822960">
                  <a:extLst>
                    <a:ext uri="{9D8B030D-6E8A-4147-A177-3AD203B41FA5}">
                      <a16:colId xmlns:a16="http://schemas.microsoft.com/office/drawing/2014/main" val="1867639266"/>
                    </a:ext>
                  </a:extLst>
                </a:gridCol>
                <a:gridCol w="822960">
                  <a:extLst>
                    <a:ext uri="{9D8B030D-6E8A-4147-A177-3AD203B41FA5}">
                      <a16:colId xmlns:a16="http://schemas.microsoft.com/office/drawing/2014/main" val="3160852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79858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- 2024-08-25 16:45:01</a:t>
                      </a:r>
                      <a:r>
                        <a:rPr kumimoji="0" lang="nl-NL" sz="1000" b="0" i="0" u="none" strike="noStrike" kern="1200" cap="none" spc="0" normalizeH="0" baseline="0" noProof="0">
                          <a:ln>
                            <a:noFill/>
                          </a:ln>
                          <a:solidFill>
                            <a:prstClr val="black"/>
                          </a:solidFill>
                          <a:effectLst/>
                          <a:uLnTx/>
                          <a:uFillTx/>
                          <a:latin typeface="Calibri"/>
                          <a:ea typeface="+mn-ea"/>
                          <a:cs typeface="+mn-cs"/>
                        </a:rPr>
                        <a:t>
 Rida valt met zijn 22 jaar midden in de Gen Z-bevolking. Maar hij voelt zich niet zo. Om hem heen zijn vrienden en leeftijdsgenoten aan het chillen, en doen ze hun best om zo weinig mogelijk te werken, het leven makkelijk te houden en niet aan de toekomst te denken. Rida vindt dit, met alle respect, zwak. 
Hebben boomers en millennials hun ouders harder zien struggelen, en is dat een drive geweest om zelf hard te werken en succesvol te zijn? Heeft Gen Z tegelijk wel meer prestatiedruk om te laten zien wat je hebt dan eerdere generaties? 
Mahi, Jayh en Rida bespreken ook de huidige cultuur van meer diversiteit binnenhalen op de werkvloer. Rida krijgt hier een heel dubbel gevoel van: hij is zowel blij dat hij werk kan krijgen dat hij wil en zijn talent wordt gezien, maar voelt zich ook wel slecht over dat hij zo de “excuses-Marokkaan” wordt. Kan je positief discrimineren, of niet? 
De Complicated Question gaat over een dame die op hele slechte types valt, en daardoor al enorm heftige dingen heeft meegemaakt. Ze gaat nu al in therapie, maar hoe kan ze terug betere types mensen vinden waar ze haar leven mee kan delen?
Heb jij ook een Complicated Question? Stuur het in naar itscomplicated@funx.nl 💜
00:00 Intro
00:37 Verschil tussen Gen Z en andere generaties 
09:59 Gen Z kent geen struggle, je ouders wel
16:04 Prestatiedruk bij Gen Z
17:14 Positieve discriminatie
25:05 Balans vinden tussen werk en vrije tijd
31:20 Complicated Question
40:24 Outro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#ItsComplicated #Podcast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https://i.ytimg.com/vi/rfFI8okVckM/hqdefault.jpg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447824149"/>
                  </a:ext>
                </a:extLst>
              </a:tr>
            </a:tbl>
          </a:graphicData>
        </a:graphic>
      </p:graphicFrame>
      <p:sp>
        <p:nvSpPr>
          <p:cNvPr id="4" name="Text Placeholder 3">
            <a:extLst>
              <a:ext uri="{FF2B5EF4-FFF2-40B4-BE49-F238E27FC236}">
                <a16:creationId xmlns:a16="http://schemas.microsoft.com/office/drawing/2014/main" id="{A33B9C77-EEDE-4416-BB13-495D4E16A69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533688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A93B7-8383-4F06-91A8-046E5F54F5A5}"/>
              </a:ext>
            </a:extLst>
          </p:cNvPr>
          <p:cNvSpPr>
            <a:spLocks noGrp="1"/>
          </p:cNvSpPr>
          <p:nvPr>
            <p:ph type="title"/>
          </p:nvPr>
        </p:nvSpPr>
        <p:spPr/>
        <p:txBody>
          <a:bodyPr/>
          <a:lstStyle/>
          <a:p>
            <a:r>
              <a:rPr lang="en-US"/>
              <a:t>Youtube Top 10 YouTube Video's | NPO FunX - 8 of 11</a:t>
            </a:r>
          </a:p>
        </p:txBody>
      </p:sp>
      <p:graphicFrame>
        <p:nvGraphicFramePr>
          <p:cNvPr id="5" name="Table Placeholder 4">
            <a:extLst>
              <a:ext uri="{FF2B5EF4-FFF2-40B4-BE49-F238E27FC236}">
                <a16:creationId xmlns:a16="http://schemas.microsoft.com/office/drawing/2014/main" id="{201B0710-B8B0-416B-B87B-F72862325C39}"/>
              </a:ext>
            </a:extLst>
          </p:cNvPr>
          <p:cNvGraphicFramePr>
            <a:graphicFrameLocks noGrp="1"/>
          </p:cNvGraphicFramePr>
          <p:nvPr>
            <p:ph type="tbl" sz="quarter" idx="13"/>
            <p:extLst>
              <p:ext uri="{D42A27DB-BD31-4B8C-83A1-F6EECF244321}">
                <p14:modId xmlns:p14="http://schemas.microsoft.com/office/powerpoint/2010/main" val="2235460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4920986"/>
                    </a:ext>
                  </a:extLst>
                </a:gridCol>
                <a:gridCol w="1645920">
                  <a:extLst>
                    <a:ext uri="{9D8B030D-6E8A-4147-A177-3AD203B41FA5}">
                      <a16:colId xmlns:a16="http://schemas.microsoft.com/office/drawing/2014/main" val="209911421"/>
                    </a:ext>
                  </a:extLst>
                </a:gridCol>
                <a:gridCol w="822960">
                  <a:extLst>
                    <a:ext uri="{9D8B030D-6E8A-4147-A177-3AD203B41FA5}">
                      <a16:colId xmlns:a16="http://schemas.microsoft.com/office/drawing/2014/main" val="2896947060"/>
                    </a:ext>
                  </a:extLst>
                </a:gridCol>
                <a:gridCol w="822960">
                  <a:extLst>
                    <a:ext uri="{9D8B030D-6E8A-4147-A177-3AD203B41FA5}">
                      <a16:colId xmlns:a16="http://schemas.microsoft.com/office/drawing/2014/main" val="1401019880"/>
                    </a:ext>
                  </a:extLst>
                </a:gridCol>
                <a:gridCol w="822960">
                  <a:extLst>
                    <a:ext uri="{9D8B030D-6E8A-4147-A177-3AD203B41FA5}">
                      <a16:colId xmlns:a16="http://schemas.microsoft.com/office/drawing/2014/main" val="2032381655"/>
                    </a:ext>
                  </a:extLst>
                </a:gridCol>
                <a:gridCol w="822960">
                  <a:extLst>
                    <a:ext uri="{9D8B030D-6E8A-4147-A177-3AD203B41FA5}">
                      <a16:colId xmlns:a16="http://schemas.microsoft.com/office/drawing/2014/main" val="3263118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65020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- 2024-08-23 16:00:30</a:t>
                      </a:r>
                      <a:r>
                        <a:rPr kumimoji="0" lang="en-US" sz="1000" b="0" i="0" u="none" strike="noStrike" kern="1200" cap="none" spc="0" normalizeH="0" baseline="0" noProof="0">
                          <a:ln>
                            <a:noFill/>
                          </a:ln>
                          <a:solidFill>
                            <a:prstClr val="black"/>
                          </a:solidFill>
                          <a:effectLst/>
                          <a:uLnTx/>
                          <a:uFillTx/>
                          <a:latin typeface="Calibri"/>
                          <a:ea typeface="+mn-ea"/>
                          <a:cs typeface="+mn-cs"/>
                        </a:rPr>
                        <a:t>
 De Nachtwacht zomertour gaat verder! Nixon eindigt het eerste deel van de zomertour met een Baywatch-dag op Playa S'Arenal in Mallorca. Daarna? Door naar Praia da Oura in Albufeira om daar precies hetzelfde te doen én een foam party mee te pikken. 
Hij hoort de gekste verhalen over wat de Nederlandse partyers hebben meegemaakt in bed, wat hun moves zijn om op iemand af te stappen (of iemand naar hen te laten komen), en wat absolute afknappers zijn. Juice en weinig kleding, staat de popcorn al klaar? 🍿
00:00 Intro
00:18 Baywatch op Playa S'Arenal in Mallorca
03:26 Baywatch op Praia da Oura in Albufeira
05:14 Foam party bij Club Heaven
05:23 Wat is je slechtste ervaring in bed?
06:58 Op welk deel van je lichaam ben je het meest trots? 
08:21 Wat is je allerbeste move? 
10:22 Wat zijn de grootste afknappers? 
12:04 Outro
Host: Nixon Joseph 
Regie: Pourya Shokrgozar Tehrani 
Camera: Sil Jong 
Edit: Rrfilms
Geluidsnabewerking: Misagh Dabiri, Wietze Bastiaansen 
Concept: Ben Zoref 
Redactie: Pourya Shokrgozar Tehrani 
Productie: Celine Cristalina &amp; Açelya Sahin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#Nachtwacht #Mallorca #Nixon
Dit is het officiële YouTube kanaal van FunX. Hier brengen o.a. Ouassima, Yous en Nixon jouw favoriete series, zoals: FunX Talent, Van Straat Naar Platina, Nachtwacht, Gymsessie, Het Pleintje Van, interviews met Glory vechters, etc. Maar ook festivalverslagen, straatinterviews, studiosessies en zo nu en dan een zieke prank met een artiest.
CHECK ook FUNX TALKS:
https://youtube.com/@FunXtalks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https://i.ytimg.com/vi/L2W_hNrPKaw/hqdefault.jpg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725601326"/>
                  </a:ext>
                </a:extLst>
              </a:tr>
            </a:tbl>
          </a:graphicData>
        </a:graphic>
      </p:graphicFrame>
      <p:sp>
        <p:nvSpPr>
          <p:cNvPr id="4" name="Text Placeholder 3">
            <a:extLst>
              <a:ext uri="{FF2B5EF4-FFF2-40B4-BE49-F238E27FC236}">
                <a16:creationId xmlns:a16="http://schemas.microsoft.com/office/drawing/2014/main" id="{360636C4-9E4F-4E46-8756-71171BA2293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60971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54368-40E9-4D87-8CE4-D283F8A14D10}"/>
              </a:ext>
            </a:extLst>
          </p:cNvPr>
          <p:cNvSpPr>
            <a:spLocks noGrp="1"/>
          </p:cNvSpPr>
          <p:nvPr>
            <p:ph type="title"/>
          </p:nvPr>
        </p:nvSpPr>
        <p:spPr/>
        <p:txBody>
          <a:bodyPr/>
          <a:lstStyle/>
          <a:p>
            <a:r>
              <a:rPr lang="en-US"/>
              <a:t>Youtube Top 10 YouTube Video's | NPO FunX - 9 of 11</a:t>
            </a:r>
          </a:p>
        </p:txBody>
      </p:sp>
      <p:graphicFrame>
        <p:nvGraphicFramePr>
          <p:cNvPr id="5" name="Table Placeholder 4">
            <a:extLst>
              <a:ext uri="{FF2B5EF4-FFF2-40B4-BE49-F238E27FC236}">
                <a16:creationId xmlns:a16="http://schemas.microsoft.com/office/drawing/2014/main" id="{7CF6053C-A763-4FDD-87B5-FE3265840F6F}"/>
              </a:ext>
            </a:extLst>
          </p:cNvPr>
          <p:cNvGraphicFramePr>
            <a:graphicFrameLocks noGrp="1"/>
          </p:cNvGraphicFramePr>
          <p:nvPr>
            <p:ph type="tbl" sz="quarter" idx="13"/>
            <p:extLst>
              <p:ext uri="{D42A27DB-BD31-4B8C-83A1-F6EECF244321}">
                <p14:modId xmlns:p14="http://schemas.microsoft.com/office/powerpoint/2010/main" val="3373505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6496473"/>
                    </a:ext>
                  </a:extLst>
                </a:gridCol>
                <a:gridCol w="1645920">
                  <a:extLst>
                    <a:ext uri="{9D8B030D-6E8A-4147-A177-3AD203B41FA5}">
                      <a16:colId xmlns:a16="http://schemas.microsoft.com/office/drawing/2014/main" val="1865890854"/>
                    </a:ext>
                  </a:extLst>
                </a:gridCol>
                <a:gridCol w="822960">
                  <a:extLst>
                    <a:ext uri="{9D8B030D-6E8A-4147-A177-3AD203B41FA5}">
                      <a16:colId xmlns:a16="http://schemas.microsoft.com/office/drawing/2014/main" val="1056497689"/>
                    </a:ext>
                  </a:extLst>
                </a:gridCol>
                <a:gridCol w="822960">
                  <a:extLst>
                    <a:ext uri="{9D8B030D-6E8A-4147-A177-3AD203B41FA5}">
                      <a16:colId xmlns:a16="http://schemas.microsoft.com/office/drawing/2014/main" val="383390527"/>
                    </a:ext>
                  </a:extLst>
                </a:gridCol>
                <a:gridCol w="822960">
                  <a:extLst>
                    <a:ext uri="{9D8B030D-6E8A-4147-A177-3AD203B41FA5}">
                      <a16:colId xmlns:a16="http://schemas.microsoft.com/office/drawing/2014/main" val="383922410"/>
                    </a:ext>
                  </a:extLst>
                </a:gridCol>
                <a:gridCol w="822960">
                  <a:extLst>
                    <a:ext uri="{9D8B030D-6E8A-4147-A177-3AD203B41FA5}">
                      <a16:colId xmlns:a16="http://schemas.microsoft.com/office/drawing/2014/main" val="196792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04084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- 2024-08-22 14:01:04</a:t>
                      </a:r>
                      <a:r>
                        <a:rPr kumimoji="0" lang="en-US" sz="1000" b="0" i="0" u="none" strike="noStrike" kern="1200" cap="none" spc="0" normalizeH="0" baseline="0" noProof="0">
                          <a:ln>
                            <a:noFill/>
                          </a:ln>
                          <a:solidFill>
                            <a:prstClr val="black"/>
                          </a:solidFill>
                          <a:effectLst/>
                          <a:uLnTx/>
                          <a:uFillTx/>
                          <a:latin typeface="Calibri"/>
                          <a:ea typeface="+mn-ea"/>
                          <a:cs typeface="+mn-cs"/>
                        </a:rPr>
                        <a:t>
 Give it up for Ocho x Ibs! Deze week doen zij hun sessie bij FunX Talent. 
Je checkt FunX Talent elke zondag van 19.00 tot 21.00 uur en elke donderdag om 16.00 uur op de socials van FunX.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#Talent #FunXTalent #rap 
Dit is het officiële YouTube kanaal van FunX. Hier brengen o.a. Ouassima, Yous en Nixon jouw favoriete series, zoals: FunX Talent, Van Straat Naar Platina, Nachtwacht, Gymsessie, Het Pleintje Van, interviews met Glory vechters, etc. Maar ook festivalverslagen, straatinterviews, studiosessies en zo nu en dan een zieke prank met een artiest.
CHECK ook FUNX TALKS:
https://youtube.com/@FunXtalks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https://i.ytimg.com/vi/zHFX_j_yCDM/hqdefault.jpg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587869369"/>
                  </a:ext>
                </a:extLst>
              </a:tr>
            </a:tbl>
          </a:graphicData>
        </a:graphic>
      </p:graphicFrame>
      <p:sp>
        <p:nvSpPr>
          <p:cNvPr id="4" name="Text Placeholder 3">
            <a:extLst>
              <a:ext uri="{FF2B5EF4-FFF2-40B4-BE49-F238E27FC236}">
                <a16:creationId xmlns:a16="http://schemas.microsoft.com/office/drawing/2014/main" id="{C6C90661-2D1F-451A-9397-309FF2A0CA2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51550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0BBA1-1565-4309-9C29-F9590DAE9984}"/>
              </a:ext>
            </a:extLst>
          </p:cNvPr>
          <p:cNvSpPr>
            <a:spLocks noGrp="1"/>
          </p:cNvSpPr>
          <p:nvPr>
            <p:ph type="title"/>
          </p:nvPr>
        </p:nvSpPr>
        <p:spPr/>
        <p:txBody>
          <a:bodyPr/>
          <a:lstStyle/>
          <a:p>
            <a:r>
              <a:rPr lang="en-US"/>
              <a:t>Youtube Top 10 YouTube Video's | NPO FunX - 10 of 11</a:t>
            </a:r>
          </a:p>
        </p:txBody>
      </p:sp>
      <p:graphicFrame>
        <p:nvGraphicFramePr>
          <p:cNvPr id="5" name="Table Placeholder 4">
            <a:extLst>
              <a:ext uri="{FF2B5EF4-FFF2-40B4-BE49-F238E27FC236}">
                <a16:creationId xmlns:a16="http://schemas.microsoft.com/office/drawing/2014/main" id="{FD68A026-3773-4A58-8269-B6D4E4A8D48B}"/>
              </a:ext>
            </a:extLst>
          </p:cNvPr>
          <p:cNvGraphicFramePr>
            <a:graphicFrameLocks noGrp="1"/>
          </p:cNvGraphicFramePr>
          <p:nvPr>
            <p:ph type="tbl" sz="quarter" idx="13"/>
            <p:extLst>
              <p:ext uri="{D42A27DB-BD31-4B8C-83A1-F6EECF244321}">
                <p14:modId xmlns:p14="http://schemas.microsoft.com/office/powerpoint/2010/main" val="3923264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66056051"/>
                    </a:ext>
                  </a:extLst>
                </a:gridCol>
                <a:gridCol w="1645920">
                  <a:extLst>
                    <a:ext uri="{9D8B030D-6E8A-4147-A177-3AD203B41FA5}">
                      <a16:colId xmlns:a16="http://schemas.microsoft.com/office/drawing/2014/main" val="2473538486"/>
                    </a:ext>
                  </a:extLst>
                </a:gridCol>
                <a:gridCol w="822960">
                  <a:extLst>
                    <a:ext uri="{9D8B030D-6E8A-4147-A177-3AD203B41FA5}">
                      <a16:colId xmlns:a16="http://schemas.microsoft.com/office/drawing/2014/main" val="2611017932"/>
                    </a:ext>
                  </a:extLst>
                </a:gridCol>
                <a:gridCol w="822960">
                  <a:extLst>
                    <a:ext uri="{9D8B030D-6E8A-4147-A177-3AD203B41FA5}">
                      <a16:colId xmlns:a16="http://schemas.microsoft.com/office/drawing/2014/main" val="920741208"/>
                    </a:ext>
                  </a:extLst>
                </a:gridCol>
                <a:gridCol w="822960">
                  <a:extLst>
                    <a:ext uri="{9D8B030D-6E8A-4147-A177-3AD203B41FA5}">
                      <a16:colId xmlns:a16="http://schemas.microsoft.com/office/drawing/2014/main" val="3595828731"/>
                    </a:ext>
                  </a:extLst>
                </a:gridCol>
                <a:gridCol w="822960">
                  <a:extLst>
                    <a:ext uri="{9D8B030D-6E8A-4147-A177-3AD203B41FA5}">
                      <a16:colId xmlns:a16="http://schemas.microsoft.com/office/drawing/2014/main" val="3229630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22169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- 2024-08-01 14:00:31</a:t>
                      </a:r>
                      <a:r>
                        <a:rPr kumimoji="0" lang="nl-NL" sz="1000" b="0" i="0" u="none" strike="noStrike" kern="1200" cap="none" spc="0" normalizeH="0" baseline="0" noProof="0">
                          <a:ln>
                            <a:noFill/>
                          </a:ln>
                          <a:solidFill>
                            <a:prstClr val="black"/>
                          </a:solidFill>
                          <a:effectLst/>
                          <a:uLnTx/>
                          <a:uFillTx/>
                          <a:latin typeface="Calibri"/>
                          <a:ea typeface="+mn-ea"/>
                          <a:cs typeface="+mn-cs"/>
                        </a:rPr>
                        <a:t>
 “Beste nieuwkomer is nu al beslist”🫢 Denzel Neville doet deze week zijn sessie bij FunX Talent!
FunX Talent hoor je elke zondag van 19.00 tot 21.00 uur op de radio en elke donderdag om 16.00 uur op de socials van FunX!💜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#funxtalent #rap #sessie 
Dit is het officiële YouTube kanaal van FunX. Hier brengen o.a. Ouassima, Yous en Nixon jouw favoriete series, zoals: Van Straat Naar Platina, Nachtwacht, Gymsessie, Het Pleintje Van, interviews met Glory vechters, etc. Maar ook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https://i.ytimg.com/vi/SVza7WltbyI/hqdefault.jpg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73566974"/>
                  </a:ext>
                </a:extLst>
              </a:tr>
            </a:tbl>
          </a:graphicData>
        </a:graphic>
      </p:graphicFrame>
      <p:sp>
        <p:nvSpPr>
          <p:cNvPr id="4" name="Text Placeholder 3">
            <a:extLst>
              <a:ext uri="{FF2B5EF4-FFF2-40B4-BE49-F238E27FC236}">
                <a16:creationId xmlns:a16="http://schemas.microsoft.com/office/drawing/2014/main" id="{0DC4D5A5-C3AB-4B29-A3D7-3557287E0D5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693908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0B8BC-C1B0-4D7F-B0C8-4A923EBAA578}"/>
              </a:ext>
            </a:extLst>
          </p:cNvPr>
          <p:cNvSpPr>
            <a:spLocks noGrp="1"/>
          </p:cNvSpPr>
          <p:nvPr>
            <p:ph type="title"/>
          </p:nvPr>
        </p:nvSpPr>
        <p:spPr/>
        <p:txBody>
          <a:bodyPr/>
          <a:lstStyle/>
          <a:p>
            <a:r>
              <a:rPr lang="en-US"/>
              <a:t>Youtube Top 10 YouTube Video's | NPO FunX - 11 of 11</a:t>
            </a:r>
          </a:p>
        </p:txBody>
      </p:sp>
      <p:graphicFrame>
        <p:nvGraphicFramePr>
          <p:cNvPr id="5" name="Table Placeholder 4">
            <a:extLst>
              <a:ext uri="{FF2B5EF4-FFF2-40B4-BE49-F238E27FC236}">
                <a16:creationId xmlns:a16="http://schemas.microsoft.com/office/drawing/2014/main" id="{4E75C9FA-AF90-4907-8A69-121CAFD769F5}"/>
              </a:ext>
            </a:extLst>
          </p:cNvPr>
          <p:cNvGraphicFramePr>
            <a:graphicFrameLocks noGrp="1"/>
          </p:cNvGraphicFramePr>
          <p:nvPr>
            <p:ph type="tbl" sz="quarter" idx="13"/>
            <p:extLst>
              <p:ext uri="{D42A27DB-BD31-4B8C-83A1-F6EECF244321}">
                <p14:modId xmlns:p14="http://schemas.microsoft.com/office/powerpoint/2010/main" val="381572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39036580"/>
                    </a:ext>
                  </a:extLst>
                </a:gridCol>
                <a:gridCol w="1645920">
                  <a:extLst>
                    <a:ext uri="{9D8B030D-6E8A-4147-A177-3AD203B41FA5}">
                      <a16:colId xmlns:a16="http://schemas.microsoft.com/office/drawing/2014/main" val="2804089403"/>
                    </a:ext>
                  </a:extLst>
                </a:gridCol>
                <a:gridCol w="822960">
                  <a:extLst>
                    <a:ext uri="{9D8B030D-6E8A-4147-A177-3AD203B41FA5}">
                      <a16:colId xmlns:a16="http://schemas.microsoft.com/office/drawing/2014/main" val="1158156135"/>
                    </a:ext>
                  </a:extLst>
                </a:gridCol>
                <a:gridCol w="822960">
                  <a:extLst>
                    <a:ext uri="{9D8B030D-6E8A-4147-A177-3AD203B41FA5}">
                      <a16:colId xmlns:a16="http://schemas.microsoft.com/office/drawing/2014/main" val="3585111931"/>
                    </a:ext>
                  </a:extLst>
                </a:gridCol>
                <a:gridCol w="822960">
                  <a:extLst>
                    <a:ext uri="{9D8B030D-6E8A-4147-A177-3AD203B41FA5}">
                      <a16:colId xmlns:a16="http://schemas.microsoft.com/office/drawing/2014/main" val="2944076998"/>
                    </a:ext>
                  </a:extLst>
                </a:gridCol>
                <a:gridCol w="822960">
                  <a:extLst>
                    <a:ext uri="{9D8B030D-6E8A-4147-A177-3AD203B41FA5}">
                      <a16:colId xmlns:a16="http://schemas.microsoft.com/office/drawing/2014/main" val="88685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357651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- 2024-08-04 16:45:00</a:t>
                      </a:r>
                      <a:r>
                        <a:rPr kumimoji="0" lang="nl-NL" sz="1000" b="0" i="0" u="none" strike="noStrike" kern="1200" cap="none" spc="0" normalizeH="0" baseline="0" noProof="0">
                          <a:ln>
                            <a:noFill/>
                          </a:ln>
                          <a:solidFill>
                            <a:prstClr val="black"/>
                          </a:solidFill>
                          <a:effectLst/>
                          <a:uLnTx/>
                          <a:uFillTx/>
                          <a:latin typeface="Calibri"/>
                          <a:ea typeface="+mn-ea"/>
                          <a:cs typeface="+mn-cs"/>
                        </a:rPr>
                        <a:t>
 Ze zouden “op vakantie gaan” naar Egypte, maar niets was minder waar. Bo was 4 jaar, en werd samen met zijn oudere broer en tweelingbroer ontvoerd door zijn vader. Omdat hij zo jong was, laten zijn herinneringen hem soms in te steek, maar hij heeft het hele verhaal wel kunnen reconstrueren en er zelfs een boek over geschreven. Nu komt hij hierover vertellen bij Jayh en Mahi. 
Het missen van zijn moeder maakte hem zo verdrietig dat Bo extreme maatregelen nam, zoals in hongerstaking gaan. Het ging zelfs zo ver dat zijn vader hem toen wijsmaakte dat zijn moeder dood was, een gedachte waar hij jarenlang mee heeft geleefd. Toen Bo 20 was heeft hij pas zijn moeder leren kennen.
Bo heeft bizar veel gemaakt. Hij heeft zijn tweelingbroer verloren aan zelfdoding, hij heeft littekens in de relatie met zijn vader, en hij heeft zelf trauma, paniek en stress overgehouden aan deze heftige gebeurtenissen. Hij heeft actief gewerkt om een positieve uitkomst voor zichzelf te creëren. Hij is journalist, heeft een boek geschreven over zijn verhaal, en is activist voor kinderrechten. 
In de Complicated Question komt een anonieme inzender met een situatie waarin een nieuwe collega haar seksueel aanspreekt op Whatsapp, maar geen eerste date wil inplannen. Ze vind hem wel heel leuk, maar weet niet of dit spelletjes zijn die hij speelt, en wat ze hier nu verder mee moet. Bo, Mahi en Jayh geven haar heel mooi advies! Zijn jullie het ermee eens? 
Heb jij ook een Complicated Question? Stuur het in naar itscomplicated@funx.nl 💜
00:00 Intro
00:16 Het verhaal van Bo’s ontvoering
07:48 Waarom deed zijn vader dit? 
10:21 Van “mijn moeder is tóch niet dood?”, naar haar ontmoeten in Zweden
20:07 Het proces van vergiffenis
23:35 Effect op Bo’s leven nu
26:32 Bo’s boek: praten, onderzoeken en reizen
34:01 Kinderrechten
37:20 Complicated Question
42:45 Outro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#Podcast #ItsComplicated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https://i.ytimg.com/vi/7QBmemnbkqY/hqdefault.jpg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815371790"/>
                  </a:ext>
                </a:extLst>
              </a:tr>
            </a:tbl>
          </a:graphicData>
        </a:graphic>
      </p:graphicFrame>
      <p:sp>
        <p:nvSpPr>
          <p:cNvPr id="4" name="Text Placeholder 3">
            <a:extLst>
              <a:ext uri="{FF2B5EF4-FFF2-40B4-BE49-F238E27FC236}">
                <a16:creationId xmlns:a16="http://schemas.microsoft.com/office/drawing/2014/main" id="{4ABA0340-1D14-4D58-80B9-3FC8044FF4E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6870466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6475</Words>
  <Application>Microsoft Office PowerPoint</Application>
  <PresentationFormat>On-screen Show (4:3)</PresentationFormat>
  <Paragraphs>454</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FunX - Maandrapport Social &amp; YouTube Content</vt:lpstr>
      <vt:lpstr>Instagram Top 10 Instagram Posts | NPO FunX - 1 of 2</vt:lpstr>
      <vt:lpstr>Instagram Top 10 Instagram Posts | NPO FunX - 2 of 2</vt:lpstr>
      <vt:lpstr>Instagram Top 5 Instagram Stories | NPO FunX</vt:lpstr>
      <vt:lpstr>Tiktok Top 10 TikTok Posts | NPO FunX - 1 of 10</vt:lpstr>
      <vt:lpstr>Tiktok Top 10 TikTok Posts | NPO FunX - 2 of 10</vt:lpstr>
      <vt:lpstr>Tiktok Top 10 TikTok Posts | NPO FunX - 3 of 10</vt:lpstr>
      <vt:lpstr>Tiktok Top 10 TikTok Posts | NPO FunX - 4 of 10</vt:lpstr>
      <vt:lpstr>Tiktok Top 10 TikTok Posts | NPO FunX - 5 of 10</vt:lpstr>
      <vt:lpstr>Tiktok Top 10 TikTok Posts | NPO FunX - 6 of 10</vt:lpstr>
      <vt:lpstr>Tiktok Top 10 TikTok Posts | NPO FunX - 7 of 10</vt:lpstr>
      <vt:lpstr>Tiktok Top 10 TikTok Posts | NPO FunX - 8 of 10</vt:lpstr>
      <vt:lpstr>Tiktok Top 10 TikTok Posts | NPO FunX - 9 of 10</vt:lpstr>
      <vt:lpstr>Tiktok Top 10 TikTok Posts | NPO FunX - 10 of 10</vt:lpstr>
      <vt:lpstr>Facebook Top 5 Facebook Posts | NPO FunX</vt:lpstr>
      <vt:lpstr>Youtube Top 10 YouTube Video's | NPO FunX - 1 of 11</vt:lpstr>
      <vt:lpstr>Youtube Top 10 YouTube Video's | NPO FunX - 2 of 11</vt:lpstr>
      <vt:lpstr>Youtube Top 10 YouTube Video's | NPO FunX - 3 of 11</vt:lpstr>
      <vt:lpstr>Youtube Top 10 YouTube Video's | NPO FunX - 4 of 11</vt:lpstr>
      <vt:lpstr>Youtube Top 10 YouTube Video's | NPO FunX - 5 of 11</vt:lpstr>
      <vt:lpstr>Youtube Top 10 YouTube Video's | NPO FunX - 6 of 11</vt:lpstr>
      <vt:lpstr>Youtube Top 10 YouTube Video's | NPO FunX - 7 of 11</vt:lpstr>
      <vt:lpstr>Youtube Top 10 YouTube Video's | NPO FunX - 8 of 11</vt:lpstr>
      <vt:lpstr>Youtube Top 10 YouTube Video's | NPO FunX - 9 of 11</vt:lpstr>
      <vt:lpstr>Youtube Top 10 YouTube Video's | NPO FunX - 10 of 11</vt:lpstr>
      <vt:lpstr>Youtube Top 10 YouTube Video's | NPO FunX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FunX - Maandrapport Social &amp; YouTube Content</dc:title>
  <dc:creator>Frederik Born</dc:creator>
  <cp:lastModifiedBy>Frederik Born</cp:lastModifiedBy>
  <cp:revision>1</cp:revision>
  <dcterms:created xsi:type="dcterms:W3CDTF">2024-09-06T10:24:34Z</dcterms:created>
  <dcterms:modified xsi:type="dcterms:W3CDTF">2024-09-06T10:25:19Z</dcterms:modified>
</cp:coreProperties>
</file>