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BEB8D-5DE3-4483-A1EF-28B0B6996A0D}"/>
              </a:ext>
            </a:extLst>
          </p:cNvPr>
          <p:cNvSpPr>
            <a:spLocks noGrp="1"/>
          </p:cNvSpPr>
          <p:nvPr>
            <p:ph type="ctrTitle"/>
          </p:nvPr>
        </p:nvSpPr>
        <p:spPr/>
        <p:txBody>
          <a:bodyPr/>
          <a:lstStyle/>
          <a:p>
            <a:r>
              <a:rPr lang="fr-FR"/>
              <a:t>FunX - Maandrapport Social &amp; YouTube Content</a:t>
            </a:r>
            <a:endParaRPr lang="en-US"/>
          </a:p>
        </p:txBody>
      </p:sp>
      <p:sp>
        <p:nvSpPr>
          <p:cNvPr id="3" name="Subtitle 2">
            <a:extLst>
              <a:ext uri="{FF2B5EF4-FFF2-40B4-BE49-F238E27FC236}">
                <a16:creationId xmlns:a16="http://schemas.microsoft.com/office/drawing/2014/main" id="{B82CD246-4831-42C6-A2D0-80C51B752D78}"/>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2259480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5A6C6-1867-492F-8B01-8A16F40FF2DF}"/>
              </a:ext>
            </a:extLst>
          </p:cNvPr>
          <p:cNvSpPr>
            <a:spLocks noGrp="1"/>
          </p:cNvSpPr>
          <p:nvPr>
            <p:ph type="title"/>
          </p:nvPr>
        </p:nvSpPr>
        <p:spPr/>
        <p:txBody>
          <a:bodyPr/>
          <a:lstStyle/>
          <a:p>
            <a:r>
              <a:rPr lang="en-US"/>
              <a:t>Instagram Top 5 Instagram Posts | NPO FunX</a:t>
            </a:r>
          </a:p>
        </p:txBody>
      </p:sp>
      <p:graphicFrame>
        <p:nvGraphicFramePr>
          <p:cNvPr id="5" name="Table Placeholder 4">
            <a:extLst>
              <a:ext uri="{FF2B5EF4-FFF2-40B4-BE49-F238E27FC236}">
                <a16:creationId xmlns:a16="http://schemas.microsoft.com/office/drawing/2014/main" id="{80537FB5-1DBD-4168-89A8-D9CDB7523F93}"/>
              </a:ext>
            </a:extLst>
          </p:cNvPr>
          <p:cNvGraphicFramePr>
            <a:graphicFrameLocks noGrp="1"/>
          </p:cNvGraphicFramePr>
          <p:nvPr>
            <p:ph type="tbl" sz="quarter" idx="13"/>
            <p:extLst>
              <p:ext uri="{D42A27DB-BD31-4B8C-83A1-F6EECF244321}">
                <p14:modId xmlns:p14="http://schemas.microsoft.com/office/powerpoint/2010/main" val="2311433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940234189"/>
                    </a:ext>
                  </a:extLst>
                </a:gridCol>
                <a:gridCol w="905256">
                  <a:extLst>
                    <a:ext uri="{9D8B030D-6E8A-4147-A177-3AD203B41FA5}">
                      <a16:colId xmlns:a16="http://schemas.microsoft.com/office/drawing/2014/main" val="835410829"/>
                    </a:ext>
                  </a:extLst>
                </a:gridCol>
                <a:gridCol w="905256">
                  <a:extLst>
                    <a:ext uri="{9D8B030D-6E8A-4147-A177-3AD203B41FA5}">
                      <a16:colId xmlns:a16="http://schemas.microsoft.com/office/drawing/2014/main" val="4120135911"/>
                    </a:ext>
                  </a:extLst>
                </a:gridCol>
                <a:gridCol w="905256">
                  <a:extLst>
                    <a:ext uri="{9D8B030D-6E8A-4147-A177-3AD203B41FA5}">
                      <a16:colId xmlns:a16="http://schemas.microsoft.com/office/drawing/2014/main" val="3006342031"/>
                    </a:ext>
                  </a:extLst>
                </a:gridCol>
                <a:gridCol w="905256">
                  <a:extLst>
                    <a:ext uri="{9D8B030D-6E8A-4147-A177-3AD203B41FA5}">
                      <a16:colId xmlns:a16="http://schemas.microsoft.com/office/drawing/2014/main" val="2967021210"/>
                    </a:ext>
                  </a:extLst>
                </a:gridCol>
                <a:gridCol w="905256">
                  <a:extLst>
                    <a:ext uri="{9D8B030D-6E8A-4147-A177-3AD203B41FA5}">
                      <a16:colId xmlns:a16="http://schemas.microsoft.com/office/drawing/2014/main" val="3249097188"/>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Reach</a:t>
                      </a:r>
                    </a:p>
                  </a:txBody>
                  <a:tcPr/>
                </a:tc>
                <a:extLst>
                  <a:ext uri="{0D108BD9-81ED-4DB2-BD59-A6C34878D82A}">
                    <a16:rowId xmlns:a16="http://schemas.microsoft.com/office/drawing/2014/main" val="1339690282"/>
                  </a:ext>
                </a:extLst>
              </a:tr>
              <a:tr h="370840">
                <a:tc>
                  <a:txBody>
                    <a:bodyPr/>
                    <a:lstStyle/>
                    <a:p>
                      <a:r>
                        <a:rPr lang="en-US" sz="1000" b="1"/>
                        <a:t>funxfm - 2024-04-17 09:42:35</a:t>
                      </a:r>
                      <a:r>
                        <a:rPr lang="en-US" sz="1000"/>
                        <a:t>
 “Alles goed? Fawaka mi mang?” Voetballegende Thierry Henry verrast de kijkers in een interview met de Nederlands-Surinaamse voetballer Ian Maatsen door een beetje Nederlands en Surinaams te spreken! 🔥
Bron video’s: CBS Sports 
#FunX #championsleague #thierryhenry #ianmaatsen</a:t>
                      </a:r>
                    </a:p>
                  </a:txBody>
                  <a:tcPr/>
                </a:tc>
                <a:tc>
                  <a:txBody>
                    <a:bodyPr/>
                    <a:lstStyle/>
                    <a:p>
                      <a:r>
                        <a:rPr lang="en-US" sz="1000"/>
                        <a:t>Carousel</a:t>
                      </a:r>
                    </a:p>
                  </a:txBody>
                  <a:tcPr/>
                </a:tc>
                <a:tc>
                  <a:txBody>
                    <a:bodyPr/>
                    <a:lstStyle/>
                    <a:p>
                      <a:r>
                        <a:rPr lang="en-US" sz="1000"/>
                        <a:t>23705</a:t>
                      </a:r>
                    </a:p>
                  </a:txBody>
                  <a:tcPr/>
                </a:tc>
                <a:tc>
                  <a:txBody>
                    <a:bodyPr/>
                    <a:lstStyle/>
                    <a:p>
                      <a:r>
                        <a:rPr lang="en-US" sz="1000"/>
                        <a:t>310</a:t>
                      </a:r>
                    </a:p>
                  </a:txBody>
                  <a:tcPr/>
                </a:tc>
                <a:tc>
                  <a:txBody>
                    <a:bodyPr/>
                    <a:lstStyle/>
                    <a:p>
                      <a:r>
                        <a:rPr lang="en-US" sz="1000"/>
                        <a:t>3005</a:t>
                      </a:r>
                    </a:p>
                  </a:txBody>
                  <a:tcPr/>
                </a:tc>
                <a:tc>
                  <a:txBody>
                    <a:bodyPr/>
                    <a:lstStyle/>
                    <a:p>
                      <a:r>
                        <a:rPr lang="en-US" sz="1000"/>
                        <a:t>377963</a:t>
                      </a:r>
                    </a:p>
                  </a:txBody>
                  <a:tcPr/>
                </a:tc>
                <a:extLst>
                  <a:ext uri="{0D108BD9-81ED-4DB2-BD59-A6C34878D82A}">
                    <a16:rowId xmlns:a16="http://schemas.microsoft.com/office/drawing/2014/main" val="3072646720"/>
                  </a:ext>
                </a:extLst>
              </a:tr>
              <a:tr h="370840">
                <a:tc>
                  <a:txBody>
                    <a:bodyPr/>
                    <a:lstStyle/>
                    <a:p>
                      <a:r>
                        <a:rPr lang="nl-NL" sz="1000" b="1"/>
                        <a:t>funxfm - 2024-04-01 15:42:58</a:t>
                      </a:r>
                      <a:r>
                        <a:rPr lang="nl-NL" sz="1000"/>
                        <a:t>
 @fernandohalman was afgelopen weekend te zien in de nieuwste aflevering van het tv-programma ‘Ik Hou Van Holland’. Zo kreeg hij een challenge voorgeschoteld waarbij hij geen ‘ja’, ‘nee’ of ‘uhm’ mocht zeggen en dat leverde hilarische beelden op. Meer via de link in bio!😂💜 #IkHouVanHolland #Fernando #FunX</a:t>
                      </a:r>
                      <a:endParaRPr lang="en-US" sz="1000"/>
                    </a:p>
                  </a:txBody>
                  <a:tcPr/>
                </a:tc>
                <a:tc>
                  <a:txBody>
                    <a:bodyPr/>
                    <a:lstStyle/>
                    <a:p>
                      <a:r>
                        <a:rPr lang="en-US" sz="1000"/>
                        <a:t>Carousel</a:t>
                      </a:r>
                    </a:p>
                  </a:txBody>
                  <a:tcPr/>
                </a:tc>
                <a:tc>
                  <a:txBody>
                    <a:bodyPr/>
                    <a:lstStyle/>
                    <a:p>
                      <a:r>
                        <a:rPr lang="en-US" sz="1000"/>
                        <a:t>16860</a:t>
                      </a:r>
                    </a:p>
                  </a:txBody>
                  <a:tcPr/>
                </a:tc>
                <a:tc>
                  <a:txBody>
                    <a:bodyPr/>
                    <a:lstStyle/>
                    <a:p>
                      <a:r>
                        <a:rPr lang="en-US" sz="1000"/>
                        <a:t>123</a:t>
                      </a:r>
                    </a:p>
                  </a:txBody>
                  <a:tcPr/>
                </a:tc>
                <a:tc>
                  <a:txBody>
                    <a:bodyPr/>
                    <a:lstStyle/>
                    <a:p>
                      <a:r>
                        <a:rPr lang="en-US" sz="1000"/>
                        <a:t>2488</a:t>
                      </a:r>
                    </a:p>
                  </a:txBody>
                  <a:tcPr/>
                </a:tc>
                <a:tc>
                  <a:txBody>
                    <a:bodyPr/>
                    <a:lstStyle/>
                    <a:p>
                      <a:r>
                        <a:rPr lang="en-US" sz="1000"/>
                        <a:t>371923</a:t>
                      </a:r>
                    </a:p>
                  </a:txBody>
                  <a:tcPr/>
                </a:tc>
                <a:extLst>
                  <a:ext uri="{0D108BD9-81ED-4DB2-BD59-A6C34878D82A}">
                    <a16:rowId xmlns:a16="http://schemas.microsoft.com/office/drawing/2014/main" val="1449611772"/>
                  </a:ext>
                </a:extLst>
              </a:tr>
              <a:tr h="370840">
                <a:tc>
                  <a:txBody>
                    <a:bodyPr/>
                    <a:lstStyle/>
                    <a:p>
                      <a:r>
                        <a:rPr lang="nl-NL" sz="1000" b="1"/>
                        <a:t>funxfm - 2024-04-01 11:02:08</a:t>
                      </a:r>
                      <a:r>
                        <a:rPr lang="nl-NL" sz="1000"/>
                        <a:t>
 Dit is prachtig💜🥹 #Ramadan #Pasen #FunX</a:t>
                      </a:r>
                      <a:endParaRPr lang="en-US" sz="1000"/>
                    </a:p>
                  </a:txBody>
                  <a:tcPr/>
                </a:tc>
                <a:tc>
                  <a:txBody>
                    <a:bodyPr/>
                    <a:lstStyle/>
                    <a:p>
                      <a:r>
                        <a:rPr lang="en-US" sz="1000"/>
                        <a:t>Carousel</a:t>
                      </a:r>
                    </a:p>
                  </a:txBody>
                  <a:tcPr/>
                </a:tc>
                <a:tc>
                  <a:txBody>
                    <a:bodyPr/>
                    <a:lstStyle/>
                    <a:p>
                      <a:r>
                        <a:rPr lang="en-US" sz="1000"/>
                        <a:t>13938</a:t>
                      </a:r>
                    </a:p>
                  </a:txBody>
                  <a:tcPr/>
                </a:tc>
                <a:tc>
                  <a:txBody>
                    <a:bodyPr/>
                    <a:lstStyle/>
                    <a:p>
                      <a:r>
                        <a:rPr lang="en-US" sz="1000"/>
                        <a:t>281</a:t>
                      </a:r>
                    </a:p>
                  </a:txBody>
                  <a:tcPr/>
                </a:tc>
                <a:tc>
                  <a:txBody>
                    <a:bodyPr/>
                    <a:lstStyle/>
                    <a:p>
                      <a:r>
                        <a:rPr lang="en-US" sz="1000"/>
                        <a:t>564</a:t>
                      </a:r>
                    </a:p>
                  </a:txBody>
                  <a:tcPr/>
                </a:tc>
                <a:tc>
                  <a:txBody>
                    <a:bodyPr/>
                    <a:lstStyle/>
                    <a:p>
                      <a:r>
                        <a:rPr lang="en-US" sz="1000"/>
                        <a:t>224515</a:t>
                      </a:r>
                    </a:p>
                  </a:txBody>
                  <a:tcPr/>
                </a:tc>
                <a:extLst>
                  <a:ext uri="{0D108BD9-81ED-4DB2-BD59-A6C34878D82A}">
                    <a16:rowId xmlns:a16="http://schemas.microsoft.com/office/drawing/2014/main" val="2843518642"/>
                  </a:ext>
                </a:extLst>
              </a:tr>
              <a:tr h="370840">
                <a:tc>
                  <a:txBody>
                    <a:bodyPr/>
                    <a:lstStyle/>
                    <a:p>
                      <a:r>
                        <a:rPr lang="nl-NL" sz="1000" b="1"/>
                        <a:t>funxfm - 2024-04-07 09:58:47</a:t>
                      </a:r>
                      <a:r>
                        <a:rPr lang="nl-NL" sz="1000"/>
                        <a:t>
 FunX wenst Madelief heel veel geluk, plezier en sterkte toe!💜 #MadeliefJordan #ZeldzameZiekte #FunX</a:t>
                      </a:r>
                      <a:endParaRPr lang="en-US" sz="1000"/>
                    </a:p>
                  </a:txBody>
                  <a:tcPr/>
                </a:tc>
                <a:tc>
                  <a:txBody>
                    <a:bodyPr/>
                    <a:lstStyle/>
                    <a:p>
                      <a:r>
                        <a:rPr lang="en-US" sz="1000"/>
                        <a:t>Carousel</a:t>
                      </a:r>
                    </a:p>
                  </a:txBody>
                  <a:tcPr/>
                </a:tc>
                <a:tc>
                  <a:txBody>
                    <a:bodyPr/>
                    <a:lstStyle/>
                    <a:p>
                      <a:r>
                        <a:rPr lang="en-US" sz="1000"/>
                        <a:t>12398</a:t>
                      </a:r>
                    </a:p>
                  </a:txBody>
                  <a:tcPr/>
                </a:tc>
                <a:tc>
                  <a:txBody>
                    <a:bodyPr/>
                    <a:lstStyle/>
                    <a:p>
                      <a:r>
                        <a:rPr lang="en-US" sz="1000"/>
                        <a:t>293</a:t>
                      </a:r>
                    </a:p>
                  </a:txBody>
                  <a:tcPr/>
                </a:tc>
                <a:tc>
                  <a:txBody>
                    <a:bodyPr/>
                    <a:lstStyle/>
                    <a:p>
                      <a:r>
                        <a:rPr lang="en-US" sz="1000"/>
                        <a:t>951</a:t>
                      </a:r>
                    </a:p>
                  </a:txBody>
                  <a:tcPr/>
                </a:tc>
                <a:tc>
                  <a:txBody>
                    <a:bodyPr/>
                    <a:lstStyle/>
                    <a:p>
                      <a:r>
                        <a:rPr lang="en-US" sz="1000"/>
                        <a:t>306432</a:t>
                      </a:r>
                    </a:p>
                  </a:txBody>
                  <a:tcPr/>
                </a:tc>
                <a:extLst>
                  <a:ext uri="{0D108BD9-81ED-4DB2-BD59-A6C34878D82A}">
                    <a16:rowId xmlns:a16="http://schemas.microsoft.com/office/drawing/2014/main" val="3811882518"/>
                  </a:ext>
                </a:extLst>
              </a:tr>
              <a:tr h="370840">
                <a:tc>
                  <a:txBody>
                    <a:bodyPr/>
                    <a:lstStyle/>
                    <a:p>
                      <a:r>
                        <a:rPr lang="nl-NL" sz="1000" b="1"/>
                        <a:t>funxfm - 2024-04-03 09:07:17</a:t>
                      </a:r>
                      <a:r>
                        <a:rPr lang="nl-NL" sz="1000"/>
                        <a:t>
 Ali uit Gaza heeft zo veel honger dat hij grote stukken loopt om het voedsel van de airdrops te eten en toch denkt hij ook nog aan anderen: “mag God de mensen helpen in deze situatie,” zegt hij in de video. Dua, de vrouw die het filmpje maakte, was zo geraakt dat ze besloot om Ali te helpen: “Na een constante zoektocht van twee dagen naar het jongetje Ali, hebben we hem geholpen. En door jullie hulp hebben we hem blij kunnen maken,” zegt ze onder een Instagramvideo van het jongetje in zijn verblijfplaats.🥹 #gaza #honger #airdrops #FunX
🎥: @duaa_tuaima</a:t>
                      </a:r>
                      <a:endParaRPr lang="en-US" sz="1000"/>
                    </a:p>
                  </a:txBody>
                  <a:tcPr/>
                </a:tc>
                <a:tc>
                  <a:txBody>
                    <a:bodyPr/>
                    <a:lstStyle/>
                    <a:p>
                      <a:r>
                        <a:rPr lang="en-US" sz="1000"/>
                        <a:t>Carousel</a:t>
                      </a:r>
                    </a:p>
                  </a:txBody>
                  <a:tcPr/>
                </a:tc>
                <a:tc>
                  <a:txBody>
                    <a:bodyPr/>
                    <a:lstStyle/>
                    <a:p>
                      <a:r>
                        <a:rPr lang="en-US" sz="1000"/>
                        <a:t>10826</a:t>
                      </a:r>
                    </a:p>
                  </a:txBody>
                  <a:tcPr/>
                </a:tc>
                <a:tc>
                  <a:txBody>
                    <a:bodyPr/>
                    <a:lstStyle/>
                    <a:p>
                      <a:r>
                        <a:rPr lang="en-US" sz="1000"/>
                        <a:t>252</a:t>
                      </a:r>
                    </a:p>
                  </a:txBody>
                  <a:tcPr/>
                </a:tc>
                <a:tc>
                  <a:txBody>
                    <a:bodyPr/>
                    <a:lstStyle/>
                    <a:p>
                      <a:r>
                        <a:rPr lang="en-US" sz="1000"/>
                        <a:t>805</a:t>
                      </a:r>
                    </a:p>
                  </a:txBody>
                  <a:tcPr/>
                </a:tc>
                <a:tc>
                  <a:txBody>
                    <a:bodyPr/>
                    <a:lstStyle/>
                    <a:p>
                      <a:r>
                        <a:rPr lang="en-US" sz="1000"/>
                        <a:t>318439</a:t>
                      </a:r>
                    </a:p>
                  </a:txBody>
                  <a:tcPr/>
                </a:tc>
                <a:extLst>
                  <a:ext uri="{0D108BD9-81ED-4DB2-BD59-A6C34878D82A}">
                    <a16:rowId xmlns:a16="http://schemas.microsoft.com/office/drawing/2014/main" val="177456050"/>
                  </a:ext>
                </a:extLst>
              </a:tr>
            </a:tbl>
          </a:graphicData>
        </a:graphic>
      </p:graphicFrame>
      <p:sp>
        <p:nvSpPr>
          <p:cNvPr id="4" name="Text Placeholder 3">
            <a:extLst>
              <a:ext uri="{FF2B5EF4-FFF2-40B4-BE49-F238E27FC236}">
                <a16:creationId xmlns:a16="http://schemas.microsoft.com/office/drawing/2014/main" id="{3FC75FAF-A58A-48F8-92F3-90F1B586D1B9}"/>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617270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8115B-6816-4E8E-962C-D83BA471ECB6}"/>
              </a:ext>
            </a:extLst>
          </p:cNvPr>
          <p:cNvSpPr>
            <a:spLocks noGrp="1"/>
          </p:cNvSpPr>
          <p:nvPr>
            <p:ph type="title"/>
          </p:nvPr>
        </p:nvSpPr>
        <p:spPr/>
        <p:txBody>
          <a:bodyPr/>
          <a:lstStyle/>
          <a:p>
            <a:r>
              <a:rPr lang="en-US"/>
              <a:t>Instagram Top 5 Instagram Stories | NPO FunX</a:t>
            </a:r>
          </a:p>
        </p:txBody>
      </p:sp>
      <p:graphicFrame>
        <p:nvGraphicFramePr>
          <p:cNvPr id="5" name="Table Placeholder 4">
            <a:extLst>
              <a:ext uri="{FF2B5EF4-FFF2-40B4-BE49-F238E27FC236}">
                <a16:creationId xmlns:a16="http://schemas.microsoft.com/office/drawing/2014/main" id="{2C0AD760-0F69-4316-A95C-520A9AB6F7DB}"/>
              </a:ext>
            </a:extLst>
          </p:cNvPr>
          <p:cNvGraphicFramePr>
            <a:graphicFrameLocks noGrp="1"/>
          </p:cNvGraphicFramePr>
          <p:nvPr>
            <p:ph type="tbl" sz="quarter" idx="13"/>
            <p:extLst>
              <p:ext uri="{D42A27DB-BD31-4B8C-83A1-F6EECF244321}">
                <p14:modId xmlns:p14="http://schemas.microsoft.com/office/powerpoint/2010/main" val="210007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46921195"/>
                    </a:ext>
                  </a:extLst>
                </a:gridCol>
                <a:gridCol w="1892808">
                  <a:extLst>
                    <a:ext uri="{9D8B030D-6E8A-4147-A177-3AD203B41FA5}">
                      <a16:colId xmlns:a16="http://schemas.microsoft.com/office/drawing/2014/main" val="1108891415"/>
                    </a:ext>
                  </a:extLst>
                </a:gridCol>
                <a:gridCol w="905256">
                  <a:extLst>
                    <a:ext uri="{9D8B030D-6E8A-4147-A177-3AD203B41FA5}">
                      <a16:colId xmlns:a16="http://schemas.microsoft.com/office/drawing/2014/main" val="2134576267"/>
                    </a:ext>
                  </a:extLst>
                </a:gridCol>
                <a:gridCol w="905256">
                  <a:extLst>
                    <a:ext uri="{9D8B030D-6E8A-4147-A177-3AD203B41FA5}">
                      <a16:colId xmlns:a16="http://schemas.microsoft.com/office/drawing/2014/main" val="2229655581"/>
                    </a:ext>
                  </a:extLst>
                </a:gridCol>
                <a:gridCol w="905256">
                  <a:extLst>
                    <a:ext uri="{9D8B030D-6E8A-4147-A177-3AD203B41FA5}">
                      <a16:colId xmlns:a16="http://schemas.microsoft.com/office/drawing/2014/main" val="1441202117"/>
                    </a:ext>
                  </a:extLst>
                </a:gridCol>
                <a:gridCol w="905256">
                  <a:extLst>
                    <a:ext uri="{9D8B030D-6E8A-4147-A177-3AD203B41FA5}">
                      <a16:colId xmlns:a16="http://schemas.microsoft.com/office/drawing/2014/main" val="92165761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Impressions (Organic)</a:t>
                      </a:r>
                    </a:p>
                  </a:txBody>
                  <a:tcPr/>
                </a:tc>
                <a:tc>
                  <a:txBody>
                    <a:bodyPr/>
                    <a:lstStyle/>
                    <a:p>
                      <a:r>
                        <a:rPr lang="en-US" sz="1000"/>
                        <a:t>Exits (Organic)</a:t>
                      </a:r>
                    </a:p>
                  </a:txBody>
                  <a:tcPr/>
                </a:tc>
                <a:tc>
                  <a:txBody>
                    <a:bodyPr/>
                    <a:lstStyle/>
                    <a:p>
                      <a:r>
                        <a:rPr lang="en-US" sz="1000"/>
                        <a:t>Taps Forward (Organic)</a:t>
                      </a:r>
                    </a:p>
                  </a:txBody>
                  <a:tcPr/>
                </a:tc>
                <a:tc>
                  <a:txBody>
                    <a:bodyPr/>
                    <a:lstStyle/>
                    <a:p>
                      <a:r>
                        <a:rPr lang="en-US" sz="1000"/>
                        <a:t>Taps Back (Organic)</a:t>
                      </a:r>
                    </a:p>
                  </a:txBody>
                  <a:tcPr/>
                </a:tc>
                <a:extLst>
                  <a:ext uri="{0D108BD9-81ED-4DB2-BD59-A6C34878D82A}">
                    <a16:rowId xmlns:a16="http://schemas.microsoft.com/office/drawing/2014/main" val="1381202748"/>
                  </a:ext>
                </a:extLst>
              </a:tr>
              <a:tr h="370840">
                <a:tc>
                  <a:txBody>
                    <a:bodyPr/>
                    <a:lstStyle/>
                    <a:p>
                      <a:r>
                        <a:rPr lang="pt-BR" sz="1000" b="1"/>
                        <a:t>funxfm - 2024-04-03 19:32:32</a:t>
                      </a:r>
                      <a:r>
                        <a:rPr lang="pt-BR" sz="1000"/>
                        <a:t>
 n/a</a:t>
                      </a:r>
                      <a:endParaRPr lang="en-US" sz="1000"/>
                    </a:p>
                  </a:txBody>
                  <a:tcPr/>
                </a:tc>
                <a:tc>
                  <a:txBody>
                    <a:bodyPr/>
                    <a:lstStyle/>
                    <a:p>
                      <a:r>
                        <a:rPr lang="en-US" sz="1000"/>
                        <a:t>https://quintly-eu-image-storage.s3.amazonaws.com/e2e4db511ce4d3ad9f5d972ba1e52ca8/36d9572953804c0f58bed70b6f4efb68.jpg</a:t>
                      </a:r>
                    </a:p>
                  </a:txBody>
                  <a:tcPr/>
                </a:tc>
                <a:tc>
                  <a:txBody>
                    <a:bodyPr/>
                    <a:lstStyle/>
                    <a:p>
                      <a:r>
                        <a:rPr lang="en-US" sz="1000"/>
                        <a:t>12424</a:t>
                      </a:r>
                    </a:p>
                  </a:txBody>
                  <a:tcPr/>
                </a:tc>
                <a:tc>
                  <a:txBody>
                    <a:bodyPr/>
                    <a:lstStyle/>
                    <a:p>
                      <a:r>
                        <a:rPr lang="en-US" sz="1000"/>
                        <a:t>1980</a:t>
                      </a:r>
                    </a:p>
                  </a:txBody>
                  <a:tcPr/>
                </a:tc>
                <a:tc>
                  <a:txBody>
                    <a:bodyPr/>
                    <a:lstStyle/>
                    <a:p>
                      <a:r>
                        <a:rPr lang="en-US" sz="1000"/>
                        <a:t>9043</a:t>
                      </a:r>
                    </a:p>
                  </a:txBody>
                  <a:tcPr/>
                </a:tc>
                <a:tc>
                  <a:txBody>
                    <a:bodyPr/>
                    <a:lstStyle/>
                    <a:p>
                      <a:r>
                        <a:rPr lang="en-US" sz="1000"/>
                        <a:t>165</a:t>
                      </a:r>
                    </a:p>
                  </a:txBody>
                  <a:tcPr/>
                </a:tc>
                <a:extLst>
                  <a:ext uri="{0D108BD9-81ED-4DB2-BD59-A6C34878D82A}">
                    <a16:rowId xmlns:a16="http://schemas.microsoft.com/office/drawing/2014/main" val="3760304086"/>
                  </a:ext>
                </a:extLst>
              </a:tr>
              <a:tr h="370840">
                <a:tc>
                  <a:txBody>
                    <a:bodyPr/>
                    <a:lstStyle/>
                    <a:p>
                      <a:r>
                        <a:rPr lang="pt-BR" sz="1000" b="1"/>
                        <a:t>funxfm - 2024-04-09 13:49:59</a:t>
                      </a:r>
                      <a:r>
                        <a:rPr lang="pt-BR" sz="1000"/>
                        <a:t>
 n/a</a:t>
                      </a:r>
                      <a:endParaRPr lang="en-US" sz="1000"/>
                    </a:p>
                  </a:txBody>
                  <a:tcPr/>
                </a:tc>
                <a:tc>
                  <a:txBody>
                    <a:bodyPr/>
                    <a:lstStyle/>
                    <a:p>
                      <a:r>
                        <a:rPr lang="en-US" sz="1000"/>
                        <a:t>https://quintly-eu-image-storage.s3.amazonaws.com/e2e4db511ce4d3ad9f5d972ba1e52ca8/1f92b85966357fabc488f1a522470219.jpg</a:t>
                      </a:r>
                    </a:p>
                  </a:txBody>
                  <a:tcPr/>
                </a:tc>
                <a:tc>
                  <a:txBody>
                    <a:bodyPr/>
                    <a:lstStyle/>
                    <a:p>
                      <a:r>
                        <a:rPr lang="en-US" sz="1000"/>
                        <a:t>9139</a:t>
                      </a:r>
                    </a:p>
                  </a:txBody>
                  <a:tcPr/>
                </a:tc>
                <a:tc>
                  <a:txBody>
                    <a:bodyPr/>
                    <a:lstStyle/>
                    <a:p>
                      <a:r>
                        <a:rPr lang="en-US" sz="1000"/>
                        <a:t>1505</a:t>
                      </a:r>
                    </a:p>
                  </a:txBody>
                  <a:tcPr/>
                </a:tc>
                <a:tc>
                  <a:txBody>
                    <a:bodyPr/>
                    <a:lstStyle/>
                    <a:p>
                      <a:r>
                        <a:rPr lang="en-US" sz="1000"/>
                        <a:t>7044</a:t>
                      </a:r>
                    </a:p>
                  </a:txBody>
                  <a:tcPr/>
                </a:tc>
                <a:tc>
                  <a:txBody>
                    <a:bodyPr/>
                    <a:lstStyle/>
                    <a:p>
                      <a:r>
                        <a:rPr lang="en-US" sz="1000"/>
                        <a:t>192</a:t>
                      </a:r>
                    </a:p>
                  </a:txBody>
                  <a:tcPr/>
                </a:tc>
                <a:extLst>
                  <a:ext uri="{0D108BD9-81ED-4DB2-BD59-A6C34878D82A}">
                    <a16:rowId xmlns:a16="http://schemas.microsoft.com/office/drawing/2014/main" val="1238269926"/>
                  </a:ext>
                </a:extLst>
              </a:tr>
              <a:tr h="370840">
                <a:tc>
                  <a:txBody>
                    <a:bodyPr/>
                    <a:lstStyle/>
                    <a:p>
                      <a:r>
                        <a:rPr lang="pt-BR" sz="1000" b="1"/>
                        <a:t>funxfm - 2024-04-13 11:20:26</a:t>
                      </a:r>
                      <a:r>
                        <a:rPr lang="pt-BR" sz="1000"/>
                        <a:t>
 n/a</a:t>
                      </a:r>
                      <a:endParaRPr lang="en-US" sz="1000"/>
                    </a:p>
                  </a:txBody>
                  <a:tcPr/>
                </a:tc>
                <a:tc>
                  <a:txBody>
                    <a:bodyPr/>
                    <a:lstStyle/>
                    <a:p>
                      <a:r>
                        <a:rPr lang="en-US" sz="1000"/>
                        <a:t>https://quintly-eu-image-storage.s3.amazonaws.com/e2e4db511ce4d3ad9f5d972ba1e52ca8/38f2d9a4d25f172e8b0b9830a7a09082.jpg</a:t>
                      </a:r>
                    </a:p>
                  </a:txBody>
                  <a:tcPr/>
                </a:tc>
                <a:tc>
                  <a:txBody>
                    <a:bodyPr/>
                    <a:lstStyle/>
                    <a:p>
                      <a:r>
                        <a:rPr lang="en-US" sz="1000"/>
                        <a:t>8746</a:t>
                      </a:r>
                    </a:p>
                  </a:txBody>
                  <a:tcPr/>
                </a:tc>
                <a:tc>
                  <a:txBody>
                    <a:bodyPr/>
                    <a:lstStyle/>
                    <a:p>
                      <a:r>
                        <a:rPr lang="en-US" sz="1000"/>
                        <a:t>795</a:t>
                      </a:r>
                    </a:p>
                  </a:txBody>
                  <a:tcPr/>
                </a:tc>
                <a:tc>
                  <a:txBody>
                    <a:bodyPr/>
                    <a:lstStyle/>
                    <a:p>
                      <a:r>
                        <a:rPr lang="en-US" sz="1000"/>
                        <a:t>7442</a:t>
                      </a:r>
                    </a:p>
                  </a:txBody>
                  <a:tcPr/>
                </a:tc>
                <a:tc>
                  <a:txBody>
                    <a:bodyPr/>
                    <a:lstStyle/>
                    <a:p>
                      <a:r>
                        <a:rPr lang="en-US" sz="1000"/>
                        <a:t>202</a:t>
                      </a:r>
                    </a:p>
                  </a:txBody>
                  <a:tcPr/>
                </a:tc>
                <a:extLst>
                  <a:ext uri="{0D108BD9-81ED-4DB2-BD59-A6C34878D82A}">
                    <a16:rowId xmlns:a16="http://schemas.microsoft.com/office/drawing/2014/main" val="3440604073"/>
                  </a:ext>
                </a:extLst>
              </a:tr>
              <a:tr h="370840">
                <a:tc>
                  <a:txBody>
                    <a:bodyPr/>
                    <a:lstStyle/>
                    <a:p>
                      <a:r>
                        <a:rPr lang="pt-BR" sz="1000" b="1"/>
                        <a:t>funxfm - 2024-04-13 17:38:22</a:t>
                      </a:r>
                      <a:r>
                        <a:rPr lang="pt-BR" sz="1000"/>
                        <a:t>
 n/a</a:t>
                      </a:r>
                      <a:endParaRPr lang="en-US" sz="1000"/>
                    </a:p>
                  </a:txBody>
                  <a:tcPr/>
                </a:tc>
                <a:tc>
                  <a:txBody>
                    <a:bodyPr/>
                    <a:lstStyle/>
                    <a:p>
                      <a:r>
                        <a:rPr lang="en-US" sz="1000"/>
                        <a:t>https://quintly-eu-image-storage.s3.amazonaws.com/e2e4db511ce4d3ad9f5d972ba1e52ca8/637f0b8d85754ce7c5afa4aea9d70004.jpg</a:t>
                      </a:r>
                    </a:p>
                  </a:txBody>
                  <a:tcPr/>
                </a:tc>
                <a:tc>
                  <a:txBody>
                    <a:bodyPr/>
                    <a:lstStyle/>
                    <a:p>
                      <a:r>
                        <a:rPr lang="en-US" sz="1000"/>
                        <a:t>8620</a:t>
                      </a:r>
                    </a:p>
                  </a:txBody>
                  <a:tcPr/>
                </a:tc>
                <a:tc>
                  <a:txBody>
                    <a:bodyPr/>
                    <a:lstStyle/>
                    <a:p>
                      <a:r>
                        <a:rPr lang="en-US" sz="1000"/>
                        <a:t>1073</a:t>
                      </a:r>
                    </a:p>
                  </a:txBody>
                  <a:tcPr/>
                </a:tc>
                <a:tc>
                  <a:txBody>
                    <a:bodyPr/>
                    <a:lstStyle/>
                    <a:p>
                      <a:r>
                        <a:rPr lang="en-US" sz="1000"/>
                        <a:t>7290</a:t>
                      </a:r>
                    </a:p>
                  </a:txBody>
                  <a:tcPr/>
                </a:tc>
                <a:tc>
                  <a:txBody>
                    <a:bodyPr/>
                    <a:lstStyle/>
                    <a:p>
                      <a:r>
                        <a:rPr lang="en-US" sz="1000"/>
                        <a:t>495</a:t>
                      </a:r>
                    </a:p>
                  </a:txBody>
                  <a:tcPr/>
                </a:tc>
                <a:extLst>
                  <a:ext uri="{0D108BD9-81ED-4DB2-BD59-A6C34878D82A}">
                    <a16:rowId xmlns:a16="http://schemas.microsoft.com/office/drawing/2014/main" val="2286333824"/>
                  </a:ext>
                </a:extLst>
              </a:tr>
              <a:tr h="370840">
                <a:tc>
                  <a:txBody>
                    <a:bodyPr/>
                    <a:lstStyle/>
                    <a:p>
                      <a:r>
                        <a:rPr lang="pt-BR" sz="1000" b="1"/>
                        <a:t>funxfm - 2024-04-11 14:21:27</a:t>
                      </a:r>
                      <a:r>
                        <a:rPr lang="pt-BR" sz="1000"/>
                        <a:t>
 n/a</a:t>
                      </a:r>
                      <a:endParaRPr lang="en-US" sz="1000"/>
                    </a:p>
                  </a:txBody>
                  <a:tcPr/>
                </a:tc>
                <a:tc>
                  <a:txBody>
                    <a:bodyPr/>
                    <a:lstStyle/>
                    <a:p>
                      <a:r>
                        <a:rPr lang="en-US" sz="1000"/>
                        <a:t>https://quintly-eu-image-storage.s3.amazonaws.com/e2e4db511ce4d3ad9f5d972ba1e52ca8/74fce4419d1b5bb40425a79558762fcf.jpg</a:t>
                      </a:r>
                    </a:p>
                  </a:txBody>
                  <a:tcPr/>
                </a:tc>
                <a:tc>
                  <a:txBody>
                    <a:bodyPr/>
                    <a:lstStyle/>
                    <a:p>
                      <a:r>
                        <a:rPr lang="en-US" sz="1000"/>
                        <a:t>8240</a:t>
                      </a:r>
                    </a:p>
                  </a:txBody>
                  <a:tcPr/>
                </a:tc>
                <a:tc>
                  <a:txBody>
                    <a:bodyPr/>
                    <a:lstStyle/>
                    <a:p>
                      <a:r>
                        <a:rPr lang="en-US" sz="1000"/>
                        <a:t>986</a:t>
                      </a:r>
                    </a:p>
                  </a:txBody>
                  <a:tcPr/>
                </a:tc>
                <a:tc>
                  <a:txBody>
                    <a:bodyPr/>
                    <a:lstStyle/>
                    <a:p>
                      <a:r>
                        <a:rPr lang="en-US" sz="1000"/>
                        <a:t>6228</a:t>
                      </a:r>
                    </a:p>
                  </a:txBody>
                  <a:tcPr/>
                </a:tc>
                <a:tc>
                  <a:txBody>
                    <a:bodyPr/>
                    <a:lstStyle/>
                    <a:p>
                      <a:r>
                        <a:rPr lang="en-US" sz="1000"/>
                        <a:t>85</a:t>
                      </a:r>
                    </a:p>
                  </a:txBody>
                  <a:tcPr/>
                </a:tc>
                <a:extLst>
                  <a:ext uri="{0D108BD9-81ED-4DB2-BD59-A6C34878D82A}">
                    <a16:rowId xmlns:a16="http://schemas.microsoft.com/office/drawing/2014/main" val="2328249958"/>
                  </a:ext>
                </a:extLst>
              </a:tr>
            </a:tbl>
          </a:graphicData>
        </a:graphic>
      </p:graphicFrame>
      <p:sp>
        <p:nvSpPr>
          <p:cNvPr id="4" name="Text Placeholder 3">
            <a:extLst>
              <a:ext uri="{FF2B5EF4-FFF2-40B4-BE49-F238E27FC236}">
                <a16:creationId xmlns:a16="http://schemas.microsoft.com/office/drawing/2014/main" id="{27B687FA-FA70-45B6-BC38-C8E69A6BE6E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805264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F9CD4-23FD-4749-BF22-ECA30230906C}"/>
              </a:ext>
            </a:extLst>
          </p:cNvPr>
          <p:cNvSpPr>
            <a:spLocks noGrp="1"/>
          </p:cNvSpPr>
          <p:nvPr>
            <p:ph type="title"/>
          </p:nvPr>
        </p:nvSpPr>
        <p:spPr/>
        <p:txBody>
          <a:bodyPr/>
          <a:lstStyle/>
          <a:p>
            <a:r>
              <a:rPr lang="en-US"/>
              <a:t>Tiktok Top 5 TikTok Posts | NPO FunX</a:t>
            </a:r>
          </a:p>
        </p:txBody>
      </p:sp>
      <p:graphicFrame>
        <p:nvGraphicFramePr>
          <p:cNvPr id="5" name="Table Placeholder 4">
            <a:extLst>
              <a:ext uri="{FF2B5EF4-FFF2-40B4-BE49-F238E27FC236}">
                <a16:creationId xmlns:a16="http://schemas.microsoft.com/office/drawing/2014/main" id="{81E30F0D-D240-4E87-ACAD-17662B707727}"/>
              </a:ext>
            </a:extLst>
          </p:cNvPr>
          <p:cNvGraphicFramePr>
            <a:graphicFrameLocks noGrp="1"/>
          </p:cNvGraphicFramePr>
          <p:nvPr>
            <p:ph type="tbl" sz="quarter" idx="13"/>
            <p:extLst>
              <p:ext uri="{D42A27DB-BD31-4B8C-83A1-F6EECF244321}">
                <p14:modId xmlns:p14="http://schemas.microsoft.com/office/powerpoint/2010/main" val="471170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34507598"/>
                    </a:ext>
                  </a:extLst>
                </a:gridCol>
                <a:gridCol w="1892808">
                  <a:extLst>
                    <a:ext uri="{9D8B030D-6E8A-4147-A177-3AD203B41FA5}">
                      <a16:colId xmlns:a16="http://schemas.microsoft.com/office/drawing/2014/main" val="424218030"/>
                    </a:ext>
                  </a:extLst>
                </a:gridCol>
                <a:gridCol w="740664">
                  <a:extLst>
                    <a:ext uri="{9D8B030D-6E8A-4147-A177-3AD203B41FA5}">
                      <a16:colId xmlns:a16="http://schemas.microsoft.com/office/drawing/2014/main" val="257733693"/>
                    </a:ext>
                  </a:extLst>
                </a:gridCol>
                <a:gridCol w="740664">
                  <a:extLst>
                    <a:ext uri="{9D8B030D-6E8A-4147-A177-3AD203B41FA5}">
                      <a16:colId xmlns:a16="http://schemas.microsoft.com/office/drawing/2014/main" val="236882551"/>
                    </a:ext>
                  </a:extLst>
                </a:gridCol>
                <a:gridCol w="740664">
                  <a:extLst>
                    <a:ext uri="{9D8B030D-6E8A-4147-A177-3AD203B41FA5}">
                      <a16:colId xmlns:a16="http://schemas.microsoft.com/office/drawing/2014/main" val="1586728513"/>
                    </a:ext>
                  </a:extLst>
                </a:gridCol>
                <a:gridCol w="740664">
                  <a:extLst>
                    <a:ext uri="{9D8B030D-6E8A-4147-A177-3AD203B41FA5}">
                      <a16:colId xmlns:a16="http://schemas.microsoft.com/office/drawing/2014/main" val="179489120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Views</a:t>
                      </a:r>
                    </a:p>
                  </a:txBody>
                  <a:tcPr/>
                </a:tc>
                <a:extLst>
                  <a:ext uri="{0D108BD9-81ED-4DB2-BD59-A6C34878D82A}">
                    <a16:rowId xmlns:a16="http://schemas.microsoft.com/office/drawing/2014/main" val="3237743708"/>
                  </a:ext>
                </a:extLst>
              </a:tr>
              <a:tr h="370840">
                <a:tc>
                  <a:txBody>
                    <a:bodyPr/>
                    <a:lstStyle/>
                    <a:p>
                      <a:r>
                        <a:rPr lang="pt-BR" sz="1000" b="1"/>
                        <a:t>@funxfm - 2024-04-24 14:13:06</a:t>
                      </a:r>
                      <a:r>
                        <a:rPr lang="pt-BR" sz="1000"/>
                        <a:t>
 n/a</a:t>
                      </a:r>
                      <a:endParaRPr lang="en-US" sz="1000"/>
                    </a:p>
                  </a:txBody>
                  <a:tcPr/>
                </a:tc>
                <a:tc>
                  <a:txBody>
                    <a:bodyPr/>
                    <a:lstStyle/>
                    <a:p>
                      <a:r>
                        <a:rPr lang="en-US" sz="1000"/>
                        <a:t>https://quintly-eu-image-storage.s3.amazonaws.com/0db1667fbf85f305bd5d00a15c9aaade/4f9f1a94bb593c64c8a881191e361b3a.jpg</a:t>
                      </a:r>
                    </a:p>
                  </a:txBody>
                  <a:tcPr/>
                </a:tc>
                <a:tc>
                  <a:txBody>
                    <a:bodyPr/>
                    <a:lstStyle/>
                    <a:p>
                      <a:r>
                        <a:rPr lang="en-US" sz="1000"/>
                        <a:t>63285</a:t>
                      </a:r>
                    </a:p>
                  </a:txBody>
                  <a:tcPr/>
                </a:tc>
                <a:tc>
                  <a:txBody>
                    <a:bodyPr/>
                    <a:lstStyle/>
                    <a:p>
                      <a:r>
                        <a:rPr lang="en-US" sz="1000"/>
                        <a:t>653</a:t>
                      </a:r>
                    </a:p>
                  </a:txBody>
                  <a:tcPr/>
                </a:tc>
                <a:tc>
                  <a:txBody>
                    <a:bodyPr/>
                    <a:lstStyle/>
                    <a:p>
                      <a:r>
                        <a:rPr lang="en-US" sz="1000"/>
                        <a:t>4614</a:t>
                      </a:r>
                    </a:p>
                  </a:txBody>
                  <a:tcPr/>
                </a:tc>
                <a:tc>
                  <a:txBody>
                    <a:bodyPr/>
                    <a:lstStyle/>
                    <a:p>
                      <a:r>
                        <a:rPr lang="en-US" sz="1000"/>
                        <a:t>883193</a:t>
                      </a:r>
                    </a:p>
                  </a:txBody>
                  <a:tcPr/>
                </a:tc>
                <a:extLst>
                  <a:ext uri="{0D108BD9-81ED-4DB2-BD59-A6C34878D82A}">
                    <a16:rowId xmlns:a16="http://schemas.microsoft.com/office/drawing/2014/main" val="971774839"/>
                  </a:ext>
                </a:extLst>
              </a:tr>
              <a:tr h="370840">
                <a:tc>
                  <a:txBody>
                    <a:bodyPr/>
                    <a:lstStyle/>
                    <a:p>
                      <a:r>
                        <a:rPr lang="pt-BR" sz="1000" b="1"/>
                        <a:t>@funxfm - 2024-04-24 14:10:34</a:t>
                      </a:r>
                      <a:r>
                        <a:rPr lang="pt-BR" sz="1000"/>
                        <a:t>
 n/a</a:t>
                      </a:r>
                      <a:endParaRPr lang="en-US" sz="1000"/>
                    </a:p>
                  </a:txBody>
                  <a:tcPr/>
                </a:tc>
                <a:tc>
                  <a:txBody>
                    <a:bodyPr/>
                    <a:lstStyle/>
                    <a:p>
                      <a:r>
                        <a:rPr lang="en-US" sz="1000"/>
                        <a:t>https://quintly-eu-image-storage.s3.amazonaws.com/0db1667fbf85f305bd5d00a15c9aaade/12adf585fd6b9d648a66888ec9bc1571.jpg</a:t>
                      </a:r>
                    </a:p>
                  </a:txBody>
                  <a:tcPr/>
                </a:tc>
                <a:tc>
                  <a:txBody>
                    <a:bodyPr/>
                    <a:lstStyle/>
                    <a:p>
                      <a:r>
                        <a:rPr lang="en-US" sz="1000"/>
                        <a:t>42939</a:t>
                      </a:r>
                    </a:p>
                  </a:txBody>
                  <a:tcPr/>
                </a:tc>
                <a:tc>
                  <a:txBody>
                    <a:bodyPr/>
                    <a:lstStyle/>
                    <a:p>
                      <a:r>
                        <a:rPr lang="en-US" sz="1000"/>
                        <a:t>373</a:t>
                      </a:r>
                    </a:p>
                  </a:txBody>
                  <a:tcPr/>
                </a:tc>
                <a:tc>
                  <a:txBody>
                    <a:bodyPr/>
                    <a:lstStyle/>
                    <a:p>
                      <a:r>
                        <a:rPr lang="en-US" sz="1000"/>
                        <a:t>2169</a:t>
                      </a:r>
                    </a:p>
                  </a:txBody>
                  <a:tcPr/>
                </a:tc>
                <a:tc>
                  <a:txBody>
                    <a:bodyPr/>
                    <a:lstStyle/>
                    <a:p>
                      <a:r>
                        <a:rPr lang="en-US" sz="1000"/>
                        <a:t>510783</a:t>
                      </a:r>
                    </a:p>
                  </a:txBody>
                  <a:tcPr/>
                </a:tc>
                <a:extLst>
                  <a:ext uri="{0D108BD9-81ED-4DB2-BD59-A6C34878D82A}">
                    <a16:rowId xmlns:a16="http://schemas.microsoft.com/office/drawing/2014/main" val="434917813"/>
                  </a:ext>
                </a:extLst>
              </a:tr>
              <a:tr h="370840">
                <a:tc>
                  <a:txBody>
                    <a:bodyPr/>
                    <a:lstStyle/>
                    <a:p>
                      <a:r>
                        <a:rPr lang="pt-BR" sz="1000" b="1"/>
                        <a:t>@funxfm - 2024-04-08 09:50:17</a:t>
                      </a:r>
                      <a:r>
                        <a:rPr lang="pt-BR" sz="1000"/>
                        <a:t>
 n/a</a:t>
                      </a:r>
                      <a:endParaRPr lang="en-US" sz="1000"/>
                    </a:p>
                  </a:txBody>
                  <a:tcPr/>
                </a:tc>
                <a:tc>
                  <a:txBody>
                    <a:bodyPr/>
                    <a:lstStyle/>
                    <a:p>
                      <a:r>
                        <a:rPr lang="en-US" sz="1000"/>
                        <a:t>https://quintly-eu-image-storage.s3.amazonaws.com/0db1667fbf85f305bd5d00a15c9aaade/46936d546822851d3a1ec74540cf94aa.jpg</a:t>
                      </a:r>
                    </a:p>
                  </a:txBody>
                  <a:tcPr/>
                </a:tc>
                <a:tc>
                  <a:txBody>
                    <a:bodyPr/>
                    <a:lstStyle/>
                    <a:p>
                      <a:r>
                        <a:rPr lang="en-US" sz="1000"/>
                        <a:t>21407</a:t>
                      </a:r>
                    </a:p>
                  </a:txBody>
                  <a:tcPr/>
                </a:tc>
                <a:tc>
                  <a:txBody>
                    <a:bodyPr/>
                    <a:lstStyle/>
                    <a:p>
                      <a:r>
                        <a:rPr lang="en-US" sz="1000"/>
                        <a:t>202</a:t>
                      </a:r>
                    </a:p>
                  </a:txBody>
                  <a:tcPr/>
                </a:tc>
                <a:tc>
                  <a:txBody>
                    <a:bodyPr/>
                    <a:lstStyle/>
                    <a:p>
                      <a:r>
                        <a:rPr lang="en-US" sz="1000"/>
                        <a:t>1903</a:t>
                      </a:r>
                    </a:p>
                  </a:txBody>
                  <a:tcPr/>
                </a:tc>
                <a:tc>
                  <a:txBody>
                    <a:bodyPr/>
                    <a:lstStyle/>
                    <a:p>
                      <a:r>
                        <a:rPr lang="en-US" sz="1000"/>
                        <a:t>288185</a:t>
                      </a:r>
                    </a:p>
                  </a:txBody>
                  <a:tcPr/>
                </a:tc>
                <a:extLst>
                  <a:ext uri="{0D108BD9-81ED-4DB2-BD59-A6C34878D82A}">
                    <a16:rowId xmlns:a16="http://schemas.microsoft.com/office/drawing/2014/main" val="1439547228"/>
                  </a:ext>
                </a:extLst>
              </a:tr>
              <a:tr h="370840">
                <a:tc>
                  <a:txBody>
                    <a:bodyPr/>
                    <a:lstStyle/>
                    <a:p>
                      <a:r>
                        <a:rPr lang="pt-BR" sz="1000" b="1"/>
                        <a:t>@funxfm - 2024-04-24 14:10:35</a:t>
                      </a:r>
                      <a:r>
                        <a:rPr lang="pt-BR" sz="1000"/>
                        <a:t>
 n/a</a:t>
                      </a:r>
                      <a:endParaRPr lang="en-US" sz="1000"/>
                    </a:p>
                  </a:txBody>
                  <a:tcPr/>
                </a:tc>
                <a:tc>
                  <a:txBody>
                    <a:bodyPr/>
                    <a:lstStyle/>
                    <a:p>
                      <a:r>
                        <a:rPr lang="en-US" sz="1000"/>
                        <a:t>https://quintly-eu-image-storage.s3.amazonaws.com/0db1667fbf85f305bd5d00a15c9aaade/37d0258ee5289de54e56fd100db80a8b.jpg</a:t>
                      </a:r>
                    </a:p>
                  </a:txBody>
                  <a:tcPr/>
                </a:tc>
                <a:tc>
                  <a:txBody>
                    <a:bodyPr/>
                    <a:lstStyle/>
                    <a:p>
                      <a:r>
                        <a:rPr lang="en-US" sz="1000"/>
                        <a:t>11984</a:t>
                      </a:r>
                    </a:p>
                  </a:txBody>
                  <a:tcPr/>
                </a:tc>
                <a:tc>
                  <a:txBody>
                    <a:bodyPr/>
                    <a:lstStyle/>
                    <a:p>
                      <a:r>
                        <a:rPr lang="en-US" sz="1000"/>
                        <a:t>169</a:t>
                      </a:r>
                    </a:p>
                  </a:txBody>
                  <a:tcPr/>
                </a:tc>
                <a:tc>
                  <a:txBody>
                    <a:bodyPr/>
                    <a:lstStyle/>
                    <a:p>
                      <a:r>
                        <a:rPr lang="en-US" sz="1000"/>
                        <a:t>994</a:t>
                      </a:r>
                    </a:p>
                  </a:txBody>
                  <a:tcPr/>
                </a:tc>
                <a:tc>
                  <a:txBody>
                    <a:bodyPr/>
                    <a:lstStyle/>
                    <a:p>
                      <a:r>
                        <a:rPr lang="en-US" sz="1000"/>
                        <a:t>171047</a:t>
                      </a:r>
                    </a:p>
                  </a:txBody>
                  <a:tcPr/>
                </a:tc>
                <a:extLst>
                  <a:ext uri="{0D108BD9-81ED-4DB2-BD59-A6C34878D82A}">
                    <a16:rowId xmlns:a16="http://schemas.microsoft.com/office/drawing/2014/main" val="1143313157"/>
                  </a:ext>
                </a:extLst>
              </a:tr>
              <a:tr h="370840">
                <a:tc>
                  <a:txBody>
                    <a:bodyPr/>
                    <a:lstStyle/>
                    <a:p>
                      <a:r>
                        <a:rPr lang="pt-BR" sz="1000" b="1"/>
                        <a:t>@funxfm - 2024-04-09 14:57:50</a:t>
                      </a:r>
                      <a:r>
                        <a:rPr lang="pt-BR" sz="1000"/>
                        <a:t>
 n/a</a:t>
                      </a:r>
                      <a:endParaRPr lang="en-US" sz="1000"/>
                    </a:p>
                  </a:txBody>
                  <a:tcPr/>
                </a:tc>
                <a:tc>
                  <a:txBody>
                    <a:bodyPr/>
                    <a:lstStyle/>
                    <a:p>
                      <a:r>
                        <a:rPr lang="en-US" sz="1000"/>
                        <a:t>https://quintly-eu-image-storage.s3.amazonaws.com/0db1667fbf85f305bd5d00a15c9aaade/eb4922b859516e962de423a935bd2d6c.jpg</a:t>
                      </a:r>
                    </a:p>
                  </a:txBody>
                  <a:tcPr/>
                </a:tc>
                <a:tc>
                  <a:txBody>
                    <a:bodyPr/>
                    <a:lstStyle/>
                    <a:p>
                      <a:r>
                        <a:rPr lang="en-US" sz="1000"/>
                        <a:t>6959</a:t>
                      </a:r>
                    </a:p>
                  </a:txBody>
                  <a:tcPr/>
                </a:tc>
                <a:tc>
                  <a:txBody>
                    <a:bodyPr/>
                    <a:lstStyle/>
                    <a:p>
                      <a:r>
                        <a:rPr lang="en-US" sz="1000"/>
                        <a:t>33</a:t>
                      </a:r>
                    </a:p>
                  </a:txBody>
                  <a:tcPr/>
                </a:tc>
                <a:tc>
                  <a:txBody>
                    <a:bodyPr/>
                    <a:lstStyle/>
                    <a:p>
                      <a:r>
                        <a:rPr lang="en-US" sz="1000"/>
                        <a:t>520</a:t>
                      </a:r>
                    </a:p>
                  </a:txBody>
                  <a:tcPr/>
                </a:tc>
                <a:tc>
                  <a:txBody>
                    <a:bodyPr/>
                    <a:lstStyle/>
                    <a:p>
                      <a:r>
                        <a:rPr lang="en-US" sz="1000"/>
                        <a:t>148285</a:t>
                      </a:r>
                    </a:p>
                  </a:txBody>
                  <a:tcPr/>
                </a:tc>
                <a:extLst>
                  <a:ext uri="{0D108BD9-81ED-4DB2-BD59-A6C34878D82A}">
                    <a16:rowId xmlns:a16="http://schemas.microsoft.com/office/drawing/2014/main" val="1047603386"/>
                  </a:ext>
                </a:extLst>
              </a:tr>
            </a:tbl>
          </a:graphicData>
        </a:graphic>
      </p:graphicFrame>
      <p:sp>
        <p:nvSpPr>
          <p:cNvPr id="4" name="Text Placeholder 3">
            <a:extLst>
              <a:ext uri="{FF2B5EF4-FFF2-40B4-BE49-F238E27FC236}">
                <a16:creationId xmlns:a16="http://schemas.microsoft.com/office/drawing/2014/main" id="{2B544620-4279-4A27-935B-8031311F25B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194460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59750-7109-4A2A-9256-E261F01D4A56}"/>
              </a:ext>
            </a:extLst>
          </p:cNvPr>
          <p:cNvSpPr>
            <a:spLocks noGrp="1"/>
          </p:cNvSpPr>
          <p:nvPr>
            <p:ph type="title"/>
          </p:nvPr>
        </p:nvSpPr>
        <p:spPr/>
        <p:txBody>
          <a:bodyPr/>
          <a:lstStyle/>
          <a:p>
            <a:r>
              <a:rPr lang="en-US"/>
              <a:t>Facebook Top 5 Facebook Posts | NPO FunX</a:t>
            </a:r>
          </a:p>
        </p:txBody>
      </p:sp>
      <p:graphicFrame>
        <p:nvGraphicFramePr>
          <p:cNvPr id="5" name="Table Placeholder 4">
            <a:extLst>
              <a:ext uri="{FF2B5EF4-FFF2-40B4-BE49-F238E27FC236}">
                <a16:creationId xmlns:a16="http://schemas.microsoft.com/office/drawing/2014/main" id="{0AF87306-A354-4900-B3A0-F4A1BA5BB3F4}"/>
              </a:ext>
            </a:extLst>
          </p:cNvPr>
          <p:cNvGraphicFramePr>
            <a:graphicFrameLocks noGrp="1"/>
          </p:cNvGraphicFramePr>
          <p:nvPr>
            <p:ph type="tbl" sz="quarter" idx="13"/>
            <p:extLst>
              <p:ext uri="{D42A27DB-BD31-4B8C-83A1-F6EECF244321}">
                <p14:modId xmlns:p14="http://schemas.microsoft.com/office/powerpoint/2010/main" val="1122257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80818668"/>
                    </a:ext>
                  </a:extLst>
                </a:gridCol>
                <a:gridCol w="2304288">
                  <a:extLst>
                    <a:ext uri="{9D8B030D-6E8A-4147-A177-3AD203B41FA5}">
                      <a16:colId xmlns:a16="http://schemas.microsoft.com/office/drawing/2014/main" val="1751882341"/>
                    </a:ext>
                  </a:extLst>
                </a:gridCol>
                <a:gridCol w="576072">
                  <a:extLst>
                    <a:ext uri="{9D8B030D-6E8A-4147-A177-3AD203B41FA5}">
                      <a16:colId xmlns:a16="http://schemas.microsoft.com/office/drawing/2014/main" val="964310895"/>
                    </a:ext>
                  </a:extLst>
                </a:gridCol>
                <a:gridCol w="576072">
                  <a:extLst>
                    <a:ext uri="{9D8B030D-6E8A-4147-A177-3AD203B41FA5}">
                      <a16:colId xmlns:a16="http://schemas.microsoft.com/office/drawing/2014/main" val="516105689"/>
                    </a:ext>
                  </a:extLst>
                </a:gridCol>
                <a:gridCol w="576072">
                  <a:extLst>
                    <a:ext uri="{9D8B030D-6E8A-4147-A177-3AD203B41FA5}">
                      <a16:colId xmlns:a16="http://schemas.microsoft.com/office/drawing/2014/main" val="2793768752"/>
                    </a:ext>
                  </a:extLst>
                </a:gridCol>
                <a:gridCol w="576072">
                  <a:extLst>
                    <a:ext uri="{9D8B030D-6E8A-4147-A177-3AD203B41FA5}">
                      <a16:colId xmlns:a16="http://schemas.microsoft.com/office/drawing/2014/main" val="2990848377"/>
                    </a:ext>
                  </a:extLst>
                </a:gridCol>
                <a:gridCol w="576072">
                  <a:extLst>
                    <a:ext uri="{9D8B030D-6E8A-4147-A177-3AD203B41FA5}">
                      <a16:colId xmlns:a16="http://schemas.microsoft.com/office/drawing/2014/main" val="3188819034"/>
                    </a:ext>
                  </a:extLst>
                </a:gridCol>
                <a:gridCol w="576072">
                  <a:extLst>
                    <a:ext uri="{9D8B030D-6E8A-4147-A177-3AD203B41FA5}">
                      <a16:colId xmlns:a16="http://schemas.microsoft.com/office/drawing/2014/main" val="43113992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Link clicks (Unique)</a:t>
                      </a:r>
                    </a:p>
                  </a:txBody>
                  <a:tcPr/>
                </a:tc>
                <a:tc>
                  <a:txBody>
                    <a:bodyPr/>
                    <a:lstStyle/>
                    <a:p>
                      <a:r>
                        <a:rPr lang="en-US" sz="1000"/>
                        <a:t>Organic Impressions</a:t>
                      </a:r>
                    </a:p>
                  </a:txBody>
                  <a:tcPr/>
                </a:tc>
                <a:tc>
                  <a:txBody>
                    <a:bodyPr/>
                    <a:lstStyle/>
                    <a:p>
                      <a:r>
                        <a:rPr lang="en-US" sz="1000"/>
                        <a:t>Total reach</a:t>
                      </a:r>
                    </a:p>
                  </a:txBody>
                  <a:tcPr/>
                </a:tc>
                <a:extLst>
                  <a:ext uri="{0D108BD9-81ED-4DB2-BD59-A6C34878D82A}">
                    <a16:rowId xmlns:a16="http://schemas.microsoft.com/office/drawing/2014/main" val="874523425"/>
                  </a:ext>
                </a:extLst>
              </a:tr>
              <a:tr h="370840">
                <a:tc>
                  <a:txBody>
                    <a:bodyPr/>
                    <a:lstStyle/>
                    <a:p>
                      <a:r>
                        <a:rPr lang="nl-NL" sz="1000" b="1"/>
                        <a:t>FunX - 2024-04-22 16:39:20</a:t>
                      </a:r>
                      <a:r>
                        <a:rPr lang="nl-NL" sz="1000"/>
                        <a:t>
 De topbokser bevestigde nogmaals dat hij kinderen in nood wil helpen. 🙏</a:t>
                      </a:r>
                      <a:endParaRPr lang="en-US" sz="1000"/>
                    </a:p>
                  </a:txBody>
                  <a:tcPr/>
                </a:tc>
                <a:tc>
                  <a:txBody>
                    <a:bodyPr/>
                    <a:lstStyle/>
                    <a:p>
                      <a:r>
                        <a:rPr lang="en-US" sz="1000"/>
                        <a:t>https://quintly-eu-image-storage.s3.amazonaws.com/8dce37c58e40138e7c4557fb64194096/00abbe29e90c8d624f2bbd4e5d012118.jpg</a:t>
                      </a:r>
                    </a:p>
                  </a:txBody>
                  <a:tcPr/>
                </a:tc>
                <a:tc>
                  <a:txBody>
                    <a:bodyPr/>
                    <a:lstStyle/>
                    <a:p>
                      <a:r>
                        <a:rPr lang="en-US" sz="1000"/>
                        <a:t>5440</a:t>
                      </a:r>
                    </a:p>
                  </a:txBody>
                  <a:tcPr/>
                </a:tc>
                <a:tc>
                  <a:txBody>
                    <a:bodyPr/>
                    <a:lstStyle/>
                    <a:p>
                      <a:r>
                        <a:rPr lang="en-US" sz="1000"/>
                        <a:t>617</a:t>
                      </a:r>
                    </a:p>
                  </a:txBody>
                  <a:tcPr/>
                </a:tc>
                <a:tc>
                  <a:txBody>
                    <a:bodyPr/>
                    <a:lstStyle/>
                    <a:p>
                      <a:r>
                        <a:rPr lang="en-US" sz="1000"/>
                        <a:t>241</a:t>
                      </a:r>
                    </a:p>
                  </a:txBody>
                  <a:tcPr/>
                </a:tc>
                <a:tc>
                  <a:txBody>
                    <a:bodyPr/>
                    <a:lstStyle/>
                    <a:p>
                      <a:r>
                        <a:rPr lang="en-US" sz="1000"/>
                        <a:t>6460</a:t>
                      </a:r>
                    </a:p>
                  </a:txBody>
                  <a:tcPr/>
                </a:tc>
                <a:tc>
                  <a:txBody>
                    <a:bodyPr/>
                    <a:lstStyle/>
                    <a:p>
                      <a:r>
                        <a:rPr lang="en-US" sz="1000"/>
                        <a:t>366308</a:t>
                      </a:r>
                    </a:p>
                  </a:txBody>
                  <a:tcPr/>
                </a:tc>
                <a:tc>
                  <a:txBody>
                    <a:bodyPr/>
                    <a:lstStyle/>
                    <a:p>
                      <a:r>
                        <a:rPr lang="en-US" sz="1000"/>
                        <a:t>366364</a:t>
                      </a:r>
                    </a:p>
                  </a:txBody>
                  <a:tcPr/>
                </a:tc>
                <a:extLst>
                  <a:ext uri="{0D108BD9-81ED-4DB2-BD59-A6C34878D82A}">
                    <a16:rowId xmlns:a16="http://schemas.microsoft.com/office/drawing/2014/main" val="2070354392"/>
                  </a:ext>
                </a:extLst>
              </a:tr>
              <a:tr h="370840">
                <a:tc>
                  <a:txBody>
                    <a:bodyPr/>
                    <a:lstStyle/>
                    <a:p>
                      <a:r>
                        <a:rPr lang="en-US" sz="1000" b="1"/>
                        <a:t>FunX - 2024-04-27 14:18:56</a:t>
                      </a:r>
                      <a:r>
                        <a:rPr lang="en-US" sz="1000"/>
                        <a:t>
 "Heb de show gecanceld for obvious reasons."</a:t>
                      </a:r>
                    </a:p>
                  </a:txBody>
                  <a:tcPr/>
                </a:tc>
                <a:tc>
                  <a:txBody>
                    <a:bodyPr/>
                    <a:lstStyle/>
                    <a:p>
                      <a:r>
                        <a:rPr lang="en-US" sz="1000"/>
                        <a:t>https://quintly-eu-image-storage.s3.amazonaws.com/8dce37c58e40138e7c4557fb64194096/2d13301614418dadf7d525972c86cbe0.jpg</a:t>
                      </a:r>
                    </a:p>
                  </a:txBody>
                  <a:tcPr/>
                </a:tc>
                <a:tc>
                  <a:txBody>
                    <a:bodyPr/>
                    <a:lstStyle/>
                    <a:p>
                      <a:r>
                        <a:rPr lang="en-US" sz="1000"/>
                        <a:t>1247</a:t>
                      </a:r>
                    </a:p>
                  </a:txBody>
                  <a:tcPr/>
                </a:tc>
                <a:tc>
                  <a:txBody>
                    <a:bodyPr/>
                    <a:lstStyle/>
                    <a:p>
                      <a:r>
                        <a:rPr lang="en-US" sz="1000"/>
                        <a:t>833</a:t>
                      </a:r>
                    </a:p>
                  </a:txBody>
                  <a:tcPr/>
                </a:tc>
                <a:tc>
                  <a:txBody>
                    <a:bodyPr/>
                    <a:lstStyle/>
                    <a:p>
                      <a:r>
                        <a:rPr lang="en-US" sz="1000"/>
                        <a:t>95</a:t>
                      </a:r>
                    </a:p>
                  </a:txBody>
                  <a:tcPr/>
                </a:tc>
                <a:tc>
                  <a:txBody>
                    <a:bodyPr/>
                    <a:lstStyle/>
                    <a:p>
                      <a:r>
                        <a:rPr lang="en-US" sz="1000"/>
                        <a:t>21146</a:t>
                      </a:r>
                    </a:p>
                  </a:txBody>
                  <a:tcPr/>
                </a:tc>
                <a:tc>
                  <a:txBody>
                    <a:bodyPr/>
                    <a:lstStyle/>
                    <a:p>
                      <a:r>
                        <a:rPr lang="en-US" sz="1000"/>
                        <a:t>325636</a:t>
                      </a:r>
                    </a:p>
                  </a:txBody>
                  <a:tcPr/>
                </a:tc>
                <a:tc>
                  <a:txBody>
                    <a:bodyPr/>
                    <a:lstStyle/>
                    <a:p>
                      <a:r>
                        <a:rPr lang="en-US" sz="1000"/>
                        <a:t>321226</a:t>
                      </a:r>
                    </a:p>
                  </a:txBody>
                  <a:tcPr/>
                </a:tc>
                <a:extLst>
                  <a:ext uri="{0D108BD9-81ED-4DB2-BD59-A6C34878D82A}">
                    <a16:rowId xmlns:a16="http://schemas.microsoft.com/office/drawing/2014/main" val="346081680"/>
                  </a:ext>
                </a:extLst>
              </a:tr>
              <a:tr h="370840">
                <a:tc>
                  <a:txBody>
                    <a:bodyPr/>
                    <a:lstStyle/>
                    <a:p>
                      <a:r>
                        <a:rPr lang="nl-NL" sz="1000" b="1"/>
                        <a:t>FunX - 2024-04-29 08:14:06</a:t>
                      </a:r>
                      <a:r>
                        <a:rPr lang="nl-NL" sz="1000"/>
                        <a:t>
 "Moet ik je Henny niet even voor je vasthouden?"</a:t>
                      </a:r>
                      <a:endParaRPr lang="en-US" sz="1000"/>
                    </a:p>
                  </a:txBody>
                  <a:tcPr/>
                </a:tc>
                <a:tc>
                  <a:txBody>
                    <a:bodyPr/>
                    <a:lstStyle/>
                    <a:p>
                      <a:r>
                        <a:rPr lang="en-US" sz="1000"/>
                        <a:t>https://quintly-eu-image-storage.s3.amazonaws.com/8dce37c58e40138e7c4557fb64194096/d6628eebab3e642062fbc5bfe2aa022f.jpg</a:t>
                      </a:r>
                    </a:p>
                  </a:txBody>
                  <a:tcPr/>
                </a:tc>
                <a:tc>
                  <a:txBody>
                    <a:bodyPr/>
                    <a:lstStyle/>
                    <a:p>
                      <a:r>
                        <a:rPr lang="en-US" sz="1000"/>
                        <a:t>256</a:t>
                      </a:r>
                    </a:p>
                  </a:txBody>
                  <a:tcPr/>
                </a:tc>
                <a:tc>
                  <a:txBody>
                    <a:bodyPr/>
                    <a:lstStyle/>
                    <a:p>
                      <a:r>
                        <a:rPr lang="en-US" sz="1000"/>
                        <a:t>176</a:t>
                      </a:r>
                    </a:p>
                  </a:txBody>
                  <a:tcPr/>
                </a:tc>
                <a:tc>
                  <a:txBody>
                    <a:bodyPr/>
                    <a:lstStyle/>
                    <a:p>
                      <a:r>
                        <a:rPr lang="en-US" sz="1000"/>
                        <a:t>27</a:t>
                      </a:r>
                    </a:p>
                  </a:txBody>
                  <a:tcPr/>
                </a:tc>
                <a:tc>
                  <a:txBody>
                    <a:bodyPr/>
                    <a:lstStyle/>
                    <a:p>
                      <a:r>
                        <a:rPr lang="en-US" sz="1000"/>
                        <a:t>19233</a:t>
                      </a:r>
                    </a:p>
                  </a:txBody>
                  <a:tcPr/>
                </a:tc>
                <a:tc>
                  <a:txBody>
                    <a:bodyPr/>
                    <a:lstStyle/>
                    <a:p>
                      <a:r>
                        <a:rPr lang="en-US" sz="1000"/>
                        <a:t>294113</a:t>
                      </a:r>
                    </a:p>
                  </a:txBody>
                  <a:tcPr/>
                </a:tc>
                <a:tc>
                  <a:txBody>
                    <a:bodyPr/>
                    <a:lstStyle/>
                    <a:p>
                      <a:r>
                        <a:rPr lang="en-US" sz="1000"/>
                        <a:t>294113</a:t>
                      </a:r>
                    </a:p>
                  </a:txBody>
                  <a:tcPr/>
                </a:tc>
                <a:extLst>
                  <a:ext uri="{0D108BD9-81ED-4DB2-BD59-A6C34878D82A}">
                    <a16:rowId xmlns:a16="http://schemas.microsoft.com/office/drawing/2014/main" val="2977099068"/>
                  </a:ext>
                </a:extLst>
              </a:tr>
              <a:tr h="370840">
                <a:tc>
                  <a:txBody>
                    <a:bodyPr/>
                    <a:lstStyle/>
                    <a:p>
                      <a:r>
                        <a:rPr lang="nl-NL" sz="1000" b="1"/>
                        <a:t>FunX - 2024-04-01 16:18:36</a:t>
                      </a:r>
                      <a:r>
                        <a:rPr lang="nl-NL" sz="1000"/>
                        <a:t>
 "Het hoefde van mij nog niet te eindigen."</a:t>
                      </a:r>
                      <a:endParaRPr lang="en-US" sz="1000"/>
                    </a:p>
                  </a:txBody>
                  <a:tcPr/>
                </a:tc>
                <a:tc>
                  <a:txBody>
                    <a:bodyPr/>
                    <a:lstStyle/>
                    <a:p>
                      <a:r>
                        <a:rPr lang="en-US" sz="1000"/>
                        <a:t>https://quintly-eu-image-storage.s3.amazonaws.com/8dce37c58e40138e7c4557fb64194096/6c3ef1107f46c391d19f207546713ecf.jpg</a:t>
                      </a:r>
                    </a:p>
                  </a:txBody>
                  <a:tcPr/>
                </a:tc>
                <a:tc>
                  <a:txBody>
                    <a:bodyPr/>
                    <a:lstStyle/>
                    <a:p>
                      <a:r>
                        <a:rPr lang="en-US" sz="1000"/>
                        <a:t>281</a:t>
                      </a:r>
                    </a:p>
                  </a:txBody>
                  <a:tcPr/>
                </a:tc>
                <a:tc>
                  <a:txBody>
                    <a:bodyPr/>
                    <a:lstStyle/>
                    <a:p>
                      <a:r>
                        <a:rPr lang="en-US" sz="1000"/>
                        <a:t>34</a:t>
                      </a:r>
                    </a:p>
                  </a:txBody>
                  <a:tcPr/>
                </a:tc>
                <a:tc>
                  <a:txBody>
                    <a:bodyPr/>
                    <a:lstStyle/>
                    <a:p>
                      <a:r>
                        <a:rPr lang="en-US" sz="1000"/>
                        <a:t>7</a:t>
                      </a:r>
                    </a:p>
                  </a:txBody>
                  <a:tcPr/>
                </a:tc>
                <a:tc>
                  <a:txBody>
                    <a:bodyPr/>
                    <a:lstStyle/>
                    <a:p>
                      <a:r>
                        <a:rPr lang="en-US" sz="1000"/>
                        <a:t>28079</a:t>
                      </a:r>
                    </a:p>
                  </a:txBody>
                  <a:tcPr/>
                </a:tc>
                <a:tc>
                  <a:txBody>
                    <a:bodyPr/>
                    <a:lstStyle/>
                    <a:p>
                      <a:r>
                        <a:rPr lang="en-US" sz="1000"/>
                        <a:t>276789</a:t>
                      </a:r>
                    </a:p>
                  </a:txBody>
                  <a:tcPr/>
                </a:tc>
                <a:tc>
                  <a:txBody>
                    <a:bodyPr/>
                    <a:lstStyle/>
                    <a:p>
                      <a:r>
                        <a:rPr lang="en-US" sz="1000"/>
                        <a:t>276789</a:t>
                      </a:r>
                    </a:p>
                  </a:txBody>
                  <a:tcPr/>
                </a:tc>
                <a:extLst>
                  <a:ext uri="{0D108BD9-81ED-4DB2-BD59-A6C34878D82A}">
                    <a16:rowId xmlns:a16="http://schemas.microsoft.com/office/drawing/2014/main" val="2373688118"/>
                  </a:ext>
                </a:extLst>
              </a:tr>
              <a:tr h="370840">
                <a:tc>
                  <a:txBody>
                    <a:bodyPr/>
                    <a:lstStyle/>
                    <a:p>
                      <a:r>
                        <a:rPr lang="nl-NL" sz="1000" b="1"/>
                        <a:t>FunX - 2024-04-01 12:19:46</a:t>
                      </a:r>
                      <a:r>
                        <a:rPr lang="nl-NL" sz="1000"/>
                        <a:t>
 "Mijn familie vindt het belangrijk dat ik gelukkig ben."</a:t>
                      </a:r>
                      <a:endParaRPr lang="en-US" sz="1000"/>
                    </a:p>
                  </a:txBody>
                  <a:tcPr/>
                </a:tc>
                <a:tc>
                  <a:txBody>
                    <a:bodyPr/>
                    <a:lstStyle/>
                    <a:p>
                      <a:r>
                        <a:rPr lang="en-US" sz="1000"/>
                        <a:t>https://quintly-eu-image-storage.s3.amazonaws.com/8dce37c58e40138e7c4557fb64194096/180e8ea7c5f33ad2b0ccdf56f39ba1ec.jpg</a:t>
                      </a:r>
                    </a:p>
                  </a:txBody>
                  <a:tcPr/>
                </a:tc>
                <a:tc>
                  <a:txBody>
                    <a:bodyPr/>
                    <a:lstStyle/>
                    <a:p>
                      <a:r>
                        <a:rPr lang="en-US" sz="1000"/>
                        <a:t>1385</a:t>
                      </a:r>
                    </a:p>
                  </a:txBody>
                  <a:tcPr/>
                </a:tc>
                <a:tc>
                  <a:txBody>
                    <a:bodyPr/>
                    <a:lstStyle/>
                    <a:p>
                      <a:r>
                        <a:rPr lang="en-US" sz="1000"/>
                        <a:t>499</a:t>
                      </a:r>
                    </a:p>
                  </a:txBody>
                  <a:tcPr/>
                </a:tc>
                <a:tc>
                  <a:txBody>
                    <a:bodyPr/>
                    <a:lstStyle/>
                    <a:p>
                      <a:r>
                        <a:rPr lang="en-US" sz="1000"/>
                        <a:t>167</a:t>
                      </a:r>
                    </a:p>
                  </a:txBody>
                  <a:tcPr/>
                </a:tc>
                <a:tc>
                  <a:txBody>
                    <a:bodyPr/>
                    <a:lstStyle/>
                    <a:p>
                      <a:r>
                        <a:rPr lang="en-US" sz="1000"/>
                        <a:t>8308</a:t>
                      </a:r>
                    </a:p>
                  </a:txBody>
                  <a:tcPr/>
                </a:tc>
                <a:tc>
                  <a:txBody>
                    <a:bodyPr/>
                    <a:lstStyle/>
                    <a:p>
                      <a:r>
                        <a:rPr lang="en-US" sz="1000"/>
                        <a:t>256187</a:t>
                      </a:r>
                    </a:p>
                  </a:txBody>
                  <a:tcPr/>
                </a:tc>
                <a:tc>
                  <a:txBody>
                    <a:bodyPr/>
                    <a:lstStyle/>
                    <a:p>
                      <a:r>
                        <a:rPr lang="en-US" sz="1000"/>
                        <a:t>249056</a:t>
                      </a:r>
                    </a:p>
                  </a:txBody>
                  <a:tcPr/>
                </a:tc>
                <a:extLst>
                  <a:ext uri="{0D108BD9-81ED-4DB2-BD59-A6C34878D82A}">
                    <a16:rowId xmlns:a16="http://schemas.microsoft.com/office/drawing/2014/main" val="464288982"/>
                  </a:ext>
                </a:extLst>
              </a:tr>
            </a:tbl>
          </a:graphicData>
        </a:graphic>
      </p:graphicFrame>
      <p:sp>
        <p:nvSpPr>
          <p:cNvPr id="4" name="Text Placeholder 3">
            <a:extLst>
              <a:ext uri="{FF2B5EF4-FFF2-40B4-BE49-F238E27FC236}">
                <a16:creationId xmlns:a16="http://schemas.microsoft.com/office/drawing/2014/main" id="{CB641DC2-E241-49AB-9C9E-8E6FCE7C04D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195076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7F75F-31A5-46C1-8E8F-DD238A9CFAF0}"/>
              </a:ext>
            </a:extLst>
          </p:cNvPr>
          <p:cNvSpPr>
            <a:spLocks noGrp="1"/>
          </p:cNvSpPr>
          <p:nvPr>
            <p:ph type="title"/>
          </p:nvPr>
        </p:nvSpPr>
        <p:spPr/>
        <p:txBody>
          <a:bodyPr/>
          <a:lstStyle/>
          <a:p>
            <a:r>
              <a:rPr lang="en-US"/>
              <a:t>Youtube Top 5 YouTube Video's | NPO FunX - 1 of 6</a:t>
            </a:r>
          </a:p>
        </p:txBody>
      </p:sp>
      <p:graphicFrame>
        <p:nvGraphicFramePr>
          <p:cNvPr id="5" name="Table Placeholder 4">
            <a:extLst>
              <a:ext uri="{FF2B5EF4-FFF2-40B4-BE49-F238E27FC236}">
                <a16:creationId xmlns:a16="http://schemas.microsoft.com/office/drawing/2014/main" id="{FB1F3262-021E-4E7B-9B60-07BC85EDD9F6}"/>
              </a:ext>
            </a:extLst>
          </p:cNvPr>
          <p:cNvGraphicFramePr>
            <a:graphicFrameLocks noGrp="1"/>
          </p:cNvGraphicFramePr>
          <p:nvPr>
            <p:ph type="tbl" sz="quarter" idx="13"/>
            <p:extLst>
              <p:ext uri="{D42A27DB-BD31-4B8C-83A1-F6EECF244321}">
                <p14:modId xmlns:p14="http://schemas.microsoft.com/office/powerpoint/2010/main" val="980725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08836524"/>
                    </a:ext>
                  </a:extLst>
                </a:gridCol>
                <a:gridCol w="1645920">
                  <a:extLst>
                    <a:ext uri="{9D8B030D-6E8A-4147-A177-3AD203B41FA5}">
                      <a16:colId xmlns:a16="http://schemas.microsoft.com/office/drawing/2014/main" val="1299985491"/>
                    </a:ext>
                  </a:extLst>
                </a:gridCol>
                <a:gridCol w="822960">
                  <a:extLst>
                    <a:ext uri="{9D8B030D-6E8A-4147-A177-3AD203B41FA5}">
                      <a16:colId xmlns:a16="http://schemas.microsoft.com/office/drawing/2014/main" val="1046429016"/>
                    </a:ext>
                  </a:extLst>
                </a:gridCol>
                <a:gridCol w="822960">
                  <a:extLst>
                    <a:ext uri="{9D8B030D-6E8A-4147-A177-3AD203B41FA5}">
                      <a16:colId xmlns:a16="http://schemas.microsoft.com/office/drawing/2014/main" val="1175945662"/>
                    </a:ext>
                  </a:extLst>
                </a:gridCol>
                <a:gridCol w="822960">
                  <a:extLst>
                    <a:ext uri="{9D8B030D-6E8A-4147-A177-3AD203B41FA5}">
                      <a16:colId xmlns:a16="http://schemas.microsoft.com/office/drawing/2014/main" val="4225667045"/>
                    </a:ext>
                  </a:extLst>
                </a:gridCol>
                <a:gridCol w="822960">
                  <a:extLst>
                    <a:ext uri="{9D8B030D-6E8A-4147-A177-3AD203B41FA5}">
                      <a16:colId xmlns:a16="http://schemas.microsoft.com/office/drawing/2014/main" val="1917755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3757356225"/>
                  </a:ext>
                </a:extLst>
              </a:tr>
            </a:tbl>
          </a:graphicData>
        </a:graphic>
      </p:graphicFrame>
      <p:sp>
        <p:nvSpPr>
          <p:cNvPr id="4" name="Text Placeholder 3">
            <a:extLst>
              <a:ext uri="{FF2B5EF4-FFF2-40B4-BE49-F238E27FC236}">
                <a16:creationId xmlns:a16="http://schemas.microsoft.com/office/drawing/2014/main" id="{C4824F7A-875A-474D-BFA4-C1547D23141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011805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E6918-5B94-43C6-8DC4-1528085925D5}"/>
              </a:ext>
            </a:extLst>
          </p:cNvPr>
          <p:cNvSpPr>
            <a:spLocks noGrp="1"/>
          </p:cNvSpPr>
          <p:nvPr>
            <p:ph type="title"/>
          </p:nvPr>
        </p:nvSpPr>
        <p:spPr/>
        <p:txBody>
          <a:bodyPr/>
          <a:lstStyle/>
          <a:p>
            <a:r>
              <a:rPr lang="en-US"/>
              <a:t>Youtube Top 5 YouTube Video's | NPO FunX - 2 of 6</a:t>
            </a:r>
          </a:p>
        </p:txBody>
      </p:sp>
      <p:graphicFrame>
        <p:nvGraphicFramePr>
          <p:cNvPr id="5" name="Table Placeholder 4">
            <a:extLst>
              <a:ext uri="{FF2B5EF4-FFF2-40B4-BE49-F238E27FC236}">
                <a16:creationId xmlns:a16="http://schemas.microsoft.com/office/drawing/2014/main" id="{3354088A-CC06-42CB-B7C7-5EA66065EA1E}"/>
              </a:ext>
            </a:extLst>
          </p:cNvPr>
          <p:cNvGraphicFramePr>
            <a:graphicFrameLocks noGrp="1"/>
          </p:cNvGraphicFramePr>
          <p:nvPr>
            <p:ph type="tbl" sz="quarter" idx="13"/>
            <p:extLst>
              <p:ext uri="{D42A27DB-BD31-4B8C-83A1-F6EECF244321}">
                <p14:modId xmlns:p14="http://schemas.microsoft.com/office/powerpoint/2010/main" val="3092491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03540913"/>
                    </a:ext>
                  </a:extLst>
                </a:gridCol>
                <a:gridCol w="1645920">
                  <a:extLst>
                    <a:ext uri="{9D8B030D-6E8A-4147-A177-3AD203B41FA5}">
                      <a16:colId xmlns:a16="http://schemas.microsoft.com/office/drawing/2014/main" val="923269394"/>
                    </a:ext>
                  </a:extLst>
                </a:gridCol>
                <a:gridCol w="822960">
                  <a:extLst>
                    <a:ext uri="{9D8B030D-6E8A-4147-A177-3AD203B41FA5}">
                      <a16:colId xmlns:a16="http://schemas.microsoft.com/office/drawing/2014/main" val="2785547800"/>
                    </a:ext>
                  </a:extLst>
                </a:gridCol>
                <a:gridCol w="822960">
                  <a:extLst>
                    <a:ext uri="{9D8B030D-6E8A-4147-A177-3AD203B41FA5}">
                      <a16:colId xmlns:a16="http://schemas.microsoft.com/office/drawing/2014/main" val="1470390985"/>
                    </a:ext>
                  </a:extLst>
                </a:gridCol>
                <a:gridCol w="822960">
                  <a:extLst>
                    <a:ext uri="{9D8B030D-6E8A-4147-A177-3AD203B41FA5}">
                      <a16:colId xmlns:a16="http://schemas.microsoft.com/office/drawing/2014/main" val="3050684782"/>
                    </a:ext>
                  </a:extLst>
                </a:gridCol>
                <a:gridCol w="822960">
                  <a:extLst>
                    <a:ext uri="{9D8B030D-6E8A-4147-A177-3AD203B41FA5}">
                      <a16:colId xmlns:a16="http://schemas.microsoft.com/office/drawing/2014/main" val="2806229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873425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- 2024-04-07 19:59:46</a:t>
                      </a:r>
                      <a:r>
                        <a:rPr kumimoji="0" lang="nl-NL" sz="1000" b="0" i="0" u="none" strike="noStrike" kern="1200" cap="none" spc="0" normalizeH="0" baseline="0" noProof="0">
                          <a:ln>
                            <a:noFill/>
                          </a:ln>
                          <a:solidFill>
                            <a:prstClr val="black"/>
                          </a:solidFill>
                          <a:effectLst/>
                          <a:uLnTx/>
                          <a:uFillTx/>
                          <a:latin typeface="Calibri"/>
                          <a:ea typeface="+mn-ea"/>
                          <a:cs typeface="+mn-cs"/>
                        </a:rPr>
                        <a:t>
 Rapper Dior (19) en influencer Jaylee (20) zijn te gast bij Jayh en Mahi om te praten over puppy love, oftewel kalverliefde. Is hun super serieuze relatie couple goals, of juist een teenage crush? Dior en Jaylee staan heel serieus maar ook heel realistisch in hun relatie. Ze vertellen openhartig over hun toekomstplannen, jaloezie en vreemdgaan.
Jayh en Mahi zijn sceptisch: is jeugdliefde meer dan een fase? De kans is groot dat het niet voor altijd is. 
De Complicated Question is next level: een vrouw in een 9-jarige relatie met kind, zit in shock. Haar partner wil ineens close vrouwelijke vriendinnen?! Wat moet ze doen?
Heb jij ook een vraag voor Jayh en Mahi? Stuur deze dan naar itscomplicated@funx.nl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#ItsComplicated #FunX #Podcast #PuppyLove #Relatie #Liefde #Vreemdgaan #Dilemma
Dit is het officiële YouTube kanaal van FunX. Hier brengen o.a. Ouassima, Yous en Nixon jouw favoriete series, zoals: Van Straat Naar Platina, Nachtwacht, Gymsessie, Het Pleintje Van, interviews met Glory vechters, etc. Maar ook festivalverslagen, straatinterviews en zo nu en dan een zieke prank met een artiest.
CHECK ook FUNX GEMIST:
https://youtube.com/funxgemist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https://i.ytimg.com/vi/sz0iFKbqANo/hqdefault.jpg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1768242655"/>
                  </a:ext>
                </a:extLst>
              </a:tr>
            </a:tbl>
          </a:graphicData>
        </a:graphic>
      </p:graphicFrame>
      <p:sp>
        <p:nvSpPr>
          <p:cNvPr id="4" name="Text Placeholder 3">
            <a:extLst>
              <a:ext uri="{FF2B5EF4-FFF2-40B4-BE49-F238E27FC236}">
                <a16:creationId xmlns:a16="http://schemas.microsoft.com/office/drawing/2014/main" id="{8E2C8FCB-84FA-4BA2-BA85-28126C5C65B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782472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9A24F-2703-46B4-AD30-B2938111C9D6}"/>
              </a:ext>
            </a:extLst>
          </p:cNvPr>
          <p:cNvSpPr>
            <a:spLocks noGrp="1"/>
          </p:cNvSpPr>
          <p:nvPr>
            <p:ph type="title"/>
          </p:nvPr>
        </p:nvSpPr>
        <p:spPr/>
        <p:txBody>
          <a:bodyPr/>
          <a:lstStyle/>
          <a:p>
            <a:r>
              <a:rPr lang="en-US"/>
              <a:t>Youtube Top 5 YouTube Video's | NPO FunX - 3 of 6</a:t>
            </a:r>
          </a:p>
        </p:txBody>
      </p:sp>
      <p:graphicFrame>
        <p:nvGraphicFramePr>
          <p:cNvPr id="5" name="Table Placeholder 4">
            <a:extLst>
              <a:ext uri="{FF2B5EF4-FFF2-40B4-BE49-F238E27FC236}">
                <a16:creationId xmlns:a16="http://schemas.microsoft.com/office/drawing/2014/main" id="{EC12CDDC-3AD6-40E6-A64E-163BC3E8994E}"/>
              </a:ext>
            </a:extLst>
          </p:cNvPr>
          <p:cNvGraphicFramePr>
            <a:graphicFrameLocks noGrp="1"/>
          </p:cNvGraphicFramePr>
          <p:nvPr>
            <p:ph type="tbl" sz="quarter" idx="13"/>
            <p:extLst>
              <p:ext uri="{D42A27DB-BD31-4B8C-83A1-F6EECF244321}">
                <p14:modId xmlns:p14="http://schemas.microsoft.com/office/powerpoint/2010/main" val="1640083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14621578"/>
                    </a:ext>
                  </a:extLst>
                </a:gridCol>
                <a:gridCol w="1645920">
                  <a:extLst>
                    <a:ext uri="{9D8B030D-6E8A-4147-A177-3AD203B41FA5}">
                      <a16:colId xmlns:a16="http://schemas.microsoft.com/office/drawing/2014/main" val="968618680"/>
                    </a:ext>
                  </a:extLst>
                </a:gridCol>
                <a:gridCol w="822960">
                  <a:extLst>
                    <a:ext uri="{9D8B030D-6E8A-4147-A177-3AD203B41FA5}">
                      <a16:colId xmlns:a16="http://schemas.microsoft.com/office/drawing/2014/main" val="2370044189"/>
                    </a:ext>
                  </a:extLst>
                </a:gridCol>
                <a:gridCol w="822960">
                  <a:extLst>
                    <a:ext uri="{9D8B030D-6E8A-4147-A177-3AD203B41FA5}">
                      <a16:colId xmlns:a16="http://schemas.microsoft.com/office/drawing/2014/main" val="2310368788"/>
                    </a:ext>
                  </a:extLst>
                </a:gridCol>
                <a:gridCol w="822960">
                  <a:extLst>
                    <a:ext uri="{9D8B030D-6E8A-4147-A177-3AD203B41FA5}">
                      <a16:colId xmlns:a16="http://schemas.microsoft.com/office/drawing/2014/main" val="4029059359"/>
                    </a:ext>
                  </a:extLst>
                </a:gridCol>
                <a:gridCol w="822960">
                  <a:extLst>
                    <a:ext uri="{9D8B030D-6E8A-4147-A177-3AD203B41FA5}">
                      <a16:colId xmlns:a16="http://schemas.microsoft.com/office/drawing/2014/main" val="1075906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310223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 - 2024-04-15 14:00:35</a:t>
                      </a:r>
                      <a:r>
                        <a:rPr kumimoji="0" lang="en-US" sz="1000" b="0" i="0" u="none" strike="noStrike" kern="1200" cap="none" spc="0" normalizeH="0" baseline="0" noProof="0">
                          <a:ln>
                            <a:noFill/>
                          </a:ln>
                          <a:solidFill>
                            <a:prstClr val="black"/>
                          </a:solidFill>
                          <a:effectLst/>
                          <a:uLnTx/>
                          <a:uFillTx/>
                          <a:latin typeface="Calibri"/>
                          <a:ea typeface="+mn-ea"/>
                          <a:cs typeface="+mn-cs"/>
                        </a:rPr>
                        <a:t>
 Deze video is opgenomen voor het overlijden van Bigidagoe op 25 februari. Rust in vrede Danzel Silos.
Esko heeft dan eindelijk zijn eigen studio geopend: Huize Feniks studio's! Onder andere Yssi SB, Bigidagoe &amp; Latifah waren bij de opening aanwezig. Ouassima sprak Esko o.a. over zijn megasessies, de old days met Van Klasse &amp; hoe het zit met de liefde!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#Esko #Bigidagoe #YssiSB #Latifah #Vic9 #Woenzelaar
Dit is het officiële YouTube kanaal van FunX. Hier brengen o.a. Ouassima, Yous en Nixon jouw favoriete series, zoals: Van Straat Naar Platina, Nachtwacht, Gymsessie, Het Pleintje Van, interviews met Glory vechters, etc. Maar ook festivalverslagen, straatinterviews en zo nu en dan een zieke prank met een artiest.
CHECK ook FUNX GEMIST:
https://youtube.com/funxgemist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https://i.ytimg.com/vi/mnM-2gXEfv8/hqdefault.jpg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25062482"/>
                  </a:ext>
                </a:extLst>
              </a:tr>
            </a:tbl>
          </a:graphicData>
        </a:graphic>
      </p:graphicFrame>
      <p:sp>
        <p:nvSpPr>
          <p:cNvPr id="4" name="Text Placeholder 3">
            <a:extLst>
              <a:ext uri="{FF2B5EF4-FFF2-40B4-BE49-F238E27FC236}">
                <a16:creationId xmlns:a16="http://schemas.microsoft.com/office/drawing/2014/main" id="{F6DAFEEE-04CE-4C4C-B5EF-9AEDFC952E2A}"/>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094336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C63D6-F95A-4D96-A90D-ED8C4EDC0D46}"/>
              </a:ext>
            </a:extLst>
          </p:cNvPr>
          <p:cNvSpPr>
            <a:spLocks noGrp="1"/>
          </p:cNvSpPr>
          <p:nvPr>
            <p:ph type="title"/>
          </p:nvPr>
        </p:nvSpPr>
        <p:spPr/>
        <p:txBody>
          <a:bodyPr/>
          <a:lstStyle/>
          <a:p>
            <a:r>
              <a:rPr lang="en-US"/>
              <a:t>Youtube Top 5 YouTube Video's | NPO FunX - 4 of 6</a:t>
            </a:r>
          </a:p>
        </p:txBody>
      </p:sp>
      <p:graphicFrame>
        <p:nvGraphicFramePr>
          <p:cNvPr id="5" name="Table Placeholder 4">
            <a:extLst>
              <a:ext uri="{FF2B5EF4-FFF2-40B4-BE49-F238E27FC236}">
                <a16:creationId xmlns:a16="http://schemas.microsoft.com/office/drawing/2014/main" id="{C18CEE14-1B97-4ED5-A5A5-7DE3ABA6AECF}"/>
              </a:ext>
            </a:extLst>
          </p:cNvPr>
          <p:cNvGraphicFramePr>
            <a:graphicFrameLocks noGrp="1"/>
          </p:cNvGraphicFramePr>
          <p:nvPr>
            <p:ph type="tbl" sz="quarter" idx="13"/>
            <p:extLst>
              <p:ext uri="{D42A27DB-BD31-4B8C-83A1-F6EECF244321}">
                <p14:modId xmlns:p14="http://schemas.microsoft.com/office/powerpoint/2010/main" val="2955844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75087984"/>
                    </a:ext>
                  </a:extLst>
                </a:gridCol>
                <a:gridCol w="1645920">
                  <a:extLst>
                    <a:ext uri="{9D8B030D-6E8A-4147-A177-3AD203B41FA5}">
                      <a16:colId xmlns:a16="http://schemas.microsoft.com/office/drawing/2014/main" val="1352670252"/>
                    </a:ext>
                  </a:extLst>
                </a:gridCol>
                <a:gridCol w="822960">
                  <a:extLst>
                    <a:ext uri="{9D8B030D-6E8A-4147-A177-3AD203B41FA5}">
                      <a16:colId xmlns:a16="http://schemas.microsoft.com/office/drawing/2014/main" val="489710126"/>
                    </a:ext>
                  </a:extLst>
                </a:gridCol>
                <a:gridCol w="822960">
                  <a:extLst>
                    <a:ext uri="{9D8B030D-6E8A-4147-A177-3AD203B41FA5}">
                      <a16:colId xmlns:a16="http://schemas.microsoft.com/office/drawing/2014/main" val="3635747894"/>
                    </a:ext>
                  </a:extLst>
                </a:gridCol>
                <a:gridCol w="822960">
                  <a:extLst>
                    <a:ext uri="{9D8B030D-6E8A-4147-A177-3AD203B41FA5}">
                      <a16:colId xmlns:a16="http://schemas.microsoft.com/office/drawing/2014/main" val="817531821"/>
                    </a:ext>
                  </a:extLst>
                </a:gridCol>
                <a:gridCol w="822960">
                  <a:extLst>
                    <a:ext uri="{9D8B030D-6E8A-4147-A177-3AD203B41FA5}">
                      <a16:colId xmlns:a16="http://schemas.microsoft.com/office/drawing/2014/main" val="1654335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427894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 - 2024-04-05 15:18:55</a:t>
                      </a:r>
                      <a:r>
                        <a:rPr kumimoji="0" lang="en-US" sz="1000" b="0" i="0" u="none" strike="noStrike" kern="1200" cap="none" spc="0" normalizeH="0" baseline="0" noProof="0">
                          <a:ln>
                            <a:noFill/>
                          </a:ln>
                          <a:solidFill>
                            <a:prstClr val="black"/>
                          </a:solidFill>
                          <a:effectLst/>
                          <a:uLnTx/>
                          <a:uFillTx/>
                          <a:latin typeface="Calibri"/>
                          <a:ea typeface="+mn-ea"/>
                          <a:cs typeface="+mn-cs"/>
                        </a:rPr>
                        <a:t>
 Sinds Henkie T met SBMG doorbrak, was het in 2018 dan tijd voor zijn solocarrière. Maandag 1 april gaf hij voor het eerst zijn eigen solo concert in Paradiso, met gastoptredens van Yssi SB, Dopebwoy &amp; Jonna Fraser, en met Lavils in het voorprogramma! Maar daar eindigt het niet, Mahi praat ook met Jaykoppig, Drechter, Frsh en D-Double over Henkie T's impact op hen. 🔥
Mahi heeft het met Henkie T over Quatro Vision, 101Barz, ondernemerschap, SBMG, de Nederlandse scene, en vaderschap. Ze legt hem, naar gewoonte, ook nog enkele stellingen voor, waarbij hij ook een inkijk geeft in zijn vision voor de toekomst.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#HenkieT #SBMG #Dopebwoy #YssiSB #JayKoppig #Drechter #JonnaFraser #DDouble #Frsh
Dit is het officiële YouTube kanaal van FunX. Hier brengen o.a. Ouassima, Yous en Nixon jouw favoriete series, zoals: Van Straat Naar Platina, Nachtwacht, Gymsessie, Het Pleintje Van, interviews met Glory vechters, etc. Maar ook festivalverslagen, straatinterviews en zo nu en dan een zieke prank met een artiest.
CHECK ook FUNX GEMIST:
https://youtube.com/funxgemist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https://i.ytimg.com/vi/I_quh1xkVWA/hqdefault.jpg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4215867194"/>
                  </a:ext>
                </a:extLst>
              </a:tr>
            </a:tbl>
          </a:graphicData>
        </a:graphic>
      </p:graphicFrame>
      <p:sp>
        <p:nvSpPr>
          <p:cNvPr id="4" name="Text Placeholder 3">
            <a:extLst>
              <a:ext uri="{FF2B5EF4-FFF2-40B4-BE49-F238E27FC236}">
                <a16:creationId xmlns:a16="http://schemas.microsoft.com/office/drawing/2014/main" id="{938A9107-7E00-49B1-9E83-3B8311F15BB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714130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CF380-F0F0-4AC1-BA9F-289B96D9D2DC}"/>
              </a:ext>
            </a:extLst>
          </p:cNvPr>
          <p:cNvSpPr>
            <a:spLocks noGrp="1"/>
          </p:cNvSpPr>
          <p:nvPr>
            <p:ph type="title"/>
          </p:nvPr>
        </p:nvSpPr>
        <p:spPr/>
        <p:txBody>
          <a:bodyPr/>
          <a:lstStyle/>
          <a:p>
            <a:r>
              <a:rPr lang="en-US"/>
              <a:t>Youtube Top 5 YouTube Video's | NPO FunX - 5 of 6</a:t>
            </a:r>
          </a:p>
        </p:txBody>
      </p:sp>
      <p:graphicFrame>
        <p:nvGraphicFramePr>
          <p:cNvPr id="5" name="Table Placeholder 4">
            <a:extLst>
              <a:ext uri="{FF2B5EF4-FFF2-40B4-BE49-F238E27FC236}">
                <a16:creationId xmlns:a16="http://schemas.microsoft.com/office/drawing/2014/main" id="{176D710C-BC25-465D-A398-D647C2BF3F98}"/>
              </a:ext>
            </a:extLst>
          </p:cNvPr>
          <p:cNvGraphicFramePr>
            <a:graphicFrameLocks noGrp="1"/>
          </p:cNvGraphicFramePr>
          <p:nvPr>
            <p:ph type="tbl" sz="quarter" idx="13"/>
            <p:extLst>
              <p:ext uri="{D42A27DB-BD31-4B8C-83A1-F6EECF244321}">
                <p14:modId xmlns:p14="http://schemas.microsoft.com/office/powerpoint/2010/main" val="2589771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6951128"/>
                    </a:ext>
                  </a:extLst>
                </a:gridCol>
                <a:gridCol w="1645920">
                  <a:extLst>
                    <a:ext uri="{9D8B030D-6E8A-4147-A177-3AD203B41FA5}">
                      <a16:colId xmlns:a16="http://schemas.microsoft.com/office/drawing/2014/main" val="3684337595"/>
                    </a:ext>
                  </a:extLst>
                </a:gridCol>
                <a:gridCol w="822960">
                  <a:extLst>
                    <a:ext uri="{9D8B030D-6E8A-4147-A177-3AD203B41FA5}">
                      <a16:colId xmlns:a16="http://schemas.microsoft.com/office/drawing/2014/main" val="777295117"/>
                    </a:ext>
                  </a:extLst>
                </a:gridCol>
                <a:gridCol w="822960">
                  <a:extLst>
                    <a:ext uri="{9D8B030D-6E8A-4147-A177-3AD203B41FA5}">
                      <a16:colId xmlns:a16="http://schemas.microsoft.com/office/drawing/2014/main" val="174696294"/>
                    </a:ext>
                  </a:extLst>
                </a:gridCol>
                <a:gridCol w="822960">
                  <a:extLst>
                    <a:ext uri="{9D8B030D-6E8A-4147-A177-3AD203B41FA5}">
                      <a16:colId xmlns:a16="http://schemas.microsoft.com/office/drawing/2014/main" val="3600776616"/>
                    </a:ext>
                  </a:extLst>
                </a:gridCol>
                <a:gridCol w="822960">
                  <a:extLst>
                    <a:ext uri="{9D8B030D-6E8A-4147-A177-3AD203B41FA5}">
                      <a16:colId xmlns:a16="http://schemas.microsoft.com/office/drawing/2014/main" val="2961015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301025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 - 2024-04-04 19:19:13</a:t>
                      </a:r>
                      <a:r>
                        <a:rPr kumimoji="0" lang="en-US" sz="1000" b="0" i="0" u="none" strike="noStrike" kern="1200" cap="none" spc="0" normalizeH="0" baseline="0" noProof="0">
                          <a:ln>
                            <a:noFill/>
                          </a:ln>
                          <a:solidFill>
                            <a:prstClr val="black"/>
                          </a:solidFill>
                          <a:effectLst/>
                          <a:uLnTx/>
                          <a:uFillTx/>
                          <a:latin typeface="Calibri"/>
                          <a:ea typeface="+mn-ea"/>
                          <a:cs typeface="+mn-cs"/>
                        </a:rPr>
                        <a:t>
 [Korte beschrijving van de video]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#hashtag #hashtag
Dit is het officiële YouTube kanaal van FunX. Hier brengen o.a. Ouassima, Yous en Nixon jouw favoriete series, zoals: Van Straat Naar Platina, Nachtwacht, Gymsessie, Het Pleintje Van, interviews met Glory vechters, etc. Maar ook festivalverslagen, straatinterviews en zo nu en dan een zieke prank met een artiest.
CHECK ook FUNX GEMIST:
https://youtube.com/funxgemist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https://i.ytimg.com/vi/N2XiPhPhgDo/hqdefault.jpg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63854957"/>
                  </a:ext>
                </a:extLst>
              </a:tr>
            </a:tbl>
          </a:graphicData>
        </a:graphic>
      </p:graphicFrame>
      <p:sp>
        <p:nvSpPr>
          <p:cNvPr id="4" name="Text Placeholder 3">
            <a:extLst>
              <a:ext uri="{FF2B5EF4-FFF2-40B4-BE49-F238E27FC236}">
                <a16:creationId xmlns:a16="http://schemas.microsoft.com/office/drawing/2014/main" id="{59E7E029-1C8B-4986-8441-51511866071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093185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DE44D-62CC-4021-9961-DA785E07D1A7}"/>
              </a:ext>
            </a:extLst>
          </p:cNvPr>
          <p:cNvSpPr>
            <a:spLocks noGrp="1"/>
          </p:cNvSpPr>
          <p:nvPr>
            <p:ph type="title"/>
          </p:nvPr>
        </p:nvSpPr>
        <p:spPr/>
        <p:txBody>
          <a:bodyPr/>
          <a:lstStyle/>
          <a:p>
            <a:r>
              <a:rPr lang="en-US"/>
              <a:t>Youtube Top 5 YouTube Video's | NPO FunX - 6 of 6</a:t>
            </a:r>
          </a:p>
        </p:txBody>
      </p:sp>
      <p:graphicFrame>
        <p:nvGraphicFramePr>
          <p:cNvPr id="5" name="Table Placeholder 4">
            <a:extLst>
              <a:ext uri="{FF2B5EF4-FFF2-40B4-BE49-F238E27FC236}">
                <a16:creationId xmlns:a16="http://schemas.microsoft.com/office/drawing/2014/main" id="{EE7ACBFD-012E-46B0-8AAD-A09F793284B6}"/>
              </a:ext>
            </a:extLst>
          </p:cNvPr>
          <p:cNvGraphicFramePr>
            <a:graphicFrameLocks noGrp="1"/>
          </p:cNvGraphicFramePr>
          <p:nvPr>
            <p:ph type="tbl" sz="quarter" idx="13"/>
            <p:extLst>
              <p:ext uri="{D42A27DB-BD31-4B8C-83A1-F6EECF244321}">
                <p14:modId xmlns:p14="http://schemas.microsoft.com/office/powerpoint/2010/main" val="233133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13921719"/>
                    </a:ext>
                  </a:extLst>
                </a:gridCol>
                <a:gridCol w="1645920">
                  <a:extLst>
                    <a:ext uri="{9D8B030D-6E8A-4147-A177-3AD203B41FA5}">
                      <a16:colId xmlns:a16="http://schemas.microsoft.com/office/drawing/2014/main" val="3529904093"/>
                    </a:ext>
                  </a:extLst>
                </a:gridCol>
                <a:gridCol w="822960">
                  <a:extLst>
                    <a:ext uri="{9D8B030D-6E8A-4147-A177-3AD203B41FA5}">
                      <a16:colId xmlns:a16="http://schemas.microsoft.com/office/drawing/2014/main" val="3794269450"/>
                    </a:ext>
                  </a:extLst>
                </a:gridCol>
                <a:gridCol w="822960">
                  <a:extLst>
                    <a:ext uri="{9D8B030D-6E8A-4147-A177-3AD203B41FA5}">
                      <a16:colId xmlns:a16="http://schemas.microsoft.com/office/drawing/2014/main" val="982496291"/>
                    </a:ext>
                  </a:extLst>
                </a:gridCol>
                <a:gridCol w="822960">
                  <a:extLst>
                    <a:ext uri="{9D8B030D-6E8A-4147-A177-3AD203B41FA5}">
                      <a16:colId xmlns:a16="http://schemas.microsoft.com/office/drawing/2014/main" val="1491784280"/>
                    </a:ext>
                  </a:extLst>
                </a:gridCol>
                <a:gridCol w="822960">
                  <a:extLst>
                    <a:ext uri="{9D8B030D-6E8A-4147-A177-3AD203B41FA5}">
                      <a16:colId xmlns:a16="http://schemas.microsoft.com/office/drawing/2014/main" val="3879314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709569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- 2024-04-24 17:41:13</a:t>
                      </a:r>
                      <a:r>
                        <a:rPr kumimoji="0" lang="nl-NL" sz="1000" b="0" i="0" u="none" strike="noStrike" kern="1200" cap="none" spc="0" normalizeH="0" baseline="0" noProof="0">
                          <a:ln>
                            <a:noFill/>
                          </a:ln>
                          <a:solidFill>
                            <a:prstClr val="black"/>
                          </a:solidFill>
                          <a:effectLst/>
                          <a:uLnTx/>
                          <a:uFillTx/>
                          <a:latin typeface="Calibri"/>
                          <a:ea typeface="+mn-ea"/>
                          <a:cs typeface="+mn-cs"/>
                        </a:rPr>
                        <a:t>
 Ash &amp; Jayy, nog FunX Talent Youngins kandidaten, zijn AAN! Met Adje in de jury en Youssef als host stelt hij zichzelf met zijn sessie voor in deze eerste ronde van het nieuwe seizoen, die volledig in het teken staat van jong talent onder 18 jaar. 
De volgende weken komen er ook gastjuryleden om deze talenten te checken, en elke week zal ook iemand afvallen. 👀 
De challenge voor volgende week: een oude tune weer helemaal fresh brengen. Show some love voor de talenten van dit seizoen, en tune in voor nieuwe rondes elke zondag tussen 19:00 - 21:00 op FunX! 💜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#Adje #Youssef #FunXTalent #Youngins #jongtalent
Dit is het officiële YouTube kanaal van FunX. Hier brengen o.a. Ouassima, Yous en Nixon jouw favoriete series, zoals: Van Straat Naar Platina, Nachtwacht, Gymsessie, Het Pleintje Van, interviews met Glory vechters, etc. Maar ook festivalverslagen, straatinterviews en zo nu en dan een zieke prank met een artiest.
CHECK ook FUNX GEMIST:
https://youtube.com/funxgemist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https://i.ytimg.com/vi/D0v-ZGWHpcQ/hqdefault.jpg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519166691"/>
                  </a:ext>
                </a:extLst>
              </a:tr>
            </a:tbl>
          </a:graphicData>
        </a:graphic>
      </p:graphicFrame>
      <p:sp>
        <p:nvSpPr>
          <p:cNvPr id="4" name="Text Placeholder 3">
            <a:extLst>
              <a:ext uri="{FF2B5EF4-FFF2-40B4-BE49-F238E27FC236}">
                <a16:creationId xmlns:a16="http://schemas.microsoft.com/office/drawing/2014/main" id="{68C999D5-23AA-4C28-82B2-54F087A0C58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1215429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2601</Words>
  <Application>Microsoft Office PowerPoint</Application>
  <PresentationFormat>On-screen Show (4:3)</PresentationFormat>
  <Paragraphs>244</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FunX - Maandrapport Social &amp; YouTube Content</vt:lpstr>
      <vt:lpstr>Instagram Top 5 Instagram Posts | NPO FunX</vt:lpstr>
      <vt:lpstr>Instagram Top 5 Instagram Stories | NPO FunX</vt:lpstr>
      <vt:lpstr>Tiktok Top 5 TikTok Posts | NPO FunX</vt:lpstr>
      <vt:lpstr>Facebook Top 5 Facebook Posts | NPO FunX</vt:lpstr>
      <vt:lpstr>Youtube Top 5 YouTube Video's | NPO FunX - 1 of 6</vt:lpstr>
      <vt:lpstr>Youtube Top 5 YouTube Video's | NPO FunX - 2 of 6</vt:lpstr>
      <vt:lpstr>Youtube Top 5 YouTube Video's | NPO FunX - 3 of 6</vt:lpstr>
      <vt:lpstr>Youtube Top 5 YouTube Video's | NPO FunX - 4 of 6</vt:lpstr>
      <vt:lpstr>Youtube Top 5 YouTube Video's | NPO FunX - 5 of 6</vt:lpstr>
      <vt:lpstr>Youtube Top 5 YouTube Video's | NPO FunX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FunX - Maandrapport Social &amp; YouTube Content</dc:title>
  <dc:creator>Frederik Born</dc:creator>
  <cp:lastModifiedBy>Frederik Born</cp:lastModifiedBy>
  <cp:revision>1</cp:revision>
  <dcterms:created xsi:type="dcterms:W3CDTF">2024-05-07T21:02:44Z</dcterms:created>
  <dcterms:modified xsi:type="dcterms:W3CDTF">2024-05-07T21:03:00Z</dcterms:modified>
</cp:coreProperties>
</file>