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07FB-8EDC-4267-9C40-7B91E35DDF9C}"/>
              </a:ext>
            </a:extLst>
          </p:cNvPr>
          <p:cNvSpPr>
            <a:spLocks noGrp="1"/>
          </p:cNvSpPr>
          <p:nvPr>
            <p:ph type="ctrTitle"/>
          </p:nvPr>
        </p:nvSpPr>
        <p:spPr/>
        <p:txBody>
          <a:bodyPr/>
          <a:lstStyle/>
          <a:p>
            <a:r>
              <a:rPr lang="fr-FR"/>
              <a:t>FunX - Maandrapport Social &amp; YouTube Content</a:t>
            </a:r>
            <a:endParaRPr lang="en-US"/>
          </a:p>
        </p:txBody>
      </p:sp>
      <p:sp>
        <p:nvSpPr>
          <p:cNvPr id="3" name="Subtitle 2">
            <a:extLst>
              <a:ext uri="{FF2B5EF4-FFF2-40B4-BE49-F238E27FC236}">
                <a16:creationId xmlns:a16="http://schemas.microsoft.com/office/drawing/2014/main" id="{DE1DF812-AB29-4A36-9E8F-DDCA2CA584E7}"/>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2546814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80FA4-D313-4313-BFD7-D7CF5F6734ED}"/>
              </a:ext>
            </a:extLst>
          </p:cNvPr>
          <p:cNvSpPr>
            <a:spLocks noGrp="1"/>
          </p:cNvSpPr>
          <p:nvPr>
            <p:ph type="title"/>
          </p:nvPr>
        </p:nvSpPr>
        <p:spPr/>
        <p:txBody>
          <a:bodyPr/>
          <a:lstStyle/>
          <a:p>
            <a:r>
              <a:rPr lang="en-US"/>
              <a:t>Instagram Top 5 Instagram Posts | NPO FunX</a:t>
            </a:r>
          </a:p>
        </p:txBody>
      </p:sp>
      <p:graphicFrame>
        <p:nvGraphicFramePr>
          <p:cNvPr id="5" name="Table Placeholder 4">
            <a:extLst>
              <a:ext uri="{FF2B5EF4-FFF2-40B4-BE49-F238E27FC236}">
                <a16:creationId xmlns:a16="http://schemas.microsoft.com/office/drawing/2014/main" id="{D39C3255-9916-4B0E-B658-9BB554FAF83F}"/>
              </a:ext>
            </a:extLst>
          </p:cNvPr>
          <p:cNvGraphicFramePr>
            <a:graphicFrameLocks noGrp="1"/>
          </p:cNvGraphicFramePr>
          <p:nvPr>
            <p:ph type="tbl" sz="quarter" idx="13"/>
            <p:extLst>
              <p:ext uri="{D42A27DB-BD31-4B8C-83A1-F6EECF244321}">
                <p14:modId xmlns:p14="http://schemas.microsoft.com/office/powerpoint/2010/main" val="3226605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623536404"/>
                    </a:ext>
                  </a:extLst>
                </a:gridCol>
                <a:gridCol w="905256">
                  <a:extLst>
                    <a:ext uri="{9D8B030D-6E8A-4147-A177-3AD203B41FA5}">
                      <a16:colId xmlns:a16="http://schemas.microsoft.com/office/drawing/2014/main" val="3929333333"/>
                    </a:ext>
                  </a:extLst>
                </a:gridCol>
                <a:gridCol w="905256">
                  <a:extLst>
                    <a:ext uri="{9D8B030D-6E8A-4147-A177-3AD203B41FA5}">
                      <a16:colId xmlns:a16="http://schemas.microsoft.com/office/drawing/2014/main" val="4270117207"/>
                    </a:ext>
                  </a:extLst>
                </a:gridCol>
                <a:gridCol w="905256">
                  <a:extLst>
                    <a:ext uri="{9D8B030D-6E8A-4147-A177-3AD203B41FA5}">
                      <a16:colId xmlns:a16="http://schemas.microsoft.com/office/drawing/2014/main" val="2589060712"/>
                    </a:ext>
                  </a:extLst>
                </a:gridCol>
                <a:gridCol w="905256">
                  <a:extLst>
                    <a:ext uri="{9D8B030D-6E8A-4147-A177-3AD203B41FA5}">
                      <a16:colId xmlns:a16="http://schemas.microsoft.com/office/drawing/2014/main" val="413762989"/>
                    </a:ext>
                  </a:extLst>
                </a:gridCol>
                <a:gridCol w="905256">
                  <a:extLst>
                    <a:ext uri="{9D8B030D-6E8A-4147-A177-3AD203B41FA5}">
                      <a16:colId xmlns:a16="http://schemas.microsoft.com/office/drawing/2014/main" val="155284943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Reach</a:t>
                      </a:r>
                    </a:p>
                  </a:txBody>
                  <a:tcPr/>
                </a:tc>
                <a:extLst>
                  <a:ext uri="{0D108BD9-81ED-4DB2-BD59-A6C34878D82A}">
                    <a16:rowId xmlns:a16="http://schemas.microsoft.com/office/drawing/2014/main" val="3930074807"/>
                  </a:ext>
                </a:extLst>
              </a:tr>
              <a:tr h="370840">
                <a:tc>
                  <a:txBody>
                    <a:bodyPr/>
                    <a:lstStyle/>
                    <a:p>
                      <a:r>
                        <a:rPr lang="en-US" sz="1000" b="1"/>
                        <a:t>funxfm - 2024-04-17 09:42:35</a:t>
                      </a:r>
                      <a:r>
                        <a:rPr lang="en-US" sz="1000"/>
                        <a:t>
 “Alles goed? Fawaka mi mang?” Voetballegende Thierry Henry verrast de kijkers in een interview met de Nederlands-Surinaamse voetballer Ian Maatsen door een beetje Nederlands en Surinaams te spreken! 🔥
Bron video’s: CBS Sports 
#FunX #championsleague #thierryhenry #ianmaatsen</a:t>
                      </a:r>
                    </a:p>
                  </a:txBody>
                  <a:tcPr/>
                </a:tc>
                <a:tc>
                  <a:txBody>
                    <a:bodyPr/>
                    <a:lstStyle/>
                    <a:p>
                      <a:r>
                        <a:rPr lang="en-US" sz="1000"/>
                        <a:t>Carousel</a:t>
                      </a:r>
                    </a:p>
                  </a:txBody>
                  <a:tcPr/>
                </a:tc>
                <a:tc>
                  <a:txBody>
                    <a:bodyPr/>
                    <a:lstStyle/>
                    <a:p>
                      <a:r>
                        <a:rPr lang="en-US" sz="1000"/>
                        <a:t>23705</a:t>
                      </a:r>
                    </a:p>
                  </a:txBody>
                  <a:tcPr/>
                </a:tc>
                <a:tc>
                  <a:txBody>
                    <a:bodyPr/>
                    <a:lstStyle/>
                    <a:p>
                      <a:r>
                        <a:rPr lang="en-US" sz="1000"/>
                        <a:t>310</a:t>
                      </a:r>
                    </a:p>
                  </a:txBody>
                  <a:tcPr/>
                </a:tc>
                <a:tc>
                  <a:txBody>
                    <a:bodyPr/>
                    <a:lstStyle/>
                    <a:p>
                      <a:r>
                        <a:rPr lang="en-US" sz="1000"/>
                        <a:t>3005</a:t>
                      </a:r>
                    </a:p>
                  </a:txBody>
                  <a:tcPr/>
                </a:tc>
                <a:tc>
                  <a:txBody>
                    <a:bodyPr/>
                    <a:lstStyle/>
                    <a:p>
                      <a:r>
                        <a:rPr lang="en-US" sz="1000"/>
                        <a:t>377963</a:t>
                      </a:r>
                    </a:p>
                  </a:txBody>
                  <a:tcPr/>
                </a:tc>
                <a:extLst>
                  <a:ext uri="{0D108BD9-81ED-4DB2-BD59-A6C34878D82A}">
                    <a16:rowId xmlns:a16="http://schemas.microsoft.com/office/drawing/2014/main" val="947052705"/>
                  </a:ext>
                </a:extLst>
              </a:tr>
              <a:tr h="370840">
                <a:tc>
                  <a:txBody>
                    <a:bodyPr/>
                    <a:lstStyle/>
                    <a:p>
                      <a:r>
                        <a:rPr lang="nl-NL" sz="1000" b="1"/>
                        <a:t>funxfm - 2024-04-01 15:42:58</a:t>
                      </a:r>
                      <a:r>
                        <a:rPr lang="nl-NL" sz="1000"/>
                        <a:t>
 @fernandohalman was afgelopen weekend te zien in de nieuwste aflevering van het tv-programma ‘Ik Hou Van Holland’. Zo kreeg hij een challenge voorgeschoteld waarbij hij geen ‘ja’, ‘nee’ of ‘uhm’ mocht zeggen en dat leverde hilarische beelden op. Meer via de link in bio!😂💜 #IkHouVanHolland #Fernando #FunX</a:t>
                      </a:r>
                      <a:endParaRPr lang="en-US" sz="1000"/>
                    </a:p>
                  </a:txBody>
                  <a:tcPr/>
                </a:tc>
                <a:tc>
                  <a:txBody>
                    <a:bodyPr/>
                    <a:lstStyle/>
                    <a:p>
                      <a:r>
                        <a:rPr lang="en-US" sz="1000"/>
                        <a:t>Carousel</a:t>
                      </a:r>
                    </a:p>
                  </a:txBody>
                  <a:tcPr/>
                </a:tc>
                <a:tc>
                  <a:txBody>
                    <a:bodyPr/>
                    <a:lstStyle/>
                    <a:p>
                      <a:r>
                        <a:rPr lang="en-US" sz="1000"/>
                        <a:t>16860</a:t>
                      </a:r>
                    </a:p>
                  </a:txBody>
                  <a:tcPr/>
                </a:tc>
                <a:tc>
                  <a:txBody>
                    <a:bodyPr/>
                    <a:lstStyle/>
                    <a:p>
                      <a:r>
                        <a:rPr lang="en-US" sz="1000"/>
                        <a:t>123</a:t>
                      </a:r>
                    </a:p>
                  </a:txBody>
                  <a:tcPr/>
                </a:tc>
                <a:tc>
                  <a:txBody>
                    <a:bodyPr/>
                    <a:lstStyle/>
                    <a:p>
                      <a:r>
                        <a:rPr lang="en-US" sz="1000"/>
                        <a:t>2488</a:t>
                      </a:r>
                    </a:p>
                  </a:txBody>
                  <a:tcPr/>
                </a:tc>
                <a:tc>
                  <a:txBody>
                    <a:bodyPr/>
                    <a:lstStyle/>
                    <a:p>
                      <a:r>
                        <a:rPr lang="en-US" sz="1000"/>
                        <a:t>371923</a:t>
                      </a:r>
                    </a:p>
                  </a:txBody>
                  <a:tcPr/>
                </a:tc>
                <a:extLst>
                  <a:ext uri="{0D108BD9-81ED-4DB2-BD59-A6C34878D82A}">
                    <a16:rowId xmlns:a16="http://schemas.microsoft.com/office/drawing/2014/main" val="1092506686"/>
                  </a:ext>
                </a:extLst>
              </a:tr>
              <a:tr h="370840">
                <a:tc>
                  <a:txBody>
                    <a:bodyPr/>
                    <a:lstStyle/>
                    <a:p>
                      <a:r>
                        <a:rPr lang="nl-NL" sz="1000" b="1"/>
                        <a:t>funxfm - 2024-04-01 11:02:08</a:t>
                      </a:r>
                      <a:r>
                        <a:rPr lang="nl-NL" sz="1000"/>
                        <a:t>
 Dit is prachtig💜🥹 #Ramadan #Pasen #FunX</a:t>
                      </a:r>
                      <a:endParaRPr lang="en-US" sz="1000"/>
                    </a:p>
                  </a:txBody>
                  <a:tcPr/>
                </a:tc>
                <a:tc>
                  <a:txBody>
                    <a:bodyPr/>
                    <a:lstStyle/>
                    <a:p>
                      <a:r>
                        <a:rPr lang="en-US" sz="1000"/>
                        <a:t>Carousel</a:t>
                      </a:r>
                    </a:p>
                  </a:txBody>
                  <a:tcPr/>
                </a:tc>
                <a:tc>
                  <a:txBody>
                    <a:bodyPr/>
                    <a:lstStyle/>
                    <a:p>
                      <a:r>
                        <a:rPr lang="en-US" sz="1000"/>
                        <a:t>13938</a:t>
                      </a:r>
                    </a:p>
                  </a:txBody>
                  <a:tcPr/>
                </a:tc>
                <a:tc>
                  <a:txBody>
                    <a:bodyPr/>
                    <a:lstStyle/>
                    <a:p>
                      <a:r>
                        <a:rPr lang="en-US" sz="1000"/>
                        <a:t>281</a:t>
                      </a:r>
                    </a:p>
                  </a:txBody>
                  <a:tcPr/>
                </a:tc>
                <a:tc>
                  <a:txBody>
                    <a:bodyPr/>
                    <a:lstStyle/>
                    <a:p>
                      <a:r>
                        <a:rPr lang="en-US" sz="1000"/>
                        <a:t>564</a:t>
                      </a:r>
                    </a:p>
                  </a:txBody>
                  <a:tcPr/>
                </a:tc>
                <a:tc>
                  <a:txBody>
                    <a:bodyPr/>
                    <a:lstStyle/>
                    <a:p>
                      <a:r>
                        <a:rPr lang="en-US" sz="1000"/>
                        <a:t>224515</a:t>
                      </a:r>
                    </a:p>
                  </a:txBody>
                  <a:tcPr/>
                </a:tc>
                <a:extLst>
                  <a:ext uri="{0D108BD9-81ED-4DB2-BD59-A6C34878D82A}">
                    <a16:rowId xmlns:a16="http://schemas.microsoft.com/office/drawing/2014/main" val="1115893360"/>
                  </a:ext>
                </a:extLst>
              </a:tr>
              <a:tr h="370840">
                <a:tc>
                  <a:txBody>
                    <a:bodyPr/>
                    <a:lstStyle/>
                    <a:p>
                      <a:r>
                        <a:rPr lang="nl-NL" sz="1000" b="1"/>
                        <a:t>funxfm - 2024-04-07 09:58:47</a:t>
                      </a:r>
                      <a:r>
                        <a:rPr lang="nl-NL" sz="1000"/>
                        <a:t>
 FunX wenst Madelief heel veel geluk, plezier en sterkte toe!💜 #MadeliefJordan #ZeldzameZiekte #FunX</a:t>
                      </a:r>
                      <a:endParaRPr lang="en-US" sz="1000"/>
                    </a:p>
                  </a:txBody>
                  <a:tcPr/>
                </a:tc>
                <a:tc>
                  <a:txBody>
                    <a:bodyPr/>
                    <a:lstStyle/>
                    <a:p>
                      <a:r>
                        <a:rPr lang="en-US" sz="1000"/>
                        <a:t>Carousel</a:t>
                      </a:r>
                    </a:p>
                  </a:txBody>
                  <a:tcPr/>
                </a:tc>
                <a:tc>
                  <a:txBody>
                    <a:bodyPr/>
                    <a:lstStyle/>
                    <a:p>
                      <a:r>
                        <a:rPr lang="en-US" sz="1000"/>
                        <a:t>12398</a:t>
                      </a:r>
                    </a:p>
                  </a:txBody>
                  <a:tcPr/>
                </a:tc>
                <a:tc>
                  <a:txBody>
                    <a:bodyPr/>
                    <a:lstStyle/>
                    <a:p>
                      <a:r>
                        <a:rPr lang="en-US" sz="1000"/>
                        <a:t>293</a:t>
                      </a:r>
                    </a:p>
                  </a:txBody>
                  <a:tcPr/>
                </a:tc>
                <a:tc>
                  <a:txBody>
                    <a:bodyPr/>
                    <a:lstStyle/>
                    <a:p>
                      <a:r>
                        <a:rPr lang="en-US" sz="1000"/>
                        <a:t>951</a:t>
                      </a:r>
                    </a:p>
                  </a:txBody>
                  <a:tcPr/>
                </a:tc>
                <a:tc>
                  <a:txBody>
                    <a:bodyPr/>
                    <a:lstStyle/>
                    <a:p>
                      <a:r>
                        <a:rPr lang="en-US" sz="1000"/>
                        <a:t>306432</a:t>
                      </a:r>
                    </a:p>
                  </a:txBody>
                  <a:tcPr/>
                </a:tc>
                <a:extLst>
                  <a:ext uri="{0D108BD9-81ED-4DB2-BD59-A6C34878D82A}">
                    <a16:rowId xmlns:a16="http://schemas.microsoft.com/office/drawing/2014/main" val="1696491939"/>
                  </a:ext>
                </a:extLst>
              </a:tr>
              <a:tr h="370840">
                <a:tc>
                  <a:txBody>
                    <a:bodyPr/>
                    <a:lstStyle/>
                    <a:p>
                      <a:r>
                        <a:rPr lang="nl-NL" sz="1000" b="1"/>
                        <a:t>funxfm - 2024-04-03 09:07:17</a:t>
                      </a:r>
                      <a:r>
                        <a:rPr lang="nl-NL" sz="1000"/>
                        <a:t>
 Ali uit Gaza heeft zo veel honger dat hij grote stukken loopt om het voedsel van de airdrops te eten en toch denkt hij ook nog aan anderen: “mag God de mensen helpen in deze situatie,” zegt hij in de video. Dua, de vrouw die het filmpje maakte, was zo geraakt dat ze besloot om Ali te helpen: “Na een constante zoektocht van twee dagen naar het jongetje Ali, hebben we hem geholpen. En door jullie hulp hebben we hem blij kunnen maken,” zegt ze onder een Instagramvideo van het jongetje in zijn verblijfplaats.🥹 #gaza #honger #airdrops #FunX
🎥: @duaa_tuaima</a:t>
                      </a:r>
                      <a:endParaRPr lang="en-US" sz="1000"/>
                    </a:p>
                  </a:txBody>
                  <a:tcPr/>
                </a:tc>
                <a:tc>
                  <a:txBody>
                    <a:bodyPr/>
                    <a:lstStyle/>
                    <a:p>
                      <a:r>
                        <a:rPr lang="en-US" sz="1000"/>
                        <a:t>Carousel</a:t>
                      </a:r>
                    </a:p>
                  </a:txBody>
                  <a:tcPr/>
                </a:tc>
                <a:tc>
                  <a:txBody>
                    <a:bodyPr/>
                    <a:lstStyle/>
                    <a:p>
                      <a:r>
                        <a:rPr lang="en-US" sz="1000"/>
                        <a:t>10826</a:t>
                      </a:r>
                    </a:p>
                  </a:txBody>
                  <a:tcPr/>
                </a:tc>
                <a:tc>
                  <a:txBody>
                    <a:bodyPr/>
                    <a:lstStyle/>
                    <a:p>
                      <a:r>
                        <a:rPr lang="en-US" sz="1000"/>
                        <a:t>252</a:t>
                      </a:r>
                    </a:p>
                  </a:txBody>
                  <a:tcPr/>
                </a:tc>
                <a:tc>
                  <a:txBody>
                    <a:bodyPr/>
                    <a:lstStyle/>
                    <a:p>
                      <a:r>
                        <a:rPr lang="en-US" sz="1000"/>
                        <a:t>805</a:t>
                      </a:r>
                    </a:p>
                  </a:txBody>
                  <a:tcPr/>
                </a:tc>
                <a:tc>
                  <a:txBody>
                    <a:bodyPr/>
                    <a:lstStyle/>
                    <a:p>
                      <a:r>
                        <a:rPr lang="en-US" sz="1000"/>
                        <a:t>318439</a:t>
                      </a:r>
                    </a:p>
                  </a:txBody>
                  <a:tcPr/>
                </a:tc>
                <a:extLst>
                  <a:ext uri="{0D108BD9-81ED-4DB2-BD59-A6C34878D82A}">
                    <a16:rowId xmlns:a16="http://schemas.microsoft.com/office/drawing/2014/main" val="592756411"/>
                  </a:ext>
                </a:extLst>
              </a:tr>
            </a:tbl>
          </a:graphicData>
        </a:graphic>
      </p:graphicFrame>
      <p:sp>
        <p:nvSpPr>
          <p:cNvPr id="4" name="Text Placeholder 3">
            <a:extLst>
              <a:ext uri="{FF2B5EF4-FFF2-40B4-BE49-F238E27FC236}">
                <a16:creationId xmlns:a16="http://schemas.microsoft.com/office/drawing/2014/main" id="{5A477454-616D-48D3-9AED-9A84125F9FF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101495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6CB97-5B33-4DF9-9865-365E99FCD600}"/>
              </a:ext>
            </a:extLst>
          </p:cNvPr>
          <p:cNvSpPr>
            <a:spLocks noGrp="1"/>
          </p:cNvSpPr>
          <p:nvPr>
            <p:ph type="title"/>
          </p:nvPr>
        </p:nvSpPr>
        <p:spPr/>
        <p:txBody>
          <a:bodyPr/>
          <a:lstStyle/>
          <a:p>
            <a:r>
              <a:rPr lang="en-US"/>
              <a:t>Instagram Top 5 Instagram Stories | NPO FunX</a:t>
            </a:r>
          </a:p>
        </p:txBody>
      </p:sp>
      <p:graphicFrame>
        <p:nvGraphicFramePr>
          <p:cNvPr id="5" name="Table Placeholder 4">
            <a:extLst>
              <a:ext uri="{FF2B5EF4-FFF2-40B4-BE49-F238E27FC236}">
                <a16:creationId xmlns:a16="http://schemas.microsoft.com/office/drawing/2014/main" id="{8CB0684B-2F02-4821-A71B-5E186B8C02ED}"/>
              </a:ext>
            </a:extLst>
          </p:cNvPr>
          <p:cNvGraphicFramePr>
            <a:graphicFrameLocks noGrp="1"/>
          </p:cNvGraphicFramePr>
          <p:nvPr>
            <p:ph type="tbl" sz="quarter" idx="13"/>
            <p:extLst>
              <p:ext uri="{D42A27DB-BD31-4B8C-83A1-F6EECF244321}">
                <p14:modId xmlns:p14="http://schemas.microsoft.com/office/powerpoint/2010/main" val="2282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2950950"/>
                    </a:ext>
                  </a:extLst>
                </a:gridCol>
                <a:gridCol w="1892808">
                  <a:extLst>
                    <a:ext uri="{9D8B030D-6E8A-4147-A177-3AD203B41FA5}">
                      <a16:colId xmlns:a16="http://schemas.microsoft.com/office/drawing/2014/main" val="3529769046"/>
                    </a:ext>
                  </a:extLst>
                </a:gridCol>
                <a:gridCol w="905256">
                  <a:extLst>
                    <a:ext uri="{9D8B030D-6E8A-4147-A177-3AD203B41FA5}">
                      <a16:colId xmlns:a16="http://schemas.microsoft.com/office/drawing/2014/main" val="4110275019"/>
                    </a:ext>
                  </a:extLst>
                </a:gridCol>
                <a:gridCol w="905256">
                  <a:extLst>
                    <a:ext uri="{9D8B030D-6E8A-4147-A177-3AD203B41FA5}">
                      <a16:colId xmlns:a16="http://schemas.microsoft.com/office/drawing/2014/main" val="1390529698"/>
                    </a:ext>
                  </a:extLst>
                </a:gridCol>
                <a:gridCol w="905256">
                  <a:extLst>
                    <a:ext uri="{9D8B030D-6E8A-4147-A177-3AD203B41FA5}">
                      <a16:colId xmlns:a16="http://schemas.microsoft.com/office/drawing/2014/main" val="2362840194"/>
                    </a:ext>
                  </a:extLst>
                </a:gridCol>
                <a:gridCol w="905256">
                  <a:extLst>
                    <a:ext uri="{9D8B030D-6E8A-4147-A177-3AD203B41FA5}">
                      <a16:colId xmlns:a16="http://schemas.microsoft.com/office/drawing/2014/main" val="399343355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Impressions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extLst>
                  <a:ext uri="{0D108BD9-81ED-4DB2-BD59-A6C34878D82A}">
                    <a16:rowId xmlns:a16="http://schemas.microsoft.com/office/drawing/2014/main" val="1802759445"/>
                  </a:ext>
                </a:extLst>
              </a:tr>
              <a:tr h="370840">
                <a:tc>
                  <a:txBody>
                    <a:bodyPr/>
                    <a:lstStyle/>
                    <a:p>
                      <a:r>
                        <a:rPr lang="pt-BR" sz="1000" b="1"/>
                        <a:t>funxfm - 2024-04-03 19:32:32</a:t>
                      </a:r>
                      <a:r>
                        <a:rPr lang="pt-BR" sz="1000"/>
                        <a:t>
 n/a</a:t>
                      </a:r>
                      <a:endParaRPr lang="en-US" sz="1000"/>
                    </a:p>
                  </a:txBody>
                  <a:tcPr/>
                </a:tc>
                <a:tc>
                  <a:txBody>
                    <a:bodyPr/>
                    <a:lstStyle/>
                    <a:p>
                      <a:r>
                        <a:rPr lang="en-US" sz="1000"/>
                        <a:t>https://quintly-eu-image-storage.s3.amazonaws.com/e2e4db511ce4d3ad9f5d972ba1e52ca8/36d9572953804c0f58bed70b6f4efb68.jpg</a:t>
                      </a:r>
                    </a:p>
                  </a:txBody>
                  <a:tcPr/>
                </a:tc>
                <a:tc>
                  <a:txBody>
                    <a:bodyPr/>
                    <a:lstStyle/>
                    <a:p>
                      <a:r>
                        <a:rPr lang="en-US" sz="1000"/>
                        <a:t>12424</a:t>
                      </a:r>
                    </a:p>
                  </a:txBody>
                  <a:tcPr/>
                </a:tc>
                <a:tc>
                  <a:txBody>
                    <a:bodyPr/>
                    <a:lstStyle/>
                    <a:p>
                      <a:r>
                        <a:rPr lang="en-US" sz="1000"/>
                        <a:t>1980</a:t>
                      </a:r>
                    </a:p>
                  </a:txBody>
                  <a:tcPr/>
                </a:tc>
                <a:tc>
                  <a:txBody>
                    <a:bodyPr/>
                    <a:lstStyle/>
                    <a:p>
                      <a:r>
                        <a:rPr lang="en-US" sz="1000"/>
                        <a:t>9043</a:t>
                      </a:r>
                    </a:p>
                  </a:txBody>
                  <a:tcPr/>
                </a:tc>
                <a:tc>
                  <a:txBody>
                    <a:bodyPr/>
                    <a:lstStyle/>
                    <a:p>
                      <a:r>
                        <a:rPr lang="en-US" sz="1000"/>
                        <a:t>165</a:t>
                      </a:r>
                    </a:p>
                  </a:txBody>
                  <a:tcPr/>
                </a:tc>
                <a:extLst>
                  <a:ext uri="{0D108BD9-81ED-4DB2-BD59-A6C34878D82A}">
                    <a16:rowId xmlns:a16="http://schemas.microsoft.com/office/drawing/2014/main" val="1298781648"/>
                  </a:ext>
                </a:extLst>
              </a:tr>
              <a:tr h="370840">
                <a:tc>
                  <a:txBody>
                    <a:bodyPr/>
                    <a:lstStyle/>
                    <a:p>
                      <a:r>
                        <a:rPr lang="pt-BR" sz="1000" b="1"/>
                        <a:t>funxfm - 2024-04-09 13:49:59</a:t>
                      </a:r>
                      <a:r>
                        <a:rPr lang="pt-BR" sz="1000"/>
                        <a:t>
 n/a</a:t>
                      </a:r>
                      <a:endParaRPr lang="en-US" sz="1000"/>
                    </a:p>
                  </a:txBody>
                  <a:tcPr/>
                </a:tc>
                <a:tc>
                  <a:txBody>
                    <a:bodyPr/>
                    <a:lstStyle/>
                    <a:p>
                      <a:r>
                        <a:rPr lang="en-US" sz="1000"/>
                        <a:t>https://quintly-eu-image-storage.s3.amazonaws.com/e2e4db511ce4d3ad9f5d972ba1e52ca8/1f92b85966357fabc488f1a522470219.jpg</a:t>
                      </a:r>
                    </a:p>
                  </a:txBody>
                  <a:tcPr/>
                </a:tc>
                <a:tc>
                  <a:txBody>
                    <a:bodyPr/>
                    <a:lstStyle/>
                    <a:p>
                      <a:r>
                        <a:rPr lang="en-US" sz="1000"/>
                        <a:t>9139</a:t>
                      </a:r>
                    </a:p>
                  </a:txBody>
                  <a:tcPr/>
                </a:tc>
                <a:tc>
                  <a:txBody>
                    <a:bodyPr/>
                    <a:lstStyle/>
                    <a:p>
                      <a:r>
                        <a:rPr lang="en-US" sz="1000"/>
                        <a:t>1505</a:t>
                      </a:r>
                    </a:p>
                  </a:txBody>
                  <a:tcPr/>
                </a:tc>
                <a:tc>
                  <a:txBody>
                    <a:bodyPr/>
                    <a:lstStyle/>
                    <a:p>
                      <a:r>
                        <a:rPr lang="en-US" sz="1000"/>
                        <a:t>7044</a:t>
                      </a:r>
                    </a:p>
                  </a:txBody>
                  <a:tcPr/>
                </a:tc>
                <a:tc>
                  <a:txBody>
                    <a:bodyPr/>
                    <a:lstStyle/>
                    <a:p>
                      <a:r>
                        <a:rPr lang="en-US" sz="1000"/>
                        <a:t>192</a:t>
                      </a:r>
                    </a:p>
                  </a:txBody>
                  <a:tcPr/>
                </a:tc>
                <a:extLst>
                  <a:ext uri="{0D108BD9-81ED-4DB2-BD59-A6C34878D82A}">
                    <a16:rowId xmlns:a16="http://schemas.microsoft.com/office/drawing/2014/main" val="3986886432"/>
                  </a:ext>
                </a:extLst>
              </a:tr>
              <a:tr h="370840">
                <a:tc>
                  <a:txBody>
                    <a:bodyPr/>
                    <a:lstStyle/>
                    <a:p>
                      <a:r>
                        <a:rPr lang="pt-BR" sz="1000" b="1"/>
                        <a:t>funxfm - 2024-04-13 11:20:26</a:t>
                      </a:r>
                      <a:r>
                        <a:rPr lang="pt-BR" sz="1000"/>
                        <a:t>
 n/a</a:t>
                      </a:r>
                      <a:endParaRPr lang="en-US" sz="1000"/>
                    </a:p>
                  </a:txBody>
                  <a:tcPr/>
                </a:tc>
                <a:tc>
                  <a:txBody>
                    <a:bodyPr/>
                    <a:lstStyle/>
                    <a:p>
                      <a:r>
                        <a:rPr lang="en-US" sz="1000"/>
                        <a:t>https://quintly-eu-image-storage.s3.amazonaws.com/e2e4db511ce4d3ad9f5d972ba1e52ca8/38f2d9a4d25f172e8b0b9830a7a09082.jpg</a:t>
                      </a:r>
                    </a:p>
                  </a:txBody>
                  <a:tcPr/>
                </a:tc>
                <a:tc>
                  <a:txBody>
                    <a:bodyPr/>
                    <a:lstStyle/>
                    <a:p>
                      <a:r>
                        <a:rPr lang="en-US" sz="1000"/>
                        <a:t>8746</a:t>
                      </a:r>
                    </a:p>
                  </a:txBody>
                  <a:tcPr/>
                </a:tc>
                <a:tc>
                  <a:txBody>
                    <a:bodyPr/>
                    <a:lstStyle/>
                    <a:p>
                      <a:r>
                        <a:rPr lang="en-US" sz="1000"/>
                        <a:t>795</a:t>
                      </a:r>
                    </a:p>
                  </a:txBody>
                  <a:tcPr/>
                </a:tc>
                <a:tc>
                  <a:txBody>
                    <a:bodyPr/>
                    <a:lstStyle/>
                    <a:p>
                      <a:r>
                        <a:rPr lang="en-US" sz="1000"/>
                        <a:t>7442</a:t>
                      </a:r>
                    </a:p>
                  </a:txBody>
                  <a:tcPr/>
                </a:tc>
                <a:tc>
                  <a:txBody>
                    <a:bodyPr/>
                    <a:lstStyle/>
                    <a:p>
                      <a:r>
                        <a:rPr lang="en-US" sz="1000"/>
                        <a:t>202</a:t>
                      </a:r>
                    </a:p>
                  </a:txBody>
                  <a:tcPr/>
                </a:tc>
                <a:extLst>
                  <a:ext uri="{0D108BD9-81ED-4DB2-BD59-A6C34878D82A}">
                    <a16:rowId xmlns:a16="http://schemas.microsoft.com/office/drawing/2014/main" val="339098995"/>
                  </a:ext>
                </a:extLst>
              </a:tr>
              <a:tr h="370840">
                <a:tc>
                  <a:txBody>
                    <a:bodyPr/>
                    <a:lstStyle/>
                    <a:p>
                      <a:r>
                        <a:rPr lang="pt-BR" sz="1000" b="1"/>
                        <a:t>funxfm - 2024-04-13 17:38:22</a:t>
                      </a:r>
                      <a:r>
                        <a:rPr lang="pt-BR" sz="1000"/>
                        <a:t>
 n/a</a:t>
                      </a:r>
                      <a:endParaRPr lang="en-US" sz="1000"/>
                    </a:p>
                  </a:txBody>
                  <a:tcPr/>
                </a:tc>
                <a:tc>
                  <a:txBody>
                    <a:bodyPr/>
                    <a:lstStyle/>
                    <a:p>
                      <a:r>
                        <a:rPr lang="en-US" sz="1000"/>
                        <a:t>https://quintly-eu-image-storage.s3.amazonaws.com/e2e4db511ce4d3ad9f5d972ba1e52ca8/637f0b8d85754ce7c5afa4aea9d70004.jpg</a:t>
                      </a:r>
                    </a:p>
                  </a:txBody>
                  <a:tcPr/>
                </a:tc>
                <a:tc>
                  <a:txBody>
                    <a:bodyPr/>
                    <a:lstStyle/>
                    <a:p>
                      <a:r>
                        <a:rPr lang="en-US" sz="1000"/>
                        <a:t>8620</a:t>
                      </a:r>
                    </a:p>
                  </a:txBody>
                  <a:tcPr/>
                </a:tc>
                <a:tc>
                  <a:txBody>
                    <a:bodyPr/>
                    <a:lstStyle/>
                    <a:p>
                      <a:r>
                        <a:rPr lang="en-US" sz="1000"/>
                        <a:t>1073</a:t>
                      </a:r>
                    </a:p>
                  </a:txBody>
                  <a:tcPr/>
                </a:tc>
                <a:tc>
                  <a:txBody>
                    <a:bodyPr/>
                    <a:lstStyle/>
                    <a:p>
                      <a:r>
                        <a:rPr lang="en-US" sz="1000"/>
                        <a:t>7290</a:t>
                      </a:r>
                    </a:p>
                  </a:txBody>
                  <a:tcPr/>
                </a:tc>
                <a:tc>
                  <a:txBody>
                    <a:bodyPr/>
                    <a:lstStyle/>
                    <a:p>
                      <a:r>
                        <a:rPr lang="en-US" sz="1000"/>
                        <a:t>495</a:t>
                      </a:r>
                    </a:p>
                  </a:txBody>
                  <a:tcPr/>
                </a:tc>
                <a:extLst>
                  <a:ext uri="{0D108BD9-81ED-4DB2-BD59-A6C34878D82A}">
                    <a16:rowId xmlns:a16="http://schemas.microsoft.com/office/drawing/2014/main" val="1379851286"/>
                  </a:ext>
                </a:extLst>
              </a:tr>
              <a:tr h="370840">
                <a:tc>
                  <a:txBody>
                    <a:bodyPr/>
                    <a:lstStyle/>
                    <a:p>
                      <a:r>
                        <a:rPr lang="pt-BR" sz="1000" b="1"/>
                        <a:t>funxfm - 2024-04-11 14:21:27</a:t>
                      </a:r>
                      <a:r>
                        <a:rPr lang="pt-BR" sz="1000"/>
                        <a:t>
 n/a</a:t>
                      </a:r>
                      <a:endParaRPr lang="en-US" sz="1000"/>
                    </a:p>
                  </a:txBody>
                  <a:tcPr/>
                </a:tc>
                <a:tc>
                  <a:txBody>
                    <a:bodyPr/>
                    <a:lstStyle/>
                    <a:p>
                      <a:r>
                        <a:rPr lang="en-US" sz="1000"/>
                        <a:t>https://quintly-eu-image-storage.s3.amazonaws.com/e2e4db511ce4d3ad9f5d972ba1e52ca8/74fce4419d1b5bb40425a79558762fcf.jpg</a:t>
                      </a:r>
                    </a:p>
                  </a:txBody>
                  <a:tcPr/>
                </a:tc>
                <a:tc>
                  <a:txBody>
                    <a:bodyPr/>
                    <a:lstStyle/>
                    <a:p>
                      <a:r>
                        <a:rPr lang="en-US" sz="1000"/>
                        <a:t>8240</a:t>
                      </a:r>
                    </a:p>
                  </a:txBody>
                  <a:tcPr/>
                </a:tc>
                <a:tc>
                  <a:txBody>
                    <a:bodyPr/>
                    <a:lstStyle/>
                    <a:p>
                      <a:r>
                        <a:rPr lang="en-US" sz="1000"/>
                        <a:t>986</a:t>
                      </a:r>
                    </a:p>
                  </a:txBody>
                  <a:tcPr/>
                </a:tc>
                <a:tc>
                  <a:txBody>
                    <a:bodyPr/>
                    <a:lstStyle/>
                    <a:p>
                      <a:r>
                        <a:rPr lang="en-US" sz="1000"/>
                        <a:t>6228</a:t>
                      </a:r>
                    </a:p>
                  </a:txBody>
                  <a:tcPr/>
                </a:tc>
                <a:tc>
                  <a:txBody>
                    <a:bodyPr/>
                    <a:lstStyle/>
                    <a:p>
                      <a:r>
                        <a:rPr lang="en-US" sz="1000"/>
                        <a:t>85</a:t>
                      </a:r>
                    </a:p>
                  </a:txBody>
                  <a:tcPr/>
                </a:tc>
                <a:extLst>
                  <a:ext uri="{0D108BD9-81ED-4DB2-BD59-A6C34878D82A}">
                    <a16:rowId xmlns:a16="http://schemas.microsoft.com/office/drawing/2014/main" val="2226568396"/>
                  </a:ext>
                </a:extLst>
              </a:tr>
            </a:tbl>
          </a:graphicData>
        </a:graphic>
      </p:graphicFrame>
      <p:sp>
        <p:nvSpPr>
          <p:cNvPr id="4" name="Text Placeholder 3">
            <a:extLst>
              <a:ext uri="{FF2B5EF4-FFF2-40B4-BE49-F238E27FC236}">
                <a16:creationId xmlns:a16="http://schemas.microsoft.com/office/drawing/2014/main" id="{CCAAA1C3-4F26-4CD6-BA23-E663042663F6}"/>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20597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2DA79-9226-4A69-8055-7C09AFFF11A9}"/>
              </a:ext>
            </a:extLst>
          </p:cNvPr>
          <p:cNvSpPr>
            <a:spLocks noGrp="1"/>
          </p:cNvSpPr>
          <p:nvPr>
            <p:ph type="title"/>
          </p:nvPr>
        </p:nvSpPr>
        <p:spPr/>
        <p:txBody>
          <a:bodyPr/>
          <a:lstStyle/>
          <a:p>
            <a:r>
              <a:rPr lang="en-US"/>
              <a:t>Tiktok Top 5 TikTok Posts | NPO FunX</a:t>
            </a:r>
          </a:p>
        </p:txBody>
      </p:sp>
      <p:graphicFrame>
        <p:nvGraphicFramePr>
          <p:cNvPr id="5" name="Table Placeholder 4">
            <a:extLst>
              <a:ext uri="{FF2B5EF4-FFF2-40B4-BE49-F238E27FC236}">
                <a16:creationId xmlns:a16="http://schemas.microsoft.com/office/drawing/2014/main" id="{9D74ACC6-9BB0-4C8A-BDAD-5C644BA11FAE}"/>
              </a:ext>
            </a:extLst>
          </p:cNvPr>
          <p:cNvGraphicFramePr>
            <a:graphicFrameLocks noGrp="1"/>
          </p:cNvGraphicFramePr>
          <p:nvPr>
            <p:ph type="tbl" sz="quarter" idx="13"/>
            <p:extLst>
              <p:ext uri="{D42A27DB-BD31-4B8C-83A1-F6EECF244321}">
                <p14:modId xmlns:p14="http://schemas.microsoft.com/office/powerpoint/2010/main" val="357093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2043424897"/>
                    </a:ext>
                  </a:extLst>
                </a:gridCol>
                <a:gridCol w="1892808">
                  <a:extLst>
                    <a:ext uri="{9D8B030D-6E8A-4147-A177-3AD203B41FA5}">
                      <a16:colId xmlns:a16="http://schemas.microsoft.com/office/drawing/2014/main" val="2270367407"/>
                    </a:ext>
                  </a:extLst>
                </a:gridCol>
                <a:gridCol w="740664">
                  <a:extLst>
                    <a:ext uri="{9D8B030D-6E8A-4147-A177-3AD203B41FA5}">
                      <a16:colId xmlns:a16="http://schemas.microsoft.com/office/drawing/2014/main" val="4208974440"/>
                    </a:ext>
                  </a:extLst>
                </a:gridCol>
                <a:gridCol w="740664">
                  <a:extLst>
                    <a:ext uri="{9D8B030D-6E8A-4147-A177-3AD203B41FA5}">
                      <a16:colId xmlns:a16="http://schemas.microsoft.com/office/drawing/2014/main" val="2406944990"/>
                    </a:ext>
                  </a:extLst>
                </a:gridCol>
                <a:gridCol w="740664">
                  <a:extLst>
                    <a:ext uri="{9D8B030D-6E8A-4147-A177-3AD203B41FA5}">
                      <a16:colId xmlns:a16="http://schemas.microsoft.com/office/drawing/2014/main" val="1516440090"/>
                    </a:ext>
                  </a:extLst>
                </a:gridCol>
                <a:gridCol w="740664">
                  <a:extLst>
                    <a:ext uri="{9D8B030D-6E8A-4147-A177-3AD203B41FA5}">
                      <a16:colId xmlns:a16="http://schemas.microsoft.com/office/drawing/2014/main" val="398065121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Views</a:t>
                      </a:r>
                    </a:p>
                  </a:txBody>
                  <a:tcPr/>
                </a:tc>
                <a:extLst>
                  <a:ext uri="{0D108BD9-81ED-4DB2-BD59-A6C34878D82A}">
                    <a16:rowId xmlns:a16="http://schemas.microsoft.com/office/drawing/2014/main" val="1771440707"/>
                  </a:ext>
                </a:extLst>
              </a:tr>
              <a:tr h="370840">
                <a:tc>
                  <a:txBody>
                    <a:bodyPr/>
                    <a:lstStyle/>
                    <a:p>
                      <a:r>
                        <a:rPr lang="pt-BR" sz="1000" b="1"/>
                        <a:t>@funxfm - 2024-04-24 14:13:06</a:t>
                      </a:r>
                      <a:r>
                        <a:rPr lang="pt-BR" sz="1000"/>
                        <a:t>
 n/a</a:t>
                      </a:r>
                      <a:endParaRPr lang="en-US" sz="1000"/>
                    </a:p>
                  </a:txBody>
                  <a:tcPr/>
                </a:tc>
                <a:tc>
                  <a:txBody>
                    <a:bodyPr/>
                    <a:lstStyle/>
                    <a:p>
                      <a:r>
                        <a:rPr lang="en-US" sz="1000"/>
                        <a:t>https://quintly-eu-image-storage.s3.amazonaws.com/0db1667fbf85f305bd5d00a15c9aaade/4f9f1a94bb593c64c8a881191e361b3a.jpg</a:t>
                      </a:r>
                    </a:p>
                  </a:txBody>
                  <a:tcPr/>
                </a:tc>
                <a:tc>
                  <a:txBody>
                    <a:bodyPr/>
                    <a:lstStyle/>
                    <a:p>
                      <a:r>
                        <a:rPr lang="en-US" sz="1000"/>
                        <a:t>63285</a:t>
                      </a:r>
                    </a:p>
                  </a:txBody>
                  <a:tcPr/>
                </a:tc>
                <a:tc>
                  <a:txBody>
                    <a:bodyPr/>
                    <a:lstStyle/>
                    <a:p>
                      <a:r>
                        <a:rPr lang="en-US" sz="1000"/>
                        <a:t>653</a:t>
                      </a:r>
                    </a:p>
                  </a:txBody>
                  <a:tcPr/>
                </a:tc>
                <a:tc>
                  <a:txBody>
                    <a:bodyPr/>
                    <a:lstStyle/>
                    <a:p>
                      <a:r>
                        <a:rPr lang="en-US" sz="1000"/>
                        <a:t>4614</a:t>
                      </a:r>
                    </a:p>
                  </a:txBody>
                  <a:tcPr/>
                </a:tc>
                <a:tc>
                  <a:txBody>
                    <a:bodyPr/>
                    <a:lstStyle/>
                    <a:p>
                      <a:r>
                        <a:rPr lang="en-US" sz="1000"/>
                        <a:t>883193</a:t>
                      </a:r>
                    </a:p>
                  </a:txBody>
                  <a:tcPr/>
                </a:tc>
                <a:extLst>
                  <a:ext uri="{0D108BD9-81ED-4DB2-BD59-A6C34878D82A}">
                    <a16:rowId xmlns:a16="http://schemas.microsoft.com/office/drawing/2014/main" val="243389779"/>
                  </a:ext>
                </a:extLst>
              </a:tr>
              <a:tr h="370840">
                <a:tc>
                  <a:txBody>
                    <a:bodyPr/>
                    <a:lstStyle/>
                    <a:p>
                      <a:r>
                        <a:rPr lang="pt-BR" sz="1000" b="1"/>
                        <a:t>@funxfm - 2024-04-24 14:10:34</a:t>
                      </a:r>
                      <a:r>
                        <a:rPr lang="pt-BR" sz="1000"/>
                        <a:t>
 n/a</a:t>
                      </a:r>
                      <a:endParaRPr lang="en-US" sz="1000"/>
                    </a:p>
                  </a:txBody>
                  <a:tcPr/>
                </a:tc>
                <a:tc>
                  <a:txBody>
                    <a:bodyPr/>
                    <a:lstStyle/>
                    <a:p>
                      <a:r>
                        <a:rPr lang="en-US" sz="1000"/>
                        <a:t>https://quintly-eu-image-storage.s3.amazonaws.com/0db1667fbf85f305bd5d00a15c9aaade/12adf585fd6b9d648a66888ec9bc1571.jpg</a:t>
                      </a:r>
                    </a:p>
                  </a:txBody>
                  <a:tcPr/>
                </a:tc>
                <a:tc>
                  <a:txBody>
                    <a:bodyPr/>
                    <a:lstStyle/>
                    <a:p>
                      <a:r>
                        <a:rPr lang="en-US" sz="1000"/>
                        <a:t>42939</a:t>
                      </a:r>
                    </a:p>
                  </a:txBody>
                  <a:tcPr/>
                </a:tc>
                <a:tc>
                  <a:txBody>
                    <a:bodyPr/>
                    <a:lstStyle/>
                    <a:p>
                      <a:r>
                        <a:rPr lang="en-US" sz="1000"/>
                        <a:t>373</a:t>
                      </a:r>
                    </a:p>
                  </a:txBody>
                  <a:tcPr/>
                </a:tc>
                <a:tc>
                  <a:txBody>
                    <a:bodyPr/>
                    <a:lstStyle/>
                    <a:p>
                      <a:r>
                        <a:rPr lang="en-US" sz="1000"/>
                        <a:t>2169</a:t>
                      </a:r>
                    </a:p>
                  </a:txBody>
                  <a:tcPr/>
                </a:tc>
                <a:tc>
                  <a:txBody>
                    <a:bodyPr/>
                    <a:lstStyle/>
                    <a:p>
                      <a:r>
                        <a:rPr lang="en-US" sz="1000"/>
                        <a:t>510783</a:t>
                      </a:r>
                    </a:p>
                  </a:txBody>
                  <a:tcPr/>
                </a:tc>
                <a:extLst>
                  <a:ext uri="{0D108BD9-81ED-4DB2-BD59-A6C34878D82A}">
                    <a16:rowId xmlns:a16="http://schemas.microsoft.com/office/drawing/2014/main" val="327570812"/>
                  </a:ext>
                </a:extLst>
              </a:tr>
              <a:tr h="370840">
                <a:tc>
                  <a:txBody>
                    <a:bodyPr/>
                    <a:lstStyle/>
                    <a:p>
                      <a:r>
                        <a:rPr lang="pt-BR" sz="1000" b="1"/>
                        <a:t>@funxfm - 2024-04-08 09:50:17</a:t>
                      </a:r>
                      <a:r>
                        <a:rPr lang="pt-BR" sz="1000"/>
                        <a:t>
 n/a</a:t>
                      </a:r>
                      <a:endParaRPr lang="en-US" sz="1000"/>
                    </a:p>
                  </a:txBody>
                  <a:tcPr/>
                </a:tc>
                <a:tc>
                  <a:txBody>
                    <a:bodyPr/>
                    <a:lstStyle/>
                    <a:p>
                      <a:r>
                        <a:rPr lang="en-US" sz="1000"/>
                        <a:t>https://quintly-eu-image-storage.s3.amazonaws.com/0db1667fbf85f305bd5d00a15c9aaade/46936d546822851d3a1ec74540cf94aa.jpg</a:t>
                      </a:r>
                    </a:p>
                  </a:txBody>
                  <a:tcPr/>
                </a:tc>
                <a:tc>
                  <a:txBody>
                    <a:bodyPr/>
                    <a:lstStyle/>
                    <a:p>
                      <a:r>
                        <a:rPr lang="en-US" sz="1000"/>
                        <a:t>21407</a:t>
                      </a:r>
                    </a:p>
                  </a:txBody>
                  <a:tcPr/>
                </a:tc>
                <a:tc>
                  <a:txBody>
                    <a:bodyPr/>
                    <a:lstStyle/>
                    <a:p>
                      <a:r>
                        <a:rPr lang="en-US" sz="1000"/>
                        <a:t>202</a:t>
                      </a:r>
                    </a:p>
                  </a:txBody>
                  <a:tcPr/>
                </a:tc>
                <a:tc>
                  <a:txBody>
                    <a:bodyPr/>
                    <a:lstStyle/>
                    <a:p>
                      <a:r>
                        <a:rPr lang="en-US" sz="1000"/>
                        <a:t>1903</a:t>
                      </a:r>
                    </a:p>
                  </a:txBody>
                  <a:tcPr/>
                </a:tc>
                <a:tc>
                  <a:txBody>
                    <a:bodyPr/>
                    <a:lstStyle/>
                    <a:p>
                      <a:r>
                        <a:rPr lang="en-US" sz="1000"/>
                        <a:t>288185</a:t>
                      </a:r>
                    </a:p>
                  </a:txBody>
                  <a:tcPr/>
                </a:tc>
                <a:extLst>
                  <a:ext uri="{0D108BD9-81ED-4DB2-BD59-A6C34878D82A}">
                    <a16:rowId xmlns:a16="http://schemas.microsoft.com/office/drawing/2014/main" val="1723795947"/>
                  </a:ext>
                </a:extLst>
              </a:tr>
              <a:tr h="370840">
                <a:tc>
                  <a:txBody>
                    <a:bodyPr/>
                    <a:lstStyle/>
                    <a:p>
                      <a:r>
                        <a:rPr lang="pt-BR" sz="1000" b="1"/>
                        <a:t>@funxfm - 2024-04-24 14:10:35</a:t>
                      </a:r>
                      <a:r>
                        <a:rPr lang="pt-BR" sz="1000"/>
                        <a:t>
 n/a</a:t>
                      </a:r>
                      <a:endParaRPr lang="en-US" sz="1000"/>
                    </a:p>
                  </a:txBody>
                  <a:tcPr/>
                </a:tc>
                <a:tc>
                  <a:txBody>
                    <a:bodyPr/>
                    <a:lstStyle/>
                    <a:p>
                      <a:r>
                        <a:rPr lang="en-US" sz="1000"/>
                        <a:t>https://quintly-eu-image-storage.s3.amazonaws.com/0db1667fbf85f305bd5d00a15c9aaade/37d0258ee5289de54e56fd100db80a8b.jpg</a:t>
                      </a:r>
                    </a:p>
                  </a:txBody>
                  <a:tcPr/>
                </a:tc>
                <a:tc>
                  <a:txBody>
                    <a:bodyPr/>
                    <a:lstStyle/>
                    <a:p>
                      <a:r>
                        <a:rPr lang="en-US" sz="1000"/>
                        <a:t>11984</a:t>
                      </a:r>
                    </a:p>
                  </a:txBody>
                  <a:tcPr/>
                </a:tc>
                <a:tc>
                  <a:txBody>
                    <a:bodyPr/>
                    <a:lstStyle/>
                    <a:p>
                      <a:r>
                        <a:rPr lang="en-US" sz="1000"/>
                        <a:t>169</a:t>
                      </a:r>
                    </a:p>
                  </a:txBody>
                  <a:tcPr/>
                </a:tc>
                <a:tc>
                  <a:txBody>
                    <a:bodyPr/>
                    <a:lstStyle/>
                    <a:p>
                      <a:r>
                        <a:rPr lang="en-US" sz="1000"/>
                        <a:t>994</a:t>
                      </a:r>
                    </a:p>
                  </a:txBody>
                  <a:tcPr/>
                </a:tc>
                <a:tc>
                  <a:txBody>
                    <a:bodyPr/>
                    <a:lstStyle/>
                    <a:p>
                      <a:r>
                        <a:rPr lang="en-US" sz="1000"/>
                        <a:t>171047</a:t>
                      </a:r>
                    </a:p>
                  </a:txBody>
                  <a:tcPr/>
                </a:tc>
                <a:extLst>
                  <a:ext uri="{0D108BD9-81ED-4DB2-BD59-A6C34878D82A}">
                    <a16:rowId xmlns:a16="http://schemas.microsoft.com/office/drawing/2014/main" val="3147903247"/>
                  </a:ext>
                </a:extLst>
              </a:tr>
              <a:tr h="370840">
                <a:tc>
                  <a:txBody>
                    <a:bodyPr/>
                    <a:lstStyle/>
                    <a:p>
                      <a:r>
                        <a:rPr lang="pt-BR" sz="1000" b="1"/>
                        <a:t>@funxfm - 2024-04-09 14:57:50</a:t>
                      </a:r>
                      <a:r>
                        <a:rPr lang="pt-BR" sz="1000"/>
                        <a:t>
 n/a</a:t>
                      </a:r>
                      <a:endParaRPr lang="en-US" sz="1000"/>
                    </a:p>
                  </a:txBody>
                  <a:tcPr/>
                </a:tc>
                <a:tc>
                  <a:txBody>
                    <a:bodyPr/>
                    <a:lstStyle/>
                    <a:p>
                      <a:r>
                        <a:rPr lang="en-US" sz="1000"/>
                        <a:t>https://quintly-eu-image-storage.s3.amazonaws.com/0db1667fbf85f305bd5d00a15c9aaade/eb4922b859516e962de423a935bd2d6c.jpg</a:t>
                      </a:r>
                    </a:p>
                  </a:txBody>
                  <a:tcPr/>
                </a:tc>
                <a:tc>
                  <a:txBody>
                    <a:bodyPr/>
                    <a:lstStyle/>
                    <a:p>
                      <a:r>
                        <a:rPr lang="en-US" sz="1000"/>
                        <a:t>6959</a:t>
                      </a:r>
                    </a:p>
                  </a:txBody>
                  <a:tcPr/>
                </a:tc>
                <a:tc>
                  <a:txBody>
                    <a:bodyPr/>
                    <a:lstStyle/>
                    <a:p>
                      <a:r>
                        <a:rPr lang="en-US" sz="1000"/>
                        <a:t>33</a:t>
                      </a:r>
                    </a:p>
                  </a:txBody>
                  <a:tcPr/>
                </a:tc>
                <a:tc>
                  <a:txBody>
                    <a:bodyPr/>
                    <a:lstStyle/>
                    <a:p>
                      <a:r>
                        <a:rPr lang="en-US" sz="1000"/>
                        <a:t>520</a:t>
                      </a:r>
                    </a:p>
                  </a:txBody>
                  <a:tcPr/>
                </a:tc>
                <a:tc>
                  <a:txBody>
                    <a:bodyPr/>
                    <a:lstStyle/>
                    <a:p>
                      <a:r>
                        <a:rPr lang="en-US" sz="1000"/>
                        <a:t>148285</a:t>
                      </a:r>
                    </a:p>
                  </a:txBody>
                  <a:tcPr/>
                </a:tc>
                <a:extLst>
                  <a:ext uri="{0D108BD9-81ED-4DB2-BD59-A6C34878D82A}">
                    <a16:rowId xmlns:a16="http://schemas.microsoft.com/office/drawing/2014/main" val="1026648890"/>
                  </a:ext>
                </a:extLst>
              </a:tr>
            </a:tbl>
          </a:graphicData>
        </a:graphic>
      </p:graphicFrame>
      <p:sp>
        <p:nvSpPr>
          <p:cNvPr id="4" name="Text Placeholder 3">
            <a:extLst>
              <a:ext uri="{FF2B5EF4-FFF2-40B4-BE49-F238E27FC236}">
                <a16:creationId xmlns:a16="http://schemas.microsoft.com/office/drawing/2014/main" id="{C3FFEAE0-C62F-49AE-B236-478CB6D77074}"/>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64804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2275-B339-4C93-B131-2610E83580D4}"/>
              </a:ext>
            </a:extLst>
          </p:cNvPr>
          <p:cNvSpPr>
            <a:spLocks noGrp="1"/>
          </p:cNvSpPr>
          <p:nvPr>
            <p:ph type="title"/>
          </p:nvPr>
        </p:nvSpPr>
        <p:spPr/>
        <p:txBody>
          <a:bodyPr/>
          <a:lstStyle/>
          <a:p>
            <a:r>
              <a:rPr lang="en-US"/>
              <a:t>Facebook Top 5 Facebook Posts | NPO FunX</a:t>
            </a:r>
          </a:p>
        </p:txBody>
      </p:sp>
      <p:graphicFrame>
        <p:nvGraphicFramePr>
          <p:cNvPr id="5" name="Table Placeholder 4">
            <a:extLst>
              <a:ext uri="{FF2B5EF4-FFF2-40B4-BE49-F238E27FC236}">
                <a16:creationId xmlns:a16="http://schemas.microsoft.com/office/drawing/2014/main" id="{ABEDA4BB-198A-451D-A58D-8F131BFF478D}"/>
              </a:ext>
            </a:extLst>
          </p:cNvPr>
          <p:cNvGraphicFramePr>
            <a:graphicFrameLocks noGrp="1"/>
          </p:cNvGraphicFramePr>
          <p:nvPr>
            <p:ph type="tbl" sz="quarter" idx="13"/>
            <p:extLst>
              <p:ext uri="{D42A27DB-BD31-4B8C-83A1-F6EECF244321}">
                <p14:modId xmlns:p14="http://schemas.microsoft.com/office/powerpoint/2010/main" val="301092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12075315"/>
                    </a:ext>
                  </a:extLst>
                </a:gridCol>
                <a:gridCol w="2304288">
                  <a:extLst>
                    <a:ext uri="{9D8B030D-6E8A-4147-A177-3AD203B41FA5}">
                      <a16:colId xmlns:a16="http://schemas.microsoft.com/office/drawing/2014/main" val="82796745"/>
                    </a:ext>
                  </a:extLst>
                </a:gridCol>
                <a:gridCol w="576072">
                  <a:extLst>
                    <a:ext uri="{9D8B030D-6E8A-4147-A177-3AD203B41FA5}">
                      <a16:colId xmlns:a16="http://schemas.microsoft.com/office/drawing/2014/main" val="3751358740"/>
                    </a:ext>
                  </a:extLst>
                </a:gridCol>
                <a:gridCol w="576072">
                  <a:extLst>
                    <a:ext uri="{9D8B030D-6E8A-4147-A177-3AD203B41FA5}">
                      <a16:colId xmlns:a16="http://schemas.microsoft.com/office/drawing/2014/main" val="3477637175"/>
                    </a:ext>
                  </a:extLst>
                </a:gridCol>
                <a:gridCol w="576072">
                  <a:extLst>
                    <a:ext uri="{9D8B030D-6E8A-4147-A177-3AD203B41FA5}">
                      <a16:colId xmlns:a16="http://schemas.microsoft.com/office/drawing/2014/main" val="1067431294"/>
                    </a:ext>
                  </a:extLst>
                </a:gridCol>
                <a:gridCol w="576072">
                  <a:extLst>
                    <a:ext uri="{9D8B030D-6E8A-4147-A177-3AD203B41FA5}">
                      <a16:colId xmlns:a16="http://schemas.microsoft.com/office/drawing/2014/main" val="1603016719"/>
                    </a:ext>
                  </a:extLst>
                </a:gridCol>
                <a:gridCol w="576072">
                  <a:extLst>
                    <a:ext uri="{9D8B030D-6E8A-4147-A177-3AD203B41FA5}">
                      <a16:colId xmlns:a16="http://schemas.microsoft.com/office/drawing/2014/main" val="3804430681"/>
                    </a:ext>
                  </a:extLst>
                </a:gridCol>
                <a:gridCol w="576072">
                  <a:extLst>
                    <a:ext uri="{9D8B030D-6E8A-4147-A177-3AD203B41FA5}">
                      <a16:colId xmlns:a16="http://schemas.microsoft.com/office/drawing/2014/main" val="229498673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Link clicks (Unique)</a:t>
                      </a:r>
                    </a:p>
                  </a:txBody>
                  <a:tcPr/>
                </a:tc>
                <a:tc>
                  <a:txBody>
                    <a:bodyPr/>
                    <a:lstStyle/>
                    <a:p>
                      <a:r>
                        <a:rPr lang="en-US" sz="1000"/>
                        <a:t>Organic Impressions</a:t>
                      </a:r>
                    </a:p>
                  </a:txBody>
                  <a:tcPr/>
                </a:tc>
                <a:tc>
                  <a:txBody>
                    <a:bodyPr/>
                    <a:lstStyle/>
                    <a:p>
                      <a:r>
                        <a:rPr lang="en-US" sz="1000"/>
                        <a:t>Total reach</a:t>
                      </a:r>
                    </a:p>
                  </a:txBody>
                  <a:tcPr/>
                </a:tc>
                <a:extLst>
                  <a:ext uri="{0D108BD9-81ED-4DB2-BD59-A6C34878D82A}">
                    <a16:rowId xmlns:a16="http://schemas.microsoft.com/office/drawing/2014/main" val="3425895196"/>
                  </a:ext>
                </a:extLst>
              </a:tr>
              <a:tr h="370840">
                <a:tc>
                  <a:txBody>
                    <a:bodyPr/>
                    <a:lstStyle/>
                    <a:p>
                      <a:r>
                        <a:rPr lang="nl-NL" sz="1000" b="1"/>
                        <a:t>FunX - 2024-04-22 16:39:20</a:t>
                      </a:r>
                      <a:r>
                        <a:rPr lang="nl-NL" sz="1000"/>
                        <a:t>
 De topbokser bevestigde nogmaals dat hij kinderen in nood wil helpen. 🙏</a:t>
                      </a:r>
                      <a:endParaRPr lang="en-US" sz="1000"/>
                    </a:p>
                  </a:txBody>
                  <a:tcPr/>
                </a:tc>
                <a:tc>
                  <a:txBody>
                    <a:bodyPr/>
                    <a:lstStyle/>
                    <a:p>
                      <a:r>
                        <a:rPr lang="en-US" sz="1000"/>
                        <a:t>https://quintly-eu-image-storage.s3.amazonaws.com/8dce37c58e40138e7c4557fb64194096/00abbe29e90c8d624f2bbd4e5d012118.jpg</a:t>
                      </a:r>
                    </a:p>
                  </a:txBody>
                  <a:tcPr/>
                </a:tc>
                <a:tc>
                  <a:txBody>
                    <a:bodyPr/>
                    <a:lstStyle/>
                    <a:p>
                      <a:r>
                        <a:rPr lang="en-US" sz="1000"/>
                        <a:t>5440</a:t>
                      </a:r>
                    </a:p>
                  </a:txBody>
                  <a:tcPr/>
                </a:tc>
                <a:tc>
                  <a:txBody>
                    <a:bodyPr/>
                    <a:lstStyle/>
                    <a:p>
                      <a:r>
                        <a:rPr lang="en-US" sz="1000"/>
                        <a:t>617</a:t>
                      </a:r>
                    </a:p>
                  </a:txBody>
                  <a:tcPr/>
                </a:tc>
                <a:tc>
                  <a:txBody>
                    <a:bodyPr/>
                    <a:lstStyle/>
                    <a:p>
                      <a:r>
                        <a:rPr lang="en-US" sz="1000"/>
                        <a:t>241</a:t>
                      </a:r>
                    </a:p>
                  </a:txBody>
                  <a:tcPr/>
                </a:tc>
                <a:tc>
                  <a:txBody>
                    <a:bodyPr/>
                    <a:lstStyle/>
                    <a:p>
                      <a:r>
                        <a:rPr lang="en-US" sz="1000"/>
                        <a:t>6460</a:t>
                      </a:r>
                    </a:p>
                  </a:txBody>
                  <a:tcPr/>
                </a:tc>
                <a:tc>
                  <a:txBody>
                    <a:bodyPr/>
                    <a:lstStyle/>
                    <a:p>
                      <a:r>
                        <a:rPr lang="en-US" sz="1000"/>
                        <a:t>366308</a:t>
                      </a:r>
                    </a:p>
                  </a:txBody>
                  <a:tcPr/>
                </a:tc>
                <a:tc>
                  <a:txBody>
                    <a:bodyPr/>
                    <a:lstStyle/>
                    <a:p>
                      <a:r>
                        <a:rPr lang="en-US" sz="1000"/>
                        <a:t>366364</a:t>
                      </a:r>
                    </a:p>
                  </a:txBody>
                  <a:tcPr/>
                </a:tc>
                <a:extLst>
                  <a:ext uri="{0D108BD9-81ED-4DB2-BD59-A6C34878D82A}">
                    <a16:rowId xmlns:a16="http://schemas.microsoft.com/office/drawing/2014/main" val="3001291435"/>
                  </a:ext>
                </a:extLst>
              </a:tr>
              <a:tr h="370840">
                <a:tc>
                  <a:txBody>
                    <a:bodyPr/>
                    <a:lstStyle/>
                    <a:p>
                      <a:r>
                        <a:rPr lang="en-US" sz="1000" b="1"/>
                        <a:t>FunX - 2024-04-27 14:18:56</a:t>
                      </a:r>
                      <a:r>
                        <a:rPr lang="en-US" sz="1000"/>
                        <a:t>
 "Heb de show gecanceld for obvious reasons."</a:t>
                      </a:r>
                    </a:p>
                  </a:txBody>
                  <a:tcPr/>
                </a:tc>
                <a:tc>
                  <a:txBody>
                    <a:bodyPr/>
                    <a:lstStyle/>
                    <a:p>
                      <a:r>
                        <a:rPr lang="en-US" sz="1000"/>
                        <a:t>https://quintly-eu-image-storage.s3.amazonaws.com/8dce37c58e40138e7c4557fb64194096/2d13301614418dadf7d525972c86cbe0.jpg</a:t>
                      </a:r>
                    </a:p>
                  </a:txBody>
                  <a:tcPr/>
                </a:tc>
                <a:tc>
                  <a:txBody>
                    <a:bodyPr/>
                    <a:lstStyle/>
                    <a:p>
                      <a:r>
                        <a:rPr lang="en-US" sz="1000"/>
                        <a:t>1247</a:t>
                      </a:r>
                    </a:p>
                  </a:txBody>
                  <a:tcPr/>
                </a:tc>
                <a:tc>
                  <a:txBody>
                    <a:bodyPr/>
                    <a:lstStyle/>
                    <a:p>
                      <a:r>
                        <a:rPr lang="en-US" sz="1000"/>
                        <a:t>833</a:t>
                      </a:r>
                    </a:p>
                  </a:txBody>
                  <a:tcPr/>
                </a:tc>
                <a:tc>
                  <a:txBody>
                    <a:bodyPr/>
                    <a:lstStyle/>
                    <a:p>
                      <a:r>
                        <a:rPr lang="en-US" sz="1000"/>
                        <a:t>95</a:t>
                      </a:r>
                    </a:p>
                  </a:txBody>
                  <a:tcPr/>
                </a:tc>
                <a:tc>
                  <a:txBody>
                    <a:bodyPr/>
                    <a:lstStyle/>
                    <a:p>
                      <a:r>
                        <a:rPr lang="en-US" sz="1000"/>
                        <a:t>21146</a:t>
                      </a:r>
                    </a:p>
                  </a:txBody>
                  <a:tcPr/>
                </a:tc>
                <a:tc>
                  <a:txBody>
                    <a:bodyPr/>
                    <a:lstStyle/>
                    <a:p>
                      <a:r>
                        <a:rPr lang="en-US" sz="1000"/>
                        <a:t>325636</a:t>
                      </a:r>
                    </a:p>
                  </a:txBody>
                  <a:tcPr/>
                </a:tc>
                <a:tc>
                  <a:txBody>
                    <a:bodyPr/>
                    <a:lstStyle/>
                    <a:p>
                      <a:r>
                        <a:rPr lang="en-US" sz="1000"/>
                        <a:t>321226</a:t>
                      </a:r>
                    </a:p>
                  </a:txBody>
                  <a:tcPr/>
                </a:tc>
                <a:extLst>
                  <a:ext uri="{0D108BD9-81ED-4DB2-BD59-A6C34878D82A}">
                    <a16:rowId xmlns:a16="http://schemas.microsoft.com/office/drawing/2014/main" val="739745641"/>
                  </a:ext>
                </a:extLst>
              </a:tr>
              <a:tr h="370840">
                <a:tc>
                  <a:txBody>
                    <a:bodyPr/>
                    <a:lstStyle/>
                    <a:p>
                      <a:r>
                        <a:rPr lang="nl-NL" sz="1000" b="1"/>
                        <a:t>FunX - 2024-04-29 08:14:06</a:t>
                      </a:r>
                      <a:r>
                        <a:rPr lang="nl-NL" sz="1000"/>
                        <a:t>
 "Moet ik je Henny niet even voor je vasthouden?"</a:t>
                      </a:r>
                      <a:endParaRPr lang="en-US" sz="1000"/>
                    </a:p>
                  </a:txBody>
                  <a:tcPr/>
                </a:tc>
                <a:tc>
                  <a:txBody>
                    <a:bodyPr/>
                    <a:lstStyle/>
                    <a:p>
                      <a:r>
                        <a:rPr lang="en-US" sz="1000"/>
                        <a:t>https://quintly-eu-image-storage.s3.amazonaws.com/8dce37c58e40138e7c4557fb64194096/d6628eebab3e642062fbc5bfe2aa022f.jpg</a:t>
                      </a:r>
                    </a:p>
                  </a:txBody>
                  <a:tcPr/>
                </a:tc>
                <a:tc>
                  <a:txBody>
                    <a:bodyPr/>
                    <a:lstStyle/>
                    <a:p>
                      <a:r>
                        <a:rPr lang="en-US" sz="1000"/>
                        <a:t>256</a:t>
                      </a:r>
                    </a:p>
                  </a:txBody>
                  <a:tcPr/>
                </a:tc>
                <a:tc>
                  <a:txBody>
                    <a:bodyPr/>
                    <a:lstStyle/>
                    <a:p>
                      <a:r>
                        <a:rPr lang="en-US" sz="1000"/>
                        <a:t>176</a:t>
                      </a:r>
                    </a:p>
                  </a:txBody>
                  <a:tcPr/>
                </a:tc>
                <a:tc>
                  <a:txBody>
                    <a:bodyPr/>
                    <a:lstStyle/>
                    <a:p>
                      <a:r>
                        <a:rPr lang="en-US" sz="1000"/>
                        <a:t>27</a:t>
                      </a:r>
                    </a:p>
                  </a:txBody>
                  <a:tcPr/>
                </a:tc>
                <a:tc>
                  <a:txBody>
                    <a:bodyPr/>
                    <a:lstStyle/>
                    <a:p>
                      <a:r>
                        <a:rPr lang="en-US" sz="1000"/>
                        <a:t>19233</a:t>
                      </a:r>
                    </a:p>
                  </a:txBody>
                  <a:tcPr/>
                </a:tc>
                <a:tc>
                  <a:txBody>
                    <a:bodyPr/>
                    <a:lstStyle/>
                    <a:p>
                      <a:r>
                        <a:rPr lang="en-US" sz="1000"/>
                        <a:t>294113</a:t>
                      </a:r>
                    </a:p>
                  </a:txBody>
                  <a:tcPr/>
                </a:tc>
                <a:tc>
                  <a:txBody>
                    <a:bodyPr/>
                    <a:lstStyle/>
                    <a:p>
                      <a:r>
                        <a:rPr lang="en-US" sz="1000"/>
                        <a:t>294113</a:t>
                      </a:r>
                    </a:p>
                  </a:txBody>
                  <a:tcPr/>
                </a:tc>
                <a:extLst>
                  <a:ext uri="{0D108BD9-81ED-4DB2-BD59-A6C34878D82A}">
                    <a16:rowId xmlns:a16="http://schemas.microsoft.com/office/drawing/2014/main" val="4036327607"/>
                  </a:ext>
                </a:extLst>
              </a:tr>
              <a:tr h="370840">
                <a:tc>
                  <a:txBody>
                    <a:bodyPr/>
                    <a:lstStyle/>
                    <a:p>
                      <a:r>
                        <a:rPr lang="nl-NL" sz="1000" b="1"/>
                        <a:t>FunX - 2024-04-01 16:18:36</a:t>
                      </a:r>
                      <a:r>
                        <a:rPr lang="nl-NL" sz="1000"/>
                        <a:t>
 "Het hoefde van mij nog niet te eindigen."</a:t>
                      </a:r>
                      <a:endParaRPr lang="en-US" sz="1000"/>
                    </a:p>
                  </a:txBody>
                  <a:tcPr/>
                </a:tc>
                <a:tc>
                  <a:txBody>
                    <a:bodyPr/>
                    <a:lstStyle/>
                    <a:p>
                      <a:r>
                        <a:rPr lang="en-US" sz="1000"/>
                        <a:t>https://quintly-eu-image-storage.s3.amazonaws.com/8dce37c58e40138e7c4557fb64194096/6c3ef1107f46c391d19f207546713ecf.jpg</a:t>
                      </a:r>
                    </a:p>
                  </a:txBody>
                  <a:tcPr/>
                </a:tc>
                <a:tc>
                  <a:txBody>
                    <a:bodyPr/>
                    <a:lstStyle/>
                    <a:p>
                      <a:r>
                        <a:rPr lang="en-US" sz="1000"/>
                        <a:t>281</a:t>
                      </a:r>
                    </a:p>
                  </a:txBody>
                  <a:tcPr/>
                </a:tc>
                <a:tc>
                  <a:txBody>
                    <a:bodyPr/>
                    <a:lstStyle/>
                    <a:p>
                      <a:r>
                        <a:rPr lang="en-US" sz="1000"/>
                        <a:t>34</a:t>
                      </a:r>
                    </a:p>
                  </a:txBody>
                  <a:tcPr/>
                </a:tc>
                <a:tc>
                  <a:txBody>
                    <a:bodyPr/>
                    <a:lstStyle/>
                    <a:p>
                      <a:r>
                        <a:rPr lang="en-US" sz="1000"/>
                        <a:t>7</a:t>
                      </a:r>
                    </a:p>
                  </a:txBody>
                  <a:tcPr/>
                </a:tc>
                <a:tc>
                  <a:txBody>
                    <a:bodyPr/>
                    <a:lstStyle/>
                    <a:p>
                      <a:r>
                        <a:rPr lang="en-US" sz="1000"/>
                        <a:t>28079</a:t>
                      </a:r>
                    </a:p>
                  </a:txBody>
                  <a:tcPr/>
                </a:tc>
                <a:tc>
                  <a:txBody>
                    <a:bodyPr/>
                    <a:lstStyle/>
                    <a:p>
                      <a:r>
                        <a:rPr lang="en-US" sz="1000"/>
                        <a:t>276789</a:t>
                      </a:r>
                    </a:p>
                  </a:txBody>
                  <a:tcPr/>
                </a:tc>
                <a:tc>
                  <a:txBody>
                    <a:bodyPr/>
                    <a:lstStyle/>
                    <a:p>
                      <a:r>
                        <a:rPr lang="en-US" sz="1000"/>
                        <a:t>276789</a:t>
                      </a:r>
                    </a:p>
                  </a:txBody>
                  <a:tcPr/>
                </a:tc>
                <a:extLst>
                  <a:ext uri="{0D108BD9-81ED-4DB2-BD59-A6C34878D82A}">
                    <a16:rowId xmlns:a16="http://schemas.microsoft.com/office/drawing/2014/main" val="2851375169"/>
                  </a:ext>
                </a:extLst>
              </a:tr>
              <a:tr h="370840">
                <a:tc>
                  <a:txBody>
                    <a:bodyPr/>
                    <a:lstStyle/>
                    <a:p>
                      <a:r>
                        <a:rPr lang="nl-NL" sz="1000" b="1"/>
                        <a:t>FunX - 2024-04-01 12:19:46</a:t>
                      </a:r>
                      <a:r>
                        <a:rPr lang="nl-NL" sz="1000"/>
                        <a:t>
 "Mijn familie vindt het belangrijk dat ik gelukkig ben."</a:t>
                      </a:r>
                      <a:endParaRPr lang="en-US" sz="1000"/>
                    </a:p>
                  </a:txBody>
                  <a:tcPr/>
                </a:tc>
                <a:tc>
                  <a:txBody>
                    <a:bodyPr/>
                    <a:lstStyle/>
                    <a:p>
                      <a:r>
                        <a:rPr lang="en-US" sz="1000"/>
                        <a:t>https://quintly-eu-image-storage.s3.amazonaws.com/8dce37c58e40138e7c4557fb64194096/180e8ea7c5f33ad2b0ccdf56f39ba1ec.jpg</a:t>
                      </a:r>
                    </a:p>
                  </a:txBody>
                  <a:tcPr/>
                </a:tc>
                <a:tc>
                  <a:txBody>
                    <a:bodyPr/>
                    <a:lstStyle/>
                    <a:p>
                      <a:r>
                        <a:rPr lang="en-US" sz="1000"/>
                        <a:t>1385</a:t>
                      </a:r>
                    </a:p>
                  </a:txBody>
                  <a:tcPr/>
                </a:tc>
                <a:tc>
                  <a:txBody>
                    <a:bodyPr/>
                    <a:lstStyle/>
                    <a:p>
                      <a:r>
                        <a:rPr lang="en-US" sz="1000"/>
                        <a:t>499</a:t>
                      </a:r>
                    </a:p>
                  </a:txBody>
                  <a:tcPr/>
                </a:tc>
                <a:tc>
                  <a:txBody>
                    <a:bodyPr/>
                    <a:lstStyle/>
                    <a:p>
                      <a:r>
                        <a:rPr lang="en-US" sz="1000"/>
                        <a:t>167</a:t>
                      </a:r>
                    </a:p>
                  </a:txBody>
                  <a:tcPr/>
                </a:tc>
                <a:tc>
                  <a:txBody>
                    <a:bodyPr/>
                    <a:lstStyle/>
                    <a:p>
                      <a:r>
                        <a:rPr lang="en-US" sz="1000"/>
                        <a:t>8308</a:t>
                      </a:r>
                    </a:p>
                  </a:txBody>
                  <a:tcPr/>
                </a:tc>
                <a:tc>
                  <a:txBody>
                    <a:bodyPr/>
                    <a:lstStyle/>
                    <a:p>
                      <a:r>
                        <a:rPr lang="en-US" sz="1000"/>
                        <a:t>256187</a:t>
                      </a:r>
                    </a:p>
                  </a:txBody>
                  <a:tcPr/>
                </a:tc>
                <a:tc>
                  <a:txBody>
                    <a:bodyPr/>
                    <a:lstStyle/>
                    <a:p>
                      <a:r>
                        <a:rPr lang="en-US" sz="1000"/>
                        <a:t>249056</a:t>
                      </a:r>
                    </a:p>
                  </a:txBody>
                  <a:tcPr/>
                </a:tc>
                <a:extLst>
                  <a:ext uri="{0D108BD9-81ED-4DB2-BD59-A6C34878D82A}">
                    <a16:rowId xmlns:a16="http://schemas.microsoft.com/office/drawing/2014/main" val="1899658317"/>
                  </a:ext>
                </a:extLst>
              </a:tr>
            </a:tbl>
          </a:graphicData>
        </a:graphic>
      </p:graphicFrame>
      <p:sp>
        <p:nvSpPr>
          <p:cNvPr id="4" name="Text Placeholder 3">
            <a:extLst>
              <a:ext uri="{FF2B5EF4-FFF2-40B4-BE49-F238E27FC236}">
                <a16:creationId xmlns:a16="http://schemas.microsoft.com/office/drawing/2014/main" id="{8BC8FBF4-F72E-4269-9928-EFBE8E9708EB}"/>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363275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A7CBF-1D83-4B69-9B8B-757AE5FA46B2}"/>
              </a:ext>
            </a:extLst>
          </p:cNvPr>
          <p:cNvSpPr>
            <a:spLocks noGrp="1"/>
          </p:cNvSpPr>
          <p:nvPr>
            <p:ph type="title"/>
          </p:nvPr>
        </p:nvSpPr>
        <p:spPr/>
        <p:txBody>
          <a:bodyPr/>
          <a:lstStyle/>
          <a:p>
            <a:r>
              <a:rPr lang="en-US"/>
              <a:t>Youtube Top 5 YouTube Video's | NPO FunX - 1 of 6</a:t>
            </a:r>
          </a:p>
        </p:txBody>
      </p:sp>
      <p:graphicFrame>
        <p:nvGraphicFramePr>
          <p:cNvPr id="5" name="Table Placeholder 4">
            <a:extLst>
              <a:ext uri="{FF2B5EF4-FFF2-40B4-BE49-F238E27FC236}">
                <a16:creationId xmlns:a16="http://schemas.microsoft.com/office/drawing/2014/main" id="{6BC3A273-66E5-4EA6-897B-6D22CE95FE4E}"/>
              </a:ext>
            </a:extLst>
          </p:cNvPr>
          <p:cNvGraphicFramePr>
            <a:graphicFrameLocks noGrp="1"/>
          </p:cNvGraphicFramePr>
          <p:nvPr>
            <p:ph type="tbl" sz="quarter" idx="13"/>
            <p:extLst>
              <p:ext uri="{D42A27DB-BD31-4B8C-83A1-F6EECF244321}">
                <p14:modId xmlns:p14="http://schemas.microsoft.com/office/powerpoint/2010/main" val="68280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55385425"/>
                    </a:ext>
                  </a:extLst>
                </a:gridCol>
                <a:gridCol w="1645920">
                  <a:extLst>
                    <a:ext uri="{9D8B030D-6E8A-4147-A177-3AD203B41FA5}">
                      <a16:colId xmlns:a16="http://schemas.microsoft.com/office/drawing/2014/main" val="197274903"/>
                    </a:ext>
                  </a:extLst>
                </a:gridCol>
                <a:gridCol w="822960">
                  <a:extLst>
                    <a:ext uri="{9D8B030D-6E8A-4147-A177-3AD203B41FA5}">
                      <a16:colId xmlns:a16="http://schemas.microsoft.com/office/drawing/2014/main" val="717057688"/>
                    </a:ext>
                  </a:extLst>
                </a:gridCol>
                <a:gridCol w="822960">
                  <a:extLst>
                    <a:ext uri="{9D8B030D-6E8A-4147-A177-3AD203B41FA5}">
                      <a16:colId xmlns:a16="http://schemas.microsoft.com/office/drawing/2014/main" val="1641109407"/>
                    </a:ext>
                  </a:extLst>
                </a:gridCol>
                <a:gridCol w="822960">
                  <a:extLst>
                    <a:ext uri="{9D8B030D-6E8A-4147-A177-3AD203B41FA5}">
                      <a16:colId xmlns:a16="http://schemas.microsoft.com/office/drawing/2014/main" val="918358470"/>
                    </a:ext>
                  </a:extLst>
                </a:gridCol>
                <a:gridCol w="822960">
                  <a:extLst>
                    <a:ext uri="{9D8B030D-6E8A-4147-A177-3AD203B41FA5}">
                      <a16:colId xmlns:a16="http://schemas.microsoft.com/office/drawing/2014/main" val="1112688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4176575632"/>
                  </a:ext>
                </a:extLst>
              </a:tr>
            </a:tbl>
          </a:graphicData>
        </a:graphic>
      </p:graphicFrame>
      <p:sp>
        <p:nvSpPr>
          <p:cNvPr id="4" name="Text Placeholder 3">
            <a:extLst>
              <a:ext uri="{FF2B5EF4-FFF2-40B4-BE49-F238E27FC236}">
                <a16:creationId xmlns:a16="http://schemas.microsoft.com/office/drawing/2014/main" id="{D08FF6D7-23BC-4C4C-9165-46C76C34CAE3}"/>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561468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046B-E416-4817-A28F-7B55AFB3B796}"/>
              </a:ext>
            </a:extLst>
          </p:cNvPr>
          <p:cNvSpPr>
            <a:spLocks noGrp="1"/>
          </p:cNvSpPr>
          <p:nvPr>
            <p:ph type="title"/>
          </p:nvPr>
        </p:nvSpPr>
        <p:spPr/>
        <p:txBody>
          <a:bodyPr/>
          <a:lstStyle/>
          <a:p>
            <a:r>
              <a:rPr lang="en-US"/>
              <a:t>Youtube Top 5 YouTube Video's | NPO FunX - 2 of 6</a:t>
            </a:r>
          </a:p>
        </p:txBody>
      </p:sp>
      <p:graphicFrame>
        <p:nvGraphicFramePr>
          <p:cNvPr id="5" name="Table Placeholder 4">
            <a:extLst>
              <a:ext uri="{FF2B5EF4-FFF2-40B4-BE49-F238E27FC236}">
                <a16:creationId xmlns:a16="http://schemas.microsoft.com/office/drawing/2014/main" id="{F8147A22-502F-4E67-BAD6-9569F0BEBB72}"/>
              </a:ext>
            </a:extLst>
          </p:cNvPr>
          <p:cNvGraphicFramePr>
            <a:graphicFrameLocks noGrp="1"/>
          </p:cNvGraphicFramePr>
          <p:nvPr>
            <p:ph type="tbl" sz="quarter" idx="13"/>
            <p:extLst>
              <p:ext uri="{D42A27DB-BD31-4B8C-83A1-F6EECF244321}">
                <p14:modId xmlns:p14="http://schemas.microsoft.com/office/powerpoint/2010/main" val="3189727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6735867"/>
                    </a:ext>
                  </a:extLst>
                </a:gridCol>
                <a:gridCol w="1645920">
                  <a:extLst>
                    <a:ext uri="{9D8B030D-6E8A-4147-A177-3AD203B41FA5}">
                      <a16:colId xmlns:a16="http://schemas.microsoft.com/office/drawing/2014/main" val="2869542250"/>
                    </a:ext>
                  </a:extLst>
                </a:gridCol>
                <a:gridCol w="822960">
                  <a:extLst>
                    <a:ext uri="{9D8B030D-6E8A-4147-A177-3AD203B41FA5}">
                      <a16:colId xmlns:a16="http://schemas.microsoft.com/office/drawing/2014/main" val="2861099107"/>
                    </a:ext>
                  </a:extLst>
                </a:gridCol>
                <a:gridCol w="822960">
                  <a:extLst>
                    <a:ext uri="{9D8B030D-6E8A-4147-A177-3AD203B41FA5}">
                      <a16:colId xmlns:a16="http://schemas.microsoft.com/office/drawing/2014/main" val="2486120639"/>
                    </a:ext>
                  </a:extLst>
                </a:gridCol>
                <a:gridCol w="822960">
                  <a:extLst>
                    <a:ext uri="{9D8B030D-6E8A-4147-A177-3AD203B41FA5}">
                      <a16:colId xmlns:a16="http://schemas.microsoft.com/office/drawing/2014/main" val="1335293458"/>
                    </a:ext>
                  </a:extLst>
                </a:gridCol>
                <a:gridCol w="822960">
                  <a:extLst>
                    <a:ext uri="{9D8B030D-6E8A-4147-A177-3AD203B41FA5}">
                      <a16:colId xmlns:a16="http://schemas.microsoft.com/office/drawing/2014/main" val="192721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687166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- 2024-04-07 19:59:46</a:t>
                      </a:r>
                      <a:r>
                        <a:rPr kumimoji="0" lang="nl-NL" sz="1000" b="0" i="0" u="none" strike="noStrike" kern="1200" cap="none" spc="0" normalizeH="0" baseline="0" noProof="0">
                          <a:ln>
                            <a:noFill/>
                          </a:ln>
                          <a:solidFill>
                            <a:prstClr val="black"/>
                          </a:solidFill>
                          <a:effectLst/>
                          <a:uLnTx/>
                          <a:uFillTx/>
                          <a:latin typeface="Calibri"/>
                          <a:ea typeface="+mn-ea"/>
                          <a:cs typeface="+mn-cs"/>
                        </a:rPr>
                        <a:t>
 Rapper Dior (19) en influencer Jaylee (20) zijn te gast bij Jayh en Mahi om te praten over puppy love, oftewel kalverliefde. Is hun super serieuze relatie couple goals, of juist een teenage crush? Dior en Jaylee staan heel serieus maar ook heel realistisch in hun relatie. Ze vertellen openhartig over hun toekomstplannen, jaloezie en vreemdgaan.
Jayh en Mahi zijn sceptisch: is jeugdliefde meer dan een fase? De kans is groot dat het niet voor altijd is. 
De Complicated Question is next level: een vrouw in een 9-jarige relatie met kind, zit in shock. Haar partner wil ineens close vrouwelijke vriendinnen?! Wat moet ze doen?
Heb jij ook een vraag voor Jayh en Mahi? Stuur deze dan naar itscomplicated@funx.nl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#ItsComplicated #FunX #Podcast #PuppyLove #Relatie #Liefde #Vreemdgaan #Dilemma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https://i.ytimg.com/vi/sz0iFKbqANo/hqdefault.jpg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extLst>
                  <a:ext uri="{0D108BD9-81ED-4DB2-BD59-A6C34878D82A}">
                    <a16:rowId xmlns:a16="http://schemas.microsoft.com/office/drawing/2014/main" val="2367590611"/>
                  </a:ext>
                </a:extLst>
              </a:tr>
            </a:tbl>
          </a:graphicData>
        </a:graphic>
      </p:graphicFrame>
      <p:sp>
        <p:nvSpPr>
          <p:cNvPr id="4" name="Text Placeholder 3">
            <a:extLst>
              <a:ext uri="{FF2B5EF4-FFF2-40B4-BE49-F238E27FC236}">
                <a16:creationId xmlns:a16="http://schemas.microsoft.com/office/drawing/2014/main" id="{CD00CCCB-EBE5-482C-B1E7-81EC765A3212}"/>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3035301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D942-8068-485A-8AAC-EBFF21ADDE59}"/>
              </a:ext>
            </a:extLst>
          </p:cNvPr>
          <p:cNvSpPr>
            <a:spLocks noGrp="1"/>
          </p:cNvSpPr>
          <p:nvPr>
            <p:ph type="title"/>
          </p:nvPr>
        </p:nvSpPr>
        <p:spPr/>
        <p:txBody>
          <a:bodyPr/>
          <a:lstStyle/>
          <a:p>
            <a:r>
              <a:rPr lang="en-US"/>
              <a:t>Youtube Top 5 YouTube Video's | NPO FunX - 3 of 6</a:t>
            </a:r>
          </a:p>
        </p:txBody>
      </p:sp>
      <p:graphicFrame>
        <p:nvGraphicFramePr>
          <p:cNvPr id="5" name="Table Placeholder 4">
            <a:extLst>
              <a:ext uri="{FF2B5EF4-FFF2-40B4-BE49-F238E27FC236}">
                <a16:creationId xmlns:a16="http://schemas.microsoft.com/office/drawing/2014/main" id="{9C327F7C-FBFD-4903-9ABC-6E2EFA7CDB78}"/>
              </a:ext>
            </a:extLst>
          </p:cNvPr>
          <p:cNvGraphicFramePr>
            <a:graphicFrameLocks noGrp="1"/>
          </p:cNvGraphicFramePr>
          <p:nvPr>
            <p:ph type="tbl" sz="quarter" idx="13"/>
            <p:extLst>
              <p:ext uri="{D42A27DB-BD31-4B8C-83A1-F6EECF244321}">
                <p14:modId xmlns:p14="http://schemas.microsoft.com/office/powerpoint/2010/main" val="3387695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8022600"/>
                    </a:ext>
                  </a:extLst>
                </a:gridCol>
                <a:gridCol w="1645920">
                  <a:extLst>
                    <a:ext uri="{9D8B030D-6E8A-4147-A177-3AD203B41FA5}">
                      <a16:colId xmlns:a16="http://schemas.microsoft.com/office/drawing/2014/main" val="1814399772"/>
                    </a:ext>
                  </a:extLst>
                </a:gridCol>
                <a:gridCol w="822960">
                  <a:extLst>
                    <a:ext uri="{9D8B030D-6E8A-4147-A177-3AD203B41FA5}">
                      <a16:colId xmlns:a16="http://schemas.microsoft.com/office/drawing/2014/main" val="1089476717"/>
                    </a:ext>
                  </a:extLst>
                </a:gridCol>
                <a:gridCol w="822960">
                  <a:extLst>
                    <a:ext uri="{9D8B030D-6E8A-4147-A177-3AD203B41FA5}">
                      <a16:colId xmlns:a16="http://schemas.microsoft.com/office/drawing/2014/main" val="3626789111"/>
                    </a:ext>
                  </a:extLst>
                </a:gridCol>
                <a:gridCol w="822960">
                  <a:extLst>
                    <a:ext uri="{9D8B030D-6E8A-4147-A177-3AD203B41FA5}">
                      <a16:colId xmlns:a16="http://schemas.microsoft.com/office/drawing/2014/main" val="3961613988"/>
                    </a:ext>
                  </a:extLst>
                </a:gridCol>
                <a:gridCol w="822960">
                  <a:extLst>
                    <a:ext uri="{9D8B030D-6E8A-4147-A177-3AD203B41FA5}">
                      <a16:colId xmlns:a16="http://schemas.microsoft.com/office/drawing/2014/main" val="279363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87584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- 2024-04-15 14:00:35</a:t>
                      </a:r>
                      <a:r>
                        <a:rPr kumimoji="0" lang="en-US" sz="1000" b="0" i="0" u="none" strike="noStrike" kern="1200" cap="none" spc="0" normalizeH="0" baseline="0" noProof="0">
                          <a:ln>
                            <a:noFill/>
                          </a:ln>
                          <a:solidFill>
                            <a:prstClr val="black"/>
                          </a:solidFill>
                          <a:effectLst/>
                          <a:uLnTx/>
                          <a:uFillTx/>
                          <a:latin typeface="Calibri"/>
                          <a:ea typeface="+mn-ea"/>
                          <a:cs typeface="+mn-cs"/>
                        </a:rPr>
                        <a:t>
 Deze video is opgenomen voor het overlijden van Bigidagoe op 25 februari. Rust in vrede Danzel Silos.
Esko heeft dan eindelijk zijn eigen studio geopend: Huize Feniks studio's! Onder andere Yssi SB, Bigidagoe &amp; Latifah waren bij de opening aanwezig. Ouassima sprak Esko o.a. over zijn megasessies, de old days met Van Klasse &amp; hoe het zit met de liefde!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#Esko #Bigidagoe #YssiSB #Latifah #Vic9 #Woenzelaar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https://i.ytimg.com/vi/mnM-2gXEfv8/hqdefault.jpg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573981622"/>
                  </a:ext>
                </a:extLst>
              </a:tr>
            </a:tbl>
          </a:graphicData>
        </a:graphic>
      </p:graphicFrame>
      <p:sp>
        <p:nvSpPr>
          <p:cNvPr id="4" name="Text Placeholder 3">
            <a:extLst>
              <a:ext uri="{FF2B5EF4-FFF2-40B4-BE49-F238E27FC236}">
                <a16:creationId xmlns:a16="http://schemas.microsoft.com/office/drawing/2014/main" id="{6C962A1E-32D3-4C45-A86E-6EC4842F646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822147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9A5A-3D89-448B-8C94-357BF6646BF8}"/>
              </a:ext>
            </a:extLst>
          </p:cNvPr>
          <p:cNvSpPr>
            <a:spLocks noGrp="1"/>
          </p:cNvSpPr>
          <p:nvPr>
            <p:ph type="title"/>
          </p:nvPr>
        </p:nvSpPr>
        <p:spPr/>
        <p:txBody>
          <a:bodyPr/>
          <a:lstStyle/>
          <a:p>
            <a:r>
              <a:rPr lang="en-US"/>
              <a:t>Youtube Top 5 YouTube Video's | NPO FunX - 4 of 6</a:t>
            </a:r>
          </a:p>
        </p:txBody>
      </p:sp>
      <p:graphicFrame>
        <p:nvGraphicFramePr>
          <p:cNvPr id="5" name="Table Placeholder 4">
            <a:extLst>
              <a:ext uri="{FF2B5EF4-FFF2-40B4-BE49-F238E27FC236}">
                <a16:creationId xmlns:a16="http://schemas.microsoft.com/office/drawing/2014/main" id="{CAD6AEDC-A253-4621-BEC9-62FCF9D43214}"/>
              </a:ext>
            </a:extLst>
          </p:cNvPr>
          <p:cNvGraphicFramePr>
            <a:graphicFrameLocks noGrp="1"/>
          </p:cNvGraphicFramePr>
          <p:nvPr>
            <p:ph type="tbl" sz="quarter" idx="13"/>
            <p:extLst>
              <p:ext uri="{D42A27DB-BD31-4B8C-83A1-F6EECF244321}">
                <p14:modId xmlns:p14="http://schemas.microsoft.com/office/powerpoint/2010/main" val="1289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435564"/>
                    </a:ext>
                  </a:extLst>
                </a:gridCol>
                <a:gridCol w="1645920">
                  <a:extLst>
                    <a:ext uri="{9D8B030D-6E8A-4147-A177-3AD203B41FA5}">
                      <a16:colId xmlns:a16="http://schemas.microsoft.com/office/drawing/2014/main" val="2467822700"/>
                    </a:ext>
                  </a:extLst>
                </a:gridCol>
                <a:gridCol w="822960">
                  <a:extLst>
                    <a:ext uri="{9D8B030D-6E8A-4147-A177-3AD203B41FA5}">
                      <a16:colId xmlns:a16="http://schemas.microsoft.com/office/drawing/2014/main" val="3229058805"/>
                    </a:ext>
                  </a:extLst>
                </a:gridCol>
                <a:gridCol w="822960">
                  <a:extLst>
                    <a:ext uri="{9D8B030D-6E8A-4147-A177-3AD203B41FA5}">
                      <a16:colId xmlns:a16="http://schemas.microsoft.com/office/drawing/2014/main" val="584369597"/>
                    </a:ext>
                  </a:extLst>
                </a:gridCol>
                <a:gridCol w="822960">
                  <a:extLst>
                    <a:ext uri="{9D8B030D-6E8A-4147-A177-3AD203B41FA5}">
                      <a16:colId xmlns:a16="http://schemas.microsoft.com/office/drawing/2014/main" val="3986033055"/>
                    </a:ext>
                  </a:extLst>
                </a:gridCol>
                <a:gridCol w="822960">
                  <a:extLst>
                    <a:ext uri="{9D8B030D-6E8A-4147-A177-3AD203B41FA5}">
                      <a16:colId xmlns:a16="http://schemas.microsoft.com/office/drawing/2014/main" val="408645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221638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- 2024-04-05 15:18:55</a:t>
                      </a:r>
                      <a:r>
                        <a:rPr kumimoji="0" lang="en-US" sz="1000" b="0" i="0" u="none" strike="noStrike" kern="1200" cap="none" spc="0" normalizeH="0" baseline="0" noProof="0">
                          <a:ln>
                            <a:noFill/>
                          </a:ln>
                          <a:solidFill>
                            <a:prstClr val="black"/>
                          </a:solidFill>
                          <a:effectLst/>
                          <a:uLnTx/>
                          <a:uFillTx/>
                          <a:latin typeface="Calibri"/>
                          <a:ea typeface="+mn-ea"/>
                          <a:cs typeface="+mn-cs"/>
                        </a:rPr>
                        <a:t>
 Sinds Henkie T met SBMG doorbrak, was het in 2018 dan tijd voor zijn solocarrière. Maandag 1 april gaf hij voor het eerst zijn eigen solo concert in Paradiso, met gastoptredens van Yssi SB, Dopebwoy &amp; Jonna Fraser, en met Lavils in het voorprogramma! Maar daar eindigt het niet, Mahi praat ook met Jaykoppig, Drechter, Frsh en D-Double over Henkie T's impact op hen. 🔥
Mahi heeft het met Henkie T over Quatro Vision, 101Barz, ondernemerschap, SBMG, de Nederlandse scene, en vaderschap. Ze legt hem, naar gewoonte, ook nog enkele stellingen voor, waarbij hij ook een inkijk geeft in zijn vision voor de toekomst.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#HenkieT #SBMG #Dopebwoy #YssiSB #JayKoppig #Drechter #JonnaFraser #DDouble #Frsh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https://i.ytimg.com/vi/I_quh1xkVWA/hqdefault.jpg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790565892"/>
                  </a:ext>
                </a:extLst>
              </a:tr>
            </a:tbl>
          </a:graphicData>
        </a:graphic>
      </p:graphicFrame>
      <p:sp>
        <p:nvSpPr>
          <p:cNvPr id="4" name="Text Placeholder 3">
            <a:extLst>
              <a:ext uri="{FF2B5EF4-FFF2-40B4-BE49-F238E27FC236}">
                <a16:creationId xmlns:a16="http://schemas.microsoft.com/office/drawing/2014/main" id="{00619876-659B-4F3A-8D8D-B199F1C7A99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4286538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B1855-6B34-4E04-9ACF-A6AA4919240E}"/>
              </a:ext>
            </a:extLst>
          </p:cNvPr>
          <p:cNvSpPr>
            <a:spLocks noGrp="1"/>
          </p:cNvSpPr>
          <p:nvPr>
            <p:ph type="title"/>
          </p:nvPr>
        </p:nvSpPr>
        <p:spPr/>
        <p:txBody>
          <a:bodyPr/>
          <a:lstStyle/>
          <a:p>
            <a:r>
              <a:rPr lang="en-US"/>
              <a:t>Youtube Top 5 YouTube Video's | NPO FunX - 5 of 6</a:t>
            </a:r>
          </a:p>
        </p:txBody>
      </p:sp>
      <p:graphicFrame>
        <p:nvGraphicFramePr>
          <p:cNvPr id="5" name="Table Placeholder 4">
            <a:extLst>
              <a:ext uri="{FF2B5EF4-FFF2-40B4-BE49-F238E27FC236}">
                <a16:creationId xmlns:a16="http://schemas.microsoft.com/office/drawing/2014/main" id="{E542096F-9B82-4A07-8E89-E26D19310EBF}"/>
              </a:ext>
            </a:extLst>
          </p:cNvPr>
          <p:cNvGraphicFramePr>
            <a:graphicFrameLocks noGrp="1"/>
          </p:cNvGraphicFramePr>
          <p:nvPr>
            <p:ph type="tbl" sz="quarter" idx="13"/>
            <p:extLst>
              <p:ext uri="{D42A27DB-BD31-4B8C-83A1-F6EECF244321}">
                <p14:modId xmlns:p14="http://schemas.microsoft.com/office/powerpoint/2010/main" val="409345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5315811"/>
                    </a:ext>
                  </a:extLst>
                </a:gridCol>
                <a:gridCol w="1645920">
                  <a:extLst>
                    <a:ext uri="{9D8B030D-6E8A-4147-A177-3AD203B41FA5}">
                      <a16:colId xmlns:a16="http://schemas.microsoft.com/office/drawing/2014/main" val="289269340"/>
                    </a:ext>
                  </a:extLst>
                </a:gridCol>
                <a:gridCol w="822960">
                  <a:extLst>
                    <a:ext uri="{9D8B030D-6E8A-4147-A177-3AD203B41FA5}">
                      <a16:colId xmlns:a16="http://schemas.microsoft.com/office/drawing/2014/main" val="2052314438"/>
                    </a:ext>
                  </a:extLst>
                </a:gridCol>
                <a:gridCol w="822960">
                  <a:extLst>
                    <a:ext uri="{9D8B030D-6E8A-4147-A177-3AD203B41FA5}">
                      <a16:colId xmlns:a16="http://schemas.microsoft.com/office/drawing/2014/main" val="3520747456"/>
                    </a:ext>
                  </a:extLst>
                </a:gridCol>
                <a:gridCol w="822960">
                  <a:extLst>
                    <a:ext uri="{9D8B030D-6E8A-4147-A177-3AD203B41FA5}">
                      <a16:colId xmlns:a16="http://schemas.microsoft.com/office/drawing/2014/main" val="486535598"/>
                    </a:ext>
                  </a:extLst>
                </a:gridCol>
                <a:gridCol w="822960">
                  <a:extLst>
                    <a:ext uri="{9D8B030D-6E8A-4147-A177-3AD203B41FA5}">
                      <a16:colId xmlns:a16="http://schemas.microsoft.com/office/drawing/2014/main" val="2518270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328540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FunX - 2024-04-04 19:19:13</a:t>
                      </a:r>
                      <a:r>
                        <a:rPr kumimoji="0" lang="en-US" sz="1000" b="0" i="0" u="none" strike="noStrike" kern="1200" cap="none" spc="0" normalizeH="0" baseline="0" noProof="0">
                          <a:ln>
                            <a:noFill/>
                          </a:ln>
                          <a:solidFill>
                            <a:prstClr val="black"/>
                          </a:solidFill>
                          <a:effectLst/>
                          <a:uLnTx/>
                          <a:uFillTx/>
                          <a:latin typeface="Calibri"/>
                          <a:ea typeface="+mn-ea"/>
                          <a:cs typeface="+mn-cs"/>
                        </a:rPr>
                        <a:t>
 [Korte beschrijving van de video]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#hashtag #hashtag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https://i.ytimg.com/vi/N2XiPhPhgDo/hqdefault.jpg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3254003"/>
                  </a:ext>
                </a:extLst>
              </a:tr>
            </a:tbl>
          </a:graphicData>
        </a:graphic>
      </p:graphicFrame>
      <p:sp>
        <p:nvSpPr>
          <p:cNvPr id="4" name="Text Placeholder 3">
            <a:extLst>
              <a:ext uri="{FF2B5EF4-FFF2-40B4-BE49-F238E27FC236}">
                <a16:creationId xmlns:a16="http://schemas.microsoft.com/office/drawing/2014/main" id="{E29ADDAC-B059-4A2B-8511-41A083C2AC67}"/>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1246401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3910-2D02-468D-A9FD-8BEAE2A8323F}"/>
              </a:ext>
            </a:extLst>
          </p:cNvPr>
          <p:cNvSpPr>
            <a:spLocks noGrp="1"/>
          </p:cNvSpPr>
          <p:nvPr>
            <p:ph type="title"/>
          </p:nvPr>
        </p:nvSpPr>
        <p:spPr/>
        <p:txBody>
          <a:bodyPr/>
          <a:lstStyle/>
          <a:p>
            <a:r>
              <a:rPr lang="en-US"/>
              <a:t>Youtube Top 5 YouTube Video's | NPO FunX - 6 of 6</a:t>
            </a:r>
          </a:p>
        </p:txBody>
      </p:sp>
      <p:graphicFrame>
        <p:nvGraphicFramePr>
          <p:cNvPr id="5" name="Table Placeholder 4">
            <a:extLst>
              <a:ext uri="{FF2B5EF4-FFF2-40B4-BE49-F238E27FC236}">
                <a16:creationId xmlns:a16="http://schemas.microsoft.com/office/drawing/2014/main" id="{393193D9-28E7-4E0A-87CF-48C7236AECC5}"/>
              </a:ext>
            </a:extLst>
          </p:cNvPr>
          <p:cNvGraphicFramePr>
            <a:graphicFrameLocks noGrp="1"/>
          </p:cNvGraphicFramePr>
          <p:nvPr>
            <p:ph type="tbl" sz="quarter" idx="13"/>
            <p:extLst>
              <p:ext uri="{D42A27DB-BD31-4B8C-83A1-F6EECF244321}">
                <p14:modId xmlns:p14="http://schemas.microsoft.com/office/powerpoint/2010/main" val="316770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8972464"/>
                    </a:ext>
                  </a:extLst>
                </a:gridCol>
                <a:gridCol w="1645920">
                  <a:extLst>
                    <a:ext uri="{9D8B030D-6E8A-4147-A177-3AD203B41FA5}">
                      <a16:colId xmlns:a16="http://schemas.microsoft.com/office/drawing/2014/main" val="1336072598"/>
                    </a:ext>
                  </a:extLst>
                </a:gridCol>
                <a:gridCol w="822960">
                  <a:extLst>
                    <a:ext uri="{9D8B030D-6E8A-4147-A177-3AD203B41FA5}">
                      <a16:colId xmlns:a16="http://schemas.microsoft.com/office/drawing/2014/main" val="3662664647"/>
                    </a:ext>
                  </a:extLst>
                </a:gridCol>
                <a:gridCol w="822960">
                  <a:extLst>
                    <a:ext uri="{9D8B030D-6E8A-4147-A177-3AD203B41FA5}">
                      <a16:colId xmlns:a16="http://schemas.microsoft.com/office/drawing/2014/main" val="232782103"/>
                    </a:ext>
                  </a:extLst>
                </a:gridCol>
                <a:gridCol w="822960">
                  <a:extLst>
                    <a:ext uri="{9D8B030D-6E8A-4147-A177-3AD203B41FA5}">
                      <a16:colId xmlns:a16="http://schemas.microsoft.com/office/drawing/2014/main" val="2709411743"/>
                    </a:ext>
                  </a:extLst>
                </a:gridCol>
                <a:gridCol w="822960">
                  <a:extLst>
                    <a:ext uri="{9D8B030D-6E8A-4147-A177-3AD203B41FA5}">
                      <a16:colId xmlns:a16="http://schemas.microsoft.com/office/drawing/2014/main" val="1238526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extLst>
                  <a:ext uri="{0D108BD9-81ED-4DB2-BD59-A6C34878D82A}">
                    <a16:rowId xmlns:a16="http://schemas.microsoft.com/office/drawing/2014/main" val="105831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FunX - 2024-04-24 17:41:13</a:t>
                      </a:r>
                      <a:r>
                        <a:rPr kumimoji="0" lang="nl-NL" sz="1000" b="0" i="0" u="none" strike="noStrike" kern="1200" cap="none" spc="0" normalizeH="0" baseline="0" noProof="0">
                          <a:ln>
                            <a:noFill/>
                          </a:ln>
                          <a:solidFill>
                            <a:prstClr val="black"/>
                          </a:solidFill>
                          <a:effectLst/>
                          <a:uLnTx/>
                          <a:uFillTx/>
                          <a:latin typeface="Calibri"/>
                          <a:ea typeface="+mn-ea"/>
                          <a:cs typeface="+mn-cs"/>
                        </a:rPr>
                        <a:t>
 Ash &amp; Jayy, nog FunX Talent Youngins kandidaten, zijn AAN! Met Adje in de jury en Youssef als host stelt hij zichzelf met zijn sessie voor in deze eerste ronde van het nieuwe seizoen, die volledig in het teken staat van jong talent onder 18 jaar. 
De volgende weken komen er ook gastjuryleden om deze talenten te checken, en elke week zal ook iemand afvallen. 👀 
De challenge voor volgende week: een oude tune weer helemaal fresh brengen. Show some love voor de talenten van dit seizoen, en tune in voor nieuwe rondes elke zondag tussen 19:00 - 21:00 op FunX! 💜
ABONNEER voor MEER: http://www.youtube.com/channel/UCON5bhfeUZbWhqo7k6tUR5g?sub_confirmation=1
WEBSITE: https://funx.nl
FACEBOOK: https://facebook.com/funxfm
INSTAGRAM: https://instagram.com/funxfm
TIKTOK: https://tiktok.com/@funxfm
SNAPCHAT: https://snapchat.com/add/funxfm
TWITTER: https://twitter.com/funx
SPOTIFY: https://open.spotify.com/user/funxfm
#FUNX #Adje #Youssef #FunXTalent #Youngins #jongtalent
Dit is het officiële YouTube kanaal van FunX. Hier brengen o.a. Ouassima, Yous en Nixon jouw favoriete series, zoals: Van Straat Naar Platina, Nachtwacht, Gymsessie, Het Pleintje Van, interviews met Glory vechters, etc. Maar ook festivalverslagen, straatinterviews en zo nu en dan een zieke prank met een artiest.
CHECK ook FUNX GEMIST:
https://youtube.com/funxgemist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https://i.ytimg.com/vi/D0v-ZGWHpcQ/hqdefault.jpg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800709554"/>
                  </a:ext>
                </a:extLst>
              </a:tr>
            </a:tbl>
          </a:graphicData>
        </a:graphic>
      </p:graphicFrame>
      <p:sp>
        <p:nvSpPr>
          <p:cNvPr id="4" name="Text Placeholder 3">
            <a:extLst>
              <a:ext uri="{FF2B5EF4-FFF2-40B4-BE49-F238E27FC236}">
                <a16:creationId xmlns:a16="http://schemas.microsoft.com/office/drawing/2014/main" id="{8D9574E2-5D0F-404F-BC40-B1F342DAB8AE}"/>
              </a:ext>
            </a:extLst>
          </p:cNvPr>
          <p:cNvSpPr>
            <a:spLocks noGrp="1"/>
          </p:cNvSpPr>
          <p:nvPr>
            <p:ph type="body" sz="quarter" idx="14"/>
          </p:nvPr>
        </p:nvSpPr>
        <p:spPr/>
        <p:txBody>
          <a:bodyPr/>
          <a:lstStyle/>
          <a:p>
            <a:r>
              <a:rPr lang="en-US"/>
              <a:t>04/01/2024 - 04/30/2024</a:t>
            </a:r>
          </a:p>
        </p:txBody>
      </p:sp>
    </p:spTree>
    <p:extLst>
      <p:ext uri="{BB962C8B-B14F-4D97-AF65-F5344CB8AC3E}">
        <p14:creationId xmlns:p14="http://schemas.microsoft.com/office/powerpoint/2010/main" val="28572544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2601</Words>
  <Application>Microsoft Office PowerPoint</Application>
  <PresentationFormat>On-screen Show (4:3)</PresentationFormat>
  <Paragraphs>244</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FunX - Maandrapport Social &amp; YouTube Content</vt:lpstr>
      <vt:lpstr>Instagram Top 5 Instagram Posts | NPO FunX</vt:lpstr>
      <vt:lpstr>Instagram Top 5 Instagram Stories | NPO FunX</vt:lpstr>
      <vt:lpstr>Tiktok Top 5 TikTok Posts | NPO FunX</vt:lpstr>
      <vt:lpstr>Facebook Top 5 Facebook Posts | NPO FunX</vt:lpstr>
      <vt:lpstr>Youtube Top 5 YouTube Video's | NPO FunX - 1 of 6</vt:lpstr>
      <vt:lpstr>Youtube Top 5 YouTube Video's | NPO FunX - 2 of 6</vt:lpstr>
      <vt:lpstr>Youtube Top 5 YouTube Video's | NPO FunX - 3 of 6</vt:lpstr>
      <vt:lpstr>Youtube Top 5 YouTube Video's | NPO FunX - 4 of 6</vt:lpstr>
      <vt:lpstr>Youtube Top 5 YouTube Video's | NPO FunX - 5 of 6</vt:lpstr>
      <vt:lpstr>Youtube Top 5 YouTube Video's | NPO FunX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FunX - Maandrapport Social &amp; YouTube Content</dc:title>
  <dc:creator>Frederik Born</dc:creator>
  <cp:lastModifiedBy>Frederik Born</cp:lastModifiedBy>
  <cp:revision>1</cp:revision>
  <dcterms:created xsi:type="dcterms:W3CDTF">2024-05-07T21:01:50Z</dcterms:created>
  <dcterms:modified xsi:type="dcterms:W3CDTF">2024-05-07T21:02:06Z</dcterms:modified>
</cp:coreProperties>
</file>