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1" r:id="rId42"/>
    <p:sldId id="302" r:id="rId43"/>
    <p:sldId id="303" r:id="rId44"/>
    <p:sldId id="304" r:id="rId45"/>
    <p:sldId id="305" r:id="rId46"/>
    <p:sldId id="306" r:id="rId47"/>
    <p:sldId id="307"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6" r:id="rId75"/>
    <p:sldId id="337" r:id="rId76"/>
    <p:sldId id="338" r:id="rId77"/>
  </p:sldIdLst>
  <p:sldSz cx="9144000" cy="6858000" type="screen4x3"/>
  <p:notesSz cx="6858000" cy="9144000"/>
  <p:embeddedFontLst>
    <p:embeddedFont>
      <p:font typeface="Calibri" panose="020F0502020204030204" pitchFamily="34" charset="0"/>
      <p:regular r:id="rId78"/>
      <p:bold r:id="rId79"/>
      <p:italic r:id="rId80"/>
      <p:boldItalic r:id="rId8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3.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1.fntdata"/><Relationship Id="rId81"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511020</c:v>
                </c:pt>
                <c:pt idx="1">
                  <c:v>338283</c:v>
                </c:pt>
                <c:pt idx="2">
                  <c:v>196670</c:v>
                </c:pt>
                <c:pt idx="3">
                  <c:v>100033</c:v>
                </c:pt>
                <c:pt idx="4">
                  <c:v>58341</c:v>
                </c:pt>
                <c:pt idx="5">
                  <c:v>97814</c:v>
                </c:pt>
                <c:pt idx="6">
                  <c:v>79277</c:v>
                </c:pt>
                <c:pt idx="7">
                  <c:v>110469</c:v>
                </c:pt>
                <c:pt idx="8">
                  <c:v>98453</c:v>
                </c:pt>
                <c:pt idx="9">
                  <c:v>69611</c:v>
                </c:pt>
                <c:pt idx="10">
                  <c:v>54086</c:v>
                </c:pt>
                <c:pt idx="11">
                  <c:v>82704</c:v>
                </c:pt>
                <c:pt idx="12">
                  <c:v>51523</c:v>
                </c:pt>
                <c:pt idx="13">
                  <c:v>46680</c:v>
                </c:pt>
                <c:pt idx="14">
                  <c:v>74895</c:v>
                </c:pt>
                <c:pt idx="15">
                  <c:v>66758</c:v>
                </c:pt>
                <c:pt idx="16">
                  <c:v>98411</c:v>
                </c:pt>
                <c:pt idx="17">
                  <c:v>54564</c:v>
                </c:pt>
                <c:pt idx="18">
                  <c:v>83944</c:v>
                </c:pt>
                <c:pt idx="19">
                  <c:v>47287</c:v>
                </c:pt>
                <c:pt idx="20">
                  <c:v>45298</c:v>
                </c:pt>
                <c:pt idx="21">
                  <c:v>48023</c:v>
                </c:pt>
                <c:pt idx="22">
                  <c:v>60929</c:v>
                </c:pt>
                <c:pt idx="23">
                  <c:v>77586</c:v>
                </c:pt>
                <c:pt idx="24">
                  <c:v>54214</c:v>
                </c:pt>
                <c:pt idx="25">
                  <c:v>70357</c:v>
                </c:pt>
                <c:pt idx="26">
                  <c:v>38443</c:v>
                </c:pt>
                <c:pt idx="27">
                  <c:v>27369</c:v>
                </c:pt>
                <c:pt idx="28">
                  <c:v>71406</c:v>
                </c:pt>
                <c:pt idx="29">
                  <c:v>105529</c:v>
                </c:pt>
              </c:numCache>
            </c:numRef>
          </c:val>
          <c:smooth val="0"/>
          <c:extLst>
            <c:ext xmlns:c16="http://schemas.microsoft.com/office/drawing/2014/chart" uri="{C3380CC4-5D6E-409C-BE32-E72D297353CC}">
              <c16:uniqueId val="{00000000-F601-49CA-9367-327E72194C9A}"/>
            </c:ext>
          </c:extLst>
        </c:ser>
        <c:dLbls>
          <c:showLegendKey val="0"/>
          <c:showVal val="0"/>
          <c:showCatName val="0"/>
          <c:showSerName val="0"/>
          <c:showPercent val="0"/>
          <c:showBubbleSize val="0"/>
        </c:dLbls>
        <c:smooth val="0"/>
        <c:axId val="454824896"/>
        <c:axId val="454827848"/>
      </c:lineChart>
      <c:dateAx>
        <c:axId val="454824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27848"/>
        <c:crosses val="autoZero"/>
        <c:auto val="1"/>
        <c:lblOffset val="100"/>
        <c:baseTimeUnit val="days"/>
      </c:dateAx>
      <c:valAx>
        <c:axId val="45482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2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49</c:v>
                </c:pt>
                <c:pt idx="1">
                  <c:v>56</c:v>
                </c:pt>
                <c:pt idx="2">
                  <c:v>31</c:v>
                </c:pt>
                <c:pt idx="3">
                  <c:v>7</c:v>
                </c:pt>
                <c:pt idx="4">
                  <c:v>45</c:v>
                </c:pt>
                <c:pt idx="5">
                  <c:v>64</c:v>
                </c:pt>
                <c:pt idx="6">
                  <c:v>55</c:v>
                </c:pt>
                <c:pt idx="7">
                  <c:v>192</c:v>
                </c:pt>
                <c:pt idx="8">
                  <c:v>215</c:v>
                </c:pt>
                <c:pt idx="9">
                  <c:v>20</c:v>
                </c:pt>
                <c:pt idx="10">
                  <c:v>41</c:v>
                </c:pt>
                <c:pt idx="11">
                  <c:v>136</c:v>
                </c:pt>
                <c:pt idx="12">
                  <c:v>0</c:v>
                </c:pt>
                <c:pt idx="13">
                  <c:v>13</c:v>
                </c:pt>
                <c:pt idx="14">
                  <c:v>220</c:v>
                </c:pt>
                <c:pt idx="15">
                  <c:v>1441</c:v>
                </c:pt>
                <c:pt idx="16">
                  <c:v>100</c:v>
                </c:pt>
                <c:pt idx="17">
                  <c:v>52</c:v>
                </c:pt>
                <c:pt idx="18">
                  <c:v>81</c:v>
                </c:pt>
                <c:pt idx="19">
                  <c:v>21</c:v>
                </c:pt>
                <c:pt idx="20">
                  <c:v>0</c:v>
                </c:pt>
                <c:pt idx="21">
                  <c:v>28</c:v>
                </c:pt>
                <c:pt idx="22">
                  <c:v>36</c:v>
                </c:pt>
                <c:pt idx="23">
                  <c:v>85</c:v>
                </c:pt>
                <c:pt idx="24">
                  <c:v>0</c:v>
                </c:pt>
                <c:pt idx="25">
                  <c:v>38</c:v>
                </c:pt>
                <c:pt idx="26">
                  <c:v>0</c:v>
                </c:pt>
                <c:pt idx="27">
                  <c:v>5</c:v>
                </c:pt>
                <c:pt idx="28">
                  <c:v>113</c:v>
                </c:pt>
                <c:pt idx="29">
                  <c:v>158</c:v>
                </c:pt>
              </c:numCache>
            </c:numRef>
          </c:val>
          <c:smooth val="0"/>
          <c:extLst>
            <c:ext xmlns:c16="http://schemas.microsoft.com/office/drawing/2014/chart" uri="{C3380CC4-5D6E-409C-BE32-E72D297353CC}">
              <c16:uniqueId val="{00000000-A016-421C-97D6-4307FAFF2E58}"/>
            </c:ext>
          </c:extLst>
        </c:ser>
        <c:dLbls>
          <c:showLegendKey val="0"/>
          <c:showVal val="0"/>
          <c:showCatName val="0"/>
          <c:showSerName val="0"/>
          <c:showPercent val="0"/>
          <c:showBubbleSize val="0"/>
        </c:dLbls>
        <c:smooth val="0"/>
        <c:axId val="459032720"/>
        <c:axId val="459031736"/>
      </c:lineChart>
      <c:dateAx>
        <c:axId val="459032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031736"/>
        <c:crosses val="autoZero"/>
        <c:auto val="1"/>
        <c:lblOffset val="100"/>
        <c:baseTimeUnit val="days"/>
      </c:dateAx>
      <c:valAx>
        <c:axId val="45903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03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309150</c:v>
                </c:pt>
                <c:pt idx="1">
                  <c:v>309141</c:v>
                </c:pt>
                <c:pt idx="2">
                  <c:v>309135</c:v>
                </c:pt>
                <c:pt idx="3">
                  <c:v>309128</c:v>
                </c:pt>
                <c:pt idx="4">
                  <c:v>309118</c:v>
                </c:pt>
                <c:pt idx="5">
                  <c:v>309105</c:v>
                </c:pt>
                <c:pt idx="6">
                  <c:v>309096</c:v>
                </c:pt>
                <c:pt idx="7">
                  <c:v>309081</c:v>
                </c:pt>
                <c:pt idx="8">
                  <c:v>309067</c:v>
                </c:pt>
                <c:pt idx="9">
                  <c:v>309053</c:v>
                </c:pt>
                <c:pt idx="10">
                  <c:v>309036</c:v>
                </c:pt>
                <c:pt idx="11">
                  <c:v>309020</c:v>
                </c:pt>
                <c:pt idx="12">
                  <c:v>309009</c:v>
                </c:pt>
                <c:pt idx="13">
                  <c:v>309001</c:v>
                </c:pt>
                <c:pt idx="14">
                  <c:v>308990</c:v>
                </c:pt>
                <c:pt idx="15">
                  <c:v>308975</c:v>
                </c:pt>
                <c:pt idx="16">
                  <c:v>308953</c:v>
                </c:pt>
                <c:pt idx="17">
                  <c:v>308946</c:v>
                </c:pt>
                <c:pt idx="18">
                  <c:v>308937</c:v>
                </c:pt>
                <c:pt idx="19">
                  <c:v>308928</c:v>
                </c:pt>
                <c:pt idx="20">
                  <c:v>308922</c:v>
                </c:pt>
                <c:pt idx="21">
                  <c:v>308918</c:v>
                </c:pt>
                <c:pt idx="22">
                  <c:v>308908</c:v>
                </c:pt>
                <c:pt idx="23">
                  <c:v>308892</c:v>
                </c:pt>
                <c:pt idx="24">
                  <c:v>308873</c:v>
                </c:pt>
                <c:pt idx="25">
                  <c:v>308869</c:v>
                </c:pt>
                <c:pt idx="26">
                  <c:v>308860</c:v>
                </c:pt>
                <c:pt idx="27">
                  <c:v>308847</c:v>
                </c:pt>
                <c:pt idx="28">
                  <c:v>308840</c:v>
                </c:pt>
                <c:pt idx="29">
                  <c:v>308844</c:v>
                </c:pt>
              </c:numCache>
            </c:numRef>
          </c:val>
          <c:smooth val="0"/>
          <c:extLst>
            <c:ext xmlns:c16="http://schemas.microsoft.com/office/drawing/2014/chart" uri="{C3380CC4-5D6E-409C-BE32-E72D297353CC}">
              <c16:uniqueId val="{00000000-14FE-44BB-A6B7-7B5277D96017}"/>
            </c:ext>
          </c:extLst>
        </c:ser>
        <c:dLbls>
          <c:showLegendKey val="0"/>
          <c:showVal val="0"/>
          <c:showCatName val="0"/>
          <c:showSerName val="0"/>
          <c:showPercent val="0"/>
          <c:showBubbleSize val="0"/>
        </c:dLbls>
        <c:smooth val="0"/>
        <c:axId val="459033376"/>
        <c:axId val="459033704"/>
      </c:lineChart>
      <c:dateAx>
        <c:axId val="45903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033704"/>
        <c:crosses val="autoZero"/>
        <c:auto val="1"/>
        <c:lblOffset val="100"/>
        <c:baseTimeUnit val="days"/>
      </c:dateAx>
      <c:valAx>
        <c:axId val="45903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03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10</c:v>
                </c:pt>
                <c:pt idx="1">
                  <c:v>4</c:v>
                </c:pt>
                <c:pt idx="2">
                  <c:v>43</c:v>
                </c:pt>
                <c:pt idx="3">
                  <c:v>2</c:v>
                </c:pt>
              </c:numCache>
            </c:numRef>
          </c:val>
          <c:extLst>
            <c:ext xmlns:c16="http://schemas.microsoft.com/office/drawing/2014/chart" uri="{C3380CC4-5D6E-409C-BE32-E72D297353CC}">
              <c16:uniqueId val="{00000000-D06C-4661-B455-36959B6984B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125868</c:v>
                </c:pt>
                <c:pt idx="1">
                  <c:v>125880</c:v>
                </c:pt>
                <c:pt idx="2">
                  <c:v>125909</c:v>
                </c:pt>
                <c:pt idx="3">
                  <c:v>125922</c:v>
                </c:pt>
                <c:pt idx="4">
                  <c:v>125932</c:v>
                </c:pt>
                <c:pt idx="5">
                  <c:v>125934</c:v>
                </c:pt>
                <c:pt idx="6">
                  <c:v>125923</c:v>
                </c:pt>
                <c:pt idx="7">
                  <c:v>125904</c:v>
                </c:pt>
                <c:pt idx="8">
                  <c:v>125911</c:v>
                </c:pt>
                <c:pt idx="9">
                  <c:v>125925</c:v>
                </c:pt>
                <c:pt idx="10">
                  <c:v>125942</c:v>
                </c:pt>
                <c:pt idx="11">
                  <c:v>125946</c:v>
                </c:pt>
                <c:pt idx="12">
                  <c:v>125950</c:v>
                </c:pt>
                <c:pt idx="13">
                  <c:v>125959</c:v>
                </c:pt>
                <c:pt idx="14">
                  <c:v>125955</c:v>
                </c:pt>
                <c:pt idx="15">
                  <c:v>125962</c:v>
                </c:pt>
                <c:pt idx="16">
                  <c:v>125968</c:v>
                </c:pt>
                <c:pt idx="17">
                  <c:v>125968</c:v>
                </c:pt>
                <c:pt idx="18">
                  <c:v>125963</c:v>
                </c:pt>
                <c:pt idx="19">
                  <c:v>125961</c:v>
                </c:pt>
                <c:pt idx="20">
                  <c:v>125964</c:v>
                </c:pt>
                <c:pt idx="21">
                  <c:v>125960</c:v>
                </c:pt>
                <c:pt idx="22">
                  <c:v>125969</c:v>
                </c:pt>
                <c:pt idx="23">
                  <c:v>125967</c:v>
                </c:pt>
                <c:pt idx="24">
                  <c:v>125965</c:v>
                </c:pt>
                <c:pt idx="25">
                  <c:v>125974</c:v>
                </c:pt>
                <c:pt idx="26">
                  <c:v>125976</c:v>
                </c:pt>
                <c:pt idx="27">
                  <c:v>125978</c:v>
                </c:pt>
                <c:pt idx="28">
                  <c:v>126089</c:v>
                </c:pt>
                <c:pt idx="29">
                  <c:v>126304</c:v>
                </c:pt>
              </c:numCache>
            </c:numRef>
          </c:val>
          <c:smooth val="0"/>
          <c:extLst>
            <c:ext xmlns:c16="http://schemas.microsoft.com/office/drawing/2014/chart" uri="{C3380CC4-5D6E-409C-BE32-E72D297353CC}">
              <c16:uniqueId val="{00000000-EAD6-42D9-8EC6-F532D7FFF382}"/>
            </c:ext>
          </c:extLst>
        </c:ser>
        <c:dLbls>
          <c:showLegendKey val="0"/>
          <c:showVal val="0"/>
          <c:showCatName val="0"/>
          <c:showSerName val="0"/>
          <c:showPercent val="0"/>
          <c:showBubbleSize val="0"/>
        </c:dLbls>
        <c:smooth val="0"/>
        <c:axId val="498360312"/>
        <c:axId val="498361624"/>
      </c:lineChart>
      <c:dateAx>
        <c:axId val="498360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61624"/>
        <c:crosses val="autoZero"/>
        <c:auto val="1"/>
        <c:lblOffset val="100"/>
        <c:baseTimeUnit val="days"/>
      </c:dateAx>
      <c:valAx>
        <c:axId val="49836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6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Reel</c:v>
                </c:pt>
              </c:strCache>
            </c:strRef>
          </c:cat>
          <c:val>
            <c:numRef>
              <c:f>Sheet1!$B$2:$B$4</c:f>
              <c:numCache>
                <c:formatCode>General</c:formatCode>
                <c:ptCount val="3"/>
                <c:pt idx="0">
                  <c:v>1.0128544186513999</c:v>
                </c:pt>
                <c:pt idx="1">
                  <c:v>1.2174426350769401</c:v>
                </c:pt>
                <c:pt idx="2">
                  <c:v>0.97027410381466905</c:v>
                </c:pt>
              </c:numCache>
            </c:numRef>
          </c:val>
          <c:extLst>
            <c:ext xmlns:c16="http://schemas.microsoft.com/office/drawing/2014/chart" uri="{C3380CC4-5D6E-409C-BE32-E72D297353CC}">
              <c16:uniqueId val="{00000000-B604-4FF0-A6D1-EC55CE60AA51}"/>
            </c:ext>
          </c:extLst>
        </c:ser>
        <c:dLbls>
          <c:showLegendKey val="0"/>
          <c:showVal val="0"/>
          <c:showCatName val="0"/>
          <c:showSerName val="0"/>
          <c:showPercent val="0"/>
          <c:showBubbleSize val="0"/>
        </c:dLbls>
        <c:gapWidth val="219"/>
        <c:overlap val="-27"/>
        <c:axId val="498353096"/>
        <c:axId val="498352768"/>
      </c:barChart>
      <c:catAx>
        <c:axId val="49835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52768"/>
        <c:crosses val="autoZero"/>
        <c:auto val="1"/>
        <c:lblAlgn val="ctr"/>
        <c:lblOffset val="100"/>
        <c:noMultiLvlLbl val="0"/>
      </c:catAx>
      <c:valAx>
        <c:axId val="49835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5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1031347</c:v>
                </c:pt>
                <c:pt idx="1">
                  <c:v>544876</c:v>
                </c:pt>
                <c:pt idx="2">
                  <c:v>241539</c:v>
                </c:pt>
                <c:pt idx="3">
                  <c:v>181527</c:v>
                </c:pt>
                <c:pt idx="4">
                  <c:v>158698</c:v>
                </c:pt>
                <c:pt idx="5">
                  <c:v>136737</c:v>
                </c:pt>
                <c:pt idx="6">
                  <c:v>136422</c:v>
                </c:pt>
                <c:pt idx="7">
                  <c:v>215343</c:v>
                </c:pt>
                <c:pt idx="8">
                  <c:v>191146</c:v>
                </c:pt>
                <c:pt idx="9">
                  <c:v>187499</c:v>
                </c:pt>
                <c:pt idx="10">
                  <c:v>155902</c:v>
                </c:pt>
                <c:pt idx="11">
                  <c:v>141405</c:v>
                </c:pt>
                <c:pt idx="12">
                  <c:v>173689</c:v>
                </c:pt>
                <c:pt idx="13">
                  <c:v>212571</c:v>
                </c:pt>
                <c:pt idx="14">
                  <c:v>187129</c:v>
                </c:pt>
                <c:pt idx="15">
                  <c:v>141679</c:v>
                </c:pt>
                <c:pt idx="16">
                  <c:v>125375</c:v>
                </c:pt>
                <c:pt idx="17">
                  <c:v>103955</c:v>
                </c:pt>
                <c:pt idx="18">
                  <c:v>111571</c:v>
                </c:pt>
                <c:pt idx="19">
                  <c:v>71981</c:v>
                </c:pt>
                <c:pt idx="20">
                  <c:v>121015</c:v>
                </c:pt>
                <c:pt idx="21">
                  <c:v>194592</c:v>
                </c:pt>
                <c:pt idx="22">
                  <c:v>137096</c:v>
                </c:pt>
                <c:pt idx="23">
                  <c:v>221598</c:v>
                </c:pt>
                <c:pt idx="24">
                  <c:v>207874</c:v>
                </c:pt>
                <c:pt idx="25">
                  <c:v>262247</c:v>
                </c:pt>
                <c:pt idx="26">
                  <c:v>141362</c:v>
                </c:pt>
                <c:pt idx="27">
                  <c:v>125086</c:v>
                </c:pt>
                <c:pt idx="28">
                  <c:v>106974</c:v>
                </c:pt>
                <c:pt idx="29">
                  <c:v>166123</c:v>
                </c:pt>
              </c:numCache>
            </c:numRef>
          </c:val>
          <c:smooth val="0"/>
          <c:extLst>
            <c:ext xmlns:c16="http://schemas.microsoft.com/office/drawing/2014/chart" uri="{C3380CC4-5D6E-409C-BE32-E72D297353CC}">
              <c16:uniqueId val="{00000000-14FC-4D6C-BCC2-9354CB19BD00}"/>
            </c:ext>
          </c:extLst>
        </c:ser>
        <c:dLbls>
          <c:showLegendKey val="0"/>
          <c:showVal val="0"/>
          <c:showCatName val="0"/>
          <c:showSerName val="0"/>
          <c:showPercent val="0"/>
          <c:showBubbleSize val="0"/>
        </c:dLbls>
        <c:smooth val="0"/>
        <c:axId val="498352112"/>
        <c:axId val="498349488"/>
      </c:lineChart>
      <c:dateAx>
        <c:axId val="498352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49488"/>
        <c:crosses val="autoZero"/>
        <c:auto val="1"/>
        <c:lblOffset val="100"/>
        <c:baseTimeUnit val="days"/>
      </c:dateAx>
      <c:valAx>
        <c:axId val="49834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5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1277</c:v>
                </c:pt>
                <c:pt idx="1">
                  <c:v>1312</c:v>
                </c:pt>
                <c:pt idx="2">
                  <c:v>1764</c:v>
                </c:pt>
                <c:pt idx="3">
                  <c:v>496</c:v>
                </c:pt>
                <c:pt idx="4">
                  <c:v>291</c:v>
                </c:pt>
                <c:pt idx="5">
                  <c:v>0</c:v>
                </c:pt>
                <c:pt idx="6">
                  <c:v>854</c:v>
                </c:pt>
                <c:pt idx="7">
                  <c:v>2447</c:v>
                </c:pt>
                <c:pt idx="8">
                  <c:v>4500</c:v>
                </c:pt>
                <c:pt idx="9">
                  <c:v>1048</c:v>
                </c:pt>
                <c:pt idx="10">
                  <c:v>0</c:v>
                </c:pt>
                <c:pt idx="11">
                  <c:v>1225</c:v>
                </c:pt>
                <c:pt idx="12">
                  <c:v>0</c:v>
                </c:pt>
                <c:pt idx="13">
                  <c:v>312</c:v>
                </c:pt>
                <c:pt idx="14">
                  <c:v>3056</c:v>
                </c:pt>
                <c:pt idx="15">
                  <c:v>0</c:v>
                </c:pt>
                <c:pt idx="16">
                  <c:v>552</c:v>
                </c:pt>
                <c:pt idx="17">
                  <c:v>641</c:v>
                </c:pt>
                <c:pt idx="18">
                  <c:v>712</c:v>
                </c:pt>
                <c:pt idx="19">
                  <c:v>717</c:v>
                </c:pt>
                <c:pt idx="20">
                  <c:v>0</c:v>
                </c:pt>
                <c:pt idx="21">
                  <c:v>226</c:v>
                </c:pt>
                <c:pt idx="22">
                  <c:v>1001</c:v>
                </c:pt>
                <c:pt idx="23">
                  <c:v>968</c:v>
                </c:pt>
                <c:pt idx="24">
                  <c:v>0</c:v>
                </c:pt>
                <c:pt idx="25">
                  <c:v>539</c:v>
                </c:pt>
                <c:pt idx="26">
                  <c:v>0</c:v>
                </c:pt>
                <c:pt idx="27">
                  <c:v>681</c:v>
                </c:pt>
                <c:pt idx="28">
                  <c:v>3109</c:v>
                </c:pt>
                <c:pt idx="29">
                  <c:v>1621</c:v>
                </c:pt>
              </c:numCache>
            </c:numRef>
          </c:val>
          <c:smooth val="0"/>
          <c:extLst>
            <c:ext xmlns:c16="http://schemas.microsoft.com/office/drawing/2014/chart" uri="{C3380CC4-5D6E-409C-BE32-E72D297353CC}">
              <c16:uniqueId val="{00000000-3671-49E8-9B29-9F7DCC603470}"/>
            </c:ext>
          </c:extLst>
        </c:ser>
        <c:dLbls>
          <c:showLegendKey val="0"/>
          <c:showVal val="0"/>
          <c:showCatName val="0"/>
          <c:showSerName val="0"/>
          <c:showPercent val="0"/>
          <c:showBubbleSize val="0"/>
        </c:dLbls>
        <c:smooth val="0"/>
        <c:axId val="287595672"/>
        <c:axId val="287595344"/>
      </c:lineChart>
      <c:dateAx>
        <c:axId val="287595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95344"/>
        <c:crosses val="autoZero"/>
        <c:auto val="1"/>
        <c:lblOffset val="100"/>
        <c:baseTimeUnit val="days"/>
      </c:dateAx>
      <c:valAx>
        <c:axId val="28759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9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Sheet1!$A$2:$A$6</c:f>
              <c:numCache>
                <c:formatCode>m/d/yyyy</c:formatCode>
                <c:ptCount val="5"/>
                <c:pt idx="0">
                  <c:v>44648</c:v>
                </c:pt>
                <c:pt idx="1">
                  <c:v>44655</c:v>
                </c:pt>
                <c:pt idx="2">
                  <c:v>44662</c:v>
                </c:pt>
                <c:pt idx="3">
                  <c:v>44669</c:v>
                </c:pt>
                <c:pt idx="4">
                  <c:v>44676</c:v>
                </c:pt>
              </c:numCache>
            </c:numRef>
          </c:cat>
          <c:val>
            <c:numRef>
              <c:f>Sheet1!$B$2:$B$6</c:f>
              <c:numCache>
                <c:formatCode>General</c:formatCode>
                <c:ptCount val="5"/>
                <c:pt idx="0">
                  <c:v>66800</c:v>
                </c:pt>
                <c:pt idx="1">
                  <c:v>66900</c:v>
                </c:pt>
                <c:pt idx="2">
                  <c:v>67900</c:v>
                </c:pt>
                <c:pt idx="3">
                  <c:v>69100</c:v>
                </c:pt>
                <c:pt idx="4">
                  <c:v>69600</c:v>
                </c:pt>
              </c:numCache>
            </c:numRef>
          </c:val>
          <c:smooth val="0"/>
          <c:extLst>
            <c:ext xmlns:c16="http://schemas.microsoft.com/office/drawing/2014/chart" uri="{C3380CC4-5D6E-409C-BE32-E72D297353CC}">
              <c16:uniqueId val="{00000000-8344-4990-9634-FC985BC638C8}"/>
            </c:ext>
          </c:extLst>
        </c:ser>
        <c:dLbls>
          <c:showLegendKey val="0"/>
          <c:showVal val="0"/>
          <c:showCatName val="0"/>
          <c:showSerName val="0"/>
          <c:showPercent val="0"/>
          <c:showBubbleSize val="0"/>
        </c:dLbls>
        <c:smooth val="0"/>
        <c:axId val="607458032"/>
        <c:axId val="607458360"/>
      </c:lineChart>
      <c:dateAx>
        <c:axId val="607458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58360"/>
        <c:crosses val="autoZero"/>
        <c:auto val="1"/>
        <c:lblOffset val="100"/>
        <c:baseTimeUnit val="days"/>
      </c:dateAx>
      <c:valAx>
        <c:axId val="60745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5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numCache>
            </c:numRef>
          </c:val>
          <c:smooth val="0"/>
          <c:extLst>
            <c:ext xmlns:c16="http://schemas.microsoft.com/office/drawing/2014/chart" uri="{C3380CC4-5D6E-409C-BE32-E72D297353CC}">
              <c16:uniqueId val="{00000000-5F3E-4C84-B1D5-0348F1C53553}"/>
            </c:ext>
          </c:extLst>
        </c:ser>
        <c:dLbls>
          <c:showLegendKey val="0"/>
          <c:showVal val="0"/>
          <c:showCatName val="0"/>
          <c:showSerName val="0"/>
          <c:showPercent val="0"/>
          <c:showBubbleSize val="0"/>
        </c:dLbls>
        <c:smooth val="0"/>
        <c:axId val="607462624"/>
        <c:axId val="607463280"/>
      </c:lineChart>
      <c:dateAx>
        <c:axId val="60746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63280"/>
        <c:crosses val="autoZero"/>
        <c:auto val="1"/>
        <c:lblOffset val="100"/>
        <c:baseTimeUnit val="days"/>
      </c:dateAx>
      <c:valAx>
        <c:axId val="60746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6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9A4F-4869-AC2C-83E0D03180B3}"/>
            </c:ext>
          </c:extLst>
        </c:ser>
        <c:dLbls>
          <c:showLegendKey val="0"/>
          <c:showVal val="0"/>
          <c:showCatName val="0"/>
          <c:showSerName val="0"/>
          <c:showPercent val="0"/>
          <c:showBubbleSize val="0"/>
        </c:dLbls>
        <c:smooth val="0"/>
        <c:axId val="607463608"/>
        <c:axId val="607471480"/>
      </c:lineChart>
      <c:dateAx>
        <c:axId val="607463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71480"/>
        <c:crosses val="autoZero"/>
        <c:auto val="1"/>
        <c:lblOffset val="100"/>
        <c:baseTimeUnit val="days"/>
      </c:dateAx>
      <c:valAx>
        <c:axId val="60747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6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numCache>
            </c:numRef>
          </c:val>
          <c:smooth val="0"/>
          <c:extLst>
            <c:ext xmlns:c16="http://schemas.microsoft.com/office/drawing/2014/chart" uri="{C3380CC4-5D6E-409C-BE32-E72D297353CC}">
              <c16:uniqueId val="{00000000-571E-4BEF-8A3D-4898DA91E03D}"/>
            </c:ext>
          </c:extLst>
        </c:ser>
        <c:dLbls>
          <c:showLegendKey val="0"/>
          <c:showVal val="0"/>
          <c:showCatName val="0"/>
          <c:showSerName val="0"/>
          <c:showPercent val="0"/>
          <c:showBubbleSize val="0"/>
        </c:dLbls>
        <c:smooth val="0"/>
        <c:axId val="607475088"/>
        <c:axId val="607478368"/>
      </c:lineChart>
      <c:dateAx>
        <c:axId val="607475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78368"/>
        <c:crosses val="autoZero"/>
        <c:auto val="1"/>
        <c:lblOffset val="100"/>
        <c:baseTimeUnit val="days"/>
      </c:dateAx>
      <c:valAx>
        <c:axId val="60747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7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78300</c:v>
                </c:pt>
                <c:pt idx="1">
                  <c:v>78300</c:v>
                </c:pt>
                <c:pt idx="2">
                  <c:v>78300</c:v>
                </c:pt>
                <c:pt idx="3">
                  <c:v>78300</c:v>
                </c:pt>
                <c:pt idx="4">
                  <c:v>78300</c:v>
                </c:pt>
                <c:pt idx="5">
                  <c:v>78300</c:v>
                </c:pt>
                <c:pt idx="6">
                  <c:v>78300</c:v>
                </c:pt>
                <c:pt idx="7">
                  <c:v>78300</c:v>
                </c:pt>
                <c:pt idx="8">
                  <c:v>78300</c:v>
                </c:pt>
                <c:pt idx="9">
                  <c:v>78300</c:v>
                </c:pt>
                <c:pt idx="10">
                  <c:v>78300</c:v>
                </c:pt>
                <c:pt idx="11">
                  <c:v>78300</c:v>
                </c:pt>
                <c:pt idx="12">
                  <c:v>78300</c:v>
                </c:pt>
                <c:pt idx="13">
                  <c:v>78400</c:v>
                </c:pt>
                <c:pt idx="14">
                  <c:v>78400</c:v>
                </c:pt>
                <c:pt idx="15">
                  <c:v>78400</c:v>
                </c:pt>
                <c:pt idx="16">
                  <c:v>78400</c:v>
                </c:pt>
                <c:pt idx="17">
                  <c:v>78400</c:v>
                </c:pt>
                <c:pt idx="18">
                  <c:v>78400</c:v>
                </c:pt>
                <c:pt idx="19">
                  <c:v>78400</c:v>
                </c:pt>
                <c:pt idx="20">
                  <c:v>78400</c:v>
                </c:pt>
                <c:pt idx="21">
                  <c:v>78400</c:v>
                </c:pt>
                <c:pt idx="22">
                  <c:v>78400</c:v>
                </c:pt>
                <c:pt idx="23">
                  <c:v>78400</c:v>
                </c:pt>
                <c:pt idx="24">
                  <c:v>78400</c:v>
                </c:pt>
                <c:pt idx="25">
                  <c:v>78400</c:v>
                </c:pt>
                <c:pt idx="26">
                  <c:v>78400</c:v>
                </c:pt>
                <c:pt idx="27">
                  <c:v>78400</c:v>
                </c:pt>
                <c:pt idx="28">
                  <c:v>78400</c:v>
                </c:pt>
                <c:pt idx="29">
                  <c:v>78400</c:v>
                </c:pt>
              </c:numCache>
            </c:numRef>
          </c:val>
          <c:smooth val="0"/>
          <c:extLst>
            <c:ext xmlns:c16="http://schemas.microsoft.com/office/drawing/2014/chart" uri="{C3380CC4-5D6E-409C-BE32-E72D297353CC}">
              <c16:uniqueId val="{00000000-008B-4F9E-BA19-C0D0624ECB3C}"/>
            </c:ext>
          </c:extLst>
        </c:ser>
        <c:ser>
          <c:idx val="1"/>
          <c:order val="1"/>
          <c:tx>
            <c:strRef>
              <c:f>Sheet1!$C$1</c:f>
              <c:strCache>
                <c:ptCount val="1"/>
                <c:pt idx="0">
                  <c:v>3FM Live</c:v>
                </c:pt>
              </c:strCache>
            </c:strRef>
          </c:tx>
          <c:spPr>
            <a:ln w="28575" cap="rnd">
              <a:solidFill>
                <a:schemeClr val="accent2"/>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Sheet1!$C$2:$C$31</c:f>
              <c:numCache>
                <c:formatCode>General</c:formatCode>
                <c:ptCount val="30"/>
                <c:pt idx="0">
                  <c:v>77200</c:v>
                </c:pt>
                <c:pt idx="1">
                  <c:v>77200</c:v>
                </c:pt>
                <c:pt idx="2">
                  <c:v>77200</c:v>
                </c:pt>
                <c:pt idx="3">
                  <c:v>77200</c:v>
                </c:pt>
                <c:pt idx="4">
                  <c:v>77200</c:v>
                </c:pt>
                <c:pt idx="5">
                  <c:v>77200</c:v>
                </c:pt>
                <c:pt idx="6">
                  <c:v>77200</c:v>
                </c:pt>
                <c:pt idx="7">
                  <c:v>77200</c:v>
                </c:pt>
                <c:pt idx="8">
                  <c:v>77200</c:v>
                </c:pt>
                <c:pt idx="9">
                  <c:v>77200</c:v>
                </c:pt>
                <c:pt idx="10">
                  <c:v>77200</c:v>
                </c:pt>
                <c:pt idx="11">
                  <c:v>77200</c:v>
                </c:pt>
                <c:pt idx="12">
                  <c:v>77200</c:v>
                </c:pt>
                <c:pt idx="13">
                  <c:v>77200</c:v>
                </c:pt>
                <c:pt idx="14">
                  <c:v>77200</c:v>
                </c:pt>
                <c:pt idx="15">
                  <c:v>77300</c:v>
                </c:pt>
                <c:pt idx="16">
                  <c:v>77300</c:v>
                </c:pt>
                <c:pt idx="17">
                  <c:v>77300</c:v>
                </c:pt>
                <c:pt idx="18">
                  <c:v>77300</c:v>
                </c:pt>
                <c:pt idx="19">
                  <c:v>77300</c:v>
                </c:pt>
                <c:pt idx="20">
                  <c:v>77300</c:v>
                </c:pt>
                <c:pt idx="21">
                  <c:v>77300</c:v>
                </c:pt>
                <c:pt idx="22">
                  <c:v>77300</c:v>
                </c:pt>
                <c:pt idx="23">
                  <c:v>77300</c:v>
                </c:pt>
                <c:pt idx="24">
                  <c:v>77300</c:v>
                </c:pt>
                <c:pt idx="25">
                  <c:v>77300</c:v>
                </c:pt>
                <c:pt idx="26">
                  <c:v>77300</c:v>
                </c:pt>
                <c:pt idx="27">
                  <c:v>77300</c:v>
                </c:pt>
                <c:pt idx="28">
                  <c:v>77300</c:v>
                </c:pt>
                <c:pt idx="29">
                  <c:v>77300</c:v>
                </c:pt>
              </c:numCache>
            </c:numRef>
          </c:val>
          <c:smooth val="0"/>
          <c:extLst>
            <c:ext xmlns:c16="http://schemas.microsoft.com/office/drawing/2014/chart" uri="{C3380CC4-5D6E-409C-BE32-E72D297353CC}">
              <c16:uniqueId val="{00000001-008B-4F9E-BA19-C0D0624ECB3C}"/>
            </c:ext>
          </c:extLst>
        </c:ser>
        <c:dLbls>
          <c:showLegendKey val="0"/>
          <c:showVal val="0"/>
          <c:showCatName val="0"/>
          <c:showSerName val="0"/>
          <c:showPercent val="0"/>
          <c:showBubbleSize val="0"/>
        </c:dLbls>
        <c:smooth val="0"/>
        <c:axId val="607490832"/>
        <c:axId val="607491160"/>
      </c:lineChart>
      <c:dateAx>
        <c:axId val="60749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91160"/>
        <c:crosses val="autoZero"/>
        <c:auto val="1"/>
        <c:lblOffset val="100"/>
        <c:baseTimeUnit val="days"/>
      </c:dateAx>
      <c:valAx>
        <c:axId val="60749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9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511020</c:v>
                </c:pt>
                <c:pt idx="1">
                  <c:v>338283</c:v>
                </c:pt>
                <c:pt idx="2">
                  <c:v>196670</c:v>
                </c:pt>
                <c:pt idx="3">
                  <c:v>100033</c:v>
                </c:pt>
                <c:pt idx="4">
                  <c:v>58341</c:v>
                </c:pt>
                <c:pt idx="5">
                  <c:v>97814</c:v>
                </c:pt>
                <c:pt idx="6">
                  <c:v>79277</c:v>
                </c:pt>
                <c:pt idx="7">
                  <c:v>110469</c:v>
                </c:pt>
                <c:pt idx="8">
                  <c:v>98453</c:v>
                </c:pt>
                <c:pt idx="9">
                  <c:v>69611</c:v>
                </c:pt>
                <c:pt idx="10">
                  <c:v>54086</c:v>
                </c:pt>
                <c:pt idx="11">
                  <c:v>82704</c:v>
                </c:pt>
                <c:pt idx="12">
                  <c:v>51523</c:v>
                </c:pt>
                <c:pt idx="13">
                  <c:v>46680</c:v>
                </c:pt>
                <c:pt idx="14">
                  <c:v>74895</c:v>
                </c:pt>
                <c:pt idx="15">
                  <c:v>66758</c:v>
                </c:pt>
                <c:pt idx="16">
                  <c:v>98411</c:v>
                </c:pt>
                <c:pt idx="17">
                  <c:v>54564</c:v>
                </c:pt>
                <c:pt idx="18">
                  <c:v>83944</c:v>
                </c:pt>
                <c:pt idx="19">
                  <c:v>47287</c:v>
                </c:pt>
                <c:pt idx="20">
                  <c:v>45298</c:v>
                </c:pt>
                <c:pt idx="21">
                  <c:v>48023</c:v>
                </c:pt>
                <c:pt idx="22">
                  <c:v>60929</c:v>
                </c:pt>
                <c:pt idx="23">
                  <c:v>77586</c:v>
                </c:pt>
                <c:pt idx="24">
                  <c:v>54214</c:v>
                </c:pt>
                <c:pt idx="25">
                  <c:v>70357</c:v>
                </c:pt>
                <c:pt idx="26">
                  <c:v>38443</c:v>
                </c:pt>
                <c:pt idx="27">
                  <c:v>27369</c:v>
                </c:pt>
                <c:pt idx="28">
                  <c:v>71406</c:v>
                </c:pt>
                <c:pt idx="29">
                  <c:v>105529</c:v>
                </c:pt>
              </c:numCache>
            </c:numRef>
          </c:val>
          <c:smooth val="0"/>
          <c:extLst>
            <c:ext xmlns:c16="http://schemas.microsoft.com/office/drawing/2014/chart" uri="{C3380CC4-5D6E-409C-BE32-E72D297353CC}">
              <c16:uniqueId val="{00000000-4D3C-4AF4-A0EB-B78D22E35A2F}"/>
            </c:ext>
          </c:extLst>
        </c:ser>
        <c:dLbls>
          <c:showLegendKey val="0"/>
          <c:showVal val="0"/>
          <c:showCatName val="0"/>
          <c:showSerName val="0"/>
          <c:showPercent val="0"/>
          <c:showBubbleSize val="0"/>
        </c:dLbls>
        <c:smooth val="0"/>
        <c:axId val="607502312"/>
        <c:axId val="607499032"/>
      </c:lineChart>
      <c:dateAx>
        <c:axId val="607502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99032"/>
        <c:crosses val="autoZero"/>
        <c:auto val="1"/>
        <c:lblOffset val="100"/>
        <c:baseTimeUnit val="days"/>
      </c:dateAx>
      <c:valAx>
        <c:axId val="60749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50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0.79949999999999999</c:v>
                </c:pt>
                <c:pt idx="1">
                  <c:v>0.84909999999999997</c:v>
                </c:pt>
                <c:pt idx="2">
                  <c:v>1.4274</c:v>
                </c:pt>
                <c:pt idx="3">
                  <c:v>0.65280000000000005</c:v>
                </c:pt>
                <c:pt idx="4">
                  <c:v>0.3947</c:v>
                </c:pt>
                <c:pt idx="5">
                  <c:v>0.94489999999999996</c:v>
                </c:pt>
                <c:pt idx="6">
                  <c:v>0.53680000000000005</c:v>
                </c:pt>
                <c:pt idx="7">
                  <c:v>1.5747</c:v>
                </c:pt>
                <c:pt idx="8">
                  <c:v>2.65</c:v>
                </c:pt>
                <c:pt idx="9">
                  <c:v>0.68479999999999996</c:v>
                </c:pt>
                <c:pt idx="10">
                  <c:v>0.56659999999999999</c:v>
                </c:pt>
                <c:pt idx="11">
                  <c:v>0.74209999999999998</c:v>
                </c:pt>
                <c:pt idx="12">
                  <c:v>1.5213000000000001</c:v>
                </c:pt>
                <c:pt idx="13">
                  <c:v>0.30880000000000002</c:v>
                </c:pt>
                <c:pt idx="14">
                  <c:v>1.2937000000000001</c:v>
                </c:pt>
                <c:pt idx="15">
                  <c:v>1.1380999999999999</c:v>
                </c:pt>
                <c:pt idx="16">
                  <c:v>0.43519999999999998</c:v>
                </c:pt>
                <c:pt idx="17">
                  <c:v>0.45829999999999999</c:v>
                </c:pt>
                <c:pt idx="18">
                  <c:v>0.55769999999999997</c:v>
                </c:pt>
                <c:pt idx="19">
                  <c:v>0.57079999999999997</c:v>
                </c:pt>
                <c:pt idx="20">
                  <c:v>4.3608000000000002</c:v>
                </c:pt>
                <c:pt idx="21">
                  <c:v>0.18870000000000001</c:v>
                </c:pt>
                <c:pt idx="22">
                  <c:v>2.6589999999999998</c:v>
                </c:pt>
                <c:pt idx="23">
                  <c:v>0.81769999999999998</c:v>
                </c:pt>
                <c:pt idx="24">
                  <c:v>5.1212</c:v>
                </c:pt>
                <c:pt idx="25">
                  <c:v>0.498</c:v>
                </c:pt>
                <c:pt idx="26">
                  <c:v>0.60960000000000003</c:v>
                </c:pt>
                <c:pt idx="27">
                  <c:v>0.45850000000000002</c:v>
                </c:pt>
                <c:pt idx="28">
                  <c:v>2.5390000000000001</c:v>
                </c:pt>
                <c:pt idx="29">
                  <c:v>0.96640000000000004</c:v>
                </c:pt>
              </c:numCache>
            </c:numRef>
          </c:val>
          <c:smooth val="0"/>
          <c:extLst>
            <c:ext xmlns:c16="http://schemas.microsoft.com/office/drawing/2014/chart" uri="{C3380CC4-5D6E-409C-BE32-E72D297353CC}">
              <c16:uniqueId val="{00000000-1536-42A8-8D7E-760CEBD45D6A}"/>
            </c:ext>
          </c:extLst>
        </c:ser>
        <c:dLbls>
          <c:showLegendKey val="0"/>
          <c:showVal val="0"/>
          <c:showCatName val="0"/>
          <c:showSerName val="0"/>
          <c:showPercent val="0"/>
          <c:showBubbleSize val="0"/>
        </c:dLbls>
        <c:smooth val="0"/>
        <c:axId val="607445568"/>
        <c:axId val="607450160"/>
      </c:lineChart>
      <c:dateAx>
        <c:axId val="60744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50160"/>
        <c:crosses val="autoZero"/>
        <c:auto val="1"/>
        <c:lblOffset val="100"/>
        <c:baseTimeUnit val="days"/>
      </c:dateAx>
      <c:valAx>
        <c:axId val="60745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44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1545.2857142857099</c:v>
                </c:pt>
                <c:pt idx="1">
                  <c:v>1980.4375</c:v>
                </c:pt>
                <c:pt idx="2">
                  <c:v>911.7</c:v>
                </c:pt>
                <c:pt idx="3">
                  <c:v>1411.1111111111099</c:v>
                </c:pt>
                <c:pt idx="4">
                  <c:v>695.26666666666699</c:v>
                </c:pt>
                <c:pt idx="5">
                  <c:v>1366.7142857142901</c:v>
                </c:pt>
                <c:pt idx="6">
                  <c:v>1237.75</c:v>
                </c:pt>
              </c:numCache>
            </c:numRef>
          </c:val>
          <c:extLst>
            <c:ext xmlns:c16="http://schemas.microsoft.com/office/drawing/2014/chart" uri="{C3380CC4-5D6E-409C-BE32-E72D297353CC}">
              <c16:uniqueId val="{00000000-80AF-4842-884F-388CB2ED42F4}"/>
            </c:ext>
          </c:extLst>
        </c:ser>
        <c:dLbls>
          <c:showLegendKey val="0"/>
          <c:showVal val="0"/>
          <c:showCatName val="0"/>
          <c:showSerName val="0"/>
          <c:showPercent val="0"/>
          <c:showBubbleSize val="0"/>
        </c:dLbls>
        <c:gapWidth val="219"/>
        <c:overlap val="-27"/>
        <c:axId val="543652536"/>
        <c:axId val="543654176"/>
      </c:barChart>
      <c:catAx>
        <c:axId val="54365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654176"/>
        <c:crosses val="autoZero"/>
        <c:auto val="1"/>
        <c:lblAlgn val="ctr"/>
        <c:lblOffset val="100"/>
        <c:noMultiLvlLbl val="0"/>
      </c:catAx>
      <c:valAx>
        <c:axId val="54365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65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1031347</c:v>
                </c:pt>
                <c:pt idx="1">
                  <c:v>544876</c:v>
                </c:pt>
                <c:pt idx="2">
                  <c:v>241539</c:v>
                </c:pt>
                <c:pt idx="3">
                  <c:v>181527</c:v>
                </c:pt>
                <c:pt idx="4">
                  <c:v>158698</c:v>
                </c:pt>
                <c:pt idx="5">
                  <c:v>136737</c:v>
                </c:pt>
                <c:pt idx="6">
                  <c:v>136422</c:v>
                </c:pt>
                <c:pt idx="7">
                  <c:v>215343</c:v>
                </c:pt>
                <c:pt idx="8">
                  <c:v>191146</c:v>
                </c:pt>
                <c:pt idx="9">
                  <c:v>187499</c:v>
                </c:pt>
                <c:pt idx="10">
                  <c:v>155902</c:v>
                </c:pt>
                <c:pt idx="11">
                  <c:v>141405</c:v>
                </c:pt>
                <c:pt idx="12">
                  <c:v>173689</c:v>
                </c:pt>
                <c:pt idx="13">
                  <c:v>212571</c:v>
                </c:pt>
                <c:pt idx="14">
                  <c:v>187129</c:v>
                </c:pt>
                <c:pt idx="15">
                  <c:v>141679</c:v>
                </c:pt>
                <c:pt idx="16">
                  <c:v>125375</c:v>
                </c:pt>
                <c:pt idx="17">
                  <c:v>103955</c:v>
                </c:pt>
                <c:pt idx="18">
                  <c:v>111571</c:v>
                </c:pt>
                <c:pt idx="19">
                  <c:v>71981</c:v>
                </c:pt>
                <c:pt idx="20">
                  <c:v>121015</c:v>
                </c:pt>
                <c:pt idx="21">
                  <c:v>194592</c:v>
                </c:pt>
                <c:pt idx="22">
                  <c:v>137096</c:v>
                </c:pt>
                <c:pt idx="23">
                  <c:v>221598</c:v>
                </c:pt>
                <c:pt idx="24">
                  <c:v>207874</c:v>
                </c:pt>
                <c:pt idx="25">
                  <c:v>262247</c:v>
                </c:pt>
                <c:pt idx="26">
                  <c:v>141362</c:v>
                </c:pt>
                <c:pt idx="27">
                  <c:v>125086</c:v>
                </c:pt>
                <c:pt idx="28">
                  <c:v>106974</c:v>
                </c:pt>
                <c:pt idx="29">
                  <c:v>166123</c:v>
                </c:pt>
              </c:numCache>
            </c:numRef>
          </c:val>
          <c:smooth val="0"/>
          <c:extLst>
            <c:ext xmlns:c16="http://schemas.microsoft.com/office/drawing/2014/chart" uri="{C3380CC4-5D6E-409C-BE32-E72D297353CC}">
              <c16:uniqueId val="{00000000-4788-4900-9129-93D58DFD9C11}"/>
            </c:ext>
          </c:extLst>
        </c:ser>
        <c:dLbls>
          <c:showLegendKey val="0"/>
          <c:showVal val="0"/>
          <c:showCatName val="0"/>
          <c:showSerName val="0"/>
          <c:showPercent val="0"/>
          <c:showBubbleSize val="0"/>
        </c:dLbls>
        <c:smooth val="0"/>
        <c:axId val="543665984"/>
        <c:axId val="543666312"/>
      </c:lineChart>
      <c:dateAx>
        <c:axId val="54366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666312"/>
        <c:crosses val="autoZero"/>
        <c:auto val="1"/>
        <c:lblOffset val="100"/>
        <c:baseTimeUnit val="days"/>
      </c:dateAx>
      <c:valAx>
        <c:axId val="54366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66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MUSIC</c:v>
                </c:pt>
              </c:strCache>
            </c:strRef>
          </c:tx>
          <c:spPr>
            <a:ln w="28575" cap="rnd">
              <a:solidFill>
                <a:schemeClr val="accent1"/>
              </a:solidFill>
              <a:round/>
            </a:ln>
            <a:effectLst/>
          </c:spPr>
          <c:marker>
            <c:symbol val="none"/>
          </c:marker>
          <c:cat>
            <c:numRef>
              <c:f>Sheet1!$A$2:$A$29</c:f>
              <c:numCache>
                <c:formatCode>m/d/yyyy</c:formatCode>
                <c:ptCount val="28"/>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numCache>
            </c:numRef>
          </c:cat>
          <c:val>
            <c:numRef>
              <c:f>Sheet1!$B$2:$B$29</c:f>
              <c:numCache>
                <c:formatCode>General</c:formatCode>
                <c:ptCount val="28"/>
                <c:pt idx="0">
                  <c:v>383</c:v>
                </c:pt>
                <c:pt idx="1">
                  <c:v>426</c:v>
                </c:pt>
                <c:pt idx="2">
                  <c:v>462</c:v>
                </c:pt>
                <c:pt idx="3">
                  <c:v>432</c:v>
                </c:pt>
                <c:pt idx="4">
                  <c:v>485</c:v>
                </c:pt>
                <c:pt idx="5">
                  <c:v>485</c:v>
                </c:pt>
                <c:pt idx="6">
                  <c:v>414</c:v>
                </c:pt>
                <c:pt idx="7">
                  <c:v>448</c:v>
                </c:pt>
                <c:pt idx="8">
                  <c:v>505</c:v>
                </c:pt>
                <c:pt idx="9">
                  <c:v>525</c:v>
                </c:pt>
                <c:pt idx="10">
                  <c:v>553</c:v>
                </c:pt>
                <c:pt idx="11">
                  <c:v>427</c:v>
                </c:pt>
                <c:pt idx="12">
                  <c:v>469</c:v>
                </c:pt>
                <c:pt idx="13">
                  <c:v>461</c:v>
                </c:pt>
                <c:pt idx="14">
                  <c:v>453</c:v>
                </c:pt>
                <c:pt idx="15">
                  <c:v>455</c:v>
                </c:pt>
                <c:pt idx="16">
                  <c:v>520</c:v>
                </c:pt>
                <c:pt idx="17">
                  <c:v>500</c:v>
                </c:pt>
                <c:pt idx="18">
                  <c:v>519</c:v>
                </c:pt>
                <c:pt idx="19">
                  <c:v>455</c:v>
                </c:pt>
                <c:pt idx="20">
                  <c:v>388</c:v>
                </c:pt>
                <c:pt idx="21">
                  <c:v>436</c:v>
                </c:pt>
                <c:pt idx="22">
                  <c:v>391</c:v>
                </c:pt>
                <c:pt idx="23">
                  <c:v>513</c:v>
                </c:pt>
                <c:pt idx="24">
                  <c:v>524</c:v>
                </c:pt>
                <c:pt idx="25">
                  <c:v>561</c:v>
                </c:pt>
                <c:pt idx="26">
                  <c:v>424</c:v>
                </c:pt>
                <c:pt idx="27">
                  <c:v>406</c:v>
                </c:pt>
              </c:numCache>
            </c:numRef>
          </c:val>
          <c:smooth val="0"/>
          <c:extLst>
            <c:ext xmlns:c16="http://schemas.microsoft.com/office/drawing/2014/chart" uri="{C3380CC4-5D6E-409C-BE32-E72D297353CC}">
              <c16:uniqueId val="{00000000-3994-43DD-9691-C06CCC9CCE7D}"/>
            </c:ext>
          </c:extLst>
        </c:ser>
        <c:ser>
          <c:idx val="1"/>
          <c:order val="1"/>
          <c:tx>
            <c:strRef>
              <c:f>Sheet1!$C$1</c:f>
              <c:strCache>
                <c:ptCount val="1"/>
                <c:pt idx="0">
                  <c:v>YouTube</c:v>
                </c:pt>
              </c:strCache>
            </c:strRef>
          </c:tx>
          <c:spPr>
            <a:ln w="28575" cap="rnd">
              <a:solidFill>
                <a:schemeClr val="accent2"/>
              </a:solidFill>
              <a:round/>
            </a:ln>
            <a:effectLst/>
          </c:spPr>
          <c:marker>
            <c:symbol val="none"/>
          </c:marker>
          <c:cat>
            <c:numRef>
              <c:f>Sheet1!$A$2:$A$29</c:f>
              <c:numCache>
                <c:formatCode>m/d/yyyy</c:formatCode>
                <c:ptCount val="28"/>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numCache>
            </c:numRef>
          </c:cat>
          <c:val>
            <c:numRef>
              <c:f>Sheet1!$C$2:$C$29</c:f>
              <c:numCache>
                <c:formatCode>General</c:formatCode>
                <c:ptCount val="28"/>
                <c:pt idx="0">
                  <c:v>19944</c:v>
                </c:pt>
                <c:pt idx="1">
                  <c:v>19522</c:v>
                </c:pt>
                <c:pt idx="2">
                  <c:v>19554</c:v>
                </c:pt>
                <c:pt idx="3">
                  <c:v>20092</c:v>
                </c:pt>
                <c:pt idx="4">
                  <c:v>22796</c:v>
                </c:pt>
                <c:pt idx="5">
                  <c:v>20674</c:v>
                </c:pt>
                <c:pt idx="6">
                  <c:v>17146</c:v>
                </c:pt>
                <c:pt idx="7">
                  <c:v>16297</c:v>
                </c:pt>
                <c:pt idx="8">
                  <c:v>17178</c:v>
                </c:pt>
                <c:pt idx="9">
                  <c:v>17333</c:v>
                </c:pt>
                <c:pt idx="10">
                  <c:v>21790</c:v>
                </c:pt>
                <c:pt idx="11">
                  <c:v>21021</c:v>
                </c:pt>
                <c:pt idx="12">
                  <c:v>19746</c:v>
                </c:pt>
                <c:pt idx="13">
                  <c:v>18910</c:v>
                </c:pt>
                <c:pt idx="14">
                  <c:v>21361</c:v>
                </c:pt>
                <c:pt idx="15">
                  <c:v>19427</c:v>
                </c:pt>
                <c:pt idx="16">
                  <c:v>18171</c:v>
                </c:pt>
                <c:pt idx="17">
                  <c:v>18549</c:v>
                </c:pt>
                <c:pt idx="18">
                  <c:v>20015</c:v>
                </c:pt>
                <c:pt idx="19">
                  <c:v>17080</c:v>
                </c:pt>
                <c:pt idx="20">
                  <c:v>14942</c:v>
                </c:pt>
                <c:pt idx="21">
                  <c:v>14921</c:v>
                </c:pt>
                <c:pt idx="22">
                  <c:v>14867</c:v>
                </c:pt>
                <c:pt idx="23">
                  <c:v>16693</c:v>
                </c:pt>
                <c:pt idx="24">
                  <c:v>16196</c:v>
                </c:pt>
                <c:pt idx="25">
                  <c:v>18860</c:v>
                </c:pt>
                <c:pt idx="26">
                  <c:v>17273</c:v>
                </c:pt>
                <c:pt idx="27">
                  <c:v>17147</c:v>
                </c:pt>
              </c:numCache>
            </c:numRef>
          </c:val>
          <c:smooth val="0"/>
          <c:extLst>
            <c:ext xmlns:c16="http://schemas.microsoft.com/office/drawing/2014/chart" uri="{C3380CC4-5D6E-409C-BE32-E72D297353CC}">
              <c16:uniqueId val="{00000001-3994-43DD-9691-C06CCC9CCE7D}"/>
            </c:ext>
          </c:extLst>
        </c:ser>
        <c:dLbls>
          <c:showLegendKey val="0"/>
          <c:showVal val="0"/>
          <c:showCatName val="0"/>
          <c:showSerName val="0"/>
          <c:showPercent val="0"/>
          <c:showBubbleSize val="0"/>
        </c:dLbls>
        <c:smooth val="0"/>
        <c:axId val="543668608"/>
        <c:axId val="543658768"/>
      </c:lineChart>
      <c:dateAx>
        <c:axId val="54366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658768"/>
        <c:crosses val="autoZero"/>
        <c:auto val="1"/>
        <c:lblOffset val="100"/>
        <c:baseTimeUnit val="days"/>
      </c:dateAx>
      <c:valAx>
        <c:axId val="54365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66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27EF7-AFCB-4572-88D8-DEEAA2C8E768}"/>
              </a:ext>
            </a:extLst>
          </p:cNvPr>
          <p:cNvSpPr>
            <a:spLocks noGrp="1"/>
          </p:cNvSpPr>
          <p:nvPr>
            <p:ph type="ctrTitle"/>
          </p:nvPr>
        </p:nvSpPr>
        <p:spPr/>
        <p:txBody>
          <a:bodyPr/>
          <a:lstStyle/>
          <a:p>
            <a:r>
              <a:rPr lang="en-US"/>
              <a:t>3FM Maandelijkse raportage</a:t>
            </a:r>
          </a:p>
        </p:txBody>
      </p:sp>
      <p:sp>
        <p:nvSpPr>
          <p:cNvPr id="3" name="Subtitle 2">
            <a:extLst>
              <a:ext uri="{FF2B5EF4-FFF2-40B4-BE49-F238E27FC236}">
                <a16:creationId xmlns:a16="http://schemas.microsoft.com/office/drawing/2014/main" id="{6F38CEB8-EA6C-4879-9B85-037FAC465D06}"/>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2186895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A1A4A-69FC-4110-93D3-896F3457DFB2}"/>
              </a:ext>
            </a:extLst>
          </p:cNvPr>
          <p:cNvSpPr>
            <a:spLocks noGrp="1"/>
          </p:cNvSpPr>
          <p:nvPr>
            <p:ph type="title"/>
          </p:nvPr>
        </p:nvSpPr>
        <p:spPr/>
        <p:txBody>
          <a:bodyPr/>
          <a:lstStyle/>
          <a:p>
            <a:r>
              <a:rPr lang="en-US"/>
              <a:t>Overall Overall Top Pages | NPO3FM</a:t>
            </a:r>
          </a:p>
        </p:txBody>
      </p:sp>
      <p:graphicFrame>
        <p:nvGraphicFramePr>
          <p:cNvPr id="5" name="Table Placeholder 4">
            <a:extLst>
              <a:ext uri="{FF2B5EF4-FFF2-40B4-BE49-F238E27FC236}">
                <a16:creationId xmlns:a16="http://schemas.microsoft.com/office/drawing/2014/main" id="{718D1B3A-AE77-424C-BC23-5AFD38F44A16}"/>
              </a:ext>
            </a:extLst>
          </p:cNvPr>
          <p:cNvGraphicFramePr>
            <a:graphicFrameLocks noGrp="1"/>
          </p:cNvGraphicFramePr>
          <p:nvPr>
            <p:ph type="tbl" sz="quarter" idx="13"/>
            <p:extLst>
              <p:ext uri="{D42A27DB-BD31-4B8C-83A1-F6EECF244321}">
                <p14:modId xmlns:p14="http://schemas.microsoft.com/office/powerpoint/2010/main" val="2444780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1708647"/>
                    </a:ext>
                  </a:extLst>
                </a:gridCol>
                <a:gridCol w="1152144">
                  <a:extLst>
                    <a:ext uri="{9D8B030D-6E8A-4147-A177-3AD203B41FA5}">
                      <a16:colId xmlns:a16="http://schemas.microsoft.com/office/drawing/2014/main" val="3722815819"/>
                    </a:ext>
                  </a:extLst>
                </a:gridCol>
                <a:gridCol w="1152144">
                  <a:extLst>
                    <a:ext uri="{9D8B030D-6E8A-4147-A177-3AD203B41FA5}">
                      <a16:colId xmlns:a16="http://schemas.microsoft.com/office/drawing/2014/main" val="2571485691"/>
                    </a:ext>
                  </a:extLst>
                </a:gridCol>
                <a:gridCol w="1152144">
                  <a:extLst>
                    <a:ext uri="{9D8B030D-6E8A-4147-A177-3AD203B41FA5}">
                      <a16:colId xmlns:a16="http://schemas.microsoft.com/office/drawing/2014/main" val="1726886231"/>
                    </a:ext>
                  </a:extLst>
                </a:gridCol>
                <a:gridCol w="1152144">
                  <a:extLst>
                    <a:ext uri="{9D8B030D-6E8A-4147-A177-3AD203B41FA5}">
                      <a16:colId xmlns:a16="http://schemas.microsoft.com/office/drawing/2014/main" val="1680627269"/>
                    </a:ext>
                  </a:extLst>
                </a:gridCol>
                <a:gridCol w="1152144">
                  <a:extLst>
                    <a:ext uri="{9D8B030D-6E8A-4147-A177-3AD203B41FA5}">
                      <a16:colId xmlns:a16="http://schemas.microsoft.com/office/drawing/2014/main" val="2878360913"/>
                    </a:ext>
                  </a:extLst>
                </a:gridCol>
                <a:gridCol w="1152144">
                  <a:extLst>
                    <a:ext uri="{9D8B030D-6E8A-4147-A177-3AD203B41FA5}">
                      <a16:colId xmlns:a16="http://schemas.microsoft.com/office/drawing/2014/main" val="1732394438"/>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extLst>
                  <a:ext uri="{0D108BD9-81ED-4DB2-BD59-A6C34878D82A}">
                    <a16:rowId xmlns:a16="http://schemas.microsoft.com/office/drawing/2014/main" val="4277807221"/>
                  </a:ext>
                </a:extLst>
              </a:tr>
              <a:tr h="370840">
                <a:tc>
                  <a:txBody>
                    <a:bodyPr/>
                    <a:lstStyle/>
                    <a:p>
                      <a:r>
                        <a:rPr lang="en-US" sz="1000"/>
                        <a:t>Instagram</a:t>
                      </a:r>
                    </a:p>
                  </a:txBody>
                  <a:tcPr/>
                </a:tc>
                <a:tc>
                  <a:txBody>
                    <a:bodyPr/>
                    <a:lstStyle/>
                    <a:p>
                      <a:r>
                        <a:rPr lang="en-US" sz="1000"/>
                        <a:t>npo3fm</a:t>
                      </a:r>
                    </a:p>
                  </a:txBody>
                  <a:tcPr/>
                </a:tc>
                <a:tc>
                  <a:txBody>
                    <a:bodyPr/>
                    <a:lstStyle/>
                    <a:p>
                      <a:r>
                        <a:rPr lang="en-US" sz="1000"/>
                        <a:t>126304</a:t>
                      </a:r>
                    </a:p>
                  </a:txBody>
                  <a:tcPr/>
                </a:tc>
                <a:tc>
                  <a:txBody>
                    <a:bodyPr/>
                    <a:lstStyle/>
                    <a:p>
                      <a:r>
                        <a:rPr lang="en-US" sz="1000"/>
                        <a:t>439</a:t>
                      </a:r>
                    </a:p>
                  </a:txBody>
                  <a:tcPr/>
                </a:tc>
                <a:tc>
                  <a:txBody>
                    <a:bodyPr/>
                    <a:lstStyle/>
                    <a:p>
                      <a:r>
                        <a:rPr lang="en-US" sz="1000"/>
                        <a:t>36</a:t>
                      </a:r>
                    </a:p>
                  </a:txBody>
                  <a:tcPr/>
                </a:tc>
                <a:tc>
                  <a:txBody>
                    <a:bodyPr/>
                    <a:lstStyle/>
                    <a:p>
                      <a:r>
                        <a:rPr lang="en-US" sz="1000"/>
                        <a:t>46708</a:t>
                      </a:r>
                    </a:p>
                  </a:txBody>
                  <a:tcPr/>
                </a:tc>
                <a:tc>
                  <a:txBody>
                    <a:bodyPr/>
                    <a:lstStyle/>
                    <a:p>
                      <a:r>
                        <a:rPr lang="en-US" sz="1000"/>
                        <a:t>1297</a:t>
                      </a:r>
                    </a:p>
                  </a:txBody>
                  <a:tcPr/>
                </a:tc>
                <a:extLst>
                  <a:ext uri="{0D108BD9-81ED-4DB2-BD59-A6C34878D82A}">
                    <a16:rowId xmlns:a16="http://schemas.microsoft.com/office/drawing/2014/main" val="3957238291"/>
                  </a:ext>
                </a:extLst>
              </a:tr>
              <a:tr h="370840">
                <a:tc>
                  <a:txBody>
                    <a:bodyPr/>
                    <a:lstStyle/>
                    <a:p>
                      <a:r>
                        <a:rPr lang="en-US" sz="1000"/>
                        <a:t>TikTok</a:t>
                      </a:r>
                    </a:p>
                  </a:txBody>
                  <a:tcPr/>
                </a:tc>
                <a:tc>
                  <a:txBody>
                    <a:bodyPr/>
                    <a:lstStyle/>
                    <a:p>
                      <a:r>
                        <a:rPr lang="en-US" sz="1000"/>
                        <a:t>@npo3fm</a:t>
                      </a:r>
                    </a:p>
                  </a:txBody>
                  <a:tcPr/>
                </a:tc>
                <a:tc>
                  <a:txBody>
                    <a:bodyPr/>
                    <a:lstStyle/>
                    <a:p>
                      <a:r>
                        <a:rPr lang="en-US" sz="1000"/>
                        <a:t>130549</a:t>
                      </a:r>
                    </a:p>
                  </a:txBody>
                  <a:tcPr/>
                </a:tc>
                <a:tc>
                  <a:txBody>
                    <a:bodyPr/>
                    <a:lstStyle/>
                    <a:p>
                      <a:r>
                        <a:rPr lang="en-US" sz="1000"/>
                        <a:t>315</a:t>
                      </a:r>
                    </a:p>
                  </a:txBody>
                  <a:tcPr/>
                </a:tc>
                <a:tc>
                  <a:txBody>
                    <a:bodyPr/>
                    <a:lstStyle/>
                    <a:p>
                      <a:r>
                        <a:rPr lang="en-US" sz="1000"/>
                        <a:t>29</a:t>
                      </a:r>
                    </a:p>
                  </a:txBody>
                  <a:tcPr/>
                </a:tc>
                <a:tc>
                  <a:txBody>
                    <a:bodyPr/>
                    <a:lstStyle/>
                    <a:p>
                      <a:r>
                        <a:rPr lang="en-US" sz="1000"/>
                        <a:t>118932</a:t>
                      </a:r>
                    </a:p>
                  </a:txBody>
                  <a:tcPr/>
                </a:tc>
                <a:tc>
                  <a:txBody>
                    <a:bodyPr/>
                    <a:lstStyle/>
                    <a:p>
                      <a:r>
                        <a:rPr lang="en-US" sz="1000"/>
                        <a:t>4101</a:t>
                      </a:r>
                    </a:p>
                  </a:txBody>
                  <a:tcPr/>
                </a:tc>
                <a:extLst>
                  <a:ext uri="{0D108BD9-81ED-4DB2-BD59-A6C34878D82A}">
                    <a16:rowId xmlns:a16="http://schemas.microsoft.com/office/drawing/2014/main" val="3049806046"/>
                  </a:ext>
                </a:extLst>
              </a:tr>
              <a:tr h="370840">
                <a:tc>
                  <a:txBody>
                    <a:bodyPr/>
                    <a:lstStyle/>
                    <a:p>
                      <a:r>
                        <a:rPr lang="en-US" sz="1000"/>
                        <a:t>YouTube</a:t>
                      </a:r>
                    </a:p>
                  </a:txBody>
                  <a:tcPr/>
                </a:tc>
                <a:tc>
                  <a:txBody>
                    <a:bodyPr/>
                    <a:lstStyle/>
                    <a:p>
                      <a:r>
                        <a:rPr lang="en-US" sz="1000"/>
                        <a:t>3FM Live</a:t>
                      </a:r>
                    </a:p>
                  </a:txBody>
                  <a:tcPr/>
                </a:tc>
                <a:tc>
                  <a:txBody>
                    <a:bodyPr/>
                    <a:lstStyle/>
                    <a:p>
                      <a:r>
                        <a:rPr lang="en-US" sz="1000"/>
                        <a:t>77300</a:t>
                      </a:r>
                    </a:p>
                  </a:txBody>
                  <a:tcPr/>
                </a:tc>
                <a:tc>
                  <a:txBody>
                    <a:bodyPr/>
                    <a:lstStyle/>
                    <a:p>
                      <a:r>
                        <a:rPr lang="en-US" sz="1000"/>
                        <a:t>200</a:t>
                      </a:r>
                    </a:p>
                  </a:txBody>
                  <a:tcPr/>
                </a:tc>
                <a:tc>
                  <a:txBody>
                    <a:bodyPr/>
                    <a:lstStyle/>
                    <a:p>
                      <a:r>
                        <a:rPr lang="en-US" sz="1000"/>
                        <a:t>16</a:t>
                      </a:r>
                    </a:p>
                  </a:txBody>
                  <a:tcPr/>
                </a:tc>
                <a:tc>
                  <a:txBody>
                    <a:bodyPr/>
                    <a:lstStyle/>
                    <a:p>
                      <a:r>
                        <a:rPr lang="en-US" sz="1000"/>
                        <a:t>2853</a:t>
                      </a:r>
                    </a:p>
                  </a:txBody>
                  <a:tcPr/>
                </a:tc>
                <a:tc>
                  <a:txBody>
                    <a:bodyPr/>
                    <a:lstStyle/>
                    <a:p>
                      <a:r>
                        <a:rPr lang="en-US" sz="1000"/>
                        <a:t>178</a:t>
                      </a:r>
                    </a:p>
                  </a:txBody>
                  <a:tcPr/>
                </a:tc>
                <a:extLst>
                  <a:ext uri="{0D108BD9-81ED-4DB2-BD59-A6C34878D82A}">
                    <a16:rowId xmlns:a16="http://schemas.microsoft.com/office/drawing/2014/main" val="1865725822"/>
                  </a:ext>
                </a:extLst>
              </a:tr>
              <a:tr h="370840">
                <a:tc>
                  <a:txBody>
                    <a:bodyPr/>
                    <a:lstStyle/>
                    <a:p>
                      <a:r>
                        <a:rPr lang="en-US" sz="1000"/>
                        <a:t>YouTube</a:t>
                      </a:r>
                    </a:p>
                  </a:txBody>
                  <a:tcPr/>
                </a:tc>
                <a:tc>
                  <a:txBody>
                    <a:bodyPr/>
                    <a:lstStyle/>
                    <a:p>
                      <a:r>
                        <a:rPr lang="en-US" sz="1000"/>
                        <a:t>3FM</a:t>
                      </a:r>
                    </a:p>
                  </a:txBody>
                  <a:tcPr/>
                </a:tc>
                <a:tc>
                  <a:txBody>
                    <a:bodyPr/>
                    <a:lstStyle/>
                    <a:p>
                      <a:r>
                        <a:rPr lang="en-US" sz="1000"/>
                        <a:t>78400</a:t>
                      </a:r>
                    </a:p>
                  </a:txBody>
                  <a:tcPr/>
                </a:tc>
                <a:tc>
                  <a:txBody>
                    <a:bodyPr/>
                    <a:lstStyle/>
                    <a:p>
                      <a:r>
                        <a:rPr lang="en-US" sz="1000"/>
                        <a:t>100</a:t>
                      </a:r>
                    </a:p>
                  </a:txBody>
                  <a:tcPr/>
                </a:tc>
                <a:tc>
                  <a:txBody>
                    <a:bodyPr/>
                    <a:lstStyle/>
                    <a:p>
                      <a:r>
                        <a:rPr lang="en-US" sz="1000"/>
                        <a:t>28</a:t>
                      </a:r>
                    </a:p>
                  </a:txBody>
                  <a:tcPr/>
                </a:tc>
                <a:tc>
                  <a:txBody>
                    <a:bodyPr/>
                    <a:lstStyle/>
                    <a:p>
                      <a:r>
                        <a:rPr lang="en-US" sz="1000"/>
                        <a:t>2985</a:t>
                      </a:r>
                    </a:p>
                  </a:txBody>
                  <a:tcPr/>
                </a:tc>
                <a:tc>
                  <a:txBody>
                    <a:bodyPr/>
                    <a:lstStyle/>
                    <a:p>
                      <a:r>
                        <a:rPr lang="en-US" sz="1000"/>
                        <a:t>107</a:t>
                      </a:r>
                    </a:p>
                  </a:txBody>
                  <a:tcPr/>
                </a:tc>
                <a:extLst>
                  <a:ext uri="{0D108BD9-81ED-4DB2-BD59-A6C34878D82A}">
                    <a16:rowId xmlns:a16="http://schemas.microsoft.com/office/drawing/2014/main" val="3415575749"/>
                  </a:ext>
                </a:extLst>
              </a:tr>
              <a:tr h="370840">
                <a:tc>
                  <a:txBody>
                    <a:bodyPr/>
                    <a:lstStyle/>
                    <a:p>
                      <a:r>
                        <a:rPr lang="en-US" sz="1000"/>
                        <a:t>Facebook</a:t>
                      </a:r>
                    </a:p>
                  </a:txBody>
                  <a:tcPr/>
                </a:tc>
                <a:tc>
                  <a:txBody>
                    <a:bodyPr/>
                    <a:lstStyle/>
                    <a:p>
                      <a:r>
                        <a:rPr lang="en-US" sz="1000"/>
                        <a:t>3FM</a:t>
                      </a:r>
                    </a:p>
                  </a:txBody>
                  <a:tcPr/>
                </a:tc>
                <a:tc>
                  <a:txBody>
                    <a:bodyPr/>
                    <a:lstStyle/>
                    <a:p>
                      <a:r>
                        <a:rPr lang="en-US" sz="1000"/>
                        <a:t>308844</a:t>
                      </a:r>
                    </a:p>
                  </a:txBody>
                  <a:tcPr/>
                </a:tc>
                <a:tc>
                  <a:txBody>
                    <a:bodyPr/>
                    <a:lstStyle/>
                    <a:p>
                      <a:r>
                        <a:rPr lang="en-US" sz="1000"/>
                        <a:t>-310</a:t>
                      </a:r>
                    </a:p>
                  </a:txBody>
                  <a:tcPr/>
                </a:tc>
                <a:tc>
                  <a:txBody>
                    <a:bodyPr/>
                    <a:lstStyle/>
                    <a:p>
                      <a:r>
                        <a:rPr lang="en-US" sz="1000"/>
                        <a:t>59</a:t>
                      </a:r>
                    </a:p>
                  </a:txBody>
                  <a:tcPr/>
                </a:tc>
                <a:tc>
                  <a:txBody>
                    <a:bodyPr/>
                    <a:lstStyle/>
                    <a:p>
                      <a:r>
                        <a:rPr lang="en-US" sz="1000"/>
                        <a:t>6357</a:t>
                      </a:r>
                    </a:p>
                  </a:txBody>
                  <a:tcPr/>
                </a:tc>
                <a:tc>
                  <a:txBody>
                    <a:bodyPr/>
                    <a:lstStyle/>
                    <a:p>
                      <a:r>
                        <a:rPr lang="en-US" sz="1000"/>
                        <a:t>108</a:t>
                      </a:r>
                    </a:p>
                  </a:txBody>
                  <a:tcPr/>
                </a:tc>
                <a:extLst>
                  <a:ext uri="{0D108BD9-81ED-4DB2-BD59-A6C34878D82A}">
                    <a16:rowId xmlns:a16="http://schemas.microsoft.com/office/drawing/2014/main" val="178122067"/>
                  </a:ext>
                </a:extLst>
              </a:tr>
            </a:tbl>
          </a:graphicData>
        </a:graphic>
      </p:graphicFrame>
      <p:sp>
        <p:nvSpPr>
          <p:cNvPr id="4" name="Text Placeholder 3">
            <a:extLst>
              <a:ext uri="{FF2B5EF4-FFF2-40B4-BE49-F238E27FC236}">
                <a16:creationId xmlns:a16="http://schemas.microsoft.com/office/drawing/2014/main" id="{79B3EE3D-B1C7-4E79-BD02-AE4098E9A0F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5449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9875B-F9CB-4D2F-9786-396A3B396F70}"/>
              </a:ext>
            </a:extLst>
          </p:cNvPr>
          <p:cNvSpPr>
            <a:spLocks noGrp="1"/>
          </p:cNvSpPr>
          <p:nvPr>
            <p:ph type="title"/>
          </p:nvPr>
        </p:nvSpPr>
        <p:spPr/>
        <p:txBody>
          <a:bodyPr/>
          <a:lstStyle/>
          <a:p>
            <a:r>
              <a:rPr lang="en-US"/>
              <a:t>Overall Followers Count Progression | NPO3FM</a:t>
            </a:r>
          </a:p>
        </p:txBody>
      </p:sp>
      <p:graphicFrame>
        <p:nvGraphicFramePr>
          <p:cNvPr id="5" name="Table Placeholder 4">
            <a:extLst>
              <a:ext uri="{FF2B5EF4-FFF2-40B4-BE49-F238E27FC236}">
                <a16:creationId xmlns:a16="http://schemas.microsoft.com/office/drawing/2014/main" id="{7371BA59-D331-4954-9657-A4455880F692}"/>
              </a:ext>
            </a:extLst>
          </p:cNvPr>
          <p:cNvGraphicFramePr>
            <a:graphicFrameLocks noGrp="1"/>
          </p:cNvGraphicFramePr>
          <p:nvPr>
            <p:ph type="tbl" sz="quarter" idx="13"/>
            <p:extLst>
              <p:ext uri="{D42A27DB-BD31-4B8C-83A1-F6EECF244321}">
                <p14:modId xmlns:p14="http://schemas.microsoft.com/office/powerpoint/2010/main" val="1902243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47492620"/>
                    </a:ext>
                  </a:extLst>
                </a:gridCol>
                <a:gridCol w="1645920">
                  <a:extLst>
                    <a:ext uri="{9D8B030D-6E8A-4147-A177-3AD203B41FA5}">
                      <a16:colId xmlns:a16="http://schemas.microsoft.com/office/drawing/2014/main" val="2597465041"/>
                    </a:ext>
                  </a:extLst>
                </a:gridCol>
                <a:gridCol w="1645920">
                  <a:extLst>
                    <a:ext uri="{9D8B030D-6E8A-4147-A177-3AD203B41FA5}">
                      <a16:colId xmlns:a16="http://schemas.microsoft.com/office/drawing/2014/main" val="1164704507"/>
                    </a:ext>
                  </a:extLst>
                </a:gridCol>
                <a:gridCol w="1645920">
                  <a:extLst>
                    <a:ext uri="{9D8B030D-6E8A-4147-A177-3AD203B41FA5}">
                      <a16:colId xmlns:a16="http://schemas.microsoft.com/office/drawing/2014/main" val="2571588919"/>
                    </a:ext>
                  </a:extLst>
                </a:gridCol>
                <a:gridCol w="1645920">
                  <a:extLst>
                    <a:ext uri="{9D8B030D-6E8A-4147-A177-3AD203B41FA5}">
                      <a16:colId xmlns:a16="http://schemas.microsoft.com/office/drawing/2014/main" val="3495789401"/>
                    </a:ext>
                  </a:extLst>
                </a:gridCol>
              </a:tblGrid>
              <a:tr h="370840">
                <a:tc>
                  <a:txBody>
                    <a:bodyPr/>
                    <a:lstStyle/>
                    <a:p>
                      <a:r>
                        <a:rPr lang="en-US" sz="1000"/>
                        <a:t>Network</a:t>
                      </a:r>
                    </a:p>
                  </a:txBody>
                  <a:tcPr/>
                </a:tc>
                <a:tc>
                  <a:txBody>
                    <a:bodyPr/>
                    <a:lstStyle/>
                    <a:p>
                      <a:r>
                        <a:rPr lang="en-US" sz="1000"/>
                        <a:t>Profile</a:t>
                      </a:r>
                    </a:p>
                  </a:txBody>
                  <a:tcPr/>
                </a:tc>
                <a:tc>
                  <a:txBody>
                    <a:bodyPr/>
                    <a:lstStyle/>
                    <a:p>
                      <a:r>
                        <a:rPr lang="en-US" sz="1000"/>
                        <a:t>Previous Count</a:t>
                      </a:r>
                    </a:p>
                  </a:txBody>
                  <a:tcPr/>
                </a:tc>
                <a:tc>
                  <a:txBody>
                    <a:bodyPr/>
                    <a:lstStyle/>
                    <a:p>
                      <a:r>
                        <a:rPr lang="en-US" sz="1000"/>
                        <a:t>Recent Count</a:t>
                      </a:r>
                    </a:p>
                  </a:txBody>
                  <a:tcPr/>
                </a:tc>
                <a:tc>
                  <a:txBody>
                    <a:bodyPr/>
                    <a:lstStyle/>
                    <a:p>
                      <a:r>
                        <a:rPr lang="en-US" sz="1000"/>
                        <a:t>+/-%</a:t>
                      </a:r>
                    </a:p>
                  </a:txBody>
                  <a:tcPr/>
                </a:tc>
                <a:extLst>
                  <a:ext uri="{0D108BD9-81ED-4DB2-BD59-A6C34878D82A}">
                    <a16:rowId xmlns:a16="http://schemas.microsoft.com/office/drawing/2014/main" val="514444332"/>
                  </a:ext>
                </a:extLst>
              </a:tr>
              <a:tr h="370840">
                <a:tc>
                  <a:txBody>
                    <a:bodyPr/>
                    <a:lstStyle/>
                    <a:p>
                      <a:r>
                        <a:rPr lang="en-US" sz="1000"/>
                        <a:t>Facebook</a:t>
                      </a:r>
                    </a:p>
                  </a:txBody>
                  <a:tcPr/>
                </a:tc>
                <a:tc>
                  <a:txBody>
                    <a:bodyPr/>
                    <a:lstStyle/>
                    <a:p>
                      <a:r>
                        <a:rPr lang="en-US" sz="1000"/>
                        <a:t>3FM</a:t>
                      </a:r>
                    </a:p>
                  </a:txBody>
                  <a:tcPr/>
                </a:tc>
                <a:tc>
                  <a:txBody>
                    <a:bodyPr/>
                    <a:lstStyle/>
                    <a:p>
                      <a:r>
                        <a:rPr lang="en-US" sz="1000"/>
                        <a:t>309154</a:t>
                      </a:r>
                    </a:p>
                  </a:txBody>
                  <a:tcPr/>
                </a:tc>
                <a:tc>
                  <a:txBody>
                    <a:bodyPr/>
                    <a:lstStyle/>
                    <a:p>
                      <a:r>
                        <a:rPr lang="en-US" sz="1000"/>
                        <a:t>308844</a:t>
                      </a:r>
                    </a:p>
                  </a:txBody>
                  <a:tcPr/>
                </a:tc>
                <a:tc>
                  <a:txBody>
                    <a:bodyPr/>
                    <a:lstStyle/>
                    <a:p>
                      <a:r>
                        <a:rPr lang="en-US" sz="1000"/>
                        <a:t>-0.10027365002555 %</a:t>
                      </a:r>
                    </a:p>
                  </a:txBody>
                  <a:tcPr/>
                </a:tc>
                <a:extLst>
                  <a:ext uri="{0D108BD9-81ED-4DB2-BD59-A6C34878D82A}">
                    <a16:rowId xmlns:a16="http://schemas.microsoft.com/office/drawing/2014/main" val="3910229157"/>
                  </a:ext>
                </a:extLst>
              </a:tr>
              <a:tr h="370840">
                <a:tc>
                  <a:txBody>
                    <a:bodyPr/>
                    <a:lstStyle/>
                    <a:p>
                      <a:r>
                        <a:rPr lang="en-US" sz="1000"/>
                        <a:t>YouTube</a:t>
                      </a:r>
                    </a:p>
                  </a:txBody>
                  <a:tcPr/>
                </a:tc>
                <a:tc>
                  <a:txBody>
                    <a:bodyPr/>
                    <a:lstStyle/>
                    <a:p>
                      <a:r>
                        <a:rPr lang="en-US" sz="1000"/>
                        <a:t>3FM</a:t>
                      </a:r>
                    </a:p>
                  </a:txBody>
                  <a:tcPr/>
                </a:tc>
                <a:tc>
                  <a:txBody>
                    <a:bodyPr/>
                    <a:lstStyle/>
                    <a:p>
                      <a:r>
                        <a:rPr lang="en-US" sz="1000"/>
                        <a:t>78300</a:t>
                      </a:r>
                    </a:p>
                  </a:txBody>
                  <a:tcPr/>
                </a:tc>
                <a:tc>
                  <a:txBody>
                    <a:bodyPr/>
                    <a:lstStyle/>
                    <a:p>
                      <a:r>
                        <a:rPr lang="en-US" sz="1000"/>
                        <a:t>78400</a:t>
                      </a:r>
                    </a:p>
                  </a:txBody>
                  <a:tcPr/>
                </a:tc>
                <a:tc>
                  <a:txBody>
                    <a:bodyPr/>
                    <a:lstStyle/>
                    <a:p>
                      <a:r>
                        <a:rPr lang="en-US" sz="1000"/>
                        <a:t>0.12771392081737 %</a:t>
                      </a:r>
                    </a:p>
                  </a:txBody>
                  <a:tcPr/>
                </a:tc>
                <a:extLst>
                  <a:ext uri="{0D108BD9-81ED-4DB2-BD59-A6C34878D82A}">
                    <a16:rowId xmlns:a16="http://schemas.microsoft.com/office/drawing/2014/main" val="4012355204"/>
                  </a:ext>
                </a:extLst>
              </a:tr>
              <a:tr h="370840">
                <a:tc>
                  <a:txBody>
                    <a:bodyPr/>
                    <a:lstStyle/>
                    <a:p>
                      <a:r>
                        <a:rPr lang="en-US" sz="1000"/>
                        <a:t>YouTube</a:t>
                      </a:r>
                    </a:p>
                  </a:txBody>
                  <a:tcPr/>
                </a:tc>
                <a:tc>
                  <a:txBody>
                    <a:bodyPr/>
                    <a:lstStyle/>
                    <a:p>
                      <a:r>
                        <a:rPr lang="en-US" sz="1000"/>
                        <a:t>3FM Live</a:t>
                      </a:r>
                    </a:p>
                  </a:txBody>
                  <a:tcPr/>
                </a:tc>
                <a:tc>
                  <a:txBody>
                    <a:bodyPr/>
                    <a:lstStyle/>
                    <a:p>
                      <a:r>
                        <a:rPr lang="en-US" sz="1000"/>
                        <a:t>77100</a:t>
                      </a:r>
                    </a:p>
                  </a:txBody>
                  <a:tcPr/>
                </a:tc>
                <a:tc>
                  <a:txBody>
                    <a:bodyPr/>
                    <a:lstStyle/>
                    <a:p>
                      <a:r>
                        <a:rPr lang="en-US" sz="1000"/>
                        <a:t>77300</a:t>
                      </a:r>
                    </a:p>
                  </a:txBody>
                  <a:tcPr/>
                </a:tc>
                <a:tc>
                  <a:txBody>
                    <a:bodyPr/>
                    <a:lstStyle/>
                    <a:p>
                      <a:r>
                        <a:rPr lang="en-US" sz="1000"/>
                        <a:t>0.25940337224384 %</a:t>
                      </a:r>
                    </a:p>
                  </a:txBody>
                  <a:tcPr/>
                </a:tc>
                <a:extLst>
                  <a:ext uri="{0D108BD9-81ED-4DB2-BD59-A6C34878D82A}">
                    <a16:rowId xmlns:a16="http://schemas.microsoft.com/office/drawing/2014/main" val="3238570739"/>
                  </a:ext>
                </a:extLst>
              </a:tr>
              <a:tr h="370840">
                <a:tc>
                  <a:txBody>
                    <a:bodyPr/>
                    <a:lstStyle/>
                    <a:p>
                      <a:r>
                        <a:rPr lang="en-US" sz="1000"/>
                        <a:t>Instagram</a:t>
                      </a:r>
                    </a:p>
                  </a:txBody>
                  <a:tcPr/>
                </a:tc>
                <a:tc>
                  <a:txBody>
                    <a:bodyPr/>
                    <a:lstStyle/>
                    <a:p>
                      <a:r>
                        <a:rPr lang="en-US" sz="1000"/>
                        <a:t>npo3fm</a:t>
                      </a:r>
                    </a:p>
                  </a:txBody>
                  <a:tcPr/>
                </a:tc>
                <a:tc>
                  <a:txBody>
                    <a:bodyPr/>
                    <a:lstStyle/>
                    <a:p>
                      <a:r>
                        <a:rPr lang="en-US" sz="1000"/>
                        <a:t>125865</a:t>
                      </a:r>
                    </a:p>
                  </a:txBody>
                  <a:tcPr/>
                </a:tc>
                <a:tc>
                  <a:txBody>
                    <a:bodyPr/>
                    <a:lstStyle/>
                    <a:p>
                      <a:r>
                        <a:rPr lang="en-US" sz="1000"/>
                        <a:t>126304</a:t>
                      </a:r>
                    </a:p>
                  </a:txBody>
                  <a:tcPr/>
                </a:tc>
                <a:tc>
                  <a:txBody>
                    <a:bodyPr/>
                    <a:lstStyle/>
                    <a:p>
                      <a:r>
                        <a:rPr lang="en-US" sz="1000"/>
                        <a:t>0.34878639812498 %</a:t>
                      </a:r>
                    </a:p>
                  </a:txBody>
                  <a:tcPr/>
                </a:tc>
                <a:extLst>
                  <a:ext uri="{0D108BD9-81ED-4DB2-BD59-A6C34878D82A}">
                    <a16:rowId xmlns:a16="http://schemas.microsoft.com/office/drawing/2014/main" val="1456581236"/>
                  </a:ext>
                </a:extLst>
              </a:tr>
            </a:tbl>
          </a:graphicData>
        </a:graphic>
      </p:graphicFrame>
      <p:sp>
        <p:nvSpPr>
          <p:cNvPr id="4" name="Text Placeholder 3">
            <a:extLst>
              <a:ext uri="{FF2B5EF4-FFF2-40B4-BE49-F238E27FC236}">
                <a16:creationId xmlns:a16="http://schemas.microsoft.com/office/drawing/2014/main" id="{EB3C56ED-F1A3-4470-A64B-081C47B67EC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640408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8B971-D45B-4ACD-A8B3-D49801A6E332}"/>
              </a:ext>
            </a:extLst>
          </p:cNvPr>
          <p:cNvSpPr>
            <a:spLocks noGrp="1"/>
          </p:cNvSpPr>
          <p:nvPr>
            <p:ph type="title"/>
          </p:nvPr>
        </p:nvSpPr>
        <p:spPr/>
        <p:txBody>
          <a:bodyPr/>
          <a:lstStyle/>
          <a:p>
            <a:r>
              <a:rPr lang="nl-NL"/>
              <a:t>Facebook Afgelopen maand in een notendop | NPO3FM</a:t>
            </a:r>
            <a:endParaRPr lang="en-US"/>
          </a:p>
        </p:txBody>
      </p:sp>
      <p:graphicFrame>
        <p:nvGraphicFramePr>
          <p:cNvPr id="5" name="Table Placeholder 4">
            <a:extLst>
              <a:ext uri="{FF2B5EF4-FFF2-40B4-BE49-F238E27FC236}">
                <a16:creationId xmlns:a16="http://schemas.microsoft.com/office/drawing/2014/main" id="{3F8EE3C0-B2EB-44BA-8351-898789470481}"/>
              </a:ext>
            </a:extLst>
          </p:cNvPr>
          <p:cNvGraphicFramePr>
            <a:graphicFrameLocks noGrp="1"/>
          </p:cNvGraphicFramePr>
          <p:nvPr>
            <p:ph type="tbl" sz="quarter" idx="13"/>
            <p:extLst>
              <p:ext uri="{D42A27DB-BD31-4B8C-83A1-F6EECF244321}">
                <p14:modId xmlns:p14="http://schemas.microsoft.com/office/powerpoint/2010/main" val="1073436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0292965"/>
                    </a:ext>
                  </a:extLst>
                </a:gridCol>
                <a:gridCol w="576072">
                  <a:extLst>
                    <a:ext uri="{9D8B030D-6E8A-4147-A177-3AD203B41FA5}">
                      <a16:colId xmlns:a16="http://schemas.microsoft.com/office/drawing/2014/main" val="3872037483"/>
                    </a:ext>
                  </a:extLst>
                </a:gridCol>
                <a:gridCol w="987552">
                  <a:extLst>
                    <a:ext uri="{9D8B030D-6E8A-4147-A177-3AD203B41FA5}">
                      <a16:colId xmlns:a16="http://schemas.microsoft.com/office/drawing/2014/main" val="4032490200"/>
                    </a:ext>
                  </a:extLst>
                </a:gridCol>
                <a:gridCol w="576072">
                  <a:extLst>
                    <a:ext uri="{9D8B030D-6E8A-4147-A177-3AD203B41FA5}">
                      <a16:colId xmlns:a16="http://schemas.microsoft.com/office/drawing/2014/main" val="2928044567"/>
                    </a:ext>
                  </a:extLst>
                </a:gridCol>
                <a:gridCol w="576072">
                  <a:extLst>
                    <a:ext uri="{9D8B030D-6E8A-4147-A177-3AD203B41FA5}">
                      <a16:colId xmlns:a16="http://schemas.microsoft.com/office/drawing/2014/main" val="225178321"/>
                    </a:ext>
                  </a:extLst>
                </a:gridCol>
                <a:gridCol w="576072">
                  <a:extLst>
                    <a:ext uri="{9D8B030D-6E8A-4147-A177-3AD203B41FA5}">
                      <a16:colId xmlns:a16="http://schemas.microsoft.com/office/drawing/2014/main" val="4038031336"/>
                    </a:ext>
                  </a:extLst>
                </a:gridCol>
                <a:gridCol w="576072">
                  <a:extLst>
                    <a:ext uri="{9D8B030D-6E8A-4147-A177-3AD203B41FA5}">
                      <a16:colId xmlns:a16="http://schemas.microsoft.com/office/drawing/2014/main" val="3875210455"/>
                    </a:ext>
                  </a:extLst>
                </a:gridCol>
                <a:gridCol w="576072">
                  <a:extLst>
                    <a:ext uri="{9D8B030D-6E8A-4147-A177-3AD203B41FA5}">
                      <a16:colId xmlns:a16="http://schemas.microsoft.com/office/drawing/2014/main" val="3914705454"/>
                    </a:ext>
                  </a:extLst>
                </a:gridCol>
                <a:gridCol w="576072">
                  <a:extLst>
                    <a:ext uri="{9D8B030D-6E8A-4147-A177-3AD203B41FA5}">
                      <a16:colId xmlns:a16="http://schemas.microsoft.com/office/drawing/2014/main" val="3397559944"/>
                    </a:ext>
                  </a:extLst>
                </a:gridCol>
                <a:gridCol w="576072">
                  <a:extLst>
                    <a:ext uri="{9D8B030D-6E8A-4147-A177-3AD203B41FA5}">
                      <a16:colId xmlns:a16="http://schemas.microsoft.com/office/drawing/2014/main" val="604082048"/>
                    </a:ext>
                  </a:extLst>
                </a:gridCol>
                <a:gridCol w="576072">
                  <a:extLst>
                    <a:ext uri="{9D8B030D-6E8A-4147-A177-3AD203B41FA5}">
                      <a16:colId xmlns:a16="http://schemas.microsoft.com/office/drawing/2014/main" val="1184662843"/>
                    </a:ext>
                  </a:extLst>
                </a:gridCol>
                <a:gridCol w="576072">
                  <a:extLst>
                    <a:ext uri="{9D8B030D-6E8A-4147-A177-3AD203B41FA5}">
                      <a16:colId xmlns:a16="http://schemas.microsoft.com/office/drawing/2014/main" val="190788453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391654422"/>
                  </a:ext>
                </a:extLst>
              </a:tr>
              <a:tr h="370840">
                <a:tc>
                  <a:txBody>
                    <a:bodyPr/>
                    <a:lstStyle/>
                    <a:p>
                      <a:r>
                        <a:rPr lang="en-US" sz="1000"/>
                        <a:t>308844</a:t>
                      </a:r>
                    </a:p>
                  </a:txBody>
                  <a:tcPr/>
                </a:tc>
                <a:tc>
                  <a:txBody>
                    <a:bodyPr/>
                    <a:lstStyle/>
                    <a:p>
                      <a:r>
                        <a:rPr lang="en-US" sz="1000"/>
                        <a:t>-310</a:t>
                      </a:r>
                    </a:p>
                  </a:txBody>
                  <a:tcPr/>
                </a:tc>
                <a:tc>
                  <a:txBody>
                    <a:bodyPr/>
                    <a:lstStyle/>
                    <a:p>
                      <a:r>
                        <a:rPr lang="en-US" sz="1000"/>
                        <a:t>308695</a:t>
                      </a:r>
                    </a:p>
                  </a:txBody>
                  <a:tcPr/>
                </a:tc>
                <a:tc>
                  <a:txBody>
                    <a:bodyPr/>
                    <a:lstStyle/>
                    <a:p>
                      <a:r>
                        <a:rPr lang="en-US" sz="1000"/>
                        <a:t>-46</a:t>
                      </a:r>
                    </a:p>
                  </a:txBody>
                  <a:tcPr/>
                </a:tc>
                <a:tc>
                  <a:txBody>
                    <a:bodyPr/>
                    <a:lstStyle/>
                    <a:p>
                      <a:r>
                        <a:rPr lang="en-US" sz="1000"/>
                        <a:t>59</a:t>
                      </a:r>
                    </a:p>
                  </a:txBody>
                  <a:tcPr/>
                </a:tc>
                <a:tc>
                  <a:txBody>
                    <a:bodyPr/>
                    <a:lstStyle/>
                    <a:p>
                      <a:r>
                        <a:rPr lang="en-US" sz="1000"/>
                        <a:t>5091</a:t>
                      </a:r>
                    </a:p>
                  </a:txBody>
                  <a:tcPr/>
                </a:tc>
                <a:tc>
                  <a:txBody>
                    <a:bodyPr/>
                    <a:lstStyle/>
                    <a:p>
                      <a:r>
                        <a:rPr lang="en-US" sz="1000"/>
                        <a:t>10</a:t>
                      </a:r>
                    </a:p>
                  </a:txBody>
                  <a:tcPr/>
                </a:tc>
                <a:tc>
                  <a:txBody>
                    <a:bodyPr/>
                    <a:lstStyle/>
                    <a:p>
                      <a:r>
                        <a:rPr lang="en-US" sz="1000"/>
                        <a:t>3671</a:t>
                      </a:r>
                    </a:p>
                  </a:txBody>
                  <a:tcPr/>
                </a:tc>
                <a:tc>
                  <a:txBody>
                    <a:bodyPr/>
                    <a:lstStyle/>
                    <a:p>
                      <a:r>
                        <a:rPr lang="en-US" sz="1000"/>
                        <a:t>1159</a:t>
                      </a:r>
                    </a:p>
                  </a:txBody>
                  <a:tcPr/>
                </a:tc>
                <a:tc>
                  <a:txBody>
                    <a:bodyPr/>
                    <a:lstStyle/>
                    <a:p>
                      <a:r>
                        <a:rPr lang="en-US" sz="1000"/>
                        <a:t>107</a:t>
                      </a:r>
                    </a:p>
                  </a:txBody>
                  <a:tcPr/>
                </a:tc>
                <a:tc>
                  <a:txBody>
                    <a:bodyPr/>
                    <a:lstStyle/>
                    <a:p>
                      <a:r>
                        <a:rPr lang="en-US" sz="1000"/>
                        <a:t>6357</a:t>
                      </a:r>
                    </a:p>
                  </a:txBody>
                  <a:tcPr/>
                </a:tc>
                <a:tc>
                  <a:txBody>
                    <a:bodyPr/>
                    <a:lstStyle/>
                    <a:p>
                      <a:r>
                        <a:rPr lang="en-US" sz="1000"/>
                        <a:t>0.0349 %</a:t>
                      </a:r>
                    </a:p>
                  </a:txBody>
                  <a:tcPr/>
                </a:tc>
                <a:extLst>
                  <a:ext uri="{0D108BD9-81ED-4DB2-BD59-A6C34878D82A}">
                    <a16:rowId xmlns:a16="http://schemas.microsoft.com/office/drawing/2014/main" val="20471261"/>
                  </a:ext>
                </a:extLst>
              </a:tr>
            </a:tbl>
          </a:graphicData>
        </a:graphic>
      </p:graphicFrame>
      <p:sp>
        <p:nvSpPr>
          <p:cNvPr id="4" name="Text Placeholder 3">
            <a:extLst>
              <a:ext uri="{FF2B5EF4-FFF2-40B4-BE49-F238E27FC236}">
                <a16:creationId xmlns:a16="http://schemas.microsoft.com/office/drawing/2014/main" id="{90A985AB-BE67-4213-92B5-B4F83A280F3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250372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3F608-2EC7-46E9-9326-D40C886F3CED}"/>
              </a:ext>
            </a:extLst>
          </p:cNvPr>
          <p:cNvSpPr>
            <a:spLocks noGrp="1"/>
          </p:cNvSpPr>
          <p:nvPr>
            <p:ph type="title"/>
          </p:nvPr>
        </p:nvSpPr>
        <p:spPr/>
        <p:txBody>
          <a:bodyPr/>
          <a:lstStyle/>
          <a:p>
            <a:r>
              <a:rPr lang="en-US"/>
              <a:t>Facebook Maandbereik | NPO3FM</a:t>
            </a:r>
          </a:p>
        </p:txBody>
      </p:sp>
      <p:graphicFrame>
        <p:nvGraphicFramePr>
          <p:cNvPr id="6" name="Chart Placeholder 5">
            <a:extLst>
              <a:ext uri="{FF2B5EF4-FFF2-40B4-BE49-F238E27FC236}">
                <a16:creationId xmlns:a16="http://schemas.microsoft.com/office/drawing/2014/main" id="{6D96810C-A43A-4DBB-9347-8BFD5B86BE1F}"/>
              </a:ext>
            </a:extLst>
          </p:cNvPr>
          <p:cNvGraphicFramePr>
            <a:graphicFrameLocks noGrp="1"/>
          </p:cNvGraphicFramePr>
          <p:nvPr>
            <p:ph type="chart" sz="quarter" idx="13"/>
            <p:extLst>
              <p:ext uri="{D42A27DB-BD31-4B8C-83A1-F6EECF244321}">
                <p14:modId xmlns:p14="http://schemas.microsoft.com/office/powerpoint/2010/main" val="3553974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07DAE8-62B5-494E-B649-658EAD44132D}"/>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8ADB2B0D-972E-45E5-95FD-1AC48F04E3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682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8AE39-F8CB-495A-A9A9-51D11266C83B}"/>
              </a:ext>
            </a:extLst>
          </p:cNvPr>
          <p:cNvSpPr>
            <a:spLocks noGrp="1"/>
          </p:cNvSpPr>
          <p:nvPr>
            <p:ph type="title"/>
          </p:nvPr>
        </p:nvSpPr>
        <p:spPr/>
        <p:txBody>
          <a:bodyPr/>
          <a:lstStyle/>
          <a:p>
            <a:r>
              <a:rPr lang="nl-NL"/>
              <a:t>Facebook Gemiddelde aan interacties per post | NPO3FM</a:t>
            </a:r>
            <a:endParaRPr lang="en-US"/>
          </a:p>
        </p:txBody>
      </p:sp>
      <p:graphicFrame>
        <p:nvGraphicFramePr>
          <p:cNvPr id="6" name="Chart Placeholder 5">
            <a:extLst>
              <a:ext uri="{FF2B5EF4-FFF2-40B4-BE49-F238E27FC236}">
                <a16:creationId xmlns:a16="http://schemas.microsoft.com/office/drawing/2014/main" id="{CBD5F3C2-C978-4AD4-A326-7C525ED4A7F7}"/>
              </a:ext>
            </a:extLst>
          </p:cNvPr>
          <p:cNvGraphicFramePr>
            <a:graphicFrameLocks noGrp="1"/>
          </p:cNvGraphicFramePr>
          <p:nvPr>
            <p:ph type="chart" sz="quarter" idx="13"/>
            <p:extLst>
              <p:ext uri="{D42A27DB-BD31-4B8C-83A1-F6EECF244321}">
                <p14:modId xmlns:p14="http://schemas.microsoft.com/office/powerpoint/2010/main" val="2328071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BD4CA5-C8DD-4210-8D82-149C5BAC9312}"/>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653D7DC6-3B98-48D7-AB19-4B537C31BA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030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104DC-F645-4FFE-BC20-AA9E19291C72}"/>
              </a:ext>
            </a:extLst>
          </p:cNvPr>
          <p:cNvSpPr>
            <a:spLocks noGrp="1"/>
          </p:cNvSpPr>
          <p:nvPr>
            <p:ph type="title"/>
          </p:nvPr>
        </p:nvSpPr>
        <p:spPr/>
        <p:txBody>
          <a:bodyPr/>
          <a:lstStyle/>
          <a:p>
            <a:r>
              <a:rPr lang="en-US"/>
              <a:t>Facebook Fans or Followers Total | NPO3FM</a:t>
            </a:r>
          </a:p>
        </p:txBody>
      </p:sp>
      <p:graphicFrame>
        <p:nvGraphicFramePr>
          <p:cNvPr id="6" name="Chart Placeholder 5">
            <a:extLst>
              <a:ext uri="{FF2B5EF4-FFF2-40B4-BE49-F238E27FC236}">
                <a16:creationId xmlns:a16="http://schemas.microsoft.com/office/drawing/2014/main" id="{0748704B-2D2A-4148-809E-4BA91A6CC1E0}"/>
              </a:ext>
            </a:extLst>
          </p:cNvPr>
          <p:cNvGraphicFramePr>
            <a:graphicFrameLocks noGrp="1"/>
          </p:cNvGraphicFramePr>
          <p:nvPr>
            <p:ph type="chart" sz="quarter" idx="13"/>
            <p:extLst>
              <p:ext uri="{D42A27DB-BD31-4B8C-83A1-F6EECF244321}">
                <p14:modId xmlns:p14="http://schemas.microsoft.com/office/powerpoint/2010/main" val="1196227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F0F64-0391-4162-BD33-7E22D7C8F39A}"/>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D096D1EA-B831-4D02-AC62-B4784879EF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9345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4332C-4B99-4514-BF95-C91E874F5E8C}"/>
              </a:ext>
            </a:extLst>
          </p:cNvPr>
          <p:cNvSpPr>
            <a:spLocks noGrp="1"/>
          </p:cNvSpPr>
          <p:nvPr>
            <p:ph type="title"/>
          </p:nvPr>
        </p:nvSpPr>
        <p:spPr/>
        <p:txBody>
          <a:bodyPr/>
          <a:lstStyle/>
          <a:p>
            <a:r>
              <a:rPr lang="en-US"/>
              <a:t>Facebook Post Type Distribution | NPO3FM</a:t>
            </a:r>
          </a:p>
        </p:txBody>
      </p:sp>
      <p:graphicFrame>
        <p:nvGraphicFramePr>
          <p:cNvPr id="6" name="Chart Placeholder 5">
            <a:extLst>
              <a:ext uri="{FF2B5EF4-FFF2-40B4-BE49-F238E27FC236}">
                <a16:creationId xmlns:a16="http://schemas.microsoft.com/office/drawing/2014/main" id="{EF7FC95B-A363-470E-A0D6-31827817644B}"/>
              </a:ext>
            </a:extLst>
          </p:cNvPr>
          <p:cNvGraphicFramePr>
            <a:graphicFrameLocks noGrp="1"/>
          </p:cNvGraphicFramePr>
          <p:nvPr>
            <p:ph type="chart" sz="quarter" idx="13"/>
            <p:extLst>
              <p:ext uri="{D42A27DB-BD31-4B8C-83A1-F6EECF244321}">
                <p14:modId xmlns:p14="http://schemas.microsoft.com/office/powerpoint/2010/main" val="2035439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1698BD-BE1A-4A20-8D94-5941F5D3C6B3}"/>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51D20984-591B-4B87-ADCA-AB74E1E589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4946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ACA1E-EF92-41E4-893A-9C4C152B2E0B}"/>
              </a:ext>
            </a:extLst>
          </p:cNvPr>
          <p:cNvSpPr>
            <a:spLocks noGrp="1"/>
          </p:cNvSpPr>
          <p:nvPr>
            <p:ph type="title"/>
          </p:nvPr>
        </p:nvSpPr>
        <p:spPr/>
        <p:txBody>
          <a:bodyPr/>
          <a:lstStyle/>
          <a:p>
            <a:r>
              <a:rPr lang="en-US"/>
              <a:t>Facebook Top 5 best scorende posts | NPO3FM - 1 of 3</a:t>
            </a:r>
          </a:p>
        </p:txBody>
      </p:sp>
      <p:graphicFrame>
        <p:nvGraphicFramePr>
          <p:cNvPr id="5" name="Table Placeholder 4">
            <a:extLst>
              <a:ext uri="{FF2B5EF4-FFF2-40B4-BE49-F238E27FC236}">
                <a16:creationId xmlns:a16="http://schemas.microsoft.com/office/drawing/2014/main" id="{74B3F38D-B2B4-48CD-BA8F-E9412A2BDAFA}"/>
              </a:ext>
            </a:extLst>
          </p:cNvPr>
          <p:cNvGraphicFramePr>
            <a:graphicFrameLocks noGrp="1"/>
          </p:cNvGraphicFramePr>
          <p:nvPr>
            <p:ph type="tbl" sz="quarter" idx="13"/>
            <p:extLst>
              <p:ext uri="{D42A27DB-BD31-4B8C-83A1-F6EECF244321}">
                <p14:modId xmlns:p14="http://schemas.microsoft.com/office/powerpoint/2010/main" val="28442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53987751"/>
                    </a:ext>
                  </a:extLst>
                </a:gridCol>
                <a:gridCol w="1645920">
                  <a:extLst>
                    <a:ext uri="{9D8B030D-6E8A-4147-A177-3AD203B41FA5}">
                      <a16:colId xmlns:a16="http://schemas.microsoft.com/office/drawing/2014/main" val="3958636887"/>
                    </a:ext>
                  </a:extLst>
                </a:gridCol>
                <a:gridCol w="1152144">
                  <a:extLst>
                    <a:ext uri="{9D8B030D-6E8A-4147-A177-3AD203B41FA5}">
                      <a16:colId xmlns:a16="http://schemas.microsoft.com/office/drawing/2014/main" val="3597741671"/>
                    </a:ext>
                  </a:extLst>
                </a:gridCol>
                <a:gridCol w="576072">
                  <a:extLst>
                    <a:ext uri="{9D8B030D-6E8A-4147-A177-3AD203B41FA5}">
                      <a16:colId xmlns:a16="http://schemas.microsoft.com/office/drawing/2014/main" val="454818516"/>
                    </a:ext>
                  </a:extLst>
                </a:gridCol>
                <a:gridCol w="576072">
                  <a:extLst>
                    <a:ext uri="{9D8B030D-6E8A-4147-A177-3AD203B41FA5}">
                      <a16:colId xmlns:a16="http://schemas.microsoft.com/office/drawing/2014/main" val="1929733998"/>
                    </a:ext>
                  </a:extLst>
                </a:gridCol>
                <a:gridCol w="576072">
                  <a:extLst>
                    <a:ext uri="{9D8B030D-6E8A-4147-A177-3AD203B41FA5}">
                      <a16:colId xmlns:a16="http://schemas.microsoft.com/office/drawing/2014/main" val="531757297"/>
                    </a:ext>
                  </a:extLst>
                </a:gridCol>
                <a:gridCol w="576072">
                  <a:extLst>
                    <a:ext uri="{9D8B030D-6E8A-4147-A177-3AD203B41FA5}">
                      <a16:colId xmlns:a16="http://schemas.microsoft.com/office/drawing/2014/main" val="2758544691"/>
                    </a:ext>
                  </a:extLst>
                </a:gridCol>
                <a:gridCol w="576072">
                  <a:extLst>
                    <a:ext uri="{9D8B030D-6E8A-4147-A177-3AD203B41FA5}">
                      <a16:colId xmlns:a16="http://schemas.microsoft.com/office/drawing/2014/main" val="1341845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99867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- 2024-04-16 08:00:48</a:t>
                      </a:r>
                      <a:r>
                        <a:rPr kumimoji="0" lang="nl-NL" sz="1000" b="0" i="0" u="none" strike="noStrike" kern="1200" cap="none" spc="0" normalizeH="0" baseline="0" noProof="0">
                          <a:ln>
                            <a:noFill/>
                          </a:ln>
                          <a:solidFill>
                            <a:prstClr val="black"/>
                          </a:solidFill>
                          <a:effectLst/>
                          <a:uLnTx/>
                          <a:uFillTx/>
                          <a:latin typeface="Calibri"/>
                          <a:ea typeface="+mn-ea"/>
                          <a:cs typeface="+mn-cs"/>
                        </a:rPr>
                        <a:t>
 Rust zacht, lieve Mark. 🕊️❤️
Tijdens 3FM Serious Request werd er afgelopen jaar geld ingezameld voor Stichting ALS Nederland. Mark is één van de personen die Nederland in deze periode leert kennen. Zijn vrienden, vader en games waren alles voor hem en sleepten hem door de zwaardere periodes die de ziekte veroorzaakte heen. Tegen Sophie vertelt hij dat hij zijn grote droom om ooit naar Japan te gaan heeft moeten laten varen: "De ziekte heeft me gewoon ingehaald. Soms moeten dingen een droom blijven, voordat het een nachtmerrie wordt."
En de ziekte heeft hem nu daadwerkelijk ingehaald. Mark is 35 jaar geworden. Bekijk het verhaal van Mark én hoe jij kunt bijdragen aan onderzoek en hulpmiddelen via 3FM.nl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https://quintly-eu-image-storage.s3.amazonaws.com/23ae5a5b1d784d39e4b9bf8c09739b1a/b60519593a96aeeef27fb7c732c8a073.jpg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08:43:51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339604992"/>
                  </a:ext>
                </a:extLst>
              </a:tr>
            </a:tbl>
          </a:graphicData>
        </a:graphic>
      </p:graphicFrame>
      <p:sp>
        <p:nvSpPr>
          <p:cNvPr id="4" name="Text Placeholder 3">
            <a:extLst>
              <a:ext uri="{FF2B5EF4-FFF2-40B4-BE49-F238E27FC236}">
                <a16:creationId xmlns:a16="http://schemas.microsoft.com/office/drawing/2014/main" id="{6A276745-C8F7-4C36-81FA-47298D9813A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639747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21D08-F9D7-4272-9852-FD46FFC33A68}"/>
              </a:ext>
            </a:extLst>
          </p:cNvPr>
          <p:cNvSpPr>
            <a:spLocks noGrp="1"/>
          </p:cNvSpPr>
          <p:nvPr>
            <p:ph type="title"/>
          </p:nvPr>
        </p:nvSpPr>
        <p:spPr/>
        <p:txBody>
          <a:bodyPr/>
          <a:lstStyle/>
          <a:p>
            <a:r>
              <a:rPr lang="en-US"/>
              <a:t>Facebook Top 5 best scorende posts | NPO3FM - 2 of 3</a:t>
            </a:r>
          </a:p>
        </p:txBody>
      </p:sp>
      <p:graphicFrame>
        <p:nvGraphicFramePr>
          <p:cNvPr id="5" name="Table Placeholder 4">
            <a:extLst>
              <a:ext uri="{FF2B5EF4-FFF2-40B4-BE49-F238E27FC236}">
                <a16:creationId xmlns:a16="http://schemas.microsoft.com/office/drawing/2014/main" id="{AEC0B38B-D805-452E-BB24-9FF40F45B20B}"/>
              </a:ext>
            </a:extLst>
          </p:cNvPr>
          <p:cNvGraphicFramePr>
            <a:graphicFrameLocks noGrp="1"/>
          </p:cNvGraphicFramePr>
          <p:nvPr>
            <p:ph type="tbl" sz="quarter" idx="13"/>
            <p:extLst>
              <p:ext uri="{D42A27DB-BD31-4B8C-83A1-F6EECF244321}">
                <p14:modId xmlns:p14="http://schemas.microsoft.com/office/powerpoint/2010/main" val="3003750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70904925"/>
                    </a:ext>
                  </a:extLst>
                </a:gridCol>
                <a:gridCol w="1645920">
                  <a:extLst>
                    <a:ext uri="{9D8B030D-6E8A-4147-A177-3AD203B41FA5}">
                      <a16:colId xmlns:a16="http://schemas.microsoft.com/office/drawing/2014/main" val="163490776"/>
                    </a:ext>
                  </a:extLst>
                </a:gridCol>
                <a:gridCol w="1152144">
                  <a:extLst>
                    <a:ext uri="{9D8B030D-6E8A-4147-A177-3AD203B41FA5}">
                      <a16:colId xmlns:a16="http://schemas.microsoft.com/office/drawing/2014/main" val="3102809960"/>
                    </a:ext>
                  </a:extLst>
                </a:gridCol>
                <a:gridCol w="576072">
                  <a:extLst>
                    <a:ext uri="{9D8B030D-6E8A-4147-A177-3AD203B41FA5}">
                      <a16:colId xmlns:a16="http://schemas.microsoft.com/office/drawing/2014/main" val="1470929716"/>
                    </a:ext>
                  </a:extLst>
                </a:gridCol>
                <a:gridCol w="576072">
                  <a:extLst>
                    <a:ext uri="{9D8B030D-6E8A-4147-A177-3AD203B41FA5}">
                      <a16:colId xmlns:a16="http://schemas.microsoft.com/office/drawing/2014/main" val="4018177753"/>
                    </a:ext>
                  </a:extLst>
                </a:gridCol>
                <a:gridCol w="576072">
                  <a:extLst>
                    <a:ext uri="{9D8B030D-6E8A-4147-A177-3AD203B41FA5}">
                      <a16:colId xmlns:a16="http://schemas.microsoft.com/office/drawing/2014/main" val="2928860443"/>
                    </a:ext>
                  </a:extLst>
                </a:gridCol>
                <a:gridCol w="576072">
                  <a:extLst>
                    <a:ext uri="{9D8B030D-6E8A-4147-A177-3AD203B41FA5}">
                      <a16:colId xmlns:a16="http://schemas.microsoft.com/office/drawing/2014/main" val="758561134"/>
                    </a:ext>
                  </a:extLst>
                </a:gridCol>
                <a:gridCol w="576072">
                  <a:extLst>
                    <a:ext uri="{9D8B030D-6E8A-4147-A177-3AD203B41FA5}">
                      <a16:colId xmlns:a16="http://schemas.microsoft.com/office/drawing/2014/main" val="3001213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6603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- 2024-04-12 11:20:19</a:t>
                      </a:r>
                      <a:r>
                        <a:rPr kumimoji="0" lang="nl-NL" sz="1000" b="0" i="0" u="none" strike="noStrike" kern="1200" cap="none" spc="0" normalizeH="0" baseline="0" noProof="0">
                          <a:ln>
                            <a:noFill/>
                          </a:ln>
                          <a:solidFill>
                            <a:prstClr val="black"/>
                          </a:solidFill>
                          <a:effectLst/>
                          <a:uLnTx/>
                          <a:uFillTx/>
                          <a:latin typeface="Calibri"/>
                          <a:ea typeface="+mn-ea"/>
                          <a:cs typeface="+mn-cs"/>
                        </a:rPr>
                        <a:t>
 Rob Janssen is terug van weggeweest en gaat vanaf 19 april elke vrijdag een feestje bouwen bij zijn nieuwe show 'De Vrijdag Vuurwerk Show met Rob van de Radio'!💚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https://quintly-eu-image-storage.s3.amazonaws.com/23ae5a5b1d784d39e4b9bf8c09739b1a/449968044504ccab067f51b7b277544a.jpg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08:43:51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9404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- 2024-04-08 10:00:28</a:t>
                      </a:r>
                      <a:r>
                        <a:rPr kumimoji="0" lang="nl-NL" sz="1000" b="0" i="0" u="none" strike="noStrike" kern="1200" cap="none" spc="0" normalizeH="0" baseline="0" noProof="0">
                          <a:ln>
                            <a:noFill/>
                          </a:ln>
                          <a:solidFill>
                            <a:prstClr val="black"/>
                          </a:solidFill>
                          <a:effectLst/>
                          <a:uLnTx/>
                          <a:uFillTx/>
                          <a:latin typeface="Calibri"/>
                          <a:ea typeface="+mn-ea"/>
                          <a:cs typeface="+mn-cs"/>
                        </a:rPr>
                        <a:t>
 Het was even wachten, maar Eloi Youssef heeft eindelijk een eerste tease naar zijn soloproject uitgebracht! En nog beter nieuws: volgend jaar gaat hij door heel het land touren.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https://quintly-eu-image-storage.s3.amazonaws.com/23ae5a5b1d784d39e4b9bf8c09739b1a/d6f8965537fa4ce26b1c3efd941361d1.jpg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08:43:51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17585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- 2024-04-30 18:50:17</a:t>
                      </a:r>
                      <a:r>
                        <a:rPr kumimoji="0" lang="en-US" sz="1000" b="0" i="0" u="none" strike="noStrike" kern="1200" cap="none" spc="0" normalizeH="0" baseline="0" noProof="0">
                          <a:ln>
                            <a:noFill/>
                          </a:ln>
                          <a:solidFill>
                            <a:prstClr val="black"/>
                          </a:solidFill>
                          <a:effectLst/>
                          <a:uLnTx/>
                          <a:uFillTx/>
                          <a:latin typeface="Calibri"/>
                          <a:ea typeface="+mn-ea"/>
                          <a:cs typeface="+mn-cs"/>
                        </a:rPr>
                        <a:t>
 Hee, is dat niet de winnaar van het Songfestival 2024? 🔥 
Vandaag stond Joost Klein voor het eerst op het podium in de Malmö Arena. #3FM #Eurovision #ESC24 #Songfestival #KlubKlein 📸: EBU / Sarah Louise Bennet / Corinne Cumming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https://quintly-eu-image-storage.s3.amazonaws.com/23ae5a5b1d784d39e4b9bf8c09739b1a/51f21b21eb876e9e2804b9baa3676151.jpg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08:43:51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78903265"/>
                  </a:ext>
                </a:extLst>
              </a:tr>
            </a:tbl>
          </a:graphicData>
        </a:graphic>
      </p:graphicFrame>
      <p:sp>
        <p:nvSpPr>
          <p:cNvPr id="4" name="Text Placeholder 3">
            <a:extLst>
              <a:ext uri="{FF2B5EF4-FFF2-40B4-BE49-F238E27FC236}">
                <a16:creationId xmlns:a16="http://schemas.microsoft.com/office/drawing/2014/main" id="{A488E4A6-DDF4-4BC8-9B10-DB290787A64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332647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50A20-B0E0-478C-9C93-0A9F87650086}"/>
              </a:ext>
            </a:extLst>
          </p:cNvPr>
          <p:cNvSpPr>
            <a:spLocks noGrp="1"/>
          </p:cNvSpPr>
          <p:nvPr>
            <p:ph type="title"/>
          </p:nvPr>
        </p:nvSpPr>
        <p:spPr/>
        <p:txBody>
          <a:bodyPr/>
          <a:lstStyle/>
          <a:p>
            <a:r>
              <a:rPr lang="en-US"/>
              <a:t>Facebook Top 5 best scorende posts | NPO3FM - 3 of 3</a:t>
            </a:r>
          </a:p>
        </p:txBody>
      </p:sp>
      <p:graphicFrame>
        <p:nvGraphicFramePr>
          <p:cNvPr id="5" name="Table Placeholder 4">
            <a:extLst>
              <a:ext uri="{FF2B5EF4-FFF2-40B4-BE49-F238E27FC236}">
                <a16:creationId xmlns:a16="http://schemas.microsoft.com/office/drawing/2014/main" id="{284AB439-CA60-4785-9728-4C54916098EE}"/>
              </a:ext>
            </a:extLst>
          </p:cNvPr>
          <p:cNvGraphicFramePr>
            <a:graphicFrameLocks noGrp="1"/>
          </p:cNvGraphicFramePr>
          <p:nvPr>
            <p:ph type="tbl" sz="quarter" idx="13"/>
            <p:extLst>
              <p:ext uri="{D42A27DB-BD31-4B8C-83A1-F6EECF244321}">
                <p14:modId xmlns:p14="http://schemas.microsoft.com/office/powerpoint/2010/main" val="798804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5192110"/>
                    </a:ext>
                  </a:extLst>
                </a:gridCol>
                <a:gridCol w="1645920">
                  <a:extLst>
                    <a:ext uri="{9D8B030D-6E8A-4147-A177-3AD203B41FA5}">
                      <a16:colId xmlns:a16="http://schemas.microsoft.com/office/drawing/2014/main" val="421342114"/>
                    </a:ext>
                  </a:extLst>
                </a:gridCol>
                <a:gridCol w="1152144">
                  <a:extLst>
                    <a:ext uri="{9D8B030D-6E8A-4147-A177-3AD203B41FA5}">
                      <a16:colId xmlns:a16="http://schemas.microsoft.com/office/drawing/2014/main" val="2590307608"/>
                    </a:ext>
                  </a:extLst>
                </a:gridCol>
                <a:gridCol w="576072">
                  <a:extLst>
                    <a:ext uri="{9D8B030D-6E8A-4147-A177-3AD203B41FA5}">
                      <a16:colId xmlns:a16="http://schemas.microsoft.com/office/drawing/2014/main" val="896166238"/>
                    </a:ext>
                  </a:extLst>
                </a:gridCol>
                <a:gridCol w="576072">
                  <a:extLst>
                    <a:ext uri="{9D8B030D-6E8A-4147-A177-3AD203B41FA5}">
                      <a16:colId xmlns:a16="http://schemas.microsoft.com/office/drawing/2014/main" val="1183463846"/>
                    </a:ext>
                  </a:extLst>
                </a:gridCol>
                <a:gridCol w="576072">
                  <a:extLst>
                    <a:ext uri="{9D8B030D-6E8A-4147-A177-3AD203B41FA5}">
                      <a16:colId xmlns:a16="http://schemas.microsoft.com/office/drawing/2014/main" val="539682005"/>
                    </a:ext>
                  </a:extLst>
                </a:gridCol>
                <a:gridCol w="576072">
                  <a:extLst>
                    <a:ext uri="{9D8B030D-6E8A-4147-A177-3AD203B41FA5}">
                      <a16:colId xmlns:a16="http://schemas.microsoft.com/office/drawing/2014/main" val="3094145195"/>
                    </a:ext>
                  </a:extLst>
                </a:gridCol>
                <a:gridCol w="576072">
                  <a:extLst>
                    <a:ext uri="{9D8B030D-6E8A-4147-A177-3AD203B41FA5}">
                      <a16:colId xmlns:a16="http://schemas.microsoft.com/office/drawing/2014/main" val="167773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7738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- 2024-04-09 14:53:20</a:t>
                      </a:r>
                      <a:r>
                        <a:rPr kumimoji="0" lang="nl-NL" sz="1000" b="0" i="0" u="none" strike="noStrike" kern="1200" cap="none" spc="0" normalizeH="0" baseline="0" noProof="0">
                          <a:ln>
                            <a:noFill/>
                          </a:ln>
                          <a:solidFill>
                            <a:prstClr val="black"/>
                          </a:solidFill>
                          <a:effectLst/>
                          <a:uLnTx/>
                          <a:uFillTx/>
                          <a:latin typeface="Calibri"/>
                          <a:ea typeface="+mn-ea"/>
                          <a:cs typeface="+mn-cs"/>
                        </a:rPr>
                        <a:t>
 Door de jaren heen heeft Joost keihard gewerkt, maar dit heeft hij niet alleen gedaan. Hij heeft een heel sterrenteam om zich heen verzameld die elk hun eigen creativiteit toevoegen aan zijn muziek. Op het Eurovisie-podium komt het in mei dan eindelijk samen. Want alles van choreografie tot kostuumontwerp doen Joost en zijn vrienden allemaal zelf. 💚 #3FM #JoostKlein #Songfestival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https://quintly-eu-image-storage.s3.amazonaws.com/23ae5a5b1d784d39e4b9bf8c09739b1a/9fad27e7de0fa0bc32a358087c1c917d.jpg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08:43:51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79770479"/>
                  </a:ext>
                </a:extLst>
              </a:tr>
            </a:tbl>
          </a:graphicData>
        </a:graphic>
      </p:graphicFrame>
      <p:sp>
        <p:nvSpPr>
          <p:cNvPr id="4" name="Text Placeholder 3">
            <a:extLst>
              <a:ext uri="{FF2B5EF4-FFF2-40B4-BE49-F238E27FC236}">
                <a16:creationId xmlns:a16="http://schemas.microsoft.com/office/drawing/2014/main" id="{BC184449-D457-4ACC-B39C-5275B232ABB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98633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DD1E-D112-46BF-A827-BCC70F6781B3}"/>
              </a:ext>
            </a:extLst>
          </p:cNvPr>
          <p:cNvSpPr>
            <a:spLocks noGrp="1"/>
          </p:cNvSpPr>
          <p:nvPr>
            <p:ph type="title"/>
          </p:nvPr>
        </p:nvSpPr>
        <p:spPr/>
        <p:txBody>
          <a:bodyPr/>
          <a:lstStyle/>
          <a:p>
            <a:r>
              <a:rPr lang="en-US"/>
              <a:t>Facebook Top 5 slechtst scorende posts | NPO3FM - 1 of 2</a:t>
            </a:r>
          </a:p>
        </p:txBody>
      </p:sp>
      <p:graphicFrame>
        <p:nvGraphicFramePr>
          <p:cNvPr id="5" name="Table Placeholder 4">
            <a:extLst>
              <a:ext uri="{FF2B5EF4-FFF2-40B4-BE49-F238E27FC236}">
                <a16:creationId xmlns:a16="http://schemas.microsoft.com/office/drawing/2014/main" id="{21B57B5A-70C7-487B-ADB3-C9C191120FF5}"/>
              </a:ext>
            </a:extLst>
          </p:cNvPr>
          <p:cNvGraphicFramePr>
            <a:graphicFrameLocks noGrp="1"/>
          </p:cNvGraphicFramePr>
          <p:nvPr>
            <p:ph type="tbl" sz="quarter" idx="13"/>
            <p:extLst>
              <p:ext uri="{D42A27DB-BD31-4B8C-83A1-F6EECF244321}">
                <p14:modId xmlns:p14="http://schemas.microsoft.com/office/powerpoint/2010/main" val="2861924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2664476"/>
                    </a:ext>
                  </a:extLst>
                </a:gridCol>
                <a:gridCol w="1645920">
                  <a:extLst>
                    <a:ext uri="{9D8B030D-6E8A-4147-A177-3AD203B41FA5}">
                      <a16:colId xmlns:a16="http://schemas.microsoft.com/office/drawing/2014/main" val="3365185304"/>
                    </a:ext>
                  </a:extLst>
                </a:gridCol>
                <a:gridCol w="1152144">
                  <a:extLst>
                    <a:ext uri="{9D8B030D-6E8A-4147-A177-3AD203B41FA5}">
                      <a16:colId xmlns:a16="http://schemas.microsoft.com/office/drawing/2014/main" val="3437569735"/>
                    </a:ext>
                  </a:extLst>
                </a:gridCol>
                <a:gridCol w="576072">
                  <a:extLst>
                    <a:ext uri="{9D8B030D-6E8A-4147-A177-3AD203B41FA5}">
                      <a16:colId xmlns:a16="http://schemas.microsoft.com/office/drawing/2014/main" val="4196879137"/>
                    </a:ext>
                  </a:extLst>
                </a:gridCol>
                <a:gridCol w="576072">
                  <a:extLst>
                    <a:ext uri="{9D8B030D-6E8A-4147-A177-3AD203B41FA5}">
                      <a16:colId xmlns:a16="http://schemas.microsoft.com/office/drawing/2014/main" val="3715534653"/>
                    </a:ext>
                  </a:extLst>
                </a:gridCol>
                <a:gridCol w="576072">
                  <a:extLst>
                    <a:ext uri="{9D8B030D-6E8A-4147-A177-3AD203B41FA5}">
                      <a16:colId xmlns:a16="http://schemas.microsoft.com/office/drawing/2014/main" val="1839383684"/>
                    </a:ext>
                  </a:extLst>
                </a:gridCol>
                <a:gridCol w="576072">
                  <a:extLst>
                    <a:ext uri="{9D8B030D-6E8A-4147-A177-3AD203B41FA5}">
                      <a16:colId xmlns:a16="http://schemas.microsoft.com/office/drawing/2014/main" val="3143731066"/>
                    </a:ext>
                  </a:extLst>
                </a:gridCol>
                <a:gridCol w="576072">
                  <a:extLst>
                    <a:ext uri="{9D8B030D-6E8A-4147-A177-3AD203B41FA5}">
                      <a16:colId xmlns:a16="http://schemas.microsoft.com/office/drawing/2014/main" val="3472028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3542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- 2024-04-12 15:58:26</a:t>
                      </a:r>
                      <a:r>
                        <a:rPr kumimoji="0" lang="nl-NL" sz="1000" b="0" i="0" u="none" strike="noStrike" kern="1200" cap="none" spc="0" normalizeH="0" baseline="0" noProof="0">
                          <a:ln>
                            <a:noFill/>
                          </a:ln>
                          <a:solidFill>
                            <a:prstClr val="black"/>
                          </a:solidFill>
                          <a:effectLst/>
                          <a:uLnTx/>
                          <a:uFillTx/>
                          <a:latin typeface="Calibri"/>
                          <a:ea typeface="+mn-ea"/>
                          <a:cs typeface="+mn-cs"/>
                        </a:rPr>
                        <a:t>
 Sustaina-Billie-ty 🌟 Lees het hele artikel via de link in de bio. #3FM #BillieEilish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https://quintly-eu-image-storage.s3.amazonaws.com/23ae5a5b1d784d39e4b9bf8c09739b1a/7f73e574bf2ab2d889a80904aae7ec00.jpg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08:43:51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21466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- 2024-04-22 06:01:03</a:t>
                      </a:r>
                      <a:r>
                        <a:rPr kumimoji="0" lang="nl-NL" sz="1000" b="0" i="0" u="none" strike="noStrike" kern="1200" cap="none" spc="0" normalizeH="0" baseline="0" noProof="0">
                          <a:ln>
                            <a:noFill/>
                          </a:ln>
                          <a:solidFill>
                            <a:prstClr val="black"/>
                          </a:solidFill>
                          <a:effectLst/>
                          <a:uLnTx/>
                          <a:uFillTx/>
                          <a:latin typeface="Calibri"/>
                          <a:ea typeface="+mn-ea"/>
                          <a:cs typeface="+mn-cs"/>
                        </a:rPr>
                        <a:t>
 Tickets winnen voor Best Kept Secret festival op 7,8 en 9 juni? ☀️ Dat kan! Luister vanaf (vandaag) maandag 22 april naar Wijnand in de Ochtend en Barend &amp; Benner in de Middag. Hoor jij het ticketalarm afgaan, dan moet je snel de studio appen om kans te maken.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https://quintly-eu-image-storage.s3.amazonaws.com/23ae5a5b1d784d39e4b9bf8c09739b1a/1c6ae6ecab7d03815abe4ada02102cdc.jpg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08:43:51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3793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- 2024-04-28 12:00:05</a:t>
                      </a:r>
                      <a:r>
                        <a:rPr kumimoji="0" lang="nl-NL" sz="1000" b="0" i="0" u="none" strike="noStrike" kern="1200" cap="none" spc="0" normalizeH="0" baseline="0" noProof="0">
                          <a:ln>
                            <a:noFill/>
                          </a:ln>
                          <a:solidFill>
                            <a:prstClr val="black"/>
                          </a:solidFill>
                          <a:effectLst/>
                          <a:uLnTx/>
                          <a:uFillTx/>
                          <a:latin typeface="Calibri"/>
                          <a:ea typeface="+mn-ea"/>
                          <a:cs typeface="+mn-cs"/>
                        </a:rPr>
                        <a:t>
 Iedere artiest zoekt naar een passende hoes voor het album waar ze lang aan gewerkt hebben. En voor een hoop covers gaan artiest en fotograaf de deur uit op zoek naar die ene plaats. Wat is jouw favoriete albumcover?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https://quintly-eu-image-storage.s3.amazonaws.com/23ae5a5b1d784d39e4b9bf8c09739b1a/e3c96710a5e4fd1944c6eae2e1229447.jpg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08:43:51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24109527"/>
                  </a:ext>
                </a:extLst>
              </a:tr>
            </a:tbl>
          </a:graphicData>
        </a:graphic>
      </p:graphicFrame>
      <p:sp>
        <p:nvSpPr>
          <p:cNvPr id="4" name="Text Placeholder 3">
            <a:extLst>
              <a:ext uri="{FF2B5EF4-FFF2-40B4-BE49-F238E27FC236}">
                <a16:creationId xmlns:a16="http://schemas.microsoft.com/office/drawing/2014/main" id="{26AFC5FB-B28A-46CE-870F-D9E56F0612C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176535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8B1D-3826-4BAE-93F2-E4C6A898AD9A}"/>
              </a:ext>
            </a:extLst>
          </p:cNvPr>
          <p:cNvSpPr>
            <a:spLocks noGrp="1"/>
          </p:cNvSpPr>
          <p:nvPr>
            <p:ph type="title"/>
          </p:nvPr>
        </p:nvSpPr>
        <p:spPr/>
        <p:txBody>
          <a:bodyPr/>
          <a:lstStyle/>
          <a:p>
            <a:r>
              <a:rPr lang="en-US"/>
              <a:t>Facebook Top 5 slechtst scorende posts | NPO3FM - 2 of 2</a:t>
            </a:r>
          </a:p>
        </p:txBody>
      </p:sp>
      <p:graphicFrame>
        <p:nvGraphicFramePr>
          <p:cNvPr id="5" name="Table Placeholder 4">
            <a:extLst>
              <a:ext uri="{FF2B5EF4-FFF2-40B4-BE49-F238E27FC236}">
                <a16:creationId xmlns:a16="http://schemas.microsoft.com/office/drawing/2014/main" id="{7BC85C82-2844-4016-A422-3EE8609C7168}"/>
              </a:ext>
            </a:extLst>
          </p:cNvPr>
          <p:cNvGraphicFramePr>
            <a:graphicFrameLocks noGrp="1"/>
          </p:cNvGraphicFramePr>
          <p:nvPr>
            <p:ph type="tbl" sz="quarter" idx="13"/>
            <p:extLst>
              <p:ext uri="{D42A27DB-BD31-4B8C-83A1-F6EECF244321}">
                <p14:modId xmlns:p14="http://schemas.microsoft.com/office/powerpoint/2010/main" val="3977491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96175686"/>
                    </a:ext>
                  </a:extLst>
                </a:gridCol>
                <a:gridCol w="1645920">
                  <a:extLst>
                    <a:ext uri="{9D8B030D-6E8A-4147-A177-3AD203B41FA5}">
                      <a16:colId xmlns:a16="http://schemas.microsoft.com/office/drawing/2014/main" val="1403278085"/>
                    </a:ext>
                  </a:extLst>
                </a:gridCol>
                <a:gridCol w="1152144">
                  <a:extLst>
                    <a:ext uri="{9D8B030D-6E8A-4147-A177-3AD203B41FA5}">
                      <a16:colId xmlns:a16="http://schemas.microsoft.com/office/drawing/2014/main" val="320167757"/>
                    </a:ext>
                  </a:extLst>
                </a:gridCol>
                <a:gridCol w="576072">
                  <a:extLst>
                    <a:ext uri="{9D8B030D-6E8A-4147-A177-3AD203B41FA5}">
                      <a16:colId xmlns:a16="http://schemas.microsoft.com/office/drawing/2014/main" val="1685212550"/>
                    </a:ext>
                  </a:extLst>
                </a:gridCol>
                <a:gridCol w="576072">
                  <a:extLst>
                    <a:ext uri="{9D8B030D-6E8A-4147-A177-3AD203B41FA5}">
                      <a16:colId xmlns:a16="http://schemas.microsoft.com/office/drawing/2014/main" val="241291200"/>
                    </a:ext>
                  </a:extLst>
                </a:gridCol>
                <a:gridCol w="576072">
                  <a:extLst>
                    <a:ext uri="{9D8B030D-6E8A-4147-A177-3AD203B41FA5}">
                      <a16:colId xmlns:a16="http://schemas.microsoft.com/office/drawing/2014/main" val="83967483"/>
                    </a:ext>
                  </a:extLst>
                </a:gridCol>
                <a:gridCol w="576072">
                  <a:extLst>
                    <a:ext uri="{9D8B030D-6E8A-4147-A177-3AD203B41FA5}">
                      <a16:colId xmlns:a16="http://schemas.microsoft.com/office/drawing/2014/main" val="2696329965"/>
                    </a:ext>
                  </a:extLst>
                </a:gridCol>
                <a:gridCol w="576072">
                  <a:extLst>
                    <a:ext uri="{9D8B030D-6E8A-4147-A177-3AD203B41FA5}">
                      <a16:colId xmlns:a16="http://schemas.microsoft.com/office/drawing/2014/main" val="1724895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0230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- 2024-04-04 17:37:00</a:t>
                      </a:r>
                      <a:r>
                        <a:rPr kumimoji="0" lang="nl-NL" sz="1000" b="0" i="0" u="none" strike="noStrike" kern="1200" cap="none" spc="0" normalizeH="0" baseline="0" noProof="0">
                          <a:ln>
                            <a:noFill/>
                          </a:ln>
                          <a:solidFill>
                            <a:prstClr val="black"/>
                          </a:solidFill>
                          <a:effectLst/>
                          <a:uLnTx/>
                          <a:uFillTx/>
                          <a:latin typeface="Calibri"/>
                          <a:ea typeface="+mn-ea"/>
                          <a:cs typeface="+mn-cs"/>
                        </a:rPr>
                        <a:t>
 Je hebt vast wel eens deze gedachte gehad op een festivalweide: "Dit wil ik ooit ook organiseren!" Dan heb je geluk: Jamie en Olivier hebben dit jaar in hun AvondVrijdagShow samen met Solar Weekend een podium voor jou en je vriendengroep gereserveerd op het festivalterrein. 🔥
Zelf mag je de stage ontwerpen, het muziekgenre bepalen en samen met Jamie en Olivier de perfecte line-up samenstellen. Bekijk het formulier via 3FM.nl/solar!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https://quintly-eu-image-storage.s3.amazonaws.com/23ae5a5b1d784d39e4b9bf8c09739b1a/b24d2175b4dfe9908e8302e7397dfb7b.jpg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08:43:51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84487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- 2024-04-19 15:44:47</a:t>
                      </a:r>
                      <a:r>
                        <a:rPr kumimoji="0" lang="nl-NL" sz="1000" b="0" i="0" u="none" strike="noStrike" kern="1200" cap="none" spc="0" normalizeH="0" baseline="0" noProof="0">
                          <a:ln>
                            <a:noFill/>
                          </a:ln>
                          <a:solidFill>
                            <a:prstClr val="black"/>
                          </a:solidFill>
                          <a:effectLst/>
                          <a:uLnTx/>
                          <a:uFillTx/>
                          <a:latin typeface="Calibri"/>
                          <a:ea typeface="+mn-ea"/>
                          <a:cs typeface="+mn-cs"/>
                        </a:rPr>
                        <a:t>
 Bekijk de hele 3FM Top Megahit hier.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https://quintly-eu-image-storage.s3.amazonaws.com/23ae5a5b1d784d39e4b9bf8c09739b1a/fdf0da130f4f627d2de1ccdf7b4d93c1.png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08:43:51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994054675"/>
                  </a:ext>
                </a:extLst>
              </a:tr>
            </a:tbl>
          </a:graphicData>
        </a:graphic>
      </p:graphicFrame>
      <p:sp>
        <p:nvSpPr>
          <p:cNvPr id="4" name="Text Placeholder 3">
            <a:extLst>
              <a:ext uri="{FF2B5EF4-FFF2-40B4-BE49-F238E27FC236}">
                <a16:creationId xmlns:a16="http://schemas.microsoft.com/office/drawing/2014/main" id="{477373D8-CEC9-448A-A074-7B0A69D34BE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882207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6F245-E38D-42F0-A605-FDB73696C596}"/>
              </a:ext>
            </a:extLst>
          </p:cNvPr>
          <p:cNvSpPr>
            <a:spLocks noGrp="1"/>
          </p:cNvSpPr>
          <p:nvPr>
            <p:ph type="title"/>
          </p:nvPr>
        </p:nvSpPr>
        <p:spPr/>
        <p:txBody>
          <a:bodyPr/>
          <a:lstStyle/>
          <a:p>
            <a:r>
              <a:rPr lang="en-US"/>
              <a:t>Instagram Key Metrics Table | NPO3FM</a:t>
            </a:r>
          </a:p>
        </p:txBody>
      </p:sp>
      <p:graphicFrame>
        <p:nvGraphicFramePr>
          <p:cNvPr id="5" name="Table Placeholder 4">
            <a:extLst>
              <a:ext uri="{FF2B5EF4-FFF2-40B4-BE49-F238E27FC236}">
                <a16:creationId xmlns:a16="http://schemas.microsoft.com/office/drawing/2014/main" id="{543AADE2-F351-46FA-A7EF-2E5744D76FDF}"/>
              </a:ext>
            </a:extLst>
          </p:cNvPr>
          <p:cNvGraphicFramePr>
            <a:graphicFrameLocks noGrp="1"/>
          </p:cNvGraphicFramePr>
          <p:nvPr>
            <p:ph type="tbl" sz="quarter" idx="13"/>
            <p:extLst>
              <p:ext uri="{D42A27DB-BD31-4B8C-83A1-F6EECF244321}">
                <p14:modId xmlns:p14="http://schemas.microsoft.com/office/powerpoint/2010/main" val="2698067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43270424"/>
                    </a:ext>
                  </a:extLst>
                </a:gridCol>
                <a:gridCol w="822960">
                  <a:extLst>
                    <a:ext uri="{9D8B030D-6E8A-4147-A177-3AD203B41FA5}">
                      <a16:colId xmlns:a16="http://schemas.microsoft.com/office/drawing/2014/main" val="3495241483"/>
                    </a:ext>
                  </a:extLst>
                </a:gridCol>
                <a:gridCol w="822960">
                  <a:extLst>
                    <a:ext uri="{9D8B030D-6E8A-4147-A177-3AD203B41FA5}">
                      <a16:colId xmlns:a16="http://schemas.microsoft.com/office/drawing/2014/main" val="3705603108"/>
                    </a:ext>
                  </a:extLst>
                </a:gridCol>
                <a:gridCol w="822960">
                  <a:extLst>
                    <a:ext uri="{9D8B030D-6E8A-4147-A177-3AD203B41FA5}">
                      <a16:colId xmlns:a16="http://schemas.microsoft.com/office/drawing/2014/main" val="3466234183"/>
                    </a:ext>
                  </a:extLst>
                </a:gridCol>
                <a:gridCol w="822960">
                  <a:extLst>
                    <a:ext uri="{9D8B030D-6E8A-4147-A177-3AD203B41FA5}">
                      <a16:colId xmlns:a16="http://schemas.microsoft.com/office/drawing/2014/main" val="4115274159"/>
                    </a:ext>
                  </a:extLst>
                </a:gridCol>
                <a:gridCol w="822960">
                  <a:extLst>
                    <a:ext uri="{9D8B030D-6E8A-4147-A177-3AD203B41FA5}">
                      <a16:colId xmlns:a16="http://schemas.microsoft.com/office/drawing/2014/main" val="1253881997"/>
                    </a:ext>
                  </a:extLst>
                </a:gridCol>
                <a:gridCol w="822960">
                  <a:extLst>
                    <a:ext uri="{9D8B030D-6E8A-4147-A177-3AD203B41FA5}">
                      <a16:colId xmlns:a16="http://schemas.microsoft.com/office/drawing/2014/main" val="3659385500"/>
                    </a:ext>
                  </a:extLst>
                </a:gridCol>
                <a:gridCol w="822960">
                  <a:extLst>
                    <a:ext uri="{9D8B030D-6E8A-4147-A177-3AD203B41FA5}">
                      <a16:colId xmlns:a16="http://schemas.microsoft.com/office/drawing/2014/main" val="2988154083"/>
                    </a:ext>
                  </a:extLst>
                </a:gridCol>
                <a:gridCol w="822960">
                  <a:extLst>
                    <a:ext uri="{9D8B030D-6E8A-4147-A177-3AD203B41FA5}">
                      <a16:colId xmlns:a16="http://schemas.microsoft.com/office/drawing/2014/main" val="1997763619"/>
                    </a:ext>
                  </a:extLst>
                </a:gridCol>
                <a:gridCol w="822960">
                  <a:extLst>
                    <a:ext uri="{9D8B030D-6E8A-4147-A177-3AD203B41FA5}">
                      <a16:colId xmlns:a16="http://schemas.microsoft.com/office/drawing/2014/main" val="119865998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016608241"/>
                  </a:ext>
                </a:extLst>
              </a:tr>
              <a:tr h="370840">
                <a:tc>
                  <a:txBody>
                    <a:bodyPr/>
                    <a:lstStyle/>
                    <a:p>
                      <a:r>
                        <a:rPr lang="en-US" sz="1000"/>
                        <a:t>126304</a:t>
                      </a:r>
                    </a:p>
                  </a:txBody>
                  <a:tcPr/>
                </a:tc>
                <a:tc>
                  <a:txBody>
                    <a:bodyPr/>
                    <a:lstStyle/>
                    <a:p>
                      <a:r>
                        <a:rPr lang="en-US" sz="1000"/>
                        <a:t>439</a:t>
                      </a:r>
                    </a:p>
                  </a:txBody>
                  <a:tcPr/>
                </a:tc>
                <a:tc>
                  <a:txBody>
                    <a:bodyPr/>
                    <a:lstStyle/>
                    <a:p>
                      <a:r>
                        <a:rPr lang="en-US" sz="1000"/>
                        <a:t>3</a:t>
                      </a:r>
                    </a:p>
                  </a:txBody>
                  <a:tcPr/>
                </a:tc>
                <a:tc>
                  <a:txBody>
                    <a:bodyPr/>
                    <a:lstStyle/>
                    <a:p>
                      <a:r>
                        <a:rPr lang="en-US" sz="1000"/>
                        <a:t>33</a:t>
                      </a:r>
                    </a:p>
                  </a:txBody>
                  <a:tcPr/>
                </a:tc>
                <a:tc>
                  <a:txBody>
                    <a:bodyPr/>
                    <a:lstStyle/>
                    <a:p>
                      <a:r>
                        <a:rPr lang="en-US" sz="1000"/>
                        <a:t>0</a:t>
                      </a:r>
                    </a:p>
                  </a:txBody>
                  <a:tcPr/>
                </a:tc>
                <a:tc>
                  <a:txBody>
                    <a:bodyPr/>
                    <a:lstStyle/>
                    <a:p>
                      <a:r>
                        <a:rPr lang="en-US" sz="1000"/>
                        <a:t>43</a:t>
                      </a:r>
                    </a:p>
                  </a:txBody>
                  <a:tcPr/>
                </a:tc>
                <a:tc>
                  <a:txBody>
                    <a:bodyPr/>
                    <a:lstStyle/>
                    <a:p>
                      <a:r>
                        <a:rPr lang="en-US" sz="1000"/>
                        <a:t>79</a:t>
                      </a:r>
                    </a:p>
                  </a:txBody>
                  <a:tcPr/>
                </a:tc>
                <a:tc>
                  <a:txBody>
                    <a:bodyPr/>
                    <a:lstStyle/>
                    <a:p>
                      <a:r>
                        <a:rPr lang="en-US" sz="1000"/>
                        <a:t>97556</a:t>
                      </a:r>
                    </a:p>
                  </a:txBody>
                  <a:tcPr/>
                </a:tc>
                <a:tc>
                  <a:txBody>
                    <a:bodyPr/>
                    <a:lstStyle/>
                    <a:p>
                      <a:r>
                        <a:rPr lang="en-US" sz="1000"/>
                        <a:t>1704</a:t>
                      </a:r>
                    </a:p>
                  </a:txBody>
                  <a:tcPr/>
                </a:tc>
                <a:tc>
                  <a:txBody>
                    <a:bodyPr/>
                    <a:lstStyle/>
                    <a:p>
                      <a:r>
                        <a:rPr lang="en-US" sz="1000"/>
                        <a:t>0.9965 %</a:t>
                      </a:r>
                    </a:p>
                  </a:txBody>
                  <a:tcPr/>
                </a:tc>
                <a:extLst>
                  <a:ext uri="{0D108BD9-81ED-4DB2-BD59-A6C34878D82A}">
                    <a16:rowId xmlns:a16="http://schemas.microsoft.com/office/drawing/2014/main" val="2878696267"/>
                  </a:ext>
                </a:extLst>
              </a:tr>
            </a:tbl>
          </a:graphicData>
        </a:graphic>
      </p:graphicFrame>
      <p:sp>
        <p:nvSpPr>
          <p:cNvPr id="4" name="Text Placeholder 3">
            <a:extLst>
              <a:ext uri="{FF2B5EF4-FFF2-40B4-BE49-F238E27FC236}">
                <a16:creationId xmlns:a16="http://schemas.microsoft.com/office/drawing/2014/main" id="{E2A82890-CBE3-4BC1-B1D7-05B842D718A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40477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C430B-2934-4337-AF25-BE6C6EC6A74F}"/>
              </a:ext>
            </a:extLst>
          </p:cNvPr>
          <p:cNvSpPr>
            <a:spLocks noGrp="1"/>
          </p:cNvSpPr>
          <p:nvPr>
            <p:ph type="title"/>
          </p:nvPr>
        </p:nvSpPr>
        <p:spPr/>
        <p:txBody>
          <a:bodyPr/>
          <a:lstStyle/>
          <a:p>
            <a:r>
              <a:rPr lang="en-US"/>
              <a:t>Instagram Followers Total | NPO3FM</a:t>
            </a:r>
          </a:p>
        </p:txBody>
      </p:sp>
      <p:graphicFrame>
        <p:nvGraphicFramePr>
          <p:cNvPr id="6" name="Chart Placeholder 5">
            <a:extLst>
              <a:ext uri="{FF2B5EF4-FFF2-40B4-BE49-F238E27FC236}">
                <a16:creationId xmlns:a16="http://schemas.microsoft.com/office/drawing/2014/main" id="{0CECA527-FB36-4919-BA37-F7AE6D91A54A}"/>
              </a:ext>
            </a:extLst>
          </p:cNvPr>
          <p:cNvGraphicFramePr>
            <a:graphicFrameLocks noGrp="1"/>
          </p:cNvGraphicFramePr>
          <p:nvPr>
            <p:ph type="chart" sz="quarter" idx="13"/>
            <p:extLst>
              <p:ext uri="{D42A27DB-BD31-4B8C-83A1-F6EECF244321}">
                <p14:modId xmlns:p14="http://schemas.microsoft.com/office/powerpoint/2010/main" val="3183915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F675F-C63D-49A0-AA28-6D03D2AF298A}"/>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ABA95D8A-ECE1-4D20-B808-8159BAAE68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4314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FC758-1FEF-4BB6-9300-FFB0B6187473}"/>
              </a:ext>
            </a:extLst>
          </p:cNvPr>
          <p:cNvSpPr>
            <a:spLocks noGrp="1"/>
          </p:cNvSpPr>
          <p:nvPr>
            <p:ph type="title"/>
          </p:nvPr>
        </p:nvSpPr>
        <p:spPr/>
        <p:txBody>
          <a:bodyPr/>
          <a:lstStyle/>
          <a:p>
            <a:r>
              <a:rPr lang="en-US"/>
              <a:t>Instagram Interaction Rate By Post Type | NPO3FM</a:t>
            </a:r>
          </a:p>
        </p:txBody>
      </p:sp>
      <p:graphicFrame>
        <p:nvGraphicFramePr>
          <p:cNvPr id="6" name="Chart Placeholder 5">
            <a:extLst>
              <a:ext uri="{FF2B5EF4-FFF2-40B4-BE49-F238E27FC236}">
                <a16:creationId xmlns:a16="http://schemas.microsoft.com/office/drawing/2014/main" id="{DA88BE10-45ED-47BA-8EB2-B6CA5342948C}"/>
              </a:ext>
            </a:extLst>
          </p:cNvPr>
          <p:cNvGraphicFramePr>
            <a:graphicFrameLocks noGrp="1"/>
          </p:cNvGraphicFramePr>
          <p:nvPr>
            <p:ph type="chart" sz="quarter" idx="13"/>
            <p:extLst>
              <p:ext uri="{D42A27DB-BD31-4B8C-83A1-F6EECF244321}">
                <p14:modId xmlns:p14="http://schemas.microsoft.com/office/powerpoint/2010/main" val="3658338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39EA9A-A8B8-4A8A-8271-CA4AD57ED30F}"/>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A6575BD7-AA8A-4DAB-AFCC-73C1B6172B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7252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D68A8-3DDA-406D-8942-861F262318FF}"/>
              </a:ext>
            </a:extLst>
          </p:cNvPr>
          <p:cNvSpPr>
            <a:spLocks noGrp="1"/>
          </p:cNvSpPr>
          <p:nvPr>
            <p:ph type="title"/>
          </p:nvPr>
        </p:nvSpPr>
        <p:spPr/>
        <p:txBody>
          <a:bodyPr/>
          <a:lstStyle/>
          <a:p>
            <a:r>
              <a:rPr lang="en-US"/>
              <a:t>Instagram Reach | NPO3FM</a:t>
            </a:r>
          </a:p>
        </p:txBody>
      </p:sp>
      <p:graphicFrame>
        <p:nvGraphicFramePr>
          <p:cNvPr id="6" name="Chart Placeholder 5">
            <a:extLst>
              <a:ext uri="{FF2B5EF4-FFF2-40B4-BE49-F238E27FC236}">
                <a16:creationId xmlns:a16="http://schemas.microsoft.com/office/drawing/2014/main" id="{613853C5-DBCA-4A04-845B-65A345F71503}"/>
              </a:ext>
            </a:extLst>
          </p:cNvPr>
          <p:cNvGraphicFramePr>
            <a:graphicFrameLocks noGrp="1"/>
          </p:cNvGraphicFramePr>
          <p:nvPr>
            <p:ph type="chart" sz="quarter" idx="13"/>
            <p:extLst>
              <p:ext uri="{D42A27DB-BD31-4B8C-83A1-F6EECF244321}">
                <p14:modId xmlns:p14="http://schemas.microsoft.com/office/powerpoint/2010/main" val="1276468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F73977-F3FA-430B-BE60-A202BE2C465D}"/>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BAC7706C-D02C-48F3-9CD7-84EA6E8244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4783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2E222-10F1-44B1-81DD-0C6067C23904}"/>
              </a:ext>
            </a:extLst>
          </p:cNvPr>
          <p:cNvSpPr>
            <a:spLocks noGrp="1"/>
          </p:cNvSpPr>
          <p:nvPr>
            <p:ph type="title"/>
          </p:nvPr>
        </p:nvSpPr>
        <p:spPr/>
        <p:txBody>
          <a:bodyPr/>
          <a:lstStyle/>
          <a:p>
            <a:r>
              <a:rPr lang="en-US"/>
              <a:t>Instagram Hashtag Detection | NPO3FM - 1 of 3</a:t>
            </a:r>
          </a:p>
        </p:txBody>
      </p:sp>
      <p:graphicFrame>
        <p:nvGraphicFramePr>
          <p:cNvPr id="5" name="Table Placeholder 4">
            <a:extLst>
              <a:ext uri="{FF2B5EF4-FFF2-40B4-BE49-F238E27FC236}">
                <a16:creationId xmlns:a16="http://schemas.microsoft.com/office/drawing/2014/main" id="{42C144A5-3E7E-42E5-B38D-C8EE49610DE5}"/>
              </a:ext>
            </a:extLst>
          </p:cNvPr>
          <p:cNvGraphicFramePr>
            <a:graphicFrameLocks noGrp="1"/>
          </p:cNvGraphicFramePr>
          <p:nvPr>
            <p:ph type="tbl" sz="quarter" idx="13"/>
            <p:extLst>
              <p:ext uri="{D42A27DB-BD31-4B8C-83A1-F6EECF244321}">
                <p14:modId xmlns:p14="http://schemas.microsoft.com/office/powerpoint/2010/main" val="2748739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82611156"/>
                    </a:ext>
                  </a:extLst>
                </a:gridCol>
                <a:gridCol w="1069848">
                  <a:extLst>
                    <a:ext uri="{9D8B030D-6E8A-4147-A177-3AD203B41FA5}">
                      <a16:colId xmlns:a16="http://schemas.microsoft.com/office/drawing/2014/main" val="2357510958"/>
                    </a:ext>
                  </a:extLst>
                </a:gridCol>
                <a:gridCol w="1069848">
                  <a:extLst>
                    <a:ext uri="{9D8B030D-6E8A-4147-A177-3AD203B41FA5}">
                      <a16:colId xmlns:a16="http://schemas.microsoft.com/office/drawing/2014/main" val="4155941971"/>
                    </a:ext>
                  </a:extLst>
                </a:gridCol>
                <a:gridCol w="1069848">
                  <a:extLst>
                    <a:ext uri="{9D8B030D-6E8A-4147-A177-3AD203B41FA5}">
                      <a16:colId xmlns:a16="http://schemas.microsoft.com/office/drawing/2014/main" val="3859578104"/>
                    </a:ext>
                  </a:extLst>
                </a:gridCol>
                <a:gridCol w="1069848">
                  <a:extLst>
                    <a:ext uri="{9D8B030D-6E8A-4147-A177-3AD203B41FA5}">
                      <a16:colId xmlns:a16="http://schemas.microsoft.com/office/drawing/2014/main" val="3048621208"/>
                    </a:ext>
                  </a:extLst>
                </a:gridCol>
                <a:gridCol w="1069848">
                  <a:extLst>
                    <a:ext uri="{9D8B030D-6E8A-4147-A177-3AD203B41FA5}">
                      <a16:colId xmlns:a16="http://schemas.microsoft.com/office/drawing/2014/main" val="2217048529"/>
                    </a:ext>
                  </a:extLst>
                </a:gridCol>
                <a:gridCol w="1069848">
                  <a:extLst>
                    <a:ext uri="{9D8B030D-6E8A-4147-A177-3AD203B41FA5}">
                      <a16:colId xmlns:a16="http://schemas.microsoft.com/office/drawing/2014/main" val="488368732"/>
                    </a:ext>
                  </a:extLst>
                </a:gridCol>
                <a:gridCol w="1069848">
                  <a:extLst>
                    <a:ext uri="{9D8B030D-6E8A-4147-A177-3AD203B41FA5}">
                      <a16:colId xmlns:a16="http://schemas.microsoft.com/office/drawing/2014/main" val="3302339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376656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1237.2567567568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19.756756756757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67.310810810811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49105.787878788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52436.824324324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1324.3243243243</a:t>
                      </a:r>
                    </a:p>
                  </a:txBody>
                  <a:tcPr/>
                </a:tc>
                <a:extLst>
                  <a:ext uri="{0D108BD9-81ED-4DB2-BD59-A6C34878D82A}">
                    <a16:rowId xmlns:a16="http://schemas.microsoft.com/office/drawing/2014/main" val="164898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#BarendenBenner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1733.9090909091</a:t>
                      </a:r>
                    </a:p>
                  </a:txBody>
                  <a:tcPr/>
                </a:tc>
                <a:extLst>
                  <a:ext uri="{0D108BD9-81ED-4DB2-BD59-A6C34878D82A}">
                    <a16:rowId xmlns:a16="http://schemas.microsoft.com/office/drawing/2014/main" val="407895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#3FMTopMegahit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23837.333333333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22300.428571429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525.14285714286</a:t>
                      </a:r>
                    </a:p>
                  </a:txBody>
                  <a:tcPr/>
                </a:tc>
                <a:extLst>
                  <a:ext uri="{0D108BD9-81ED-4DB2-BD59-A6C34878D82A}">
                    <a16:rowId xmlns:a16="http://schemas.microsoft.com/office/drawing/2014/main" val="145569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#Songfestival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2951.2857142857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107122.33333333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101050.28571429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3147.5714285714</a:t>
                      </a:r>
                    </a:p>
                  </a:txBody>
                  <a:tcPr/>
                </a:tc>
                <a:extLst>
                  <a:ext uri="{0D108BD9-81ED-4DB2-BD59-A6C34878D82A}">
                    <a16:rowId xmlns:a16="http://schemas.microsoft.com/office/drawing/2014/main" val="422776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#Wijnandindeochtend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19555.714285714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481.57142857143</a:t>
                      </a:r>
                    </a:p>
                  </a:txBody>
                  <a:tcPr/>
                </a:tc>
                <a:extLst>
                  <a:ext uri="{0D108BD9-81ED-4DB2-BD59-A6C34878D82A}">
                    <a16:rowId xmlns:a16="http://schemas.microsoft.com/office/drawing/2014/main" val="22518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#BillieEilish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2084.8333333333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63724.166666667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2242.5</a:t>
                      </a:r>
                    </a:p>
                  </a:txBody>
                  <a:tcPr/>
                </a:tc>
                <a:extLst>
                  <a:ext uri="{0D108BD9-81ED-4DB2-BD59-A6C34878D82A}">
                    <a16:rowId xmlns:a16="http://schemas.microsoft.com/office/drawing/2014/main" val="270105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#AvondVrijdagShow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45387.75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735.75</a:t>
                      </a:r>
                    </a:p>
                  </a:txBody>
                  <a:tcPr/>
                </a:tc>
                <a:extLst>
                  <a:ext uri="{0D108BD9-81ED-4DB2-BD59-A6C34878D82A}">
                    <a16:rowId xmlns:a16="http://schemas.microsoft.com/office/drawing/2014/main" val="49078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2806</a:t>
                      </a:r>
                    </a:p>
                  </a:txBody>
                  <a:tcPr/>
                </a:tc>
                <a:extLst>
                  <a:ext uri="{0D108BD9-81ED-4DB2-BD59-A6C34878D82A}">
                    <a16:rowId xmlns:a16="http://schemas.microsoft.com/office/drawing/2014/main" val="839593397"/>
                  </a:ext>
                </a:extLst>
              </a:tr>
            </a:tbl>
          </a:graphicData>
        </a:graphic>
      </p:graphicFrame>
      <p:sp>
        <p:nvSpPr>
          <p:cNvPr id="4" name="Text Placeholder 3">
            <a:extLst>
              <a:ext uri="{FF2B5EF4-FFF2-40B4-BE49-F238E27FC236}">
                <a16:creationId xmlns:a16="http://schemas.microsoft.com/office/drawing/2014/main" id="{127D50EF-66E6-4FD9-82DF-A98C9E84F9F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767397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62424-77B5-4474-9BE6-A8175808D343}"/>
              </a:ext>
            </a:extLst>
          </p:cNvPr>
          <p:cNvSpPr>
            <a:spLocks noGrp="1"/>
          </p:cNvSpPr>
          <p:nvPr>
            <p:ph type="title"/>
          </p:nvPr>
        </p:nvSpPr>
        <p:spPr/>
        <p:txBody>
          <a:bodyPr/>
          <a:lstStyle/>
          <a:p>
            <a:r>
              <a:rPr lang="en-US"/>
              <a:t>Instagram Hashtag Detection | NPO3FM - 2 of 3</a:t>
            </a:r>
          </a:p>
        </p:txBody>
      </p:sp>
      <p:graphicFrame>
        <p:nvGraphicFramePr>
          <p:cNvPr id="5" name="Table Placeholder 4">
            <a:extLst>
              <a:ext uri="{FF2B5EF4-FFF2-40B4-BE49-F238E27FC236}">
                <a16:creationId xmlns:a16="http://schemas.microsoft.com/office/drawing/2014/main" id="{53B68FE8-DAE4-456A-81C0-ABAC251DE46E}"/>
              </a:ext>
            </a:extLst>
          </p:cNvPr>
          <p:cNvGraphicFramePr>
            <a:graphicFrameLocks noGrp="1"/>
          </p:cNvGraphicFramePr>
          <p:nvPr>
            <p:ph type="tbl" sz="quarter" idx="13"/>
            <p:extLst>
              <p:ext uri="{D42A27DB-BD31-4B8C-83A1-F6EECF244321}">
                <p14:modId xmlns:p14="http://schemas.microsoft.com/office/powerpoint/2010/main" val="2295036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97438504"/>
                    </a:ext>
                  </a:extLst>
                </a:gridCol>
                <a:gridCol w="1069848">
                  <a:extLst>
                    <a:ext uri="{9D8B030D-6E8A-4147-A177-3AD203B41FA5}">
                      <a16:colId xmlns:a16="http://schemas.microsoft.com/office/drawing/2014/main" val="877794530"/>
                    </a:ext>
                  </a:extLst>
                </a:gridCol>
                <a:gridCol w="1069848">
                  <a:extLst>
                    <a:ext uri="{9D8B030D-6E8A-4147-A177-3AD203B41FA5}">
                      <a16:colId xmlns:a16="http://schemas.microsoft.com/office/drawing/2014/main" val="3672866595"/>
                    </a:ext>
                  </a:extLst>
                </a:gridCol>
                <a:gridCol w="1069848">
                  <a:extLst>
                    <a:ext uri="{9D8B030D-6E8A-4147-A177-3AD203B41FA5}">
                      <a16:colId xmlns:a16="http://schemas.microsoft.com/office/drawing/2014/main" val="1925436903"/>
                    </a:ext>
                  </a:extLst>
                </a:gridCol>
                <a:gridCol w="1069848">
                  <a:extLst>
                    <a:ext uri="{9D8B030D-6E8A-4147-A177-3AD203B41FA5}">
                      <a16:colId xmlns:a16="http://schemas.microsoft.com/office/drawing/2014/main" val="572056652"/>
                    </a:ext>
                  </a:extLst>
                </a:gridCol>
                <a:gridCol w="1069848">
                  <a:extLst>
                    <a:ext uri="{9D8B030D-6E8A-4147-A177-3AD203B41FA5}">
                      <a16:colId xmlns:a16="http://schemas.microsoft.com/office/drawing/2014/main" val="15057412"/>
                    </a:ext>
                  </a:extLst>
                </a:gridCol>
                <a:gridCol w="1069848">
                  <a:extLst>
                    <a:ext uri="{9D8B030D-6E8A-4147-A177-3AD203B41FA5}">
                      <a16:colId xmlns:a16="http://schemas.microsoft.com/office/drawing/2014/main" val="2780243436"/>
                    </a:ext>
                  </a:extLst>
                </a:gridCol>
                <a:gridCol w="1069848">
                  <a:extLst>
                    <a:ext uri="{9D8B030D-6E8A-4147-A177-3AD203B41FA5}">
                      <a16:colId xmlns:a16="http://schemas.microsoft.com/office/drawing/2014/main" val="2512219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69049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#JoostKlein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130647.33333333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5102</a:t>
                      </a:r>
                    </a:p>
                  </a:txBody>
                  <a:tcPr/>
                </a:tc>
                <a:extLst>
                  <a:ext uri="{0D108BD9-81ED-4DB2-BD59-A6C34878D82A}">
                    <a16:rowId xmlns:a16="http://schemas.microsoft.com/office/drawing/2014/main" val="359919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#Koningsdag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30019.666666667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660.66666666667</a:t>
                      </a:r>
                    </a:p>
                  </a:txBody>
                  <a:tcPr/>
                </a:tc>
                <a:extLst>
                  <a:ext uri="{0D108BD9-81ED-4DB2-BD59-A6C34878D82A}">
                    <a16:rowId xmlns:a16="http://schemas.microsoft.com/office/drawing/2014/main" val="351045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418.5</a:t>
                      </a:r>
                    </a:p>
                  </a:txBody>
                  <a:tcPr/>
                </a:tc>
                <a:extLst>
                  <a:ext uri="{0D108BD9-81ED-4DB2-BD59-A6C34878D82A}">
                    <a16:rowId xmlns:a16="http://schemas.microsoft.com/office/drawing/2014/main" val="3984293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1363</a:t>
                      </a:r>
                    </a:p>
                  </a:txBody>
                  <a:tcPr/>
                </a:tc>
                <a:extLst>
                  <a:ext uri="{0D108BD9-81ED-4DB2-BD59-A6C34878D82A}">
                    <a16:rowId xmlns:a16="http://schemas.microsoft.com/office/drawing/2014/main" val="403118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#AnnaRoseClayton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445.5</a:t>
                      </a:r>
                    </a:p>
                  </a:txBody>
                  <a:tcPr/>
                </a:tc>
                <a:extLst>
                  <a:ext uri="{0D108BD9-81ED-4DB2-BD59-A6C34878D82A}">
                    <a16:rowId xmlns:a16="http://schemas.microsoft.com/office/drawing/2014/main" val="219411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#HUMAN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621.5</a:t>
                      </a:r>
                    </a:p>
                  </a:txBody>
                  <a:tcPr/>
                </a:tc>
                <a:extLst>
                  <a:ext uri="{0D108BD9-81ED-4DB2-BD59-A6C34878D82A}">
                    <a16:rowId xmlns:a16="http://schemas.microsoft.com/office/drawing/2014/main" val="263449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#JullieEnJulien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extLst>
                  <a:ext uri="{0D108BD9-81ED-4DB2-BD59-A6C34878D82A}">
                    <a16:rowId xmlns:a16="http://schemas.microsoft.com/office/drawing/2014/main" val="189955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#MarkAmbor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474.5</a:t>
                      </a:r>
                    </a:p>
                  </a:txBody>
                  <a:tcPr/>
                </a:tc>
                <a:extLst>
                  <a:ext uri="{0D108BD9-81ED-4DB2-BD59-A6C34878D82A}">
                    <a16:rowId xmlns:a16="http://schemas.microsoft.com/office/drawing/2014/main" val="177418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#MarkEnMai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5662.5</a:t>
                      </a:r>
                    </a:p>
                  </a:txBody>
                  <a:tcPr/>
                </a:tc>
                <a:extLst>
                  <a:ext uri="{0D108BD9-81ED-4DB2-BD59-A6C34878D82A}">
                    <a16:rowId xmlns:a16="http://schemas.microsoft.com/office/drawing/2014/main" val="2092018064"/>
                  </a:ext>
                </a:extLst>
              </a:tr>
            </a:tbl>
          </a:graphicData>
        </a:graphic>
      </p:graphicFrame>
      <p:sp>
        <p:nvSpPr>
          <p:cNvPr id="4" name="Text Placeholder 3">
            <a:extLst>
              <a:ext uri="{FF2B5EF4-FFF2-40B4-BE49-F238E27FC236}">
                <a16:creationId xmlns:a16="http://schemas.microsoft.com/office/drawing/2014/main" id="{EBCC37A4-91F0-4277-BB35-7C71D34F8B6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264225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0448-770A-49F9-B144-4A65B744727C}"/>
              </a:ext>
            </a:extLst>
          </p:cNvPr>
          <p:cNvSpPr>
            <a:spLocks noGrp="1"/>
          </p:cNvSpPr>
          <p:nvPr>
            <p:ph type="title"/>
          </p:nvPr>
        </p:nvSpPr>
        <p:spPr/>
        <p:txBody>
          <a:bodyPr/>
          <a:lstStyle/>
          <a:p>
            <a:r>
              <a:rPr lang="en-US"/>
              <a:t>Instagram Hashtag Detection | NPO3FM - 3 of 3</a:t>
            </a:r>
          </a:p>
        </p:txBody>
      </p:sp>
      <p:graphicFrame>
        <p:nvGraphicFramePr>
          <p:cNvPr id="5" name="Table Placeholder 4">
            <a:extLst>
              <a:ext uri="{FF2B5EF4-FFF2-40B4-BE49-F238E27FC236}">
                <a16:creationId xmlns:a16="http://schemas.microsoft.com/office/drawing/2014/main" id="{D5CF7854-4FD6-49EF-9E98-C47A52CC55B6}"/>
              </a:ext>
            </a:extLst>
          </p:cNvPr>
          <p:cNvGraphicFramePr>
            <a:graphicFrameLocks noGrp="1"/>
          </p:cNvGraphicFramePr>
          <p:nvPr>
            <p:ph type="tbl" sz="quarter" idx="13"/>
            <p:extLst>
              <p:ext uri="{D42A27DB-BD31-4B8C-83A1-F6EECF244321}">
                <p14:modId xmlns:p14="http://schemas.microsoft.com/office/powerpoint/2010/main" val="898594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4672542"/>
                    </a:ext>
                  </a:extLst>
                </a:gridCol>
                <a:gridCol w="1069848">
                  <a:extLst>
                    <a:ext uri="{9D8B030D-6E8A-4147-A177-3AD203B41FA5}">
                      <a16:colId xmlns:a16="http://schemas.microsoft.com/office/drawing/2014/main" val="3247192186"/>
                    </a:ext>
                  </a:extLst>
                </a:gridCol>
                <a:gridCol w="1069848">
                  <a:extLst>
                    <a:ext uri="{9D8B030D-6E8A-4147-A177-3AD203B41FA5}">
                      <a16:colId xmlns:a16="http://schemas.microsoft.com/office/drawing/2014/main" val="4143133544"/>
                    </a:ext>
                  </a:extLst>
                </a:gridCol>
                <a:gridCol w="1069848">
                  <a:extLst>
                    <a:ext uri="{9D8B030D-6E8A-4147-A177-3AD203B41FA5}">
                      <a16:colId xmlns:a16="http://schemas.microsoft.com/office/drawing/2014/main" val="3838812515"/>
                    </a:ext>
                  </a:extLst>
                </a:gridCol>
                <a:gridCol w="1069848">
                  <a:extLst>
                    <a:ext uri="{9D8B030D-6E8A-4147-A177-3AD203B41FA5}">
                      <a16:colId xmlns:a16="http://schemas.microsoft.com/office/drawing/2014/main" val="2113707963"/>
                    </a:ext>
                  </a:extLst>
                </a:gridCol>
                <a:gridCol w="1069848">
                  <a:extLst>
                    <a:ext uri="{9D8B030D-6E8A-4147-A177-3AD203B41FA5}">
                      <a16:colId xmlns:a16="http://schemas.microsoft.com/office/drawing/2014/main" val="3725002254"/>
                    </a:ext>
                  </a:extLst>
                </a:gridCol>
                <a:gridCol w="1069848">
                  <a:extLst>
                    <a:ext uri="{9D8B030D-6E8A-4147-A177-3AD203B41FA5}">
                      <a16:colId xmlns:a16="http://schemas.microsoft.com/office/drawing/2014/main" val="2597181534"/>
                    </a:ext>
                  </a:extLst>
                </a:gridCol>
                <a:gridCol w="1069848">
                  <a:extLst>
                    <a:ext uri="{9D8B030D-6E8A-4147-A177-3AD203B41FA5}">
                      <a16:colId xmlns:a16="http://schemas.microsoft.com/office/drawing/2014/main" val="1023552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190187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#NewMusic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332.5</a:t>
                      </a:r>
                    </a:p>
                  </a:txBody>
                  <a:tcPr/>
                </a:tc>
                <a:extLst>
                  <a:ext uri="{0D108BD9-81ED-4DB2-BD59-A6C34878D82A}">
                    <a16:rowId xmlns:a16="http://schemas.microsoft.com/office/drawing/2014/main" val="229976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#TaylorSwift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852.5</a:t>
                      </a:r>
                    </a:p>
                  </a:txBody>
                  <a:tcPr/>
                </a:tc>
                <a:extLst>
                  <a:ext uri="{0D108BD9-81ED-4DB2-BD59-A6C34878D82A}">
                    <a16:rowId xmlns:a16="http://schemas.microsoft.com/office/drawing/2014/main" val="173660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#TheTorturedPoetsDepartment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852.5</a:t>
                      </a:r>
                    </a:p>
                  </a:txBody>
                  <a:tcPr/>
                </a:tc>
                <a:extLst>
                  <a:ext uri="{0D108BD9-81ED-4DB2-BD59-A6C34878D82A}">
                    <a16:rowId xmlns:a16="http://schemas.microsoft.com/office/drawing/2014/main" val="100322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#VoorAan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2326.5</a:t>
                      </a:r>
                    </a:p>
                  </a:txBody>
                  <a:tcPr/>
                </a:tc>
                <a:extLst>
                  <a:ext uri="{0D108BD9-81ED-4DB2-BD59-A6C34878D82A}">
                    <a16:rowId xmlns:a16="http://schemas.microsoft.com/office/drawing/2014/main" val="22258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#WeWantMore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621.5</a:t>
                      </a:r>
                    </a:p>
                  </a:txBody>
                  <a:tcPr/>
                </a:tc>
                <a:extLst>
                  <a:ext uri="{0D108BD9-81ED-4DB2-BD59-A6C34878D82A}">
                    <a16:rowId xmlns:a16="http://schemas.microsoft.com/office/drawing/2014/main" val="72432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a:t>
                      </a:r>
                    </a:p>
                  </a:txBody>
                  <a:tcPr/>
                </a:tc>
                <a:extLst>
                  <a:ext uri="{0D108BD9-81ED-4DB2-BD59-A6C34878D82A}">
                    <a16:rowId xmlns:a16="http://schemas.microsoft.com/office/drawing/2014/main" val="1208498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extLst>
                  <a:ext uri="{0D108BD9-81ED-4DB2-BD59-A6C34878D82A}">
                    <a16:rowId xmlns:a16="http://schemas.microsoft.com/office/drawing/2014/main" val="3287958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#3FMLiveBox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extLst>
                  <a:ext uri="{0D108BD9-81ED-4DB2-BD59-A6C34878D82A}">
                    <a16:rowId xmlns:a16="http://schemas.microsoft.com/office/drawing/2014/main" val="2689197670"/>
                  </a:ext>
                </a:extLst>
              </a:tr>
            </a:tbl>
          </a:graphicData>
        </a:graphic>
      </p:graphicFrame>
      <p:sp>
        <p:nvSpPr>
          <p:cNvPr id="4" name="Text Placeholder 3">
            <a:extLst>
              <a:ext uri="{FF2B5EF4-FFF2-40B4-BE49-F238E27FC236}">
                <a16:creationId xmlns:a16="http://schemas.microsoft.com/office/drawing/2014/main" id="{652599F9-6953-494B-8909-379E22D04E7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27710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D1CC4-92D2-49DD-8DED-FD46EAFAF72F}"/>
              </a:ext>
            </a:extLst>
          </p:cNvPr>
          <p:cNvSpPr>
            <a:spLocks noGrp="1"/>
          </p:cNvSpPr>
          <p:nvPr>
            <p:ph type="title"/>
          </p:nvPr>
        </p:nvSpPr>
        <p:spPr/>
        <p:txBody>
          <a:bodyPr/>
          <a:lstStyle/>
          <a:p>
            <a:r>
              <a:rPr lang="en-US"/>
              <a:t>Instagram Average Likes Per Post | NPO3FM</a:t>
            </a:r>
          </a:p>
        </p:txBody>
      </p:sp>
      <p:graphicFrame>
        <p:nvGraphicFramePr>
          <p:cNvPr id="6" name="Chart Placeholder 5">
            <a:extLst>
              <a:ext uri="{FF2B5EF4-FFF2-40B4-BE49-F238E27FC236}">
                <a16:creationId xmlns:a16="http://schemas.microsoft.com/office/drawing/2014/main" id="{F3798C2E-2FA5-4984-8C3D-12A4844F7EC5}"/>
              </a:ext>
            </a:extLst>
          </p:cNvPr>
          <p:cNvGraphicFramePr>
            <a:graphicFrameLocks noGrp="1"/>
          </p:cNvGraphicFramePr>
          <p:nvPr>
            <p:ph type="chart" sz="quarter" idx="13"/>
            <p:extLst>
              <p:ext uri="{D42A27DB-BD31-4B8C-83A1-F6EECF244321}">
                <p14:modId xmlns:p14="http://schemas.microsoft.com/office/powerpoint/2010/main" val="1594209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0A0364-A9F7-4CAC-982B-0FA9C35719B1}"/>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E972DCAC-CA53-40B5-91ED-E8AB6A69F3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8727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71F40-34ED-48E3-A3AA-2634E2B03A12}"/>
              </a:ext>
            </a:extLst>
          </p:cNvPr>
          <p:cNvSpPr>
            <a:spLocks noGrp="1"/>
          </p:cNvSpPr>
          <p:nvPr>
            <p:ph type="title"/>
          </p:nvPr>
        </p:nvSpPr>
        <p:spPr/>
        <p:txBody>
          <a:bodyPr/>
          <a:lstStyle/>
          <a:p>
            <a:r>
              <a:rPr lang="nl-NL"/>
              <a:t>Instagram Top 5 posts met meeste interactie | NPO3FM - 1 of 19</a:t>
            </a:r>
            <a:endParaRPr lang="en-US"/>
          </a:p>
        </p:txBody>
      </p:sp>
      <p:graphicFrame>
        <p:nvGraphicFramePr>
          <p:cNvPr id="5" name="Table Placeholder 4">
            <a:extLst>
              <a:ext uri="{FF2B5EF4-FFF2-40B4-BE49-F238E27FC236}">
                <a16:creationId xmlns:a16="http://schemas.microsoft.com/office/drawing/2014/main" id="{4FA98649-B4CD-4DA0-9E2C-5F564DD75463}"/>
              </a:ext>
            </a:extLst>
          </p:cNvPr>
          <p:cNvGraphicFramePr>
            <a:graphicFrameLocks noGrp="1"/>
          </p:cNvGraphicFramePr>
          <p:nvPr>
            <p:ph type="tbl" sz="quarter" idx="13"/>
            <p:extLst>
              <p:ext uri="{D42A27DB-BD31-4B8C-83A1-F6EECF244321}">
                <p14:modId xmlns:p14="http://schemas.microsoft.com/office/powerpoint/2010/main" val="2287612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6965092"/>
                    </a:ext>
                  </a:extLst>
                </a:gridCol>
                <a:gridCol w="1810512">
                  <a:extLst>
                    <a:ext uri="{9D8B030D-6E8A-4147-A177-3AD203B41FA5}">
                      <a16:colId xmlns:a16="http://schemas.microsoft.com/office/drawing/2014/main" val="938508922"/>
                    </a:ext>
                  </a:extLst>
                </a:gridCol>
                <a:gridCol w="822960">
                  <a:extLst>
                    <a:ext uri="{9D8B030D-6E8A-4147-A177-3AD203B41FA5}">
                      <a16:colId xmlns:a16="http://schemas.microsoft.com/office/drawing/2014/main" val="1253330078"/>
                    </a:ext>
                  </a:extLst>
                </a:gridCol>
                <a:gridCol w="822960">
                  <a:extLst>
                    <a:ext uri="{9D8B030D-6E8A-4147-A177-3AD203B41FA5}">
                      <a16:colId xmlns:a16="http://schemas.microsoft.com/office/drawing/2014/main" val="4256340661"/>
                    </a:ext>
                  </a:extLst>
                </a:gridCol>
                <a:gridCol w="822960">
                  <a:extLst>
                    <a:ext uri="{9D8B030D-6E8A-4147-A177-3AD203B41FA5}">
                      <a16:colId xmlns:a16="http://schemas.microsoft.com/office/drawing/2014/main" val="1288475445"/>
                    </a:ext>
                  </a:extLst>
                </a:gridCol>
                <a:gridCol w="822960">
                  <a:extLst>
                    <a:ext uri="{9D8B030D-6E8A-4147-A177-3AD203B41FA5}">
                      <a16:colId xmlns:a16="http://schemas.microsoft.com/office/drawing/2014/main" val="141640597"/>
                    </a:ext>
                  </a:extLst>
                </a:gridCol>
                <a:gridCol w="822960">
                  <a:extLst>
                    <a:ext uri="{9D8B030D-6E8A-4147-A177-3AD203B41FA5}">
                      <a16:colId xmlns:a16="http://schemas.microsoft.com/office/drawing/2014/main" val="2153144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01165233"/>
                  </a:ext>
                </a:extLst>
              </a:tr>
            </a:tbl>
          </a:graphicData>
        </a:graphic>
      </p:graphicFrame>
      <p:sp>
        <p:nvSpPr>
          <p:cNvPr id="4" name="Text Placeholder 3">
            <a:extLst>
              <a:ext uri="{FF2B5EF4-FFF2-40B4-BE49-F238E27FC236}">
                <a16:creationId xmlns:a16="http://schemas.microsoft.com/office/drawing/2014/main" id="{AAAECE9E-7632-4905-BCDE-33E879080A7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107787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CCF4C-B995-40E1-B666-BD82777121E1}"/>
              </a:ext>
            </a:extLst>
          </p:cNvPr>
          <p:cNvSpPr>
            <a:spLocks noGrp="1"/>
          </p:cNvSpPr>
          <p:nvPr>
            <p:ph type="title"/>
          </p:nvPr>
        </p:nvSpPr>
        <p:spPr/>
        <p:txBody>
          <a:bodyPr/>
          <a:lstStyle/>
          <a:p>
            <a:r>
              <a:rPr lang="nl-NL"/>
              <a:t>Instagram Top 5 posts met meeste interactie | NPO3FM - 2 of 19</a:t>
            </a:r>
            <a:endParaRPr lang="en-US"/>
          </a:p>
        </p:txBody>
      </p:sp>
      <p:graphicFrame>
        <p:nvGraphicFramePr>
          <p:cNvPr id="5" name="Table Placeholder 4">
            <a:extLst>
              <a:ext uri="{FF2B5EF4-FFF2-40B4-BE49-F238E27FC236}">
                <a16:creationId xmlns:a16="http://schemas.microsoft.com/office/drawing/2014/main" id="{9E68DE50-46A9-4A9D-9FF1-5805B7A8FCFF}"/>
              </a:ext>
            </a:extLst>
          </p:cNvPr>
          <p:cNvGraphicFramePr>
            <a:graphicFrameLocks noGrp="1"/>
          </p:cNvGraphicFramePr>
          <p:nvPr>
            <p:ph type="tbl" sz="quarter" idx="13"/>
            <p:extLst>
              <p:ext uri="{D42A27DB-BD31-4B8C-83A1-F6EECF244321}">
                <p14:modId xmlns:p14="http://schemas.microsoft.com/office/powerpoint/2010/main" val="3150475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05055707"/>
                    </a:ext>
                  </a:extLst>
                </a:gridCol>
                <a:gridCol w="1810512">
                  <a:extLst>
                    <a:ext uri="{9D8B030D-6E8A-4147-A177-3AD203B41FA5}">
                      <a16:colId xmlns:a16="http://schemas.microsoft.com/office/drawing/2014/main" val="4143388207"/>
                    </a:ext>
                  </a:extLst>
                </a:gridCol>
                <a:gridCol w="822960">
                  <a:extLst>
                    <a:ext uri="{9D8B030D-6E8A-4147-A177-3AD203B41FA5}">
                      <a16:colId xmlns:a16="http://schemas.microsoft.com/office/drawing/2014/main" val="3420360327"/>
                    </a:ext>
                  </a:extLst>
                </a:gridCol>
                <a:gridCol w="822960">
                  <a:extLst>
                    <a:ext uri="{9D8B030D-6E8A-4147-A177-3AD203B41FA5}">
                      <a16:colId xmlns:a16="http://schemas.microsoft.com/office/drawing/2014/main" val="755476387"/>
                    </a:ext>
                  </a:extLst>
                </a:gridCol>
                <a:gridCol w="822960">
                  <a:extLst>
                    <a:ext uri="{9D8B030D-6E8A-4147-A177-3AD203B41FA5}">
                      <a16:colId xmlns:a16="http://schemas.microsoft.com/office/drawing/2014/main" val="1513549209"/>
                    </a:ext>
                  </a:extLst>
                </a:gridCol>
                <a:gridCol w="822960">
                  <a:extLst>
                    <a:ext uri="{9D8B030D-6E8A-4147-A177-3AD203B41FA5}">
                      <a16:colId xmlns:a16="http://schemas.microsoft.com/office/drawing/2014/main" val="1833792566"/>
                    </a:ext>
                  </a:extLst>
                </a:gridCol>
                <a:gridCol w="822960">
                  <a:extLst>
                    <a:ext uri="{9D8B030D-6E8A-4147-A177-3AD203B41FA5}">
                      <a16:colId xmlns:a16="http://schemas.microsoft.com/office/drawing/2014/main" val="3662224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91061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- 2024-04-23 15:02:36</a:t>
                      </a:r>
                      <a:r>
                        <a:rPr kumimoji="0" lang="en-US" sz="1000" b="0" i="0" u="none" strike="noStrike" kern="1200" cap="none" spc="0" normalizeH="0" baseline="0" noProof="0">
                          <a:ln>
                            <a:noFill/>
                          </a:ln>
                          <a:solidFill>
                            <a:prstClr val="black"/>
                          </a:solidFill>
                          <a:effectLst/>
                          <a:uLnTx/>
                          <a:uFillTx/>
                          <a:latin typeface="Calibri"/>
                          <a:ea typeface="+mn-ea"/>
                          <a:cs typeface="+mn-cs"/>
                        </a:rPr>
                        <a:t>
 Na een hoop speurwerk is Mai tot de conclusie gekomen, en eerlijk: deze theorie is toch waterdicht?! 👀 Alles volgen rondom Joost en het Songfestival? Check 3FM.nl/joost. #3FM #MarkEnMai #Joost #JoostKlein #Songfestival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894D4C8689D1AC63F4E1C82D5F4F9A84_video_dashinit.mp4?efg=eyJ2ZW5jb2RlX3RhZyI6InZ0c192b2RfdXJsZ2VuLmNsaXBzLnVua25vd24tQzNlLjcyMC5kYXNoX2Jhc2VsaW5lXzFfdjEifQ&amp;_nc_ht=scontent-fra3-2.cdninstagram.com&amp;_nc_cat=100&amp;vs=745583944314263_1246468629&amp;_nc_vs=HBksFQIYT2lnX3hwdl9yZWVsc19wZXJtYW5lbnRfcHJvZC84OTRENEM4Njg5RDFBQzYzRjRFMUM4MkQ1RjRGOUE4NF92aWRlb19kYXNoaW5pdC5tcDQVAALIAQAVAhg6cGFzc3Rocm91Z2hfZXZlcnN0b3JlL0dCUlFLaHFRdFRyelRRTUVBTlI4WTlTMjJENWRicV9FQUFBRhUCAsgBACgAGAAbAYgHdXNlX29pbAExFQAAJtLgzL%2B0iIlAFQIoAkMzLBdATLMzMzMzMxgSZGFzaF9iYXNlbGluZV8xX3YxEQB1AAA%3D&amp;ccb=9-4&amp;oh=00_AfCoQd03AZbkpJy5nGJRRCaBWhazofi5wVVFEPbdFD2IgA&amp;oe=6634098A&amp;_nc_sid=1d576d&amp;_nc_rid=b794436a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49911139"/>
                  </a:ext>
                </a:extLst>
              </a:tr>
            </a:tbl>
          </a:graphicData>
        </a:graphic>
      </p:graphicFrame>
      <p:sp>
        <p:nvSpPr>
          <p:cNvPr id="4" name="Text Placeholder 3">
            <a:extLst>
              <a:ext uri="{FF2B5EF4-FFF2-40B4-BE49-F238E27FC236}">
                <a16:creationId xmlns:a16="http://schemas.microsoft.com/office/drawing/2014/main" id="{EE06A9DC-9377-453E-8E30-F6D60A2061E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5693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67C2F-B635-4B1D-85F1-3C1315A0DDA8}"/>
              </a:ext>
            </a:extLst>
          </p:cNvPr>
          <p:cNvSpPr>
            <a:spLocks noGrp="1"/>
          </p:cNvSpPr>
          <p:nvPr>
            <p:ph type="title"/>
          </p:nvPr>
        </p:nvSpPr>
        <p:spPr/>
        <p:txBody>
          <a:bodyPr/>
          <a:lstStyle/>
          <a:p>
            <a:r>
              <a:rPr lang="nl-NL"/>
              <a:t>Instagram Top 5 posts met meeste interactie | NPO3FM - 3 of 19</a:t>
            </a:r>
            <a:endParaRPr lang="en-US"/>
          </a:p>
        </p:txBody>
      </p:sp>
      <p:graphicFrame>
        <p:nvGraphicFramePr>
          <p:cNvPr id="5" name="Table Placeholder 4">
            <a:extLst>
              <a:ext uri="{FF2B5EF4-FFF2-40B4-BE49-F238E27FC236}">
                <a16:creationId xmlns:a16="http://schemas.microsoft.com/office/drawing/2014/main" id="{845498FD-09E5-4216-9130-6C1836A13B1F}"/>
              </a:ext>
            </a:extLst>
          </p:cNvPr>
          <p:cNvGraphicFramePr>
            <a:graphicFrameLocks noGrp="1"/>
          </p:cNvGraphicFramePr>
          <p:nvPr>
            <p:ph type="tbl" sz="quarter" idx="13"/>
            <p:extLst>
              <p:ext uri="{D42A27DB-BD31-4B8C-83A1-F6EECF244321}">
                <p14:modId xmlns:p14="http://schemas.microsoft.com/office/powerpoint/2010/main" val="1245645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1092408"/>
                    </a:ext>
                  </a:extLst>
                </a:gridCol>
                <a:gridCol w="1810512">
                  <a:extLst>
                    <a:ext uri="{9D8B030D-6E8A-4147-A177-3AD203B41FA5}">
                      <a16:colId xmlns:a16="http://schemas.microsoft.com/office/drawing/2014/main" val="1192025057"/>
                    </a:ext>
                  </a:extLst>
                </a:gridCol>
                <a:gridCol w="822960">
                  <a:extLst>
                    <a:ext uri="{9D8B030D-6E8A-4147-A177-3AD203B41FA5}">
                      <a16:colId xmlns:a16="http://schemas.microsoft.com/office/drawing/2014/main" val="3496953552"/>
                    </a:ext>
                  </a:extLst>
                </a:gridCol>
                <a:gridCol w="822960">
                  <a:extLst>
                    <a:ext uri="{9D8B030D-6E8A-4147-A177-3AD203B41FA5}">
                      <a16:colId xmlns:a16="http://schemas.microsoft.com/office/drawing/2014/main" val="1946534939"/>
                    </a:ext>
                  </a:extLst>
                </a:gridCol>
                <a:gridCol w="822960">
                  <a:extLst>
                    <a:ext uri="{9D8B030D-6E8A-4147-A177-3AD203B41FA5}">
                      <a16:colId xmlns:a16="http://schemas.microsoft.com/office/drawing/2014/main" val="373252449"/>
                    </a:ext>
                  </a:extLst>
                </a:gridCol>
                <a:gridCol w="822960">
                  <a:extLst>
                    <a:ext uri="{9D8B030D-6E8A-4147-A177-3AD203B41FA5}">
                      <a16:colId xmlns:a16="http://schemas.microsoft.com/office/drawing/2014/main" val="81760565"/>
                    </a:ext>
                  </a:extLst>
                </a:gridCol>
                <a:gridCol w="822960">
                  <a:extLst>
                    <a:ext uri="{9D8B030D-6E8A-4147-A177-3AD203B41FA5}">
                      <a16:colId xmlns:a16="http://schemas.microsoft.com/office/drawing/2014/main" val="4100323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8326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- 2024-04-25 16:52:39</a:t>
                      </a:r>
                      <a:r>
                        <a:rPr kumimoji="0" lang="nl-NL" sz="1000" b="0" i="0" u="none" strike="noStrike" kern="1200" cap="none" spc="0" normalizeH="0" baseline="0" noProof="0">
                          <a:ln>
                            <a:noFill/>
                          </a:ln>
                          <a:solidFill>
                            <a:prstClr val="black"/>
                          </a:solidFill>
                          <a:effectLst/>
                          <a:uLnTx/>
                          <a:uFillTx/>
                          <a:latin typeface="Calibri"/>
                          <a:ea typeface="+mn-ea"/>
                          <a:cs typeface="+mn-cs"/>
                        </a:rPr>
                        <a:t>
 Barend is er alleen niet zo van gecharmeerd… 🚲 #3FM #BarendenBenner #Versierd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FA40436E37529ED4E0044CE50390268A_video_dashinit.mp4?efg=eyJ2ZW5jb2RlX3RhZyI6InZ0c192b2RfdXJsZ2VuLmNsaXBzLnVua25vd24tQzNlLjcyMC5kYXNoX2Jhc2VsaW5lXzFfdjEifQ&amp;_nc_ht=scontent-fra3-2.cdninstagram.com&amp;_nc_cat=102&amp;vs=2293374764386979_4144235143&amp;_nc_vs=HBksFQIYT2lnX3hwdl9yZWVsc19wZXJtYW5lbnRfcHJvZC9GQTQwNDM2RTM3NTI5RUQ0RTAwNDRDRTUwMzkwMjY4QV92aWRlb19kYXNoaW5pdC5tcDQVAALIAQAVAhg6cGFzc3Rocm91Z2hfZXZlcnN0b3JlL0dOZkNOQm8wdTB2QjdfUUZBQmFMbFJwYXgxdEJicV9FQUFBRhUCAsgBACgAGAAbAYgHdXNlX29pbAExFQAAJtb0ncLCme8%2FFQIoAkMzLBdASVU%2FfO2RaBgSZGFzaF9iYXNlbGluZV8xX3YxEQB1AAA%3D&amp;ccb=9-4&amp;oh=00_AfBBJdAsr7ttKwdThFpCzTIeCorHYjsB0YrV-uwkYzDGpA&amp;oe=66340C14&amp;_nc_sid=1d576d&amp;_nc_rid=667b108f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18905817"/>
                  </a:ext>
                </a:extLst>
              </a:tr>
            </a:tbl>
          </a:graphicData>
        </a:graphic>
      </p:graphicFrame>
      <p:sp>
        <p:nvSpPr>
          <p:cNvPr id="4" name="Text Placeholder 3">
            <a:extLst>
              <a:ext uri="{FF2B5EF4-FFF2-40B4-BE49-F238E27FC236}">
                <a16:creationId xmlns:a16="http://schemas.microsoft.com/office/drawing/2014/main" id="{F63D83D7-9CDF-440D-980E-CC563D719C8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07791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2FB76-8222-455E-BFEE-3C04FC2E86A3}"/>
              </a:ext>
            </a:extLst>
          </p:cNvPr>
          <p:cNvSpPr>
            <a:spLocks noGrp="1"/>
          </p:cNvSpPr>
          <p:nvPr>
            <p:ph type="title"/>
          </p:nvPr>
        </p:nvSpPr>
        <p:spPr/>
        <p:txBody>
          <a:bodyPr/>
          <a:lstStyle/>
          <a:p>
            <a:r>
              <a:rPr lang="nl-NL"/>
              <a:t>Instagram Top 5 posts met meeste interactie | NPO3FM - 4 of 19</a:t>
            </a:r>
            <a:endParaRPr lang="en-US"/>
          </a:p>
        </p:txBody>
      </p:sp>
      <p:graphicFrame>
        <p:nvGraphicFramePr>
          <p:cNvPr id="5" name="Table Placeholder 4">
            <a:extLst>
              <a:ext uri="{FF2B5EF4-FFF2-40B4-BE49-F238E27FC236}">
                <a16:creationId xmlns:a16="http://schemas.microsoft.com/office/drawing/2014/main" id="{307D32DA-1F17-49FD-A8F3-F2E16BD6AE9B}"/>
              </a:ext>
            </a:extLst>
          </p:cNvPr>
          <p:cNvGraphicFramePr>
            <a:graphicFrameLocks noGrp="1"/>
          </p:cNvGraphicFramePr>
          <p:nvPr>
            <p:ph type="tbl" sz="quarter" idx="13"/>
            <p:extLst>
              <p:ext uri="{D42A27DB-BD31-4B8C-83A1-F6EECF244321}">
                <p14:modId xmlns:p14="http://schemas.microsoft.com/office/powerpoint/2010/main" val="212454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49993889"/>
                    </a:ext>
                  </a:extLst>
                </a:gridCol>
                <a:gridCol w="1810512">
                  <a:extLst>
                    <a:ext uri="{9D8B030D-6E8A-4147-A177-3AD203B41FA5}">
                      <a16:colId xmlns:a16="http://schemas.microsoft.com/office/drawing/2014/main" val="2529814974"/>
                    </a:ext>
                  </a:extLst>
                </a:gridCol>
                <a:gridCol w="822960">
                  <a:extLst>
                    <a:ext uri="{9D8B030D-6E8A-4147-A177-3AD203B41FA5}">
                      <a16:colId xmlns:a16="http://schemas.microsoft.com/office/drawing/2014/main" val="1010607003"/>
                    </a:ext>
                  </a:extLst>
                </a:gridCol>
                <a:gridCol w="822960">
                  <a:extLst>
                    <a:ext uri="{9D8B030D-6E8A-4147-A177-3AD203B41FA5}">
                      <a16:colId xmlns:a16="http://schemas.microsoft.com/office/drawing/2014/main" val="163675017"/>
                    </a:ext>
                  </a:extLst>
                </a:gridCol>
                <a:gridCol w="822960">
                  <a:extLst>
                    <a:ext uri="{9D8B030D-6E8A-4147-A177-3AD203B41FA5}">
                      <a16:colId xmlns:a16="http://schemas.microsoft.com/office/drawing/2014/main" val="3049612045"/>
                    </a:ext>
                  </a:extLst>
                </a:gridCol>
                <a:gridCol w="822960">
                  <a:extLst>
                    <a:ext uri="{9D8B030D-6E8A-4147-A177-3AD203B41FA5}">
                      <a16:colId xmlns:a16="http://schemas.microsoft.com/office/drawing/2014/main" val="2042534642"/>
                    </a:ext>
                  </a:extLst>
                </a:gridCol>
                <a:gridCol w="822960">
                  <a:extLst>
                    <a:ext uri="{9D8B030D-6E8A-4147-A177-3AD203B41FA5}">
                      <a16:colId xmlns:a16="http://schemas.microsoft.com/office/drawing/2014/main" val="3465000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6187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- 2024-04-21 09:36:48</a:t>
                      </a:r>
                      <a:r>
                        <a:rPr kumimoji="0" lang="nl-NL" sz="1000" b="0" i="0" u="none" strike="noStrike" kern="1200" cap="none" spc="0" normalizeH="0" baseline="0" noProof="0">
                          <a:ln>
                            <a:noFill/>
                          </a:ln>
                          <a:solidFill>
                            <a:prstClr val="black"/>
                          </a:solidFill>
                          <a:effectLst/>
                          <a:uLnTx/>
                          <a:uFillTx/>
                          <a:latin typeface="Calibri"/>
                          <a:ea typeface="+mn-ea"/>
                          <a:cs typeface="+mn-cs"/>
                        </a:rPr>
                        <a:t>
 “Oh, ik ben zo aan het huilen. Dit had ik zo niet verwacht” 🥹 #3FM #Froukje #S10 #Paradiso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174FA4B25FEAF233FDBC85314DA53EBA_video_dashinit.mp4?efg=eyJ2ZW5jb2RlX3RhZyI6InZ0c192b2RfdXJsZ2VuLmNsaXBzLnVua25vd24tQzNlLjcyMC5kYXNoX2Jhc2VsaW5lXzFfdjEifQ&amp;_nc_ht=scontent-fra3-2.cdninstagram.com&amp;_nc_cat=104&amp;vs=1400539347296429_3921387811&amp;_nc_vs=HBksFQIYT2lnX3hwdl9yZWVsc19wZXJtYW5lbnRfcHJvZC8xNzRGQTRCMjVGRUFGMjMzRkRCQzg1MzE0REE1M0VCQV92aWRlb19kYXNoaW5pdC5tcDQVAALIAQAVAhg6cGFzc3Rocm91Z2hfZXZlcnN0b3JlL0dJYTVLaHJmdUpfQ3puWUZBRlNpYWtaT1pXQlJicV9FQUFBRhUCAsgBACgAGAAbAYgHdXNlX29pbAExFQAAJqaY157gv4pAFQIoAkMzLBdAViiDEm6XjRgSZGFzaF9iYXNlbGluZV8xX3YxEQB1AAA%3D&amp;ccb=9-4&amp;oh=00_AfAJjSorlPcRJuDlKjVN36tUWICV2MyouF3SqRuLEIrdKA&amp;oe=6633F8D4&amp;_nc_sid=1d576d&amp;_nc_rid=39bb72a2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26317144"/>
                  </a:ext>
                </a:extLst>
              </a:tr>
            </a:tbl>
          </a:graphicData>
        </a:graphic>
      </p:graphicFrame>
      <p:sp>
        <p:nvSpPr>
          <p:cNvPr id="4" name="Text Placeholder 3">
            <a:extLst>
              <a:ext uri="{FF2B5EF4-FFF2-40B4-BE49-F238E27FC236}">
                <a16:creationId xmlns:a16="http://schemas.microsoft.com/office/drawing/2014/main" id="{BFAF303E-544A-4DD2-8423-EE21590810C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614593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82A81-620D-4F25-B295-73DC83E29FB7}"/>
              </a:ext>
            </a:extLst>
          </p:cNvPr>
          <p:cNvSpPr>
            <a:spLocks noGrp="1"/>
          </p:cNvSpPr>
          <p:nvPr>
            <p:ph type="title"/>
          </p:nvPr>
        </p:nvSpPr>
        <p:spPr/>
        <p:txBody>
          <a:bodyPr/>
          <a:lstStyle/>
          <a:p>
            <a:r>
              <a:rPr lang="nl-NL"/>
              <a:t>Instagram Top 5 posts met meeste interactie | NPO3FM - 5 of 19</a:t>
            </a:r>
            <a:endParaRPr lang="en-US"/>
          </a:p>
        </p:txBody>
      </p:sp>
      <p:graphicFrame>
        <p:nvGraphicFramePr>
          <p:cNvPr id="5" name="Table Placeholder 4">
            <a:extLst>
              <a:ext uri="{FF2B5EF4-FFF2-40B4-BE49-F238E27FC236}">
                <a16:creationId xmlns:a16="http://schemas.microsoft.com/office/drawing/2014/main" id="{D5537252-EE58-4870-AB2B-EC091D496D53}"/>
              </a:ext>
            </a:extLst>
          </p:cNvPr>
          <p:cNvGraphicFramePr>
            <a:graphicFrameLocks noGrp="1"/>
          </p:cNvGraphicFramePr>
          <p:nvPr>
            <p:ph type="tbl" sz="quarter" idx="13"/>
            <p:extLst>
              <p:ext uri="{D42A27DB-BD31-4B8C-83A1-F6EECF244321}">
                <p14:modId xmlns:p14="http://schemas.microsoft.com/office/powerpoint/2010/main" val="118918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2856305"/>
                    </a:ext>
                  </a:extLst>
                </a:gridCol>
                <a:gridCol w="1810512">
                  <a:extLst>
                    <a:ext uri="{9D8B030D-6E8A-4147-A177-3AD203B41FA5}">
                      <a16:colId xmlns:a16="http://schemas.microsoft.com/office/drawing/2014/main" val="3118900753"/>
                    </a:ext>
                  </a:extLst>
                </a:gridCol>
                <a:gridCol w="822960">
                  <a:extLst>
                    <a:ext uri="{9D8B030D-6E8A-4147-A177-3AD203B41FA5}">
                      <a16:colId xmlns:a16="http://schemas.microsoft.com/office/drawing/2014/main" val="3144281174"/>
                    </a:ext>
                  </a:extLst>
                </a:gridCol>
                <a:gridCol w="822960">
                  <a:extLst>
                    <a:ext uri="{9D8B030D-6E8A-4147-A177-3AD203B41FA5}">
                      <a16:colId xmlns:a16="http://schemas.microsoft.com/office/drawing/2014/main" val="528802353"/>
                    </a:ext>
                  </a:extLst>
                </a:gridCol>
                <a:gridCol w="822960">
                  <a:extLst>
                    <a:ext uri="{9D8B030D-6E8A-4147-A177-3AD203B41FA5}">
                      <a16:colId xmlns:a16="http://schemas.microsoft.com/office/drawing/2014/main" val="2367871513"/>
                    </a:ext>
                  </a:extLst>
                </a:gridCol>
                <a:gridCol w="822960">
                  <a:extLst>
                    <a:ext uri="{9D8B030D-6E8A-4147-A177-3AD203B41FA5}">
                      <a16:colId xmlns:a16="http://schemas.microsoft.com/office/drawing/2014/main" val="2546952407"/>
                    </a:ext>
                  </a:extLst>
                </a:gridCol>
                <a:gridCol w="822960">
                  <a:extLst>
                    <a:ext uri="{9D8B030D-6E8A-4147-A177-3AD203B41FA5}">
                      <a16:colId xmlns:a16="http://schemas.microsoft.com/office/drawing/2014/main" val="2862964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328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- 2024-04-08 16:58:18</a:t>
                      </a:r>
                      <a:r>
                        <a:rPr kumimoji="0" lang="en-US" sz="1000" b="0" i="0" u="none" strike="noStrike" kern="1200" cap="none" spc="0" normalizeH="0" baseline="0" noProof="0">
                          <a:ln>
                            <a:noFill/>
                          </a:ln>
                          <a:solidFill>
                            <a:prstClr val="black"/>
                          </a:solidFill>
                          <a:effectLst/>
                          <a:uLnTx/>
                          <a:uFillTx/>
                          <a:latin typeface="Calibri"/>
                          <a:ea typeface="+mn-ea"/>
                          <a:cs typeface="+mn-cs"/>
                        </a:rPr>
                        <a:t>
 Onze gezamenlijke liefde voor Joost is grenzeloos! 🥰 Shoutout naar Klub Klein: join de fanclub via de Insta van stubru. Wij zien de douze points van België graag tegemoet xxx. #3FM #StuBru #JoostKlein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https://quintly-eu-image-storage.s3.amazonaws.com/5e7bf16154c6da0663c50211224ef1f8/53517d8af15e3a3fd48e6717be810101.jpg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720764426"/>
                  </a:ext>
                </a:extLst>
              </a:tr>
            </a:tbl>
          </a:graphicData>
        </a:graphic>
      </p:graphicFrame>
      <p:sp>
        <p:nvSpPr>
          <p:cNvPr id="4" name="Text Placeholder 3">
            <a:extLst>
              <a:ext uri="{FF2B5EF4-FFF2-40B4-BE49-F238E27FC236}">
                <a16:creationId xmlns:a16="http://schemas.microsoft.com/office/drawing/2014/main" id="{807B51D5-3A50-4938-91B0-868C6E19A96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03349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C7153-C97D-4D02-96F4-C0D31D1A46A1}"/>
              </a:ext>
            </a:extLst>
          </p:cNvPr>
          <p:cNvSpPr>
            <a:spLocks noGrp="1"/>
          </p:cNvSpPr>
          <p:nvPr>
            <p:ph type="title"/>
          </p:nvPr>
        </p:nvSpPr>
        <p:spPr/>
        <p:txBody>
          <a:bodyPr/>
          <a:lstStyle/>
          <a:p>
            <a:r>
              <a:rPr lang="nl-NL"/>
              <a:t>Instagram Top 5 posts met meeste interactie | NPO3FM - 6 of 19</a:t>
            </a:r>
            <a:endParaRPr lang="en-US"/>
          </a:p>
        </p:txBody>
      </p:sp>
      <p:graphicFrame>
        <p:nvGraphicFramePr>
          <p:cNvPr id="5" name="Table Placeholder 4">
            <a:extLst>
              <a:ext uri="{FF2B5EF4-FFF2-40B4-BE49-F238E27FC236}">
                <a16:creationId xmlns:a16="http://schemas.microsoft.com/office/drawing/2014/main" id="{6CD4F83C-44E1-4900-849C-5459350DCB6F}"/>
              </a:ext>
            </a:extLst>
          </p:cNvPr>
          <p:cNvGraphicFramePr>
            <a:graphicFrameLocks noGrp="1"/>
          </p:cNvGraphicFramePr>
          <p:nvPr>
            <p:ph type="tbl" sz="quarter" idx="13"/>
            <p:extLst>
              <p:ext uri="{D42A27DB-BD31-4B8C-83A1-F6EECF244321}">
                <p14:modId xmlns:p14="http://schemas.microsoft.com/office/powerpoint/2010/main" val="3738968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0321727"/>
                    </a:ext>
                  </a:extLst>
                </a:gridCol>
                <a:gridCol w="1810512">
                  <a:extLst>
                    <a:ext uri="{9D8B030D-6E8A-4147-A177-3AD203B41FA5}">
                      <a16:colId xmlns:a16="http://schemas.microsoft.com/office/drawing/2014/main" val="3771273389"/>
                    </a:ext>
                  </a:extLst>
                </a:gridCol>
                <a:gridCol w="822960">
                  <a:extLst>
                    <a:ext uri="{9D8B030D-6E8A-4147-A177-3AD203B41FA5}">
                      <a16:colId xmlns:a16="http://schemas.microsoft.com/office/drawing/2014/main" val="3873304404"/>
                    </a:ext>
                  </a:extLst>
                </a:gridCol>
                <a:gridCol w="822960">
                  <a:extLst>
                    <a:ext uri="{9D8B030D-6E8A-4147-A177-3AD203B41FA5}">
                      <a16:colId xmlns:a16="http://schemas.microsoft.com/office/drawing/2014/main" val="3287794693"/>
                    </a:ext>
                  </a:extLst>
                </a:gridCol>
                <a:gridCol w="822960">
                  <a:extLst>
                    <a:ext uri="{9D8B030D-6E8A-4147-A177-3AD203B41FA5}">
                      <a16:colId xmlns:a16="http://schemas.microsoft.com/office/drawing/2014/main" val="1880971470"/>
                    </a:ext>
                  </a:extLst>
                </a:gridCol>
                <a:gridCol w="822960">
                  <a:extLst>
                    <a:ext uri="{9D8B030D-6E8A-4147-A177-3AD203B41FA5}">
                      <a16:colId xmlns:a16="http://schemas.microsoft.com/office/drawing/2014/main" val="1681265749"/>
                    </a:ext>
                  </a:extLst>
                </a:gridCol>
                <a:gridCol w="822960">
                  <a:extLst>
                    <a:ext uri="{9D8B030D-6E8A-4147-A177-3AD203B41FA5}">
                      <a16:colId xmlns:a16="http://schemas.microsoft.com/office/drawing/2014/main" val="22189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11702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- 2024-04-09 14:51:24</a:t>
                      </a:r>
                      <a:r>
                        <a:rPr kumimoji="0" lang="nl-NL" sz="1000" b="0" i="0" u="none" strike="noStrike" kern="1200" cap="none" spc="0" normalizeH="0" baseline="0" noProof="0">
                          <a:ln>
                            <a:noFill/>
                          </a:ln>
                          <a:solidFill>
                            <a:prstClr val="black"/>
                          </a:solidFill>
                          <a:effectLst/>
                          <a:uLnTx/>
                          <a:uFillTx/>
                          <a:latin typeface="Calibri"/>
                          <a:ea typeface="+mn-ea"/>
                          <a:cs typeface="+mn-cs"/>
                        </a:rPr>
                        <a:t>
 Door de jaren heen heeft Joost keihard gewerkt, maar dit heeft hij niet alleen gedaan. Hij heeft een heel sterrenteam om zich heen verzameld die elk hun eigen creativiteit toevoegen aan zijn muziek. Op het Eurovisie-podium komt het in mei dan eindelijk samen. Want alles van choreografie tot kostuumontwerp doen Joost en zijn vrienden allemaal zelf. ✨
En dit zijn natuurlijk niet alle mensen. Vele anderen zijn betrokken bij Joost Klein. Van het finetunen van de happy hardcore-sound door djpaulelstak, tot viezeasbak en gladde_paling die de vele remixes van Joost zijn muziek maken. Of vaste gast bij shows in België en YouTuber-vriend vandergunstnathan, maar ook artiesten zoals brunzynbaby bij zijn label Albino Sports - de lijst is bijna eindeloos. En dan heb je alle creatievelingen achter de schermen nog niet eens genoemd... 💚 Alles volgen rondom Joost en het Songfestival? Check 3FM.nl/joost. #3FM #JoostKlein #Songfestival
🎥 : Joost op Lowlands 2023 (3voor12) en BTS Europapa clipshoot (avrotros)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https://quintly-eu-image-storage.s3.amazonaws.com/5e7bf16154c6da0663c50211224ef1f8/aaf6e1a509686e6c611aa14d0eebfe78.jpg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581002207"/>
                  </a:ext>
                </a:extLst>
              </a:tr>
            </a:tbl>
          </a:graphicData>
        </a:graphic>
      </p:graphicFrame>
      <p:sp>
        <p:nvSpPr>
          <p:cNvPr id="4" name="Text Placeholder 3">
            <a:extLst>
              <a:ext uri="{FF2B5EF4-FFF2-40B4-BE49-F238E27FC236}">
                <a16:creationId xmlns:a16="http://schemas.microsoft.com/office/drawing/2014/main" id="{49E5A274-0B76-49AC-96AC-896FDC9D57E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68742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80849-9F9A-4BB6-8E54-E70B2E2E9184}"/>
              </a:ext>
            </a:extLst>
          </p:cNvPr>
          <p:cNvSpPr>
            <a:spLocks noGrp="1"/>
          </p:cNvSpPr>
          <p:nvPr>
            <p:ph type="title"/>
          </p:nvPr>
        </p:nvSpPr>
        <p:spPr/>
        <p:txBody>
          <a:bodyPr/>
          <a:lstStyle/>
          <a:p>
            <a:r>
              <a:rPr lang="nl-NL"/>
              <a:t>Instagram Top 5 posts met meeste interactie | NPO3FM - 7 of 19</a:t>
            </a:r>
            <a:endParaRPr lang="en-US"/>
          </a:p>
        </p:txBody>
      </p:sp>
      <p:graphicFrame>
        <p:nvGraphicFramePr>
          <p:cNvPr id="5" name="Table Placeholder 4">
            <a:extLst>
              <a:ext uri="{FF2B5EF4-FFF2-40B4-BE49-F238E27FC236}">
                <a16:creationId xmlns:a16="http://schemas.microsoft.com/office/drawing/2014/main" id="{C59A2123-C7F9-48FB-9DAC-AEB4C8F9F347}"/>
              </a:ext>
            </a:extLst>
          </p:cNvPr>
          <p:cNvGraphicFramePr>
            <a:graphicFrameLocks noGrp="1"/>
          </p:cNvGraphicFramePr>
          <p:nvPr>
            <p:ph type="tbl" sz="quarter" idx="13"/>
            <p:extLst>
              <p:ext uri="{D42A27DB-BD31-4B8C-83A1-F6EECF244321}">
                <p14:modId xmlns:p14="http://schemas.microsoft.com/office/powerpoint/2010/main" val="3543411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23629530"/>
                    </a:ext>
                  </a:extLst>
                </a:gridCol>
                <a:gridCol w="1810512">
                  <a:extLst>
                    <a:ext uri="{9D8B030D-6E8A-4147-A177-3AD203B41FA5}">
                      <a16:colId xmlns:a16="http://schemas.microsoft.com/office/drawing/2014/main" val="751480226"/>
                    </a:ext>
                  </a:extLst>
                </a:gridCol>
                <a:gridCol w="822960">
                  <a:extLst>
                    <a:ext uri="{9D8B030D-6E8A-4147-A177-3AD203B41FA5}">
                      <a16:colId xmlns:a16="http://schemas.microsoft.com/office/drawing/2014/main" val="1826818754"/>
                    </a:ext>
                  </a:extLst>
                </a:gridCol>
                <a:gridCol w="822960">
                  <a:extLst>
                    <a:ext uri="{9D8B030D-6E8A-4147-A177-3AD203B41FA5}">
                      <a16:colId xmlns:a16="http://schemas.microsoft.com/office/drawing/2014/main" val="1565791094"/>
                    </a:ext>
                  </a:extLst>
                </a:gridCol>
                <a:gridCol w="822960">
                  <a:extLst>
                    <a:ext uri="{9D8B030D-6E8A-4147-A177-3AD203B41FA5}">
                      <a16:colId xmlns:a16="http://schemas.microsoft.com/office/drawing/2014/main" val="1210016517"/>
                    </a:ext>
                  </a:extLst>
                </a:gridCol>
                <a:gridCol w="822960">
                  <a:extLst>
                    <a:ext uri="{9D8B030D-6E8A-4147-A177-3AD203B41FA5}">
                      <a16:colId xmlns:a16="http://schemas.microsoft.com/office/drawing/2014/main" val="3504009896"/>
                    </a:ext>
                  </a:extLst>
                </a:gridCol>
                <a:gridCol w="822960">
                  <a:extLst>
                    <a:ext uri="{9D8B030D-6E8A-4147-A177-3AD203B41FA5}">
                      <a16:colId xmlns:a16="http://schemas.microsoft.com/office/drawing/2014/main" val="26070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40809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- 2024-04-30 18:50:06</a:t>
                      </a:r>
                      <a:r>
                        <a:rPr kumimoji="0" lang="en-US" sz="1000" b="0" i="0" u="none" strike="noStrike" kern="1200" cap="none" spc="0" normalizeH="0" baseline="0" noProof="0">
                          <a:ln>
                            <a:noFill/>
                          </a:ln>
                          <a:solidFill>
                            <a:prstClr val="black"/>
                          </a:solidFill>
                          <a:effectLst/>
                          <a:uLnTx/>
                          <a:uFillTx/>
                          <a:latin typeface="Calibri"/>
                          <a:ea typeface="+mn-ea"/>
                          <a:cs typeface="+mn-cs"/>
                        </a:rPr>
                        <a:t>
 Hee, is dat niet de winnaar van het Songfestival 2024? 🔥 
Vandaag stond Joost Klein voor het eerst op het podium in de Malmö Arena. #3FM #Eurovision #ESC24 #Songfestival 📸: EBU / Sarah Louise Bennet / Corinne Cumming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https://quintly-eu-image-storage.s3.amazonaws.com/5e7bf16154c6da0663c50211224ef1f8/1c3e2161868c6ab1bd74e3c2990518e1.jpg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57767811"/>
                  </a:ext>
                </a:extLst>
              </a:tr>
            </a:tbl>
          </a:graphicData>
        </a:graphic>
      </p:graphicFrame>
      <p:sp>
        <p:nvSpPr>
          <p:cNvPr id="4" name="Text Placeholder 3">
            <a:extLst>
              <a:ext uri="{FF2B5EF4-FFF2-40B4-BE49-F238E27FC236}">
                <a16:creationId xmlns:a16="http://schemas.microsoft.com/office/drawing/2014/main" id="{D31149A3-4D7A-4EA0-8867-D82C730763A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099481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1285-AAE6-49C3-901D-5C82BB307F5A}"/>
              </a:ext>
            </a:extLst>
          </p:cNvPr>
          <p:cNvSpPr>
            <a:spLocks noGrp="1"/>
          </p:cNvSpPr>
          <p:nvPr>
            <p:ph type="title"/>
          </p:nvPr>
        </p:nvSpPr>
        <p:spPr/>
        <p:txBody>
          <a:bodyPr/>
          <a:lstStyle/>
          <a:p>
            <a:r>
              <a:rPr lang="nl-NL"/>
              <a:t>Instagram Top 5 posts met meeste interactie | NPO3FM - 8 of 19</a:t>
            </a:r>
            <a:endParaRPr lang="en-US"/>
          </a:p>
        </p:txBody>
      </p:sp>
      <p:graphicFrame>
        <p:nvGraphicFramePr>
          <p:cNvPr id="5" name="Table Placeholder 4">
            <a:extLst>
              <a:ext uri="{FF2B5EF4-FFF2-40B4-BE49-F238E27FC236}">
                <a16:creationId xmlns:a16="http://schemas.microsoft.com/office/drawing/2014/main" id="{6FAC58DE-4C76-493F-B1E7-EEFF49B55A79}"/>
              </a:ext>
            </a:extLst>
          </p:cNvPr>
          <p:cNvGraphicFramePr>
            <a:graphicFrameLocks noGrp="1"/>
          </p:cNvGraphicFramePr>
          <p:nvPr>
            <p:ph type="tbl" sz="quarter" idx="13"/>
            <p:extLst>
              <p:ext uri="{D42A27DB-BD31-4B8C-83A1-F6EECF244321}">
                <p14:modId xmlns:p14="http://schemas.microsoft.com/office/powerpoint/2010/main" val="3859862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71561273"/>
                    </a:ext>
                  </a:extLst>
                </a:gridCol>
                <a:gridCol w="1810512">
                  <a:extLst>
                    <a:ext uri="{9D8B030D-6E8A-4147-A177-3AD203B41FA5}">
                      <a16:colId xmlns:a16="http://schemas.microsoft.com/office/drawing/2014/main" val="3287998151"/>
                    </a:ext>
                  </a:extLst>
                </a:gridCol>
                <a:gridCol w="822960">
                  <a:extLst>
                    <a:ext uri="{9D8B030D-6E8A-4147-A177-3AD203B41FA5}">
                      <a16:colId xmlns:a16="http://schemas.microsoft.com/office/drawing/2014/main" val="2578315170"/>
                    </a:ext>
                  </a:extLst>
                </a:gridCol>
                <a:gridCol w="822960">
                  <a:extLst>
                    <a:ext uri="{9D8B030D-6E8A-4147-A177-3AD203B41FA5}">
                      <a16:colId xmlns:a16="http://schemas.microsoft.com/office/drawing/2014/main" val="3741951114"/>
                    </a:ext>
                  </a:extLst>
                </a:gridCol>
                <a:gridCol w="822960">
                  <a:extLst>
                    <a:ext uri="{9D8B030D-6E8A-4147-A177-3AD203B41FA5}">
                      <a16:colId xmlns:a16="http://schemas.microsoft.com/office/drawing/2014/main" val="1961768006"/>
                    </a:ext>
                  </a:extLst>
                </a:gridCol>
                <a:gridCol w="822960">
                  <a:extLst>
                    <a:ext uri="{9D8B030D-6E8A-4147-A177-3AD203B41FA5}">
                      <a16:colId xmlns:a16="http://schemas.microsoft.com/office/drawing/2014/main" val="4252636621"/>
                    </a:ext>
                  </a:extLst>
                </a:gridCol>
                <a:gridCol w="822960">
                  <a:extLst>
                    <a:ext uri="{9D8B030D-6E8A-4147-A177-3AD203B41FA5}">
                      <a16:colId xmlns:a16="http://schemas.microsoft.com/office/drawing/2014/main" val="2411844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0809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- 2024-04-13 11:56:57</a:t>
                      </a:r>
                      <a:r>
                        <a:rPr kumimoji="0" lang="nl-NL" sz="1000" b="0" i="0" u="none" strike="noStrike" kern="1200" cap="none" spc="0" normalizeH="0" baseline="0" noProof="0">
                          <a:ln>
                            <a:noFill/>
                          </a:ln>
                          <a:solidFill>
                            <a:prstClr val="black"/>
                          </a:solidFill>
                          <a:effectLst/>
                          <a:uLnTx/>
                          <a:uFillTx/>
                          <a:latin typeface="Calibri"/>
                          <a:ea typeface="+mn-ea"/>
                          <a:cs typeface="+mn-cs"/>
                        </a:rPr>
                        <a:t>
 Voor dat geld koop ik er twee! 🤣🚙 
#3FM #VoorAan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C94B7D2DB49C271F56BDF607C9729E8B_video_dashinit.mp4?efg=eyJ2ZW5jb2RlX3RhZyI6InZ0c192b2RfdXJsZ2VuLmNsaXBzLnVua25vd24tQzNlLjcyMC5kYXNoX2Jhc2VsaW5lXzFfdjEifQ&amp;_nc_ht=scontent-fra3-2.cdninstagram.com&amp;_nc_cat=103&amp;vs=3660471774228660_2901541731&amp;_nc_vs=HBksFQIYT2lnX3hwdl9yZWVsc19wZXJtYW5lbnRfcHJvZC9DOTRCN0QyREI0OUMyNzFGNTZCREY2MDdDOTcyOUU4Ql92aWRlb19kYXNoaW5pdC5tcDQVAALIAQAVAhg6cGFzc3Rocm91Z2hfZXZlcnN0b3JlL0dDNjVHUm82WUF6dUEzWURBS0doQjloamZucENicV9FQUFBRhUCAsgBACgAGAAbAYgHdXNlX29pbAExFQAAJpD%2B%2B4S9%2FNxAFQIoAkMzLBdAUXXCj1wo9hgSZGFzaF9iYXNlbGluZV8xX3YxEQB1AAA%3D&amp;ccb=9-4&amp;oh=00_AfAhaAnr6xgCRTCoje1TowrBvXs9VckntiRyPJ5VTzwh3g&amp;oe=66342E7B&amp;_nc_sid=1d576d&amp;_nc_rid=421e9726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267142123"/>
                  </a:ext>
                </a:extLst>
              </a:tr>
            </a:tbl>
          </a:graphicData>
        </a:graphic>
      </p:graphicFrame>
      <p:sp>
        <p:nvSpPr>
          <p:cNvPr id="4" name="Text Placeholder 3">
            <a:extLst>
              <a:ext uri="{FF2B5EF4-FFF2-40B4-BE49-F238E27FC236}">
                <a16:creationId xmlns:a16="http://schemas.microsoft.com/office/drawing/2014/main" id="{C9AFBD3A-F495-4ED3-9A88-C223A6EEF6E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280693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43C48-8D8A-466E-BEB8-3939AF35FBFA}"/>
              </a:ext>
            </a:extLst>
          </p:cNvPr>
          <p:cNvSpPr>
            <a:spLocks noGrp="1"/>
          </p:cNvSpPr>
          <p:nvPr>
            <p:ph type="title"/>
          </p:nvPr>
        </p:nvSpPr>
        <p:spPr/>
        <p:txBody>
          <a:bodyPr/>
          <a:lstStyle/>
          <a:p>
            <a:r>
              <a:rPr lang="nl-NL"/>
              <a:t>Instagram Top 5 posts met meeste interactie | NPO3FM - 9 of 19</a:t>
            </a:r>
            <a:endParaRPr lang="en-US"/>
          </a:p>
        </p:txBody>
      </p:sp>
      <p:graphicFrame>
        <p:nvGraphicFramePr>
          <p:cNvPr id="5" name="Table Placeholder 4">
            <a:extLst>
              <a:ext uri="{FF2B5EF4-FFF2-40B4-BE49-F238E27FC236}">
                <a16:creationId xmlns:a16="http://schemas.microsoft.com/office/drawing/2014/main" id="{BBF4A65B-F134-454B-906D-4CA53BA1DF08}"/>
              </a:ext>
            </a:extLst>
          </p:cNvPr>
          <p:cNvGraphicFramePr>
            <a:graphicFrameLocks noGrp="1"/>
          </p:cNvGraphicFramePr>
          <p:nvPr>
            <p:ph type="tbl" sz="quarter" idx="13"/>
            <p:extLst>
              <p:ext uri="{D42A27DB-BD31-4B8C-83A1-F6EECF244321}">
                <p14:modId xmlns:p14="http://schemas.microsoft.com/office/powerpoint/2010/main" val="98855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724046"/>
                    </a:ext>
                  </a:extLst>
                </a:gridCol>
                <a:gridCol w="1810512">
                  <a:extLst>
                    <a:ext uri="{9D8B030D-6E8A-4147-A177-3AD203B41FA5}">
                      <a16:colId xmlns:a16="http://schemas.microsoft.com/office/drawing/2014/main" val="1730547181"/>
                    </a:ext>
                  </a:extLst>
                </a:gridCol>
                <a:gridCol w="822960">
                  <a:extLst>
                    <a:ext uri="{9D8B030D-6E8A-4147-A177-3AD203B41FA5}">
                      <a16:colId xmlns:a16="http://schemas.microsoft.com/office/drawing/2014/main" val="413471714"/>
                    </a:ext>
                  </a:extLst>
                </a:gridCol>
                <a:gridCol w="822960">
                  <a:extLst>
                    <a:ext uri="{9D8B030D-6E8A-4147-A177-3AD203B41FA5}">
                      <a16:colId xmlns:a16="http://schemas.microsoft.com/office/drawing/2014/main" val="3439297717"/>
                    </a:ext>
                  </a:extLst>
                </a:gridCol>
                <a:gridCol w="822960">
                  <a:extLst>
                    <a:ext uri="{9D8B030D-6E8A-4147-A177-3AD203B41FA5}">
                      <a16:colId xmlns:a16="http://schemas.microsoft.com/office/drawing/2014/main" val="2152480787"/>
                    </a:ext>
                  </a:extLst>
                </a:gridCol>
                <a:gridCol w="822960">
                  <a:extLst>
                    <a:ext uri="{9D8B030D-6E8A-4147-A177-3AD203B41FA5}">
                      <a16:colId xmlns:a16="http://schemas.microsoft.com/office/drawing/2014/main" val="1752761410"/>
                    </a:ext>
                  </a:extLst>
                </a:gridCol>
                <a:gridCol w="822960">
                  <a:extLst>
                    <a:ext uri="{9D8B030D-6E8A-4147-A177-3AD203B41FA5}">
                      <a16:colId xmlns:a16="http://schemas.microsoft.com/office/drawing/2014/main" val="1332882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271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- 2024-04-29 13:03:54</a:t>
                      </a:r>
                      <a:r>
                        <a:rPr kumimoji="0" lang="nl-NL" sz="1000" b="0" i="0" u="none" strike="noStrike" kern="1200" cap="none" spc="0" normalizeH="0" baseline="0" noProof="0">
                          <a:ln>
                            <a:noFill/>
                          </a:ln>
                          <a:solidFill>
                            <a:prstClr val="black"/>
                          </a:solidFill>
                          <a:effectLst/>
                          <a:uLnTx/>
                          <a:uFillTx/>
                          <a:latin typeface="Calibri"/>
                          <a:ea typeface="+mn-ea"/>
                          <a:cs typeface="+mn-cs"/>
                        </a:rPr>
                        <a:t>
 Zojuist kondigt de Billie niet één, niet twee maar drie shows in Nederland aan! 🤩 Volgend jaar op 4, 5 en 7 mei staat Billie Eilish in de Ziggo Dome. Vrijdag start de kaartverkoop, maar: bij 3FM maak je deze hele week al kans op tickets! Tune in bij Barend &amp; Benner tussen 16:00 en 19:00 uur, en houd 3FM op Instagram in de gaten. #3FM #BillieEilish #ZiggoDome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https://quintly-eu-image-storage.s3.amazonaws.com/5e7bf16154c6da0663c50211224ef1f8/98dbacd3ce6dab7b8b03c00ded55a5e8.jpg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774498946"/>
                  </a:ext>
                </a:extLst>
              </a:tr>
            </a:tbl>
          </a:graphicData>
        </a:graphic>
      </p:graphicFrame>
      <p:sp>
        <p:nvSpPr>
          <p:cNvPr id="4" name="Text Placeholder 3">
            <a:extLst>
              <a:ext uri="{FF2B5EF4-FFF2-40B4-BE49-F238E27FC236}">
                <a16:creationId xmlns:a16="http://schemas.microsoft.com/office/drawing/2014/main" id="{1EA486BC-F9CF-4EF3-9EEE-298C19C0ECF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193615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AC778-CAA0-4679-BF56-368DBAFC848F}"/>
              </a:ext>
            </a:extLst>
          </p:cNvPr>
          <p:cNvSpPr>
            <a:spLocks noGrp="1"/>
          </p:cNvSpPr>
          <p:nvPr>
            <p:ph type="title"/>
          </p:nvPr>
        </p:nvSpPr>
        <p:spPr/>
        <p:txBody>
          <a:bodyPr/>
          <a:lstStyle/>
          <a:p>
            <a:r>
              <a:rPr lang="nl-NL"/>
              <a:t>Instagram Top 5 posts met meeste interactie | NPO3FM - 10 of 19</a:t>
            </a:r>
            <a:endParaRPr lang="en-US"/>
          </a:p>
        </p:txBody>
      </p:sp>
      <p:graphicFrame>
        <p:nvGraphicFramePr>
          <p:cNvPr id="5" name="Table Placeholder 4">
            <a:extLst>
              <a:ext uri="{FF2B5EF4-FFF2-40B4-BE49-F238E27FC236}">
                <a16:creationId xmlns:a16="http://schemas.microsoft.com/office/drawing/2014/main" id="{397861CF-43FF-4E15-A1C8-E71AF8778C79}"/>
              </a:ext>
            </a:extLst>
          </p:cNvPr>
          <p:cNvGraphicFramePr>
            <a:graphicFrameLocks noGrp="1"/>
          </p:cNvGraphicFramePr>
          <p:nvPr>
            <p:ph type="tbl" sz="quarter" idx="13"/>
            <p:extLst>
              <p:ext uri="{D42A27DB-BD31-4B8C-83A1-F6EECF244321}">
                <p14:modId xmlns:p14="http://schemas.microsoft.com/office/powerpoint/2010/main" val="1907069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8589045"/>
                    </a:ext>
                  </a:extLst>
                </a:gridCol>
                <a:gridCol w="1810512">
                  <a:extLst>
                    <a:ext uri="{9D8B030D-6E8A-4147-A177-3AD203B41FA5}">
                      <a16:colId xmlns:a16="http://schemas.microsoft.com/office/drawing/2014/main" val="2821832104"/>
                    </a:ext>
                  </a:extLst>
                </a:gridCol>
                <a:gridCol w="822960">
                  <a:extLst>
                    <a:ext uri="{9D8B030D-6E8A-4147-A177-3AD203B41FA5}">
                      <a16:colId xmlns:a16="http://schemas.microsoft.com/office/drawing/2014/main" val="428720786"/>
                    </a:ext>
                  </a:extLst>
                </a:gridCol>
                <a:gridCol w="822960">
                  <a:extLst>
                    <a:ext uri="{9D8B030D-6E8A-4147-A177-3AD203B41FA5}">
                      <a16:colId xmlns:a16="http://schemas.microsoft.com/office/drawing/2014/main" val="4125407612"/>
                    </a:ext>
                  </a:extLst>
                </a:gridCol>
                <a:gridCol w="822960">
                  <a:extLst>
                    <a:ext uri="{9D8B030D-6E8A-4147-A177-3AD203B41FA5}">
                      <a16:colId xmlns:a16="http://schemas.microsoft.com/office/drawing/2014/main" val="3217955065"/>
                    </a:ext>
                  </a:extLst>
                </a:gridCol>
                <a:gridCol w="822960">
                  <a:extLst>
                    <a:ext uri="{9D8B030D-6E8A-4147-A177-3AD203B41FA5}">
                      <a16:colId xmlns:a16="http://schemas.microsoft.com/office/drawing/2014/main" val="1696578872"/>
                    </a:ext>
                  </a:extLst>
                </a:gridCol>
                <a:gridCol w="822960">
                  <a:extLst>
                    <a:ext uri="{9D8B030D-6E8A-4147-A177-3AD203B41FA5}">
                      <a16:colId xmlns:a16="http://schemas.microsoft.com/office/drawing/2014/main" val="3260229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5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- 2024-04-15 10:19:09</a:t>
                      </a:r>
                      <a:r>
                        <a:rPr kumimoji="0" lang="nl-NL" sz="1000" b="0" i="0" u="none" strike="noStrike" kern="1200" cap="none" spc="0" normalizeH="0" baseline="0" noProof="0">
                          <a:ln>
                            <a:noFill/>
                          </a:ln>
                          <a:solidFill>
                            <a:prstClr val="black"/>
                          </a:solidFill>
                          <a:effectLst/>
                          <a:uLnTx/>
                          <a:uFillTx/>
                          <a:latin typeface="Calibri"/>
                          <a:ea typeface="+mn-ea"/>
                          <a:cs typeface="+mn-cs"/>
                        </a:rPr>
                        <a:t>
 En dit was nog maar het eerste weekend! 👀
1. Lana Del Rey kwam aan op een motor vanuit het publiek, zong als een engel door haar oeuvre en had nog een cadeautje: Billie Eilish die samen met haar ‘Video Games’ en ‘Ocean Eyes’ zingt.
2. “Wake up in the morning feeling like F- P. Diddy!” Renee Rapp heeft Kesha uitgenodigd om samen ‘Tik Tok’ te zingen. En heel badass doen ze een kleine aanpassing op de eerste zin.
3. Na 9 jaar zien we Gwen Stefani eindelijk weer op de manier hoe de wereld verliefd op haar werd, namelijk als de punky zangeres van No Doubt. Ze deden een reünie-optreden en van begin tot eind waren ze on fire, van crowdwork tijdens ‘Just A Girl’, pushups, springen en klimmen op het podium tot grote klapper ‘Don’t Speak’ dat nog steeds woord voor woord meegezongen wordt.
4. Naast haar gastoptreden bij Lana Del Rey was Billie ook gewoon heerlijk aan het feesten tijdens Coachella. En tijdens een van die feestjes dropte ze een nog niet eerder verschenen track met erg spicy lyrics. “I could eat that girl for lunch.”
5. Geen hoogtepunt, maar wel een spraakmakend moment. Grimes haar dj-set liep helemaal mis door een hoop technische problemen. Grimes maakte een indrukwekkende entree met een gigantische robotspin, maar de zangeres moest haar set vervroegd afkappen. Op X belooft dat ze het komend weekend allemaal goedmaakt.
Check 3FM.nl voor een uitgebreide Coachella-recap en dé ontdekking van Vera van afgelopen weekend. #3FM #Coachella #VeraOnTrack #LanaDelRey #BillieEilish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https://quintly-eu-image-storage.s3.amazonaws.com/5e7bf16154c6da0663c50211224ef1f8/fc5a5d085b4d5521f0c82855d42cad2f.jpg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63570807"/>
                  </a:ext>
                </a:extLst>
              </a:tr>
            </a:tbl>
          </a:graphicData>
        </a:graphic>
      </p:graphicFrame>
      <p:sp>
        <p:nvSpPr>
          <p:cNvPr id="4" name="Text Placeholder 3">
            <a:extLst>
              <a:ext uri="{FF2B5EF4-FFF2-40B4-BE49-F238E27FC236}">
                <a16:creationId xmlns:a16="http://schemas.microsoft.com/office/drawing/2014/main" id="{A1134378-816A-4679-B2DE-150916A7C98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429090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37D8-F3B5-48C0-AEA5-CB7B9CC43424}"/>
              </a:ext>
            </a:extLst>
          </p:cNvPr>
          <p:cNvSpPr>
            <a:spLocks noGrp="1"/>
          </p:cNvSpPr>
          <p:nvPr>
            <p:ph type="title"/>
          </p:nvPr>
        </p:nvSpPr>
        <p:spPr/>
        <p:txBody>
          <a:bodyPr/>
          <a:lstStyle/>
          <a:p>
            <a:r>
              <a:rPr lang="nl-NL"/>
              <a:t>Instagram Top 5 posts met meeste interactie | NPO3FM - 11 of 19</a:t>
            </a:r>
            <a:endParaRPr lang="en-US"/>
          </a:p>
        </p:txBody>
      </p:sp>
      <p:graphicFrame>
        <p:nvGraphicFramePr>
          <p:cNvPr id="5" name="Table Placeholder 4">
            <a:extLst>
              <a:ext uri="{FF2B5EF4-FFF2-40B4-BE49-F238E27FC236}">
                <a16:creationId xmlns:a16="http://schemas.microsoft.com/office/drawing/2014/main" id="{A6713AE0-B75D-4687-ABC2-2903E61F9263}"/>
              </a:ext>
            </a:extLst>
          </p:cNvPr>
          <p:cNvGraphicFramePr>
            <a:graphicFrameLocks noGrp="1"/>
          </p:cNvGraphicFramePr>
          <p:nvPr>
            <p:ph type="tbl" sz="quarter" idx="13"/>
            <p:extLst>
              <p:ext uri="{D42A27DB-BD31-4B8C-83A1-F6EECF244321}">
                <p14:modId xmlns:p14="http://schemas.microsoft.com/office/powerpoint/2010/main" val="655243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25102543"/>
                    </a:ext>
                  </a:extLst>
                </a:gridCol>
                <a:gridCol w="1810512">
                  <a:extLst>
                    <a:ext uri="{9D8B030D-6E8A-4147-A177-3AD203B41FA5}">
                      <a16:colId xmlns:a16="http://schemas.microsoft.com/office/drawing/2014/main" val="3492246389"/>
                    </a:ext>
                  </a:extLst>
                </a:gridCol>
                <a:gridCol w="822960">
                  <a:extLst>
                    <a:ext uri="{9D8B030D-6E8A-4147-A177-3AD203B41FA5}">
                      <a16:colId xmlns:a16="http://schemas.microsoft.com/office/drawing/2014/main" val="3814769150"/>
                    </a:ext>
                  </a:extLst>
                </a:gridCol>
                <a:gridCol w="822960">
                  <a:extLst>
                    <a:ext uri="{9D8B030D-6E8A-4147-A177-3AD203B41FA5}">
                      <a16:colId xmlns:a16="http://schemas.microsoft.com/office/drawing/2014/main" val="284464448"/>
                    </a:ext>
                  </a:extLst>
                </a:gridCol>
                <a:gridCol w="822960">
                  <a:extLst>
                    <a:ext uri="{9D8B030D-6E8A-4147-A177-3AD203B41FA5}">
                      <a16:colId xmlns:a16="http://schemas.microsoft.com/office/drawing/2014/main" val="188693353"/>
                    </a:ext>
                  </a:extLst>
                </a:gridCol>
                <a:gridCol w="822960">
                  <a:extLst>
                    <a:ext uri="{9D8B030D-6E8A-4147-A177-3AD203B41FA5}">
                      <a16:colId xmlns:a16="http://schemas.microsoft.com/office/drawing/2014/main" val="3665470336"/>
                    </a:ext>
                  </a:extLst>
                </a:gridCol>
                <a:gridCol w="822960">
                  <a:extLst>
                    <a:ext uri="{9D8B030D-6E8A-4147-A177-3AD203B41FA5}">
                      <a16:colId xmlns:a16="http://schemas.microsoft.com/office/drawing/2014/main" val="2458354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6424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- 2024-04-16 07:49:37</a:t>
                      </a:r>
                      <a:r>
                        <a:rPr kumimoji="0" lang="nl-NL" sz="1000" b="0" i="0" u="none" strike="noStrike" kern="1200" cap="none" spc="0" normalizeH="0" baseline="0" noProof="0">
                          <a:ln>
                            <a:noFill/>
                          </a:ln>
                          <a:solidFill>
                            <a:prstClr val="black"/>
                          </a:solidFill>
                          <a:effectLst/>
                          <a:uLnTx/>
                          <a:uFillTx/>
                          <a:latin typeface="Calibri"/>
                          <a:ea typeface="+mn-ea"/>
                          <a:cs typeface="+mn-cs"/>
                        </a:rPr>
                        <a:t>
 Rust zacht, lieve Mark. 🕊️❤️
Tijdens 3FM Serious Request werd er afgelopen jaar geld ingezameld voor Stichting ALS Nederland. Mark is één van de personen die Nederland in deze periode leert kennen. Zijn vrienden, vader en games waren alles voor hem en sleepten hem door de zwaardere periodes die de ziekte veroorzaakte heen. Tegen Sophie vertelt hij dat hij zijn grote droom om ooit naar Japan te gaan heeft moeten laten varen: “De ziekte heeft me gewoon ingehaald. Soms moeten dingen een droom blijven, voordat het een nachtmerrie wordt.”
En de ziekte heeft hem nu daadwerkelijk ingehaald. Mark is 35 jaar geworden. Bekijk het verhaal van Mark én hoe jij kunt bijdragen aan onderzoek en hulpmiddelen via 3FM.nl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4844E3A335BE011CE313232088D19FA3_video_dashinit.mp4?efg=eyJ2ZW5jb2RlX3RhZyI6InZ0c192b2RfdXJsZ2VuLmNsaXBzLnVua25vd24tQzNlLjcyMC5kYXNoX2Jhc2VsaW5lXzFfdjEifQ&amp;_nc_ht=scontent-fra3-2.cdninstagram.com&amp;_nc_cat=105&amp;vs=962642155534494_1943671130&amp;_nc_vs=HBksFQIYT2lnX3hwdl9yZWVsc19wZXJtYW5lbnRfcHJvZC80ODQ0RTNBMzM1QkUwMTFDRTMxMzIzMjA4OEQxOUZBM192aWRlb19kYXNoaW5pdC5tcDQVAALIAQAVAhg6cGFzc3Rocm91Z2hfZXZlcnN0b3JlL0dEa3BGaHBYMkVncmo0TmJBTWJIZmFvYU1KRVhicV9FQUFBRhUCAsgBACgAGAAbAYgHdXNlX29pbAExFQAAJtDXpK%2Be8r8%2FFQIoAkMzLBdATxj1wo9cKRgSZGFzaF9iYXNlbGluZV8xX3YxEQB1AAA%3D&amp;ccb=9-4&amp;oh=00_AfBCyJBpe8NvTwW_Qc-KIBJTSUAqP7-OAJ--JF1SI2s-Vw&amp;oe=66341709&amp;_nc_sid=1d576d&amp;_nc_rid=91b3a54f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28168516"/>
                  </a:ext>
                </a:extLst>
              </a:tr>
            </a:tbl>
          </a:graphicData>
        </a:graphic>
      </p:graphicFrame>
      <p:sp>
        <p:nvSpPr>
          <p:cNvPr id="4" name="Text Placeholder 3">
            <a:extLst>
              <a:ext uri="{FF2B5EF4-FFF2-40B4-BE49-F238E27FC236}">
                <a16:creationId xmlns:a16="http://schemas.microsoft.com/office/drawing/2014/main" id="{81CD29E9-F07D-4EED-B06B-BE27A0A3EBA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218710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39B3F-D8E1-47C3-9662-6F77934B76BE}"/>
              </a:ext>
            </a:extLst>
          </p:cNvPr>
          <p:cNvSpPr>
            <a:spLocks noGrp="1"/>
          </p:cNvSpPr>
          <p:nvPr>
            <p:ph type="title"/>
          </p:nvPr>
        </p:nvSpPr>
        <p:spPr/>
        <p:txBody>
          <a:bodyPr/>
          <a:lstStyle/>
          <a:p>
            <a:r>
              <a:rPr lang="nl-NL"/>
              <a:t>Instagram Top 5 posts met meeste interactie | NPO3FM - 12 of 19</a:t>
            </a:r>
            <a:endParaRPr lang="en-US"/>
          </a:p>
        </p:txBody>
      </p:sp>
      <p:graphicFrame>
        <p:nvGraphicFramePr>
          <p:cNvPr id="5" name="Table Placeholder 4">
            <a:extLst>
              <a:ext uri="{FF2B5EF4-FFF2-40B4-BE49-F238E27FC236}">
                <a16:creationId xmlns:a16="http://schemas.microsoft.com/office/drawing/2014/main" id="{D64BA3C7-308E-423C-B961-1C832A0C738B}"/>
              </a:ext>
            </a:extLst>
          </p:cNvPr>
          <p:cNvGraphicFramePr>
            <a:graphicFrameLocks noGrp="1"/>
          </p:cNvGraphicFramePr>
          <p:nvPr>
            <p:ph type="tbl" sz="quarter" idx="13"/>
            <p:extLst>
              <p:ext uri="{D42A27DB-BD31-4B8C-83A1-F6EECF244321}">
                <p14:modId xmlns:p14="http://schemas.microsoft.com/office/powerpoint/2010/main" val="3661247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86118383"/>
                    </a:ext>
                  </a:extLst>
                </a:gridCol>
                <a:gridCol w="1810512">
                  <a:extLst>
                    <a:ext uri="{9D8B030D-6E8A-4147-A177-3AD203B41FA5}">
                      <a16:colId xmlns:a16="http://schemas.microsoft.com/office/drawing/2014/main" val="2825727751"/>
                    </a:ext>
                  </a:extLst>
                </a:gridCol>
                <a:gridCol w="822960">
                  <a:extLst>
                    <a:ext uri="{9D8B030D-6E8A-4147-A177-3AD203B41FA5}">
                      <a16:colId xmlns:a16="http://schemas.microsoft.com/office/drawing/2014/main" val="3969700767"/>
                    </a:ext>
                  </a:extLst>
                </a:gridCol>
                <a:gridCol w="822960">
                  <a:extLst>
                    <a:ext uri="{9D8B030D-6E8A-4147-A177-3AD203B41FA5}">
                      <a16:colId xmlns:a16="http://schemas.microsoft.com/office/drawing/2014/main" val="1663190955"/>
                    </a:ext>
                  </a:extLst>
                </a:gridCol>
                <a:gridCol w="822960">
                  <a:extLst>
                    <a:ext uri="{9D8B030D-6E8A-4147-A177-3AD203B41FA5}">
                      <a16:colId xmlns:a16="http://schemas.microsoft.com/office/drawing/2014/main" val="2841239218"/>
                    </a:ext>
                  </a:extLst>
                </a:gridCol>
                <a:gridCol w="822960">
                  <a:extLst>
                    <a:ext uri="{9D8B030D-6E8A-4147-A177-3AD203B41FA5}">
                      <a16:colId xmlns:a16="http://schemas.microsoft.com/office/drawing/2014/main" val="4116059487"/>
                    </a:ext>
                  </a:extLst>
                </a:gridCol>
                <a:gridCol w="822960">
                  <a:extLst>
                    <a:ext uri="{9D8B030D-6E8A-4147-A177-3AD203B41FA5}">
                      <a16:colId xmlns:a16="http://schemas.microsoft.com/office/drawing/2014/main" val="2931456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6892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- 2024-04-08 18:33:16</a:t>
                      </a:r>
                      <a:r>
                        <a:rPr kumimoji="0" lang="nl-NL" sz="1000" b="0" i="0" u="none" strike="noStrike" kern="1200" cap="none" spc="0" normalizeH="0" baseline="0" noProof="0">
                          <a:ln>
                            <a:noFill/>
                          </a:ln>
                          <a:solidFill>
                            <a:prstClr val="black"/>
                          </a:solidFill>
                          <a:effectLst/>
                          <a:uLnTx/>
                          <a:uFillTx/>
                          <a:latin typeface="Calibri"/>
                          <a:ea typeface="+mn-ea"/>
                          <a:cs typeface="+mn-cs"/>
                        </a:rPr>
                        <a:t>
 Trotsheid was, vanaf de hoek van de bank, aan alles af te lezen 🥹 #3FM #BarendenBenner #3FMTalent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F04680AC915B17103AF360F662BE1DAE_video_dashinit.mp4?efg=eyJ2ZW5jb2RlX3RhZyI6InZ0c192b2RfdXJsZ2VuLmNsaXBzLnVua25vd24tQzMuNzIwLmRhc2hfYmFzZWxpbmVfMV92MSJ9&amp;_nc_ht=scontent-fra3-2.cdninstagram.com&amp;_nc_cat=100&amp;vs=1371258750241270_3375989188&amp;_nc_vs=HBksFQIYT2lnX3hwdl9yZWVsc19wZXJtYW5lbnRfcHJvZC9GMDQ2ODBBQzkxNUIxNzEwM0FGMzYwRjY2MkJFMURBRV92aWRlb19kYXNoaW5pdC5tcDQVAALIAQAVAhg6cGFzc3Rocm91Z2hfZXZlcnN0b3JlL0dDcTA4Qm5GNkNORHQ4OENBQ2VpSUpCQ2hOd3dicV9FQUFBRhUCAsgBACgAGAAbAYgHdXNlX29pbAExFQAAJuTH6Pqw595AFQIoAkMzLBdAQ0euFHrhSBgSZGFzaF9iYXNlbGluZV8xX3YxEQB1AAA%3D&amp;ccb=9-4&amp;oh=00_AfB0z4AYmJMkgWs0XNXTTqdEiROX3Jn9WriEiKm2XTKJVA&amp;oe=663414B3&amp;_nc_sid=1d576d&amp;_nc_rid=cbfc3357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74385097"/>
                  </a:ext>
                </a:extLst>
              </a:tr>
            </a:tbl>
          </a:graphicData>
        </a:graphic>
      </p:graphicFrame>
      <p:sp>
        <p:nvSpPr>
          <p:cNvPr id="4" name="Text Placeholder 3">
            <a:extLst>
              <a:ext uri="{FF2B5EF4-FFF2-40B4-BE49-F238E27FC236}">
                <a16:creationId xmlns:a16="http://schemas.microsoft.com/office/drawing/2014/main" id="{84A24F02-4266-4A6B-9E1A-C6F125DB55C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0264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DD264-6E73-4517-B7AE-7CC7F1E1E3C7}"/>
              </a:ext>
            </a:extLst>
          </p:cNvPr>
          <p:cNvSpPr>
            <a:spLocks noGrp="1"/>
          </p:cNvSpPr>
          <p:nvPr>
            <p:ph type="title"/>
          </p:nvPr>
        </p:nvSpPr>
        <p:spPr/>
        <p:txBody>
          <a:bodyPr/>
          <a:lstStyle/>
          <a:p>
            <a:r>
              <a:rPr lang="nl-NL"/>
              <a:t>Instagram Top 5 posts met meeste interactie | NPO3FM - 13 of 19</a:t>
            </a:r>
            <a:endParaRPr lang="en-US"/>
          </a:p>
        </p:txBody>
      </p:sp>
      <p:graphicFrame>
        <p:nvGraphicFramePr>
          <p:cNvPr id="5" name="Table Placeholder 4">
            <a:extLst>
              <a:ext uri="{FF2B5EF4-FFF2-40B4-BE49-F238E27FC236}">
                <a16:creationId xmlns:a16="http://schemas.microsoft.com/office/drawing/2014/main" id="{A8256DA2-C062-458F-A8E5-C34940BF9799}"/>
              </a:ext>
            </a:extLst>
          </p:cNvPr>
          <p:cNvGraphicFramePr>
            <a:graphicFrameLocks noGrp="1"/>
          </p:cNvGraphicFramePr>
          <p:nvPr>
            <p:ph type="tbl" sz="quarter" idx="13"/>
            <p:extLst>
              <p:ext uri="{D42A27DB-BD31-4B8C-83A1-F6EECF244321}">
                <p14:modId xmlns:p14="http://schemas.microsoft.com/office/powerpoint/2010/main" val="3892846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07607202"/>
                    </a:ext>
                  </a:extLst>
                </a:gridCol>
                <a:gridCol w="1810512">
                  <a:extLst>
                    <a:ext uri="{9D8B030D-6E8A-4147-A177-3AD203B41FA5}">
                      <a16:colId xmlns:a16="http://schemas.microsoft.com/office/drawing/2014/main" val="4089934435"/>
                    </a:ext>
                  </a:extLst>
                </a:gridCol>
                <a:gridCol w="822960">
                  <a:extLst>
                    <a:ext uri="{9D8B030D-6E8A-4147-A177-3AD203B41FA5}">
                      <a16:colId xmlns:a16="http://schemas.microsoft.com/office/drawing/2014/main" val="1500657299"/>
                    </a:ext>
                  </a:extLst>
                </a:gridCol>
                <a:gridCol w="822960">
                  <a:extLst>
                    <a:ext uri="{9D8B030D-6E8A-4147-A177-3AD203B41FA5}">
                      <a16:colId xmlns:a16="http://schemas.microsoft.com/office/drawing/2014/main" val="803290489"/>
                    </a:ext>
                  </a:extLst>
                </a:gridCol>
                <a:gridCol w="822960">
                  <a:extLst>
                    <a:ext uri="{9D8B030D-6E8A-4147-A177-3AD203B41FA5}">
                      <a16:colId xmlns:a16="http://schemas.microsoft.com/office/drawing/2014/main" val="1073422089"/>
                    </a:ext>
                  </a:extLst>
                </a:gridCol>
                <a:gridCol w="822960">
                  <a:extLst>
                    <a:ext uri="{9D8B030D-6E8A-4147-A177-3AD203B41FA5}">
                      <a16:colId xmlns:a16="http://schemas.microsoft.com/office/drawing/2014/main" val="3610004381"/>
                    </a:ext>
                  </a:extLst>
                </a:gridCol>
                <a:gridCol w="822960">
                  <a:extLst>
                    <a:ext uri="{9D8B030D-6E8A-4147-A177-3AD203B41FA5}">
                      <a16:colId xmlns:a16="http://schemas.microsoft.com/office/drawing/2014/main" val="631537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9437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- 2024-04-09 17:09:29</a:t>
                      </a:r>
                      <a:r>
                        <a:rPr kumimoji="0" lang="nl-NL" sz="1000" b="0" i="0" u="none" strike="noStrike" kern="1200" cap="none" spc="0" normalizeH="0" baseline="0" noProof="0">
                          <a:ln>
                            <a:noFill/>
                          </a:ln>
                          <a:solidFill>
                            <a:prstClr val="black"/>
                          </a:solidFill>
                          <a:effectLst/>
                          <a:uLnTx/>
                          <a:uFillTx/>
                          <a:latin typeface="Calibri"/>
                          <a:ea typeface="+mn-ea"/>
                          <a:cs typeface="+mn-cs"/>
                        </a:rPr>
                        <a:t>
 Met live-commentaar van Barend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2F43803A4772F645DFA75E4E4121DE8B_video_dashinit.mp4?efg=eyJ2ZW5jb2RlX3RhZyI6InZ0c192b2RfdXJsZ2VuLmNsaXBzLnVua25vd24tQzMuNzIwLmRhc2hfYmFzZWxpbmVfMV92MSJ9&amp;_nc_ht=scontent-fra3-2.cdninstagram.com&amp;_nc_cat=103&amp;vs=997447431968464_2391929080&amp;_nc_vs=HBksFQIYT2lnX3hwdl9yZWVsc19wZXJtYW5lbnRfcHJvZC8yRjQzODAzQTQ3NzJGNjQ1REZBNzVFNEU0MTIxREU4Ql92aWRlb19kYXNoaW5pdC5tcDQVAALIAQAVAhg6cGFzc3Rocm91Z2hfZXZlcnN0b3JlL0dNcEhEeHBLRVRmS2Jud0JBSExxeFJNT1Fpc05icV9FQUFBRhUCAsgBACgAGAAbAYgHdXNlX29pbAExFQAAJqLu3s7JlZFAFQIoAkMzLBdARC4UeuFHrhgSZGFzaF9iYXNlbGluZV8xX3YxEQB1AAA%3D&amp;ccb=9-4&amp;oh=00_AfAWPHmEMTaUBSc_oQhVvsKJsYXyIejQmGKGOdDJpQ-uFA&amp;oe=663401B6&amp;_nc_sid=1d576d&amp;_nc_rid=198b0b2f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82276788"/>
                  </a:ext>
                </a:extLst>
              </a:tr>
            </a:tbl>
          </a:graphicData>
        </a:graphic>
      </p:graphicFrame>
      <p:sp>
        <p:nvSpPr>
          <p:cNvPr id="4" name="Text Placeholder 3">
            <a:extLst>
              <a:ext uri="{FF2B5EF4-FFF2-40B4-BE49-F238E27FC236}">
                <a16:creationId xmlns:a16="http://schemas.microsoft.com/office/drawing/2014/main" id="{A65A4B44-5CD5-4800-A8B9-82ED4C18CE3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564168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96643-E23D-4602-A087-001E6F414870}"/>
              </a:ext>
            </a:extLst>
          </p:cNvPr>
          <p:cNvSpPr>
            <a:spLocks noGrp="1"/>
          </p:cNvSpPr>
          <p:nvPr>
            <p:ph type="title"/>
          </p:nvPr>
        </p:nvSpPr>
        <p:spPr/>
        <p:txBody>
          <a:bodyPr/>
          <a:lstStyle/>
          <a:p>
            <a:r>
              <a:rPr lang="nl-NL"/>
              <a:t>Instagram Top 5 posts met meeste interactie | NPO3FM - 14 of 19</a:t>
            </a:r>
            <a:endParaRPr lang="en-US"/>
          </a:p>
        </p:txBody>
      </p:sp>
      <p:graphicFrame>
        <p:nvGraphicFramePr>
          <p:cNvPr id="5" name="Table Placeholder 4">
            <a:extLst>
              <a:ext uri="{FF2B5EF4-FFF2-40B4-BE49-F238E27FC236}">
                <a16:creationId xmlns:a16="http://schemas.microsoft.com/office/drawing/2014/main" id="{F800C732-61A8-4F59-83EF-DD794B5F9EDD}"/>
              </a:ext>
            </a:extLst>
          </p:cNvPr>
          <p:cNvGraphicFramePr>
            <a:graphicFrameLocks noGrp="1"/>
          </p:cNvGraphicFramePr>
          <p:nvPr>
            <p:ph type="tbl" sz="quarter" idx="13"/>
            <p:extLst>
              <p:ext uri="{D42A27DB-BD31-4B8C-83A1-F6EECF244321}">
                <p14:modId xmlns:p14="http://schemas.microsoft.com/office/powerpoint/2010/main" val="17297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73797871"/>
                    </a:ext>
                  </a:extLst>
                </a:gridCol>
                <a:gridCol w="1810512">
                  <a:extLst>
                    <a:ext uri="{9D8B030D-6E8A-4147-A177-3AD203B41FA5}">
                      <a16:colId xmlns:a16="http://schemas.microsoft.com/office/drawing/2014/main" val="1724647773"/>
                    </a:ext>
                  </a:extLst>
                </a:gridCol>
                <a:gridCol w="822960">
                  <a:extLst>
                    <a:ext uri="{9D8B030D-6E8A-4147-A177-3AD203B41FA5}">
                      <a16:colId xmlns:a16="http://schemas.microsoft.com/office/drawing/2014/main" val="1010786804"/>
                    </a:ext>
                  </a:extLst>
                </a:gridCol>
                <a:gridCol w="822960">
                  <a:extLst>
                    <a:ext uri="{9D8B030D-6E8A-4147-A177-3AD203B41FA5}">
                      <a16:colId xmlns:a16="http://schemas.microsoft.com/office/drawing/2014/main" val="3622700422"/>
                    </a:ext>
                  </a:extLst>
                </a:gridCol>
                <a:gridCol w="822960">
                  <a:extLst>
                    <a:ext uri="{9D8B030D-6E8A-4147-A177-3AD203B41FA5}">
                      <a16:colId xmlns:a16="http://schemas.microsoft.com/office/drawing/2014/main" val="3945850899"/>
                    </a:ext>
                  </a:extLst>
                </a:gridCol>
                <a:gridCol w="822960">
                  <a:extLst>
                    <a:ext uri="{9D8B030D-6E8A-4147-A177-3AD203B41FA5}">
                      <a16:colId xmlns:a16="http://schemas.microsoft.com/office/drawing/2014/main" val="689657170"/>
                    </a:ext>
                  </a:extLst>
                </a:gridCol>
                <a:gridCol w="822960">
                  <a:extLst>
                    <a:ext uri="{9D8B030D-6E8A-4147-A177-3AD203B41FA5}">
                      <a16:colId xmlns:a16="http://schemas.microsoft.com/office/drawing/2014/main" val="2788300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285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- 2024-04-12 15:58:18</a:t>
                      </a:r>
                      <a:r>
                        <a:rPr kumimoji="0" lang="en-US" sz="1000" b="0" i="0" u="none" strike="noStrike" kern="1200" cap="none" spc="0" normalizeH="0" baseline="0" noProof="0">
                          <a:ln>
                            <a:noFill/>
                          </a:ln>
                          <a:solidFill>
                            <a:prstClr val="black"/>
                          </a:solidFill>
                          <a:effectLst/>
                          <a:uLnTx/>
                          <a:uFillTx/>
                          <a:latin typeface="Calibri"/>
                          <a:ea typeface="+mn-ea"/>
                          <a:cs typeface="+mn-cs"/>
                        </a:rPr>
                        <a:t>
 Sustaina-Billie-ty 🌟 Lees het hele artikel via de link in de bio. #3FM #BillieEilish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https://quintly-eu-image-storage.s3.amazonaws.com/5e7bf16154c6da0663c50211224ef1f8/87f8a1e98c6f418e36fecda6f2963b92.jpg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860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- 2024-04-01 11:56:26</a:t>
                      </a:r>
                      <a:r>
                        <a:rPr kumimoji="0" lang="nl-NL" sz="1000" b="0" i="0" u="none" strike="noStrike" kern="1200" cap="none" spc="0" normalizeH="0" baseline="0" noProof="0">
                          <a:ln>
                            <a:noFill/>
                          </a:ln>
                          <a:solidFill>
                            <a:prstClr val="black"/>
                          </a:solidFill>
                          <a:effectLst/>
                          <a:uLnTx/>
                          <a:uFillTx/>
                          <a:latin typeface="Calibri"/>
                          <a:ea typeface="+mn-ea"/>
                          <a:cs typeface="+mn-cs"/>
                        </a:rPr>
                        <a:t>
 Ben jij na je kaartjes voor de grote namen ook blut? Gelukkig zijn er door heel Nederland meerdere gratis festivals te bezoeken! Wil je de gehele lijst zien? Die is te vinden op 3fm.nl🎪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https://quintly-eu-image-storage.s3.amazonaws.com/5e7bf16154c6da0663c50211224ef1f8/119b68f9b82ef14418ad7da7bc749880.jpg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3658026"/>
                  </a:ext>
                </a:extLst>
              </a:tr>
            </a:tbl>
          </a:graphicData>
        </a:graphic>
      </p:graphicFrame>
      <p:sp>
        <p:nvSpPr>
          <p:cNvPr id="4" name="Text Placeholder 3">
            <a:extLst>
              <a:ext uri="{FF2B5EF4-FFF2-40B4-BE49-F238E27FC236}">
                <a16:creationId xmlns:a16="http://schemas.microsoft.com/office/drawing/2014/main" id="{9719D49C-F0DE-4534-B6C0-8408C545C9A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97721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0AA3E-22BE-4A13-95CF-9CC5CBC15441}"/>
              </a:ext>
            </a:extLst>
          </p:cNvPr>
          <p:cNvSpPr>
            <a:spLocks noGrp="1"/>
          </p:cNvSpPr>
          <p:nvPr>
            <p:ph type="title"/>
          </p:nvPr>
        </p:nvSpPr>
        <p:spPr/>
        <p:txBody>
          <a:bodyPr/>
          <a:lstStyle/>
          <a:p>
            <a:r>
              <a:rPr lang="nl-NL"/>
              <a:t>Instagram Top 5 posts met meeste interactie | NPO3FM - 15 of 19</a:t>
            </a:r>
            <a:endParaRPr lang="en-US"/>
          </a:p>
        </p:txBody>
      </p:sp>
      <p:graphicFrame>
        <p:nvGraphicFramePr>
          <p:cNvPr id="5" name="Table Placeholder 4">
            <a:extLst>
              <a:ext uri="{FF2B5EF4-FFF2-40B4-BE49-F238E27FC236}">
                <a16:creationId xmlns:a16="http://schemas.microsoft.com/office/drawing/2014/main" id="{F3D924AA-C19D-4EE1-B454-7A1CA5B31A3C}"/>
              </a:ext>
            </a:extLst>
          </p:cNvPr>
          <p:cNvGraphicFramePr>
            <a:graphicFrameLocks noGrp="1"/>
          </p:cNvGraphicFramePr>
          <p:nvPr>
            <p:ph type="tbl" sz="quarter" idx="13"/>
            <p:extLst>
              <p:ext uri="{D42A27DB-BD31-4B8C-83A1-F6EECF244321}">
                <p14:modId xmlns:p14="http://schemas.microsoft.com/office/powerpoint/2010/main" val="3403418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5932261"/>
                    </a:ext>
                  </a:extLst>
                </a:gridCol>
                <a:gridCol w="1810512">
                  <a:extLst>
                    <a:ext uri="{9D8B030D-6E8A-4147-A177-3AD203B41FA5}">
                      <a16:colId xmlns:a16="http://schemas.microsoft.com/office/drawing/2014/main" val="290678646"/>
                    </a:ext>
                  </a:extLst>
                </a:gridCol>
                <a:gridCol w="822960">
                  <a:extLst>
                    <a:ext uri="{9D8B030D-6E8A-4147-A177-3AD203B41FA5}">
                      <a16:colId xmlns:a16="http://schemas.microsoft.com/office/drawing/2014/main" val="2795088416"/>
                    </a:ext>
                  </a:extLst>
                </a:gridCol>
                <a:gridCol w="822960">
                  <a:extLst>
                    <a:ext uri="{9D8B030D-6E8A-4147-A177-3AD203B41FA5}">
                      <a16:colId xmlns:a16="http://schemas.microsoft.com/office/drawing/2014/main" val="3630641306"/>
                    </a:ext>
                  </a:extLst>
                </a:gridCol>
                <a:gridCol w="822960">
                  <a:extLst>
                    <a:ext uri="{9D8B030D-6E8A-4147-A177-3AD203B41FA5}">
                      <a16:colId xmlns:a16="http://schemas.microsoft.com/office/drawing/2014/main" val="1389963046"/>
                    </a:ext>
                  </a:extLst>
                </a:gridCol>
                <a:gridCol w="822960">
                  <a:extLst>
                    <a:ext uri="{9D8B030D-6E8A-4147-A177-3AD203B41FA5}">
                      <a16:colId xmlns:a16="http://schemas.microsoft.com/office/drawing/2014/main" val="4120617836"/>
                    </a:ext>
                  </a:extLst>
                </a:gridCol>
                <a:gridCol w="822960">
                  <a:extLst>
                    <a:ext uri="{9D8B030D-6E8A-4147-A177-3AD203B41FA5}">
                      <a16:colId xmlns:a16="http://schemas.microsoft.com/office/drawing/2014/main" val="2706060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1186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- 2024-04-13 14:55:29</a:t>
                      </a:r>
                      <a:r>
                        <a:rPr kumimoji="0" lang="nl-NL" sz="1000" b="0" i="0" u="none" strike="noStrike" kern="1200" cap="none" spc="0" normalizeH="0" baseline="0" noProof="0">
                          <a:ln>
                            <a:noFill/>
                          </a:ln>
                          <a:solidFill>
                            <a:prstClr val="black"/>
                          </a:solidFill>
                          <a:effectLst/>
                          <a:uLnTx/>
                          <a:uFillTx/>
                          <a:latin typeface="Calibri"/>
                          <a:ea typeface="+mn-ea"/>
                          <a:cs typeface="+mn-cs"/>
                        </a:rPr>
                        <a:t>
 Deze barber heeft met een verzoekje aan Humberto Tan wel een héél slecht businessplan.💈 
#3FM #MarkEnMai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C94990B37B75D5661C5CE8854FFFE78E_video_dashinit.mp4?efg=eyJ2ZW5jb2RlX3RhZyI6InZ0c192b2RfdXJsZ2VuLmNsaXBzLnVua25vd24tQzNlLjcyMC5kYXNoX2Jhc2VsaW5lXzFfdjEifQ&amp;_nc_ht=scontent-fra3-2.cdninstagram.com&amp;_nc_cat=100&amp;vs=882345863913598_1718148455&amp;_nc_vs=HBksFQIYT2lnX3hwdl9yZWVsc19wZXJtYW5lbnRfcHJvZC9DOTQ5OTBCMzdCNzVENTY2MUM1Q0U4ODU0RkZGRTc4RV92aWRlb19kYXNoaW5pdC5tcDQVAALIAQAVAhg6cGFzc3Rocm91Z2hfZXZlcnN0b3JlL0dIcFhFUnJ1SzlRN1B0QUFBTk9jZUltMHVCc3licV9FQUFBRhUCAsgBACgAGAAbAYgHdXNlX29pbAExFQAAJoCVieuWpoxAFQIoAkMzLBdAQPrhR64UexgSZGFzaF9iYXNlbGluZV8xX3YxEQB1AAA%3D&amp;ccb=9-4&amp;oh=00_AfCj99C4HDidpIAnFaWv49bNUOxsQh5xXv8a-JMmbZZLCw&amp;oe=6633F878&amp;_nc_sid=1d576d&amp;_nc_rid=12ca31ee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89305027"/>
                  </a:ext>
                </a:extLst>
              </a:tr>
            </a:tbl>
          </a:graphicData>
        </a:graphic>
      </p:graphicFrame>
      <p:sp>
        <p:nvSpPr>
          <p:cNvPr id="4" name="Text Placeholder 3">
            <a:extLst>
              <a:ext uri="{FF2B5EF4-FFF2-40B4-BE49-F238E27FC236}">
                <a16:creationId xmlns:a16="http://schemas.microsoft.com/office/drawing/2014/main" id="{93EABC91-6330-4DE6-BD81-03C13133BD0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25439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FD4A-3448-4B10-BC14-A259C5B87AC2}"/>
              </a:ext>
            </a:extLst>
          </p:cNvPr>
          <p:cNvSpPr>
            <a:spLocks noGrp="1"/>
          </p:cNvSpPr>
          <p:nvPr>
            <p:ph type="title"/>
          </p:nvPr>
        </p:nvSpPr>
        <p:spPr/>
        <p:txBody>
          <a:bodyPr/>
          <a:lstStyle/>
          <a:p>
            <a:r>
              <a:rPr lang="nl-NL"/>
              <a:t>Instagram Top 5 posts met meeste interactie | NPO3FM - 16 of 19</a:t>
            </a:r>
            <a:endParaRPr lang="en-US"/>
          </a:p>
        </p:txBody>
      </p:sp>
      <p:graphicFrame>
        <p:nvGraphicFramePr>
          <p:cNvPr id="5" name="Table Placeholder 4">
            <a:extLst>
              <a:ext uri="{FF2B5EF4-FFF2-40B4-BE49-F238E27FC236}">
                <a16:creationId xmlns:a16="http://schemas.microsoft.com/office/drawing/2014/main" id="{8176C069-7326-467C-959E-3E4B2E1B11CD}"/>
              </a:ext>
            </a:extLst>
          </p:cNvPr>
          <p:cNvGraphicFramePr>
            <a:graphicFrameLocks noGrp="1"/>
          </p:cNvGraphicFramePr>
          <p:nvPr>
            <p:ph type="tbl" sz="quarter" idx="13"/>
            <p:extLst>
              <p:ext uri="{D42A27DB-BD31-4B8C-83A1-F6EECF244321}">
                <p14:modId xmlns:p14="http://schemas.microsoft.com/office/powerpoint/2010/main" val="531197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89635358"/>
                    </a:ext>
                  </a:extLst>
                </a:gridCol>
                <a:gridCol w="1810512">
                  <a:extLst>
                    <a:ext uri="{9D8B030D-6E8A-4147-A177-3AD203B41FA5}">
                      <a16:colId xmlns:a16="http://schemas.microsoft.com/office/drawing/2014/main" val="4246207967"/>
                    </a:ext>
                  </a:extLst>
                </a:gridCol>
                <a:gridCol w="822960">
                  <a:extLst>
                    <a:ext uri="{9D8B030D-6E8A-4147-A177-3AD203B41FA5}">
                      <a16:colId xmlns:a16="http://schemas.microsoft.com/office/drawing/2014/main" val="3556734720"/>
                    </a:ext>
                  </a:extLst>
                </a:gridCol>
                <a:gridCol w="822960">
                  <a:extLst>
                    <a:ext uri="{9D8B030D-6E8A-4147-A177-3AD203B41FA5}">
                      <a16:colId xmlns:a16="http://schemas.microsoft.com/office/drawing/2014/main" val="2366854184"/>
                    </a:ext>
                  </a:extLst>
                </a:gridCol>
                <a:gridCol w="822960">
                  <a:extLst>
                    <a:ext uri="{9D8B030D-6E8A-4147-A177-3AD203B41FA5}">
                      <a16:colId xmlns:a16="http://schemas.microsoft.com/office/drawing/2014/main" val="3834570114"/>
                    </a:ext>
                  </a:extLst>
                </a:gridCol>
                <a:gridCol w="822960">
                  <a:extLst>
                    <a:ext uri="{9D8B030D-6E8A-4147-A177-3AD203B41FA5}">
                      <a16:colId xmlns:a16="http://schemas.microsoft.com/office/drawing/2014/main" val="2720116582"/>
                    </a:ext>
                  </a:extLst>
                </a:gridCol>
                <a:gridCol w="822960">
                  <a:extLst>
                    <a:ext uri="{9D8B030D-6E8A-4147-A177-3AD203B41FA5}">
                      <a16:colId xmlns:a16="http://schemas.microsoft.com/office/drawing/2014/main" val="43276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8611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- 2024-04-03 15:13:02</a:t>
                      </a:r>
                      <a:r>
                        <a:rPr kumimoji="0" lang="nl-NL" sz="1000" b="0" i="0" u="none" strike="noStrike" kern="1200" cap="none" spc="0" normalizeH="0" baseline="0" noProof="0">
                          <a:ln>
                            <a:noFill/>
                          </a:ln>
                          <a:solidFill>
                            <a:prstClr val="black"/>
                          </a:solidFill>
                          <a:effectLst/>
                          <a:uLnTx/>
                          <a:uFillTx/>
                          <a:latin typeface="Calibri"/>
                          <a:ea typeface="+mn-ea"/>
                          <a:cs typeface="+mn-cs"/>
                        </a:rPr>
                        <a:t>
 Zet je aluminumhoedjes maar op, het is tijd voor een complottheorie! Billie Eilish gaat namelijk haar derde album (BE3) op 4 april aankondigen en ze brengt gelijk de eerste track uit. Althans, dat is wat het internet denkt. 👀✨ #3FM #BillieEilish #be3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https://quintly-eu-image-storage.s3.amazonaws.com/5e7bf16154c6da0663c50211224ef1f8/523dc71d32c5bec809fd201ff445644d.jpg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47413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- 2024-04-08 15:55:01</a:t>
                      </a:r>
                      <a:r>
                        <a:rPr kumimoji="0" lang="en-US" sz="1000" b="0" i="0" u="none" strike="noStrike" kern="1200" cap="none" spc="0" normalizeH="0" baseline="0" noProof="0">
                          <a:ln>
                            <a:noFill/>
                          </a:ln>
                          <a:solidFill>
                            <a:prstClr val="black"/>
                          </a:solidFill>
                          <a:effectLst/>
                          <a:uLnTx/>
                          <a:uFillTx/>
                          <a:latin typeface="Calibri"/>
                          <a:ea typeface="+mn-ea"/>
                          <a:cs typeface="+mn-cs"/>
                        </a:rPr>
                        <a:t>
 Na tientallen complottheorieën, Sherlock Holmes praktijken en (on)geduldig wachten is het zover. Billie Eilish schenkt ons op 17 mei een nieuw meesterwerk: HIT ME HARD AND SOFT ✨ #BillieEilish#BE3#3FM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https://quintly-eu-image-storage.s3.amazonaws.com/5e7bf16154c6da0663c50211224ef1f8/3e89d4cd9c83c9375eee8e752bd3b71b.jpg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6351660"/>
                  </a:ext>
                </a:extLst>
              </a:tr>
            </a:tbl>
          </a:graphicData>
        </a:graphic>
      </p:graphicFrame>
      <p:sp>
        <p:nvSpPr>
          <p:cNvPr id="4" name="Text Placeholder 3">
            <a:extLst>
              <a:ext uri="{FF2B5EF4-FFF2-40B4-BE49-F238E27FC236}">
                <a16:creationId xmlns:a16="http://schemas.microsoft.com/office/drawing/2014/main" id="{F018C722-9251-49F1-A295-2DAA8A1209F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761030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8A31-EDA1-4C64-9B5D-89E046574250}"/>
              </a:ext>
            </a:extLst>
          </p:cNvPr>
          <p:cNvSpPr>
            <a:spLocks noGrp="1"/>
          </p:cNvSpPr>
          <p:nvPr>
            <p:ph type="title"/>
          </p:nvPr>
        </p:nvSpPr>
        <p:spPr/>
        <p:txBody>
          <a:bodyPr/>
          <a:lstStyle/>
          <a:p>
            <a:r>
              <a:rPr lang="nl-NL"/>
              <a:t>Instagram Top 5 posts met meeste interactie | NPO3FM - 17 of 19</a:t>
            </a:r>
            <a:endParaRPr lang="en-US"/>
          </a:p>
        </p:txBody>
      </p:sp>
      <p:graphicFrame>
        <p:nvGraphicFramePr>
          <p:cNvPr id="5" name="Table Placeholder 4">
            <a:extLst>
              <a:ext uri="{FF2B5EF4-FFF2-40B4-BE49-F238E27FC236}">
                <a16:creationId xmlns:a16="http://schemas.microsoft.com/office/drawing/2014/main" id="{59A4DA19-A8F9-474D-BE69-72508F1FAA57}"/>
              </a:ext>
            </a:extLst>
          </p:cNvPr>
          <p:cNvGraphicFramePr>
            <a:graphicFrameLocks noGrp="1"/>
          </p:cNvGraphicFramePr>
          <p:nvPr>
            <p:ph type="tbl" sz="quarter" idx="13"/>
            <p:extLst>
              <p:ext uri="{D42A27DB-BD31-4B8C-83A1-F6EECF244321}">
                <p14:modId xmlns:p14="http://schemas.microsoft.com/office/powerpoint/2010/main" val="220587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58370706"/>
                    </a:ext>
                  </a:extLst>
                </a:gridCol>
                <a:gridCol w="1810512">
                  <a:extLst>
                    <a:ext uri="{9D8B030D-6E8A-4147-A177-3AD203B41FA5}">
                      <a16:colId xmlns:a16="http://schemas.microsoft.com/office/drawing/2014/main" val="2114175763"/>
                    </a:ext>
                  </a:extLst>
                </a:gridCol>
                <a:gridCol w="822960">
                  <a:extLst>
                    <a:ext uri="{9D8B030D-6E8A-4147-A177-3AD203B41FA5}">
                      <a16:colId xmlns:a16="http://schemas.microsoft.com/office/drawing/2014/main" val="3514240248"/>
                    </a:ext>
                  </a:extLst>
                </a:gridCol>
                <a:gridCol w="822960">
                  <a:extLst>
                    <a:ext uri="{9D8B030D-6E8A-4147-A177-3AD203B41FA5}">
                      <a16:colId xmlns:a16="http://schemas.microsoft.com/office/drawing/2014/main" val="1018592756"/>
                    </a:ext>
                  </a:extLst>
                </a:gridCol>
                <a:gridCol w="822960">
                  <a:extLst>
                    <a:ext uri="{9D8B030D-6E8A-4147-A177-3AD203B41FA5}">
                      <a16:colId xmlns:a16="http://schemas.microsoft.com/office/drawing/2014/main" val="3878960048"/>
                    </a:ext>
                  </a:extLst>
                </a:gridCol>
                <a:gridCol w="822960">
                  <a:extLst>
                    <a:ext uri="{9D8B030D-6E8A-4147-A177-3AD203B41FA5}">
                      <a16:colId xmlns:a16="http://schemas.microsoft.com/office/drawing/2014/main" val="2463215789"/>
                    </a:ext>
                  </a:extLst>
                </a:gridCol>
                <a:gridCol w="822960">
                  <a:extLst>
                    <a:ext uri="{9D8B030D-6E8A-4147-A177-3AD203B41FA5}">
                      <a16:colId xmlns:a16="http://schemas.microsoft.com/office/drawing/2014/main" val="137611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3360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- 2024-04-02 12:16:28</a:t>
                      </a:r>
                      <a:r>
                        <a:rPr kumimoji="0" lang="nl-NL" sz="1000" b="0" i="0" u="none" strike="noStrike" kern="1200" cap="none" spc="0" normalizeH="0" baseline="0" noProof="0">
                          <a:ln>
                            <a:noFill/>
                          </a:ln>
                          <a:solidFill>
                            <a:prstClr val="black"/>
                          </a:solidFill>
                          <a:effectLst/>
                          <a:uLnTx/>
                          <a:uFillTx/>
                          <a:latin typeface="Calibri"/>
                          <a:ea typeface="+mn-ea"/>
                          <a:cs typeface="+mn-cs"/>
                        </a:rPr>
                        <a:t>
 Semi Winehouse... 😭
Op geheel eigen wijze laat het internet weten dat ze het niet eens zijn met de nieuwe trailer voor Back To Black, de biopic over het leven van Amy Winehouse die op 18 april uitkomt. Niet alleen straalt actrice Marisa Abela een andere energie uit volgens de comments, maar ook gebruiken ze Amy's originele zangstem niet. Zeker bij een zangeres als Amy Winehouse is die stem zo kenmerkend en valt de afwezigheid extra op. #3FM #AmyWinehouse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https://quintly-eu-image-storage.s3.amazonaws.com/5e7bf16154c6da0663c50211224ef1f8/5e66996e1c2fced502eedccfc16f87cb.jpg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77911569"/>
                  </a:ext>
                </a:extLst>
              </a:tr>
            </a:tbl>
          </a:graphicData>
        </a:graphic>
      </p:graphicFrame>
      <p:sp>
        <p:nvSpPr>
          <p:cNvPr id="4" name="Text Placeholder 3">
            <a:extLst>
              <a:ext uri="{FF2B5EF4-FFF2-40B4-BE49-F238E27FC236}">
                <a16:creationId xmlns:a16="http://schemas.microsoft.com/office/drawing/2014/main" id="{A015B741-8BD5-4B23-A80B-91DC6D7EF07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9917090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74F04-C2D8-4486-88AC-1A0AD4CD8D0E}"/>
              </a:ext>
            </a:extLst>
          </p:cNvPr>
          <p:cNvSpPr>
            <a:spLocks noGrp="1"/>
          </p:cNvSpPr>
          <p:nvPr>
            <p:ph type="title"/>
          </p:nvPr>
        </p:nvSpPr>
        <p:spPr/>
        <p:txBody>
          <a:bodyPr/>
          <a:lstStyle/>
          <a:p>
            <a:r>
              <a:rPr lang="nl-NL"/>
              <a:t>Instagram Top 5 posts met meeste interactie | NPO3FM - 18 of 19</a:t>
            </a:r>
            <a:endParaRPr lang="en-US"/>
          </a:p>
        </p:txBody>
      </p:sp>
      <p:graphicFrame>
        <p:nvGraphicFramePr>
          <p:cNvPr id="5" name="Table Placeholder 4">
            <a:extLst>
              <a:ext uri="{FF2B5EF4-FFF2-40B4-BE49-F238E27FC236}">
                <a16:creationId xmlns:a16="http://schemas.microsoft.com/office/drawing/2014/main" id="{C2D5E946-09AF-442B-8BF6-9F49024CAB16}"/>
              </a:ext>
            </a:extLst>
          </p:cNvPr>
          <p:cNvGraphicFramePr>
            <a:graphicFrameLocks noGrp="1"/>
          </p:cNvGraphicFramePr>
          <p:nvPr>
            <p:ph type="tbl" sz="quarter" idx="13"/>
            <p:extLst>
              <p:ext uri="{D42A27DB-BD31-4B8C-83A1-F6EECF244321}">
                <p14:modId xmlns:p14="http://schemas.microsoft.com/office/powerpoint/2010/main" val="811259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93174627"/>
                    </a:ext>
                  </a:extLst>
                </a:gridCol>
                <a:gridCol w="1810512">
                  <a:extLst>
                    <a:ext uri="{9D8B030D-6E8A-4147-A177-3AD203B41FA5}">
                      <a16:colId xmlns:a16="http://schemas.microsoft.com/office/drawing/2014/main" val="423132183"/>
                    </a:ext>
                  </a:extLst>
                </a:gridCol>
                <a:gridCol w="822960">
                  <a:extLst>
                    <a:ext uri="{9D8B030D-6E8A-4147-A177-3AD203B41FA5}">
                      <a16:colId xmlns:a16="http://schemas.microsoft.com/office/drawing/2014/main" val="133646673"/>
                    </a:ext>
                  </a:extLst>
                </a:gridCol>
                <a:gridCol w="822960">
                  <a:extLst>
                    <a:ext uri="{9D8B030D-6E8A-4147-A177-3AD203B41FA5}">
                      <a16:colId xmlns:a16="http://schemas.microsoft.com/office/drawing/2014/main" val="3749066167"/>
                    </a:ext>
                  </a:extLst>
                </a:gridCol>
                <a:gridCol w="822960">
                  <a:extLst>
                    <a:ext uri="{9D8B030D-6E8A-4147-A177-3AD203B41FA5}">
                      <a16:colId xmlns:a16="http://schemas.microsoft.com/office/drawing/2014/main" val="364884467"/>
                    </a:ext>
                  </a:extLst>
                </a:gridCol>
                <a:gridCol w="822960">
                  <a:extLst>
                    <a:ext uri="{9D8B030D-6E8A-4147-A177-3AD203B41FA5}">
                      <a16:colId xmlns:a16="http://schemas.microsoft.com/office/drawing/2014/main" val="880758840"/>
                    </a:ext>
                  </a:extLst>
                </a:gridCol>
                <a:gridCol w="822960">
                  <a:extLst>
                    <a:ext uri="{9D8B030D-6E8A-4147-A177-3AD203B41FA5}">
                      <a16:colId xmlns:a16="http://schemas.microsoft.com/office/drawing/2014/main" val="1631716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1546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- 2024-04-24 15:02:22</a:t>
                      </a:r>
                      <a:r>
                        <a:rPr kumimoji="0" lang="nl-NL" sz="1000" b="0" i="0" u="none" strike="noStrike" kern="1200" cap="none" spc="0" normalizeH="0" baseline="0" noProof="0">
                          <a:ln>
                            <a:noFill/>
                          </a:ln>
                          <a:solidFill>
                            <a:prstClr val="black"/>
                          </a:solidFill>
                          <a:effectLst/>
                          <a:uLnTx/>
                          <a:uFillTx/>
                          <a:latin typeface="Calibri"/>
                          <a:ea typeface="+mn-ea"/>
                          <a:cs typeface="+mn-cs"/>
                        </a:rPr>
                        <a:t>
 Het blijft een groot mysterie wat Joost precies tijdens het Songfestival op het podium gaat doen. 🫣 Elke keer worden kleine details onthuld, maar je zult tot en met 9 mei moeten wachten om het uiteindelijke spektakel te kunnen bewonderen. Gelukkig duurt dat niet meer zo lang! Alles volgen rondom Joost en het Songfestival? Check 3FM.nl/joost. #3FM #JoostKlein #Songfestival (video via NordicDutch)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https://quintly-eu-image-storage.s3.amazonaws.com/5e7bf16154c6da0663c50211224ef1f8/8fc23332421a66e4904a90cae64baae2.jpg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40405614"/>
                  </a:ext>
                </a:extLst>
              </a:tr>
            </a:tbl>
          </a:graphicData>
        </a:graphic>
      </p:graphicFrame>
      <p:sp>
        <p:nvSpPr>
          <p:cNvPr id="4" name="Text Placeholder 3">
            <a:extLst>
              <a:ext uri="{FF2B5EF4-FFF2-40B4-BE49-F238E27FC236}">
                <a16:creationId xmlns:a16="http://schemas.microsoft.com/office/drawing/2014/main" id="{A4AA5BCE-E9AC-45F9-9FC4-4FDCBA79A07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83841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31C7E-E1FF-4FDC-B591-D7B0D85742EA}"/>
              </a:ext>
            </a:extLst>
          </p:cNvPr>
          <p:cNvSpPr>
            <a:spLocks noGrp="1"/>
          </p:cNvSpPr>
          <p:nvPr>
            <p:ph type="title"/>
          </p:nvPr>
        </p:nvSpPr>
        <p:spPr/>
        <p:txBody>
          <a:bodyPr/>
          <a:lstStyle/>
          <a:p>
            <a:r>
              <a:rPr lang="nl-NL"/>
              <a:t>Instagram Top 5 posts met meeste interactie | NPO3FM - 19 of 19</a:t>
            </a:r>
            <a:endParaRPr lang="en-US"/>
          </a:p>
        </p:txBody>
      </p:sp>
      <p:graphicFrame>
        <p:nvGraphicFramePr>
          <p:cNvPr id="5" name="Table Placeholder 4">
            <a:extLst>
              <a:ext uri="{FF2B5EF4-FFF2-40B4-BE49-F238E27FC236}">
                <a16:creationId xmlns:a16="http://schemas.microsoft.com/office/drawing/2014/main" id="{461BBD51-BE2F-4287-AA6C-2A5E52E0D0F3}"/>
              </a:ext>
            </a:extLst>
          </p:cNvPr>
          <p:cNvGraphicFramePr>
            <a:graphicFrameLocks noGrp="1"/>
          </p:cNvGraphicFramePr>
          <p:nvPr>
            <p:ph type="tbl" sz="quarter" idx="13"/>
            <p:extLst>
              <p:ext uri="{D42A27DB-BD31-4B8C-83A1-F6EECF244321}">
                <p14:modId xmlns:p14="http://schemas.microsoft.com/office/powerpoint/2010/main" val="2150663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3663575"/>
                    </a:ext>
                  </a:extLst>
                </a:gridCol>
                <a:gridCol w="1810512">
                  <a:extLst>
                    <a:ext uri="{9D8B030D-6E8A-4147-A177-3AD203B41FA5}">
                      <a16:colId xmlns:a16="http://schemas.microsoft.com/office/drawing/2014/main" val="2048746025"/>
                    </a:ext>
                  </a:extLst>
                </a:gridCol>
                <a:gridCol w="822960">
                  <a:extLst>
                    <a:ext uri="{9D8B030D-6E8A-4147-A177-3AD203B41FA5}">
                      <a16:colId xmlns:a16="http://schemas.microsoft.com/office/drawing/2014/main" val="681325955"/>
                    </a:ext>
                  </a:extLst>
                </a:gridCol>
                <a:gridCol w="822960">
                  <a:extLst>
                    <a:ext uri="{9D8B030D-6E8A-4147-A177-3AD203B41FA5}">
                      <a16:colId xmlns:a16="http://schemas.microsoft.com/office/drawing/2014/main" val="1129728460"/>
                    </a:ext>
                  </a:extLst>
                </a:gridCol>
                <a:gridCol w="822960">
                  <a:extLst>
                    <a:ext uri="{9D8B030D-6E8A-4147-A177-3AD203B41FA5}">
                      <a16:colId xmlns:a16="http://schemas.microsoft.com/office/drawing/2014/main" val="2904250294"/>
                    </a:ext>
                  </a:extLst>
                </a:gridCol>
                <a:gridCol w="822960">
                  <a:extLst>
                    <a:ext uri="{9D8B030D-6E8A-4147-A177-3AD203B41FA5}">
                      <a16:colId xmlns:a16="http://schemas.microsoft.com/office/drawing/2014/main" val="617612451"/>
                    </a:ext>
                  </a:extLst>
                </a:gridCol>
                <a:gridCol w="822960">
                  <a:extLst>
                    <a:ext uri="{9D8B030D-6E8A-4147-A177-3AD203B41FA5}">
                      <a16:colId xmlns:a16="http://schemas.microsoft.com/office/drawing/2014/main" val="4099521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2234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- 2024-04-02 17:00:06</a:t>
                      </a:r>
                      <a:r>
                        <a:rPr kumimoji="0" lang="en-US" sz="1000" b="0" i="0" u="none" strike="noStrike" kern="1200" cap="none" spc="0" normalizeH="0" baseline="0" noProof="0">
                          <a:ln>
                            <a:noFill/>
                          </a:ln>
                          <a:solidFill>
                            <a:prstClr val="black"/>
                          </a:solidFill>
                          <a:effectLst/>
                          <a:uLnTx/>
                          <a:uFillTx/>
                          <a:latin typeface="Calibri"/>
                          <a:ea typeface="+mn-ea"/>
                          <a:cs typeface="+mn-cs"/>
                        </a:rPr>
                        <a:t>
 Unbothered queen 💅 #3FM #BarendenBenner #Fail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124D20BBF49E5DFB8A607D7E5F1D8089_video_dashinit.mp4?efg=eyJ2ZW5jb2RlX3RhZyI6InZ0c192b2RfdXJsZ2VuLmNsaXBzLnVua25vd24tQzMuNzIwLmRhc2hfYmFzZWxpbmVfMV92MSJ9&amp;_nc_ht=scontent-fra3-2.cdninstagram.com&amp;_nc_cat=101&amp;vs=374025148804494_85522863&amp;_nc_vs=HBksFQIYT2lnX3hwdl9yZWVsc19wZXJtYW5lbnRfcHJvZC8xMjREMjBCQkY0OUU1REZCOEE2MDdEN0U1RjFEODA4OV92aWRlb19kYXNoaW5pdC5tcDQVAALIAQAVAhg6cGFzc3Rocm91Z2hfZXZlcnN0b3JlL0dJMkI3Um12V0dnYmlfWURBQzZwQlVJYzJnWWlicV9FQUFBRhUCAsgBACgAGAAbAYgHdXNlX29pbAExFQAAJrSQlOqrxYpAFQIoAkMzLBdANT1wo9cKPRgSZGFzaF9iYXNlbGluZV8xX3YxEQB1AAA%3D&amp;ccb=9-4&amp;oh=00_AfCdu3KBuIxozy87ND9emcieMAIjkblaRIDg3pSREsCy3w&amp;oe=663402E1&amp;_nc_sid=1d576d&amp;_nc_rid=2aeec40550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94154684"/>
                  </a:ext>
                </a:extLst>
              </a:tr>
            </a:tbl>
          </a:graphicData>
        </a:graphic>
      </p:graphicFrame>
      <p:sp>
        <p:nvSpPr>
          <p:cNvPr id="4" name="Text Placeholder 3">
            <a:extLst>
              <a:ext uri="{FF2B5EF4-FFF2-40B4-BE49-F238E27FC236}">
                <a16:creationId xmlns:a16="http://schemas.microsoft.com/office/drawing/2014/main" id="{F6BC962F-E625-4E4A-8871-D9588C95C2B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666969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B7814-AE5C-4157-A487-504C636FD1D4}"/>
              </a:ext>
            </a:extLst>
          </p:cNvPr>
          <p:cNvSpPr>
            <a:spLocks noGrp="1"/>
          </p:cNvSpPr>
          <p:nvPr>
            <p:ph type="title"/>
          </p:nvPr>
        </p:nvSpPr>
        <p:spPr/>
        <p:txBody>
          <a:bodyPr/>
          <a:lstStyle/>
          <a:p>
            <a:r>
              <a:rPr lang="nl-NL"/>
              <a:t>Instagram Top 5 posts met minste interactie | NPO3FM - 1 of 6</a:t>
            </a:r>
            <a:endParaRPr lang="en-US"/>
          </a:p>
        </p:txBody>
      </p:sp>
      <p:graphicFrame>
        <p:nvGraphicFramePr>
          <p:cNvPr id="5" name="Table Placeholder 4">
            <a:extLst>
              <a:ext uri="{FF2B5EF4-FFF2-40B4-BE49-F238E27FC236}">
                <a16:creationId xmlns:a16="http://schemas.microsoft.com/office/drawing/2014/main" id="{2B75522C-1C6B-4F31-8A10-BF7217C6E456}"/>
              </a:ext>
            </a:extLst>
          </p:cNvPr>
          <p:cNvGraphicFramePr>
            <a:graphicFrameLocks noGrp="1"/>
          </p:cNvGraphicFramePr>
          <p:nvPr>
            <p:ph type="tbl" sz="quarter" idx="13"/>
            <p:extLst>
              <p:ext uri="{D42A27DB-BD31-4B8C-83A1-F6EECF244321}">
                <p14:modId xmlns:p14="http://schemas.microsoft.com/office/powerpoint/2010/main" val="3856709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9294505"/>
                    </a:ext>
                  </a:extLst>
                </a:gridCol>
                <a:gridCol w="1645920">
                  <a:extLst>
                    <a:ext uri="{9D8B030D-6E8A-4147-A177-3AD203B41FA5}">
                      <a16:colId xmlns:a16="http://schemas.microsoft.com/office/drawing/2014/main" val="1412770940"/>
                    </a:ext>
                  </a:extLst>
                </a:gridCol>
                <a:gridCol w="740664">
                  <a:extLst>
                    <a:ext uri="{9D8B030D-6E8A-4147-A177-3AD203B41FA5}">
                      <a16:colId xmlns:a16="http://schemas.microsoft.com/office/drawing/2014/main" val="3868454912"/>
                    </a:ext>
                  </a:extLst>
                </a:gridCol>
                <a:gridCol w="740664">
                  <a:extLst>
                    <a:ext uri="{9D8B030D-6E8A-4147-A177-3AD203B41FA5}">
                      <a16:colId xmlns:a16="http://schemas.microsoft.com/office/drawing/2014/main" val="1631113939"/>
                    </a:ext>
                  </a:extLst>
                </a:gridCol>
                <a:gridCol w="740664">
                  <a:extLst>
                    <a:ext uri="{9D8B030D-6E8A-4147-A177-3AD203B41FA5}">
                      <a16:colId xmlns:a16="http://schemas.microsoft.com/office/drawing/2014/main" val="1139831528"/>
                    </a:ext>
                  </a:extLst>
                </a:gridCol>
                <a:gridCol w="740664">
                  <a:extLst>
                    <a:ext uri="{9D8B030D-6E8A-4147-A177-3AD203B41FA5}">
                      <a16:colId xmlns:a16="http://schemas.microsoft.com/office/drawing/2014/main" val="197263780"/>
                    </a:ext>
                  </a:extLst>
                </a:gridCol>
                <a:gridCol w="740664">
                  <a:extLst>
                    <a:ext uri="{9D8B030D-6E8A-4147-A177-3AD203B41FA5}">
                      <a16:colId xmlns:a16="http://schemas.microsoft.com/office/drawing/2014/main" val="957330924"/>
                    </a:ext>
                  </a:extLst>
                </a:gridCol>
                <a:gridCol w="740664">
                  <a:extLst>
                    <a:ext uri="{9D8B030D-6E8A-4147-A177-3AD203B41FA5}">
                      <a16:colId xmlns:a16="http://schemas.microsoft.com/office/drawing/2014/main" val="2588635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5385970"/>
                  </a:ext>
                </a:extLst>
              </a:tr>
            </a:tbl>
          </a:graphicData>
        </a:graphic>
      </p:graphicFrame>
      <p:sp>
        <p:nvSpPr>
          <p:cNvPr id="4" name="Text Placeholder 3">
            <a:extLst>
              <a:ext uri="{FF2B5EF4-FFF2-40B4-BE49-F238E27FC236}">
                <a16:creationId xmlns:a16="http://schemas.microsoft.com/office/drawing/2014/main" id="{34CD2D9E-997F-4612-BAE9-1BF821205C9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947525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039B1-CB52-4C79-9741-9C19DB59B4E2}"/>
              </a:ext>
            </a:extLst>
          </p:cNvPr>
          <p:cNvSpPr>
            <a:spLocks noGrp="1"/>
          </p:cNvSpPr>
          <p:nvPr>
            <p:ph type="title"/>
          </p:nvPr>
        </p:nvSpPr>
        <p:spPr/>
        <p:txBody>
          <a:bodyPr/>
          <a:lstStyle/>
          <a:p>
            <a:r>
              <a:rPr lang="nl-NL"/>
              <a:t>Instagram Top 5 posts met minste interactie | NPO3FM - 2 of 6</a:t>
            </a:r>
            <a:endParaRPr lang="en-US"/>
          </a:p>
        </p:txBody>
      </p:sp>
      <p:graphicFrame>
        <p:nvGraphicFramePr>
          <p:cNvPr id="5" name="Table Placeholder 4">
            <a:extLst>
              <a:ext uri="{FF2B5EF4-FFF2-40B4-BE49-F238E27FC236}">
                <a16:creationId xmlns:a16="http://schemas.microsoft.com/office/drawing/2014/main" id="{C487E889-2036-44A4-AECC-5FC96F7023B8}"/>
              </a:ext>
            </a:extLst>
          </p:cNvPr>
          <p:cNvGraphicFramePr>
            <a:graphicFrameLocks noGrp="1"/>
          </p:cNvGraphicFramePr>
          <p:nvPr>
            <p:ph type="tbl" sz="quarter" idx="13"/>
            <p:extLst>
              <p:ext uri="{D42A27DB-BD31-4B8C-83A1-F6EECF244321}">
                <p14:modId xmlns:p14="http://schemas.microsoft.com/office/powerpoint/2010/main" val="330798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2499224"/>
                    </a:ext>
                  </a:extLst>
                </a:gridCol>
                <a:gridCol w="1645920">
                  <a:extLst>
                    <a:ext uri="{9D8B030D-6E8A-4147-A177-3AD203B41FA5}">
                      <a16:colId xmlns:a16="http://schemas.microsoft.com/office/drawing/2014/main" val="1390130852"/>
                    </a:ext>
                  </a:extLst>
                </a:gridCol>
                <a:gridCol w="740664">
                  <a:extLst>
                    <a:ext uri="{9D8B030D-6E8A-4147-A177-3AD203B41FA5}">
                      <a16:colId xmlns:a16="http://schemas.microsoft.com/office/drawing/2014/main" val="3593686046"/>
                    </a:ext>
                  </a:extLst>
                </a:gridCol>
                <a:gridCol w="740664">
                  <a:extLst>
                    <a:ext uri="{9D8B030D-6E8A-4147-A177-3AD203B41FA5}">
                      <a16:colId xmlns:a16="http://schemas.microsoft.com/office/drawing/2014/main" val="3854684469"/>
                    </a:ext>
                  </a:extLst>
                </a:gridCol>
                <a:gridCol w="740664">
                  <a:extLst>
                    <a:ext uri="{9D8B030D-6E8A-4147-A177-3AD203B41FA5}">
                      <a16:colId xmlns:a16="http://schemas.microsoft.com/office/drawing/2014/main" val="192658701"/>
                    </a:ext>
                  </a:extLst>
                </a:gridCol>
                <a:gridCol w="740664">
                  <a:extLst>
                    <a:ext uri="{9D8B030D-6E8A-4147-A177-3AD203B41FA5}">
                      <a16:colId xmlns:a16="http://schemas.microsoft.com/office/drawing/2014/main" val="2081814278"/>
                    </a:ext>
                  </a:extLst>
                </a:gridCol>
                <a:gridCol w="740664">
                  <a:extLst>
                    <a:ext uri="{9D8B030D-6E8A-4147-A177-3AD203B41FA5}">
                      <a16:colId xmlns:a16="http://schemas.microsoft.com/office/drawing/2014/main" val="1616898708"/>
                    </a:ext>
                  </a:extLst>
                </a:gridCol>
                <a:gridCol w="740664">
                  <a:extLst>
                    <a:ext uri="{9D8B030D-6E8A-4147-A177-3AD203B41FA5}">
                      <a16:colId xmlns:a16="http://schemas.microsoft.com/office/drawing/2014/main" val="8310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839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- 2024-04-15 07:20:31</a:t>
                      </a:r>
                      <a:r>
                        <a:rPr kumimoji="0" lang="en-US" sz="1000" b="0" i="0" u="none" strike="noStrike" kern="1200" cap="none" spc="0" normalizeH="0" baseline="0" noProof="0">
                          <a:ln>
                            <a:noFill/>
                          </a:ln>
                          <a:solidFill>
                            <a:prstClr val="black"/>
                          </a:solidFill>
                          <a:effectLst/>
                          <a:uLnTx/>
                          <a:uFillTx/>
                          <a:latin typeface="Calibri"/>
                          <a:ea typeface="+mn-ea"/>
                          <a:cs typeface="+mn-cs"/>
                        </a:rPr>
                        <a:t>
 Luister deze hele week mee naar de 3FM Top Megahit! Check 3FM.nl/megahit of de link in bio voor de hele lijst. 🔥 #3FM #3FMTopMegahit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104EE2B048FDF20D9BBA6BAFF2650589_video_dashinit.mp4?efg=eyJ2ZW5jb2RlX3RhZyI6InZ0c192b2RfdXJsZ2VuLmNsaXBzLnVua25vd24tQzNlLjcyMC5kYXNoX2Jhc2VsaW5lXzFfdjEifQ&amp;_nc_ht=scontent-fra3-2.cdninstagram.com&amp;_nc_cat=110&amp;vs=2066302513753934_3252740769&amp;_nc_vs=HBksFQIYT2lnX3hwdl9yZWVsc19wZXJtYW5lbnRfcHJvZC8xMDRFRTJCMDQ4RkRGMjBEOUJCQTZCQUZGMjY1MDU4OV92aWRlb19kYXNoaW5pdC5tcDQVAALIAQAVAhg6cGFzc3Rocm91Z2hfZXZlcnN0b3JlL0dOcVZpUmwweUxMTTdjWUNBTzJRcWRKYTdBWVdicV9FQUFBRhUCAsgBACgAGAAbAYgHdXNlX29pbAExFQAAJq6h9ridq9U%2FFQIoAkMzLBdAQW7ZFocrAhgSZGFzaF9iYXNlbGluZV8xX3YxEQB1AAA%3D&amp;ccb=9-4&amp;oh=00_AfDsx0Zp4aipgZUA7cCvTEz_7hK1LGApPEjhtfD6ey9fpQ&amp;oe=6633FBF5&amp;_nc_sid=1d576d&amp;_nc_rid=9918a5ed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06384381"/>
                  </a:ext>
                </a:extLst>
              </a:tr>
            </a:tbl>
          </a:graphicData>
        </a:graphic>
      </p:graphicFrame>
      <p:sp>
        <p:nvSpPr>
          <p:cNvPr id="4" name="Text Placeholder 3">
            <a:extLst>
              <a:ext uri="{FF2B5EF4-FFF2-40B4-BE49-F238E27FC236}">
                <a16:creationId xmlns:a16="http://schemas.microsoft.com/office/drawing/2014/main" id="{422B943B-0FA7-46A3-A380-A028CEB60DD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11109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93B7-0BF1-4B45-9D10-0ED067B0729D}"/>
              </a:ext>
            </a:extLst>
          </p:cNvPr>
          <p:cNvSpPr>
            <a:spLocks noGrp="1"/>
          </p:cNvSpPr>
          <p:nvPr>
            <p:ph type="title"/>
          </p:nvPr>
        </p:nvSpPr>
        <p:spPr/>
        <p:txBody>
          <a:bodyPr/>
          <a:lstStyle/>
          <a:p>
            <a:r>
              <a:rPr lang="nl-NL"/>
              <a:t>Instagram Top 5 posts met minste interactie | NPO3FM - 3 of 6</a:t>
            </a:r>
            <a:endParaRPr lang="en-US"/>
          </a:p>
        </p:txBody>
      </p:sp>
      <p:graphicFrame>
        <p:nvGraphicFramePr>
          <p:cNvPr id="5" name="Table Placeholder 4">
            <a:extLst>
              <a:ext uri="{FF2B5EF4-FFF2-40B4-BE49-F238E27FC236}">
                <a16:creationId xmlns:a16="http://schemas.microsoft.com/office/drawing/2014/main" id="{DBDF7E4A-DD09-4D47-A8CE-F0CC7671F3AA}"/>
              </a:ext>
            </a:extLst>
          </p:cNvPr>
          <p:cNvGraphicFramePr>
            <a:graphicFrameLocks noGrp="1"/>
          </p:cNvGraphicFramePr>
          <p:nvPr>
            <p:ph type="tbl" sz="quarter" idx="13"/>
            <p:extLst>
              <p:ext uri="{D42A27DB-BD31-4B8C-83A1-F6EECF244321}">
                <p14:modId xmlns:p14="http://schemas.microsoft.com/office/powerpoint/2010/main" val="299946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1331179"/>
                    </a:ext>
                  </a:extLst>
                </a:gridCol>
                <a:gridCol w="1645920">
                  <a:extLst>
                    <a:ext uri="{9D8B030D-6E8A-4147-A177-3AD203B41FA5}">
                      <a16:colId xmlns:a16="http://schemas.microsoft.com/office/drawing/2014/main" val="2103132446"/>
                    </a:ext>
                  </a:extLst>
                </a:gridCol>
                <a:gridCol w="740664">
                  <a:extLst>
                    <a:ext uri="{9D8B030D-6E8A-4147-A177-3AD203B41FA5}">
                      <a16:colId xmlns:a16="http://schemas.microsoft.com/office/drawing/2014/main" val="3438690617"/>
                    </a:ext>
                  </a:extLst>
                </a:gridCol>
                <a:gridCol w="740664">
                  <a:extLst>
                    <a:ext uri="{9D8B030D-6E8A-4147-A177-3AD203B41FA5}">
                      <a16:colId xmlns:a16="http://schemas.microsoft.com/office/drawing/2014/main" val="1456783968"/>
                    </a:ext>
                  </a:extLst>
                </a:gridCol>
                <a:gridCol w="740664">
                  <a:extLst>
                    <a:ext uri="{9D8B030D-6E8A-4147-A177-3AD203B41FA5}">
                      <a16:colId xmlns:a16="http://schemas.microsoft.com/office/drawing/2014/main" val="1487051633"/>
                    </a:ext>
                  </a:extLst>
                </a:gridCol>
                <a:gridCol w="740664">
                  <a:extLst>
                    <a:ext uri="{9D8B030D-6E8A-4147-A177-3AD203B41FA5}">
                      <a16:colId xmlns:a16="http://schemas.microsoft.com/office/drawing/2014/main" val="1088861726"/>
                    </a:ext>
                  </a:extLst>
                </a:gridCol>
                <a:gridCol w="740664">
                  <a:extLst>
                    <a:ext uri="{9D8B030D-6E8A-4147-A177-3AD203B41FA5}">
                      <a16:colId xmlns:a16="http://schemas.microsoft.com/office/drawing/2014/main" val="3674563770"/>
                    </a:ext>
                  </a:extLst>
                </a:gridCol>
                <a:gridCol w="740664">
                  <a:extLst>
                    <a:ext uri="{9D8B030D-6E8A-4147-A177-3AD203B41FA5}">
                      <a16:colId xmlns:a16="http://schemas.microsoft.com/office/drawing/2014/main" val="2145943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64066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- 2024-04-13 07:53:54</a:t>
                      </a:r>
                      <a:r>
                        <a:rPr kumimoji="0" lang="en-US" sz="1000" b="0" i="0" u="none" strike="noStrike" kern="1200" cap="none" spc="0" normalizeH="0" baseline="0" noProof="0">
                          <a:ln>
                            <a:noFill/>
                          </a:ln>
                          <a:solidFill>
                            <a:prstClr val="black"/>
                          </a:solidFill>
                          <a:effectLst/>
                          <a:uLnTx/>
                          <a:uFillTx/>
                          <a:latin typeface="Calibri"/>
                          <a:ea typeface="+mn-ea"/>
                          <a:cs typeface="+mn-cs"/>
                        </a:rPr>
                        <a:t>
 🦟: “Go easy on me.”
Jij: NEEE! 😡
#3FM #Muggenseizoen #Adele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B14103EBB1970AFAF0FB95DA75765296_video_dashinit.mp4?efg=eyJ2ZW5jb2RlX3RhZyI6InZ0c192b2RfdXJsZ2VuLmNsaXBzLnVua25vd24tQzNlLjcyMC5kYXNoX2Jhc2VsaW5lXzFfdjEifQ&amp;_nc_ht=scontent-fra3-2.cdninstagram.com&amp;_nc_cat=111&amp;vs=358344897192114_2632700440&amp;_nc_vs=HBksFQIYT2lnX3hwdl9yZWVsc19wZXJtYW5lbnRfcHJvZC9CMTQxMDNFQkIxOTcwQUZBRjBGQjk1REE3NTc2NTI5Nl92aWRlb19kYXNoaW5pdC5tcDQVAALIAQAVAhg6cGFzc3Rocm91Z2hfZXZlcnN0b3JlL0dNMUVCeHE3MUo2RTlvRUJBSzVkc1dBMjRMVUdicV9FQUFBRhUCAsgBACgAGAAbAYgHdXNlX29pbAExFQAAJrK584Lsl4dAFQIoAkMzLBdAJ6p%2B%2Bdsi0RgSZGFzaF9iYXNlbGluZV8xX3YxEQB1AAA%3D&amp;ccb=9-4&amp;oh=00_AfAy-g_jh0lnBPf50-9DF-7snYGCHcmn2LTacyxG7Pb5iw&amp;oe=6633FEBC&amp;_nc_sid=1d576d&amp;_nc_rid=e92373d6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37868582"/>
                  </a:ext>
                </a:extLst>
              </a:tr>
            </a:tbl>
          </a:graphicData>
        </a:graphic>
      </p:graphicFrame>
      <p:sp>
        <p:nvSpPr>
          <p:cNvPr id="4" name="Text Placeholder 3">
            <a:extLst>
              <a:ext uri="{FF2B5EF4-FFF2-40B4-BE49-F238E27FC236}">
                <a16:creationId xmlns:a16="http://schemas.microsoft.com/office/drawing/2014/main" id="{598B48AD-0E5F-47CD-B4D8-CBE5230C0DD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725110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1DABC-BB1D-41F7-87CE-AC8958644CE2}"/>
              </a:ext>
            </a:extLst>
          </p:cNvPr>
          <p:cNvSpPr>
            <a:spLocks noGrp="1"/>
          </p:cNvSpPr>
          <p:nvPr>
            <p:ph type="title"/>
          </p:nvPr>
        </p:nvSpPr>
        <p:spPr/>
        <p:txBody>
          <a:bodyPr/>
          <a:lstStyle/>
          <a:p>
            <a:r>
              <a:rPr lang="nl-NL"/>
              <a:t>Instagram Top 5 posts met minste interactie | NPO3FM - 4 of 6</a:t>
            </a:r>
            <a:endParaRPr lang="en-US"/>
          </a:p>
        </p:txBody>
      </p:sp>
      <p:graphicFrame>
        <p:nvGraphicFramePr>
          <p:cNvPr id="5" name="Table Placeholder 4">
            <a:extLst>
              <a:ext uri="{FF2B5EF4-FFF2-40B4-BE49-F238E27FC236}">
                <a16:creationId xmlns:a16="http://schemas.microsoft.com/office/drawing/2014/main" id="{BB4E3900-ED0E-471A-B0BF-6B9FA19DF6F6}"/>
              </a:ext>
            </a:extLst>
          </p:cNvPr>
          <p:cNvGraphicFramePr>
            <a:graphicFrameLocks noGrp="1"/>
          </p:cNvGraphicFramePr>
          <p:nvPr>
            <p:ph type="tbl" sz="quarter" idx="13"/>
            <p:extLst>
              <p:ext uri="{D42A27DB-BD31-4B8C-83A1-F6EECF244321}">
                <p14:modId xmlns:p14="http://schemas.microsoft.com/office/powerpoint/2010/main" val="110398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827235"/>
                    </a:ext>
                  </a:extLst>
                </a:gridCol>
                <a:gridCol w="1645920">
                  <a:extLst>
                    <a:ext uri="{9D8B030D-6E8A-4147-A177-3AD203B41FA5}">
                      <a16:colId xmlns:a16="http://schemas.microsoft.com/office/drawing/2014/main" val="1198938393"/>
                    </a:ext>
                  </a:extLst>
                </a:gridCol>
                <a:gridCol w="740664">
                  <a:extLst>
                    <a:ext uri="{9D8B030D-6E8A-4147-A177-3AD203B41FA5}">
                      <a16:colId xmlns:a16="http://schemas.microsoft.com/office/drawing/2014/main" val="2355031091"/>
                    </a:ext>
                  </a:extLst>
                </a:gridCol>
                <a:gridCol w="740664">
                  <a:extLst>
                    <a:ext uri="{9D8B030D-6E8A-4147-A177-3AD203B41FA5}">
                      <a16:colId xmlns:a16="http://schemas.microsoft.com/office/drawing/2014/main" val="3903071325"/>
                    </a:ext>
                  </a:extLst>
                </a:gridCol>
                <a:gridCol w="740664">
                  <a:extLst>
                    <a:ext uri="{9D8B030D-6E8A-4147-A177-3AD203B41FA5}">
                      <a16:colId xmlns:a16="http://schemas.microsoft.com/office/drawing/2014/main" val="4288086702"/>
                    </a:ext>
                  </a:extLst>
                </a:gridCol>
                <a:gridCol w="740664">
                  <a:extLst>
                    <a:ext uri="{9D8B030D-6E8A-4147-A177-3AD203B41FA5}">
                      <a16:colId xmlns:a16="http://schemas.microsoft.com/office/drawing/2014/main" val="59596584"/>
                    </a:ext>
                  </a:extLst>
                </a:gridCol>
                <a:gridCol w="740664">
                  <a:extLst>
                    <a:ext uri="{9D8B030D-6E8A-4147-A177-3AD203B41FA5}">
                      <a16:colId xmlns:a16="http://schemas.microsoft.com/office/drawing/2014/main" val="1588937796"/>
                    </a:ext>
                  </a:extLst>
                </a:gridCol>
                <a:gridCol w="740664">
                  <a:extLst>
                    <a:ext uri="{9D8B030D-6E8A-4147-A177-3AD203B41FA5}">
                      <a16:colId xmlns:a16="http://schemas.microsoft.com/office/drawing/2014/main" val="4266738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19740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- 2024-04-17 10:01:16</a:t>
                      </a:r>
                      <a:r>
                        <a:rPr kumimoji="0" lang="nl-NL" sz="1000" b="0" i="0" u="none" strike="noStrike" kern="1200" cap="none" spc="0" normalizeH="0" baseline="0" noProof="0">
                          <a:ln>
                            <a:noFill/>
                          </a:ln>
                          <a:solidFill>
                            <a:prstClr val="black"/>
                          </a:solidFill>
                          <a:effectLst/>
                          <a:uLnTx/>
                          <a:uFillTx/>
                          <a:latin typeface="Calibri"/>
                          <a:ea typeface="+mn-ea"/>
                          <a:cs typeface="+mn-cs"/>
                        </a:rPr>
                        <a:t>
 “Mijn vader? Nee hoor, ik ken deze man niet” 🥲 #3FM #Wijnandindeochtend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6746509062EC2607674A97DA51494A9A_video_dashinit.mp4?efg=eyJ2ZW5jb2RlX3RhZyI6InZ0c192b2RfdXJsZ2VuLmNsaXBzLnVua25vd24tQzNlLjcyMC5kYXNoX2Jhc2VsaW5lXzFfdjEifQ&amp;_nc_ht=scontent-fra3-2.cdninstagram.com&amp;_nc_cat=104&amp;vs=1167421814415114_1913803139&amp;_nc_vs=HBksFQIYT2lnX3hwdl9yZWVsc19wZXJtYW5lbnRfcHJvZC82NzQ2NTA5MDYyRUMyNjA3Njc0QTk3REE1MTQ5NEE5QV92aWRlb19kYXNoaW5pdC5tcDQVAALIAQAVAhg6cGFzc3Rocm91Z2hfZXZlcnN0b3JlL0dOdmZKaHBCT2VxQlRNMERBTnB3TUNJM2lhODFicV9FQUFBRhUCAsgBACgAGAAbAYgHdXNlX29pbAExFQAAJuqiprvZ%2BoRAFQIoAkMzLBdACUeuFHrhSBgSZGFzaF9iYXNlbGluZV8xX3YxEQB1AAA%3D&amp;ccb=9-4&amp;oh=00_AfAfaLjA2oUOAh-4R0yjYlpd2lHNpE6gQTniSbkEsdkoyw&amp;oe=66340CF7&amp;_nc_sid=1d576d&amp;_nc_rid=7d6081c2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15591336"/>
                  </a:ext>
                </a:extLst>
              </a:tr>
            </a:tbl>
          </a:graphicData>
        </a:graphic>
      </p:graphicFrame>
      <p:sp>
        <p:nvSpPr>
          <p:cNvPr id="4" name="Text Placeholder 3">
            <a:extLst>
              <a:ext uri="{FF2B5EF4-FFF2-40B4-BE49-F238E27FC236}">
                <a16:creationId xmlns:a16="http://schemas.microsoft.com/office/drawing/2014/main" id="{D14AA538-4AD1-4EFD-A381-A9EC0113C94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042816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0EFD5-B7D2-4319-93D7-8616F0F36AAE}"/>
              </a:ext>
            </a:extLst>
          </p:cNvPr>
          <p:cNvSpPr>
            <a:spLocks noGrp="1"/>
          </p:cNvSpPr>
          <p:nvPr>
            <p:ph type="title"/>
          </p:nvPr>
        </p:nvSpPr>
        <p:spPr/>
        <p:txBody>
          <a:bodyPr/>
          <a:lstStyle/>
          <a:p>
            <a:r>
              <a:rPr lang="nl-NL"/>
              <a:t>Instagram Top 5 posts met minste interactie | NPO3FM - 5 of 6</a:t>
            </a:r>
            <a:endParaRPr lang="en-US"/>
          </a:p>
        </p:txBody>
      </p:sp>
      <p:graphicFrame>
        <p:nvGraphicFramePr>
          <p:cNvPr id="5" name="Table Placeholder 4">
            <a:extLst>
              <a:ext uri="{FF2B5EF4-FFF2-40B4-BE49-F238E27FC236}">
                <a16:creationId xmlns:a16="http://schemas.microsoft.com/office/drawing/2014/main" id="{E614514B-D5EE-45C5-9941-8C3EF5D61F82}"/>
              </a:ext>
            </a:extLst>
          </p:cNvPr>
          <p:cNvGraphicFramePr>
            <a:graphicFrameLocks noGrp="1"/>
          </p:cNvGraphicFramePr>
          <p:nvPr>
            <p:ph type="tbl" sz="quarter" idx="13"/>
            <p:extLst>
              <p:ext uri="{D42A27DB-BD31-4B8C-83A1-F6EECF244321}">
                <p14:modId xmlns:p14="http://schemas.microsoft.com/office/powerpoint/2010/main" val="3546984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7265875"/>
                    </a:ext>
                  </a:extLst>
                </a:gridCol>
                <a:gridCol w="1645920">
                  <a:extLst>
                    <a:ext uri="{9D8B030D-6E8A-4147-A177-3AD203B41FA5}">
                      <a16:colId xmlns:a16="http://schemas.microsoft.com/office/drawing/2014/main" val="2071956782"/>
                    </a:ext>
                  </a:extLst>
                </a:gridCol>
                <a:gridCol w="740664">
                  <a:extLst>
                    <a:ext uri="{9D8B030D-6E8A-4147-A177-3AD203B41FA5}">
                      <a16:colId xmlns:a16="http://schemas.microsoft.com/office/drawing/2014/main" val="3183964404"/>
                    </a:ext>
                  </a:extLst>
                </a:gridCol>
                <a:gridCol w="740664">
                  <a:extLst>
                    <a:ext uri="{9D8B030D-6E8A-4147-A177-3AD203B41FA5}">
                      <a16:colId xmlns:a16="http://schemas.microsoft.com/office/drawing/2014/main" val="4261629287"/>
                    </a:ext>
                  </a:extLst>
                </a:gridCol>
                <a:gridCol w="740664">
                  <a:extLst>
                    <a:ext uri="{9D8B030D-6E8A-4147-A177-3AD203B41FA5}">
                      <a16:colId xmlns:a16="http://schemas.microsoft.com/office/drawing/2014/main" val="4080116078"/>
                    </a:ext>
                  </a:extLst>
                </a:gridCol>
                <a:gridCol w="740664">
                  <a:extLst>
                    <a:ext uri="{9D8B030D-6E8A-4147-A177-3AD203B41FA5}">
                      <a16:colId xmlns:a16="http://schemas.microsoft.com/office/drawing/2014/main" val="181371965"/>
                    </a:ext>
                  </a:extLst>
                </a:gridCol>
                <a:gridCol w="740664">
                  <a:extLst>
                    <a:ext uri="{9D8B030D-6E8A-4147-A177-3AD203B41FA5}">
                      <a16:colId xmlns:a16="http://schemas.microsoft.com/office/drawing/2014/main" val="1660798668"/>
                    </a:ext>
                  </a:extLst>
                </a:gridCol>
                <a:gridCol w="740664">
                  <a:extLst>
                    <a:ext uri="{9D8B030D-6E8A-4147-A177-3AD203B41FA5}">
                      <a16:colId xmlns:a16="http://schemas.microsoft.com/office/drawing/2014/main" val="2110670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39094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- 2024-04-22 06:32:04</a:t>
                      </a:r>
                      <a:r>
                        <a:rPr kumimoji="0" lang="en-US" sz="1000" b="0" i="0" u="none" strike="noStrike" kern="1200" cap="none" spc="0" normalizeH="0" baseline="0" noProof="0">
                          <a:ln>
                            <a:noFill/>
                          </a:ln>
                          <a:solidFill>
                            <a:prstClr val="black"/>
                          </a:solidFill>
                          <a:effectLst/>
                          <a:uLnTx/>
                          <a:uFillTx/>
                          <a:latin typeface="Calibri"/>
                          <a:ea typeface="+mn-ea"/>
                          <a:cs typeface="+mn-cs"/>
                        </a:rPr>
                        <a:t>
 Deze week win je bij Wijnand in de Ochtend en Barend &amp; Benner in de Middag tickets voor bksfestival. 🤩 Hoor jij het ticketalarm afgaan? App dan snel naar de studio en maak kans op 2 weekendtickets inclusief camping. Check voor meer info 3FM.nl. #3FM #bestkeptsecretfestival #Wijnandindeochtend #BarendenBenner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https://quintly-eu-image-storage.s3.amazonaws.com/5e7bf16154c6da0663c50211224ef1f8/342650f1bbc8741885ea1c1d356d3d7b.jpg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498793558"/>
                  </a:ext>
                </a:extLst>
              </a:tr>
            </a:tbl>
          </a:graphicData>
        </a:graphic>
      </p:graphicFrame>
      <p:sp>
        <p:nvSpPr>
          <p:cNvPr id="4" name="Text Placeholder 3">
            <a:extLst>
              <a:ext uri="{FF2B5EF4-FFF2-40B4-BE49-F238E27FC236}">
                <a16:creationId xmlns:a16="http://schemas.microsoft.com/office/drawing/2014/main" id="{0A1D559D-4D63-4495-81F1-DE3683E230D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769238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3B3AF-96DF-41F8-B54E-419C555603FA}"/>
              </a:ext>
            </a:extLst>
          </p:cNvPr>
          <p:cNvSpPr>
            <a:spLocks noGrp="1"/>
          </p:cNvSpPr>
          <p:nvPr>
            <p:ph type="title"/>
          </p:nvPr>
        </p:nvSpPr>
        <p:spPr/>
        <p:txBody>
          <a:bodyPr/>
          <a:lstStyle/>
          <a:p>
            <a:r>
              <a:rPr lang="nl-NL"/>
              <a:t>Instagram Top 5 posts met minste interactie | NPO3FM - 6 of 6</a:t>
            </a:r>
            <a:endParaRPr lang="en-US"/>
          </a:p>
        </p:txBody>
      </p:sp>
      <p:graphicFrame>
        <p:nvGraphicFramePr>
          <p:cNvPr id="5" name="Table Placeholder 4">
            <a:extLst>
              <a:ext uri="{FF2B5EF4-FFF2-40B4-BE49-F238E27FC236}">
                <a16:creationId xmlns:a16="http://schemas.microsoft.com/office/drawing/2014/main" id="{EA42B701-3A10-4B7B-B722-AF4FD2E43AEB}"/>
              </a:ext>
            </a:extLst>
          </p:cNvPr>
          <p:cNvGraphicFramePr>
            <a:graphicFrameLocks noGrp="1"/>
          </p:cNvGraphicFramePr>
          <p:nvPr>
            <p:ph type="tbl" sz="quarter" idx="13"/>
            <p:extLst>
              <p:ext uri="{D42A27DB-BD31-4B8C-83A1-F6EECF244321}">
                <p14:modId xmlns:p14="http://schemas.microsoft.com/office/powerpoint/2010/main" val="3455754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0987428"/>
                    </a:ext>
                  </a:extLst>
                </a:gridCol>
                <a:gridCol w="1645920">
                  <a:extLst>
                    <a:ext uri="{9D8B030D-6E8A-4147-A177-3AD203B41FA5}">
                      <a16:colId xmlns:a16="http://schemas.microsoft.com/office/drawing/2014/main" val="4051056130"/>
                    </a:ext>
                  </a:extLst>
                </a:gridCol>
                <a:gridCol w="740664">
                  <a:extLst>
                    <a:ext uri="{9D8B030D-6E8A-4147-A177-3AD203B41FA5}">
                      <a16:colId xmlns:a16="http://schemas.microsoft.com/office/drawing/2014/main" val="597642385"/>
                    </a:ext>
                  </a:extLst>
                </a:gridCol>
                <a:gridCol w="740664">
                  <a:extLst>
                    <a:ext uri="{9D8B030D-6E8A-4147-A177-3AD203B41FA5}">
                      <a16:colId xmlns:a16="http://schemas.microsoft.com/office/drawing/2014/main" val="1155991485"/>
                    </a:ext>
                  </a:extLst>
                </a:gridCol>
                <a:gridCol w="740664">
                  <a:extLst>
                    <a:ext uri="{9D8B030D-6E8A-4147-A177-3AD203B41FA5}">
                      <a16:colId xmlns:a16="http://schemas.microsoft.com/office/drawing/2014/main" val="487632312"/>
                    </a:ext>
                  </a:extLst>
                </a:gridCol>
                <a:gridCol w="740664">
                  <a:extLst>
                    <a:ext uri="{9D8B030D-6E8A-4147-A177-3AD203B41FA5}">
                      <a16:colId xmlns:a16="http://schemas.microsoft.com/office/drawing/2014/main" val="168968681"/>
                    </a:ext>
                  </a:extLst>
                </a:gridCol>
                <a:gridCol w="740664">
                  <a:extLst>
                    <a:ext uri="{9D8B030D-6E8A-4147-A177-3AD203B41FA5}">
                      <a16:colId xmlns:a16="http://schemas.microsoft.com/office/drawing/2014/main" val="57093668"/>
                    </a:ext>
                  </a:extLst>
                </a:gridCol>
                <a:gridCol w="740664">
                  <a:extLst>
                    <a:ext uri="{9D8B030D-6E8A-4147-A177-3AD203B41FA5}">
                      <a16:colId xmlns:a16="http://schemas.microsoft.com/office/drawing/2014/main" val="2422501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9463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- 2024-04-22 13:43:10</a:t>
                      </a:r>
                      <a:r>
                        <a:rPr kumimoji="0" lang="nl-NL" sz="1000" b="0" i="0" u="none" strike="noStrike" kern="1200" cap="none" spc="0" normalizeH="0" baseline="0" noProof="0">
                          <a:ln>
                            <a:noFill/>
                          </a:ln>
                          <a:solidFill>
                            <a:prstClr val="black"/>
                          </a:solidFill>
                          <a:effectLst/>
                          <a:uLnTx/>
                          <a:uFillTx/>
                          <a:latin typeface="Calibri"/>
                          <a:ea typeface="+mn-ea"/>
                          <a:cs typeface="+mn-cs"/>
                        </a:rPr>
                        <a:t>
 Wil jij met andere Joost-fans naar de tweede halve finale van het Songfestival kijken? Dan heb je geluk! VoorAan-dj’s Jamie en Olivier hebben op 9 mei Bitterzoet in Amsterdam vanaf 20:00 uur gereserveerd om samen met jou de tweede halve finale te kijken en Joost aan te moedigen. 🇪🇺✨
Bijzijn? Ga dan snel naar 3FM.nl/songfestival en meld je aan! #3FM #Joost #Songfestival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82/B44E2C0231125D93843FFAB3733A9DA3_video_dashinit.mp4?efg=eyJ2ZW5jb2RlX3RhZyI6InZ0c192b2RfdXJsZ2VuLmNsaXBzLnVua25vd24tQzNlLjcyMC5kYXNoX2Jhc2VsaW5lXzFfdjEifQ&amp;_nc_ht=scontent-fra3-2.cdninstagram.com&amp;_nc_cat=101&amp;vs=451867557256993_2544812503&amp;_nc_vs=HBksFQIYT2lnX3hwdl9yZWVsc19wZXJtYW5lbnRfcHJvZC9CNDRFMkMwMjMxMTI1RDkzODQzRkZBQjM3MzNBOURBM192aWRlb19kYXNoaW5pdC5tcDQVAALIAQAVAhg6cGFzc3Rocm91Z2hfZXZlcnN0b3JlL0dPdmZLeHB0S0ZlRV9pZ0VBSndOd1FwVWM4VXdicV9FQUFBRhUCAsgBACgAGAAbAYgHdXNlX29pbAExFQAAJuTpoZH1rZVAFQIoAkMzLBdAMhR64UeuFBgSZGFzaF9iYXNlbGluZV8xX3YxEQB1AAA%3D&amp;ccb=9-4&amp;oh=00_AfCefuojza6tsxE64wpcIXOL7g4Hz3ij3jBxyB02DqaoNQ&amp;oe=66341D9A&amp;_nc_sid=1d576d&amp;_nc_rid=3ccc6643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05/01/2024 12:28:12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5392066"/>
                  </a:ext>
                </a:extLst>
              </a:tr>
            </a:tbl>
          </a:graphicData>
        </a:graphic>
      </p:graphicFrame>
      <p:sp>
        <p:nvSpPr>
          <p:cNvPr id="4" name="Text Placeholder 3">
            <a:extLst>
              <a:ext uri="{FF2B5EF4-FFF2-40B4-BE49-F238E27FC236}">
                <a16:creationId xmlns:a16="http://schemas.microsoft.com/office/drawing/2014/main" id="{B255DAB2-342A-4BE3-8C90-7E8BAC86B08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26149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7D31-4EF9-47AA-B409-4C160629CE0B}"/>
              </a:ext>
            </a:extLst>
          </p:cNvPr>
          <p:cNvSpPr>
            <a:spLocks noGrp="1"/>
          </p:cNvSpPr>
          <p:nvPr>
            <p:ph type="title"/>
          </p:nvPr>
        </p:nvSpPr>
        <p:spPr/>
        <p:txBody>
          <a:bodyPr/>
          <a:lstStyle/>
          <a:p>
            <a:r>
              <a:rPr lang="en-US"/>
              <a:t>Instagram Stories Key Metrics Table | NPO3FM</a:t>
            </a:r>
          </a:p>
        </p:txBody>
      </p:sp>
      <p:graphicFrame>
        <p:nvGraphicFramePr>
          <p:cNvPr id="5" name="Table Placeholder 4">
            <a:extLst>
              <a:ext uri="{FF2B5EF4-FFF2-40B4-BE49-F238E27FC236}">
                <a16:creationId xmlns:a16="http://schemas.microsoft.com/office/drawing/2014/main" id="{C7E9E9C3-823B-4D60-B958-0B11B4CBC82D}"/>
              </a:ext>
            </a:extLst>
          </p:cNvPr>
          <p:cNvGraphicFramePr>
            <a:graphicFrameLocks noGrp="1"/>
          </p:cNvGraphicFramePr>
          <p:nvPr>
            <p:ph type="tbl" sz="quarter" idx="13"/>
            <p:extLst>
              <p:ext uri="{D42A27DB-BD31-4B8C-83A1-F6EECF244321}">
                <p14:modId xmlns:p14="http://schemas.microsoft.com/office/powerpoint/2010/main" val="1542979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02581509"/>
                    </a:ext>
                  </a:extLst>
                </a:gridCol>
                <a:gridCol w="822960">
                  <a:extLst>
                    <a:ext uri="{9D8B030D-6E8A-4147-A177-3AD203B41FA5}">
                      <a16:colId xmlns:a16="http://schemas.microsoft.com/office/drawing/2014/main" val="399941571"/>
                    </a:ext>
                  </a:extLst>
                </a:gridCol>
                <a:gridCol w="411480">
                  <a:extLst>
                    <a:ext uri="{9D8B030D-6E8A-4147-A177-3AD203B41FA5}">
                      <a16:colId xmlns:a16="http://schemas.microsoft.com/office/drawing/2014/main" val="168668845"/>
                    </a:ext>
                  </a:extLst>
                </a:gridCol>
                <a:gridCol w="411480">
                  <a:extLst>
                    <a:ext uri="{9D8B030D-6E8A-4147-A177-3AD203B41FA5}">
                      <a16:colId xmlns:a16="http://schemas.microsoft.com/office/drawing/2014/main" val="2753958596"/>
                    </a:ext>
                  </a:extLst>
                </a:gridCol>
                <a:gridCol w="822960">
                  <a:extLst>
                    <a:ext uri="{9D8B030D-6E8A-4147-A177-3AD203B41FA5}">
                      <a16:colId xmlns:a16="http://schemas.microsoft.com/office/drawing/2014/main" val="2076965381"/>
                    </a:ext>
                  </a:extLst>
                </a:gridCol>
                <a:gridCol w="822960">
                  <a:extLst>
                    <a:ext uri="{9D8B030D-6E8A-4147-A177-3AD203B41FA5}">
                      <a16:colId xmlns:a16="http://schemas.microsoft.com/office/drawing/2014/main" val="2090638400"/>
                    </a:ext>
                  </a:extLst>
                </a:gridCol>
                <a:gridCol w="822960">
                  <a:extLst>
                    <a:ext uri="{9D8B030D-6E8A-4147-A177-3AD203B41FA5}">
                      <a16:colId xmlns:a16="http://schemas.microsoft.com/office/drawing/2014/main" val="3557752260"/>
                    </a:ext>
                  </a:extLst>
                </a:gridCol>
                <a:gridCol w="822960">
                  <a:extLst>
                    <a:ext uri="{9D8B030D-6E8A-4147-A177-3AD203B41FA5}">
                      <a16:colId xmlns:a16="http://schemas.microsoft.com/office/drawing/2014/main" val="3724329410"/>
                    </a:ext>
                  </a:extLst>
                </a:gridCol>
                <a:gridCol w="822960">
                  <a:extLst>
                    <a:ext uri="{9D8B030D-6E8A-4147-A177-3AD203B41FA5}">
                      <a16:colId xmlns:a16="http://schemas.microsoft.com/office/drawing/2014/main" val="2794126749"/>
                    </a:ext>
                  </a:extLst>
                </a:gridCol>
                <a:gridCol w="822960">
                  <a:extLst>
                    <a:ext uri="{9D8B030D-6E8A-4147-A177-3AD203B41FA5}">
                      <a16:colId xmlns:a16="http://schemas.microsoft.com/office/drawing/2014/main" val="877680492"/>
                    </a:ext>
                  </a:extLst>
                </a:gridCol>
                <a:gridCol w="822960">
                  <a:extLst>
                    <a:ext uri="{9D8B030D-6E8A-4147-A177-3AD203B41FA5}">
                      <a16:colId xmlns:a16="http://schemas.microsoft.com/office/drawing/2014/main" val="196958825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675209849"/>
                  </a:ext>
                </a:extLst>
              </a:tr>
              <a:tr h="370840">
                <a:tc>
                  <a:txBody>
                    <a:bodyPr/>
                    <a:lstStyle/>
                    <a:p>
                      <a:r>
                        <a:rPr lang="en-US" sz="1000"/>
                        <a:t>70</a:t>
                      </a:r>
                    </a:p>
                  </a:txBody>
                  <a:tcPr/>
                </a:tc>
                <a:tc>
                  <a:txBody>
                    <a:bodyPr/>
                    <a:lstStyle/>
                    <a:p>
                      <a:r>
                        <a:rPr lang="en-US" sz="1000"/>
                        <a:t>0.9290 %</a:t>
                      </a:r>
                    </a:p>
                  </a:txBody>
                  <a:tcPr/>
                </a:tc>
                <a:tc>
                  <a:txBody>
                    <a:bodyPr/>
                    <a:lstStyle/>
                    <a:p>
                      <a:r>
                        <a:rPr lang="en-US" sz="1000"/>
                        <a:t>360.86</a:t>
                      </a:r>
                    </a:p>
                  </a:txBody>
                  <a:tcPr/>
                </a:tc>
                <a:tc>
                  <a:txBody>
                    <a:bodyPr/>
                    <a:lstStyle/>
                    <a:p>
                      <a:r>
                        <a:rPr lang="en-US" sz="1000"/>
                        <a:t>0.00</a:t>
                      </a:r>
                    </a:p>
                  </a:txBody>
                  <a:tcPr/>
                </a:tc>
                <a:tc>
                  <a:txBody>
                    <a:bodyPr/>
                    <a:lstStyle/>
                    <a:p>
                      <a:r>
                        <a:rPr lang="en-US" sz="1000"/>
                        <a:t>5296.99</a:t>
                      </a:r>
                    </a:p>
                  </a:txBody>
                  <a:tcPr/>
                </a:tc>
                <a:tc>
                  <a:txBody>
                    <a:bodyPr/>
                    <a:lstStyle/>
                    <a:p>
                      <a:r>
                        <a:rPr lang="en-US" sz="1000"/>
                        <a:t>5272.54</a:t>
                      </a:r>
                    </a:p>
                  </a:txBody>
                  <a:tcPr/>
                </a:tc>
                <a:tc>
                  <a:txBody>
                    <a:bodyPr/>
                    <a:lstStyle/>
                    <a:p>
                      <a:r>
                        <a:rPr lang="en-US" sz="1000"/>
                        <a:t>4803.14</a:t>
                      </a:r>
                    </a:p>
                  </a:txBody>
                  <a:tcPr/>
                </a:tc>
                <a:tc>
                  <a:txBody>
                    <a:bodyPr/>
                    <a:lstStyle/>
                    <a:p>
                      <a:r>
                        <a:rPr lang="en-US" sz="1000"/>
                        <a:t>4803.14</a:t>
                      </a:r>
                    </a:p>
                  </a:txBody>
                  <a:tcPr/>
                </a:tc>
                <a:tc>
                  <a:txBody>
                    <a:bodyPr/>
                    <a:lstStyle/>
                    <a:p>
                      <a:r>
                        <a:rPr lang="en-US" sz="1000"/>
                        <a:t>370789</a:t>
                      </a:r>
                    </a:p>
                  </a:txBody>
                  <a:tcPr/>
                </a:tc>
                <a:tc>
                  <a:txBody>
                    <a:bodyPr/>
                    <a:lstStyle/>
                    <a:p>
                      <a:r>
                        <a:rPr lang="en-US" sz="1000"/>
                        <a:t>25260</a:t>
                      </a:r>
                    </a:p>
                  </a:txBody>
                  <a:tcPr/>
                </a:tc>
                <a:tc>
                  <a:txBody>
                    <a:bodyPr/>
                    <a:lstStyle/>
                    <a:p>
                      <a:r>
                        <a:rPr lang="en-US" sz="1000"/>
                        <a:t>336220</a:t>
                      </a:r>
                    </a:p>
                  </a:txBody>
                  <a:tcPr/>
                </a:tc>
                <a:extLst>
                  <a:ext uri="{0D108BD9-81ED-4DB2-BD59-A6C34878D82A}">
                    <a16:rowId xmlns:a16="http://schemas.microsoft.com/office/drawing/2014/main" val="1826960457"/>
                  </a:ext>
                </a:extLst>
              </a:tr>
            </a:tbl>
          </a:graphicData>
        </a:graphic>
      </p:graphicFrame>
      <p:sp>
        <p:nvSpPr>
          <p:cNvPr id="4" name="Text Placeholder 3">
            <a:extLst>
              <a:ext uri="{FF2B5EF4-FFF2-40B4-BE49-F238E27FC236}">
                <a16:creationId xmlns:a16="http://schemas.microsoft.com/office/drawing/2014/main" id="{E53F54D1-E0DD-44C6-8A56-37944030A81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0288388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B953B-0C69-44FC-8AE7-583A5D1DE1BD}"/>
              </a:ext>
            </a:extLst>
          </p:cNvPr>
          <p:cNvSpPr>
            <a:spLocks noGrp="1"/>
          </p:cNvSpPr>
          <p:nvPr>
            <p:ph type="title"/>
          </p:nvPr>
        </p:nvSpPr>
        <p:spPr/>
        <p:txBody>
          <a:bodyPr/>
          <a:lstStyle/>
          <a:p>
            <a:r>
              <a:rPr lang="en-US"/>
              <a:t>Instagram Stories meeste impressies | NPO3FM - 1 of 14</a:t>
            </a:r>
          </a:p>
        </p:txBody>
      </p:sp>
      <p:graphicFrame>
        <p:nvGraphicFramePr>
          <p:cNvPr id="5" name="Table Placeholder 4">
            <a:extLst>
              <a:ext uri="{FF2B5EF4-FFF2-40B4-BE49-F238E27FC236}">
                <a16:creationId xmlns:a16="http://schemas.microsoft.com/office/drawing/2014/main" id="{D4DE8C68-F164-48C6-8D03-5E311C939AA4}"/>
              </a:ext>
            </a:extLst>
          </p:cNvPr>
          <p:cNvGraphicFramePr>
            <a:graphicFrameLocks noGrp="1"/>
          </p:cNvGraphicFramePr>
          <p:nvPr>
            <p:ph type="tbl" sz="quarter" idx="13"/>
            <p:extLst>
              <p:ext uri="{D42A27DB-BD31-4B8C-83A1-F6EECF244321}">
                <p14:modId xmlns:p14="http://schemas.microsoft.com/office/powerpoint/2010/main" val="64457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985823341"/>
                    </a:ext>
                  </a:extLst>
                </a:gridCol>
                <a:gridCol w="1152143">
                  <a:extLst>
                    <a:ext uri="{9D8B030D-6E8A-4147-A177-3AD203B41FA5}">
                      <a16:colId xmlns:a16="http://schemas.microsoft.com/office/drawing/2014/main" val="1738991473"/>
                    </a:ext>
                  </a:extLst>
                </a:gridCol>
                <a:gridCol w="576072">
                  <a:extLst>
                    <a:ext uri="{9D8B030D-6E8A-4147-A177-3AD203B41FA5}">
                      <a16:colId xmlns:a16="http://schemas.microsoft.com/office/drawing/2014/main" val="2534114358"/>
                    </a:ext>
                  </a:extLst>
                </a:gridCol>
                <a:gridCol w="576072">
                  <a:extLst>
                    <a:ext uri="{9D8B030D-6E8A-4147-A177-3AD203B41FA5}">
                      <a16:colId xmlns:a16="http://schemas.microsoft.com/office/drawing/2014/main" val="2202278859"/>
                    </a:ext>
                  </a:extLst>
                </a:gridCol>
                <a:gridCol w="576072">
                  <a:extLst>
                    <a:ext uri="{9D8B030D-6E8A-4147-A177-3AD203B41FA5}">
                      <a16:colId xmlns:a16="http://schemas.microsoft.com/office/drawing/2014/main" val="3402529129"/>
                    </a:ext>
                  </a:extLst>
                </a:gridCol>
                <a:gridCol w="576072">
                  <a:extLst>
                    <a:ext uri="{9D8B030D-6E8A-4147-A177-3AD203B41FA5}">
                      <a16:colId xmlns:a16="http://schemas.microsoft.com/office/drawing/2014/main" val="2186072104"/>
                    </a:ext>
                  </a:extLst>
                </a:gridCol>
                <a:gridCol w="576072">
                  <a:extLst>
                    <a:ext uri="{9D8B030D-6E8A-4147-A177-3AD203B41FA5}">
                      <a16:colId xmlns:a16="http://schemas.microsoft.com/office/drawing/2014/main" val="2766113175"/>
                    </a:ext>
                  </a:extLst>
                </a:gridCol>
                <a:gridCol w="576072">
                  <a:extLst>
                    <a:ext uri="{9D8B030D-6E8A-4147-A177-3AD203B41FA5}">
                      <a16:colId xmlns:a16="http://schemas.microsoft.com/office/drawing/2014/main" val="251822038"/>
                    </a:ext>
                  </a:extLst>
                </a:gridCol>
                <a:gridCol w="576072">
                  <a:extLst>
                    <a:ext uri="{9D8B030D-6E8A-4147-A177-3AD203B41FA5}">
                      <a16:colId xmlns:a16="http://schemas.microsoft.com/office/drawing/2014/main" val="1959145354"/>
                    </a:ext>
                  </a:extLst>
                </a:gridCol>
                <a:gridCol w="576072">
                  <a:extLst>
                    <a:ext uri="{9D8B030D-6E8A-4147-A177-3AD203B41FA5}">
                      <a16:colId xmlns:a16="http://schemas.microsoft.com/office/drawing/2014/main" val="1819449017"/>
                    </a:ext>
                  </a:extLst>
                </a:gridCol>
                <a:gridCol w="576072">
                  <a:extLst>
                    <a:ext uri="{9D8B030D-6E8A-4147-A177-3AD203B41FA5}">
                      <a16:colId xmlns:a16="http://schemas.microsoft.com/office/drawing/2014/main" val="1046694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1905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- 2024-04-08 14:52:31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https://quintly-eu-image-storage.s3.amazonaws.com/33630f87b9998f2c3940c7ab31fa800c/6fbf91817444f16e074ca454b57ba48b.jpg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04/09/2024 14:38:36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0.7375 %</a:t>
                      </a:r>
                    </a:p>
                  </a:txBody>
                  <a:tcPr/>
                </a:tc>
                <a:extLst>
                  <a:ext uri="{0D108BD9-81ED-4DB2-BD59-A6C34878D82A}">
                    <a16:rowId xmlns:a16="http://schemas.microsoft.com/office/drawing/2014/main" val="395677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- 2024-04-21 10:55:15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https://quintly-eu-image-storage.s3.amazonaws.com/33630f87b9998f2c3940c7ab31fa800c/87ee0e6b3e1f5028359f87600117642c.jpg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04/22/2024 10:38:37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0.8345 %</a:t>
                      </a:r>
                    </a:p>
                  </a:txBody>
                  <a:tcPr/>
                </a:tc>
                <a:extLst>
                  <a:ext uri="{0D108BD9-81ED-4DB2-BD59-A6C34878D82A}">
                    <a16:rowId xmlns:a16="http://schemas.microsoft.com/office/drawing/2014/main" val="1456234414"/>
                  </a:ext>
                </a:extLst>
              </a:tr>
            </a:tbl>
          </a:graphicData>
        </a:graphic>
      </p:graphicFrame>
      <p:sp>
        <p:nvSpPr>
          <p:cNvPr id="4" name="Text Placeholder 3">
            <a:extLst>
              <a:ext uri="{FF2B5EF4-FFF2-40B4-BE49-F238E27FC236}">
                <a16:creationId xmlns:a16="http://schemas.microsoft.com/office/drawing/2014/main" id="{09284448-41E3-4FD6-960C-7CD631E7818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6056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0667A-4356-44C6-8DF7-952C934E756F}"/>
              </a:ext>
            </a:extLst>
          </p:cNvPr>
          <p:cNvSpPr>
            <a:spLocks noGrp="1"/>
          </p:cNvSpPr>
          <p:nvPr>
            <p:ph type="title"/>
          </p:nvPr>
        </p:nvSpPr>
        <p:spPr/>
        <p:txBody>
          <a:bodyPr/>
          <a:lstStyle/>
          <a:p>
            <a:r>
              <a:rPr lang="en-US"/>
              <a:t>Instagram Stories meeste impressies | NPO3FM - 2 of 14</a:t>
            </a:r>
          </a:p>
        </p:txBody>
      </p:sp>
      <p:graphicFrame>
        <p:nvGraphicFramePr>
          <p:cNvPr id="5" name="Table Placeholder 4">
            <a:extLst>
              <a:ext uri="{FF2B5EF4-FFF2-40B4-BE49-F238E27FC236}">
                <a16:creationId xmlns:a16="http://schemas.microsoft.com/office/drawing/2014/main" id="{095D5F14-29B9-4A45-AD0D-5F65B437519D}"/>
              </a:ext>
            </a:extLst>
          </p:cNvPr>
          <p:cNvGraphicFramePr>
            <a:graphicFrameLocks noGrp="1"/>
          </p:cNvGraphicFramePr>
          <p:nvPr>
            <p:ph type="tbl" sz="quarter" idx="13"/>
            <p:extLst>
              <p:ext uri="{D42A27DB-BD31-4B8C-83A1-F6EECF244321}">
                <p14:modId xmlns:p14="http://schemas.microsoft.com/office/powerpoint/2010/main" val="296225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516897159"/>
                    </a:ext>
                  </a:extLst>
                </a:gridCol>
                <a:gridCol w="1152143">
                  <a:extLst>
                    <a:ext uri="{9D8B030D-6E8A-4147-A177-3AD203B41FA5}">
                      <a16:colId xmlns:a16="http://schemas.microsoft.com/office/drawing/2014/main" val="2069472462"/>
                    </a:ext>
                  </a:extLst>
                </a:gridCol>
                <a:gridCol w="576072">
                  <a:extLst>
                    <a:ext uri="{9D8B030D-6E8A-4147-A177-3AD203B41FA5}">
                      <a16:colId xmlns:a16="http://schemas.microsoft.com/office/drawing/2014/main" val="1696299265"/>
                    </a:ext>
                  </a:extLst>
                </a:gridCol>
                <a:gridCol w="576072">
                  <a:extLst>
                    <a:ext uri="{9D8B030D-6E8A-4147-A177-3AD203B41FA5}">
                      <a16:colId xmlns:a16="http://schemas.microsoft.com/office/drawing/2014/main" val="3658736394"/>
                    </a:ext>
                  </a:extLst>
                </a:gridCol>
                <a:gridCol w="576072">
                  <a:extLst>
                    <a:ext uri="{9D8B030D-6E8A-4147-A177-3AD203B41FA5}">
                      <a16:colId xmlns:a16="http://schemas.microsoft.com/office/drawing/2014/main" val="1343829839"/>
                    </a:ext>
                  </a:extLst>
                </a:gridCol>
                <a:gridCol w="576072">
                  <a:extLst>
                    <a:ext uri="{9D8B030D-6E8A-4147-A177-3AD203B41FA5}">
                      <a16:colId xmlns:a16="http://schemas.microsoft.com/office/drawing/2014/main" val="962716379"/>
                    </a:ext>
                  </a:extLst>
                </a:gridCol>
                <a:gridCol w="576072">
                  <a:extLst>
                    <a:ext uri="{9D8B030D-6E8A-4147-A177-3AD203B41FA5}">
                      <a16:colId xmlns:a16="http://schemas.microsoft.com/office/drawing/2014/main" val="1381808500"/>
                    </a:ext>
                  </a:extLst>
                </a:gridCol>
                <a:gridCol w="576072">
                  <a:extLst>
                    <a:ext uri="{9D8B030D-6E8A-4147-A177-3AD203B41FA5}">
                      <a16:colId xmlns:a16="http://schemas.microsoft.com/office/drawing/2014/main" val="3257426902"/>
                    </a:ext>
                  </a:extLst>
                </a:gridCol>
                <a:gridCol w="576072">
                  <a:extLst>
                    <a:ext uri="{9D8B030D-6E8A-4147-A177-3AD203B41FA5}">
                      <a16:colId xmlns:a16="http://schemas.microsoft.com/office/drawing/2014/main" val="3257128619"/>
                    </a:ext>
                  </a:extLst>
                </a:gridCol>
                <a:gridCol w="576072">
                  <a:extLst>
                    <a:ext uri="{9D8B030D-6E8A-4147-A177-3AD203B41FA5}">
                      <a16:colId xmlns:a16="http://schemas.microsoft.com/office/drawing/2014/main" val="925162481"/>
                    </a:ext>
                  </a:extLst>
                </a:gridCol>
                <a:gridCol w="576072">
                  <a:extLst>
                    <a:ext uri="{9D8B030D-6E8A-4147-A177-3AD203B41FA5}">
                      <a16:colId xmlns:a16="http://schemas.microsoft.com/office/drawing/2014/main" val="3042041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21775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- 2024-04-21 10:56:52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https://quintly-eu-image-storage.s3.amazonaws.com/33630f87b9998f2c3940c7ab31fa800c/09bc1073d35f324b912c958e2ca2e217.jpg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04/22/2024 10:38:37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0.8983 %</a:t>
                      </a:r>
                    </a:p>
                  </a:txBody>
                  <a:tcPr/>
                </a:tc>
                <a:extLst>
                  <a:ext uri="{0D108BD9-81ED-4DB2-BD59-A6C34878D82A}">
                    <a16:rowId xmlns:a16="http://schemas.microsoft.com/office/drawing/2014/main" val="413143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- 2024-04-08 17:10:24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https://quintly-eu-image-storage.s3.amazonaws.com/33630f87b9998f2c3940c7ab31fa800c/f533e82de885a5c1528502e75b8a226f.jpg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04/09/2024 17:09:46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0.8295 %</a:t>
                      </a:r>
                    </a:p>
                  </a:txBody>
                  <a:tcPr/>
                </a:tc>
                <a:extLst>
                  <a:ext uri="{0D108BD9-81ED-4DB2-BD59-A6C34878D82A}">
                    <a16:rowId xmlns:a16="http://schemas.microsoft.com/office/drawing/2014/main" val="2989820623"/>
                  </a:ext>
                </a:extLst>
              </a:tr>
            </a:tbl>
          </a:graphicData>
        </a:graphic>
      </p:graphicFrame>
      <p:sp>
        <p:nvSpPr>
          <p:cNvPr id="4" name="Text Placeholder 3">
            <a:extLst>
              <a:ext uri="{FF2B5EF4-FFF2-40B4-BE49-F238E27FC236}">
                <a16:creationId xmlns:a16="http://schemas.microsoft.com/office/drawing/2014/main" id="{5FBD81F5-B7C1-46C3-8BB1-D02516E33E0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3170919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4F524-7073-42E3-B1B6-F5F8A99AC43B}"/>
              </a:ext>
            </a:extLst>
          </p:cNvPr>
          <p:cNvSpPr>
            <a:spLocks noGrp="1"/>
          </p:cNvSpPr>
          <p:nvPr>
            <p:ph type="title"/>
          </p:nvPr>
        </p:nvSpPr>
        <p:spPr/>
        <p:txBody>
          <a:bodyPr/>
          <a:lstStyle/>
          <a:p>
            <a:r>
              <a:rPr lang="en-US"/>
              <a:t>Instagram Stories meeste impressies | NPO3FM - 3 of 14</a:t>
            </a:r>
          </a:p>
        </p:txBody>
      </p:sp>
      <p:graphicFrame>
        <p:nvGraphicFramePr>
          <p:cNvPr id="5" name="Table Placeholder 4">
            <a:extLst>
              <a:ext uri="{FF2B5EF4-FFF2-40B4-BE49-F238E27FC236}">
                <a16:creationId xmlns:a16="http://schemas.microsoft.com/office/drawing/2014/main" id="{D23689C5-68C9-499D-9C8E-D9A6649A0B68}"/>
              </a:ext>
            </a:extLst>
          </p:cNvPr>
          <p:cNvGraphicFramePr>
            <a:graphicFrameLocks noGrp="1"/>
          </p:cNvGraphicFramePr>
          <p:nvPr>
            <p:ph type="tbl" sz="quarter" idx="13"/>
            <p:extLst>
              <p:ext uri="{D42A27DB-BD31-4B8C-83A1-F6EECF244321}">
                <p14:modId xmlns:p14="http://schemas.microsoft.com/office/powerpoint/2010/main" val="629433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365741077"/>
                    </a:ext>
                  </a:extLst>
                </a:gridCol>
                <a:gridCol w="1152143">
                  <a:extLst>
                    <a:ext uri="{9D8B030D-6E8A-4147-A177-3AD203B41FA5}">
                      <a16:colId xmlns:a16="http://schemas.microsoft.com/office/drawing/2014/main" val="3229408697"/>
                    </a:ext>
                  </a:extLst>
                </a:gridCol>
                <a:gridCol w="576072">
                  <a:extLst>
                    <a:ext uri="{9D8B030D-6E8A-4147-A177-3AD203B41FA5}">
                      <a16:colId xmlns:a16="http://schemas.microsoft.com/office/drawing/2014/main" val="2546643353"/>
                    </a:ext>
                  </a:extLst>
                </a:gridCol>
                <a:gridCol w="576072">
                  <a:extLst>
                    <a:ext uri="{9D8B030D-6E8A-4147-A177-3AD203B41FA5}">
                      <a16:colId xmlns:a16="http://schemas.microsoft.com/office/drawing/2014/main" val="2853634269"/>
                    </a:ext>
                  </a:extLst>
                </a:gridCol>
                <a:gridCol w="576072">
                  <a:extLst>
                    <a:ext uri="{9D8B030D-6E8A-4147-A177-3AD203B41FA5}">
                      <a16:colId xmlns:a16="http://schemas.microsoft.com/office/drawing/2014/main" val="1357171096"/>
                    </a:ext>
                  </a:extLst>
                </a:gridCol>
                <a:gridCol w="576072">
                  <a:extLst>
                    <a:ext uri="{9D8B030D-6E8A-4147-A177-3AD203B41FA5}">
                      <a16:colId xmlns:a16="http://schemas.microsoft.com/office/drawing/2014/main" val="2486156996"/>
                    </a:ext>
                  </a:extLst>
                </a:gridCol>
                <a:gridCol w="576072">
                  <a:extLst>
                    <a:ext uri="{9D8B030D-6E8A-4147-A177-3AD203B41FA5}">
                      <a16:colId xmlns:a16="http://schemas.microsoft.com/office/drawing/2014/main" val="3918182518"/>
                    </a:ext>
                  </a:extLst>
                </a:gridCol>
                <a:gridCol w="576072">
                  <a:extLst>
                    <a:ext uri="{9D8B030D-6E8A-4147-A177-3AD203B41FA5}">
                      <a16:colId xmlns:a16="http://schemas.microsoft.com/office/drawing/2014/main" val="3539769747"/>
                    </a:ext>
                  </a:extLst>
                </a:gridCol>
                <a:gridCol w="576072">
                  <a:extLst>
                    <a:ext uri="{9D8B030D-6E8A-4147-A177-3AD203B41FA5}">
                      <a16:colId xmlns:a16="http://schemas.microsoft.com/office/drawing/2014/main" val="736085910"/>
                    </a:ext>
                  </a:extLst>
                </a:gridCol>
                <a:gridCol w="576072">
                  <a:extLst>
                    <a:ext uri="{9D8B030D-6E8A-4147-A177-3AD203B41FA5}">
                      <a16:colId xmlns:a16="http://schemas.microsoft.com/office/drawing/2014/main" val="4198011043"/>
                    </a:ext>
                  </a:extLst>
                </a:gridCol>
                <a:gridCol w="576072">
                  <a:extLst>
                    <a:ext uri="{9D8B030D-6E8A-4147-A177-3AD203B41FA5}">
                      <a16:colId xmlns:a16="http://schemas.microsoft.com/office/drawing/2014/main" val="193264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741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- 2024-04-21 10:57:59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https://quintly-eu-image-storage.s3.amazonaws.com/33630f87b9998f2c3940c7ab31fa800c/e2b177d8aea0914a1b9bb4db222359a1.jpg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04/22/2024 10:38:37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0.7815 %</a:t>
                      </a:r>
                    </a:p>
                  </a:txBody>
                  <a:tcPr/>
                </a:tc>
                <a:extLst>
                  <a:ext uri="{0D108BD9-81ED-4DB2-BD59-A6C34878D82A}">
                    <a16:rowId xmlns:a16="http://schemas.microsoft.com/office/drawing/2014/main" val="61041717"/>
                  </a:ext>
                </a:extLst>
              </a:tr>
            </a:tbl>
          </a:graphicData>
        </a:graphic>
      </p:graphicFrame>
      <p:sp>
        <p:nvSpPr>
          <p:cNvPr id="4" name="Text Placeholder 3">
            <a:extLst>
              <a:ext uri="{FF2B5EF4-FFF2-40B4-BE49-F238E27FC236}">
                <a16:creationId xmlns:a16="http://schemas.microsoft.com/office/drawing/2014/main" id="{D2055524-6BBB-474C-AF47-BA88D8CF34C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518450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72992-B198-4D93-913D-8920168474CC}"/>
              </a:ext>
            </a:extLst>
          </p:cNvPr>
          <p:cNvSpPr>
            <a:spLocks noGrp="1"/>
          </p:cNvSpPr>
          <p:nvPr>
            <p:ph type="title"/>
          </p:nvPr>
        </p:nvSpPr>
        <p:spPr/>
        <p:txBody>
          <a:bodyPr/>
          <a:lstStyle/>
          <a:p>
            <a:r>
              <a:rPr lang="en-US"/>
              <a:t>Instagram Stories meeste impressies | NPO3FM - 4 of 14</a:t>
            </a:r>
          </a:p>
        </p:txBody>
      </p:sp>
      <p:graphicFrame>
        <p:nvGraphicFramePr>
          <p:cNvPr id="5" name="Table Placeholder 4">
            <a:extLst>
              <a:ext uri="{FF2B5EF4-FFF2-40B4-BE49-F238E27FC236}">
                <a16:creationId xmlns:a16="http://schemas.microsoft.com/office/drawing/2014/main" id="{E0CBCE80-BF1C-43C2-8DF5-F4B9C804058A}"/>
              </a:ext>
            </a:extLst>
          </p:cNvPr>
          <p:cNvGraphicFramePr>
            <a:graphicFrameLocks noGrp="1"/>
          </p:cNvGraphicFramePr>
          <p:nvPr>
            <p:ph type="tbl" sz="quarter" idx="13"/>
            <p:extLst>
              <p:ext uri="{D42A27DB-BD31-4B8C-83A1-F6EECF244321}">
                <p14:modId xmlns:p14="http://schemas.microsoft.com/office/powerpoint/2010/main" val="4210242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543304894"/>
                    </a:ext>
                  </a:extLst>
                </a:gridCol>
                <a:gridCol w="1152143">
                  <a:extLst>
                    <a:ext uri="{9D8B030D-6E8A-4147-A177-3AD203B41FA5}">
                      <a16:colId xmlns:a16="http://schemas.microsoft.com/office/drawing/2014/main" val="989026370"/>
                    </a:ext>
                  </a:extLst>
                </a:gridCol>
                <a:gridCol w="576072">
                  <a:extLst>
                    <a:ext uri="{9D8B030D-6E8A-4147-A177-3AD203B41FA5}">
                      <a16:colId xmlns:a16="http://schemas.microsoft.com/office/drawing/2014/main" val="2610509065"/>
                    </a:ext>
                  </a:extLst>
                </a:gridCol>
                <a:gridCol w="576072">
                  <a:extLst>
                    <a:ext uri="{9D8B030D-6E8A-4147-A177-3AD203B41FA5}">
                      <a16:colId xmlns:a16="http://schemas.microsoft.com/office/drawing/2014/main" val="40098419"/>
                    </a:ext>
                  </a:extLst>
                </a:gridCol>
                <a:gridCol w="576072">
                  <a:extLst>
                    <a:ext uri="{9D8B030D-6E8A-4147-A177-3AD203B41FA5}">
                      <a16:colId xmlns:a16="http://schemas.microsoft.com/office/drawing/2014/main" val="1003155996"/>
                    </a:ext>
                  </a:extLst>
                </a:gridCol>
                <a:gridCol w="576072">
                  <a:extLst>
                    <a:ext uri="{9D8B030D-6E8A-4147-A177-3AD203B41FA5}">
                      <a16:colId xmlns:a16="http://schemas.microsoft.com/office/drawing/2014/main" val="1421911353"/>
                    </a:ext>
                  </a:extLst>
                </a:gridCol>
                <a:gridCol w="576072">
                  <a:extLst>
                    <a:ext uri="{9D8B030D-6E8A-4147-A177-3AD203B41FA5}">
                      <a16:colId xmlns:a16="http://schemas.microsoft.com/office/drawing/2014/main" val="861883273"/>
                    </a:ext>
                  </a:extLst>
                </a:gridCol>
                <a:gridCol w="576072">
                  <a:extLst>
                    <a:ext uri="{9D8B030D-6E8A-4147-A177-3AD203B41FA5}">
                      <a16:colId xmlns:a16="http://schemas.microsoft.com/office/drawing/2014/main" val="1889299563"/>
                    </a:ext>
                  </a:extLst>
                </a:gridCol>
                <a:gridCol w="576072">
                  <a:extLst>
                    <a:ext uri="{9D8B030D-6E8A-4147-A177-3AD203B41FA5}">
                      <a16:colId xmlns:a16="http://schemas.microsoft.com/office/drawing/2014/main" val="3148140386"/>
                    </a:ext>
                  </a:extLst>
                </a:gridCol>
                <a:gridCol w="576072">
                  <a:extLst>
                    <a:ext uri="{9D8B030D-6E8A-4147-A177-3AD203B41FA5}">
                      <a16:colId xmlns:a16="http://schemas.microsoft.com/office/drawing/2014/main" val="1708694210"/>
                    </a:ext>
                  </a:extLst>
                </a:gridCol>
                <a:gridCol w="576072">
                  <a:extLst>
                    <a:ext uri="{9D8B030D-6E8A-4147-A177-3AD203B41FA5}">
                      <a16:colId xmlns:a16="http://schemas.microsoft.com/office/drawing/2014/main" val="2848249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0554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npo3fm - 2024-04-29 13:15:54</a:t>
                      </a:r>
                      <a:r>
                        <a:rPr kumimoji="0" lang="pl-PL" sz="1000" b="0" i="0" u="none" strike="noStrike" kern="1200" cap="none" spc="0" normalizeH="0" baseline="0" noProof="0">
                          <a:ln>
                            <a:noFill/>
                          </a:ln>
                          <a:solidFill>
                            <a:prstClr val="black"/>
                          </a:solidFill>
                          <a:effectLst/>
                          <a:uLnTx/>
                          <a:uFillTx/>
                          <a:latin typeface="Calibri"/>
                          <a:ea typeface="+mn-ea"/>
                          <a:cs typeface="+mn-cs"/>
                        </a:rPr>
                        <a:t>
 @barendvandeelen @nelliebenner @wijnand3fm @wijnandindeochtend @jamie.joelle @olivier3fm @mennodeboer @chrishartgers @ivovanbreukelen @sophiehijlkema @jaimyderuijter @verasiemons @frietkoning @meijermart @evakoreman @ramon3fm @yoerileeflang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https://quintly-eu-image-storage.s3.amazonaws.com/33630f87b9998f2c3940c7ab31fa800c/e2235ba2c9becb197d458c53a31b1f6f.jpg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04/30/2024 13:10:21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0.7672 %</a:t>
                      </a:r>
                    </a:p>
                  </a:txBody>
                  <a:tcPr/>
                </a:tc>
                <a:extLst>
                  <a:ext uri="{0D108BD9-81ED-4DB2-BD59-A6C34878D82A}">
                    <a16:rowId xmlns:a16="http://schemas.microsoft.com/office/drawing/2014/main" val="54387715"/>
                  </a:ext>
                </a:extLst>
              </a:tr>
            </a:tbl>
          </a:graphicData>
        </a:graphic>
      </p:graphicFrame>
      <p:sp>
        <p:nvSpPr>
          <p:cNvPr id="4" name="Text Placeholder 3">
            <a:extLst>
              <a:ext uri="{FF2B5EF4-FFF2-40B4-BE49-F238E27FC236}">
                <a16:creationId xmlns:a16="http://schemas.microsoft.com/office/drawing/2014/main" id="{6B07A7F7-F279-4BBE-90CF-744700CF4B6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621181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A9E10-DDE1-4154-85B1-E121F9DC7F1A}"/>
              </a:ext>
            </a:extLst>
          </p:cNvPr>
          <p:cNvSpPr>
            <a:spLocks noGrp="1"/>
          </p:cNvSpPr>
          <p:nvPr>
            <p:ph type="title"/>
          </p:nvPr>
        </p:nvSpPr>
        <p:spPr/>
        <p:txBody>
          <a:bodyPr/>
          <a:lstStyle/>
          <a:p>
            <a:r>
              <a:rPr lang="en-US"/>
              <a:t>Instagram Stories meeste impressies | NPO3FM - 5 of 14</a:t>
            </a:r>
          </a:p>
        </p:txBody>
      </p:sp>
      <p:graphicFrame>
        <p:nvGraphicFramePr>
          <p:cNvPr id="5" name="Table Placeholder 4">
            <a:extLst>
              <a:ext uri="{FF2B5EF4-FFF2-40B4-BE49-F238E27FC236}">
                <a16:creationId xmlns:a16="http://schemas.microsoft.com/office/drawing/2014/main" id="{9B7C4041-7103-4F6D-802E-A931A3B607BA}"/>
              </a:ext>
            </a:extLst>
          </p:cNvPr>
          <p:cNvGraphicFramePr>
            <a:graphicFrameLocks noGrp="1"/>
          </p:cNvGraphicFramePr>
          <p:nvPr>
            <p:ph type="tbl" sz="quarter" idx="13"/>
            <p:extLst>
              <p:ext uri="{D42A27DB-BD31-4B8C-83A1-F6EECF244321}">
                <p14:modId xmlns:p14="http://schemas.microsoft.com/office/powerpoint/2010/main" val="4012926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432973471"/>
                    </a:ext>
                  </a:extLst>
                </a:gridCol>
                <a:gridCol w="1152143">
                  <a:extLst>
                    <a:ext uri="{9D8B030D-6E8A-4147-A177-3AD203B41FA5}">
                      <a16:colId xmlns:a16="http://schemas.microsoft.com/office/drawing/2014/main" val="2964357692"/>
                    </a:ext>
                  </a:extLst>
                </a:gridCol>
                <a:gridCol w="576072">
                  <a:extLst>
                    <a:ext uri="{9D8B030D-6E8A-4147-A177-3AD203B41FA5}">
                      <a16:colId xmlns:a16="http://schemas.microsoft.com/office/drawing/2014/main" val="4263246161"/>
                    </a:ext>
                  </a:extLst>
                </a:gridCol>
                <a:gridCol w="576072">
                  <a:extLst>
                    <a:ext uri="{9D8B030D-6E8A-4147-A177-3AD203B41FA5}">
                      <a16:colId xmlns:a16="http://schemas.microsoft.com/office/drawing/2014/main" val="1413451283"/>
                    </a:ext>
                  </a:extLst>
                </a:gridCol>
                <a:gridCol w="576072">
                  <a:extLst>
                    <a:ext uri="{9D8B030D-6E8A-4147-A177-3AD203B41FA5}">
                      <a16:colId xmlns:a16="http://schemas.microsoft.com/office/drawing/2014/main" val="4018069533"/>
                    </a:ext>
                  </a:extLst>
                </a:gridCol>
                <a:gridCol w="576072">
                  <a:extLst>
                    <a:ext uri="{9D8B030D-6E8A-4147-A177-3AD203B41FA5}">
                      <a16:colId xmlns:a16="http://schemas.microsoft.com/office/drawing/2014/main" val="1586531117"/>
                    </a:ext>
                  </a:extLst>
                </a:gridCol>
                <a:gridCol w="576072">
                  <a:extLst>
                    <a:ext uri="{9D8B030D-6E8A-4147-A177-3AD203B41FA5}">
                      <a16:colId xmlns:a16="http://schemas.microsoft.com/office/drawing/2014/main" val="2918703038"/>
                    </a:ext>
                  </a:extLst>
                </a:gridCol>
                <a:gridCol w="576072">
                  <a:extLst>
                    <a:ext uri="{9D8B030D-6E8A-4147-A177-3AD203B41FA5}">
                      <a16:colId xmlns:a16="http://schemas.microsoft.com/office/drawing/2014/main" val="4007993844"/>
                    </a:ext>
                  </a:extLst>
                </a:gridCol>
                <a:gridCol w="576072">
                  <a:extLst>
                    <a:ext uri="{9D8B030D-6E8A-4147-A177-3AD203B41FA5}">
                      <a16:colId xmlns:a16="http://schemas.microsoft.com/office/drawing/2014/main" val="446941366"/>
                    </a:ext>
                  </a:extLst>
                </a:gridCol>
                <a:gridCol w="576072">
                  <a:extLst>
                    <a:ext uri="{9D8B030D-6E8A-4147-A177-3AD203B41FA5}">
                      <a16:colId xmlns:a16="http://schemas.microsoft.com/office/drawing/2014/main" val="4009232997"/>
                    </a:ext>
                  </a:extLst>
                </a:gridCol>
                <a:gridCol w="576072">
                  <a:extLst>
                    <a:ext uri="{9D8B030D-6E8A-4147-A177-3AD203B41FA5}">
                      <a16:colId xmlns:a16="http://schemas.microsoft.com/office/drawing/2014/main" val="2553122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79644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- 2024-04-05 06:16:41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https://quintly-eu-image-storage.s3.amazonaws.com/33630f87b9998f2c3940c7ab31fa800c/4087d33cd7199499144811dbfa2ec08c.jpg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04/06/2024 06:13:49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0.8036 %</a:t>
                      </a:r>
                    </a:p>
                  </a:txBody>
                  <a:tcPr/>
                </a:tc>
                <a:extLst>
                  <a:ext uri="{0D108BD9-81ED-4DB2-BD59-A6C34878D82A}">
                    <a16:rowId xmlns:a16="http://schemas.microsoft.com/office/drawing/2014/main" val="388240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- 2024-04-23 14:16:38</a:t>
                      </a:r>
                      <a:r>
                        <a:rPr kumimoji="0" lang="nl-NL" sz="1000" b="0" i="0" u="none" strike="noStrike" kern="1200" cap="none" spc="0" normalizeH="0" baseline="0" noProof="0">
                          <a:ln>
                            <a:noFill/>
                          </a:ln>
                          <a:solidFill>
                            <a:prstClr val="black"/>
                          </a:solidFill>
                          <a:effectLst/>
                          <a:uLnTx/>
                          <a:uFillTx/>
                          <a:latin typeface="Calibri"/>
                          <a:ea typeface="+mn-ea"/>
                          <a:cs typeface="+mn-cs"/>
                        </a:rPr>
                        <a:t>
 gefeliciteerd, mai!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https://quintly-eu-image-storage.s3.amazonaws.com/33630f87b9998f2c3940c7ab31fa800c/bbd12edfba32becda3e59413fc5d534b.jpg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04/24/2024 14:10:53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0.8049 %</a:t>
                      </a:r>
                    </a:p>
                  </a:txBody>
                  <a:tcPr/>
                </a:tc>
                <a:extLst>
                  <a:ext uri="{0D108BD9-81ED-4DB2-BD59-A6C34878D82A}">
                    <a16:rowId xmlns:a16="http://schemas.microsoft.com/office/drawing/2014/main" val="1767164929"/>
                  </a:ext>
                </a:extLst>
              </a:tr>
            </a:tbl>
          </a:graphicData>
        </a:graphic>
      </p:graphicFrame>
      <p:sp>
        <p:nvSpPr>
          <p:cNvPr id="4" name="Text Placeholder 3">
            <a:extLst>
              <a:ext uri="{FF2B5EF4-FFF2-40B4-BE49-F238E27FC236}">
                <a16:creationId xmlns:a16="http://schemas.microsoft.com/office/drawing/2014/main" id="{F5A18804-8E9F-47F5-83D5-B4FDD47EC2C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8911577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A22CB-8F15-43D8-9A4A-21FF17FE087C}"/>
              </a:ext>
            </a:extLst>
          </p:cNvPr>
          <p:cNvSpPr>
            <a:spLocks noGrp="1"/>
          </p:cNvSpPr>
          <p:nvPr>
            <p:ph type="title"/>
          </p:nvPr>
        </p:nvSpPr>
        <p:spPr/>
        <p:txBody>
          <a:bodyPr/>
          <a:lstStyle/>
          <a:p>
            <a:r>
              <a:rPr lang="en-US"/>
              <a:t>Instagram Stories meeste impressies | NPO3FM - 6 of 14</a:t>
            </a:r>
          </a:p>
        </p:txBody>
      </p:sp>
      <p:graphicFrame>
        <p:nvGraphicFramePr>
          <p:cNvPr id="5" name="Table Placeholder 4">
            <a:extLst>
              <a:ext uri="{FF2B5EF4-FFF2-40B4-BE49-F238E27FC236}">
                <a16:creationId xmlns:a16="http://schemas.microsoft.com/office/drawing/2014/main" id="{381847C8-F0D2-4A9D-9D4B-27A39F1E5F5F}"/>
              </a:ext>
            </a:extLst>
          </p:cNvPr>
          <p:cNvGraphicFramePr>
            <a:graphicFrameLocks noGrp="1"/>
          </p:cNvGraphicFramePr>
          <p:nvPr>
            <p:ph type="tbl" sz="quarter" idx="13"/>
            <p:extLst>
              <p:ext uri="{D42A27DB-BD31-4B8C-83A1-F6EECF244321}">
                <p14:modId xmlns:p14="http://schemas.microsoft.com/office/powerpoint/2010/main" val="2804918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475799233"/>
                    </a:ext>
                  </a:extLst>
                </a:gridCol>
                <a:gridCol w="1152143">
                  <a:extLst>
                    <a:ext uri="{9D8B030D-6E8A-4147-A177-3AD203B41FA5}">
                      <a16:colId xmlns:a16="http://schemas.microsoft.com/office/drawing/2014/main" val="1865872155"/>
                    </a:ext>
                  </a:extLst>
                </a:gridCol>
                <a:gridCol w="576072">
                  <a:extLst>
                    <a:ext uri="{9D8B030D-6E8A-4147-A177-3AD203B41FA5}">
                      <a16:colId xmlns:a16="http://schemas.microsoft.com/office/drawing/2014/main" val="2872174411"/>
                    </a:ext>
                  </a:extLst>
                </a:gridCol>
                <a:gridCol w="576072">
                  <a:extLst>
                    <a:ext uri="{9D8B030D-6E8A-4147-A177-3AD203B41FA5}">
                      <a16:colId xmlns:a16="http://schemas.microsoft.com/office/drawing/2014/main" val="237883211"/>
                    </a:ext>
                  </a:extLst>
                </a:gridCol>
                <a:gridCol w="576072">
                  <a:extLst>
                    <a:ext uri="{9D8B030D-6E8A-4147-A177-3AD203B41FA5}">
                      <a16:colId xmlns:a16="http://schemas.microsoft.com/office/drawing/2014/main" val="2922372180"/>
                    </a:ext>
                  </a:extLst>
                </a:gridCol>
                <a:gridCol w="576072">
                  <a:extLst>
                    <a:ext uri="{9D8B030D-6E8A-4147-A177-3AD203B41FA5}">
                      <a16:colId xmlns:a16="http://schemas.microsoft.com/office/drawing/2014/main" val="3042550154"/>
                    </a:ext>
                  </a:extLst>
                </a:gridCol>
                <a:gridCol w="576072">
                  <a:extLst>
                    <a:ext uri="{9D8B030D-6E8A-4147-A177-3AD203B41FA5}">
                      <a16:colId xmlns:a16="http://schemas.microsoft.com/office/drawing/2014/main" val="3045438167"/>
                    </a:ext>
                  </a:extLst>
                </a:gridCol>
                <a:gridCol w="576072">
                  <a:extLst>
                    <a:ext uri="{9D8B030D-6E8A-4147-A177-3AD203B41FA5}">
                      <a16:colId xmlns:a16="http://schemas.microsoft.com/office/drawing/2014/main" val="634271355"/>
                    </a:ext>
                  </a:extLst>
                </a:gridCol>
                <a:gridCol w="576072">
                  <a:extLst>
                    <a:ext uri="{9D8B030D-6E8A-4147-A177-3AD203B41FA5}">
                      <a16:colId xmlns:a16="http://schemas.microsoft.com/office/drawing/2014/main" val="2006793065"/>
                    </a:ext>
                  </a:extLst>
                </a:gridCol>
                <a:gridCol w="576072">
                  <a:extLst>
                    <a:ext uri="{9D8B030D-6E8A-4147-A177-3AD203B41FA5}">
                      <a16:colId xmlns:a16="http://schemas.microsoft.com/office/drawing/2014/main" val="1976636021"/>
                    </a:ext>
                  </a:extLst>
                </a:gridCol>
                <a:gridCol w="576072">
                  <a:extLst>
                    <a:ext uri="{9D8B030D-6E8A-4147-A177-3AD203B41FA5}">
                      <a16:colId xmlns:a16="http://schemas.microsoft.com/office/drawing/2014/main" val="1504896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4857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- 2024-04-05 06:21:33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https://quintly-eu-image-storage.s3.amazonaws.com/33630f87b9998f2c3940c7ab31fa800c/8b628068eb3fff1d5ce7fa575f28367f.jpg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04/06/2024 06:13:49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0.9267 %</a:t>
                      </a:r>
                    </a:p>
                  </a:txBody>
                  <a:tcPr/>
                </a:tc>
                <a:extLst>
                  <a:ext uri="{0D108BD9-81ED-4DB2-BD59-A6C34878D82A}">
                    <a16:rowId xmlns:a16="http://schemas.microsoft.com/office/drawing/2014/main" val="290485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- 2024-04-05 11:37:24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https://quintly-eu-image-storage.s3.amazonaws.com/33630f87b9998f2c3940c7ab31fa800c/686feaa854b8848e9505dd6d308424b7.jpg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04/06/2024 11:09:32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0.7984 %</a:t>
                      </a:r>
                    </a:p>
                  </a:txBody>
                  <a:tcPr/>
                </a:tc>
                <a:extLst>
                  <a:ext uri="{0D108BD9-81ED-4DB2-BD59-A6C34878D82A}">
                    <a16:rowId xmlns:a16="http://schemas.microsoft.com/office/drawing/2014/main" val="2378172153"/>
                  </a:ext>
                </a:extLst>
              </a:tr>
            </a:tbl>
          </a:graphicData>
        </a:graphic>
      </p:graphicFrame>
      <p:sp>
        <p:nvSpPr>
          <p:cNvPr id="4" name="Text Placeholder 3">
            <a:extLst>
              <a:ext uri="{FF2B5EF4-FFF2-40B4-BE49-F238E27FC236}">
                <a16:creationId xmlns:a16="http://schemas.microsoft.com/office/drawing/2014/main" id="{604E98EB-9262-40D5-9DC4-3C38B59DB97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238608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D256E-014F-4759-899E-63C5E746783A}"/>
              </a:ext>
            </a:extLst>
          </p:cNvPr>
          <p:cNvSpPr>
            <a:spLocks noGrp="1"/>
          </p:cNvSpPr>
          <p:nvPr>
            <p:ph type="title"/>
          </p:nvPr>
        </p:nvSpPr>
        <p:spPr/>
        <p:txBody>
          <a:bodyPr/>
          <a:lstStyle/>
          <a:p>
            <a:r>
              <a:rPr lang="en-US"/>
              <a:t>Instagram Stories meeste impressies | NPO3FM - 7 of 14</a:t>
            </a:r>
          </a:p>
        </p:txBody>
      </p:sp>
      <p:graphicFrame>
        <p:nvGraphicFramePr>
          <p:cNvPr id="5" name="Table Placeholder 4">
            <a:extLst>
              <a:ext uri="{FF2B5EF4-FFF2-40B4-BE49-F238E27FC236}">
                <a16:creationId xmlns:a16="http://schemas.microsoft.com/office/drawing/2014/main" id="{5DC67B29-ED15-4EE8-ADFE-BF0BF4F78BA3}"/>
              </a:ext>
            </a:extLst>
          </p:cNvPr>
          <p:cNvGraphicFramePr>
            <a:graphicFrameLocks noGrp="1"/>
          </p:cNvGraphicFramePr>
          <p:nvPr>
            <p:ph type="tbl" sz="quarter" idx="13"/>
            <p:extLst>
              <p:ext uri="{D42A27DB-BD31-4B8C-83A1-F6EECF244321}">
                <p14:modId xmlns:p14="http://schemas.microsoft.com/office/powerpoint/2010/main" val="4003846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984245171"/>
                    </a:ext>
                  </a:extLst>
                </a:gridCol>
                <a:gridCol w="1152143">
                  <a:extLst>
                    <a:ext uri="{9D8B030D-6E8A-4147-A177-3AD203B41FA5}">
                      <a16:colId xmlns:a16="http://schemas.microsoft.com/office/drawing/2014/main" val="3471275881"/>
                    </a:ext>
                  </a:extLst>
                </a:gridCol>
                <a:gridCol w="576072">
                  <a:extLst>
                    <a:ext uri="{9D8B030D-6E8A-4147-A177-3AD203B41FA5}">
                      <a16:colId xmlns:a16="http://schemas.microsoft.com/office/drawing/2014/main" val="3167084953"/>
                    </a:ext>
                  </a:extLst>
                </a:gridCol>
                <a:gridCol w="576072">
                  <a:extLst>
                    <a:ext uri="{9D8B030D-6E8A-4147-A177-3AD203B41FA5}">
                      <a16:colId xmlns:a16="http://schemas.microsoft.com/office/drawing/2014/main" val="563725276"/>
                    </a:ext>
                  </a:extLst>
                </a:gridCol>
                <a:gridCol w="576072">
                  <a:extLst>
                    <a:ext uri="{9D8B030D-6E8A-4147-A177-3AD203B41FA5}">
                      <a16:colId xmlns:a16="http://schemas.microsoft.com/office/drawing/2014/main" val="3418772465"/>
                    </a:ext>
                  </a:extLst>
                </a:gridCol>
                <a:gridCol w="576072">
                  <a:extLst>
                    <a:ext uri="{9D8B030D-6E8A-4147-A177-3AD203B41FA5}">
                      <a16:colId xmlns:a16="http://schemas.microsoft.com/office/drawing/2014/main" val="2928120328"/>
                    </a:ext>
                  </a:extLst>
                </a:gridCol>
                <a:gridCol w="576072">
                  <a:extLst>
                    <a:ext uri="{9D8B030D-6E8A-4147-A177-3AD203B41FA5}">
                      <a16:colId xmlns:a16="http://schemas.microsoft.com/office/drawing/2014/main" val="817513945"/>
                    </a:ext>
                  </a:extLst>
                </a:gridCol>
                <a:gridCol w="576072">
                  <a:extLst>
                    <a:ext uri="{9D8B030D-6E8A-4147-A177-3AD203B41FA5}">
                      <a16:colId xmlns:a16="http://schemas.microsoft.com/office/drawing/2014/main" val="430770784"/>
                    </a:ext>
                  </a:extLst>
                </a:gridCol>
                <a:gridCol w="576072">
                  <a:extLst>
                    <a:ext uri="{9D8B030D-6E8A-4147-A177-3AD203B41FA5}">
                      <a16:colId xmlns:a16="http://schemas.microsoft.com/office/drawing/2014/main" val="1673192553"/>
                    </a:ext>
                  </a:extLst>
                </a:gridCol>
                <a:gridCol w="576072">
                  <a:extLst>
                    <a:ext uri="{9D8B030D-6E8A-4147-A177-3AD203B41FA5}">
                      <a16:colId xmlns:a16="http://schemas.microsoft.com/office/drawing/2014/main" val="2334576996"/>
                    </a:ext>
                  </a:extLst>
                </a:gridCol>
                <a:gridCol w="576072">
                  <a:extLst>
                    <a:ext uri="{9D8B030D-6E8A-4147-A177-3AD203B41FA5}">
                      <a16:colId xmlns:a16="http://schemas.microsoft.com/office/drawing/2014/main" val="1783880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83108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- 2024-04-15 04:04:52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https://quintly-eu-image-storage.s3.amazonaws.com/33630f87b9998f2c3940c7ab31fa800c/5cadd1394eb877169854cbc0e5b3adc9.jpg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04/16/2024 03:39:02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0.7229 %</a:t>
                      </a:r>
                    </a:p>
                  </a:txBody>
                  <a:tcPr/>
                </a:tc>
                <a:extLst>
                  <a:ext uri="{0D108BD9-81ED-4DB2-BD59-A6C34878D82A}">
                    <a16:rowId xmlns:a16="http://schemas.microsoft.com/office/drawing/2014/main" val="173720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- 2024-04-23 14:19:59</a:t>
                      </a:r>
                      <a:r>
                        <a:rPr kumimoji="0" lang="nl-NL" sz="1000" b="0" i="0" u="none" strike="noStrike" kern="1200" cap="none" spc="0" normalizeH="0" baseline="0" noProof="0">
                          <a:ln>
                            <a:noFill/>
                          </a:ln>
                          <a:solidFill>
                            <a:prstClr val="black"/>
                          </a:solidFill>
                          <a:effectLst/>
                          <a:uLnTx/>
                          <a:uFillTx/>
                          <a:latin typeface="Calibri"/>
                          <a:ea typeface="+mn-ea"/>
                          <a:cs typeface="+mn-cs"/>
                        </a:rPr>
                        <a:t>
 altijd in de mood om misstanden aan te kaarten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https://quintly-eu-image-storage.s3.amazonaws.com/33630f87b9998f2c3940c7ab31fa800c/ad81f43603182a66bb878a81afd76734.jpg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04/24/2024 14:10:53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0.9008 %</a:t>
                      </a:r>
                    </a:p>
                  </a:txBody>
                  <a:tcPr/>
                </a:tc>
                <a:extLst>
                  <a:ext uri="{0D108BD9-81ED-4DB2-BD59-A6C34878D82A}">
                    <a16:rowId xmlns:a16="http://schemas.microsoft.com/office/drawing/2014/main" val="972271201"/>
                  </a:ext>
                </a:extLst>
              </a:tr>
            </a:tbl>
          </a:graphicData>
        </a:graphic>
      </p:graphicFrame>
      <p:sp>
        <p:nvSpPr>
          <p:cNvPr id="4" name="Text Placeholder 3">
            <a:extLst>
              <a:ext uri="{FF2B5EF4-FFF2-40B4-BE49-F238E27FC236}">
                <a16:creationId xmlns:a16="http://schemas.microsoft.com/office/drawing/2014/main" id="{9386A398-EFFA-4F97-9C35-04442A0EF79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9353177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D66DC-028C-46D4-BE8F-A9486416995C}"/>
              </a:ext>
            </a:extLst>
          </p:cNvPr>
          <p:cNvSpPr>
            <a:spLocks noGrp="1"/>
          </p:cNvSpPr>
          <p:nvPr>
            <p:ph type="title"/>
          </p:nvPr>
        </p:nvSpPr>
        <p:spPr/>
        <p:txBody>
          <a:bodyPr/>
          <a:lstStyle/>
          <a:p>
            <a:r>
              <a:rPr lang="en-US"/>
              <a:t>Instagram Stories meeste impressies | NPO3FM - 8 of 14</a:t>
            </a:r>
          </a:p>
        </p:txBody>
      </p:sp>
      <p:graphicFrame>
        <p:nvGraphicFramePr>
          <p:cNvPr id="5" name="Table Placeholder 4">
            <a:extLst>
              <a:ext uri="{FF2B5EF4-FFF2-40B4-BE49-F238E27FC236}">
                <a16:creationId xmlns:a16="http://schemas.microsoft.com/office/drawing/2014/main" id="{78F31823-21BA-4BB9-AF25-EC87B54F19F0}"/>
              </a:ext>
            </a:extLst>
          </p:cNvPr>
          <p:cNvGraphicFramePr>
            <a:graphicFrameLocks noGrp="1"/>
          </p:cNvGraphicFramePr>
          <p:nvPr>
            <p:ph type="tbl" sz="quarter" idx="13"/>
            <p:extLst>
              <p:ext uri="{D42A27DB-BD31-4B8C-83A1-F6EECF244321}">
                <p14:modId xmlns:p14="http://schemas.microsoft.com/office/powerpoint/2010/main" val="2435969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215582841"/>
                    </a:ext>
                  </a:extLst>
                </a:gridCol>
                <a:gridCol w="1152143">
                  <a:extLst>
                    <a:ext uri="{9D8B030D-6E8A-4147-A177-3AD203B41FA5}">
                      <a16:colId xmlns:a16="http://schemas.microsoft.com/office/drawing/2014/main" val="2583211122"/>
                    </a:ext>
                  </a:extLst>
                </a:gridCol>
                <a:gridCol w="576072">
                  <a:extLst>
                    <a:ext uri="{9D8B030D-6E8A-4147-A177-3AD203B41FA5}">
                      <a16:colId xmlns:a16="http://schemas.microsoft.com/office/drawing/2014/main" val="2308211703"/>
                    </a:ext>
                  </a:extLst>
                </a:gridCol>
                <a:gridCol w="576072">
                  <a:extLst>
                    <a:ext uri="{9D8B030D-6E8A-4147-A177-3AD203B41FA5}">
                      <a16:colId xmlns:a16="http://schemas.microsoft.com/office/drawing/2014/main" val="2500378019"/>
                    </a:ext>
                  </a:extLst>
                </a:gridCol>
                <a:gridCol w="576072">
                  <a:extLst>
                    <a:ext uri="{9D8B030D-6E8A-4147-A177-3AD203B41FA5}">
                      <a16:colId xmlns:a16="http://schemas.microsoft.com/office/drawing/2014/main" val="3345915780"/>
                    </a:ext>
                  </a:extLst>
                </a:gridCol>
                <a:gridCol w="576072">
                  <a:extLst>
                    <a:ext uri="{9D8B030D-6E8A-4147-A177-3AD203B41FA5}">
                      <a16:colId xmlns:a16="http://schemas.microsoft.com/office/drawing/2014/main" val="4225235376"/>
                    </a:ext>
                  </a:extLst>
                </a:gridCol>
                <a:gridCol w="576072">
                  <a:extLst>
                    <a:ext uri="{9D8B030D-6E8A-4147-A177-3AD203B41FA5}">
                      <a16:colId xmlns:a16="http://schemas.microsoft.com/office/drawing/2014/main" val="537574201"/>
                    </a:ext>
                  </a:extLst>
                </a:gridCol>
                <a:gridCol w="576072">
                  <a:extLst>
                    <a:ext uri="{9D8B030D-6E8A-4147-A177-3AD203B41FA5}">
                      <a16:colId xmlns:a16="http://schemas.microsoft.com/office/drawing/2014/main" val="731245680"/>
                    </a:ext>
                  </a:extLst>
                </a:gridCol>
                <a:gridCol w="576072">
                  <a:extLst>
                    <a:ext uri="{9D8B030D-6E8A-4147-A177-3AD203B41FA5}">
                      <a16:colId xmlns:a16="http://schemas.microsoft.com/office/drawing/2014/main" val="1657574600"/>
                    </a:ext>
                  </a:extLst>
                </a:gridCol>
                <a:gridCol w="576072">
                  <a:extLst>
                    <a:ext uri="{9D8B030D-6E8A-4147-A177-3AD203B41FA5}">
                      <a16:colId xmlns:a16="http://schemas.microsoft.com/office/drawing/2014/main" val="2143490835"/>
                    </a:ext>
                  </a:extLst>
                </a:gridCol>
                <a:gridCol w="576072">
                  <a:extLst>
                    <a:ext uri="{9D8B030D-6E8A-4147-A177-3AD203B41FA5}">
                      <a16:colId xmlns:a16="http://schemas.microsoft.com/office/drawing/2014/main" val="3404222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37839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- 2024-04-05 14:28:48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https://quintly-eu-image-storage.s3.amazonaws.com/33630f87b9998f2c3940c7ab31fa800c/be8f980534dcfb5194bd895cd657aeef.jpg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04/06/2024 14:09:59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0.9411 %</a:t>
                      </a:r>
                    </a:p>
                  </a:txBody>
                  <a:tcPr/>
                </a:tc>
                <a:extLst>
                  <a:ext uri="{0D108BD9-81ED-4DB2-BD59-A6C34878D82A}">
                    <a16:rowId xmlns:a16="http://schemas.microsoft.com/office/drawing/2014/main" val="4037189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- 2024-04-29 18:55:47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https://quintly-eu-image-storage.s3.amazonaws.com/33630f87b9998f2c3940c7ab31fa800c/d1ad4595603c272f67e3af9138f28c35.jpg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04/30/2024 18:38:22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0.9421 %</a:t>
                      </a:r>
                    </a:p>
                  </a:txBody>
                  <a:tcPr/>
                </a:tc>
                <a:extLst>
                  <a:ext uri="{0D108BD9-81ED-4DB2-BD59-A6C34878D82A}">
                    <a16:rowId xmlns:a16="http://schemas.microsoft.com/office/drawing/2014/main" val="3599885577"/>
                  </a:ext>
                </a:extLst>
              </a:tr>
            </a:tbl>
          </a:graphicData>
        </a:graphic>
      </p:graphicFrame>
      <p:sp>
        <p:nvSpPr>
          <p:cNvPr id="4" name="Text Placeholder 3">
            <a:extLst>
              <a:ext uri="{FF2B5EF4-FFF2-40B4-BE49-F238E27FC236}">
                <a16:creationId xmlns:a16="http://schemas.microsoft.com/office/drawing/2014/main" id="{8C62BD93-487E-4A03-A60D-E890950162F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5026751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58A4F-7C76-4CF3-9E23-BEFC7C578AB2}"/>
              </a:ext>
            </a:extLst>
          </p:cNvPr>
          <p:cNvSpPr>
            <a:spLocks noGrp="1"/>
          </p:cNvSpPr>
          <p:nvPr>
            <p:ph type="title"/>
          </p:nvPr>
        </p:nvSpPr>
        <p:spPr/>
        <p:txBody>
          <a:bodyPr/>
          <a:lstStyle/>
          <a:p>
            <a:r>
              <a:rPr lang="en-US"/>
              <a:t>Instagram Stories meeste impressies | NPO3FM - 9 of 14</a:t>
            </a:r>
          </a:p>
        </p:txBody>
      </p:sp>
      <p:graphicFrame>
        <p:nvGraphicFramePr>
          <p:cNvPr id="5" name="Table Placeholder 4">
            <a:extLst>
              <a:ext uri="{FF2B5EF4-FFF2-40B4-BE49-F238E27FC236}">
                <a16:creationId xmlns:a16="http://schemas.microsoft.com/office/drawing/2014/main" id="{A5C719B9-4153-492D-8D01-E23A5084CB14}"/>
              </a:ext>
            </a:extLst>
          </p:cNvPr>
          <p:cNvGraphicFramePr>
            <a:graphicFrameLocks noGrp="1"/>
          </p:cNvGraphicFramePr>
          <p:nvPr>
            <p:ph type="tbl" sz="quarter" idx="13"/>
            <p:extLst>
              <p:ext uri="{D42A27DB-BD31-4B8C-83A1-F6EECF244321}">
                <p14:modId xmlns:p14="http://schemas.microsoft.com/office/powerpoint/2010/main" val="4164823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456871420"/>
                    </a:ext>
                  </a:extLst>
                </a:gridCol>
                <a:gridCol w="1152143">
                  <a:extLst>
                    <a:ext uri="{9D8B030D-6E8A-4147-A177-3AD203B41FA5}">
                      <a16:colId xmlns:a16="http://schemas.microsoft.com/office/drawing/2014/main" val="1323978166"/>
                    </a:ext>
                  </a:extLst>
                </a:gridCol>
                <a:gridCol w="576072">
                  <a:extLst>
                    <a:ext uri="{9D8B030D-6E8A-4147-A177-3AD203B41FA5}">
                      <a16:colId xmlns:a16="http://schemas.microsoft.com/office/drawing/2014/main" val="2723646791"/>
                    </a:ext>
                  </a:extLst>
                </a:gridCol>
                <a:gridCol w="576072">
                  <a:extLst>
                    <a:ext uri="{9D8B030D-6E8A-4147-A177-3AD203B41FA5}">
                      <a16:colId xmlns:a16="http://schemas.microsoft.com/office/drawing/2014/main" val="2314750378"/>
                    </a:ext>
                  </a:extLst>
                </a:gridCol>
                <a:gridCol w="576072">
                  <a:extLst>
                    <a:ext uri="{9D8B030D-6E8A-4147-A177-3AD203B41FA5}">
                      <a16:colId xmlns:a16="http://schemas.microsoft.com/office/drawing/2014/main" val="2762883934"/>
                    </a:ext>
                  </a:extLst>
                </a:gridCol>
                <a:gridCol w="576072">
                  <a:extLst>
                    <a:ext uri="{9D8B030D-6E8A-4147-A177-3AD203B41FA5}">
                      <a16:colId xmlns:a16="http://schemas.microsoft.com/office/drawing/2014/main" val="3355393928"/>
                    </a:ext>
                  </a:extLst>
                </a:gridCol>
                <a:gridCol w="576072">
                  <a:extLst>
                    <a:ext uri="{9D8B030D-6E8A-4147-A177-3AD203B41FA5}">
                      <a16:colId xmlns:a16="http://schemas.microsoft.com/office/drawing/2014/main" val="1985533925"/>
                    </a:ext>
                  </a:extLst>
                </a:gridCol>
                <a:gridCol w="576072">
                  <a:extLst>
                    <a:ext uri="{9D8B030D-6E8A-4147-A177-3AD203B41FA5}">
                      <a16:colId xmlns:a16="http://schemas.microsoft.com/office/drawing/2014/main" val="858188666"/>
                    </a:ext>
                  </a:extLst>
                </a:gridCol>
                <a:gridCol w="576072">
                  <a:extLst>
                    <a:ext uri="{9D8B030D-6E8A-4147-A177-3AD203B41FA5}">
                      <a16:colId xmlns:a16="http://schemas.microsoft.com/office/drawing/2014/main" val="2192775401"/>
                    </a:ext>
                  </a:extLst>
                </a:gridCol>
                <a:gridCol w="576072">
                  <a:extLst>
                    <a:ext uri="{9D8B030D-6E8A-4147-A177-3AD203B41FA5}">
                      <a16:colId xmlns:a16="http://schemas.microsoft.com/office/drawing/2014/main" val="1883475452"/>
                    </a:ext>
                  </a:extLst>
                </a:gridCol>
                <a:gridCol w="576072">
                  <a:extLst>
                    <a:ext uri="{9D8B030D-6E8A-4147-A177-3AD203B41FA5}">
                      <a16:colId xmlns:a16="http://schemas.microsoft.com/office/drawing/2014/main" val="2171443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8962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- 2024-04-23 14:22:39</a:t>
                      </a:r>
                      <a:r>
                        <a:rPr kumimoji="0" lang="nl-NL" sz="1000" b="0" i="0" u="none" strike="noStrike" kern="1200" cap="none" spc="0" normalizeH="0" baseline="0" noProof="0">
                          <a:ln>
                            <a:noFill/>
                          </a:ln>
                          <a:solidFill>
                            <a:prstClr val="black"/>
                          </a:solidFill>
                          <a:effectLst/>
                          <a:uLnTx/>
                          <a:uFillTx/>
                          <a:latin typeface="Calibri"/>
                          <a:ea typeface="+mn-ea"/>
                          <a:cs typeface="+mn-cs"/>
                        </a:rPr>
                        <a:t>
 het beste cadeau kreeg je afgelopen zomer al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https://quintly-eu-image-storage.s3.amazonaws.com/33630f87b9998f2c3940c7ab31fa800c/094c1c89810e317110d5074fd7ca9ac1.jpg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04/24/2024 14:10:53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0.8786 %</a:t>
                      </a:r>
                    </a:p>
                  </a:txBody>
                  <a:tcPr/>
                </a:tc>
                <a:extLst>
                  <a:ext uri="{0D108BD9-81ED-4DB2-BD59-A6C34878D82A}">
                    <a16:rowId xmlns:a16="http://schemas.microsoft.com/office/drawing/2014/main" val="264433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- 2024-04-11 12:46:15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https://quintly-eu-image-storage.s3.amazonaws.com/33630f87b9998f2c3940c7ab31fa800c/fc7be54142ca8732c2056bbf11d09cc3.jpg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12:38:44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0.7491 %</a:t>
                      </a:r>
                    </a:p>
                  </a:txBody>
                  <a:tcPr/>
                </a:tc>
                <a:extLst>
                  <a:ext uri="{0D108BD9-81ED-4DB2-BD59-A6C34878D82A}">
                    <a16:rowId xmlns:a16="http://schemas.microsoft.com/office/drawing/2014/main" val="2631455551"/>
                  </a:ext>
                </a:extLst>
              </a:tr>
            </a:tbl>
          </a:graphicData>
        </a:graphic>
      </p:graphicFrame>
      <p:sp>
        <p:nvSpPr>
          <p:cNvPr id="4" name="Text Placeholder 3">
            <a:extLst>
              <a:ext uri="{FF2B5EF4-FFF2-40B4-BE49-F238E27FC236}">
                <a16:creationId xmlns:a16="http://schemas.microsoft.com/office/drawing/2014/main" id="{F80907D7-DB55-4C06-A679-CE9994D3067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0431903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267E1-B835-4577-BD3A-0D03F20CD2B7}"/>
              </a:ext>
            </a:extLst>
          </p:cNvPr>
          <p:cNvSpPr>
            <a:spLocks noGrp="1"/>
          </p:cNvSpPr>
          <p:nvPr>
            <p:ph type="title"/>
          </p:nvPr>
        </p:nvSpPr>
        <p:spPr/>
        <p:txBody>
          <a:bodyPr/>
          <a:lstStyle/>
          <a:p>
            <a:r>
              <a:rPr lang="en-US"/>
              <a:t>Instagram Stories meeste impressies | NPO3FM - 10 of 14</a:t>
            </a:r>
          </a:p>
        </p:txBody>
      </p:sp>
      <p:graphicFrame>
        <p:nvGraphicFramePr>
          <p:cNvPr id="5" name="Table Placeholder 4">
            <a:extLst>
              <a:ext uri="{FF2B5EF4-FFF2-40B4-BE49-F238E27FC236}">
                <a16:creationId xmlns:a16="http://schemas.microsoft.com/office/drawing/2014/main" id="{BB670974-72BD-44EB-98A1-794FBAF19BAA}"/>
              </a:ext>
            </a:extLst>
          </p:cNvPr>
          <p:cNvGraphicFramePr>
            <a:graphicFrameLocks noGrp="1"/>
          </p:cNvGraphicFramePr>
          <p:nvPr>
            <p:ph type="tbl" sz="quarter" idx="13"/>
            <p:extLst>
              <p:ext uri="{D42A27DB-BD31-4B8C-83A1-F6EECF244321}">
                <p14:modId xmlns:p14="http://schemas.microsoft.com/office/powerpoint/2010/main" val="2190995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995360283"/>
                    </a:ext>
                  </a:extLst>
                </a:gridCol>
                <a:gridCol w="1152143">
                  <a:extLst>
                    <a:ext uri="{9D8B030D-6E8A-4147-A177-3AD203B41FA5}">
                      <a16:colId xmlns:a16="http://schemas.microsoft.com/office/drawing/2014/main" val="3440036865"/>
                    </a:ext>
                  </a:extLst>
                </a:gridCol>
                <a:gridCol w="576072">
                  <a:extLst>
                    <a:ext uri="{9D8B030D-6E8A-4147-A177-3AD203B41FA5}">
                      <a16:colId xmlns:a16="http://schemas.microsoft.com/office/drawing/2014/main" val="3838769900"/>
                    </a:ext>
                  </a:extLst>
                </a:gridCol>
                <a:gridCol w="576072">
                  <a:extLst>
                    <a:ext uri="{9D8B030D-6E8A-4147-A177-3AD203B41FA5}">
                      <a16:colId xmlns:a16="http://schemas.microsoft.com/office/drawing/2014/main" val="3089797849"/>
                    </a:ext>
                  </a:extLst>
                </a:gridCol>
                <a:gridCol w="576072">
                  <a:extLst>
                    <a:ext uri="{9D8B030D-6E8A-4147-A177-3AD203B41FA5}">
                      <a16:colId xmlns:a16="http://schemas.microsoft.com/office/drawing/2014/main" val="1585744413"/>
                    </a:ext>
                  </a:extLst>
                </a:gridCol>
                <a:gridCol w="576072">
                  <a:extLst>
                    <a:ext uri="{9D8B030D-6E8A-4147-A177-3AD203B41FA5}">
                      <a16:colId xmlns:a16="http://schemas.microsoft.com/office/drawing/2014/main" val="1981109551"/>
                    </a:ext>
                  </a:extLst>
                </a:gridCol>
                <a:gridCol w="576072">
                  <a:extLst>
                    <a:ext uri="{9D8B030D-6E8A-4147-A177-3AD203B41FA5}">
                      <a16:colId xmlns:a16="http://schemas.microsoft.com/office/drawing/2014/main" val="678937193"/>
                    </a:ext>
                  </a:extLst>
                </a:gridCol>
                <a:gridCol w="576072">
                  <a:extLst>
                    <a:ext uri="{9D8B030D-6E8A-4147-A177-3AD203B41FA5}">
                      <a16:colId xmlns:a16="http://schemas.microsoft.com/office/drawing/2014/main" val="430712569"/>
                    </a:ext>
                  </a:extLst>
                </a:gridCol>
                <a:gridCol w="576072">
                  <a:extLst>
                    <a:ext uri="{9D8B030D-6E8A-4147-A177-3AD203B41FA5}">
                      <a16:colId xmlns:a16="http://schemas.microsoft.com/office/drawing/2014/main" val="2029131467"/>
                    </a:ext>
                  </a:extLst>
                </a:gridCol>
                <a:gridCol w="576072">
                  <a:extLst>
                    <a:ext uri="{9D8B030D-6E8A-4147-A177-3AD203B41FA5}">
                      <a16:colId xmlns:a16="http://schemas.microsoft.com/office/drawing/2014/main" val="3919614710"/>
                    </a:ext>
                  </a:extLst>
                </a:gridCol>
                <a:gridCol w="576072">
                  <a:extLst>
                    <a:ext uri="{9D8B030D-6E8A-4147-A177-3AD203B41FA5}">
                      <a16:colId xmlns:a16="http://schemas.microsoft.com/office/drawing/2014/main" val="228822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7487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- 2024-04-05 14:30:32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https://quintly-eu-image-storage.s3.amazonaws.com/33630f87b9998f2c3940c7ab31fa800c/bc312bd2a1fd9017b32e893a3c524bc7.jpg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04/06/2024 14:09:59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0.8602 %</a:t>
                      </a:r>
                    </a:p>
                  </a:txBody>
                  <a:tcPr/>
                </a:tc>
                <a:extLst>
                  <a:ext uri="{0D108BD9-81ED-4DB2-BD59-A6C34878D82A}">
                    <a16:rowId xmlns:a16="http://schemas.microsoft.com/office/drawing/2014/main" val="201546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- 2024-04-27 12:07:58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https://quintly-eu-image-storage.s3.amazonaws.com/33630f87b9998f2c3940c7ab31fa800c/d39db4f6d7c94b233b778b5162da4d94.jpg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04/28/2024 11:38:26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0.8043 %</a:t>
                      </a:r>
                    </a:p>
                  </a:txBody>
                  <a:tcPr/>
                </a:tc>
                <a:extLst>
                  <a:ext uri="{0D108BD9-81ED-4DB2-BD59-A6C34878D82A}">
                    <a16:rowId xmlns:a16="http://schemas.microsoft.com/office/drawing/2014/main" val="4073801359"/>
                  </a:ext>
                </a:extLst>
              </a:tr>
            </a:tbl>
          </a:graphicData>
        </a:graphic>
      </p:graphicFrame>
      <p:sp>
        <p:nvSpPr>
          <p:cNvPr id="4" name="Text Placeholder 3">
            <a:extLst>
              <a:ext uri="{FF2B5EF4-FFF2-40B4-BE49-F238E27FC236}">
                <a16:creationId xmlns:a16="http://schemas.microsoft.com/office/drawing/2014/main" id="{CEB6EB2C-D9A2-43BE-9A68-DF9F40552D4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7904830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F212-EE4B-42A8-8F26-26BD3F1340AE}"/>
              </a:ext>
            </a:extLst>
          </p:cNvPr>
          <p:cNvSpPr>
            <a:spLocks noGrp="1"/>
          </p:cNvSpPr>
          <p:nvPr>
            <p:ph type="title"/>
          </p:nvPr>
        </p:nvSpPr>
        <p:spPr/>
        <p:txBody>
          <a:bodyPr/>
          <a:lstStyle/>
          <a:p>
            <a:r>
              <a:rPr lang="en-US"/>
              <a:t>Instagram Stories meeste impressies | NPO3FM - 11 of 14</a:t>
            </a:r>
          </a:p>
        </p:txBody>
      </p:sp>
      <p:graphicFrame>
        <p:nvGraphicFramePr>
          <p:cNvPr id="5" name="Table Placeholder 4">
            <a:extLst>
              <a:ext uri="{FF2B5EF4-FFF2-40B4-BE49-F238E27FC236}">
                <a16:creationId xmlns:a16="http://schemas.microsoft.com/office/drawing/2014/main" id="{2CC17C1B-E1FD-4282-B080-14A4A119BA3E}"/>
              </a:ext>
            </a:extLst>
          </p:cNvPr>
          <p:cNvGraphicFramePr>
            <a:graphicFrameLocks noGrp="1"/>
          </p:cNvGraphicFramePr>
          <p:nvPr>
            <p:ph type="tbl" sz="quarter" idx="13"/>
            <p:extLst>
              <p:ext uri="{D42A27DB-BD31-4B8C-83A1-F6EECF244321}">
                <p14:modId xmlns:p14="http://schemas.microsoft.com/office/powerpoint/2010/main" val="3366982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934185536"/>
                    </a:ext>
                  </a:extLst>
                </a:gridCol>
                <a:gridCol w="1152143">
                  <a:extLst>
                    <a:ext uri="{9D8B030D-6E8A-4147-A177-3AD203B41FA5}">
                      <a16:colId xmlns:a16="http://schemas.microsoft.com/office/drawing/2014/main" val="1818863895"/>
                    </a:ext>
                  </a:extLst>
                </a:gridCol>
                <a:gridCol w="576072">
                  <a:extLst>
                    <a:ext uri="{9D8B030D-6E8A-4147-A177-3AD203B41FA5}">
                      <a16:colId xmlns:a16="http://schemas.microsoft.com/office/drawing/2014/main" val="2807886244"/>
                    </a:ext>
                  </a:extLst>
                </a:gridCol>
                <a:gridCol w="576072">
                  <a:extLst>
                    <a:ext uri="{9D8B030D-6E8A-4147-A177-3AD203B41FA5}">
                      <a16:colId xmlns:a16="http://schemas.microsoft.com/office/drawing/2014/main" val="2329320814"/>
                    </a:ext>
                  </a:extLst>
                </a:gridCol>
                <a:gridCol w="576072">
                  <a:extLst>
                    <a:ext uri="{9D8B030D-6E8A-4147-A177-3AD203B41FA5}">
                      <a16:colId xmlns:a16="http://schemas.microsoft.com/office/drawing/2014/main" val="1026644046"/>
                    </a:ext>
                  </a:extLst>
                </a:gridCol>
                <a:gridCol w="576072">
                  <a:extLst>
                    <a:ext uri="{9D8B030D-6E8A-4147-A177-3AD203B41FA5}">
                      <a16:colId xmlns:a16="http://schemas.microsoft.com/office/drawing/2014/main" val="2393434321"/>
                    </a:ext>
                  </a:extLst>
                </a:gridCol>
                <a:gridCol w="576072">
                  <a:extLst>
                    <a:ext uri="{9D8B030D-6E8A-4147-A177-3AD203B41FA5}">
                      <a16:colId xmlns:a16="http://schemas.microsoft.com/office/drawing/2014/main" val="906646286"/>
                    </a:ext>
                  </a:extLst>
                </a:gridCol>
                <a:gridCol w="576072">
                  <a:extLst>
                    <a:ext uri="{9D8B030D-6E8A-4147-A177-3AD203B41FA5}">
                      <a16:colId xmlns:a16="http://schemas.microsoft.com/office/drawing/2014/main" val="3736683970"/>
                    </a:ext>
                  </a:extLst>
                </a:gridCol>
                <a:gridCol w="576072">
                  <a:extLst>
                    <a:ext uri="{9D8B030D-6E8A-4147-A177-3AD203B41FA5}">
                      <a16:colId xmlns:a16="http://schemas.microsoft.com/office/drawing/2014/main" val="1664859201"/>
                    </a:ext>
                  </a:extLst>
                </a:gridCol>
                <a:gridCol w="576072">
                  <a:extLst>
                    <a:ext uri="{9D8B030D-6E8A-4147-A177-3AD203B41FA5}">
                      <a16:colId xmlns:a16="http://schemas.microsoft.com/office/drawing/2014/main" val="744760964"/>
                    </a:ext>
                  </a:extLst>
                </a:gridCol>
                <a:gridCol w="576072">
                  <a:extLst>
                    <a:ext uri="{9D8B030D-6E8A-4147-A177-3AD203B41FA5}">
                      <a16:colId xmlns:a16="http://schemas.microsoft.com/office/drawing/2014/main" val="898286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6465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- 2024-04-23 14:24:27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https://quintly-eu-image-storage.s3.amazonaws.com/33630f87b9998f2c3940c7ab31fa800c/02ab457bd756fdfa8fe2433a300e85c3.jpg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04/24/2024 14:10:53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0.9238 %</a:t>
                      </a:r>
                    </a:p>
                  </a:txBody>
                  <a:tcPr/>
                </a:tc>
                <a:extLst>
                  <a:ext uri="{0D108BD9-81ED-4DB2-BD59-A6C34878D82A}">
                    <a16:rowId xmlns:a16="http://schemas.microsoft.com/office/drawing/2014/main" val="209761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- 2024-04-29 19:11:24</a:t>
                      </a:r>
                      <a:r>
                        <a:rPr kumimoji="0" lang="en-US" sz="1000" b="0" i="0" u="none" strike="noStrike" kern="1200" cap="none" spc="0" normalizeH="0" baseline="0" noProof="0">
                          <a:ln>
                            <a:noFill/>
                          </a:ln>
                          <a:solidFill>
                            <a:prstClr val="black"/>
                          </a:solidFill>
                          <a:effectLst/>
                          <a:uLnTx/>
                          <a:uFillTx/>
                          <a:latin typeface="Calibri"/>
                          <a:ea typeface="+mn-ea"/>
                          <a:cs typeface="+mn-cs"/>
                        </a:rPr>
                        <a:t>
 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https://quintly-eu-image-storage.s3.amazonaws.com/33630f87b9998f2c3940c7ab31fa800c/013d4126a097dcf174e589530fc60b56.jpg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04/30/2024 19:09:55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0.9819 %</a:t>
                      </a:r>
                    </a:p>
                  </a:txBody>
                  <a:tcPr/>
                </a:tc>
                <a:extLst>
                  <a:ext uri="{0D108BD9-81ED-4DB2-BD59-A6C34878D82A}">
                    <a16:rowId xmlns:a16="http://schemas.microsoft.com/office/drawing/2014/main" val="2941713874"/>
                  </a:ext>
                </a:extLst>
              </a:tr>
            </a:tbl>
          </a:graphicData>
        </a:graphic>
      </p:graphicFrame>
      <p:sp>
        <p:nvSpPr>
          <p:cNvPr id="4" name="Text Placeholder 3">
            <a:extLst>
              <a:ext uri="{FF2B5EF4-FFF2-40B4-BE49-F238E27FC236}">
                <a16:creationId xmlns:a16="http://schemas.microsoft.com/office/drawing/2014/main" id="{1C6E45F4-42F6-4A09-BDEC-4D390F3017B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259721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0AC7E-860B-454A-ACC8-0CBF478E7CE6}"/>
              </a:ext>
            </a:extLst>
          </p:cNvPr>
          <p:cNvSpPr>
            <a:spLocks noGrp="1"/>
          </p:cNvSpPr>
          <p:nvPr>
            <p:ph type="title"/>
          </p:nvPr>
        </p:nvSpPr>
        <p:spPr/>
        <p:txBody>
          <a:bodyPr/>
          <a:lstStyle/>
          <a:p>
            <a:r>
              <a:rPr lang="en-US"/>
              <a:t>Instagram Stories meeste impressies | NPO3FM - 12 of 14</a:t>
            </a:r>
          </a:p>
        </p:txBody>
      </p:sp>
      <p:graphicFrame>
        <p:nvGraphicFramePr>
          <p:cNvPr id="5" name="Table Placeholder 4">
            <a:extLst>
              <a:ext uri="{FF2B5EF4-FFF2-40B4-BE49-F238E27FC236}">
                <a16:creationId xmlns:a16="http://schemas.microsoft.com/office/drawing/2014/main" id="{96A0B748-74EA-4652-A2E2-9AF1CCC8C978}"/>
              </a:ext>
            </a:extLst>
          </p:cNvPr>
          <p:cNvGraphicFramePr>
            <a:graphicFrameLocks noGrp="1"/>
          </p:cNvGraphicFramePr>
          <p:nvPr>
            <p:ph type="tbl" sz="quarter" idx="13"/>
            <p:extLst>
              <p:ext uri="{D42A27DB-BD31-4B8C-83A1-F6EECF244321}">
                <p14:modId xmlns:p14="http://schemas.microsoft.com/office/powerpoint/2010/main" val="280117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004490431"/>
                    </a:ext>
                  </a:extLst>
                </a:gridCol>
                <a:gridCol w="1152143">
                  <a:extLst>
                    <a:ext uri="{9D8B030D-6E8A-4147-A177-3AD203B41FA5}">
                      <a16:colId xmlns:a16="http://schemas.microsoft.com/office/drawing/2014/main" val="3559708705"/>
                    </a:ext>
                  </a:extLst>
                </a:gridCol>
                <a:gridCol w="576072">
                  <a:extLst>
                    <a:ext uri="{9D8B030D-6E8A-4147-A177-3AD203B41FA5}">
                      <a16:colId xmlns:a16="http://schemas.microsoft.com/office/drawing/2014/main" val="1270391656"/>
                    </a:ext>
                  </a:extLst>
                </a:gridCol>
                <a:gridCol w="576072">
                  <a:extLst>
                    <a:ext uri="{9D8B030D-6E8A-4147-A177-3AD203B41FA5}">
                      <a16:colId xmlns:a16="http://schemas.microsoft.com/office/drawing/2014/main" val="511849407"/>
                    </a:ext>
                  </a:extLst>
                </a:gridCol>
                <a:gridCol w="576072">
                  <a:extLst>
                    <a:ext uri="{9D8B030D-6E8A-4147-A177-3AD203B41FA5}">
                      <a16:colId xmlns:a16="http://schemas.microsoft.com/office/drawing/2014/main" val="1412270160"/>
                    </a:ext>
                  </a:extLst>
                </a:gridCol>
                <a:gridCol w="576072">
                  <a:extLst>
                    <a:ext uri="{9D8B030D-6E8A-4147-A177-3AD203B41FA5}">
                      <a16:colId xmlns:a16="http://schemas.microsoft.com/office/drawing/2014/main" val="1836828987"/>
                    </a:ext>
                  </a:extLst>
                </a:gridCol>
                <a:gridCol w="576072">
                  <a:extLst>
                    <a:ext uri="{9D8B030D-6E8A-4147-A177-3AD203B41FA5}">
                      <a16:colId xmlns:a16="http://schemas.microsoft.com/office/drawing/2014/main" val="2004141066"/>
                    </a:ext>
                  </a:extLst>
                </a:gridCol>
                <a:gridCol w="576072">
                  <a:extLst>
                    <a:ext uri="{9D8B030D-6E8A-4147-A177-3AD203B41FA5}">
                      <a16:colId xmlns:a16="http://schemas.microsoft.com/office/drawing/2014/main" val="2793016150"/>
                    </a:ext>
                  </a:extLst>
                </a:gridCol>
                <a:gridCol w="576072">
                  <a:extLst>
                    <a:ext uri="{9D8B030D-6E8A-4147-A177-3AD203B41FA5}">
                      <a16:colId xmlns:a16="http://schemas.microsoft.com/office/drawing/2014/main" val="139631791"/>
                    </a:ext>
                  </a:extLst>
                </a:gridCol>
                <a:gridCol w="576072">
                  <a:extLst>
                    <a:ext uri="{9D8B030D-6E8A-4147-A177-3AD203B41FA5}">
                      <a16:colId xmlns:a16="http://schemas.microsoft.com/office/drawing/2014/main" val="1622372648"/>
                    </a:ext>
                  </a:extLst>
                </a:gridCol>
                <a:gridCol w="576072">
                  <a:extLst>
                    <a:ext uri="{9D8B030D-6E8A-4147-A177-3AD203B41FA5}">
                      <a16:colId xmlns:a16="http://schemas.microsoft.com/office/drawing/2014/main" val="413324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8399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- 2024-04-29 20:10:30</a:t>
                      </a:r>
                      <a:r>
                        <a:rPr kumimoji="0" lang="nl-NL" sz="1000" b="0" i="0" u="none" strike="noStrike" kern="1200" cap="none" spc="0" normalizeH="0" baseline="0" noProof="0">
                          <a:ln>
                            <a:noFill/>
                          </a:ln>
                          <a:solidFill>
                            <a:prstClr val="black"/>
                          </a:solidFill>
                          <a:effectLst/>
                          <a:uLnTx/>
                          <a:uFillTx/>
                          <a:latin typeface="Calibri"/>
                          <a:ea typeface="+mn-ea"/>
                          <a:cs typeface="+mn-cs"/>
                        </a:rPr>
                        <a:t>
 zo gaat ze tot november de hele wereld over.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https://quintly-eu-image-storage.s3.amazonaws.com/33630f87b9998f2c3940c7ab31fa800c/16c518555faf8a27012b2d98974d0ec6.jpg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04/30/2024 20:10:22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0.9980 %</a:t>
                      </a:r>
                    </a:p>
                  </a:txBody>
                  <a:tcPr/>
                </a:tc>
                <a:extLst>
                  <a:ext uri="{0D108BD9-81ED-4DB2-BD59-A6C34878D82A}">
                    <a16:rowId xmlns:a16="http://schemas.microsoft.com/office/drawing/2014/main" val="365577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- 2024-04-24 12:11:18</a:t>
                      </a:r>
                      <a:r>
                        <a:rPr kumimoji="0" lang="nl-NL" sz="1000" b="0" i="0" u="none" strike="noStrike" kern="1200" cap="none" spc="0" normalizeH="0" baseline="0" noProof="0">
                          <a:ln>
                            <a:noFill/>
                          </a:ln>
                          <a:solidFill>
                            <a:prstClr val="black"/>
                          </a:solidFill>
                          <a:effectLst/>
                          <a:uLnTx/>
                          <a:uFillTx/>
                          <a:latin typeface="Calibri"/>
                          <a:ea typeface="+mn-ea"/>
                          <a:cs typeface="+mn-cs"/>
                        </a:rPr>
                        <a:t>
 BEN JE FAN VAN JOOST? EN ZOEK JE EEN NIEUWE ACHTERGROND?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https://quintly-eu-image-storage.s3.amazonaws.com/33630f87b9998f2c3940c7ab31fa800c/63379aa927862ad77337dcb69838bca1.jpg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04/25/2024 11:38:41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0.7324 %</a:t>
                      </a:r>
                    </a:p>
                  </a:txBody>
                  <a:tcPr/>
                </a:tc>
                <a:extLst>
                  <a:ext uri="{0D108BD9-81ED-4DB2-BD59-A6C34878D82A}">
                    <a16:rowId xmlns:a16="http://schemas.microsoft.com/office/drawing/2014/main" val="34645567"/>
                  </a:ext>
                </a:extLst>
              </a:tr>
            </a:tbl>
          </a:graphicData>
        </a:graphic>
      </p:graphicFrame>
      <p:sp>
        <p:nvSpPr>
          <p:cNvPr id="4" name="Text Placeholder 3">
            <a:extLst>
              <a:ext uri="{FF2B5EF4-FFF2-40B4-BE49-F238E27FC236}">
                <a16:creationId xmlns:a16="http://schemas.microsoft.com/office/drawing/2014/main" id="{5C9EFDC5-E8A5-45B6-9272-C4CFA255F36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8364106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4B80-8BEB-488B-AC67-742EB6D19705}"/>
              </a:ext>
            </a:extLst>
          </p:cNvPr>
          <p:cNvSpPr>
            <a:spLocks noGrp="1"/>
          </p:cNvSpPr>
          <p:nvPr>
            <p:ph type="title"/>
          </p:nvPr>
        </p:nvSpPr>
        <p:spPr/>
        <p:txBody>
          <a:bodyPr/>
          <a:lstStyle/>
          <a:p>
            <a:r>
              <a:rPr lang="en-US"/>
              <a:t>Instagram Stories meeste impressies | NPO3FM - 13 of 14</a:t>
            </a:r>
          </a:p>
        </p:txBody>
      </p:sp>
      <p:graphicFrame>
        <p:nvGraphicFramePr>
          <p:cNvPr id="5" name="Table Placeholder 4">
            <a:extLst>
              <a:ext uri="{FF2B5EF4-FFF2-40B4-BE49-F238E27FC236}">
                <a16:creationId xmlns:a16="http://schemas.microsoft.com/office/drawing/2014/main" id="{A73E097D-B404-4E93-9FA7-D74D1287571A}"/>
              </a:ext>
            </a:extLst>
          </p:cNvPr>
          <p:cNvGraphicFramePr>
            <a:graphicFrameLocks noGrp="1"/>
          </p:cNvGraphicFramePr>
          <p:nvPr>
            <p:ph type="tbl" sz="quarter" idx="13"/>
            <p:extLst>
              <p:ext uri="{D42A27DB-BD31-4B8C-83A1-F6EECF244321}">
                <p14:modId xmlns:p14="http://schemas.microsoft.com/office/powerpoint/2010/main" val="893479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541916531"/>
                    </a:ext>
                  </a:extLst>
                </a:gridCol>
                <a:gridCol w="1152143">
                  <a:extLst>
                    <a:ext uri="{9D8B030D-6E8A-4147-A177-3AD203B41FA5}">
                      <a16:colId xmlns:a16="http://schemas.microsoft.com/office/drawing/2014/main" val="1182172592"/>
                    </a:ext>
                  </a:extLst>
                </a:gridCol>
                <a:gridCol w="576072">
                  <a:extLst>
                    <a:ext uri="{9D8B030D-6E8A-4147-A177-3AD203B41FA5}">
                      <a16:colId xmlns:a16="http://schemas.microsoft.com/office/drawing/2014/main" val="244012929"/>
                    </a:ext>
                  </a:extLst>
                </a:gridCol>
                <a:gridCol w="576072">
                  <a:extLst>
                    <a:ext uri="{9D8B030D-6E8A-4147-A177-3AD203B41FA5}">
                      <a16:colId xmlns:a16="http://schemas.microsoft.com/office/drawing/2014/main" val="3032185988"/>
                    </a:ext>
                  </a:extLst>
                </a:gridCol>
                <a:gridCol w="576072">
                  <a:extLst>
                    <a:ext uri="{9D8B030D-6E8A-4147-A177-3AD203B41FA5}">
                      <a16:colId xmlns:a16="http://schemas.microsoft.com/office/drawing/2014/main" val="2465488974"/>
                    </a:ext>
                  </a:extLst>
                </a:gridCol>
                <a:gridCol w="576072">
                  <a:extLst>
                    <a:ext uri="{9D8B030D-6E8A-4147-A177-3AD203B41FA5}">
                      <a16:colId xmlns:a16="http://schemas.microsoft.com/office/drawing/2014/main" val="4215510049"/>
                    </a:ext>
                  </a:extLst>
                </a:gridCol>
                <a:gridCol w="576072">
                  <a:extLst>
                    <a:ext uri="{9D8B030D-6E8A-4147-A177-3AD203B41FA5}">
                      <a16:colId xmlns:a16="http://schemas.microsoft.com/office/drawing/2014/main" val="3868656257"/>
                    </a:ext>
                  </a:extLst>
                </a:gridCol>
                <a:gridCol w="576072">
                  <a:extLst>
                    <a:ext uri="{9D8B030D-6E8A-4147-A177-3AD203B41FA5}">
                      <a16:colId xmlns:a16="http://schemas.microsoft.com/office/drawing/2014/main" val="2122299385"/>
                    </a:ext>
                  </a:extLst>
                </a:gridCol>
                <a:gridCol w="576072">
                  <a:extLst>
                    <a:ext uri="{9D8B030D-6E8A-4147-A177-3AD203B41FA5}">
                      <a16:colId xmlns:a16="http://schemas.microsoft.com/office/drawing/2014/main" val="2211401410"/>
                    </a:ext>
                  </a:extLst>
                </a:gridCol>
                <a:gridCol w="576072">
                  <a:extLst>
                    <a:ext uri="{9D8B030D-6E8A-4147-A177-3AD203B41FA5}">
                      <a16:colId xmlns:a16="http://schemas.microsoft.com/office/drawing/2014/main" val="2281140782"/>
                    </a:ext>
                  </a:extLst>
                </a:gridCol>
                <a:gridCol w="576072">
                  <a:extLst>
                    <a:ext uri="{9D8B030D-6E8A-4147-A177-3AD203B41FA5}">
                      <a16:colId xmlns:a16="http://schemas.microsoft.com/office/drawing/2014/main" val="114338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8555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- 2024-04-09 12:47:42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https://quintly-eu-image-storage.s3.amazonaws.com/33630f87b9998f2c3940c7ab31fa800c/498d0f5cb0a8f8c91877f283da14e843.jpg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04/10/2024 12:38:55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0.8998 %</a:t>
                      </a:r>
                    </a:p>
                  </a:txBody>
                  <a:tcPr/>
                </a:tc>
                <a:extLst>
                  <a:ext uri="{0D108BD9-81ED-4DB2-BD59-A6C34878D82A}">
                    <a16:rowId xmlns:a16="http://schemas.microsoft.com/office/drawing/2014/main" val="223114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npo3fm - 2024-04-24 13:16:44</a:t>
                      </a:r>
                      <a:r>
                        <a:rPr kumimoji="0" lang="pl-PL" sz="1000" b="0" i="0" u="none" strike="noStrike" kern="1200" cap="none" spc="0" normalizeH="0" baseline="0" noProof="0">
                          <a:ln>
                            <a:noFill/>
                          </a:ln>
                          <a:solidFill>
                            <a:prstClr val="black"/>
                          </a:solidFill>
                          <a:effectLst/>
                          <a:uLnTx/>
                          <a:uFillTx/>
                          <a:latin typeface="Calibri"/>
                          <a:ea typeface="+mn-ea"/>
                          <a:cs typeface="+mn-cs"/>
                        </a:rPr>
                        <a:t>
 @JULIENKOOIJ</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https://quintly-eu-image-storage.s3.amazonaws.com/33630f87b9998f2c3940c7ab31fa800c/6a8815de194673bf53ae5d1bbb02d899.jpg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04/25/2024 13:10:38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0.8766 %</a:t>
                      </a:r>
                    </a:p>
                  </a:txBody>
                  <a:tcPr/>
                </a:tc>
                <a:extLst>
                  <a:ext uri="{0D108BD9-81ED-4DB2-BD59-A6C34878D82A}">
                    <a16:rowId xmlns:a16="http://schemas.microsoft.com/office/drawing/2014/main" val="2212966680"/>
                  </a:ext>
                </a:extLst>
              </a:tr>
            </a:tbl>
          </a:graphicData>
        </a:graphic>
      </p:graphicFrame>
      <p:sp>
        <p:nvSpPr>
          <p:cNvPr id="4" name="Text Placeholder 3">
            <a:extLst>
              <a:ext uri="{FF2B5EF4-FFF2-40B4-BE49-F238E27FC236}">
                <a16:creationId xmlns:a16="http://schemas.microsoft.com/office/drawing/2014/main" id="{F461712C-8F67-4ADB-8918-5E5E9597D3E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9929279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A0E07-6817-4913-9276-060F4E5B4153}"/>
              </a:ext>
            </a:extLst>
          </p:cNvPr>
          <p:cNvSpPr>
            <a:spLocks noGrp="1"/>
          </p:cNvSpPr>
          <p:nvPr>
            <p:ph type="title"/>
          </p:nvPr>
        </p:nvSpPr>
        <p:spPr/>
        <p:txBody>
          <a:bodyPr/>
          <a:lstStyle/>
          <a:p>
            <a:r>
              <a:rPr lang="en-US"/>
              <a:t>Instagram Stories meeste impressies | NPO3FM - 14 of 14</a:t>
            </a:r>
          </a:p>
        </p:txBody>
      </p:sp>
      <p:graphicFrame>
        <p:nvGraphicFramePr>
          <p:cNvPr id="5" name="Table Placeholder 4">
            <a:extLst>
              <a:ext uri="{FF2B5EF4-FFF2-40B4-BE49-F238E27FC236}">
                <a16:creationId xmlns:a16="http://schemas.microsoft.com/office/drawing/2014/main" id="{E1B99B13-96B7-4F7E-8EBD-BEDE3453401A}"/>
              </a:ext>
            </a:extLst>
          </p:cNvPr>
          <p:cNvGraphicFramePr>
            <a:graphicFrameLocks noGrp="1"/>
          </p:cNvGraphicFramePr>
          <p:nvPr>
            <p:ph type="tbl" sz="quarter" idx="13"/>
            <p:extLst>
              <p:ext uri="{D42A27DB-BD31-4B8C-83A1-F6EECF244321}">
                <p14:modId xmlns:p14="http://schemas.microsoft.com/office/powerpoint/2010/main" val="315119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84161004"/>
                    </a:ext>
                  </a:extLst>
                </a:gridCol>
                <a:gridCol w="1152143">
                  <a:extLst>
                    <a:ext uri="{9D8B030D-6E8A-4147-A177-3AD203B41FA5}">
                      <a16:colId xmlns:a16="http://schemas.microsoft.com/office/drawing/2014/main" val="497774439"/>
                    </a:ext>
                  </a:extLst>
                </a:gridCol>
                <a:gridCol w="576072">
                  <a:extLst>
                    <a:ext uri="{9D8B030D-6E8A-4147-A177-3AD203B41FA5}">
                      <a16:colId xmlns:a16="http://schemas.microsoft.com/office/drawing/2014/main" val="3863684340"/>
                    </a:ext>
                  </a:extLst>
                </a:gridCol>
                <a:gridCol w="576072">
                  <a:extLst>
                    <a:ext uri="{9D8B030D-6E8A-4147-A177-3AD203B41FA5}">
                      <a16:colId xmlns:a16="http://schemas.microsoft.com/office/drawing/2014/main" val="3101308438"/>
                    </a:ext>
                  </a:extLst>
                </a:gridCol>
                <a:gridCol w="576072">
                  <a:extLst>
                    <a:ext uri="{9D8B030D-6E8A-4147-A177-3AD203B41FA5}">
                      <a16:colId xmlns:a16="http://schemas.microsoft.com/office/drawing/2014/main" val="1731109971"/>
                    </a:ext>
                  </a:extLst>
                </a:gridCol>
                <a:gridCol w="576072">
                  <a:extLst>
                    <a:ext uri="{9D8B030D-6E8A-4147-A177-3AD203B41FA5}">
                      <a16:colId xmlns:a16="http://schemas.microsoft.com/office/drawing/2014/main" val="2576670678"/>
                    </a:ext>
                  </a:extLst>
                </a:gridCol>
                <a:gridCol w="576072">
                  <a:extLst>
                    <a:ext uri="{9D8B030D-6E8A-4147-A177-3AD203B41FA5}">
                      <a16:colId xmlns:a16="http://schemas.microsoft.com/office/drawing/2014/main" val="3240070349"/>
                    </a:ext>
                  </a:extLst>
                </a:gridCol>
                <a:gridCol w="576072">
                  <a:extLst>
                    <a:ext uri="{9D8B030D-6E8A-4147-A177-3AD203B41FA5}">
                      <a16:colId xmlns:a16="http://schemas.microsoft.com/office/drawing/2014/main" val="892200615"/>
                    </a:ext>
                  </a:extLst>
                </a:gridCol>
                <a:gridCol w="576072">
                  <a:extLst>
                    <a:ext uri="{9D8B030D-6E8A-4147-A177-3AD203B41FA5}">
                      <a16:colId xmlns:a16="http://schemas.microsoft.com/office/drawing/2014/main" val="2261698865"/>
                    </a:ext>
                  </a:extLst>
                </a:gridCol>
                <a:gridCol w="576072">
                  <a:extLst>
                    <a:ext uri="{9D8B030D-6E8A-4147-A177-3AD203B41FA5}">
                      <a16:colId xmlns:a16="http://schemas.microsoft.com/office/drawing/2014/main" val="1628321343"/>
                    </a:ext>
                  </a:extLst>
                </a:gridCol>
                <a:gridCol w="576072">
                  <a:extLst>
                    <a:ext uri="{9D8B030D-6E8A-4147-A177-3AD203B41FA5}">
                      <a16:colId xmlns:a16="http://schemas.microsoft.com/office/drawing/2014/main" val="249036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3867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- 2024-04-29 20:20:45</a:t>
                      </a:r>
                      <a:r>
                        <a:rPr kumimoji="0" lang="en-US" sz="1000" b="0" i="0" u="none" strike="noStrike" kern="1200" cap="none" spc="0" normalizeH="0" baseline="0" noProof="0">
                          <a:ln>
                            <a:noFill/>
                          </a:ln>
                          <a:solidFill>
                            <a:prstClr val="black"/>
                          </a:solidFill>
                          <a:effectLst/>
                          <a:uLnTx/>
                          <a:uFillTx/>
                          <a:latin typeface="Calibri"/>
                          <a:ea typeface="+mn-ea"/>
                          <a:cs typeface="+mn-cs"/>
                        </a:rPr>
                        <a:t>
 ‘She's All I Wanna Be’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https://quintly-eu-image-storage.s3.amazonaws.com/33630f87b9998f2c3940c7ab31fa800c/96fb305cd0031e4bc9c09e1e1fad3530.jpg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04/30/2024 20:10:22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1.0235 %</a:t>
                      </a:r>
                    </a:p>
                  </a:txBody>
                  <a:tcPr/>
                </a:tc>
                <a:extLst>
                  <a:ext uri="{0D108BD9-81ED-4DB2-BD59-A6C34878D82A}">
                    <a16:rowId xmlns:a16="http://schemas.microsoft.com/office/drawing/2014/main" val="1542714698"/>
                  </a:ext>
                </a:extLst>
              </a:tr>
            </a:tbl>
          </a:graphicData>
        </a:graphic>
      </p:graphicFrame>
      <p:sp>
        <p:nvSpPr>
          <p:cNvPr id="4" name="Text Placeholder 3">
            <a:extLst>
              <a:ext uri="{FF2B5EF4-FFF2-40B4-BE49-F238E27FC236}">
                <a16:creationId xmlns:a16="http://schemas.microsoft.com/office/drawing/2014/main" id="{48EA623D-5CFC-418A-8555-5FE7F341DDD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597682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AABFB-4D40-4EA1-88C4-B4E135202ACD}"/>
              </a:ext>
            </a:extLst>
          </p:cNvPr>
          <p:cNvSpPr>
            <a:spLocks noGrp="1"/>
          </p:cNvSpPr>
          <p:nvPr>
            <p:ph type="title"/>
          </p:nvPr>
        </p:nvSpPr>
        <p:spPr/>
        <p:txBody>
          <a:bodyPr/>
          <a:lstStyle/>
          <a:p>
            <a:r>
              <a:rPr lang="en-US"/>
              <a:t>Tiktok Followers Total | NPO3FM</a:t>
            </a:r>
          </a:p>
        </p:txBody>
      </p:sp>
      <p:graphicFrame>
        <p:nvGraphicFramePr>
          <p:cNvPr id="6" name="Chart Placeholder 5">
            <a:extLst>
              <a:ext uri="{FF2B5EF4-FFF2-40B4-BE49-F238E27FC236}">
                <a16:creationId xmlns:a16="http://schemas.microsoft.com/office/drawing/2014/main" id="{DFBE580B-511C-44C4-8E68-EF7C1DDAF3CE}"/>
              </a:ext>
            </a:extLst>
          </p:cNvPr>
          <p:cNvGraphicFramePr>
            <a:graphicFrameLocks noGrp="1"/>
          </p:cNvGraphicFramePr>
          <p:nvPr>
            <p:ph type="chart" sz="quarter" idx="13"/>
            <p:extLst>
              <p:ext uri="{D42A27DB-BD31-4B8C-83A1-F6EECF244321}">
                <p14:modId xmlns:p14="http://schemas.microsoft.com/office/powerpoint/2010/main" val="2901443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0DF186-20C3-4808-8807-417E4A94899C}"/>
              </a:ext>
            </a:extLst>
          </p:cNvPr>
          <p:cNvSpPr>
            <a:spLocks noGrp="1"/>
          </p:cNvSpPr>
          <p:nvPr>
            <p:ph type="body" sz="quarter" idx="14"/>
          </p:nvPr>
        </p:nvSpPr>
        <p:spPr/>
        <p:txBody>
          <a:bodyPr/>
          <a:lstStyle/>
          <a:p>
            <a:r>
              <a:rPr lang="en-US"/>
              <a:t>03/28/2022 - 05/01/2022</a:t>
            </a:r>
          </a:p>
        </p:txBody>
      </p:sp>
      <p:sp>
        <p:nvSpPr>
          <p:cNvPr id="5" name="Footer Placeholder 4">
            <a:extLst>
              <a:ext uri="{FF2B5EF4-FFF2-40B4-BE49-F238E27FC236}">
                <a16:creationId xmlns:a16="http://schemas.microsoft.com/office/drawing/2014/main" id="{8BEFB154-08D6-4B2B-A559-3F1227244D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85133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832B7-BDE3-41EF-BB06-4D82A670D2E3}"/>
              </a:ext>
            </a:extLst>
          </p:cNvPr>
          <p:cNvSpPr>
            <a:spLocks noGrp="1"/>
          </p:cNvSpPr>
          <p:nvPr>
            <p:ph type="title"/>
          </p:nvPr>
        </p:nvSpPr>
        <p:spPr/>
        <p:txBody>
          <a:bodyPr/>
          <a:lstStyle/>
          <a:p>
            <a:r>
              <a:rPr lang="en-US"/>
              <a:t>Tiktok Likes Total | NPO3FM</a:t>
            </a:r>
          </a:p>
        </p:txBody>
      </p:sp>
      <p:graphicFrame>
        <p:nvGraphicFramePr>
          <p:cNvPr id="6" name="Chart Placeholder 5">
            <a:extLst>
              <a:ext uri="{FF2B5EF4-FFF2-40B4-BE49-F238E27FC236}">
                <a16:creationId xmlns:a16="http://schemas.microsoft.com/office/drawing/2014/main" id="{E5F97CE6-C8F3-4A10-88CC-033D7F686838}"/>
              </a:ext>
            </a:extLst>
          </p:cNvPr>
          <p:cNvGraphicFramePr>
            <a:graphicFrameLocks noGrp="1"/>
          </p:cNvGraphicFramePr>
          <p:nvPr>
            <p:ph type="chart" sz="quarter" idx="13"/>
            <p:extLst>
              <p:ext uri="{D42A27DB-BD31-4B8C-83A1-F6EECF244321}">
                <p14:modId xmlns:p14="http://schemas.microsoft.com/office/powerpoint/2010/main" val="1845134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818CD0-14C2-4571-80AB-D994EDAE7214}"/>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11ADB738-26BA-438D-B519-83FF14E083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1663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6B02E-0F0D-4991-AE26-E25272F4FD88}"/>
              </a:ext>
            </a:extLst>
          </p:cNvPr>
          <p:cNvSpPr>
            <a:spLocks noGrp="1"/>
          </p:cNvSpPr>
          <p:nvPr>
            <p:ph type="title"/>
          </p:nvPr>
        </p:nvSpPr>
        <p:spPr/>
        <p:txBody>
          <a:bodyPr/>
          <a:lstStyle/>
          <a:p>
            <a:r>
              <a:rPr lang="nb-NO"/>
              <a:t>Tiktok Average Likes per Video | NPO3FM</a:t>
            </a:r>
            <a:endParaRPr lang="en-US"/>
          </a:p>
        </p:txBody>
      </p:sp>
      <p:graphicFrame>
        <p:nvGraphicFramePr>
          <p:cNvPr id="6" name="Chart Placeholder 5">
            <a:extLst>
              <a:ext uri="{FF2B5EF4-FFF2-40B4-BE49-F238E27FC236}">
                <a16:creationId xmlns:a16="http://schemas.microsoft.com/office/drawing/2014/main" id="{A69B62A1-A163-454E-B2DF-A81D8AC929C9}"/>
              </a:ext>
            </a:extLst>
          </p:cNvPr>
          <p:cNvGraphicFramePr>
            <a:graphicFrameLocks noGrp="1"/>
          </p:cNvGraphicFramePr>
          <p:nvPr>
            <p:ph type="chart" sz="quarter" idx="13"/>
            <p:extLst>
              <p:ext uri="{D42A27DB-BD31-4B8C-83A1-F6EECF244321}">
                <p14:modId xmlns:p14="http://schemas.microsoft.com/office/powerpoint/2010/main" val="2520670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4DDCBA-E856-404E-B04D-238333C864D5}"/>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D37F8FE6-5BE1-4784-B5CA-409187DF7A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21298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EEAE1-7ED2-4F51-9CAD-01897836572C}"/>
              </a:ext>
            </a:extLst>
          </p:cNvPr>
          <p:cNvSpPr>
            <a:spLocks noGrp="1"/>
          </p:cNvSpPr>
          <p:nvPr>
            <p:ph type="title"/>
          </p:nvPr>
        </p:nvSpPr>
        <p:spPr/>
        <p:txBody>
          <a:bodyPr/>
          <a:lstStyle/>
          <a:p>
            <a:r>
              <a:rPr lang="en-US"/>
              <a:t>Tiktok Followers Change | NPO3FM</a:t>
            </a:r>
          </a:p>
        </p:txBody>
      </p:sp>
      <p:graphicFrame>
        <p:nvGraphicFramePr>
          <p:cNvPr id="6" name="Chart Placeholder 5">
            <a:extLst>
              <a:ext uri="{FF2B5EF4-FFF2-40B4-BE49-F238E27FC236}">
                <a16:creationId xmlns:a16="http://schemas.microsoft.com/office/drawing/2014/main" id="{74F65892-5AFD-4C3C-BC8A-A16F1BB5820E}"/>
              </a:ext>
            </a:extLst>
          </p:cNvPr>
          <p:cNvGraphicFramePr>
            <a:graphicFrameLocks noGrp="1"/>
          </p:cNvGraphicFramePr>
          <p:nvPr>
            <p:ph type="chart" sz="quarter" idx="13"/>
            <p:extLst>
              <p:ext uri="{D42A27DB-BD31-4B8C-83A1-F6EECF244321}">
                <p14:modId xmlns:p14="http://schemas.microsoft.com/office/powerpoint/2010/main" val="1702078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A1FCA4-4868-4E5F-AB25-2A9064A422BC}"/>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28FDA337-0600-446D-8D1C-8902899C8C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4391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3974B-9072-4720-A77D-731CCC67BCF2}"/>
              </a:ext>
            </a:extLst>
          </p:cNvPr>
          <p:cNvSpPr>
            <a:spLocks noGrp="1"/>
          </p:cNvSpPr>
          <p:nvPr>
            <p:ph type="title"/>
          </p:nvPr>
        </p:nvSpPr>
        <p:spPr/>
        <p:txBody>
          <a:bodyPr/>
          <a:lstStyle/>
          <a:p>
            <a:r>
              <a:rPr lang="en-US"/>
              <a:t>Youtube Private Key Metrics Table | NPO3FM</a:t>
            </a:r>
          </a:p>
        </p:txBody>
      </p:sp>
      <p:graphicFrame>
        <p:nvGraphicFramePr>
          <p:cNvPr id="5" name="Table Placeholder 4">
            <a:extLst>
              <a:ext uri="{FF2B5EF4-FFF2-40B4-BE49-F238E27FC236}">
                <a16:creationId xmlns:a16="http://schemas.microsoft.com/office/drawing/2014/main" id="{28313B1F-31AD-40C1-85A5-227EE5635796}"/>
              </a:ext>
            </a:extLst>
          </p:cNvPr>
          <p:cNvGraphicFramePr>
            <a:graphicFrameLocks noGrp="1"/>
          </p:cNvGraphicFramePr>
          <p:nvPr>
            <p:ph type="tbl" sz="quarter" idx="13"/>
            <p:extLst>
              <p:ext uri="{D42A27DB-BD31-4B8C-83A1-F6EECF244321}">
                <p14:modId xmlns:p14="http://schemas.microsoft.com/office/powerpoint/2010/main" val="1406886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25100637"/>
                    </a:ext>
                  </a:extLst>
                </a:gridCol>
                <a:gridCol w="493776">
                  <a:extLst>
                    <a:ext uri="{9D8B030D-6E8A-4147-A177-3AD203B41FA5}">
                      <a16:colId xmlns:a16="http://schemas.microsoft.com/office/drawing/2014/main" val="1868328846"/>
                    </a:ext>
                  </a:extLst>
                </a:gridCol>
                <a:gridCol w="493776">
                  <a:extLst>
                    <a:ext uri="{9D8B030D-6E8A-4147-A177-3AD203B41FA5}">
                      <a16:colId xmlns:a16="http://schemas.microsoft.com/office/drawing/2014/main" val="2199208284"/>
                    </a:ext>
                  </a:extLst>
                </a:gridCol>
                <a:gridCol w="493776">
                  <a:extLst>
                    <a:ext uri="{9D8B030D-6E8A-4147-A177-3AD203B41FA5}">
                      <a16:colId xmlns:a16="http://schemas.microsoft.com/office/drawing/2014/main" val="3168295178"/>
                    </a:ext>
                  </a:extLst>
                </a:gridCol>
                <a:gridCol w="493776">
                  <a:extLst>
                    <a:ext uri="{9D8B030D-6E8A-4147-A177-3AD203B41FA5}">
                      <a16:colId xmlns:a16="http://schemas.microsoft.com/office/drawing/2014/main" val="1081016518"/>
                    </a:ext>
                  </a:extLst>
                </a:gridCol>
                <a:gridCol w="493776">
                  <a:extLst>
                    <a:ext uri="{9D8B030D-6E8A-4147-A177-3AD203B41FA5}">
                      <a16:colId xmlns:a16="http://schemas.microsoft.com/office/drawing/2014/main" val="3087890043"/>
                    </a:ext>
                  </a:extLst>
                </a:gridCol>
                <a:gridCol w="493776">
                  <a:extLst>
                    <a:ext uri="{9D8B030D-6E8A-4147-A177-3AD203B41FA5}">
                      <a16:colId xmlns:a16="http://schemas.microsoft.com/office/drawing/2014/main" val="2332518277"/>
                    </a:ext>
                  </a:extLst>
                </a:gridCol>
                <a:gridCol w="493776">
                  <a:extLst>
                    <a:ext uri="{9D8B030D-6E8A-4147-A177-3AD203B41FA5}">
                      <a16:colId xmlns:a16="http://schemas.microsoft.com/office/drawing/2014/main" val="2510502309"/>
                    </a:ext>
                  </a:extLst>
                </a:gridCol>
                <a:gridCol w="493776">
                  <a:extLst>
                    <a:ext uri="{9D8B030D-6E8A-4147-A177-3AD203B41FA5}">
                      <a16:colId xmlns:a16="http://schemas.microsoft.com/office/drawing/2014/main" val="1037631277"/>
                    </a:ext>
                  </a:extLst>
                </a:gridCol>
                <a:gridCol w="493776">
                  <a:extLst>
                    <a:ext uri="{9D8B030D-6E8A-4147-A177-3AD203B41FA5}">
                      <a16:colId xmlns:a16="http://schemas.microsoft.com/office/drawing/2014/main" val="342940248"/>
                    </a:ext>
                  </a:extLst>
                </a:gridCol>
                <a:gridCol w="493776">
                  <a:extLst>
                    <a:ext uri="{9D8B030D-6E8A-4147-A177-3AD203B41FA5}">
                      <a16:colId xmlns:a16="http://schemas.microsoft.com/office/drawing/2014/main" val="2609527307"/>
                    </a:ext>
                  </a:extLst>
                </a:gridCol>
                <a:gridCol w="493776">
                  <a:extLst>
                    <a:ext uri="{9D8B030D-6E8A-4147-A177-3AD203B41FA5}">
                      <a16:colId xmlns:a16="http://schemas.microsoft.com/office/drawing/2014/main" val="4189587024"/>
                    </a:ext>
                  </a:extLst>
                </a:gridCol>
                <a:gridCol w="493776">
                  <a:extLst>
                    <a:ext uri="{9D8B030D-6E8A-4147-A177-3AD203B41FA5}">
                      <a16:colId xmlns:a16="http://schemas.microsoft.com/office/drawing/2014/main" val="1698273373"/>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Videos</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 (w/o replies)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1016330756"/>
                  </a:ext>
                </a:extLst>
              </a:tr>
              <a:tr h="370840">
                <a:tc>
                  <a:txBody>
                    <a:bodyPr/>
                    <a:lstStyle/>
                    <a:p>
                      <a:r>
                        <a:rPr lang="en-US" sz="1000"/>
                        <a:t>3FM Live</a:t>
                      </a:r>
                    </a:p>
                  </a:txBody>
                  <a:tcPr/>
                </a:tc>
                <a:tc>
                  <a:txBody>
                    <a:bodyPr/>
                    <a:lstStyle/>
                    <a:p>
                      <a:r>
                        <a:rPr lang="en-US" sz="1000"/>
                        <a:t>68485</a:t>
                      </a:r>
                    </a:p>
                  </a:txBody>
                  <a:tcPr/>
                </a:tc>
                <a:tc>
                  <a:txBody>
                    <a:bodyPr/>
                    <a:lstStyle/>
                    <a:p>
                      <a:r>
                        <a:rPr lang="en-US" sz="1000"/>
                        <a:t>104495</a:t>
                      </a:r>
                    </a:p>
                  </a:txBody>
                  <a:tcPr/>
                </a:tc>
                <a:tc>
                  <a:txBody>
                    <a:bodyPr/>
                    <a:lstStyle/>
                    <a:p>
                      <a:r>
                        <a:rPr lang="en-US" sz="1000"/>
                        <a:t>36010</a:t>
                      </a:r>
                    </a:p>
                  </a:txBody>
                  <a:tcPr/>
                </a:tc>
                <a:tc>
                  <a:txBody>
                    <a:bodyPr/>
                    <a:lstStyle/>
                    <a:p>
                      <a:r>
                        <a:rPr lang="en-US" sz="1000"/>
                        <a:t>11</a:t>
                      </a:r>
                    </a:p>
                  </a:txBody>
                  <a:tcPr/>
                </a:tc>
                <a:tc>
                  <a:txBody>
                    <a:bodyPr/>
                    <a:lstStyle/>
                    <a:p>
                      <a:r>
                        <a:rPr lang="en-US" sz="1000"/>
                        <a:t>321474</a:t>
                      </a:r>
                    </a:p>
                  </a:txBody>
                  <a:tcPr/>
                </a:tc>
                <a:tc>
                  <a:txBody>
                    <a:bodyPr/>
                    <a:lstStyle/>
                    <a:p>
                      <a:r>
                        <a:rPr lang="en-US" sz="1000"/>
                        <a:t>2425</a:t>
                      </a:r>
                    </a:p>
                  </a:txBody>
                  <a:tcPr/>
                </a:tc>
                <a:tc>
                  <a:txBody>
                    <a:bodyPr/>
                    <a:lstStyle/>
                    <a:p>
                      <a:r>
                        <a:rPr lang="en-US" sz="1000"/>
                        <a:t>57</a:t>
                      </a:r>
                    </a:p>
                  </a:txBody>
                  <a:tcPr/>
                </a:tc>
                <a:tc>
                  <a:txBody>
                    <a:bodyPr/>
                    <a:lstStyle/>
                    <a:p>
                      <a:r>
                        <a:rPr lang="en-US" sz="1000"/>
                        <a:t>123</a:t>
                      </a:r>
                    </a:p>
                  </a:txBody>
                  <a:tcPr/>
                </a:tc>
                <a:tc>
                  <a:txBody>
                    <a:bodyPr/>
                    <a:lstStyle/>
                    <a:p>
                      <a:r>
                        <a:rPr lang="en-US" sz="1000"/>
                        <a:t>2029</a:t>
                      </a:r>
                    </a:p>
                  </a:txBody>
                  <a:tcPr/>
                </a:tc>
                <a:tc>
                  <a:txBody>
                    <a:bodyPr/>
                    <a:lstStyle/>
                    <a:p>
                      <a:r>
                        <a:rPr lang="en-US" sz="1000"/>
                        <a:t>853499</a:t>
                      </a:r>
                    </a:p>
                  </a:txBody>
                  <a:tcPr/>
                </a:tc>
                <a:tc>
                  <a:txBody>
                    <a:bodyPr/>
                    <a:lstStyle/>
                    <a:p>
                      <a:r>
                        <a:rPr lang="en-US" sz="1000"/>
                        <a:t>159</a:t>
                      </a:r>
                    </a:p>
                  </a:txBody>
                  <a:tcPr/>
                </a:tc>
                <a:tc>
                  <a:txBody>
                    <a:bodyPr/>
                    <a:lstStyle/>
                    <a:p>
                      <a:r>
                        <a:rPr lang="en-US" sz="1000"/>
                        <a:t>49.93 %</a:t>
                      </a:r>
                    </a:p>
                  </a:txBody>
                  <a:tcPr/>
                </a:tc>
                <a:extLst>
                  <a:ext uri="{0D108BD9-81ED-4DB2-BD59-A6C34878D82A}">
                    <a16:rowId xmlns:a16="http://schemas.microsoft.com/office/drawing/2014/main" val="2004152505"/>
                  </a:ext>
                </a:extLst>
              </a:tr>
              <a:tr h="370840">
                <a:tc>
                  <a:txBody>
                    <a:bodyPr/>
                    <a:lstStyle/>
                    <a:p>
                      <a:r>
                        <a:rPr lang="en-US" sz="1000"/>
                        <a:t>3FM</a:t>
                      </a:r>
                    </a:p>
                  </a:txBody>
                  <a:tcPr/>
                </a:tc>
                <a:tc>
                  <a:txBody>
                    <a:bodyPr/>
                    <a:lstStyle/>
                    <a:p>
                      <a:r>
                        <a:rPr lang="en-US" sz="1000"/>
                        <a:t>65952</a:t>
                      </a:r>
                    </a:p>
                  </a:txBody>
                  <a:tcPr/>
                </a:tc>
                <a:tc>
                  <a:txBody>
                    <a:bodyPr/>
                    <a:lstStyle/>
                    <a:p>
                      <a:r>
                        <a:rPr lang="en-US" sz="1000"/>
                        <a:t>108374</a:t>
                      </a:r>
                    </a:p>
                  </a:txBody>
                  <a:tcPr/>
                </a:tc>
                <a:tc>
                  <a:txBody>
                    <a:bodyPr/>
                    <a:lstStyle/>
                    <a:p>
                      <a:r>
                        <a:rPr lang="en-US" sz="1000"/>
                        <a:t>42422</a:t>
                      </a:r>
                    </a:p>
                  </a:txBody>
                  <a:tcPr/>
                </a:tc>
                <a:tc>
                  <a:txBody>
                    <a:bodyPr/>
                    <a:lstStyle/>
                    <a:p>
                      <a:r>
                        <a:rPr lang="en-US" sz="1000"/>
                        <a:t>26</a:t>
                      </a:r>
                    </a:p>
                  </a:txBody>
                  <a:tcPr/>
                </a:tc>
                <a:tc>
                  <a:txBody>
                    <a:bodyPr/>
                    <a:lstStyle/>
                    <a:p>
                      <a:r>
                        <a:rPr lang="en-US" sz="1000"/>
                        <a:t>209051</a:t>
                      </a:r>
                    </a:p>
                  </a:txBody>
                  <a:tcPr/>
                </a:tc>
                <a:tc>
                  <a:txBody>
                    <a:bodyPr/>
                    <a:lstStyle/>
                    <a:p>
                      <a:r>
                        <a:rPr lang="en-US" sz="1000"/>
                        <a:t>2708</a:t>
                      </a:r>
                    </a:p>
                  </a:txBody>
                  <a:tcPr/>
                </a:tc>
                <a:tc>
                  <a:txBody>
                    <a:bodyPr/>
                    <a:lstStyle/>
                    <a:p>
                      <a:r>
                        <a:rPr lang="en-US" sz="1000"/>
                        <a:t>98</a:t>
                      </a:r>
                    </a:p>
                  </a:txBody>
                  <a:tcPr/>
                </a:tc>
                <a:tc>
                  <a:txBody>
                    <a:bodyPr/>
                    <a:lstStyle/>
                    <a:p>
                      <a:r>
                        <a:rPr lang="en-US" sz="1000"/>
                        <a:t>63</a:t>
                      </a:r>
                    </a:p>
                  </a:txBody>
                  <a:tcPr/>
                </a:tc>
                <a:tc>
                  <a:txBody>
                    <a:bodyPr/>
                    <a:lstStyle/>
                    <a:p>
                      <a:r>
                        <a:rPr lang="en-US" sz="1000"/>
                        <a:t>958</a:t>
                      </a:r>
                    </a:p>
                  </a:txBody>
                  <a:tcPr/>
                </a:tc>
                <a:tc>
                  <a:txBody>
                    <a:bodyPr/>
                    <a:lstStyle/>
                    <a:p>
                      <a:r>
                        <a:rPr lang="en-US" sz="1000"/>
                        <a:t>905056</a:t>
                      </a:r>
                    </a:p>
                  </a:txBody>
                  <a:tcPr/>
                </a:tc>
                <a:tc>
                  <a:txBody>
                    <a:bodyPr/>
                    <a:lstStyle/>
                    <a:p>
                      <a:r>
                        <a:rPr lang="en-US" sz="1000"/>
                        <a:t>260</a:t>
                      </a:r>
                    </a:p>
                  </a:txBody>
                  <a:tcPr/>
                </a:tc>
                <a:tc>
                  <a:txBody>
                    <a:bodyPr/>
                    <a:lstStyle/>
                    <a:p>
                      <a:r>
                        <a:rPr lang="en-US" sz="1000"/>
                        <a:t>42.61 %</a:t>
                      </a:r>
                    </a:p>
                  </a:txBody>
                  <a:tcPr/>
                </a:tc>
                <a:extLst>
                  <a:ext uri="{0D108BD9-81ED-4DB2-BD59-A6C34878D82A}">
                    <a16:rowId xmlns:a16="http://schemas.microsoft.com/office/drawing/2014/main" val="4096449275"/>
                  </a:ext>
                </a:extLst>
              </a:tr>
            </a:tbl>
          </a:graphicData>
        </a:graphic>
      </p:graphicFrame>
      <p:sp>
        <p:nvSpPr>
          <p:cNvPr id="4" name="Text Placeholder 3">
            <a:extLst>
              <a:ext uri="{FF2B5EF4-FFF2-40B4-BE49-F238E27FC236}">
                <a16:creationId xmlns:a16="http://schemas.microsoft.com/office/drawing/2014/main" id="{DAC76726-69F2-4E5E-A87C-BB402CD2283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5165731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4544E-08FC-4782-9704-64B609C8688B}"/>
              </a:ext>
            </a:extLst>
          </p:cNvPr>
          <p:cNvSpPr>
            <a:spLocks noGrp="1"/>
          </p:cNvSpPr>
          <p:nvPr>
            <p:ph type="title"/>
          </p:nvPr>
        </p:nvSpPr>
        <p:spPr/>
        <p:txBody>
          <a:bodyPr/>
          <a:lstStyle/>
          <a:p>
            <a:r>
              <a:rPr lang="en-US"/>
              <a:t>Youtube Subscribers | NPO3FM</a:t>
            </a:r>
          </a:p>
        </p:txBody>
      </p:sp>
      <p:graphicFrame>
        <p:nvGraphicFramePr>
          <p:cNvPr id="6" name="Chart Placeholder 5">
            <a:extLst>
              <a:ext uri="{FF2B5EF4-FFF2-40B4-BE49-F238E27FC236}">
                <a16:creationId xmlns:a16="http://schemas.microsoft.com/office/drawing/2014/main" id="{E5625CDF-DEE7-4922-A0F3-DE888EA5F4BD}"/>
              </a:ext>
            </a:extLst>
          </p:cNvPr>
          <p:cNvGraphicFramePr>
            <a:graphicFrameLocks noGrp="1"/>
          </p:cNvGraphicFramePr>
          <p:nvPr>
            <p:ph type="chart" sz="quarter" idx="13"/>
            <p:extLst>
              <p:ext uri="{D42A27DB-BD31-4B8C-83A1-F6EECF244321}">
                <p14:modId xmlns:p14="http://schemas.microsoft.com/office/powerpoint/2010/main" val="3054163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C3571A-6F0B-4A57-B1BC-3EA84107C089}"/>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133844A3-D7CA-4FFB-9555-8984EC37B8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7467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825C3-E841-4B68-BDAC-11347AA261EA}"/>
              </a:ext>
            </a:extLst>
          </p:cNvPr>
          <p:cNvSpPr>
            <a:spLocks noGrp="1"/>
          </p:cNvSpPr>
          <p:nvPr>
            <p:ph type="title"/>
          </p:nvPr>
        </p:nvSpPr>
        <p:spPr/>
        <p:txBody>
          <a:bodyPr/>
          <a:lstStyle/>
          <a:p>
            <a:r>
              <a:rPr lang="en-US"/>
              <a:t>Facebook Total Reach over Time GB | NPO3FM</a:t>
            </a:r>
          </a:p>
        </p:txBody>
      </p:sp>
      <p:graphicFrame>
        <p:nvGraphicFramePr>
          <p:cNvPr id="6" name="Chart Placeholder 5">
            <a:extLst>
              <a:ext uri="{FF2B5EF4-FFF2-40B4-BE49-F238E27FC236}">
                <a16:creationId xmlns:a16="http://schemas.microsoft.com/office/drawing/2014/main" id="{8DA6C3B0-B507-46E8-A61C-C2816334FB0E}"/>
              </a:ext>
            </a:extLst>
          </p:cNvPr>
          <p:cNvGraphicFramePr>
            <a:graphicFrameLocks noGrp="1"/>
          </p:cNvGraphicFramePr>
          <p:nvPr>
            <p:ph type="chart" sz="quarter" idx="13"/>
            <p:extLst>
              <p:ext uri="{D42A27DB-BD31-4B8C-83A1-F6EECF244321}">
                <p14:modId xmlns:p14="http://schemas.microsoft.com/office/powerpoint/2010/main" val="801658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34F411-1507-4F03-8212-3DF6250E9CE9}"/>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0060303D-0360-4592-AF6C-488101FE26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8553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8E7D1-DCD9-4057-992C-8707C71A4681}"/>
              </a:ext>
            </a:extLst>
          </p:cNvPr>
          <p:cNvSpPr>
            <a:spLocks noGrp="1"/>
          </p:cNvSpPr>
          <p:nvPr>
            <p:ph type="title"/>
          </p:nvPr>
        </p:nvSpPr>
        <p:spPr/>
        <p:txBody>
          <a:bodyPr/>
          <a:lstStyle/>
          <a:p>
            <a:r>
              <a:rPr lang="en-US"/>
              <a:t>Youtube Videos Table | NPO3FM</a:t>
            </a:r>
          </a:p>
        </p:txBody>
      </p:sp>
      <p:graphicFrame>
        <p:nvGraphicFramePr>
          <p:cNvPr id="5" name="Table Placeholder 4">
            <a:extLst>
              <a:ext uri="{FF2B5EF4-FFF2-40B4-BE49-F238E27FC236}">
                <a16:creationId xmlns:a16="http://schemas.microsoft.com/office/drawing/2014/main" id="{CBEFA765-F7AE-4C9E-B650-D0A3BFC21C5D}"/>
              </a:ext>
            </a:extLst>
          </p:cNvPr>
          <p:cNvGraphicFramePr>
            <a:graphicFrameLocks noGrp="1"/>
          </p:cNvGraphicFramePr>
          <p:nvPr>
            <p:ph type="tbl" sz="quarter" idx="13"/>
            <p:extLst>
              <p:ext uri="{D42A27DB-BD31-4B8C-83A1-F6EECF244321}">
                <p14:modId xmlns:p14="http://schemas.microsoft.com/office/powerpoint/2010/main" val="2913180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75517553"/>
                    </a:ext>
                  </a:extLst>
                </a:gridCol>
                <a:gridCol w="2057400">
                  <a:extLst>
                    <a:ext uri="{9D8B030D-6E8A-4147-A177-3AD203B41FA5}">
                      <a16:colId xmlns:a16="http://schemas.microsoft.com/office/drawing/2014/main" val="4035096748"/>
                    </a:ext>
                  </a:extLst>
                </a:gridCol>
                <a:gridCol w="658368">
                  <a:extLst>
                    <a:ext uri="{9D8B030D-6E8A-4147-A177-3AD203B41FA5}">
                      <a16:colId xmlns:a16="http://schemas.microsoft.com/office/drawing/2014/main" val="2023368308"/>
                    </a:ext>
                  </a:extLst>
                </a:gridCol>
                <a:gridCol w="658368">
                  <a:extLst>
                    <a:ext uri="{9D8B030D-6E8A-4147-A177-3AD203B41FA5}">
                      <a16:colId xmlns:a16="http://schemas.microsoft.com/office/drawing/2014/main" val="2387198362"/>
                    </a:ext>
                  </a:extLst>
                </a:gridCol>
                <a:gridCol w="658368">
                  <a:extLst>
                    <a:ext uri="{9D8B030D-6E8A-4147-A177-3AD203B41FA5}">
                      <a16:colId xmlns:a16="http://schemas.microsoft.com/office/drawing/2014/main" val="4129081372"/>
                    </a:ext>
                  </a:extLst>
                </a:gridCol>
                <a:gridCol w="658368">
                  <a:extLst>
                    <a:ext uri="{9D8B030D-6E8A-4147-A177-3AD203B41FA5}">
                      <a16:colId xmlns:a16="http://schemas.microsoft.com/office/drawing/2014/main" val="3246463490"/>
                    </a:ext>
                  </a:extLst>
                </a:gridCol>
                <a:gridCol w="658368">
                  <a:extLst>
                    <a:ext uri="{9D8B030D-6E8A-4147-A177-3AD203B41FA5}">
                      <a16:colId xmlns:a16="http://schemas.microsoft.com/office/drawing/2014/main" val="1441634079"/>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 (w/o replies)</a:t>
                      </a:r>
                    </a:p>
                  </a:txBody>
                  <a:tcPr/>
                </a:tc>
                <a:extLst>
                  <a:ext uri="{0D108BD9-81ED-4DB2-BD59-A6C34878D82A}">
                    <a16:rowId xmlns:a16="http://schemas.microsoft.com/office/drawing/2014/main" val="1164536096"/>
                  </a:ext>
                </a:extLst>
              </a:tr>
              <a:tr h="370840">
                <a:tc>
                  <a:txBody>
                    <a:bodyPr/>
                    <a:lstStyle/>
                    <a:p>
                      <a:r>
                        <a:rPr lang="pt-BR" sz="1000" b="1"/>
                        <a:t>3FM - 2024-04-30 15:21:28</a:t>
                      </a:r>
                      <a:r>
                        <a:rPr lang="pt-BR" sz="1000"/>
                        <a:t>
 n/a</a:t>
                      </a:r>
                      <a:endParaRPr lang="en-US" sz="1000"/>
                    </a:p>
                  </a:txBody>
                  <a:tcPr/>
                </a:tc>
                <a:tc>
                  <a:txBody>
                    <a:bodyPr/>
                    <a:lstStyle/>
                    <a:p>
                      <a:r>
                        <a:rPr lang="en-US" sz="1000"/>
                        <a:t>https://i.ytimg.com/vi/fJaQ92A5OqE/hqdefault.jpg</a:t>
                      </a:r>
                    </a:p>
                  </a:txBody>
                  <a:tcPr/>
                </a:tc>
                <a:tc>
                  <a:txBody>
                    <a:bodyPr/>
                    <a:lstStyle/>
                    <a:p>
                      <a:r>
                        <a:rPr lang="en-US" sz="1000"/>
                        <a:t>00:00:25</a:t>
                      </a:r>
                    </a:p>
                  </a:txBody>
                  <a:tcPr/>
                </a:tc>
                <a:tc>
                  <a:txBody>
                    <a:bodyPr/>
                    <a:lstStyle/>
                    <a:p>
                      <a:r>
                        <a:rPr lang="en-US" sz="1000"/>
                        <a:t>553</a:t>
                      </a:r>
                    </a:p>
                  </a:txBody>
                  <a:tcPr/>
                </a:tc>
                <a:tc>
                  <a:txBody>
                    <a:bodyPr/>
                    <a:lstStyle/>
                    <a:p>
                      <a:r>
                        <a:rPr lang="en-US" sz="1000"/>
                        <a:t>7</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822690093"/>
                  </a:ext>
                </a:extLst>
              </a:tr>
              <a:tr h="370840">
                <a:tc>
                  <a:txBody>
                    <a:bodyPr/>
                    <a:lstStyle/>
                    <a:p>
                      <a:r>
                        <a:rPr lang="pt-BR" sz="1000" b="1"/>
                        <a:t>3FM - 2024-04-30 14:56:51</a:t>
                      </a:r>
                      <a:r>
                        <a:rPr lang="pt-BR" sz="1000"/>
                        <a:t>
 n/a</a:t>
                      </a:r>
                      <a:endParaRPr lang="en-US" sz="1000"/>
                    </a:p>
                  </a:txBody>
                  <a:tcPr/>
                </a:tc>
                <a:tc>
                  <a:txBody>
                    <a:bodyPr/>
                    <a:lstStyle/>
                    <a:p>
                      <a:r>
                        <a:rPr lang="en-US" sz="1000"/>
                        <a:t>https://i.ytimg.com/vi/x4lPKE0WuPA/hqdefault.jpg</a:t>
                      </a:r>
                    </a:p>
                  </a:txBody>
                  <a:tcPr/>
                </a:tc>
                <a:tc>
                  <a:txBody>
                    <a:bodyPr/>
                    <a:lstStyle/>
                    <a:p>
                      <a:r>
                        <a:rPr lang="en-US" sz="1000"/>
                        <a:t>00:03:38</a:t>
                      </a:r>
                    </a:p>
                  </a:txBody>
                  <a:tcPr/>
                </a:tc>
                <a:tc>
                  <a:txBody>
                    <a:bodyPr/>
                    <a:lstStyle/>
                    <a:p>
                      <a:r>
                        <a:rPr lang="en-US" sz="1000"/>
                        <a:t>144</a:t>
                      </a:r>
                    </a:p>
                  </a:txBody>
                  <a:tcPr/>
                </a:tc>
                <a:tc>
                  <a:txBody>
                    <a:bodyPr/>
                    <a:lstStyle/>
                    <a:p>
                      <a:r>
                        <a:rPr lang="en-US" sz="1000"/>
                        <a:t>7</a:t>
                      </a:r>
                    </a:p>
                  </a:txBody>
                  <a:tcPr/>
                </a:tc>
                <a:tc>
                  <a:txBody>
                    <a:bodyPr/>
                    <a:lstStyle/>
                    <a:p>
                      <a:r>
                        <a:rPr lang="en-US" sz="1000"/>
                        <a:t>n/a</a:t>
                      </a:r>
                    </a:p>
                  </a:txBody>
                  <a:tcPr/>
                </a:tc>
                <a:tc>
                  <a:txBody>
                    <a:bodyPr/>
                    <a:lstStyle/>
                    <a:p>
                      <a:r>
                        <a:rPr lang="en-US" sz="1000"/>
                        <a:t>1</a:t>
                      </a:r>
                    </a:p>
                  </a:txBody>
                  <a:tcPr/>
                </a:tc>
                <a:extLst>
                  <a:ext uri="{0D108BD9-81ED-4DB2-BD59-A6C34878D82A}">
                    <a16:rowId xmlns:a16="http://schemas.microsoft.com/office/drawing/2014/main" val="3642121640"/>
                  </a:ext>
                </a:extLst>
              </a:tr>
              <a:tr h="370840">
                <a:tc>
                  <a:txBody>
                    <a:bodyPr/>
                    <a:lstStyle/>
                    <a:p>
                      <a:r>
                        <a:rPr lang="pt-BR" sz="1000" b="1"/>
                        <a:t>3FM - 2024-04-24 13:11:44</a:t>
                      </a:r>
                      <a:r>
                        <a:rPr lang="pt-BR" sz="1000"/>
                        <a:t>
 n/a</a:t>
                      </a:r>
                      <a:endParaRPr lang="en-US" sz="1000"/>
                    </a:p>
                  </a:txBody>
                  <a:tcPr/>
                </a:tc>
                <a:tc>
                  <a:txBody>
                    <a:bodyPr/>
                    <a:lstStyle/>
                    <a:p>
                      <a:r>
                        <a:rPr lang="en-US" sz="1000"/>
                        <a:t>https://i.ytimg.com/vi/WIgxkUV2Yc8/hqdefault.jpg</a:t>
                      </a:r>
                    </a:p>
                  </a:txBody>
                  <a:tcPr/>
                </a:tc>
                <a:tc>
                  <a:txBody>
                    <a:bodyPr/>
                    <a:lstStyle/>
                    <a:p>
                      <a:r>
                        <a:rPr lang="en-US" sz="1000"/>
                        <a:t>00:00:22</a:t>
                      </a:r>
                    </a:p>
                  </a:txBody>
                  <a:tcPr/>
                </a:tc>
                <a:tc>
                  <a:txBody>
                    <a:bodyPr/>
                    <a:lstStyle/>
                    <a:p>
                      <a:r>
                        <a:rPr lang="en-US" sz="1000"/>
                        <a:t>947</a:t>
                      </a:r>
                    </a:p>
                  </a:txBody>
                  <a:tcPr/>
                </a:tc>
                <a:tc>
                  <a:txBody>
                    <a:bodyPr/>
                    <a:lstStyle/>
                    <a:p>
                      <a:r>
                        <a:rPr lang="en-US" sz="1000"/>
                        <a:t>10</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1155766678"/>
                  </a:ext>
                </a:extLst>
              </a:tr>
              <a:tr h="370840">
                <a:tc>
                  <a:txBody>
                    <a:bodyPr/>
                    <a:lstStyle/>
                    <a:p>
                      <a:r>
                        <a:rPr lang="pt-BR" sz="1000" b="1"/>
                        <a:t>3FM - 2024-04-23 15:00:40</a:t>
                      </a:r>
                      <a:r>
                        <a:rPr lang="pt-BR" sz="1000"/>
                        <a:t>
 n/a</a:t>
                      </a:r>
                      <a:endParaRPr lang="en-US" sz="1000"/>
                    </a:p>
                  </a:txBody>
                  <a:tcPr/>
                </a:tc>
                <a:tc>
                  <a:txBody>
                    <a:bodyPr/>
                    <a:lstStyle/>
                    <a:p>
                      <a:r>
                        <a:rPr lang="en-US" sz="1000"/>
                        <a:t>https://i.ytimg.com/vi/inDnP_NSqxI/hqdefault.jpg</a:t>
                      </a:r>
                    </a:p>
                  </a:txBody>
                  <a:tcPr/>
                </a:tc>
                <a:tc>
                  <a:txBody>
                    <a:bodyPr/>
                    <a:lstStyle/>
                    <a:p>
                      <a:r>
                        <a:rPr lang="en-US" sz="1000"/>
                        <a:t>00:01:53</a:t>
                      </a:r>
                    </a:p>
                  </a:txBody>
                  <a:tcPr/>
                </a:tc>
                <a:tc>
                  <a:txBody>
                    <a:bodyPr/>
                    <a:lstStyle/>
                    <a:p>
                      <a:r>
                        <a:rPr lang="en-US" sz="1000"/>
                        <a:t>279</a:t>
                      </a:r>
                    </a:p>
                  </a:txBody>
                  <a:tcPr/>
                </a:tc>
                <a:tc>
                  <a:txBody>
                    <a:bodyPr/>
                    <a:lstStyle/>
                    <a:p>
                      <a:r>
                        <a:rPr lang="en-US" sz="1000"/>
                        <a:t>9</a:t>
                      </a:r>
                    </a:p>
                  </a:txBody>
                  <a:tcPr/>
                </a:tc>
                <a:tc>
                  <a:txBody>
                    <a:bodyPr/>
                    <a:lstStyle/>
                    <a:p>
                      <a:r>
                        <a:rPr lang="en-US" sz="1000"/>
                        <a:t>n/a</a:t>
                      </a:r>
                    </a:p>
                  </a:txBody>
                  <a:tcPr/>
                </a:tc>
                <a:tc>
                  <a:txBody>
                    <a:bodyPr/>
                    <a:lstStyle/>
                    <a:p>
                      <a:r>
                        <a:rPr lang="en-US" sz="1000"/>
                        <a:t>2</a:t>
                      </a:r>
                    </a:p>
                  </a:txBody>
                  <a:tcPr/>
                </a:tc>
                <a:extLst>
                  <a:ext uri="{0D108BD9-81ED-4DB2-BD59-A6C34878D82A}">
                    <a16:rowId xmlns:a16="http://schemas.microsoft.com/office/drawing/2014/main" val="2912873580"/>
                  </a:ext>
                </a:extLst>
              </a:tr>
              <a:tr h="370840">
                <a:tc>
                  <a:txBody>
                    <a:bodyPr/>
                    <a:lstStyle/>
                    <a:p>
                      <a:r>
                        <a:rPr lang="pt-BR" sz="1000" b="1"/>
                        <a:t>3FM - 2024-04-21 10:00:26</a:t>
                      </a:r>
                      <a:r>
                        <a:rPr lang="pt-BR" sz="1000"/>
                        <a:t>
 n/a</a:t>
                      </a:r>
                      <a:endParaRPr lang="en-US" sz="1000"/>
                    </a:p>
                  </a:txBody>
                  <a:tcPr/>
                </a:tc>
                <a:tc>
                  <a:txBody>
                    <a:bodyPr/>
                    <a:lstStyle/>
                    <a:p>
                      <a:r>
                        <a:rPr lang="en-US" sz="1000"/>
                        <a:t>https://i.ytimg.com/vi/di9Cpuo2FCQ/hqdefault.jpg</a:t>
                      </a:r>
                    </a:p>
                  </a:txBody>
                  <a:tcPr/>
                </a:tc>
                <a:tc>
                  <a:txBody>
                    <a:bodyPr/>
                    <a:lstStyle/>
                    <a:p>
                      <a:r>
                        <a:rPr lang="en-US" sz="1000"/>
                        <a:t>00:21:52</a:t>
                      </a:r>
                    </a:p>
                  </a:txBody>
                  <a:tcPr/>
                </a:tc>
                <a:tc>
                  <a:txBody>
                    <a:bodyPr/>
                    <a:lstStyle/>
                    <a:p>
                      <a:r>
                        <a:rPr lang="en-US" sz="1000"/>
                        <a:t>355</a:t>
                      </a:r>
                    </a:p>
                  </a:txBody>
                  <a:tcPr/>
                </a:tc>
                <a:tc>
                  <a:txBody>
                    <a:bodyPr/>
                    <a:lstStyle/>
                    <a:p>
                      <a:r>
                        <a:rPr lang="en-US" sz="1000"/>
                        <a:t>15</a:t>
                      </a:r>
                    </a:p>
                  </a:txBody>
                  <a:tcPr/>
                </a:tc>
                <a:tc>
                  <a:txBody>
                    <a:bodyPr/>
                    <a:lstStyle/>
                    <a:p>
                      <a:r>
                        <a:rPr lang="en-US" sz="1000"/>
                        <a:t>n/a</a:t>
                      </a:r>
                    </a:p>
                  </a:txBody>
                  <a:tcPr/>
                </a:tc>
                <a:tc>
                  <a:txBody>
                    <a:bodyPr/>
                    <a:lstStyle/>
                    <a:p>
                      <a:r>
                        <a:rPr lang="en-US" sz="1000"/>
                        <a:t>2</a:t>
                      </a:r>
                    </a:p>
                  </a:txBody>
                  <a:tcPr/>
                </a:tc>
                <a:extLst>
                  <a:ext uri="{0D108BD9-81ED-4DB2-BD59-A6C34878D82A}">
                    <a16:rowId xmlns:a16="http://schemas.microsoft.com/office/drawing/2014/main" val="2982637325"/>
                  </a:ext>
                </a:extLst>
              </a:tr>
            </a:tbl>
          </a:graphicData>
        </a:graphic>
      </p:graphicFrame>
      <p:sp>
        <p:nvSpPr>
          <p:cNvPr id="4" name="Text Placeholder 3">
            <a:extLst>
              <a:ext uri="{FF2B5EF4-FFF2-40B4-BE49-F238E27FC236}">
                <a16:creationId xmlns:a16="http://schemas.microsoft.com/office/drawing/2014/main" id="{EB72D8F1-3595-4FB8-B7A1-3402E5F5C41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2629405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6CDDC-8B7E-40B7-9D12-49E231574AE0}"/>
              </a:ext>
            </a:extLst>
          </p:cNvPr>
          <p:cNvSpPr>
            <a:spLocks noGrp="1"/>
          </p:cNvSpPr>
          <p:nvPr>
            <p:ph type="title"/>
          </p:nvPr>
        </p:nvSpPr>
        <p:spPr/>
        <p:txBody>
          <a:bodyPr/>
          <a:lstStyle/>
          <a:p>
            <a:r>
              <a:rPr lang="en-US"/>
              <a:t>Instagram Interaction Rate | NPO3FM</a:t>
            </a:r>
          </a:p>
        </p:txBody>
      </p:sp>
      <p:graphicFrame>
        <p:nvGraphicFramePr>
          <p:cNvPr id="6" name="Chart Placeholder 5">
            <a:extLst>
              <a:ext uri="{FF2B5EF4-FFF2-40B4-BE49-F238E27FC236}">
                <a16:creationId xmlns:a16="http://schemas.microsoft.com/office/drawing/2014/main" id="{E9F81DB8-8178-42D8-91F9-DE9414B72803}"/>
              </a:ext>
            </a:extLst>
          </p:cNvPr>
          <p:cNvGraphicFramePr>
            <a:graphicFrameLocks noGrp="1"/>
          </p:cNvGraphicFramePr>
          <p:nvPr>
            <p:ph type="chart" sz="quarter" idx="13"/>
            <p:extLst>
              <p:ext uri="{D42A27DB-BD31-4B8C-83A1-F6EECF244321}">
                <p14:modId xmlns:p14="http://schemas.microsoft.com/office/powerpoint/2010/main" val="3612069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01E689-5FDF-4030-9761-CBD37D8A3D0D}"/>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2ECFCA8E-F1F7-42BF-A074-6706F34F80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3625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5350C-BB3E-4DCB-A90E-5C02EAACD89A}"/>
              </a:ext>
            </a:extLst>
          </p:cNvPr>
          <p:cNvSpPr>
            <a:spLocks noGrp="1"/>
          </p:cNvSpPr>
          <p:nvPr>
            <p:ph type="title"/>
          </p:nvPr>
        </p:nvSpPr>
        <p:spPr/>
        <p:txBody>
          <a:bodyPr/>
          <a:lstStyle/>
          <a:p>
            <a:r>
              <a:rPr lang="en-US"/>
              <a:t>Instagram Engagements By Weekday | NPO3FM</a:t>
            </a:r>
          </a:p>
        </p:txBody>
      </p:sp>
      <p:graphicFrame>
        <p:nvGraphicFramePr>
          <p:cNvPr id="6" name="Chart Placeholder 5">
            <a:extLst>
              <a:ext uri="{FF2B5EF4-FFF2-40B4-BE49-F238E27FC236}">
                <a16:creationId xmlns:a16="http://schemas.microsoft.com/office/drawing/2014/main" id="{9D244931-1090-448A-8D7A-CCCCB1725D37}"/>
              </a:ext>
            </a:extLst>
          </p:cNvPr>
          <p:cNvGraphicFramePr>
            <a:graphicFrameLocks noGrp="1"/>
          </p:cNvGraphicFramePr>
          <p:nvPr>
            <p:ph type="chart" sz="quarter" idx="13"/>
            <p:extLst>
              <p:ext uri="{D42A27DB-BD31-4B8C-83A1-F6EECF244321}">
                <p14:modId xmlns:p14="http://schemas.microsoft.com/office/powerpoint/2010/main" val="32884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E89C72-1287-47BE-92E7-22EA6AE3A317}"/>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5EFDF2F5-6232-44DE-A4C1-6FF41ED0BC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3650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A11D5-FE92-4352-9FD9-AD38AF03C6D1}"/>
              </a:ext>
            </a:extLst>
          </p:cNvPr>
          <p:cNvSpPr>
            <a:spLocks noGrp="1"/>
          </p:cNvSpPr>
          <p:nvPr>
            <p:ph type="title"/>
          </p:nvPr>
        </p:nvSpPr>
        <p:spPr/>
        <p:txBody>
          <a:bodyPr/>
          <a:lstStyle/>
          <a:p>
            <a:r>
              <a:rPr lang="en-US"/>
              <a:t>Instagram Reach | NPO3FM</a:t>
            </a:r>
          </a:p>
        </p:txBody>
      </p:sp>
      <p:graphicFrame>
        <p:nvGraphicFramePr>
          <p:cNvPr id="6" name="Chart Placeholder 5">
            <a:extLst>
              <a:ext uri="{FF2B5EF4-FFF2-40B4-BE49-F238E27FC236}">
                <a16:creationId xmlns:a16="http://schemas.microsoft.com/office/drawing/2014/main" id="{7C74E279-9F06-4762-A8CC-6F42E716F6F3}"/>
              </a:ext>
            </a:extLst>
          </p:cNvPr>
          <p:cNvGraphicFramePr>
            <a:graphicFrameLocks noGrp="1"/>
          </p:cNvGraphicFramePr>
          <p:nvPr>
            <p:ph type="chart" sz="quarter" idx="13"/>
            <p:extLst>
              <p:ext uri="{D42A27DB-BD31-4B8C-83A1-F6EECF244321}">
                <p14:modId xmlns:p14="http://schemas.microsoft.com/office/powerpoint/2010/main" val="1201516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B98661-E29B-48AB-BB55-66B662C7B1C8}"/>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E3B594B6-1FCC-4AB8-9516-8550930348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0256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234BC-3D61-4521-BBC6-BC87719B4E1D}"/>
              </a:ext>
            </a:extLst>
          </p:cNvPr>
          <p:cNvSpPr>
            <a:spLocks noGrp="1"/>
          </p:cNvSpPr>
          <p:nvPr>
            <p:ph type="title"/>
          </p:nvPr>
        </p:nvSpPr>
        <p:spPr/>
        <p:txBody>
          <a:bodyPr/>
          <a:lstStyle/>
          <a:p>
            <a:r>
              <a:rPr lang="en-US"/>
              <a:t>Youtube Channel Views Youtube Product Breakdown Over Time | NPO3FM</a:t>
            </a:r>
          </a:p>
        </p:txBody>
      </p:sp>
      <p:graphicFrame>
        <p:nvGraphicFramePr>
          <p:cNvPr id="6" name="Chart Placeholder 5">
            <a:extLst>
              <a:ext uri="{FF2B5EF4-FFF2-40B4-BE49-F238E27FC236}">
                <a16:creationId xmlns:a16="http://schemas.microsoft.com/office/drawing/2014/main" id="{CC06C91B-169B-40C2-BAA9-59E6636301D4}"/>
              </a:ext>
            </a:extLst>
          </p:cNvPr>
          <p:cNvGraphicFramePr>
            <a:graphicFrameLocks noGrp="1"/>
          </p:cNvGraphicFramePr>
          <p:nvPr>
            <p:ph type="chart" sz="quarter" idx="13"/>
            <p:extLst>
              <p:ext uri="{D42A27DB-BD31-4B8C-83A1-F6EECF244321}">
                <p14:modId xmlns:p14="http://schemas.microsoft.com/office/powerpoint/2010/main" val="1613104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E2D666-C2DD-4CEF-8F33-CE892798861A}"/>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D2A8B0DB-554B-4980-BBF7-3BE8EDF08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55006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7D637-E7D8-4F19-BED7-65F89D962C1B}"/>
              </a:ext>
            </a:extLst>
          </p:cNvPr>
          <p:cNvSpPr>
            <a:spLocks noGrp="1"/>
          </p:cNvSpPr>
          <p:nvPr>
            <p:ph type="title"/>
          </p:nvPr>
        </p:nvSpPr>
        <p:spPr/>
        <p:txBody>
          <a:bodyPr/>
          <a:lstStyle/>
          <a:p>
            <a:r>
              <a:rPr lang="en-US"/>
              <a:t>Tiktok Videos Table | NPO3FM - 1 of 3</a:t>
            </a:r>
          </a:p>
        </p:txBody>
      </p:sp>
      <p:graphicFrame>
        <p:nvGraphicFramePr>
          <p:cNvPr id="5" name="Table Placeholder 4">
            <a:extLst>
              <a:ext uri="{FF2B5EF4-FFF2-40B4-BE49-F238E27FC236}">
                <a16:creationId xmlns:a16="http://schemas.microsoft.com/office/drawing/2014/main" id="{4F1DA429-FC35-47D1-A64D-55EE0B95C6E7}"/>
              </a:ext>
            </a:extLst>
          </p:cNvPr>
          <p:cNvGraphicFramePr>
            <a:graphicFrameLocks noGrp="1"/>
          </p:cNvGraphicFramePr>
          <p:nvPr>
            <p:ph type="tbl" sz="quarter" idx="13"/>
            <p:extLst>
              <p:ext uri="{D42A27DB-BD31-4B8C-83A1-F6EECF244321}">
                <p14:modId xmlns:p14="http://schemas.microsoft.com/office/powerpoint/2010/main" val="3247569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19901432"/>
                    </a:ext>
                  </a:extLst>
                </a:gridCol>
                <a:gridCol w="1152144">
                  <a:extLst>
                    <a:ext uri="{9D8B030D-6E8A-4147-A177-3AD203B41FA5}">
                      <a16:colId xmlns:a16="http://schemas.microsoft.com/office/drawing/2014/main" val="1517423232"/>
                    </a:ext>
                  </a:extLst>
                </a:gridCol>
                <a:gridCol w="1316736">
                  <a:extLst>
                    <a:ext uri="{9D8B030D-6E8A-4147-A177-3AD203B41FA5}">
                      <a16:colId xmlns:a16="http://schemas.microsoft.com/office/drawing/2014/main" val="2952860348"/>
                    </a:ext>
                  </a:extLst>
                </a:gridCol>
                <a:gridCol w="1399032">
                  <a:extLst>
                    <a:ext uri="{9D8B030D-6E8A-4147-A177-3AD203B41FA5}">
                      <a16:colId xmlns:a16="http://schemas.microsoft.com/office/drawing/2014/main" val="30438037"/>
                    </a:ext>
                  </a:extLst>
                </a:gridCol>
                <a:gridCol w="411480">
                  <a:extLst>
                    <a:ext uri="{9D8B030D-6E8A-4147-A177-3AD203B41FA5}">
                      <a16:colId xmlns:a16="http://schemas.microsoft.com/office/drawing/2014/main" val="2215477501"/>
                    </a:ext>
                  </a:extLst>
                </a:gridCol>
                <a:gridCol w="411480">
                  <a:extLst>
                    <a:ext uri="{9D8B030D-6E8A-4147-A177-3AD203B41FA5}">
                      <a16:colId xmlns:a16="http://schemas.microsoft.com/office/drawing/2014/main" val="4000230740"/>
                    </a:ext>
                  </a:extLst>
                </a:gridCol>
                <a:gridCol w="411480">
                  <a:extLst>
                    <a:ext uri="{9D8B030D-6E8A-4147-A177-3AD203B41FA5}">
                      <a16:colId xmlns:a16="http://schemas.microsoft.com/office/drawing/2014/main" val="198482020"/>
                    </a:ext>
                  </a:extLst>
                </a:gridCol>
                <a:gridCol w="411480">
                  <a:extLst>
                    <a:ext uri="{9D8B030D-6E8A-4147-A177-3AD203B41FA5}">
                      <a16:colId xmlns:a16="http://schemas.microsoft.com/office/drawing/2014/main" val="1627802187"/>
                    </a:ext>
                  </a:extLst>
                </a:gridCol>
                <a:gridCol w="411480">
                  <a:extLst>
                    <a:ext uri="{9D8B030D-6E8A-4147-A177-3AD203B41FA5}">
                      <a16:colId xmlns:a16="http://schemas.microsoft.com/office/drawing/2014/main" val="3423527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7317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- 2024-04-25 14:48:54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https://quintly-eu-image-storage.s3.amazonaws.com/f44978ac2fcd857409b4e3db9b915b8a/735236e75fc119f19bc717c51349179a.jpg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["#3FM","#Joost","#JoostKlein","#Eurovisie"]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10.92 %</a:t>
                      </a:r>
                    </a:p>
                  </a:txBody>
                  <a:tcPr/>
                </a:tc>
                <a:extLst>
                  <a:ext uri="{0D108BD9-81ED-4DB2-BD59-A6C34878D82A}">
                    <a16:rowId xmlns:a16="http://schemas.microsoft.com/office/drawing/2014/main" val="2242907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- 2024-04-04 08:03:05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https://quintly-eu-image-storage.s3.amazonaws.com/f44978ac2fcd857409b4e3db9b915b8a/472f7d8366c352e9b41c54ac8e3c3399.jpg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["#3FM","#BarendEnBenner","#SophieHilbrand"]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5.94 %</a:t>
                      </a:r>
                    </a:p>
                  </a:txBody>
                  <a:tcPr/>
                </a:tc>
                <a:extLst>
                  <a:ext uri="{0D108BD9-81ED-4DB2-BD59-A6C34878D82A}">
                    <a16:rowId xmlns:a16="http://schemas.microsoft.com/office/drawing/2014/main" val="3067293450"/>
                  </a:ext>
                </a:extLst>
              </a:tr>
            </a:tbl>
          </a:graphicData>
        </a:graphic>
      </p:graphicFrame>
      <p:sp>
        <p:nvSpPr>
          <p:cNvPr id="4" name="Text Placeholder 3">
            <a:extLst>
              <a:ext uri="{FF2B5EF4-FFF2-40B4-BE49-F238E27FC236}">
                <a16:creationId xmlns:a16="http://schemas.microsoft.com/office/drawing/2014/main" id="{63CEC86B-4D12-4FB9-8449-86036911CF5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1736373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7AE56-9D9C-434F-BDDC-89D01152BC37}"/>
              </a:ext>
            </a:extLst>
          </p:cNvPr>
          <p:cNvSpPr>
            <a:spLocks noGrp="1"/>
          </p:cNvSpPr>
          <p:nvPr>
            <p:ph type="title"/>
          </p:nvPr>
        </p:nvSpPr>
        <p:spPr/>
        <p:txBody>
          <a:bodyPr/>
          <a:lstStyle/>
          <a:p>
            <a:r>
              <a:rPr lang="en-US"/>
              <a:t>Tiktok Videos Table | NPO3FM - 2 of 3</a:t>
            </a:r>
          </a:p>
        </p:txBody>
      </p:sp>
      <p:graphicFrame>
        <p:nvGraphicFramePr>
          <p:cNvPr id="5" name="Table Placeholder 4">
            <a:extLst>
              <a:ext uri="{FF2B5EF4-FFF2-40B4-BE49-F238E27FC236}">
                <a16:creationId xmlns:a16="http://schemas.microsoft.com/office/drawing/2014/main" id="{DA6C041E-E4A0-465D-B287-1957A785D5F8}"/>
              </a:ext>
            </a:extLst>
          </p:cNvPr>
          <p:cNvGraphicFramePr>
            <a:graphicFrameLocks noGrp="1"/>
          </p:cNvGraphicFramePr>
          <p:nvPr>
            <p:ph type="tbl" sz="quarter" idx="13"/>
            <p:extLst>
              <p:ext uri="{D42A27DB-BD31-4B8C-83A1-F6EECF244321}">
                <p14:modId xmlns:p14="http://schemas.microsoft.com/office/powerpoint/2010/main" val="4162638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66955327"/>
                    </a:ext>
                  </a:extLst>
                </a:gridCol>
                <a:gridCol w="1152144">
                  <a:extLst>
                    <a:ext uri="{9D8B030D-6E8A-4147-A177-3AD203B41FA5}">
                      <a16:colId xmlns:a16="http://schemas.microsoft.com/office/drawing/2014/main" val="1088729467"/>
                    </a:ext>
                  </a:extLst>
                </a:gridCol>
                <a:gridCol w="1316736">
                  <a:extLst>
                    <a:ext uri="{9D8B030D-6E8A-4147-A177-3AD203B41FA5}">
                      <a16:colId xmlns:a16="http://schemas.microsoft.com/office/drawing/2014/main" val="3242921499"/>
                    </a:ext>
                  </a:extLst>
                </a:gridCol>
                <a:gridCol w="1399032">
                  <a:extLst>
                    <a:ext uri="{9D8B030D-6E8A-4147-A177-3AD203B41FA5}">
                      <a16:colId xmlns:a16="http://schemas.microsoft.com/office/drawing/2014/main" val="4084637856"/>
                    </a:ext>
                  </a:extLst>
                </a:gridCol>
                <a:gridCol w="411480">
                  <a:extLst>
                    <a:ext uri="{9D8B030D-6E8A-4147-A177-3AD203B41FA5}">
                      <a16:colId xmlns:a16="http://schemas.microsoft.com/office/drawing/2014/main" val="1703690631"/>
                    </a:ext>
                  </a:extLst>
                </a:gridCol>
                <a:gridCol w="411480">
                  <a:extLst>
                    <a:ext uri="{9D8B030D-6E8A-4147-A177-3AD203B41FA5}">
                      <a16:colId xmlns:a16="http://schemas.microsoft.com/office/drawing/2014/main" val="1520100748"/>
                    </a:ext>
                  </a:extLst>
                </a:gridCol>
                <a:gridCol w="411480">
                  <a:extLst>
                    <a:ext uri="{9D8B030D-6E8A-4147-A177-3AD203B41FA5}">
                      <a16:colId xmlns:a16="http://schemas.microsoft.com/office/drawing/2014/main" val="2752520310"/>
                    </a:ext>
                  </a:extLst>
                </a:gridCol>
                <a:gridCol w="411480">
                  <a:extLst>
                    <a:ext uri="{9D8B030D-6E8A-4147-A177-3AD203B41FA5}">
                      <a16:colId xmlns:a16="http://schemas.microsoft.com/office/drawing/2014/main" val="3499323876"/>
                    </a:ext>
                  </a:extLst>
                </a:gridCol>
                <a:gridCol w="411480">
                  <a:extLst>
                    <a:ext uri="{9D8B030D-6E8A-4147-A177-3AD203B41FA5}">
                      <a16:colId xmlns:a16="http://schemas.microsoft.com/office/drawing/2014/main" val="1940809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4591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- 2024-04-13 12:00:40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https://quintly-eu-image-storage.s3.amazonaws.com/f44978ac2fcd857409b4e3db9b915b8a/24faa8937748a874e71577349d49794b.jpg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["#3FM","#VoorAan"]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3.99 %</a:t>
                      </a:r>
                    </a:p>
                  </a:txBody>
                  <a:tcPr/>
                </a:tc>
                <a:extLst>
                  <a:ext uri="{0D108BD9-81ED-4DB2-BD59-A6C34878D82A}">
                    <a16:rowId xmlns:a16="http://schemas.microsoft.com/office/drawing/2014/main" val="364481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- 2024-04-02 09:37:30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https://quintly-eu-image-storage.s3.amazonaws.com/f44978ac2fcd857409b4e3db9b915b8a/1b27d35e11bbed86c9f2fbd939d24736.jpg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["#3FM","#Motto","#Paaspop","#JullieEnJulien"]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3.06 %</a:t>
                      </a:r>
                    </a:p>
                  </a:txBody>
                  <a:tcPr/>
                </a:tc>
                <a:extLst>
                  <a:ext uri="{0D108BD9-81ED-4DB2-BD59-A6C34878D82A}">
                    <a16:rowId xmlns:a16="http://schemas.microsoft.com/office/drawing/2014/main" val="2153135114"/>
                  </a:ext>
                </a:extLst>
              </a:tr>
            </a:tbl>
          </a:graphicData>
        </a:graphic>
      </p:graphicFrame>
      <p:sp>
        <p:nvSpPr>
          <p:cNvPr id="4" name="Text Placeholder 3">
            <a:extLst>
              <a:ext uri="{FF2B5EF4-FFF2-40B4-BE49-F238E27FC236}">
                <a16:creationId xmlns:a16="http://schemas.microsoft.com/office/drawing/2014/main" id="{45B18DE2-A20A-470B-8FBC-214E4990437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723974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204B8-2826-48E3-BC59-3AB3405FD8D0}"/>
              </a:ext>
            </a:extLst>
          </p:cNvPr>
          <p:cNvSpPr>
            <a:spLocks noGrp="1"/>
          </p:cNvSpPr>
          <p:nvPr>
            <p:ph type="title"/>
          </p:nvPr>
        </p:nvSpPr>
        <p:spPr/>
        <p:txBody>
          <a:bodyPr/>
          <a:lstStyle/>
          <a:p>
            <a:r>
              <a:rPr lang="en-US"/>
              <a:t>Tiktok Videos Table | NPO3FM - 3 of 3</a:t>
            </a:r>
          </a:p>
        </p:txBody>
      </p:sp>
      <p:graphicFrame>
        <p:nvGraphicFramePr>
          <p:cNvPr id="5" name="Table Placeholder 4">
            <a:extLst>
              <a:ext uri="{FF2B5EF4-FFF2-40B4-BE49-F238E27FC236}">
                <a16:creationId xmlns:a16="http://schemas.microsoft.com/office/drawing/2014/main" id="{C9F6C655-FDE4-42C0-A00D-25BC35688E7E}"/>
              </a:ext>
            </a:extLst>
          </p:cNvPr>
          <p:cNvGraphicFramePr>
            <a:graphicFrameLocks noGrp="1"/>
          </p:cNvGraphicFramePr>
          <p:nvPr>
            <p:ph type="tbl" sz="quarter" idx="13"/>
            <p:extLst>
              <p:ext uri="{D42A27DB-BD31-4B8C-83A1-F6EECF244321}">
                <p14:modId xmlns:p14="http://schemas.microsoft.com/office/powerpoint/2010/main" val="713515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35622010"/>
                    </a:ext>
                  </a:extLst>
                </a:gridCol>
                <a:gridCol w="1152144">
                  <a:extLst>
                    <a:ext uri="{9D8B030D-6E8A-4147-A177-3AD203B41FA5}">
                      <a16:colId xmlns:a16="http://schemas.microsoft.com/office/drawing/2014/main" val="2323396764"/>
                    </a:ext>
                  </a:extLst>
                </a:gridCol>
                <a:gridCol w="1316736">
                  <a:extLst>
                    <a:ext uri="{9D8B030D-6E8A-4147-A177-3AD203B41FA5}">
                      <a16:colId xmlns:a16="http://schemas.microsoft.com/office/drawing/2014/main" val="1597455349"/>
                    </a:ext>
                  </a:extLst>
                </a:gridCol>
                <a:gridCol w="1399032">
                  <a:extLst>
                    <a:ext uri="{9D8B030D-6E8A-4147-A177-3AD203B41FA5}">
                      <a16:colId xmlns:a16="http://schemas.microsoft.com/office/drawing/2014/main" val="1677130783"/>
                    </a:ext>
                  </a:extLst>
                </a:gridCol>
                <a:gridCol w="411480">
                  <a:extLst>
                    <a:ext uri="{9D8B030D-6E8A-4147-A177-3AD203B41FA5}">
                      <a16:colId xmlns:a16="http://schemas.microsoft.com/office/drawing/2014/main" val="2431448858"/>
                    </a:ext>
                  </a:extLst>
                </a:gridCol>
                <a:gridCol w="411480">
                  <a:extLst>
                    <a:ext uri="{9D8B030D-6E8A-4147-A177-3AD203B41FA5}">
                      <a16:colId xmlns:a16="http://schemas.microsoft.com/office/drawing/2014/main" val="3979414377"/>
                    </a:ext>
                  </a:extLst>
                </a:gridCol>
                <a:gridCol w="411480">
                  <a:extLst>
                    <a:ext uri="{9D8B030D-6E8A-4147-A177-3AD203B41FA5}">
                      <a16:colId xmlns:a16="http://schemas.microsoft.com/office/drawing/2014/main" val="2272232908"/>
                    </a:ext>
                  </a:extLst>
                </a:gridCol>
                <a:gridCol w="411480">
                  <a:extLst>
                    <a:ext uri="{9D8B030D-6E8A-4147-A177-3AD203B41FA5}">
                      <a16:colId xmlns:a16="http://schemas.microsoft.com/office/drawing/2014/main" val="250110978"/>
                    </a:ext>
                  </a:extLst>
                </a:gridCol>
                <a:gridCol w="411480">
                  <a:extLst>
                    <a:ext uri="{9D8B030D-6E8A-4147-A177-3AD203B41FA5}">
                      <a16:colId xmlns:a16="http://schemas.microsoft.com/office/drawing/2014/main" val="3601828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6128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- 2024-04-08 10:34:41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https://quintly-eu-image-storage.s3.amazonaws.com/f44978ac2fcd857409b4e3db9b915b8a/f8e2b7f9f8108ffde9518789f9be368f.jpg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["#3FM","#Wijnandindeochtend","#Ajax"]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extLst>
                  <a:ext uri="{0D108BD9-81ED-4DB2-BD59-A6C34878D82A}">
                    <a16:rowId xmlns:a16="http://schemas.microsoft.com/office/drawing/2014/main" val="1363365395"/>
                  </a:ext>
                </a:extLst>
              </a:tr>
            </a:tbl>
          </a:graphicData>
        </a:graphic>
      </p:graphicFrame>
      <p:sp>
        <p:nvSpPr>
          <p:cNvPr id="4" name="Text Placeholder 3">
            <a:extLst>
              <a:ext uri="{FF2B5EF4-FFF2-40B4-BE49-F238E27FC236}">
                <a16:creationId xmlns:a16="http://schemas.microsoft.com/office/drawing/2014/main" id="{5023E473-2C34-4BF4-B5DB-6B7CF60BE21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620925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7773</Words>
  <Application>Microsoft Office PowerPoint</Application>
  <PresentationFormat>On-screen Show (4:3)</PresentationFormat>
  <Paragraphs>1585</Paragraphs>
  <Slides>76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76</vt:i4>
      </vt:variant>
    </vt:vector>
  </HeadingPairs>
  <TitlesOfParts>
    <vt:vector size="79" baseType="lpstr">
      <vt:lpstr>Calibri</vt:lpstr>
      <vt:lpstr>Arial</vt:lpstr>
      <vt:lpstr>quintly_template</vt:lpstr>
      <vt:lpstr>3FM Maandelijkse raportage</vt:lpstr>
      <vt:lpstr>Overall Overall Top Pages | NPO3FM</vt:lpstr>
      <vt:lpstr>Overall Followers Count Progression | NPO3FM</vt:lpstr>
      <vt:lpstr>Facebook Afgelopen maand in een notendop | NPO3FM</vt:lpstr>
      <vt:lpstr>Facebook Maandbereik | NPO3FM</vt:lpstr>
      <vt:lpstr>Facebook Gemiddelde aan interacties per post | NPO3FM</vt:lpstr>
      <vt:lpstr>Facebook Fans or Followers Total | NPO3FM</vt:lpstr>
      <vt:lpstr>Facebook Post Type Distribution | NPO3FM</vt:lpstr>
      <vt:lpstr>Facebook Top 5 best scorende posts | NPO3FM - 1 of 3</vt:lpstr>
      <vt:lpstr>Facebook Top 5 best scorende posts | NPO3FM - 2 of 3</vt:lpstr>
      <vt:lpstr>Facebook Top 5 best scorende posts | NPO3FM - 3 of 3</vt:lpstr>
      <vt:lpstr>Facebook Top 5 slechtst scorende posts | NPO3FM - 1 of 2</vt:lpstr>
      <vt:lpstr>Facebook Top 5 slechtst scorende posts | NPO3FM - 2 of 2</vt:lpstr>
      <vt:lpstr>Instagram Key Metrics Table | NPO3FM</vt:lpstr>
      <vt:lpstr>Instagram Followers Total | NPO3FM</vt:lpstr>
      <vt:lpstr>Instagram Interaction Rate By Post Type | NPO3FM</vt:lpstr>
      <vt:lpstr>Instagram Reach | NPO3FM</vt:lpstr>
      <vt:lpstr>Instagram Hashtag Detection | NPO3FM - 1 of 3</vt:lpstr>
      <vt:lpstr>Instagram Hashtag Detection | NPO3FM - 2 of 3</vt:lpstr>
      <vt:lpstr>Instagram Hashtag Detection | NPO3FM - 3 of 3</vt:lpstr>
      <vt:lpstr>Instagram Average Likes Per Post | NPO3FM</vt:lpstr>
      <vt:lpstr>Instagram Top 5 posts met meeste interactie | NPO3FM - 1 of 19</vt:lpstr>
      <vt:lpstr>Instagram Top 5 posts met meeste interactie | NPO3FM - 2 of 19</vt:lpstr>
      <vt:lpstr>Instagram Top 5 posts met meeste interactie | NPO3FM - 3 of 19</vt:lpstr>
      <vt:lpstr>Instagram Top 5 posts met meeste interactie | NPO3FM - 4 of 19</vt:lpstr>
      <vt:lpstr>Instagram Top 5 posts met meeste interactie | NPO3FM - 5 of 19</vt:lpstr>
      <vt:lpstr>Instagram Top 5 posts met meeste interactie | NPO3FM - 6 of 19</vt:lpstr>
      <vt:lpstr>Instagram Top 5 posts met meeste interactie | NPO3FM - 7 of 19</vt:lpstr>
      <vt:lpstr>Instagram Top 5 posts met meeste interactie | NPO3FM - 8 of 19</vt:lpstr>
      <vt:lpstr>Instagram Top 5 posts met meeste interactie | NPO3FM - 9 of 19</vt:lpstr>
      <vt:lpstr>Instagram Top 5 posts met meeste interactie | NPO3FM - 10 of 19</vt:lpstr>
      <vt:lpstr>Instagram Top 5 posts met meeste interactie | NPO3FM - 11 of 19</vt:lpstr>
      <vt:lpstr>Instagram Top 5 posts met meeste interactie | NPO3FM - 12 of 19</vt:lpstr>
      <vt:lpstr>Instagram Top 5 posts met meeste interactie | NPO3FM - 13 of 19</vt:lpstr>
      <vt:lpstr>Instagram Top 5 posts met meeste interactie | NPO3FM - 14 of 19</vt:lpstr>
      <vt:lpstr>Instagram Top 5 posts met meeste interactie | NPO3FM - 15 of 19</vt:lpstr>
      <vt:lpstr>Instagram Top 5 posts met meeste interactie | NPO3FM - 16 of 19</vt:lpstr>
      <vt:lpstr>Instagram Top 5 posts met meeste interactie | NPO3FM - 17 of 19</vt:lpstr>
      <vt:lpstr>Instagram Top 5 posts met meeste interactie | NPO3FM - 18 of 19</vt:lpstr>
      <vt:lpstr>Instagram Top 5 posts met meeste interactie | NPO3FM - 19 of 19</vt:lpstr>
      <vt:lpstr>Instagram Top 5 posts met minste interactie | NPO3FM - 1 of 6</vt:lpstr>
      <vt:lpstr>Instagram Top 5 posts met minste interactie | NPO3FM - 2 of 6</vt:lpstr>
      <vt:lpstr>Instagram Top 5 posts met minste interactie | NPO3FM - 3 of 6</vt:lpstr>
      <vt:lpstr>Instagram Top 5 posts met minste interactie | NPO3FM - 4 of 6</vt:lpstr>
      <vt:lpstr>Instagram Top 5 posts met minste interactie | NPO3FM - 5 of 6</vt:lpstr>
      <vt:lpstr>Instagram Top 5 posts met minste interactie | NPO3FM - 6 of 6</vt:lpstr>
      <vt:lpstr>Instagram Stories Key Metrics Table | NPO3FM</vt:lpstr>
      <vt:lpstr>Instagram Stories meeste impressies | NPO3FM - 1 of 14</vt:lpstr>
      <vt:lpstr>Instagram Stories meeste impressies | NPO3FM - 2 of 14</vt:lpstr>
      <vt:lpstr>Instagram Stories meeste impressies | NPO3FM - 3 of 14</vt:lpstr>
      <vt:lpstr>Instagram Stories meeste impressies | NPO3FM - 4 of 14</vt:lpstr>
      <vt:lpstr>Instagram Stories meeste impressies | NPO3FM - 5 of 14</vt:lpstr>
      <vt:lpstr>Instagram Stories meeste impressies | NPO3FM - 6 of 14</vt:lpstr>
      <vt:lpstr>Instagram Stories meeste impressies | NPO3FM - 7 of 14</vt:lpstr>
      <vt:lpstr>Instagram Stories meeste impressies | NPO3FM - 8 of 14</vt:lpstr>
      <vt:lpstr>Instagram Stories meeste impressies | NPO3FM - 9 of 14</vt:lpstr>
      <vt:lpstr>Instagram Stories meeste impressies | NPO3FM - 10 of 14</vt:lpstr>
      <vt:lpstr>Instagram Stories meeste impressies | NPO3FM - 11 of 14</vt:lpstr>
      <vt:lpstr>Instagram Stories meeste impressies | NPO3FM - 12 of 14</vt:lpstr>
      <vt:lpstr>Instagram Stories meeste impressies | NPO3FM - 13 of 14</vt:lpstr>
      <vt:lpstr>Instagram Stories meeste impressies | NPO3FM - 14 of 14</vt:lpstr>
      <vt:lpstr>Tiktok Followers Total | NPO3FM</vt:lpstr>
      <vt:lpstr>Tiktok Likes Total | NPO3FM</vt:lpstr>
      <vt:lpstr>Tiktok Average Likes per Video | NPO3FM</vt:lpstr>
      <vt:lpstr>Tiktok Followers Change | NPO3FM</vt:lpstr>
      <vt:lpstr>Youtube Private Key Metrics Table | NPO3FM</vt:lpstr>
      <vt:lpstr>Youtube Subscribers | NPO3FM</vt:lpstr>
      <vt:lpstr>Facebook Total Reach over Time GB | NPO3FM</vt:lpstr>
      <vt:lpstr>Youtube Videos Table | NPO3FM</vt:lpstr>
      <vt:lpstr>Instagram Interaction Rate | NPO3FM</vt:lpstr>
      <vt:lpstr>Instagram Engagements By Weekday | NPO3FM</vt:lpstr>
      <vt:lpstr>Instagram Reach | NPO3FM</vt:lpstr>
      <vt:lpstr>Youtube Channel Views Youtube Product Breakdown Over Time | NPO3FM</vt:lpstr>
      <vt:lpstr>Tiktok Videos Table | NPO3FM - 1 of 3</vt:lpstr>
      <vt:lpstr>Tiktok Videos Table | NPO3FM - 2 of 3</vt:lpstr>
      <vt:lpstr>Tiktok Videos Table | NPO3FM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Maandelijkse raportage</dc:title>
  <dc:creator>Frederik Born</dc:creator>
  <cp:lastModifiedBy>Frederik Born</cp:lastModifiedBy>
  <cp:revision>1</cp:revision>
  <dcterms:created xsi:type="dcterms:W3CDTF">2024-05-01T12:53:22Z</dcterms:created>
  <dcterms:modified xsi:type="dcterms:W3CDTF">2024-05-01T12:56:10Z</dcterms:modified>
</cp:coreProperties>
</file>