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4" r:id="rId46"/>
    <p:sldId id="305" r:id="rId47"/>
    <p:sldId id="306" r:id="rId48"/>
    <p:sldId id="307" r:id="rId49"/>
    <p:sldId id="308" r:id="rId50"/>
    <p:sldId id="309" r:id="rId51"/>
    <p:sldId id="310" r:id="rId52"/>
    <p:sldId id="311" r:id="rId53"/>
    <p:sldId id="313" r:id="rId54"/>
    <p:sldId id="314" r:id="rId55"/>
    <p:sldId id="315" r:id="rId56"/>
    <p:sldId id="316" r:id="rId57"/>
    <p:sldId id="317" r:id="rId58"/>
    <p:sldId id="318" r:id="rId59"/>
    <p:sldId id="319" r:id="rId60"/>
    <p:sldId id="320" r:id="rId61"/>
    <p:sldId id="321"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7" r:id="rId76"/>
    <p:sldId id="338" r:id="rId77"/>
    <p:sldId id="339" r:id="rId78"/>
    <p:sldId id="340" r:id="rId79"/>
    <p:sldId id="341" r:id="rId80"/>
    <p:sldId id="342" r:id="rId81"/>
    <p:sldId id="343" r:id="rId82"/>
    <p:sldId id="344" r:id="rId83"/>
    <p:sldId id="345" r:id="rId84"/>
    <p:sldId id="346" r:id="rId85"/>
    <p:sldId id="348" r:id="rId86"/>
    <p:sldId id="349" r:id="rId87"/>
    <p:sldId id="350" r:id="rId88"/>
    <p:sldId id="351" r:id="rId89"/>
  </p:sldIdLst>
  <p:sldSz cx="9144000" cy="6858000" type="screen4x3"/>
  <p:notesSz cx="6858000" cy="9144000"/>
  <p:embeddedFontLst>
    <p:embeddedFont>
      <p:font typeface="Calibri" panose="020F0502020204030204" pitchFamily="34" charset="0"/>
      <p:regular r:id="rId90"/>
      <p:bold r:id="rId91"/>
      <p:italic r:id="rId92"/>
      <p:boldItalic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1.fntdata"/><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2.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2868999</c:v>
                </c:pt>
                <c:pt idx="1">
                  <c:v>4882883</c:v>
                </c:pt>
                <c:pt idx="2">
                  <c:v>3436066</c:v>
                </c:pt>
                <c:pt idx="3">
                  <c:v>1080168</c:v>
                </c:pt>
                <c:pt idx="4">
                  <c:v>867640</c:v>
                </c:pt>
                <c:pt idx="5">
                  <c:v>4080798</c:v>
                </c:pt>
                <c:pt idx="6">
                  <c:v>1801111</c:v>
                </c:pt>
              </c:numCache>
            </c:numRef>
          </c:val>
          <c:smooth val="0"/>
          <c:extLst>
            <c:ext xmlns:c16="http://schemas.microsoft.com/office/drawing/2014/chart" uri="{C3380CC4-5D6E-409C-BE32-E72D297353CC}">
              <c16:uniqueId val="{00000000-6F14-43EC-B03D-4EB9645DF713}"/>
            </c:ext>
          </c:extLst>
        </c:ser>
        <c:dLbls>
          <c:showLegendKey val="0"/>
          <c:showVal val="0"/>
          <c:showCatName val="0"/>
          <c:showSerName val="0"/>
          <c:showPercent val="0"/>
          <c:showBubbleSize val="0"/>
        </c:dLbls>
        <c:smooth val="0"/>
        <c:axId val="429175176"/>
        <c:axId val="429174192"/>
      </c:lineChart>
      <c:dateAx>
        <c:axId val="42917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74192"/>
        <c:crosses val="autoZero"/>
        <c:auto val="1"/>
        <c:lblOffset val="100"/>
        <c:baseTimeUnit val="months"/>
      </c:dateAx>
      <c:valAx>
        <c:axId val="42917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7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182</c:v>
                </c:pt>
                <c:pt idx="1">
                  <c:v>138</c:v>
                </c:pt>
                <c:pt idx="2">
                  <c:v>163</c:v>
                </c:pt>
                <c:pt idx="3">
                  <c:v>121</c:v>
                </c:pt>
                <c:pt idx="4">
                  <c:v>115</c:v>
                </c:pt>
                <c:pt idx="5">
                  <c:v>536</c:v>
                </c:pt>
                <c:pt idx="6">
                  <c:v>272</c:v>
                </c:pt>
              </c:numCache>
            </c:numRef>
          </c:val>
          <c:smooth val="0"/>
          <c:extLst>
            <c:ext xmlns:c16="http://schemas.microsoft.com/office/drawing/2014/chart" uri="{C3380CC4-5D6E-409C-BE32-E72D297353CC}">
              <c16:uniqueId val="{00000000-11EE-4BFF-AFF0-5787FC30285F}"/>
            </c:ext>
          </c:extLst>
        </c:ser>
        <c:dLbls>
          <c:showLegendKey val="0"/>
          <c:showVal val="0"/>
          <c:showCatName val="0"/>
          <c:showSerName val="0"/>
          <c:showPercent val="0"/>
          <c:showBubbleSize val="0"/>
        </c:dLbls>
        <c:smooth val="0"/>
        <c:axId val="429186328"/>
        <c:axId val="429186984"/>
      </c:lineChart>
      <c:dateAx>
        <c:axId val="42918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86984"/>
        <c:crosses val="autoZero"/>
        <c:auto val="1"/>
        <c:lblOffset val="100"/>
        <c:baseTimeUnit val="months"/>
      </c:dateAx>
      <c:valAx>
        <c:axId val="42918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8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313943</c:v>
                </c:pt>
                <c:pt idx="1">
                  <c:v>313537</c:v>
                </c:pt>
                <c:pt idx="2">
                  <c:v>313075</c:v>
                </c:pt>
                <c:pt idx="3">
                  <c:v>312679</c:v>
                </c:pt>
                <c:pt idx="4">
                  <c:v>312275</c:v>
                </c:pt>
                <c:pt idx="5">
                  <c:v>312034</c:v>
                </c:pt>
                <c:pt idx="6">
                  <c:v>311961</c:v>
                </c:pt>
              </c:numCache>
            </c:numRef>
          </c:val>
          <c:smooth val="0"/>
          <c:extLst>
            <c:ext xmlns:c16="http://schemas.microsoft.com/office/drawing/2014/chart" uri="{C3380CC4-5D6E-409C-BE32-E72D297353CC}">
              <c16:uniqueId val="{00000000-F298-4DB6-8862-CA50171C1318}"/>
            </c:ext>
          </c:extLst>
        </c:ser>
        <c:dLbls>
          <c:showLegendKey val="0"/>
          <c:showVal val="0"/>
          <c:showCatName val="0"/>
          <c:showSerName val="0"/>
          <c:showPercent val="0"/>
          <c:showBubbleSize val="0"/>
        </c:dLbls>
        <c:smooth val="0"/>
        <c:axId val="429195512"/>
        <c:axId val="429189608"/>
      </c:lineChart>
      <c:dateAx>
        <c:axId val="42919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89608"/>
        <c:crosses val="autoZero"/>
        <c:auto val="1"/>
        <c:lblOffset val="100"/>
        <c:baseTimeUnit val="months"/>
      </c:dateAx>
      <c:valAx>
        <c:axId val="42918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9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Album</c:v>
                </c:pt>
                <c:pt idx="1">
                  <c:v>Link</c:v>
                </c:pt>
                <c:pt idx="2">
                  <c:v>Live Video</c:v>
                </c:pt>
                <c:pt idx="3">
                  <c:v>Photo</c:v>
                </c:pt>
                <c:pt idx="4">
                  <c:v>Video</c:v>
                </c:pt>
              </c:strCache>
            </c:strRef>
          </c:cat>
          <c:val>
            <c:numRef>
              <c:f>Sheet1!$A$2:$E$2</c:f>
              <c:numCache>
                <c:formatCode>General</c:formatCode>
                <c:ptCount val="5"/>
                <c:pt idx="0">
                  <c:v>7</c:v>
                </c:pt>
                <c:pt idx="1">
                  <c:v>386</c:v>
                </c:pt>
                <c:pt idx="2">
                  <c:v>2</c:v>
                </c:pt>
                <c:pt idx="3">
                  <c:v>154</c:v>
                </c:pt>
                <c:pt idx="4">
                  <c:v>126</c:v>
                </c:pt>
              </c:numCache>
            </c:numRef>
          </c:val>
          <c:extLst>
            <c:ext xmlns:c16="http://schemas.microsoft.com/office/drawing/2014/chart" uri="{C3380CC4-5D6E-409C-BE32-E72D297353CC}">
              <c16:uniqueId val="{00000000-923E-4427-8B3E-65F2D659CD0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102873</c:v>
                </c:pt>
                <c:pt idx="1">
                  <c:v>103103</c:v>
                </c:pt>
                <c:pt idx="2">
                  <c:v>103299</c:v>
                </c:pt>
                <c:pt idx="3">
                  <c:v>103269</c:v>
                </c:pt>
                <c:pt idx="4">
                  <c:v>103530</c:v>
                </c:pt>
                <c:pt idx="5">
                  <c:v>103857</c:v>
                </c:pt>
                <c:pt idx="6">
                  <c:v>103816</c:v>
                </c:pt>
              </c:numCache>
            </c:numRef>
          </c:val>
          <c:smooth val="0"/>
          <c:extLst>
            <c:ext xmlns:c16="http://schemas.microsoft.com/office/drawing/2014/chart" uri="{C3380CC4-5D6E-409C-BE32-E72D297353CC}">
              <c16:uniqueId val="{00000000-8383-480E-8B7E-0029217221F1}"/>
            </c:ext>
          </c:extLst>
        </c:ser>
        <c:dLbls>
          <c:showLegendKey val="0"/>
          <c:showVal val="0"/>
          <c:showCatName val="0"/>
          <c:showSerName val="0"/>
          <c:showPercent val="0"/>
          <c:showBubbleSize val="0"/>
        </c:dLbls>
        <c:smooth val="0"/>
        <c:axId val="291876544"/>
        <c:axId val="291875888"/>
      </c:lineChart>
      <c:dateAx>
        <c:axId val="29187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75888"/>
        <c:crosses val="autoZero"/>
        <c:auto val="1"/>
        <c:lblOffset val="100"/>
        <c:baseTimeUnit val="months"/>
      </c:dateAx>
      <c:valAx>
        <c:axId val="29187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7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Sheet1!$A$2:$A$5</c:f>
              <c:strCache>
                <c:ptCount val="4"/>
                <c:pt idx="0">
                  <c:v>Carousel</c:v>
                </c:pt>
                <c:pt idx="1">
                  <c:v>Image</c:v>
                </c:pt>
                <c:pt idx="2">
                  <c:v>Reel</c:v>
                </c:pt>
                <c:pt idx="3">
                  <c:v>Video</c:v>
                </c:pt>
              </c:strCache>
            </c:strRef>
          </c:cat>
          <c:val>
            <c:numRef>
              <c:f>Sheet1!$B$2:$B$5</c:f>
              <c:numCache>
                <c:formatCode>General</c:formatCode>
                <c:ptCount val="4"/>
                <c:pt idx="0">
                  <c:v>1.04468117885184</c:v>
                </c:pt>
                <c:pt idx="1">
                  <c:v>0.82640433734358099</c:v>
                </c:pt>
                <c:pt idx="2">
                  <c:v>1.2462373659871999</c:v>
                </c:pt>
                <c:pt idx="3">
                  <c:v>0.79603920882229195</c:v>
                </c:pt>
              </c:numCache>
            </c:numRef>
          </c:val>
          <c:extLst>
            <c:ext xmlns:c16="http://schemas.microsoft.com/office/drawing/2014/chart" uri="{C3380CC4-5D6E-409C-BE32-E72D297353CC}">
              <c16:uniqueId val="{00000000-F5A7-464A-9483-C445C0C9897D}"/>
            </c:ext>
          </c:extLst>
        </c:ser>
        <c:dLbls>
          <c:showLegendKey val="0"/>
          <c:showVal val="0"/>
          <c:showCatName val="0"/>
          <c:showSerName val="0"/>
          <c:showPercent val="0"/>
          <c:showBubbleSize val="0"/>
        </c:dLbls>
        <c:gapWidth val="219"/>
        <c:overlap val="-27"/>
        <c:axId val="291886056"/>
        <c:axId val="291884088"/>
      </c:barChart>
      <c:catAx>
        <c:axId val="29188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84088"/>
        <c:crosses val="autoZero"/>
        <c:auto val="1"/>
        <c:lblAlgn val="ctr"/>
        <c:lblOffset val="100"/>
        <c:noMultiLvlLbl val="0"/>
      </c:catAx>
      <c:valAx>
        <c:axId val="29188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8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509188</c:v>
                </c:pt>
                <c:pt idx="1">
                  <c:v>2725586</c:v>
                </c:pt>
                <c:pt idx="2">
                  <c:v>1474113</c:v>
                </c:pt>
                <c:pt idx="3">
                  <c:v>441895</c:v>
                </c:pt>
                <c:pt idx="4">
                  <c:v>1539544</c:v>
                </c:pt>
                <c:pt idx="5">
                  <c:v>1483829</c:v>
                </c:pt>
              </c:numCache>
            </c:numRef>
          </c:val>
          <c:smooth val="0"/>
          <c:extLst>
            <c:ext xmlns:c16="http://schemas.microsoft.com/office/drawing/2014/chart" uri="{C3380CC4-5D6E-409C-BE32-E72D297353CC}">
              <c16:uniqueId val="{00000000-FA7D-4A9E-91AF-93FA6EBBAF7C}"/>
            </c:ext>
          </c:extLst>
        </c:ser>
        <c:dLbls>
          <c:showLegendKey val="0"/>
          <c:showVal val="0"/>
          <c:showCatName val="0"/>
          <c:showSerName val="0"/>
          <c:showPercent val="0"/>
          <c:showBubbleSize val="0"/>
        </c:dLbls>
        <c:smooth val="0"/>
        <c:axId val="291885728"/>
        <c:axId val="291888024"/>
      </c:lineChart>
      <c:dateAx>
        <c:axId val="29188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88024"/>
        <c:crosses val="autoZero"/>
        <c:auto val="1"/>
        <c:lblOffset val="100"/>
        <c:baseTimeUnit val="months"/>
      </c:dateAx>
      <c:valAx>
        <c:axId val="29188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8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1128</c:v>
                </c:pt>
                <c:pt idx="1">
                  <c:v>817</c:v>
                </c:pt>
                <c:pt idx="2">
                  <c:v>1048</c:v>
                </c:pt>
                <c:pt idx="3">
                  <c:v>784</c:v>
                </c:pt>
                <c:pt idx="4">
                  <c:v>755</c:v>
                </c:pt>
                <c:pt idx="5">
                  <c:v>887</c:v>
                </c:pt>
                <c:pt idx="6">
                  <c:v>516</c:v>
                </c:pt>
              </c:numCache>
            </c:numRef>
          </c:val>
          <c:smooth val="0"/>
          <c:extLst>
            <c:ext xmlns:c16="http://schemas.microsoft.com/office/drawing/2014/chart" uri="{C3380CC4-5D6E-409C-BE32-E72D297353CC}">
              <c16:uniqueId val="{00000000-FC84-45A5-B134-2D2A15AF20EA}"/>
            </c:ext>
          </c:extLst>
        </c:ser>
        <c:dLbls>
          <c:showLegendKey val="0"/>
          <c:showVal val="0"/>
          <c:showCatName val="0"/>
          <c:showSerName val="0"/>
          <c:showPercent val="0"/>
          <c:showBubbleSize val="0"/>
        </c:dLbls>
        <c:smooth val="0"/>
        <c:axId val="526320224"/>
        <c:axId val="526323832"/>
      </c:lineChart>
      <c:dateAx>
        <c:axId val="52632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323832"/>
        <c:crosses val="autoZero"/>
        <c:auto val="1"/>
        <c:lblOffset val="100"/>
        <c:baseTimeUnit val="months"/>
      </c:dateAx>
      <c:valAx>
        <c:axId val="52632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32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Sheet1!$A$2:$A$6</c:f>
              <c:numCache>
                <c:formatCode>m/d/yyyy</c:formatCode>
                <c:ptCount val="5"/>
                <c:pt idx="0">
                  <c:v>44648</c:v>
                </c:pt>
                <c:pt idx="1">
                  <c:v>44655</c:v>
                </c:pt>
                <c:pt idx="2">
                  <c:v>44662</c:v>
                </c:pt>
                <c:pt idx="3">
                  <c:v>44669</c:v>
                </c:pt>
                <c:pt idx="4">
                  <c:v>44676</c:v>
                </c:pt>
              </c:numCache>
            </c:numRef>
          </c:cat>
          <c:val>
            <c:numRef>
              <c:f>Sheet1!$B$2:$B$6</c:f>
              <c:numCache>
                <c:formatCode>General</c:formatCode>
                <c:ptCount val="5"/>
                <c:pt idx="0">
                  <c:v>66800</c:v>
                </c:pt>
                <c:pt idx="1">
                  <c:v>66900</c:v>
                </c:pt>
                <c:pt idx="2">
                  <c:v>67900</c:v>
                </c:pt>
                <c:pt idx="3">
                  <c:v>69100</c:v>
                </c:pt>
                <c:pt idx="4">
                  <c:v>69600</c:v>
                </c:pt>
              </c:numCache>
            </c:numRef>
          </c:val>
          <c:smooth val="0"/>
          <c:extLst>
            <c:ext xmlns:c16="http://schemas.microsoft.com/office/drawing/2014/chart" uri="{C3380CC4-5D6E-409C-BE32-E72D297353CC}">
              <c16:uniqueId val="{00000000-DD31-4E29-A531-93FD89158672}"/>
            </c:ext>
          </c:extLst>
        </c:ser>
        <c:dLbls>
          <c:showLegendKey val="0"/>
          <c:showVal val="0"/>
          <c:showCatName val="0"/>
          <c:showSerName val="0"/>
          <c:showPercent val="0"/>
          <c:showBubbleSize val="0"/>
        </c:dLbls>
        <c:smooth val="0"/>
        <c:axId val="698200752"/>
        <c:axId val="698208952"/>
      </c:lineChart>
      <c:dateAx>
        <c:axId val="69820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08952"/>
        <c:crosses val="autoZero"/>
        <c:auto val="1"/>
        <c:lblOffset val="100"/>
        <c:baseTimeUnit val="days"/>
      </c:dateAx>
      <c:valAx>
        <c:axId val="69820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0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1500000</c:v>
                </c:pt>
                <c:pt idx="1">
                  <c:v>1600000</c:v>
                </c:pt>
                <c:pt idx="2">
                  <c:v>1900000</c:v>
                </c:pt>
                <c:pt idx="3">
                  <c:v>2000000</c:v>
                </c:pt>
                <c:pt idx="4">
                  <c:v>2100000</c:v>
                </c:pt>
                <c:pt idx="5">
                  <c:v>2400000</c:v>
                </c:pt>
                <c:pt idx="6">
                  <c:v>2400000</c:v>
                </c:pt>
              </c:numCache>
            </c:numRef>
          </c:val>
          <c:smooth val="0"/>
          <c:extLst>
            <c:ext xmlns:c16="http://schemas.microsoft.com/office/drawing/2014/chart" uri="{C3380CC4-5D6E-409C-BE32-E72D297353CC}">
              <c16:uniqueId val="{00000000-9D34-4658-A249-79568740BA02}"/>
            </c:ext>
          </c:extLst>
        </c:ser>
        <c:dLbls>
          <c:showLegendKey val="0"/>
          <c:showVal val="0"/>
          <c:showCatName val="0"/>
          <c:showSerName val="0"/>
          <c:showPercent val="0"/>
          <c:showBubbleSize val="0"/>
        </c:dLbls>
        <c:smooth val="0"/>
        <c:axId val="698208296"/>
        <c:axId val="698207312"/>
      </c:lineChart>
      <c:dateAx>
        <c:axId val="69820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07312"/>
        <c:crosses val="autoZero"/>
        <c:auto val="1"/>
        <c:lblOffset val="100"/>
        <c:baseTimeUnit val="months"/>
      </c:dateAx>
      <c:valAx>
        <c:axId val="69820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0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Sheet1!$A$2:$A$183</c:f>
              <c:numCache>
                <c:formatCode>m/d/yyyy</c:formatCode>
                <c:ptCount val="182"/>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numCache>
            </c:numRef>
          </c:cat>
          <c:val>
            <c:numRef>
              <c:f>Sheet1!$B$2:$B$183</c:f>
              <c:numCache>
                <c:formatCode>General</c:formatCode>
                <c:ptCount val="182"/>
                <c:pt idx="0">
                  <c:v>0</c:v>
                </c:pt>
                <c:pt idx="1">
                  <c:v>0</c:v>
                </c:pt>
                <c:pt idx="2">
                  <c:v>640</c:v>
                </c:pt>
                <c:pt idx="3">
                  <c:v>0</c:v>
                </c:pt>
                <c:pt idx="4">
                  <c:v>0</c:v>
                </c:pt>
                <c:pt idx="5">
                  <c:v>3243.5</c:v>
                </c:pt>
                <c:pt idx="6">
                  <c:v>1026.5</c:v>
                </c:pt>
                <c:pt idx="7">
                  <c:v>0</c:v>
                </c:pt>
                <c:pt idx="8">
                  <c:v>0</c:v>
                </c:pt>
                <c:pt idx="9">
                  <c:v>7949</c:v>
                </c:pt>
                <c:pt idx="10">
                  <c:v>0</c:v>
                </c:pt>
                <c:pt idx="11">
                  <c:v>0</c:v>
                </c:pt>
                <c:pt idx="12">
                  <c:v>596</c:v>
                </c:pt>
                <c:pt idx="13">
                  <c:v>0</c:v>
                </c:pt>
                <c:pt idx="14">
                  <c:v>0</c:v>
                </c:pt>
                <c:pt idx="15">
                  <c:v>0</c:v>
                </c:pt>
                <c:pt idx="16">
                  <c:v>2801</c:v>
                </c:pt>
                <c:pt idx="17">
                  <c:v>0</c:v>
                </c:pt>
                <c:pt idx="18">
                  <c:v>0</c:v>
                </c:pt>
                <c:pt idx="19">
                  <c:v>0</c:v>
                </c:pt>
                <c:pt idx="20">
                  <c:v>0</c:v>
                </c:pt>
                <c:pt idx="21">
                  <c:v>0</c:v>
                </c:pt>
                <c:pt idx="22">
                  <c:v>0</c:v>
                </c:pt>
                <c:pt idx="23">
                  <c:v>827</c:v>
                </c:pt>
                <c:pt idx="24">
                  <c:v>0</c:v>
                </c:pt>
                <c:pt idx="25">
                  <c:v>0</c:v>
                </c:pt>
                <c:pt idx="26">
                  <c:v>14700</c:v>
                </c:pt>
                <c:pt idx="27">
                  <c:v>0</c:v>
                </c:pt>
                <c:pt idx="28">
                  <c:v>0</c:v>
                </c:pt>
                <c:pt idx="29">
                  <c:v>0</c:v>
                </c:pt>
                <c:pt idx="30">
                  <c:v>693</c:v>
                </c:pt>
                <c:pt idx="31">
                  <c:v>0</c:v>
                </c:pt>
                <c:pt idx="32">
                  <c:v>30600</c:v>
                </c:pt>
                <c:pt idx="33">
                  <c:v>1751</c:v>
                </c:pt>
                <c:pt idx="34">
                  <c:v>2670</c:v>
                </c:pt>
                <c:pt idx="35">
                  <c:v>0</c:v>
                </c:pt>
                <c:pt idx="36">
                  <c:v>0</c:v>
                </c:pt>
                <c:pt idx="37">
                  <c:v>0</c:v>
                </c:pt>
                <c:pt idx="38">
                  <c:v>0</c:v>
                </c:pt>
                <c:pt idx="39">
                  <c:v>2550</c:v>
                </c:pt>
                <c:pt idx="40">
                  <c:v>340</c:v>
                </c:pt>
                <c:pt idx="41">
                  <c:v>2169</c:v>
                </c:pt>
                <c:pt idx="42">
                  <c:v>0</c:v>
                </c:pt>
                <c:pt idx="43">
                  <c:v>0</c:v>
                </c:pt>
                <c:pt idx="44">
                  <c:v>0</c:v>
                </c:pt>
                <c:pt idx="45">
                  <c:v>1947.5</c:v>
                </c:pt>
                <c:pt idx="46">
                  <c:v>0</c:v>
                </c:pt>
                <c:pt idx="47">
                  <c:v>1605</c:v>
                </c:pt>
                <c:pt idx="48">
                  <c:v>2119.5</c:v>
                </c:pt>
                <c:pt idx="49">
                  <c:v>0</c:v>
                </c:pt>
                <c:pt idx="50">
                  <c:v>0</c:v>
                </c:pt>
                <c:pt idx="51">
                  <c:v>0</c:v>
                </c:pt>
                <c:pt idx="52">
                  <c:v>4940</c:v>
                </c:pt>
                <c:pt idx="53">
                  <c:v>0</c:v>
                </c:pt>
                <c:pt idx="54">
                  <c:v>0</c:v>
                </c:pt>
                <c:pt idx="55">
                  <c:v>0</c:v>
                </c:pt>
                <c:pt idx="56">
                  <c:v>0</c:v>
                </c:pt>
                <c:pt idx="57">
                  <c:v>889</c:v>
                </c:pt>
                <c:pt idx="58">
                  <c:v>38500</c:v>
                </c:pt>
                <c:pt idx="59">
                  <c:v>3985</c:v>
                </c:pt>
                <c:pt idx="60">
                  <c:v>5586</c:v>
                </c:pt>
                <c:pt idx="61">
                  <c:v>0</c:v>
                </c:pt>
                <c:pt idx="62">
                  <c:v>0</c:v>
                </c:pt>
                <c:pt idx="63">
                  <c:v>0</c:v>
                </c:pt>
                <c:pt idx="64">
                  <c:v>185500</c:v>
                </c:pt>
                <c:pt idx="65">
                  <c:v>0</c:v>
                </c:pt>
                <c:pt idx="66">
                  <c:v>20900</c:v>
                </c:pt>
                <c:pt idx="67">
                  <c:v>2191.5</c:v>
                </c:pt>
                <c:pt idx="68">
                  <c:v>0</c:v>
                </c:pt>
                <c:pt idx="69">
                  <c:v>0</c:v>
                </c:pt>
                <c:pt idx="70">
                  <c:v>0</c:v>
                </c:pt>
                <c:pt idx="71">
                  <c:v>0</c:v>
                </c:pt>
                <c:pt idx="72">
                  <c:v>0</c:v>
                </c:pt>
                <c:pt idx="73">
                  <c:v>0</c:v>
                </c:pt>
                <c:pt idx="74">
                  <c:v>3274</c:v>
                </c:pt>
                <c:pt idx="75">
                  <c:v>0</c:v>
                </c:pt>
                <c:pt idx="76">
                  <c:v>518</c:v>
                </c:pt>
                <c:pt idx="77">
                  <c:v>62</c:v>
                </c:pt>
                <c:pt idx="78">
                  <c:v>0</c:v>
                </c:pt>
                <c:pt idx="79">
                  <c:v>8110</c:v>
                </c:pt>
                <c:pt idx="80">
                  <c:v>2993.5</c:v>
                </c:pt>
                <c:pt idx="81">
                  <c:v>253</c:v>
                </c:pt>
                <c:pt idx="82">
                  <c:v>1021</c:v>
                </c:pt>
                <c:pt idx="83">
                  <c:v>1161</c:v>
                </c:pt>
                <c:pt idx="84">
                  <c:v>0</c:v>
                </c:pt>
                <c:pt idx="85">
                  <c:v>0</c:v>
                </c:pt>
                <c:pt idx="86">
                  <c:v>624</c:v>
                </c:pt>
                <c:pt idx="87">
                  <c:v>583</c:v>
                </c:pt>
                <c:pt idx="88">
                  <c:v>0</c:v>
                </c:pt>
                <c:pt idx="89">
                  <c:v>0</c:v>
                </c:pt>
                <c:pt idx="90">
                  <c:v>3051</c:v>
                </c:pt>
                <c:pt idx="91">
                  <c:v>0</c:v>
                </c:pt>
                <c:pt idx="92">
                  <c:v>0</c:v>
                </c:pt>
                <c:pt idx="93">
                  <c:v>0</c:v>
                </c:pt>
                <c:pt idx="94">
                  <c:v>4980</c:v>
                </c:pt>
                <c:pt idx="95">
                  <c:v>0</c:v>
                </c:pt>
                <c:pt idx="96">
                  <c:v>0</c:v>
                </c:pt>
                <c:pt idx="97">
                  <c:v>0</c:v>
                </c:pt>
                <c:pt idx="98">
                  <c:v>0</c:v>
                </c:pt>
                <c:pt idx="99">
                  <c:v>0</c:v>
                </c:pt>
                <c:pt idx="100">
                  <c:v>764</c:v>
                </c:pt>
                <c:pt idx="101">
                  <c:v>16300</c:v>
                </c:pt>
                <c:pt idx="102">
                  <c:v>21100</c:v>
                </c:pt>
                <c:pt idx="103">
                  <c:v>0</c:v>
                </c:pt>
                <c:pt idx="104">
                  <c:v>0</c:v>
                </c:pt>
                <c:pt idx="105">
                  <c:v>0</c:v>
                </c:pt>
                <c:pt idx="106">
                  <c:v>0</c:v>
                </c:pt>
                <c:pt idx="107">
                  <c:v>0</c:v>
                </c:pt>
                <c:pt idx="108">
                  <c:v>0</c:v>
                </c:pt>
                <c:pt idx="109">
                  <c:v>0</c:v>
                </c:pt>
                <c:pt idx="110">
                  <c:v>4872</c:v>
                </c:pt>
                <c:pt idx="111">
                  <c:v>34600</c:v>
                </c:pt>
                <c:pt idx="112">
                  <c:v>0</c:v>
                </c:pt>
                <c:pt idx="113">
                  <c:v>0</c:v>
                </c:pt>
                <c:pt idx="114">
                  <c:v>294</c:v>
                </c:pt>
                <c:pt idx="115">
                  <c:v>458</c:v>
                </c:pt>
                <c:pt idx="116">
                  <c:v>1137</c:v>
                </c:pt>
                <c:pt idx="117">
                  <c:v>298</c:v>
                </c:pt>
                <c:pt idx="118">
                  <c:v>0</c:v>
                </c:pt>
                <c:pt idx="119">
                  <c:v>0</c:v>
                </c:pt>
                <c:pt idx="120">
                  <c:v>0</c:v>
                </c:pt>
                <c:pt idx="121">
                  <c:v>0</c:v>
                </c:pt>
                <c:pt idx="122">
                  <c:v>782</c:v>
                </c:pt>
                <c:pt idx="123">
                  <c:v>482</c:v>
                </c:pt>
                <c:pt idx="124">
                  <c:v>255</c:v>
                </c:pt>
                <c:pt idx="125">
                  <c:v>895</c:v>
                </c:pt>
                <c:pt idx="126">
                  <c:v>0</c:v>
                </c:pt>
                <c:pt idx="127">
                  <c:v>0</c:v>
                </c:pt>
                <c:pt idx="128">
                  <c:v>211</c:v>
                </c:pt>
                <c:pt idx="129">
                  <c:v>1831</c:v>
                </c:pt>
                <c:pt idx="130">
                  <c:v>18450</c:v>
                </c:pt>
                <c:pt idx="131">
                  <c:v>234</c:v>
                </c:pt>
                <c:pt idx="132">
                  <c:v>0</c:v>
                </c:pt>
                <c:pt idx="133">
                  <c:v>4610</c:v>
                </c:pt>
                <c:pt idx="134">
                  <c:v>0</c:v>
                </c:pt>
                <c:pt idx="135">
                  <c:v>303</c:v>
                </c:pt>
                <c:pt idx="136">
                  <c:v>1463</c:v>
                </c:pt>
                <c:pt idx="137">
                  <c:v>723</c:v>
                </c:pt>
                <c:pt idx="138">
                  <c:v>834.33333333333303</c:v>
                </c:pt>
                <c:pt idx="139">
                  <c:v>1316.5</c:v>
                </c:pt>
                <c:pt idx="140">
                  <c:v>130</c:v>
                </c:pt>
                <c:pt idx="141">
                  <c:v>0</c:v>
                </c:pt>
                <c:pt idx="142">
                  <c:v>0</c:v>
                </c:pt>
                <c:pt idx="143">
                  <c:v>0</c:v>
                </c:pt>
                <c:pt idx="144">
                  <c:v>1366.5</c:v>
                </c:pt>
                <c:pt idx="145">
                  <c:v>477</c:v>
                </c:pt>
                <c:pt idx="146">
                  <c:v>0</c:v>
                </c:pt>
                <c:pt idx="147">
                  <c:v>0</c:v>
                </c:pt>
                <c:pt idx="148">
                  <c:v>305</c:v>
                </c:pt>
                <c:pt idx="149">
                  <c:v>283</c:v>
                </c:pt>
                <c:pt idx="150">
                  <c:v>0</c:v>
                </c:pt>
                <c:pt idx="151">
                  <c:v>6514</c:v>
                </c:pt>
                <c:pt idx="152">
                  <c:v>0</c:v>
                </c:pt>
                <c:pt idx="153">
                  <c:v>96</c:v>
                </c:pt>
                <c:pt idx="154">
                  <c:v>0</c:v>
                </c:pt>
                <c:pt idx="155">
                  <c:v>0</c:v>
                </c:pt>
                <c:pt idx="156">
                  <c:v>0</c:v>
                </c:pt>
                <c:pt idx="157">
                  <c:v>0</c:v>
                </c:pt>
                <c:pt idx="158">
                  <c:v>1620</c:v>
                </c:pt>
                <c:pt idx="159">
                  <c:v>426</c:v>
                </c:pt>
                <c:pt idx="160">
                  <c:v>3902.5</c:v>
                </c:pt>
                <c:pt idx="161">
                  <c:v>861.33333333333303</c:v>
                </c:pt>
                <c:pt idx="162">
                  <c:v>782</c:v>
                </c:pt>
                <c:pt idx="163">
                  <c:v>0</c:v>
                </c:pt>
                <c:pt idx="164">
                  <c:v>1933</c:v>
                </c:pt>
                <c:pt idx="165">
                  <c:v>0</c:v>
                </c:pt>
                <c:pt idx="166">
                  <c:v>0</c:v>
                </c:pt>
                <c:pt idx="167">
                  <c:v>4610.6000000000004</c:v>
                </c:pt>
                <c:pt idx="168">
                  <c:v>2642.8</c:v>
                </c:pt>
                <c:pt idx="169">
                  <c:v>14641.5714285714</c:v>
                </c:pt>
                <c:pt idx="170">
                  <c:v>12017</c:v>
                </c:pt>
                <c:pt idx="171">
                  <c:v>2808</c:v>
                </c:pt>
                <c:pt idx="172">
                  <c:v>31400</c:v>
                </c:pt>
                <c:pt idx="173">
                  <c:v>21301.666666666701</c:v>
                </c:pt>
                <c:pt idx="174">
                  <c:v>118</c:v>
                </c:pt>
                <c:pt idx="175">
                  <c:v>0</c:v>
                </c:pt>
                <c:pt idx="176">
                  <c:v>0</c:v>
                </c:pt>
                <c:pt idx="177">
                  <c:v>609</c:v>
                </c:pt>
                <c:pt idx="178">
                  <c:v>293</c:v>
                </c:pt>
                <c:pt idx="179">
                  <c:v>0</c:v>
                </c:pt>
                <c:pt idx="180">
                  <c:v>0</c:v>
                </c:pt>
                <c:pt idx="181">
                  <c:v>0</c:v>
                </c:pt>
              </c:numCache>
            </c:numRef>
          </c:val>
          <c:smooth val="0"/>
          <c:extLst>
            <c:ext xmlns:c16="http://schemas.microsoft.com/office/drawing/2014/chart" uri="{C3380CC4-5D6E-409C-BE32-E72D297353CC}">
              <c16:uniqueId val="{00000000-FF7B-408B-A196-DE525807EB76}"/>
            </c:ext>
          </c:extLst>
        </c:ser>
        <c:dLbls>
          <c:showLegendKey val="0"/>
          <c:showVal val="0"/>
          <c:showCatName val="0"/>
          <c:showSerName val="0"/>
          <c:showPercent val="0"/>
          <c:showBubbleSize val="0"/>
        </c:dLbls>
        <c:smooth val="0"/>
        <c:axId val="698216496"/>
        <c:axId val="698213544"/>
      </c:lineChart>
      <c:dateAx>
        <c:axId val="69821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13544"/>
        <c:crosses val="autoZero"/>
        <c:auto val="1"/>
        <c:lblOffset val="100"/>
        <c:baseTimeUnit val="days"/>
      </c:dateAx>
      <c:valAx>
        <c:axId val="69821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1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900</c:v>
                </c:pt>
                <c:pt idx="1">
                  <c:v>3400</c:v>
                </c:pt>
                <c:pt idx="2">
                  <c:v>8300</c:v>
                </c:pt>
                <c:pt idx="3">
                  <c:v>2600</c:v>
                </c:pt>
                <c:pt idx="4">
                  <c:v>5000</c:v>
                </c:pt>
                <c:pt idx="5">
                  <c:v>3300</c:v>
                </c:pt>
                <c:pt idx="6">
                  <c:v>0</c:v>
                </c:pt>
              </c:numCache>
            </c:numRef>
          </c:val>
          <c:smooth val="0"/>
          <c:extLst>
            <c:ext xmlns:c16="http://schemas.microsoft.com/office/drawing/2014/chart" uri="{C3380CC4-5D6E-409C-BE32-E72D297353CC}">
              <c16:uniqueId val="{00000000-0F7F-4017-BF1B-B2A2B431A9DE}"/>
            </c:ext>
          </c:extLst>
        </c:ser>
        <c:dLbls>
          <c:showLegendKey val="0"/>
          <c:showVal val="0"/>
          <c:showCatName val="0"/>
          <c:showSerName val="0"/>
          <c:showPercent val="0"/>
          <c:showBubbleSize val="0"/>
        </c:dLbls>
        <c:smooth val="0"/>
        <c:axId val="698213216"/>
        <c:axId val="698210592"/>
      </c:lineChart>
      <c:dateAx>
        <c:axId val="69821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10592"/>
        <c:crosses val="autoZero"/>
        <c:auto val="1"/>
        <c:lblOffset val="100"/>
        <c:baseTimeUnit val="months"/>
      </c:dateAx>
      <c:valAx>
        <c:axId val="69821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1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5">
                  <c:v>74300</c:v>
                </c:pt>
                <c:pt idx="6">
                  <c:v>74300</c:v>
                </c:pt>
              </c:numCache>
            </c:numRef>
          </c:val>
          <c:smooth val="0"/>
          <c:extLst>
            <c:ext xmlns:c16="http://schemas.microsoft.com/office/drawing/2014/chart" uri="{C3380CC4-5D6E-409C-BE32-E72D297353CC}">
              <c16:uniqueId val="{00000000-7B5F-4DB3-A582-B50003C5EB46}"/>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Sheet1!$C$2:$C$8</c:f>
              <c:numCache>
                <c:formatCode>General</c:formatCode>
                <c:ptCount val="7"/>
                <c:pt idx="5">
                  <c:v>73200</c:v>
                </c:pt>
                <c:pt idx="6">
                  <c:v>73300</c:v>
                </c:pt>
              </c:numCache>
            </c:numRef>
          </c:val>
          <c:smooth val="0"/>
          <c:extLst>
            <c:ext xmlns:c16="http://schemas.microsoft.com/office/drawing/2014/chart" uri="{C3380CC4-5D6E-409C-BE32-E72D297353CC}">
              <c16:uniqueId val="{00000001-7B5F-4DB3-A582-B50003C5EB46}"/>
            </c:ext>
          </c:extLst>
        </c:ser>
        <c:dLbls>
          <c:showLegendKey val="0"/>
          <c:showVal val="0"/>
          <c:showCatName val="0"/>
          <c:showSerName val="0"/>
          <c:showPercent val="0"/>
          <c:showBubbleSize val="0"/>
        </c:dLbls>
        <c:smooth val="0"/>
        <c:axId val="698236504"/>
        <c:axId val="698239784"/>
      </c:lineChart>
      <c:dateAx>
        <c:axId val="69823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39784"/>
        <c:crosses val="autoZero"/>
        <c:auto val="1"/>
        <c:lblOffset val="100"/>
        <c:baseTimeUnit val="months"/>
      </c:dateAx>
      <c:valAx>
        <c:axId val="69823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3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2868999</c:v>
                </c:pt>
                <c:pt idx="1">
                  <c:v>4882883</c:v>
                </c:pt>
                <c:pt idx="2">
                  <c:v>3436066</c:v>
                </c:pt>
                <c:pt idx="3">
                  <c:v>1080168</c:v>
                </c:pt>
                <c:pt idx="4">
                  <c:v>867640</c:v>
                </c:pt>
                <c:pt idx="5">
                  <c:v>4080798</c:v>
                </c:pt>
                <c:pt idx="6">
                  <c:v>1801111</c:v>
                </c:pt>
              </c:numCache>
            </c:numRef>
          </c:val>
          <c:smooth val="0"/>
          <c:extLst>
            <c:ext xmlns:c16="http://schemas.microsoft.com/office/drawing/2014/chart" uri="{C3380CC4-5D6E-409C-BE32-E72D297353CC}">
              <c16:uniqueId val="{00000000-812D-4209-B30E-0CFDE26721AD}"/>
            </c:ext>
          </c:extLst>
        </c:ser>
        <c:dLbls>
          <c:showLegendKey val="0"/>
          <c:showVal val="0"/>
          <c:showCatName val="0"/>
          <c:showSerName val="0"/>
          <c:showPercent val="0"/>
          <c:showBubbleSize val="0"/>
        </c:dLbls>
        <c:smooth val="0"/>
        <c:axId val="698237816"/>
        <c:axId val="698231584"/>
      </c:lineChart>
      <c:dateAx>
        <c:axId val="69823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31584"/>
        <c:crosses val="autoZero"/>
        <c:auto val="1"/>
        <c:lblOffset val="100"/>
        <c:baseTimeUnit val="months"/>
      </c:dateAx>
      <c:valAx>
        <c:axId val="69823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823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Froukje vertaalt Macklemore met sterke boodschap🌈 | 3FM Live | NPO 3FM (Published: 2020-02-12 16:00:02)</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Sheet1!$B$2:$B$8</c:f>
              <c:numCache>
                <c:formatCode>General</c:formatCode>
                <c:ptCount val="7"/>
                <c:pt idx="0">
                  <c:v>14</c:v>
                </c:pt>
                <c:pt idx="1">
                  <c:v>1</c:v>
                </c:pt>
                <c:pt idx="2">
                  <c:v>7</c:v>
                </c:pt>
                <c:pt idx="3">
                  <c:v>3</c:v>
                </c:pt>
                <c:pt idx="4">
                  <c:v>5</c:v>
                </c:pt>
                <c:pt idx="5">
                  <c:v>2</c:v>
                </c:pt>
                <c:pt idx="6">
                  <c:v>2</c:v>
                </c:pt>
              </c:numCache>
            </c:numRef>
          </c:val>
          <c:smooth val="0"/>
          <c:extLst>
            <c:ext xmlns:c16="http://schemas.microsoft.com/office/drawing/2014/chart" uri="{C3380CC4-5D6E-409C-BE32-E72D297353CC}">
              <c16:uniqueId val="{00000000-E97A-4AED-8721-899B33F99B3C}"/>
            </c:ext>
          </c:extLst>
        </c:ser>
        <c:ser>
          <c:idx val="1"/>
          <c:order val="1"/>
          <c:tx>
            <c:strRef>
              <c:f>Sheet1!$C$1</c:f>
              <c:strCache>
                <c:ptCount val="1"/>
                <c:pt idx="0">
                  <c:v>3FM Hard gaan op WOO HAH! | Ga Je Lekker?! #7 | NPO 3FM (Published: 2018-07-17 14:51:45)</c:v>
                </c:pt>
              </c:strCache>
            </c:strRef>
          </c:tx>
          <c:spPr>
            <a:ln w="28575" cap="rnd">
              <a:solidFill>
                <a:schemeClr val="accent2"/>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Sheet1!$C$2:$C$8</c:f>
              <c:numCache>
                <c:formatCode>General</c:formatCode>
                <c:ptCount val="7"/>
                <c:pt idx="0">
                  <c:v>10</c:v>
                </c:pt>
                <c:pt idx="1">
                  <c:v>1</c:v>
                </c:pt>
                <c:pt idx="2">
                  <c:v>0</c:v>
                </c:pt>
                <c:pt idx="3">
                  <c:v>0</c:v>
                </c:pt>
                <c:pt idx="4">
                  <c:v>5</c:v>
                </c:pt>
                <c:pt idx="5">
                  <c:v>9</c:v>
                </c:pt>
                <c:pt idx="6">
                  <c:v>0</c:v>
                </c:pt>
              </c:numCache>
            </c:numRef>
          </c:val>
          <c:smooth val="0"/>
          <c:extLst>
            <c:ext xmlns:c16="http://schemas.microsoft.com/office/drawing/2014/chart" uri="{C3380CC4-5D6E-409C-BE32-E72D297353CC}">
              <c16:uniqueId val="{00000001-E97A-4AED-8721-899B33F99B3C}"/>
            </c:ext>
          </c:extLst>
        </c:ser>
        <c:ser>
          <c:idx val="2"/>
          <c:order val="2"/>
          <c:tx>
            <c:strRef>
              <c:f>Sheet1!$D$1</c:f>
              <c:strCache>
                <c:ptCount val="1"/>
                <c:pt idx="0">
                  <c:v>3FM Mumford &amp; Sons live met ‘Guiding Light’, 'Only Love', ’Woman’ &amp; meer | 3FM Live | NPO 3FM (Published: 2019-07-10 15:00:12)</c:v>
                </c:pt>
              </c:strCache>
            </c:strRef>
          </c:tx>
          <c:spPr>
            <a:ln w="28575" cap="rnd">
              <a:solidFill>
                <a:schemeClr val="accent3"/>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Sheet1!$D$2:$D$8</c:f>
              <c:numCache>
                <c:formatCode>General</c:formatCode>
                <c:ptCount val="7"/>
                <c:pt idx="0">
                  <c:v>5</c:v>
                </c:pt>
                <c:pt idx="1">
                  <c:v>1</c:v>
                </c:pt>
                <c:pt idx="2">
                  <c:v>7</c:v>
                </c:pt>
                <c:pt idx="3">
                  <c:v>4</c:v>
                </c:pt>
                <c:pt idx="4">
                  <c:v>1</c:v>
                </c:pt>
                <c:pt idx="5">
                  <c:v>2</c:v>
                </c:pt>
                <c:pt idx="6">
                  <c:v>1</c:v>
                </c:pt>
              </c:numCache>
            </c:numRef>
          </c:val>
          <c:smooth val="0"/>
          <c:extLst>
            <c:ext xmlns:c16="http://schemas.microsoft.com/office/drawing/2014/chart" uri="{C3380CC4-5D6E-409C-BE32-E72D297353CC}">
              <c16:uniqueId val="{00000002-E97A-4AED-8721-899B33F99B3C}"/>
            </c:ext>
          </c:extLst>
        </c:ser>
        <c:ser>
          <c:idx val="3"/>
          <c:order val="3"/>
          <c:tx>
            <c:strRef>
              <c:f>Sheet1!$E$1</c:f>
              <c:strCache>
                <c:ptCount val="1"/>
                <c:pt idx="0">
                  <c:v>3FM "Zo is het om jong te zijn en rijke ouders te hebben" | Op Me Monnie | NPO 3FM (Published: 2019-12-05 16:00:13)</c:v>
                </c:pt>
              </c:strCache>
            </c:strRef>
          </c:tx>
          <c:spPr>
            <a:ln w="28575" cap="rnd">
              <a:solidFill>
                <a:schemeClr val="accent4"/>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Sheet1!$E$2:$E$8</c:f>
              <c:numCache>
                <c:formatCode>General</c:formatCode>
                <c:ptCount val="7"/>
                <c:pt idx="0">
                  <c:v>0</c:v>
                </c:pt>
                <c:pt idx="1">
                  <c:v>9</c:v>
                </c:pt>
                <c:pt idx="2">
                  <c:v>2</c:v>
                </c:pt>
                <c:pt idx="3">
                  <c:v>1</c:v>
                </c:pt>
                <c:pt idx="4">
                  <c:v>3</c:v>
                </c:pt>
                <c:pt idx="5">
                  <c:v>0</c:v>
                </c:pt>
                <c:pt idx="6">
                  <c:v>0</c:v>
                </c:pt>
              </c:numCache>
            </c:numRef>
          </c:val>
          <c:smooth val="0"/>
          <c:extLst>
            <c:ext xmlns:c16="http://schemas.microsoft.com/office/drawing/2014/chart" uri="{C3380CC4-5D6E-409C-BE32-E72D297353CC}">
              <c16:uniqueId val="{00000003-E97A-4AED-8721-899B33F99B3C}"/>
            </c:ext>
          </c:extLst>
        </c:ser>
        <c:ser>
          <c:idx val="4"/>
          <c:order val="4"/>
          <c:tx>
            <c:strRef>
              <c:f>Sheet1!$F$1</c:f>
              <c:strCache>
                <c:ptCount val="1"/>
                <c:pt idx="0">
                  <c:v>3FM Snelle - Vogelvrij (Cover), Alleen Maar Gelukkig &amp; Samen | 3FM Live | NPO 3FM (Published: 2019-08-07 15:00:20)</c:v>
                </c:pt>
              </c:strCache>
            </c:strRef>
          </c:tx>
          <c:spPr>
            <a:ln w="28575" cap="rnd">
              <a:solidFill>
                <a:schemeClr val="accent5"/>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Sheet1!$F$2:$F$8</c:f>
              <c:numCache>
                <c:formatCode>General</c:formatCode>
                <c:ptCount val="7"/>
                <c:pt idx="0">
                  <c:v>2</c:v>
                </c:pt>
                <c:pt idx="1">
                  <c:v>7</c:v>
                </c:pt>
                <c:pt idx="2">
                  <c:v>0</c:v>
                </c:pt>
                <c:pt idx="3">
                  <c:v>0</c:v>
                </c:pt>
                <c:pt idx="4">
                  <c:v>2</c:v>
                </c:pt>
                <c:pt idx="5">
                  <c:v>2</c:v>
                </c:pt>
                <c:pt idx="6">
                  <c:v>0</c:v>
                </c:pt>
              </c:numCache>
            </c:numRef>
          </c:val>
          <c:smooth val="0"/>
          <c:extLst>
            <c:ext xmlns:c16="http://schemas.microsoft.com/office/drawing/2014/chart" uri="{C3380CC4-5D6E-409C-BE32-E72D297353CC}">
              <c16:uniqueId val="{00000004-E97A-4AED-8721-899B33F99B3C}"/>
            </c:ext>
          </c:extLst>
        </c:ser>
        <c:ser>
          <c:idx val="5"/>
          <c:order val="5"/>
          <c:tx>
            <c:strRef>
              <c:f>Sheet1!$G$1</c:f>
              <c:strCache>
                <c:ptCount val="1"/>
                <c:pt idx="0">
                  <c:v>3FM Sziget 2018: "Eén groot drugslab!" | Ga Je Lekker?! #9 | NPO 3FM (Published: 2018-08-13 15:00:08)</c:v>
                </c:pt>
              </c:strCache>
            </c:strRef>
          </c:tx>
          <c:spPr>
            <a:ln w="28575" cap="rnd">
              <a:solidFill>
                <a:schemeClr val="accent6"/>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Sheet1!$G$2:$G$8</c:f>
              <c:numCache>
                <c:formatCode>General</c:formatCode>
                <c:ptCount val="7"/>
                <c:pt idx="0">
                  <c:v>4</c:v>
                </c:pt>
                <c:pt idx="1">
                  <c:v>0</c:v>
                </c:pt>
                <c:pt idx="2">
                  <c:v>4</c:v>
                </c:pt>
                <c:pt idx="3">
                  <c:v>2</c:v>
                </c:pt>
                <c:pt idx="4">
                  <c:v>2</c:v>
                </c:pt>
                <c:pt idx="5">
                  <c:v>0</c:v>
                </c:pt>
                <c:pt idx="6">
                  <c:v>0</c:v>
                </c:pt>
              </c:numCache>
            </c:numRef>
          </c:val>
          <c:smooth val="0"/>
          <c:extLst>
            <c:ext xmlns:c16="http://schemas.microsoft.com/office/drawing/2014/chart" uri="{C3380CC4-5D6E-409C-BE32-E72D297353CC}">
              <c16:uniqueId val="{00000005-E97A-4AED-8721-899B33F99B3C}"/>
            </c:ext>
          </c:extLst>
        </c:ser>
        <c:ser>
          <c:idx val="6"/>
          <c:order val="6"/>
          <c:tx>
            <c:strRef>
              <c:f>Sheet1!$H$1</c:f>
              <c:strCache>
                <c:ptCount val="1"/>
                <c:pt idx="0">
                  <c:v>3FM WOOHAH! verhuist naar de natuur | 3FM Unseen Heroes | NPO 3FM (Published: 2018-07-12 13:29:23)</c:v>
                </c:pt>
              </c:strCache>
            </c:strRef>
          </c:tx>
          <c:spPr>
            <a:ln w="28575" cap="rnd">
              <a:solidFill>
                <a:schemeClr val="accent1">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Sheet1!$H$2:$H$8</c:f>
              <c:numCache>
                <c:formatCode>General</c:formatCode>
                <c:ptCount val="7"/>
                <c:pt idx="0">
                  <c:v>3</c:v>
                </c:pt>
                <c:pt idx="1">
                  <c:v>5</c:v>
                </c:pt>
                <c:pt idx="2">
                  <c:v>0</c:v>
                </c:pt>
                <c:pt idx="3">
                  <c:v>0</c:v>
                </c:pt>
                <c:pt idx="4">
                  <c:v>2</c:v>
                </c:pt>
                <c:pt idx="5">
                  <c:v>1</c:v>
                </c:pt>
                <c:pt idx="6">
                  <c:v>1</c:v>
                </c:pt>
              </c:numCache>
            </c:numRef>
          </c:val>
          <c:smooth val="0"/>
          <c:extLst>
            <c:ext xmlns:c16="http://schemas.microsoft.com/office/drawing/2014/chart" uri="{C3380CC4-5D6E-409C-BE32-E72D297353CC}">
              <c16:uniqueId val="{00000006-E97A-4AED-8721-899B33F99B3C}"/>
            </c:ext>
          </c:extLst>
        </c:ser>
        <c:ser>
          <c:idx val="7"/>
          <c:order val="7"/>
          <c:tx>
            <c:strRef>
              <c:f>Sheet1!$I$1</c:f>
              <c:strCache>
                <c:ptCount val="1"/>
                <c:pt idx="0">
                  <c:v>3FM Gaat Joost lekker op Down The Rabbit Hole 2018? | Ga Je Lekker?! #4 | NPO 3FM (Published: 2018-07-02 14:38:08)</c:v>
                </c:pt>
              </c:strCache>
            </c:strRef>
          </c:tx>
          <c:spPr>
            <a:ln w="28575" cap="rnd">
              <a:solidFill>
                <a:schemeClr val="accent2">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Sheet1!$I$2:$I$8</c:f>
              <c:numCache>
                <c:formatCode>General</c:formatCode>
                <c:ptCount val="7"/>
                <c:pt idx="0">
                  <c:v>0</c:v>
                </c:pt>
                <c:pt idx="1">
                  <c:v>3</c:v>
                </c:pt>
                <c:pt idx="2">
                  <c:v>2</c:v>
                </c:pt>
                <c:pt idx="3">
                  <c:v>0</c:v>
                </c:pt>
                <c:pt idx="4">
                  <c:v>1</c:v>
                </c:pt>
                <c:pt idx="5">
                  <c:v>4</c:v>
                </c:pt>
                <c:pt idx="6">
                  <c:v>0</c:v>
                </c:pt>
              </c:numCache>
            </c:numRef>
          </c:val>
          <c:smooth val="0"/>
          <c:extLst>
            <c:ext xmlns:c16="http://schemas.microsoft.com/office/drawing/2014/chart" uri="{C3380CC4-5D6E-409C-BE32-E72D297353CC}">
              <c16:uniqueId val="{00000007-E97A-4AED-8721-899B33F99B3C}"/>
            </c:ext>
          </c:extLst>
        </c:ser>
        <c:ser>
          <c:idx val="8"/>
          <c:order val="8"/>
          <c:tx>
            <c:strRef>
              <c:f>Sheet1!$J$1</c:f>
              <c:strCache>
                <c:ptCount val="1"/>
                <c:pt idx="0">
                  <c:v>3FM Kraantje Pappie &amp; Chef'Special: "Heel ongemakkelijk dit" | Speeddate ❤️⏰ | NPO 3FM (Published: 2018-06-12 12:54:43)</c:v>
                </c:pt>
              </c:strCache>
            </c:strRef>
          </c:tx>
          <c:spPr>
            <a:ln w="28575" cap="rnd">
              <a:solidFill>
                <a:schemeClr val="accent3">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Sheet1!$J$2:$J$8</c:f>
              <c:numCache>
                <c:formatCode>General</c:formatCode>
                <c:ptCount val="7"/>
                <c:pt idx="0">
                  <c:v>0</c:v>
                </c:pt>
                <c:pt idx="1">
                  <c:v>2</c:v>
                </c:pt>
                <c:pt idx="2">
                  <c:v>4</c:v>
                </c:pt>
                <c:pt idx="3">
                  <c:v>0</c:v>
                </c:pt>
                <c:pt idx="4">
                  <c:v>1</c:v>
                </c:pt>
                <c:pt idx="5">
                  <c:v>0</c:v>
                </c:pt>
                <c:pt idx="6">
                  <c:v>1</c:v>
                </c:pt>
              </c:numCache>
            </c:numRef>
          </c:val>
          <c:smooth val="0"/>
          <c:extLst>
            <c:ext xmlns:c16="http://schemas.microsoft.com/office/drawing/2014/chart" uri="{C3380CC4-5D6E-409C-BE32-E72D297353CC}">
              <c16:uniqueId val="{00000008-E97A-4AED-8721-899B33F99B3C}"/>
            </c:ext>
          </c:extLst>
        </c:ser>
        <c:ser>
          <c:idx val="9"/>
          <c:order val="9"/>
          <c:tx>
            <c:strRef>
              <c:f>Sheet1!$K$1</c:f>
              <c:strCache>
                <c:ptCount val="1"/>
                <c:pt idx="0">
                  <c:v>3FM Rock Werchter 2019: "Hier wordt volle bak geneukt" | Ga Je Lekker?! #15 | NPO 3FM (Published: 2019-07-29 15:00:05)</c:v>
                </c:pt>
              </c:strCache>
            </c:strRef>
          </c:tx>
          <c:spPr>
            <a:ln w="28575" cap="rnd">
              <a:solidFill>
                <a:schemeClr val="accent4">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Sheet1!$K$2:$K$8</c:f>
              <c:numCache>
                <c:formatCode>General</c:formatCode>
                <c:ptCount val="7"/>
                <c:pt idx="0">
                  <c:v>0</c:v>
                </c:pt>
                <c:pt idx="1">
                  <c:v>1</c:v>
                </c:pt>
                <c:pt idx="2">
                  <c:v>0</c:v>
                </c:pt>
                <c:pt idx="3">
                  <c:v>0</c:v>
                </c:pt>
                <c:pt idx="4">
                  <c:v>0</c:v>
                </c:pt>
                <c:pt idx="5">
                  <c:v>7</c:v>
                </c:pt>
                <c:pt idx="6">
                  <c:v>0</c:v>
                </c:pt>
              </c:numCache>
            </c:numRef>
          </c:val>
          <c:smooth val="0"/>
          <c:extLst>
            <c:ext xmlns:c16="http://schemas.microsoft.com/office/drawing/2014/chart" uri="{C3380CC4-5D6E-409C-BE32-E72D297353CC}">
              <c16:uniqueId val="{00000009-E97A-4AED-8721-899B33F99B3C}"/>
            </c:ext>
          </c:extLst>
        </c:ser>
        <c:ser>
          <c:idx val="10"/>
          <c:order val="10"/>
          <c:tx>
            <c:strRef>
              <c:f>Sheet1!$L$1</c:f>
              <c:strCache>
                <c:ptCount val="1"/>
                <c:pt idx="0">
                  <c:v>3FM S10: Storm om mij heen | 3FM Special | NPO 3FM (Published: 2019-12-03 06:00:00)</c:v>
                </c:pt>
              </c:strCache>
            </c:strRef>
          </c:tx>
          <c:spPr>
            <a:ln w="28575" cap="rnd">
              <a:solidFill>
                <a:schemeClr val="accent5">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Sheet1!$L$2:$L$8</c:f>
              <c:numCache>
                <c:formatCode>General</c:formatCode>
                <c:ptCount val="7"/>
                <c:pt idx="0">
                  <c:v>3</c:v>
                </c:pt>
                <c:pt idx="1">
                  <c:v>1</c:v>
                </c:pt>
                <c:pt idx="2">
                  <c:v>0</c:v>
                </c:pt>
                <c:pt idx="3">
                  <c:v>0</c:v>
                </c:pt>
                <c:pt idx="4">
                  <c:v>2</c:v>
                </c:pt>
                <c:pt idx="5">
                  <c:v>2</c:v>
                </c:pt>
                <c:pt idx="6">
                  <c:v>0</c:v>
                </c:pt>
              </c:numCache>
            </c:numRef>
          </c:val>
          <c:smooth val="0"/>
          <c:extLst>
            <c:ext xmlns:c16="http://schemas.microsoft.com/office/drawing/2014/chart" uri="{C3380CC4-5D6E-409C-BE32-E72D297353CC}">
              <c16:uniqueId val="{0000000A-E97A-4AED-8721-899B33F99B3C}"/>
            </c:ext>
          </c:extLst>
        </c:ser>
        <c:ser>
          <c:idx val="11"/>
          <c:order val="11"/>
          <c:tx>
            <c:strRef>
              <c:f>Sheet1!$M$1</c:f>
              <c:strCache>
                <c:ptCount val="1"/>
                <c:pt idx="0">
                  <c:v>3FM 'Drugs op de Zwarte Cross? Nee! Biertje?' | Ga Je Lekker?! #17 | NPO 3FM (Published: 2019-08-12 15:00:04)</c:v>
                </c:pt>
              </c:strCache>
            </c:strRef>
          </c:tx>
          <c:spPr>
            <a:ln w="28575" cap="rnd">
              <a:solidFill>
                <a:schemeClr val="accent6">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Sheet1!$M$2:$M$8</c:f>
              <c:numCache>
                <c:formatCode>General</c:formatCode>
                <c:ptCount val="7"/>
                <c:pt idx="0">
                  <c:v>0</c:v>
                </c:pt>
                <c:pt idx="1">
                  <c:v>0</c:v>
                </c:pt>
                <c:pt idx="2">
                  <c:v>1</c:v>
                </c:pt>
                <c:pt idx="3">
                  <c:v>1</c:v>
                </c:pt>
                <c:pt idx="4">
                  <c:v>0</c:v>
                </c:pt>
                <c:pt idx="5">
                  <c:v>2</c:v>
                </c:pt>
                <c:pt idx="6">
                  <c:v>3</c:v>
                </c:pt>
              </c:numCache>
            </c:numRef>
          </c:val>
          <c:smooth val="0"/>
          <c:extLst>
            <c:ext xmlns:c16="http://schemas.microsoft.com/office/drawing/2014/chart" uri="{C3380CC4-5D6E-409C-BE32-E72D297353CC}">
              <c16:uniqueId val="{0000000B-E97A-4AED-8721-899B33F99B3C}"/>
            </c:ext>
          </c:extLst>
        </c:ser>
        <c:ser>
          <c:idx val="12"/>
          <c:order val="12"/>
          <c:tx>
            <c:strRef>
              <c:f>Sheet1!$N$1</c:f>
              <c:strCache>
                <c:ptCount val="1"/>
                <c:pt idx="0">
                  <c:v>3FM 3FM Song Challenge: Blanks maakt protestsong | 3FM Special | NPO 3FM (Published: 2019-10-31 16:00:00)</c:v>
                </c:pt>
              </c:strCache>
            </c:strRef>
          </c:tx>
          <c:spPr>
            <a:ln w="28575" cap="rnd">
              <a:solidFill>
                <a:schemeClr val="accent1">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Sheet1!$N$2:$N$8</c:f>
              <c:numCache>
                <c:formatCode>General</c:formatCode>
                <c:ptCount val="7"/>
                <c:pt idx="0">
                  <c:v>0</c:v>
                </c:pt>
                <c:pt idx="1">
                  <c:v>3</c:v>
                </c:pt>
                <c:pt idx="2">
                  <c:v>1</c:v>
                </c:pt>
                <c:pt idx="3">
                  <c:v>0</c:v>
                </c:pt>
                <c:pt idx="4">
                  <c:v>3</c:v>
                </c:pt>
                <c:pt idx="5">
                  <c:v>0</c:v>
                </c:pt>
                <c:pt idx="6">
                  <c:v>0</c:v>
                </c:pt>
              </c:numCache>
            </c:numRef>
          </c:val>
          <c:smooth val="0"/>
          <c:extLst>
            <c:ext xmlns:c16="http://schemas.microsoft.com/office/drawing/2014/chart" uri="{C3380CC4-5D6E-409C-BE32-E72D297353CC}">
              <c16:uniqueId val="{0000000C-E97A-4AED-8721-899B33F99B3C}"/>
            </c:ext>
          </c:extLst>
        </c:ser>
        <c:ser>
          <c:idx val="13"/>
          <c:order val="13"/>
          <c:tx>
            <c:strRef>
              <c:f>Sheet1!$O$1</c:f>
              <c:strCache>
                <c:ptCount val="1"/>
                <c:pt idx="0">
                  <c:v>3FM "Verhalen over blauwe M&amp;M's op Pinkpop zijn bullshit" | 3FM Unseen Heroes | NPO 3FM (Published: 2018-06-07 19:45:41)</c:v>
                </c:pt>
              </c:strCache>
            </c:strRef>
          </c:tx>
          <c:spPr>
            <a:ln w="28575" cap="rnd">
              <a:solidFill>
                <a:schemeClr val="accent2">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Sheet1!$O$2:$O$8</c:f>
              <c:numCache>
                <c:formatCode>General</c:formatCode>
                <c:ptCount val="7"/>
                <c:pt idx="0">
                  <c:v>0</c:v>
                </c:pt>
                <c:pt idx="1">
                  <c:v>0</c:v>
                </c:pt>
                <c:pt idx="2">
                  <c:v>0</c:v>
                </c:pt>
                <c:pt idx="3">
                  <c:v>0</c:v>
                </c:pt>
                <c:pt idx="4">
                  <c:v>0</c:v>
                </c:pt>
                <c:pt idx="5">
                  <c:v>5</c:v>
                </c:pt>
                <c:pt idx="6">
                  <c:v>1</c:v>
                </c:pt>
              </c:numCache>
            </c:numRef>
          </c:val>
          <c:smooth val="0"/>
          <c:extLst>
            <c:ext xmlns:c16="http://schemas.microsoft.com/office/drawing/2014/chart" uri="{C3380CC4-5D6E-409C-BE32-E72D297353CC}">
              <c16:uniqueId val="{0000000D-E97A-4AED-8721-899B33F99B3C}"/>
            </c:ext>
          </c:extLst>
        </c:ser>
        <c:ser>
          <c:idx val="14"/>
          <c:order val="14"/>
          <c:tx>
            <c:strRef>
              <c:f>Sheet1!$P$1</c:f>
              <c:strCache>
                <c:ptCount val="1"/>
                <c:pt idx="0">
                  <c:v>3FM Chef’Special: 'Hannie is de moeder van Ivo' | Mama Appelsap #20 | NPO 3FM (Published: 2019-08-06 15:00:07)</c:v>
                </c:pt>
              </c:strCache>
            </c:strRef>
          </c:tx>
          <c:spPr>
            <a:ln w="28575" cap="rnd">
              <a:solidFill>
                <a:schemeClr val="accent3">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Sheet1!$P$2:$P$8</c:f>
              <c:numCache>
                <c:formatCode>General</c:formatCode>
                <c:ptCount val="7"/>
                <c:pt idx="0">
                  <c:v>0</c:v>
                </c:pt>
                <c:pt idx="1">
                  <c:v>0</c:v>
                </c:pt>
                <c:pt idx="2">
                  <c:v>0</c:v>
                </c:pt>
                <c:pt idx="3">
                  <c:v>2</c:v>
                </c:pt>
                <c:pt idx="4">
                  <c:v>3</c:v>
                </c:pt>
                <c:pt idx="5">
                  <c:v>1</c:v>
                </c:pt>
                <c:pt idx="6">
                  <c:v>0</c:v>
                </c:pt>
              </c:numCache>
            </c:numRef>
          </c:val>
          <c:smooth val="0"/>
          <c:extLst>
            <c:ext xmlns:c16="http://schemas.microsoft.com/office/drawing/2014/chart" uri="{C3380CC4-5D6E-409C-BE32-E72D297353CC}">
              <c16:uniqueId val="{0000000E-E97A-4AED-8721-899B33F99B3C}"/>
            </c:ext>
          </c:extLst>
        </c:ser>
        <c:ser>
          <c:idx val="15"/>
          <c:order val="15"/>
          <c:tx>
            <c:strRef>
              <c:f>Sheet1!$Q$1</c:f>
              <c:strCache>
                <c:ptCount val="1"/>
                <c:pt idx="0">
                  <c:v>3FM Live Box Mumford &amp; Sons - Guiding Light | 3FM Mega Exclusive | 3FM Live (Published: 2019-05-09 13:15:00)</c:v>
                </c:pt>
              </c:strCache>
            </c:strRef>
          </c:tx>
          <c:spPr>
            <a:ln w="28575" cap="rnd">
              <a:solidFill>
                <a:schemeClr val="accent4">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Sheet1!$Q$2:$Q$8</c:f>
              <c:numCache>
                <c:formatCode>General</c:formatCode>
                <c:ptCount val="7"/>
                <c:pt idx="0">
                  <c:v>0</c:v>
                </c:pt>
                <c:pt idx="1">
                  <c:v>2</c:v>
                </c:pt>
                <c:pt idx="2">
                  <c:v>0</c:v>
                </c:pt>
                <c:pt idx="3">
                  <c:v>0</c:v>
                </c:pt>
                <c:pt idx="4">
                  <c:v>0</c:v>
                </c:pt>
                <c:pt idx="5">
                  <c:v>3</c:v>
                </c:pt>
                <c:pt idx="6">
                  <c:v>0</c:v>
                </c:pt>
              </c:numCache>
            </c:numRef>
          </c:val>
          <c:smooth val="0"/>
          <c:extLst>
            <c:ext xmlns:c16="http://schemas.microsoft.com/office/drawing/2014/chart" uri="{C3380CC4-5D6E-409C-BE32-E72D297353CC}">
              <c16:uniqueId val="{0000000F-E97A-4AED-8721-899B33F99B3C}"/>
            </c:ext>
          </c:extLst>
        </c:ser>
        <c:ser>
          <c:idx val="16"/>
          <c:order val="16"/>
          <c:tx>
            <c:strRef>
              <c:f>Sheet1!$R$1</c:f>
              <c:strCache>
                <c:ptCount val="1"/>
                <c:pt idx="0">
                  <c:v>3FM Eva: "Ik epileerde m'n bikinilijn met m'n nagels" | After Expeditie Robinson #6 | NPO 3FM (Published: 2019-10-07 15:20:59)</c:v>
                </c:pt>
              </c:strCache>
            </c:strRef>
          </c:tx>
          <c:spPr>
            <a:ln w="28575" cap="rnd">
              <a:solidFill>
                <a:schemeClr val="accent5">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Sheet1!$R$2:$R$8</c:f>
              <c:numCache>
                <c:formatCode>General</c:formatCode>
                <c:ptCount val="7"/>
                <c:pt idx="0">
                  <c:v>2</c:v>
                </c:pt>
                <c:pt idx="1">
                  <c:v>2</c:v>
                </c:pt>
                <c:pt idx="2">
                  <c:v>0</c:v>
                </c:pt>
                <c:pt idx="3">
                  <c:v>1</c:v>
                </c:pt>
                <c:pt idx="4">
                  <c:v>0</c:v>
                </c:pt>
                <c:pt idx="5">
                  <c:v>0</c:v>
                </c:pt>
                <c:pt idx="6">
                  <c:v>0</c:v>
                </c:pt>
              </c:numCache>
            </c:numRef>
          </c:val>
          <c:smooth val="0"/>
          <c:extLst>
            <c:ext xmlns:c16="http://schemas.microsoft.com/office/drawing/2014/chart" uri="{C3380CC4-5D6E-409C-BE32-E72D297353CC}">
              <c16:uniqueId val="{00000010-E97A-4AED-8721-899B33F99B3C}"/>
            </c:ext>
          </c:extLst>
        </c:ser>
        <c:ser>
          <c:idx val="17"/>
          <c:order val="17"/>
          <c:tx>
            <c:strRef>
              <c:f>Sheet1!$S$1</c:f>
              <c:strCache>
                <c:ptCount val="1"/>
                <c:pt idx="0">
                  <c:v>3FM Live Box Dua Lipa - Be The One | 3FM Live (Published: 2016-03-09 06:25:09)</c:v>
                </c:pt>
              </c:strCache>
            </c:strRef>
          </c:tx>
          <c:spPr>
            <a:ln w="28575" cap="rnd">
              <a:solidFill>
                <a:schemeClr val="accent6">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Sheet1!$S$2:$S$8</c:f>
              <c:numCache>
                <c:formatCode>General</c:formatCode>
                <c:ptCount val="7"/>
                <c:pt idx="0">
                  <c:v>5</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11-E97A-4AED-8721-899B33F99B3C}"/>
            </c:ext>
          </c:extLst>
        </c:ser>
        <c:ser>
          <c:idx val="18"/>
          <c:order val="18"/>
          <c:tx>
            <c:strRef>
              <c:f>Sheet1!$T$1</c:f>
              <c:strCache>
                <c:ptCount val="1"/>
                <c:pt idx="0">
                  <c:v>3FM MEROL en Gotu Jim met 'Krijg Het Er Geil Van' | 3FM Live | NPO 3FM (Published: 2019-09-11 15:00:08)</c:v>
                </c:pt>
              </c:strCache>
            </c:strRef>
          </c:tx>
          <c:spPr>
            <a:ln w="28575" cap="rnd">
              <a:solidFill>
                <a:schemeClr val="accent1">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Sheet1!$T$2:$T$8</c:f>
              <c:numCache>
                <c:formatCode>General</c:formatCode>
                <c:ptCount val="7"/>
                <c:pt idx="0">
                  <c:v>1</c:v>
                </c:pt>
                <c:pt idx="1">
                  <c:v>1</c:v>
                </c:pt>
                <c:pt idx="2">
                  <c:v>0</c:v>
                </c:pt>
                <c:pt idx="3">
                  <c:v>0</c:v>
                </c:pt>
                <c:pt idx="4">
                  <c:v>2</c:v>
                </c:pt>
                <c:pt idx="5">
                  <c:v>0</c:v>
                </c:pt>
                <c:pt idx="6">
                  <c:v>0</c:v>
                </c:pt>
              </c:numCache>
            </c:numRef>
          </c:val>
          <c:smooth val="0"/>
          <c:extLst>
            <c:ext xmlns:c16="http://schemas.microsoft.com/office/drawing/2014/chart" uri="{C3380CC4-5D6E-409C-BE32-E72D297353CC}">
              <c16:uniqueId val="{00000012-E97A-4AED-8721-899B33F99B3C}"/>
            </c:ext>
          </c:extLst>
        </c:ser>
        <c:ser>
          <c:idx val="19"/>
          <c:order val="19"/>
          <c:tx>
            <c:strRef>
              <c:f>Sheet1!$U$1</c:f>
              <c:strCache>
                <c:ptCount val="1"/>
                <c:pt idx="0">
                  <c:v>3FM Lowlands 2019: "De drugs was goed!" | Ga Je Lekker?! #19 | NPO 3FM (Published: 2019-08-26 15:00:00)</c:v>
                </c:pt>
              </c:strCache>
            </c:strRef>
          </c:tx>
          <c:spPr>
            <a:ln w="28575" cap="rnd">
              <a:solidFill>
                <a:schemeClr val="accent2">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Sheet1!$U$2:$U$8</c:f>
              <c:numCache>
                <c:formatCode>General</c:formatCode>
                <c:ptCount val="7"/>
                <c:pt idx="0">
                  <c:v>1</c:v>
                </c:pt>
                <c:pt idx="1">
                  <c:v>1</c:v>
                </c:pt>
                <c:pt idx="2">
                  <c:v>2</c:v>
                </c:pt>
                <c:pt idx="3">
                  <c:v>0</c:v>
                </c:pt>
                <c:pt idx="4">
                  <c:v>0</c:v>
                </c:pt>
                <c:pt idx="5">
                  <c:v>0</c:v>
                </c:pt>
                <c:pt idx="6">
                  <c:v>0</c:v>
                </c:pt>
              </c:numCache>
            </c:numRef>
          </c:val>
          <c:smooth val="0"/>
          <c:extLst>
            <c:ext xmlns:c16="http://schemas.microsoft.com/office/drawing/2014/chart" uri="{C3380CC4-5D6E-409C-BE32-E72D297353CC}">
              <c16:uniqueId val="{00000013-E97A-4AED-8721-899B33F99B3C}"/>
            </c:ext>
          </c:extLst>
        </c:ser>
        <c:ser>
          <c:idx val="20"/>
          <c:order val="20"/>
          <c:tx>
            <c:strRef>
              <c:f>Sheet1!$V$1</c:f>
              <c:strCache>
                <c:ptCount val="1"/>
                <c:pt idx="0">
                  <c:v>3FM Ginger schrijft brief aan zijn zus over zijn depressie | #OPENUP | NPO 3FM (Published: 2020-03-10 18:00:16)</c:v>
                </c:pt>
              </c:strCache>
            </c:strRef>
          </c:tx>
          <c:spPr>
            <a:ln w="28575" cap="rnd">
              <a:solidFill>
                <a:schemeClr val="accent3">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Sheet1!$V$2:$V$8</c:f>
              <c:numCache>
                <c:formatCode>General</c:formatCode>
                <c:ptCount val="7"/>
                <c:pt idx="0">
                  <c:v>0</c:v>
                </c:pt>
                <c:pt idx="1">
                  <c:v>0</c:v>
                </c:pt>
                <c:pt idx="2">
                  <c:v>3</c:v>
                </c:pt>
                <c:pt idx="3">
                  <c:v>0</c:v>
                </c:pt>
                <c:pt idx="4">
                  <c:v>0</c:v>
                </c:pt>
                <c:pt idx="5">
                  <c:v>0</c:v>
                </c:pt>
                <c:pt idx="6">
                  <c:v>0</c:v>
                </c:pt>
              </c:numCache>
            </c:numRef>
          </c:val>
          <c:smooth val="0"/>
          <c:extLst>
            <c:ext xmlns:c16="http://schemas.microsoft.com/office/drawing/2014/chart" uri="{C3380CC4-5D6E-409C-BE32-E72D297353CC}">
              <c16:uniqueId val="{00000014-E97A-4AED-8721-899B33F99B3C}"/>
            </c:ext>
          </c:extLst>
        </c:ser>
        <c:ser>
          <c:idx val="21"/>
          <c:order val="21"/>
          <c:tx>
            <c:strRef>
              <c:f>Sheet1!$W$1</c:f>
              <c:strCache>
                <c:ptCount val="1"/>
                <c:pt idx="0">
                  <c:v>3FM Christine and The Queens: "Kut ver!" | Mama Appelsap #12 | NPO 3FM (Published: 2018-08-24 14:00:06)</c:v>
                </c:pt>
              </c:strCache>
            </c:strRef>
          </c:tx>
          <c:spPr>
            <a:ln w="28575" cap="rnd">
              <a:solidFill>
                <a:schemeClr val="accent4">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Sheet1!$W$2:$W$8</c:f>
              <c:numCache>
                <c:formatCode>General</c:formatCode>
                <c:ptCount val="7"/>
                <c:pt idx="0">
                  <c:v>0</c:v>
                </c:pt>
                <c:pt idx="1">
                  <c:v>3</c:v>
                </c:pt>
                <c:pt idx="2">
                  <c:v>0</c:v>
                </c:pt>
                <c:pt idx="3">
                  <c:v>0</c:v>
                </c:pt>
                <c:pt idx="4">
                  <c:v>0</c:v>
                </c:pt>
                <c:pt idx="5">
                  <c:v>0</c:v>
                </c:pt>
                <c:pt idx="6">
                  <c:v>0</c:v>
                </c:pt>
              </c:numCache>
            </c:numRef>
          </c:val>
          <c:smooth val="0"/>
          <c:extLst>
            <c:ext xmlns:c16="http://schemas.microsoft.com/office/drawing/2014/chart" uri="{C3380CC4-5D6E-409C-BE32-E72D297353CC}">
              <c16:uniqueId val="{00000015-E97A-4AED-8721-899B33F99B3C}"/>
            </c:ext>
          </c:extLst>
        </c:ser>
        <c:ser>
          <c:idx val="22"/>
          <c:order val="22"/>
          <c:tx>
            <c:strRef>
              <c:f>Sheet1!$X$1</c:f>
              <c:strCache>
                <c:ptCount val="1"/>
                <c:pt idx="0">
                  <c:v>3FM Mama Appelsap compilatie: alle Duitsers verzamelen! | Mama Appelsap #23 | NPO 3FM (Published: 2019-08-27 15:00:08)</c:v>
                </c:pt>
              </c:strCache>
            </c:strRef>
          </c:tx>
          <c:spPr>
            <a:ln w="28575" cap="rnd">
              <a:solidFill>
                <a:schemeClr val="accent5">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Sheet1!$X$2:$X$8</c:f>
              <c:numCache>
                <c:formatCode>General</c:formatCode>
                <c:ptCount val="7"/>
                <c:pt idx="0">
                  <c:v>3</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16-E97A-4AED-8721-899B33F99B3C}"/>
            </c:ext>
          </c:extLst>
        </c:ser>
        <c:ser>
          <c:idx val="23"/>
          <c:order val="23"/>
          <c:tx>
            <c:strRef>
              <c:f>Sheet1!$Y$1</c:f>
              <c:strCache>
                <c:ptCount val="1"/>
                <c:pt idx="0">
                  <c:v>3FM MAAN: "Laten we niet altijd neuken" | Mama Appelsap #10 | NPO 3FM (Published: 2018-08-10 14:02:06)</c:v>
                </c:pt>
              </c:strCache>
            </c:strRef>
          </c:tx>
          <c:spPr>
            <a:ln w="28575" cap="rnd">
              <a:solidFill>
                <a:schemeClr val="accent6">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Sheet1!$Y$2:$Y$8</c:f>
              <c:numCache>
                <c:formatCode>General</c:formatCode>
                <c:ptCount val="7"/>
                <c:pt idx="0">
                  <c:v>2</c:v>
                </c:pt>
                <c:pt idx="1">
                  <c:v>1</c:v>
                </c:pt>
                <c:pt idx="2">
                  <c:v>0</c:v>
                </c:pt>
                <c:pt idx="3">
                  <c:v>0</c:v>
                </c:pt>
                <c:pt idx="4">
                  <c:v>0</c:v>
                </c:pt>
                <c:pt idx="5">
                  <c:v>0</c:v>
                </c:pt>
                <c:pt idx="6">
                  <c:v>0</c:v>
                </c:pt>
              </c:numCache>
            </c:numRef>
          </c:val>
          <c:smooth val="0"/>
          <c:extLst>
            <c:ext xmlns:c16="http://schemas.microsoft.com/office/drawing/2014/chart" uri="{C3380CC4-5D6E-409C-BE32-E72D297353CC}">
              <c16:uniqueId val="{00000017-E97A-4AED-8721-899B33F99B3C}"/>
            </c:ext>
          </c:extLst>
        </c:ser>
        <c:ser>
          <c:idx val="24"/>
          <c:order val="24"/>
          <c:tx>
            <c:strRef>
              <c:f>Sheet1!$Z$1</c:f>
              <c:strCache>
                <c:ptCount val="1"/>
                <c:pt idx="0">
                  <c:v>3FM Live Box Lil' Kleine &amp; Ronnie Flex - Chips &amp; Cola (Drank &amp; Drugs voor kids) | 3FM Live (Published: 2015-06-23 06:30:09)</c:v>
                </c:pt>
              </c:strCache>
            </c:strRef>
          </c:tx>
          <c:spPr>
            <a:ln w="28575" cap="rnd">
              <a:solidFill>
                <a:schemeClr val="accent1">
                  <a:lumMod val="60000"/>
                  <a:lumOff val="4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Sheet1!$Z$2:$Z$8</c:f>
              <c:numCache>
                <c:formatCode>General</c:formatCode>
                <c:ptCount val="7"/>
                <c:pt idx="0">
                  <c:v>0</c:v>
                </c:pt>
                <c:pt idx="1">
                  <c:v>1</c:v>
                </c:pt>
                <c:pt idx="2">
                  <c:v>2</c:v>
                </c:pt>
                <c:pt idx="3">
                  <c:v>0</c:v>
                </c:pt>
                <c:pt idx="4">
                  <c:v>0</c:v>
                </c:pt>
                <c:pt idx="5">
                  <c:v>0</c:v>
                </c:pt>
                <c:pt idx="6">
                  <c:v>0</c:v>
                </c:pt>
              </c:numCache>
            </c:numRef>
          </c:val>
          <c:smooth val="0"/>
          <c:extLst>
            <c:ext xmlns:c16="http://schemas.microsoft.com/office/drawing/2014/chart" uri="{C3380CC4-5D6E-409C-BE32-E72D297353CC}">
              <c16:uniqueId val="{00000018-E97A-4AED-8721-899B33F99B3C}"/>
            </c:ext>
          </c:extLst>
        </c:ser>
        <c:ser>
          <c:idx val="25"/>
          <c:order val="25"/>
          <c:tx>
            <c:strRef>
              <c:f>Sheet1!$AA$1</c:f>
              <c:strCache>
                <c:ptCount val="1"/>
                <c:pt idx="0">
                  <c:v>3FM Lowlands 2018: hoe lekker gaat Donnie? | Ga Je Lekker?! #10 | NPO 3FM (Published: 2018-08-20 15:00:04)</c:v>
                </c:pt>
              </c:strCache>
            </c:strRef>
          </c:tx>
          <c:spPr>
            <a:ln w="28575" cap="rnd">
              <a:solidFill>
                <a:schemeClr val="accent2">
                  <a:lumMod val="60000"/>
                  <a:lumOff val="4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Sheet1!$AA$2:$AA$8</c:f>
              <c:numCache>
                <c:formatCode>General</c:formatCode>
                <c:ptCount val="7"/>
                <c:pt idx="0">
                  <c:v>0</c:v>
                </c:pt>
                <c:pt idx="1">
                  <c:v>0</c:v>
                </c:pt>
                <c:pt idx="2">
                  <c:v>0</c:v>
                </c:pt>
                <c:pt idx="3">
                  <c:v>0</c:v>
                </c:pt>
                <c:pt idx="4">
                  <c:v>3</c:v>
                </c:pt>
                <c:pt idx="5">
                  <c:v>0</c:v>
                </c:pt>
                <c:pt idx="6">
                  <c:v>0</c:v>
                </c:pt>
              </c:numCache>
            </c:numRef>
          </c:val>
          <c:smooth val="0"/>
          <c:extLst>
            <c:ext xmlns:c16="http://schemas.microsoft.com/office/drawing/2014/chart" uri="{C3380CC4-5D6E-409C-BE32-E72D297353CC}">
              <c16:uniqueId val="{00000019-E97A-4AED-8721-899B33F99B3C}"/>
            </c:ext>
          </c:extLst>
        </c:ser>
        <c:ser>
          <c:idx val="26"/>
          <c:order val="26"/>
          <c:tx>
            <c:strRef>
              <c:f>Sheet1!$AB$1</c:f>
              <c:strCache>
                <c:ptCount val="1"/>
                <c:pt idx="0">
                  <c:v>3FM Snelle en Yade Lauren live met 'Ze Kent Mij' | 3FM Live | NPO 3FM (Published: 2019-10-30 16:00:03)</c:v>
                </c:pt>
              </c:strCache>
            </c:strRef>
          </c:tx>
          <c:spPr>
            <a:ln w="28575" cap="rnd">
              <a:solidFill>
                <a:schemeClr val="accent3">
                  <a:lumMod val="60000"/>
                  <a:lumOff val="4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Sheet1!$AB$2:$AB$8</c:f>
              <c:numCache>
                <c:formatCode>General</c:formatCode>
                <c:ptCount val="7"/>
                <c:pt idx="0">
                  <c:v>0</c:v>
                </c:pt>
                <c:pt idx="1">
                  <c:v>2</c:v>
                </c:pt>
                <c:pt idx="2">
                  <c:v>0</c:v>
                </c:pt>
                <c:pt idx="3">
                  <c:v>0</c:v>
                </c:pt>
                <c:pt idx="4">
                  <c:v>0</c:v>
                </c:pt>
                <c:pt idx="5">
                  <c:v>1</c:v>
                </c:pt>
                <c:pt idx="6">
                  <c:v>0</c:v>
                </c:pt>
              </c:numCache>
            </c:numRef>
          </c:val>
          <c:smooth val="0"/>
          <c:extLst>
            <c:ext xmlns:c16="http://schemas.microsoft.com/office/drawing/2014/chart" uri="{C3380CC4-5D6E-409C-BE32-E72D297353CC}">
              <c16:uniqueId val="{0000001A-E97A-4AED-8721-899B33F99B3C}"/>
            </c:ext>
          </c:extLst>
        </c:ser>
        <c:ser>
          <c:idx val="27"/>
          <c:order val="27"/>
          <c:tx>
            <c:strRef>
              <c:f>Sheet1!$AC$1</c:f>
              <c:strCache>
                <c:ptCount val="1"/>
                <c:pt idx="0">
                  <c:v>3FM Pinkpop 2018 | Ga Je Lekker?! #3 | NPO 3FM (Published: 2018-06-18 13:43:58)</c:v>
                </c:pt>
              </c:strCache>
            </c:strRef>
          </c:tx>
          <c:spPr>
            <a:ln w="28575" cap="rnd">
              <a:solidFill>
                <a:schemeClr val="accent4">
                  <a:lumMod val="60000"/>
                  <a:lumOff val="4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Sheet1!$AC$2:$AC$8</c:f>
              <c:numCache>
                <c:formatCode>General</c:formatCode>
                <c:ptCount val="7"/>
                <c:pt idx="0">
                  <c:v>0</c:v>
                </c:pt>
                <c:pt idx="1">
                  <c:v>0</c:v>
                </c:pt>
                <c:pt idx="2">
                  <c:v>0</c:v>
                </c:pt>
                <c:pt idx="3">
                  <c:v>1</c:v>
                </c:pt>
                <c:pt idx="4">
                  <c:v>0</c:v>
                </c:pt>
                <c:pt idx="5">
                  <c:v>2</c:v>
                </c:pt>
                <c:pt idx="6">
                  <c:v>0</c:v>
                </c:pt>
              </c:numCache>
            </c:numRef>
          </c:val>
          <c:smooth val="0"/>
          <c:extLst>
            <c:ext xmlns:c16="http://schemas.microsoft.com/office/drawing/2014/chart" uri="{C3380CC4-5D6E-409C-BE32-E72D297353CC}">
              <c16:uniqueId val="{0000001B-E97A-4AED-8721-899B33F99B3C}"/>
            </c:ext>
          </c:extLst>
        </c:ser>
        <c:ser>
          <c:idx val="28"/>
          <c:order val="28"/>
          <c:tx>
            <c:strRef>
              <c:f>Sheet1!$AD$1</c:f>
              <c:strCache>
                <c:ptCount val="1"/>
                <c:pt idx="0">
                  <c:v>3FM Eva: "Er werd vaker stiekem in stemkokers gekeken" | After Expeditie Robinson #14 | NPO 3FM (Published: 2019-12-02 16:00:01)</c:v>
                </c:pt>
              </c:strCache>
            </c:strRef>
          </c:tx>
          <c:spPr>
            <a:ln w="28575" cap="rnd">
              <a:solidFill>
                <a:schemeClr val="accent5">
                  <a:lumMod val="60000"/>
                  <a:lumOff val="4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Sheet1!$AD$2:$AD$8</c:f>
              <c:numCache>
                <c:formatCode>General</c:formatCode>
                <c:ptCount val="7"/>
                <c:pt idx="0">
                  <c:v>0</c:v>
                </c:pt>
                <c:pt idx="1">
                  <c:v>2</c:v>
                </c:pt>
                <c:pt idx="2">
                  <c:v>1</c:v>
                </c:pt>
                <c:pt idx="3">
                  <c:v>0</c:v>
                </c:pt>
                <c:pt idx="4">
                  <c:v>0</c:v>
                </c:pt>
                <c:pt idx="5">
                  <c:v>0</c:v>
                </c:pt>
                <c:pt idx="6">
                  <c:v>0</c:v>
                </c:pt>
              </c:numCache>
            </c:numRef>
          </c:val>
          <c:smooth val="0"/>
          <c:extLst>
            <c:ext xmlns:c16="http://schemas.microsoft.com/office/drawing/2014/chart" uri="{C3380CC4-5D6E-409C-BE32-E72D297353CC}">
              <c16:uniqueId val="{0000001C-E97A-4AED-8721-899B33F99B3C}"/>
            </c:ext>
          </c:extLst>
        </c:ser>
        <c:ser>
          <c:idx val="29"/>
          <c:order val="29"/>
          <c:tx>
            <c:strRef>
              <c:f>Sheet1!$AE$1</c:f>
              <c:strCache>
                <c:ptCount val="1"/>
                <c:pt idx="0">
                  <c:v>3FM Billie Eilish 'Bury A Friend' Nederlandse cover door WIES | 3FM Live | NPO 3FM (Published: 2019-11-29 16:00:09)</c:v>
                </c:pt>
              </c:strCache>
            </c:strRef>
          </c:tx>
          <c:spPr>
            <a:ln w="28575" cap="rnd">
              <a:solidFill>
                <a:schemeClr val="accent6">
                  <a:lumMod val="60000"/>
                  <a:lumOff val="4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Sheet1!$AE$2:$AE$8</c:f>
              <c:numCache>
                <c:formatCode>General</c:formatCode>
                <c:ptCount val="7"/>
                <c:pt idx="0">
                  <c:v>0</c:v>
                </c:pt>
                <c:pt idx="1">
                  <c:v>1</c:v>
                </c:pt>
                <c:pt idx="2">
                  <c:v>0</c:v>
                </c:pt>
                <c:pt idx="3">
                  <c:v>0</c:v>
                </c:pt>
                <c:pt idx="4">
                  <c:v>1</c:v>
                </c:pt>
                <c:pt idx="5">
                  <c:v>0</c:v>
                </c:pt>
                <c:pt idx="6">
                  <c:v>0</c:v>
                </c:pt>
              </c:numCache>
            </c:numRef>
          </c:val>
          <c:smooth val="0"/>
          <c:extLst>
            <c:ext xmlns:c16="http://schemas.microsoft.com/office/drawing/2014/chart" uri="{C3380CC4-5D6E-409C-BE32-E72D297353CC}">
              <c16:uniqueId val="{0000001D-E97A-4AED-8721-899B33F99B3C}"/>
            </c:ext>
          </c:extLst>
        </c:ser>
        <c:ser>
          <c:idx val="30"/>
          <c:order val="30"/>
          <c:tx>
            <c:strRef>
              <c:f>Sheet1!$AF$1</c:f>
              <c:strCache>
                <c:ptCount val="1"/>
                <c:pt idx="0">
                  <c:v>3FM Live Box Lil Kleine en Ronnie Flex - 1, 2, 3 | 3FM Live (Published: 2016-02-15 11:55:44)</c:v>
                </c:pt>
              </c:strCache>
            </c:strRef>
          </c:tx>
          <c:spPr>
            <a:ln w="28575" cap="rnd">
              <a:solidFill>
                <a:schemeClr val="accent1">
                  <a:lumMod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Sheet1!$AF$2:$AF$8</c:f>
              <c:numCache>
                <c:formatCode>General</c:formatCode>
                <c:ptCount val="7"/>
                <c:pt idx="0">
                  <c:v>0</c:v>
                </c:pt>
                <c:pt idx="1">
                  <c:v>0</c:v>
                </c:pt>
                <c:pt idx="2">
                  <c:v>2</c:v>
                </c:pt>
                <c:pt idx="3">
                  <c:v>0</c:v>
                </c:pt>
                <c:pt idx="4">
                  <c:v>0</c:v>
                </c:pt>
                <c:pt idx="5">
                  <c:v>0</c:v>
                </c:pt>
                <c:pt idx="6">
                  <c:v>0</c:v>
                </c:pt>
              </c:numCache>
            </c:numRef>
          </c:val>
          <c:smooth val="0"/>
          <c:extLst>
            <c:ext xmlns:c16="http://schemas.microsoft.com/office/drawing/2014/chart" uri="{C3380CC4-5D6E-409C-BE32-E72D297353CC}">
              <c16:uniqueId val="{0000001E-E97A-4AED-8721-899B33F99B3C}"/>
            </c:ext>
          </c:extLst>
        </c:ser>
        <c:ser>
          <c:idx val="31"/>
          <c:order val="31"/>
          <c:tx>
            <c:strRef>
              <c:f>Sheet1!$AG$1</c:f>
              <c:strCache>
                <c:ptCount val="1"/>
                <c:pt idx="0">
                  <c:v>3FM "Hugo verdiende een stuk meer met de finale" | After Expeditie Robinson #17 | NPO 3FM (Published: 2019-12-16 16:00:20)</c:v>
                </c:pt>
              </c:strCache>
            </c:strRef>
          </c:tx>
          <c:spPr>
            <a:ln w="28575" cap="rnd">
              <a:solidFill>
                <a:schemeClr val="accent2">
                  <a:lumMod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Sheet1!$AG$2:$AG$8</c:f>
              <c:numCache>
                <c:formatCode>General</c:formatCode>
                <c:ptCount val="7"/>
                <c:pt idx="0">
                  <c:v>0</c:v>
                </c:pt>
                <c:pt idx="1">
                  <c:v>0</c:v>
                </c:pt>
                <c:pt idx="2">
                  <c:v>1</c:v>
                </c:pt>
                <c:pt idx="3">
                  <c:v>0</c:v>
                </c:pt>
                <c:pt idx="4">
                  <c:v>1</c:v>
                </c:pt>
                <c:pt idx="5">
                  <c:v>0</c:v>
                </c:pt>
                <c:pt idx="6">
                  <c:v>0</c:v>
                </c:pt>
              </c:numCache>
            </c:numRef>
          </c:val>
          <c:smooth val="0"/>
          <c:extLst>
            <c:ext xmlns:c16="http://schemas.microsoft.com/office/drawing/2014/chart" uri="{C3380CC4-5D6E-409C-BE32-E72D297353CC}">
              <c16:uniqueId val="{0000001F-E97A-4AED-8721-899B33F99B3C}"/>
            </c:ext>
          </c:extLst>
        </c:ser>
        <c:ser>
          <c:idx val="32"/>
          <c:order val="32"/>
          <c:tx>
            <c:strRef>
              <c:f>Sheet1!$AH$1</c:f>
              <c:strCache>
                <c:ptCount val="1"/>
                <c:pt idx="0">
                  <c:v>3FM La Casa De Papel: "Ik zit veel liever naast Chiel Montagna" | Mama Appelsap #18 | NPO 3FM (Published: 2019-07-23 15:00:09)</c:v>
                </c:pt>
              </c:strCache>
            </c:strRef>
          </c:tx>
          <c:spPr>
            <a:ln w="28575" cap="rnd">
              <a:solidFill>
                <a:schemeClr val="accent3">
                  <a:lumMod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Sheet1!$AH$2:$AH$8</c:f>
              <c:numCache>
                <c:formatCode>General</c:formatCode>
                <c:ptCount val="7"/>
                <c:pt idx="0">
                  <c:v>0</c:v>
                </c:pt>
                <c:pt idx="1">
                  <c:v>0</c:v>
                </c:pt>
                <c:pt idx="2">
                  <c:v>0</c:v>
                </c:pt>
                <c:pt idx="3">
                  <c:v>2</c:v>
                </c:pt>
                <c:pt idx="4">
                  <c:v>0</c:v>
                </c:pt>
                <c:pt idx="5">
                  <c:v>0</c:v>
                </c:pt>
                <c:pt idx="6">
                  <c:v>0</c:v>
                </c:pt>
              </c:numCache>
            </c:numRef>
          </c:val>
          <c:smooth val="0"/>
          <c:extLst>
            <c:ext xmlns:c16="http://schemas.microsoft.com/office/drawing/2014/chart" uri="{C3380CC4-5D6E-409C-BE32-E72D297353CC}">
              <c16:uniqueId val="{00000020-E97A-4AED-8721-899B33F99B3C}"/>
            </c:ext>
          </c:extLst>
        </c:ser>
        <c:ser>
          <c:idx val="33"/>
          <c:order val="33"/>
          <c:tx>
            <c:strRef>
              <c:f>Sheet1!$AI$1</c:f>
              <c:strCache>
                <c:ptCount val="1"/>
                <c:pt idx="0">
                  <c:v>3FM Line-up en tips voor Rock Werchter 2019 | 3FM Special | NPO 3FM (Published: 2019-06-23 15:00:04)</c:v>
                </c:pt>
              </c:strCache>
            </c:strRef>
          </c:tx>
          <c:spPr>
            <a:ln w="28575" cap="rnd">
              <a:solidFill>
                <a:schemeClr val="accent4">
                  <a:lumMod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Sheet1!$AI$2:$AI$8</c:f>
              <c:numCache>
                <c:formatCode>General</c:formatCode>
                <c:ptCount val="7"/>
                <c:pt idx="0">
                  <c:v>0</c:v>
                </c:pt>
                <c:pt idx="1">
                  <c:v>1</c:v>
                </c:pt>
                <c:pt idx="2">
                  <c:v>0</c:v>
                </c:pt>
                <c:pt idx="3">
                  <c:v>0</c:v>
                </c:pt>
                <c:pt idx="4">
                  <c:v>0</c:v>
                </c:pt>
                <c:pt idx="5">
                  <c:v>1</c:v>
                </c:pt>
                <c:pt idx="6">
                  <c:v>0</c:v>
                </c:pt>
              </c:numCache>
            </c:numRef>
          </c:val>
          <c:smooth val="0"/>
          <c:extLst>
            <c:ext xmlns:c16="http://schemas.microsoft.com/office/drawing/2014/chart" uri="{C3380CC4-5D6E-409C-BE32-E72D297353CC}">
              <c16:uniqueId val="{00000021-E97A-4AED-8721-899B33F99B3C}"/>
            </c:ext>
          </c:extLst>
        </c:ser>
        <c:ser>
          <c:idx val="34"/>
          <c:order val="34"/>
          <c:tx>
            <c:strRef>
              <c:f>Sheet1!$AJ$1</c:f>
              <c:strCache>
                <c:ptCount val="1"/>
                <c:pt idx="0">
                  <c:v>3FM Blanks live met 'Everything's Changing' (Themalied SR19) | 3FM live | NPO 3FM (Published: 2019-12-17 19:48:31)</c:v>
                </c:pt>
              </c:strCache>
            </c:strRef>
          </c:tx>
          <c:spPr>
            <a:ln w="28575" cap="rnd">
              <a:solidFill>
                <a:schemeClr val="accent5">
                  <a:lumMod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Sheet1!$AJ$2:$AJ$8</c:f>
              <c:numCache>
                <c:formatCode>General</c:formatCode>
                <c:ptCount val="7"/>
                <c:pt idx="0">
                  <c:v>2</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22-E97A-4AED-8721-899B33F99B3C}"/>
            </c:ext>
          </c:extLst>
        </c:ser>
        <c:ser>
          <c:idx val="35"/>
          <c:order val="35"/>
          <c:tx>
            <c:strRef>
              <c:f>Sheet1!$AK$1</c:f>
              <c:strCache>
                <c:ptCount val="1"/>
                <c:pt idx="0">
                  <c:v>3FM Jorja Smith met 'Be Honest' live @ Lowlands 2019 | 3FM Live | NPO 3FM (Published: 2019-08-28 15:00:07)</c:v>
                </c:pt>
              </c:strCache>
            </c:strRef>
          </c:tx>
          <c:spPr>
            <a:ln w="28575" cap="rnd">
              <a:solidFill>
                <a:schemeClr val="accent6">
                  <a:lumMod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Sheet1!$AK$2:$AK$8</c:f>
              <c:numCache>
                <c:formatCode>General</c:formatCode>
                <c:ptCount val="7"/>
                <c:pt idx="0">
                  <c:v>1</c:v>
                </c:pt>
                <c:pt idx="1">
                  <c:v>0</c:v>
                </c:pt>
                <c:pt idx="2">
                  <c:v>0</c:v>
                </c:pt>
                <c:pt idx="3">
                  <c:v>1</c:v>
                </c:pt>
                <c:pt idx="4">
                  <c:v>0</c:v>
                </c:pt>
                <c:pt idx="5">
                  <c:v>0</c:v>
                </c:pt>
                <c:pt idx="6">
                  <c:v>0</c:v>
                </c:pt>
              </c:numCache>
            </c:numRef>
          </c:val>
          <c:smooth val="0"/>
          <c:extLst>
            <c:ext xmlns:c16="http://schemas.microsoft.com/office/drawing/2014/chart" uri="{C3380CC4-5D6E-409C-BE32-E72D297353CC}">
              <c16:uniqueId val="{00000023-E97A-4AED-8721-899B33F99B3C}"/>
            </c:ext>
          </c:extLst>
        </c:ser>
        <c:ser>
          <c:idx val="36"/>
          <c:order val="36"/>
          <c:tx>
            <c:strRef>
              <c:f>Sheet1!$AL$1</c:f>
              <c:strCache>
                <c:ptCount val="1"/>
                <c:pt idx="0">
                  <c:v>3FM Mama Appelsap compilatie van februari 2020 | Mama Appelsap | NPO 3FM (Published: 2020-02-26 16:00:07)</c:v>
                </c:pt>
              </c:strCache>
            </c:strRef>
          </c:tx>
          <c:spPr>
            <a:ln w="28575" cap="rnd">
              <a:solidFill>
                <a:schemeClr val="accent1">
                  <a:lumMod val="70000"/>
                  <a:lumOff val="3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Sheet1!$AL$2:$AL$8</c:f>
              <c:numCache>
                <c:formatCode>General</c:formatCode>
                <c:ptCount val="7"/>
                <c:pt idx="0">
                  <c:v>0</c:v>
                </c:pt>
                <c:pt idx="1">
                  <c:v>0</c:v>
                </c:pt>
                <c:pt idx="2">
                  <c:v>0</c:v>
                </c:pt>
                <c:pt idx="3">
                  <c:v>2</c:v>
                </c:pt>
                <c:pt idx="4">
                  <c:v>0</c:v>
                </c:pt>
                <c:pt idx="5">
                  <c:v>0</c:v>
                </c:pt>
                <c:pt idx="6">
                  <c:v>0</c:v>
                </c:pt>
              </c:numCache>
            </c:numRef>
          </c:val>
          <c:smooth val="0"/>
          <c:extLst>
            <c:ext xmlns:c16="http://schemas.microsoft.com/office/drawing/2014/chart" uri="{C3380CC4-5D6E-409C-BE32-E72D297353CC}">
              <c16:uniqueId val="{00000024-E97A-4AED-8721-899B33F99B3C}"/>
            </c:ext>
          </c:extLst>
        </c:ser>
        <c:ser>
          <c:idx val="37"/>
          <c:order val="37"/>
          <c:tx>
            <c:strRef>
              <c:f>Sheet1!$AM$1</c:f>
              <c:strCache>
                <c:ptCount val="1"/>
                <c:pt idx="0">
                  <c:v>3FM Dit is de favoriete dansmove van MAAN | Speeddate ❤️⏰ | NPO 3FM (Published: 2018-07-03 13:41:42)</c:v>
                </c:pt>
              </c:strCache>
            </c:strRef>
          </c:tx>
          <c:spPr>
            <a:ln w="28575" cap="rnd">
              <a:solidFill>
                <a:schemeClr val="accent2">
                  <a:lumMod val="70000"/>
                  <a:lumOff val="3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Sheet1!$AM$2:$AM$8</c:f>
              <c:numCache>
                <c:formatCode>General</c:formatCode>
                <c:ptCount val="7"/>
                <c:pt idx="0">
                  <c:v>0</c:v>
                </c:pt>
                <c:pt idx="1">
                  <c:v>0</c:v>
                </c:pt>
                <c:pt idx="2">
                  <c:v>0</c:v>
                </c:pt>
                <c:pt idx="3">
                  <c:v>0</c:v>
                </c:pt>
                <c:pt idx="4">
                  <c:v>0</c:v>
                </c:pt>
                <c:pt idx="5">
                  <c:v>2</c:v>
                </c:pt>
                <c:pt idx="6">
                  <c:v>0</c:v>
                </c:pt>
              </c:numCache>
            </c:numRef>
          </c:val>
          <c:smooth val="0"/>
          <c:extLst>
            <c:ext xmlns:c16="http://schemas.microsoft.com/office/drawing/2014/chart" uri="{C3380CC4-5D6E-409C-BE32-E72D297353CC}">
              <c16:uniqueId val="{00000025-E97A-4AED-8721-899B33F99B3C}"/>
            </c:ext>
          </c:extLst>
        </c:ser>
        <c:ser>
          <c:idx val="38"/>
          <c:order val="38"/>
          <c:tx>
            <c:strRef>
              <c:f>Sheet1!$AN$1</c:f>
              <c:strCache>
                <c:ptCount val="1"/>
                <c:pt idx="0">
                  <c:v>3FM Blanks: “That’s not the real Barack Obama”  | So Social #11 | NPO 3FM (Published: 2019-09-13 15:00:09)</c:v>
                </c:pt>
              </c:strCache>
            </c:strRef>
          </c:tx>
          <c:spPr>
            <a:ln w="28575" cap="rnd">
              <a:solidFill>
                <a:schemeClr val="accent3">
                  <a:lumMod val="70000"/>
                  <a:lumOff val="3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Sheet1!$AN$2:$AN$8</c:f>
              <c:numCache>
                <c:formatCode>General</c:formatCode>
                <c:ptCount val="7"/>
                <c:pt idx="0">
                  <c:v>0</c:v>
                </c:pt>
                <c:pt idx="1">
                  <c:v>0</c:v>
                </c:pt>
                <c:pt idx="2">
                  <c:v>0</c:v>
                </c:pt>
                <c:pt idx="3">
                  <c:v>0</c:v>
                </c:pt>
                <c:pt idx="4">
                  <c:v>0</c:v>
                </c:pt>
                <c:pt idx="5">
                  <c:v>2</c:v>
                </c:pt>
                <c:pt idx="6">
                  <c:v>0</c:v>
                </c:pt>
              </c:numCache>
            </c:numRef>
          </c:val>
          <c:smooth val="0"/>
          <c:extLst>
            <c:ext xmlns:c16="http://schemas.microsoft.com/office/drawing/2014/chart" uri="{C3380CC4-5D6E-409C-BE32-E72D297353CC}">
              <c16:uniqueId val="{00000026-E97A-4AED-8721-899B33F99B3C}"/>
            </c:ext>
          </c:extLst>
        </c:ser>
        <c:ser>
          <c:idx val="39"/>
          <c:order val="39"/>
          <c:tx>
            <c:strRef>
              <c:f>Sheet1!$AO$1</c:f>
              <c:strCache>
                <c:ptCount val="1"/>
                <c:pt idx="0">
                  <c:v>3FM Live Box Royal Blood - Lights Out (Live @ Wisseloord Studios) | 3FM Live (Published: 2017-05-06 18:58:44)</c:v>
                </c:pt>
              </c:strCache>
            </c:strRef>
          </c:tx>
          <c:spPr>
            <a:ln w="28575" cap="rnd">
              <a:solidFill>
                <a:schemeClr val="accent4">
                  <a:lumMod val="70000"/>
                  <a:lumOff val="3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Sheet1!$AO$2:$AO$8</c:f>
              <c:numCache>
                <c:formatCode>General</c:formatCode>
                <c:ptCount val="7"/>
                <c:pt idx="0">
                  <c:v>2</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27-E97A-4AED-8721-899B33F99B3C}"/>
            </c:ext>
          </c:extLst>
        </c:ser>
        <c:ser>
          <c:idx val="40"/>
          <c:order val="40"/>
          <c:tx>
            <c:strRef>
              <c:f>Sheet1!$AP$1</c:f>
              <c:strCache>
                <c:ptCount val="1"/>
                <c:pt idx="0">
                  <c:v>3FM Live Box Bizzey, Kraantje Pappie &amp; Yung Felix - JA! | 3FM Live (Published: 2018-02-20 12:34:45)</c:v>
                </c:pt>
              </c:strCache>
            </c:strRef>
          </c:tx>
          <c:spPr>
            <a:ln w="28575" cap="rnd">
              <a:solidFill>
                <a:schemeClr val="accent5">
                  <a:lumMod val="70000"/>
                  <a:lumOff val="3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Sheet1!$AP$2:$AP$8</c:f>
              <c:numCache>
                <c:formatCode>General</c:formatCode>
                <c:ptCount val="7"/>
                <c:pt idx="0">
                  <c:v>0</c:v>
                </c:pt>
                <c:pt idx="1">
                  <c:v>0</c:v>
                </c:pt>
                <c:pt idx="2">
                  <c:v>0</c:v>
                </c:pt>
                <c:pt idx="3">
                  <c:v>0</c:v>
                </c:pt>
                <c:pt idx="4">
                  <c:v>2</c:v>
                </c:pt>
                <c:pt idx="5">
                  <c:v>0</c:v>
                </c:pt>
                <c:pt idx="6">
                  <c:v>0</c:v>
                </c:pt>
              </c:numCache>
            </c:numRef>
          </c:val>
          <c:smooth val="0"/>
          <c:extLst>
            <c:ext xmlns:c16="http://schemas.microsoft.com/office/drawing/2014/chart" uri="{C3380CC4-5D6E-409C-BE32-E72D297353CC}">
              <c16:uniqueId val="{00000028-E97A-4AED-8721-899B33F99B3C}"/>
            </c:ext>
          </c:extLst>
        </c:ser>
        <c:ser>
          <c:idx val="41"/>
          <c:order val="41"/>
          <c:tx>
            <c:strRef>
              <c:f>Sheet1!$AQ$1</c:f>
              <c:strCache>
                <c:ptCount val="1"/>
                <c:pt idx="0">
                  <c:v>3FM Frans Duijts: "Condoom jezelf geen pijn" | Mama Appelsap #21 | NPO 3FM (Published: 2019-08-13 15:00:05)</c:v>
                </c:pt>
              </c:strCache>
            </c:strRef>
          </c:tx>
          <c:spPr>
            <a:ln w="28575" cap="rnd">
              <a:solidFill>
                <a:schemeClr val="accent6">
                  <a:lumMod val="70000"/>
                  <a:lumOff val="3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Sheet1!$AQ$2:$AQ$8</c:f>
              <c:numCache>
                <c:formatCode>General</c:formatCode>
                <c:ptCount val="7"/>
                <c:pt idx="0">
                  <c:v>0</c:v>
                </c:pt>
                <c:pt idx="1">
                  <c:v>0</c:v>
                </c:pt>
                <c:pt idx="2">
                  <c:v>0</c:v>
                </c:pt>
                <c:pt idx="3">
                  <c:v>2</c:v>
                </c:pt>
                <c:pt idx="4">
                  <c:v>0</c:v>
                </c:pt>
                <c:pt idx="5">
                  <c:v>0</c:v>
                </c:pt>
                <c:pt idx="6">
                  <c:v>0</c:v>
                </c:pt>
              </c:numCache>
            </c:numRef>
          </c:val>
          <c:smooth val="0"/>
          <c:extLst>
            <c:ext xmlns:c16="http://schemas.microsoft.com/office/drawing/2014/chart" uri="{C3380CC4-5D6E-409C-BE32-E72D297353CC}">
              <c16:uniqueId val="{00000029-E97A-4AED-8721-899B33F99B3C}"/>
            </c:ext>
          </c:extLst>
        </c:ser>
        <c:ser>
          <c:idx val="42"/>
          <c:order val="42"/>
          <c:tx>
            <c:strRef>
              <c:f>Sheet1!$AR$1</c:f>
              <c:strCache>
                <c:ptCount val="1"/>
                <c:pt idx="0">
                  <c:v>3FM Live Box Faberyayo - Slapeloze Nachten (Opposites cover) | 3FM Live (Published: 2012-09-20 11:28:45)</c:v>
                </c:pt>
              </c:strCache>
            </c:strRef>
          </c:tx>
          <c:spPr>
            <a:ln w="28575" cap="rnd">
              <a:solidFill>
                <a:schemeClr val="accent1">
                  <a:lumMod val="7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Sheet1!$AR$2:$AR$8</c:f>
              <c:numCache>
                <c:formatCode>General</c:formatCode>
                <c:ptCount val="7"/>
                <c:pt idx="0">
                  <c:v>0</c:v>
                </c:pt>
                <c:pt idx="1">
                  <c:v>0</c:v>
                </c:pt>
                <c:pt idx="2">
                  <c:v>2</c:v>
                </c:pt>
                <c:pt idx="3">
                  <c:v>0</c:v>
                </c:pt>
                <c:pt idx="4">
                  <c:v>0</c:v>
                </c:pt>
                <c:pt idx="5">
                  <c:v>0</c:v>
                </c:pt>
                <c:pt idx="6">
                  <c:v>0</c:v>
                </c:pt>
              </c:numCache>
            </c:numRef>
          </c:val>
          <c:smooth val="0"/>
          <c:extLst>
            <c:ext xmlns:c16="http://schemas.microsoft.com/office/drawing/2014/chart" uri="{C3380CC4-5D6E-409C-BE32-E72D297353CC}">
              <c16:uniqueId val="{0000002A-E97A-4AED-8721-899B33F99B3C}"/>
            </c:ext>
          </c:extLst>
        </c:ser>
        <c:ser>
          <c:idx val="43"/>
          <c:order val="43"/>
          <c:tx>
            <c:strRef>
              <c:f>Sheet1!$AS$1</c:f>
              <c:strCache>
                <c:ptCount val="1"/>
                <c:pt idx="0">
                  <c:v>3FM Live Box Mumford &amp; Sons - Woman | 3FM Mega Exclusive | 3FM Live (Published: 2019-05-10 09:15:00)</c:v>
                </c:pt>
              </c:strCache>
            </c:strRef>
          </c:tx>
          <c:spPr>
            <a:ln w="28575" cap="rnd">
              <a:solidFill>
                <a:schemeClr val="accent2">
                  <a:lumMod val="7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Sheet1!$AS$2:$AS$8</c:f>
              <c:numCache>
                <c:formatCode>General</c:formatCode>
                <c:ptCount val="7"/>
                <c:pt idx="0">
                  <c:v>0</c:v>
                </c:pt>
                <c:pt idx="1">
                  <c:v>1</c:v>
                </c:pt>
                <c:pt idx="2">
                  <c:v>0</c:v>
                </c:pt>
                <c:pt idx="3">
                  <c:v>1</c:v>
                </c:pt>
                <c:pt idx="4">
                  <c:v>0</c:v>
                </c:pt>
                <c:pt idx="5">
                  <c:v>0</c:v>
                </c:pt>
                <c:pt idx="6">
                  <c:v>0</c:v>
                </c:pt>
              </c:numCache>
            </c:numRef>
          </c:val>
          <c:smooth val="0"/>
          <c:extLst>
            <c:ext xmlns:c16="http://schemas.microsoft.com/office/drawing/2014/chart" uri="{C3380CC4-5D6E-409C-BE32-E72D297353CC}">
              <c16:uniqueId val="{0000002B-E97A-4AED-8721-899B33F99B3C}"/>
            </c:ext>
          </c:extLst>
        </c:ser>
        <c:ser>
          <c:idx val="44"/>
          <c:order val="44"/>
          <c:tx>
            <c:strRef>
              <c:f>Sheet1!$AT$1</c:f>
              <c:strCache>
                <c:ptCount val="1"/>
                <c:pt idx="0">
                  <c:v>3FM De Staat speelt 'Tie Me Down' live | 3FM Live | NPO 3FM (Published: 2019-07-03 15:00:05)</c:v>
                </c:pt>
              </c:strCache>
            </c:strRef>
          </c:tx>
          <c:spPr>
            <a:ln w="28575" cap="rnd">
              <a:solidFill>
                <a:schemeClr val="accent3">
                  <a:lumMod val="7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Sheet1!$AT$2:$AT$8</c:f>
              <c:numCache>
                <c:formatCode>General</c:formatCode>
                <c:ptCount val="7"/>
                <c:pt idx="0">
                  <c:v>0</c:v>
                </c:pt>
                <c:pt idx="1">
                  <c:v>0</c:v>
                </c:pt>
                <c:pt idx="2">
                  <c:v>0</c:v>
                </c:pt>
                <c:pt idx="3">
                  <c:v>0</c:v>
                </c:pt>
                <c:pt idx="4">
                  <c:v>0</c:v>
                </c:pt>
                <c:pt idx="5">
                  <c:v>2</c:v>
                </c:pt>
                <c:pt idx="6">
                  <c:v>0</c:v>
                </c:pt>
              </c:numCache>
            </c:numRef>
          </c:val>
          <c:smooth val="0"/>
          <c:extLst>
            <c:ext xmlns:c16="http://schemas.microsoft.com/office/drawing/2014/chart" uri="{C3380CC4-5D6E-409C-BE32-E72D297353CC}">
              <c16:uniqueId val="{0000002C-E97A-4AED-8721-899B33F99B3C}"/>
            </c:ext>
          </c:extLst>
        </c:ser>
        <c:ser>
          <c:idx val="45"/>
          <c:order val="45"/>
          <c:tx>
            <c:strRef>
              <c:f>Sheet1!$AU$1</c:f>
              <c:strCache>
                <c:ptCount val="1"/>
                <c:pt idx="0">
                  <c:v>3FM Live Box Chef'Special - Ride (Twenty One Pilots cover) | 3FM Live (Published: 2016-09-14 15:36:20)</c:v>
                </c:pt>
              </c:strCache>
            </c:strRef>
          </c:tx>
          <c:spPr>
            <a:ln w="28575" cap="rnd">
              <a:solidFill>
                <a:schemeClr val="accent4">
                  <a:lumMod val="7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Sheet1!$AU$2:$AU$8</c:f>
              <c:numCache>
                <c:formatCode>General</c:formatCode>
                <c:ptCount val="7"/>
                <c:pt idx="0">
                  <c:v>0</c:v>
                </c:pt>
                <c:pt idx="1">
                  <c:v>0</c:v>
                </c:pt>
                <c:pt idx="2">
                  <c:v>2</c:v>
                </c:pt>
                <c:pt idx="3">
                  <c:v>0</c:v>
                </c:pt>
                <c:pt idx="4">
                  <c:v>0</c:v>
                </c:pt>
                <c:pt idx="5">
                  <c:v>0</c:v>
                </c:pt>
                <c:pt idx="6">
                  <c:v>0</c:v>
                </c:pt>
              </c:numCache>
            </c:numRef>
          </c:val>
          <c:smooth val="0"/>
          <c:extLst>
            <c:ext xmlns:c16="http://schemas.microsoft.com/office/drawing/2014/chart" uri="{C3380CC4-5D6E-409C-BE32-E72D297353CC}">
              <c16:uniqueId val="{0000002D-E97A-4AED-8721-899B33F99B3C}"/>
            </c:ext>
          </c:extLst>
        </c:ser>
        <c:ser>
          <c:idx val="46"/>
          <c:order val="46"/>
          <c:tx>
            <c:strRef>
              <c:f>Sheet1!$AV$1</c:f>
              <c:strCache>
                <c:ptCount val="1"/>
                <c:pt idx="0">
                  <c:v>3FM Live Box Roxeanne Hazes - Schiet Maar Raak | 3FM Live (Published: 2017-05-18 09:17:36)</c:v>
                </c:pt>
              </c:strCache>
            </c:strRef>
          </c:tx>
          <c:spPr>
            <a:ln w="28575" cap="rnd">
              <a:solidFill>
                <a:schemeClr val="accent5">
                  <a:lumMod val="7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Sheet1!$AV$2:$AV$8</c:f>
              <c:numCache>
                <c:formatCode>General</c:formatCode>
                <c:ptCount val="7"/>
                <c:pt idx="0">
                  <c:v>0</c:v>
                </c:pt>
                <c:pt idx="1">
                  <c:v>0</c:v>
                </c:pt>
                <c:pt idx="2">
                  <c:v>2</c:v>
                </c:pt>
                <c:pt idx="3">
                  <c:v>0</c:v>
                </c:pt>
                <c:pt idx="4">
                  <c:v>0</c:v>
                </c:pt>
                <c:pt idx="5">
                  <c:v>0</c:v>
                </c:pt>
                <c:pt idx="6">
                  <c:v>0</c:v>
                </c:pt>
              </c:numCache>
            </c:numRef>
          </c:val>
          <c:smooth val="0"/>
          <c:extLst>
            <c:ext xmlns:c16="http://schemas.microsoft.com/office/drawing/2014/chart" uri="{C3380CC4-5D6E-409C-BE32-E72D297353CC}">
              <c16:uniqueId val="{0000002E-E97A-4AED-8721-899B33F99B3C}"/>
            </c:ext>
          </c:extLst>
        </c:ser>
        <c:ser>
          <c:idx val="47"/>
          <c:order val="47"/>
          <c:tx>
            <c:strRef>
              <c:f>Sheet1!$AW$1</c:f>
              <c:strCache>
                <c:ptCount val="1"/>
                <c:pt idx="0">
                  <c:v>3FM S10 live met ‘Laat Mij Niet Gaan’ | 3FM Live | NPO 3FM (Published: 2019-12-04 16:00:00)</c:v>
                </c:pt>
              </c:strCache>
            </c:strRef>
          </c:tx>
          <c:spPr>
            <a:ln w="28575" cap="rnd">
              <a:solidFill>
                <a:schemeClr val="accent6">
                  <a:lumMod val="7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Sheet1!$AW$2:$AW$8</c:f>
              <c:numCache>
                <c:formatCode>General</c:formatCode>
                <c:ptCount val="7"/>
                <c:pt idx="0">
                  <c:v>0</c:v>
                </c:pt>
                <c:pt idx="1">
                  <c:v>0</c:v>
                </c:pt>
                <c:pt idx="2">
                  <c:v>0</c:v>
                </c:pt>
                <c:pt idx="3">
                  <c:v>0</c:v>
                </c:pt>
                <c:pt idx="4">
                  <c:v>0</c:v>
                </c:pt>
                <c:pt idx="5">
                  <c:v>2</c:v>
                </c:pt>
                <c:pt idx="6">
                  <c:v>0</c:v>
                </c:pt>
              </c:numCache>
            </c:numRef>
          </c:val>
          <c:smooth val="0"/>
          <c:extLst>
            <c:ext xmlns:c16="http://schemas.microsoft.com/office/drawing/2014/chart" uri="{C3380CC4-5D6E-409C-BE32-E72D297353CC}">
              <c16:uniqueId val="{0000002F-E97A-4AED-8721-899B33F99B3C}"/>
            </c:ext>
          </c:extLst>
        </c:ser>
        <c:ser>
          <c:idx val="48"/>
          <c:order val="48"/>
          <c:tx>
            <c:strRef>
              <c:f>Sheet1!$AX$1</c:f>
              <c:strCache>
                <c:ptCount val="1"/>
                <c:pt idx="0">
                  <c:v>3FM Mama Appelsap compilatie: het duurt te lang! | Mama Appelsap #27 | NPO 3FM (Published: 2019-09-26 15:00:00)</c:v>
                </c:pt>
              </c:strCache>
            </c:strRef>
          </c:tx>
          <c:spPr>
            <a:ln w="28575" cap="rnd">
              <a:solidFill>
                <a:schemeClr val="accent1">
                  <a:lumMod val="50000"/>
                  <a:lumOff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Sheet1!$AX$2:$AX$8</c:f>
              <c:numCache>
                <c:formatCode>General</c:formatCode>
                <c:ptCount val="7"/>
                <c:pt idx="0">
                  <c:v>0</c:v>
                </c:pt>
                <c:pt idx="1">
                  <c:v>0</c:v>
                </c:pt>
                <c:pt idx="2">
                  <c:v>0</c:v>
                </c:pt>
                <c:pt idx="3">
                  <c:v>0</c:v>
                </c:pt>
                <c:pt idx="4">
                  <c:v>1</c:v>
                </c:pt>
                <c:pt idx="5">
                  <c:v>1</c:v>
                </c:pt>
                <c:pt idx="6">
                  <c:v>0</c:v>
                </c:pt>
              </c:numCache>
            </c:numRef>
          </c:val>
          <c:smooth val="0"/>
          <c:extLst>
            <c:ext xmlns:c16="http://schemas.microsoft.com/office/drawing/2014/chart" uri="{C3380CC4-5D6E-409C-BE32-E72D297353CC}">
              <c16:uniqueId val="{00000030-E97A-4AED-8721-899B33F99B3C}"/>
            </c:ext>
          </c:extLst>
        </c:ser>
        <c:ser>
          <c:idx val="49"/>
          <c:order val="49"/>
          <c:tx>
            <c:strRef>
              <c:f>Sheet1!$AY$1</c:f>
              <c:strCache>
                <c:ptCount val="1"/>
                <c:pt idx="0">
                  <c:v>3FM Live Box Birdy - Adventure Of A Lifetime (Coldplay cover) | 3FM Live (Published: 2016-04-01 17:20:55)</c:v>
                </c:pt>
              </c:strCache>
            </c:strRef>
          </c:tx>
          <c:spPr>
            <a:ln w="28575" cap="rnd">
              <a:solidFill>
                <a:schemeClr val="accent2">
                  <a:lumMod val="50000"/>
                  <a:lumOff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Sheet1!$AY$2:$AY$8</c:f>
              <c:numCache>
                <c:formatCode>General</c:formatCode>
                <c:ptCount val="7"/>
                <c:pt idx="0">
                  <c:v>2</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31-E97A-4AED-8721-899B33F99B3C}"/>
            </c:ext>
          </c:extLst>
        </c:ser>
        <c:ser>
          <c:idx val="50"/>
          <c:order val="50"/>
          <c:tx>
            <c:strRef>
              <c:f>Sheet1!$AZ$1</c:f>
              <c:strCache>
                <c:ptCount val="1"/>
                <c:pt idx="0">
                  <c:v>3FM Live Box Pentatonix - Problem (Ariana Grande ft. Iggy Azalea cover) | 3FM Live (Published: 2014-11-07 10:54:37)</c:v>
                </c:pt>
              </c:strCache>
            </c:strRef>
          </c:tx>
          <c:spPr>
            <a:ln w="28575" cap="rnd">
              <a:solidFill>
                <a:schemeClr val="accent3">
                  <a:lumMod val="50000"/>
                  <a:lumOff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Sheet1!$AZ$2:$AZ$8</c:f>
              <c:numCache>
                <c:formatCode>General</c:formatCode>
                <c:ptCount val="7"/>
                <c:pt idx="0">
                  <c:v>1</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32-E97A-4AED-8721-899B33F99B3C}"/>
            </c:ext>
          </c:extLst>
        </c:ser>
        <c:ser>
          <c:idx val="51"/>
          <c:order val="51"/>
          <c:tx>
            <c:strRef>
              <c:f>Sheet1!$BA$1</c:f>
              <c:strCache>
                <c:ptCount val="1"/>
                <c:pt idx="0">
                  <c:v>3FM Stippenlift en Cesar over leven met een depressie | #OPENUP | NPO 3FM (Published: 2020-03-11 18:00:05)</c:v>
                </c:pt>
              </c:strCache>
            </c:strRef>
          </c:tx>
          <c:spPr>
            <a:ln w="28575" cap="rnd">
              <a:solidFill>
                <a:schemeClr val="accent4">
                  <a:lumMod val="50000"/>
                  <a:lumOff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Sheet1!$BA$2:$BA$8</c:f>
              <c:numCache>
                <c:formatCode>General</c:formatCode>
                <c:ptCount val="7"/>
                <c:pt idx="0">
                  <c:v>1</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33-E97A-4AED-8721-899B33F99B3C}"/>
            </c:ext>
          </c:extLst>
        </c:ser>
        <c:ser>
          <c:idx val="52"/>
          <c:order val="52"/>
          <c:tx>
            <c:strRef>
              <c:f>Sheet1!$BB$1</c:f>
              <c:strCache>
                <c:ptCount val="1"/>
                <c:pt idx="0">
                  <c:v>3FM Live Box De Jeugd van Tegenwoordig - Heb je Even Voor Mij (Frans Bauer cover) | 3FM Live (Published: 2011-06-29 12:28:12)</c:v>
                </c:pt>
              </c:strCache>
            </c:strRef>
          </c:tx>
          <c:spPr>
            <a:ln w="28575" cap="rnd">
              <a:solidFill>
                <a:schemeClr val="accent5">
                  <a:lumMod val="50000"/>
                  <a:lumOff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Sheet1!$BB$2:$BB$8</c:f>
              <c:numCache>
                <c:formatCode>General</c:formatCode>
                <c:ptCount val="7"/>
                <c:pt idx="0">
                  <c:v>0</c:v>
                </c:pt>
                <c:pt idx="1">
                  <c:v>1</c:v>
                </c:pt>
                <c:pt idx="2">
                  <c:v>0</c:v>
                </c:pt>
                <c:pt idx="3">
                  <c:v>0</c:v>
                </c:pt>
                <c:pt idx="4">
                  <c:v>0</c:v>
                </c:pt>
                <c:pt idx="5">
                  <c:v>0</c:v>
                </c:pt>
                <c:pt idx="6">
                  <c:v>0</c:v>
                </c:pt>
              </c:numCache>
            </c:numRef>
          </c:val>
          <c:smooth val="0"/>
          <c:extLst>
            <c:ext xmlns:c16="http://schemas.microsoft.com/office/drawing/2014/chart" uri="{C3380CC4-5D6E-409C-BE32-E72D297353CC}">
              <c16:uniqueId val="{00000034-E97A-4AED-8721-899B33F99B3C}"/>
            </c:ext>
          </c:extLst>
        </c:ser>
        <c:ser>
          <c:idx val="53"/>
          <c:order val="53"/>
          <c:tx>
            <c:strRef>
              <c:f>Sheet1!$BC$1</c:f>
              <c:strCache>
                <c:ptCount val="1"/>
                <c:pt idx="0">
                  <c:v>3FM Mama Appelsap compilatie van januari 2020 | Mama Appelsap | NPO 3FM (Published: 2020-01-30 16:00:16)</c:v>
                </c:pt>
              </c:strCache>
            </c:strRef>
          </c:tx>
          <c:spPr>
            <a:ln w="28575" cap="rnd">
              <a:solidFill>
                <a:schemeClr val="accent6">
                  <a:lumMod val="50000"/>
                  <a:lumOff val="5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Sheet1!$BC$2:$BC$8</c:f>
              <c:numCache>
                <c:formatCode>General</c:formatCode>
                <c:ptCount val="7"/>
                <c:pt idx="0">
                  <c:v>0</c:v>
                </c:pt>
                <c:pt idx="1">
                  <c:v>0</c:v>
                </c:pt>
                <c:pt idx="2">
                  <c:v>0</c:v>
                </c:pt>
                <c:pt idx="3">
                  <c:v>0</c:v>
                </c:pt>
                <c:pt idx="4">
                  <c:v>0</c:v>
                </c:pt>
                <c:pt idx="5">
                  <c:v>0</c:v>
                </c:pt>
                <c:pt idx="6">
                  <c:v>1</c:v>
                </c:pt>
              </c:numCache>
            </c:numRef>
          </c:val>
          <c:smooth val="0"/>
          <c:extLst>
            <c:ext xmlns:c16="http://schemas.microsoft.com/office/drawing/2014/chart" uri="{C3380CC4-5D6E-409C-BE32-E72D297353CC}">
              <c16:uniqueId val="{00000035-E97A-4AED-8721-899B33F99B3C}"/>
            </c:ext>
          </c:extLst>
        </c:ser>
        <c:ser>
          <c:idx val="54"/>
          <c:order val="54"/>
          <c:tx>
            <c:strRef>
              <c:f>Sheet1!$BD$1</c:f>
              <c:strCache>
                <c:ptCount val="1"/>
                <c:pt idx="0">
                  <c:v>3FM Eva: “lk plaste in mijn broek tijdens de eilandraad” | After Expeditie Robinson #10 | NPO 3FM (Published: 2019-11-04 16:00:06)</c:v>
                </c:pt>
              </c:strCache>
            </c:strRef>
          </c:tx>
          <c:spPr>
            <a:ln w="28575" cap="rnd">
              <a:solidFill>
                <a:schemeClr val="accent1"/>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Sheet1!$BD$2:$BD$8</c:f>
              <c:numCache>
                <c:formatCode>General</c:formatCode>
                <c:ptCount val="7"/>
                <c:pt idx="0">
                  <c:v>0</c:v>
                </c:pt>
                <c:pt idx="1">
                  <c:v>0</c:v>
                </c:pt>
                <c:pt idx="2">
                  <c:v>1</c:v>
                </c:pt>
                <c:pt idx="3">
                  <c:v>0</c:v>
                </c:pt>
                <c:pt idx="4">
                  <c:v>0</c:v>
                </c:pt>
                <c:pt idx="5">
                  <c:v>0</c:v>
                </c:pt>
                <c:pt idx="6">
                  <c:v>0</c:v>
                </c:pt>
              </c:numCache>
            </c:numRef>
          </c:val>
          <c:smooth val="0"/>
          <c:extLst>
            <c:ext xmlns:c16="http://schemas.microsoft.com/office/drawing/2014/chart" uri="{C3380CC4-5D6E-409C-BE32-E72D297353CC}">
              <c16:uniqueId val="{00000036-E97A-4AED-8721-899B33F99B3C}"/>
            </c:ext>
          </c:extLst>
        </c:ser>
        <c:ser>
          <c:idx val="55"/>
          <c:order val="55"/>
          <c:tx>
            <c:strRef>
              <c:f>Sheet1!$BE$1</c:f>
              <c:strCache>
                <c:ptCount val="1"/>
                <c:pt idx="0">
                  <c:v>3FM Live Box MAAN - Blijf Bij Mij, Spijt, Jij Bent De Liefde en Nessun Dorma | Live sessie op Pinkpop | 3FM Live (Published: 2018-06-21 13:00:27)</c:v>
                </c:pt>
              </c:strCache>
            </c:strRef>
          </c:tx>
          <c:spPr>
            <a:ln w="28575" cap="rnd">
              <a:solidFill>
                <a:schemeClr val="accent2"/>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Sheet1!$BE$2:$BE$8</c:f>
              <c:numCache>
                <c:formatCode>General</c:formatCode>
                <c:ptCount val="7"/>
                <c:pt idx="0">
                  <c:v>0</c:v>
                </c:pt>
                <c:pt idx="1">
                  <c:v>1</c:v>
                </c:pt>
                <c:pt idx="2">
                  <c:v>0</c:v>
                </c:pt>
                <c:pt idx="3">
                  <c:v>0</c:v>
                </c:pt>
                <c:pt idx="4">
                  <c:v>0</c:v>
                </c:pt>
                <c:pt idx="5">
                  <c:v>0</c:v>
                </c:pt>
                <c:pt idx="6">
                  <c:v>0</c:v>
                </c:pt>
              </c:numCache>
            </c:numRef>
          </c:val>
          <c:smooth val="0"/>
          <c:extLst>
            <c:ext xmlns:c16="http://schemas.microsoft.com/office/drawing/2014/chart" uri="{C3380CC4-5D6E-409C-BE32-E72D297353CC}">
              <c16:uniqueId val="{00000037-E97A-4AED-8721-899B33F99B3C}"/>
            </c:ext>
          </c:extLst>
        </c:ser>
        <c:ser>
          <c:idx val="56"/>
          <c:order val="56"/>
          <c:tx>
            <c:strRef>
              <c:f>Sheet1!$BF$1</c:f>
              <c:strCache>
                <c:ptCount val="1"/>
                <c:pt idx="0">
                  <c:v>3FM Live Box Dua Lipa - Love Yourself (Justin Bieber cover) | 3FM Live (Published: 2016-03-09 06:38:10)</c:v>
                </c:pt>
              </c:strCache>
            </c:strRef>
          </c:tx>
          <c:spPr>
            <a:ln w="28575" cap="rnd">
              <a:solidFill>
                <a:schemeClr val="accent3"/>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Sheet1!$BF$2:$BF$8</c:f>
              <c:numCache>
                <c:formatCode>General</c:formatCode>
                <c:ptCount val="7"/>
                <c:pt idx="0">
                  <c:v>1</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38-E97A-4AED-8721-899B33F99B3C}"/>
            </c:ext>
          </c:extLst>
        </c:ser>
        <c:ser>
          <c:idx val="57"/>
          <c:order val="57"/>
          <c:tx>
            <c:strRef>
              <c:f>Sheet1!$BG$1</c:f>
              <c:strCache>
                <c:ptCount val="1"/>
                <c:pt idx="0">
                  <c:v>3FM Best Kept Secret | Ga je lekker?! #2 | NPO 3FM (Published: 2018-06-11 14:37:31)</c:v>
                </c:pt>
              </c:strCache>
            </c:strRef>
          </c:tx>
          <c:spPr>
            <a:ln w="28575" cap="rnd">
              <a:solidFill>
                <a:schemeClr val="accent4"/>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Sheet1!$BG$2:$BG$8</c:f>
              <c:numCache>
                <c:formatCode>General</c:formatCode>
                <c:ptCount val="7"/>
                <c:pt idx="0">
                  <c:v>0</c:v>
                </c:pt>
                <c:pt idx="1">
                  <c:v>0</c:v>
                </c:pt>
                <c:pt idx="2">
                  <c:v>1</c:v>
                </c:pt>
                <c:pt idx="3">
                  <c:v>0</c:v>
                </c:pt>
                <c:pt idx="4">
                  <c:v>0</c:v>
                </c:pt>
                <c:pt idx="5">
                  <c:v>0</c:v>
                </c:pt>
                <c:pt idx="6">
                  <c:v>0</c:v>
                </c:pt>
              </c:numCache>
            </c:numRef>
          </c:val>
          <c:smooth val="0"/>
          <c:extLst>
            <c:ext xmlns:c16="http://schemas.microsoft.com/office/drawing/2014/chart" uri="{C3380CC4-5D6E-409C-BE32-E72D297353CC}">
              <c16:uniqueId val="{00000039-E97A-4AED-8721-899B33F99B3C}"/>
            </c:ext>
          </c:extLst>
        </c:ser>
        <c:ser>
          <c:idx val="58"/>
          <c:order val="58"/>
          <c:tx>
            <c:strRef>
              <c:f>Sheet1!$BH$1</c:f>
              <c:strCache>
                <c:ptCount val="1"/>
                <c:pt idx="0">
                  <c:v>3FM Tom Odell moest huilen om overlijden Aretha Franklin | My Essential Track #4 | NPO 3FM (Published: 2019-08-08 15:00:09)</c:v>
                </c:pt>
              </c:strCache>
            </c:strRef>
          </c:tx>
          <c:spPr>
            <a:ln w="28575" cap="rnd">
              <a:solidFill>
                <a:schemeClr val="accent5"/>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Sheet1!$BH$2:$BH$8</c:f>
              <c:numCache>
                <c:formatCode>General</c:formatCode>
                <c:ptCount val="7"/>
                <c:pt idx="0">
                  <c:v>0</c:v>
                </c:pt>
                <c:pt idx="1">
                  <c:v>0</c:v>
                </c:pt>
                <c:pt idx="2">
                  <c:v>0</c:v>
                </c:pt>
                <c:pt idx="3">
                  <c:v>1</c:v>
                </c:pt>
                <c:pt idx="4">
                  <c:v>0</c:v>
                </c:pt>
                <c:pt idx="5">
                  <c:v>0</c:v>
                </c:pt>
                <c:pt idx="6">
                  <c:v>0</c:v>
                </c:pt>
              </c:numCache>
            </c:numRef>
          </c:val>
          <c:smooth val="0"/>
          <c:extLst>
            <c:ext xmlns:c16="http://schemas.microsoft.com/office/drawing/2014/chart" uri="{C3380CC4-5D6E-409C-BE32-E72D297353CC}">
              <c16:uniqueId val="{0000003A-E97A-4AED-8721-899B33F99B3C}"/>
            </c:ext>
          </c:extLst>
        </c:ser>
        <c:ser>
          <c:idx val="59"/>
          <c:order val="59"/>
          <c:tx>
            <c:strRef>
              <c:f>Sheet1!$BI$1</c:f>
              <c:strCache>
                <c:ptCount val="1"/>
                <c:pt idx="0">
                  <c:v>3FM Live Box Fresku - Dankbaar (Emeli Sandé cover) | 3FM Live (Published: 2012-08-30 13:51:33)</c:v>
                </c:pt>
              </c:strCache>
            </c:strRef>
          </c:tx>
          <c:spPr>
            <a:ln w="28575" cap="rnd">
              <a:solidFill>
                <a:schemeClr val="accent6"/>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Sheet1!$BI$2:$BI$8</c:f>
              <c:numCache>
                <c:formatCode>General</c:formatCode>
                <c:ptCount val="7"/>
                <c:pt idx="0">
                  <c:v>0</c:v>
                </c:pt>
                <c:pt idx="1">
                  <c:v>0</c:v>
                </c:pt>
                <c:pt idx="2">
                  <c:v>1</c:v>
                </c:pt>
                <c:pt idx="3">
                  <c:v>0</c:v>
                </c:pt>
                <c:pt idx="4">
                  <c:v>0</c:v>
                </c:pt>
                <c:pt idx="5">
                  <c:v>0</c:v>
                </c:pt>
                <c:pt idx="6">
                  <c:v>0</c:v>
                </c:pt>
              </c:numCache>
            </c:numRef>
          </c:val>
          <c:smooth val="0"/>
          <c:extLst>
            <c:ext xmlns:c16="http://schemas.microsoft.com/office/drawing/2014/chart" uri="{C3380CC4-5D6E-409C-BE32-E72D297353CC}">
              <c16:uniqueId val="{0000003B-E97A-4AED-8721-899B33F99B3C}"/>
            </c:ext>
          </c:extLst>
        </c:ser>
        <c:ser>
          <c:idx val="60"/>
          <c:order val="60"/>
          <c:tx>
            <c:strRef>
              <c:f>Sheet1!$BJ$1</c:f>
              <c:strCache>
                <c:ptCount val="1"/>
                <c:pt idx="0">
                  <c:v>3FM MEROL: "Mijn fantasieën zijn niet veranderd" | In de studio | NPO 3FM (Published: 2020-01-14 16:00:03)</c:v>
                </c:pt>
              </c:strCache>
            </c:strRef>
          </c:tx>
          <c:spPr>
            <a:ln w="28575" cap="rnd">
              <a:solidFill>
                <a:schemeClr val="accent1">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Sheet1!$BJ$2:$BJ$8</c:f>
              <c:numCache>
                <c:formatCode>General</c:formatCode>
                <c:ptCount val="7"/>
                <c:pt idx="0">
                  <c:v>0</c:v>
                </c:pt>
                <c:pt idx="1">
                  <c:v>0</c:v>
                </c:pt>
                <c:pt idx="2">
                  <c:v>1</c:v>
                </c:pt>
                <c:pt idx="3">
                  <c:v>0</c:v>
                </c:pt>
                <c:pt idx="4">
                  <c:v>0</c:v>
                </c:pt>
                <c:pt idx="5">
                  <c:v>0</c:v>
                </c:pt>
                <c:pt idx="6">
                  <c:v>0</c:v>
                </c:pt>
              </c:numCache>
            </c:numRef>
          </c:val>
          <c:smooth val="0"/>
          <c:extLst>
            <c:ext xmlns:c16="http://schemas.microsoft.com/office/drawing/2014/chart" uri="{C3380CC4-5D6E-409C-BE32-E72D297353CC}">
              <c16:uniqueId val="{0000003C-E97A-4AED-8721-899B33F99B3C}"/>
            </c:ext>
          </c:extLst>
        </c:ser>
        <c:ser>
          <c:idx val="61"/>
          <c:order val="61"/>
          <c:tx>
            <c:strRef>
              <c:f>Sheet1!$BK$1</c:f>
              <c:strCache>
                <c:ptCount val="1"/>
                <c:pt idx="0">
                  <c:v>3FM Jesse en Kay Nambiar over depressies en angstaanvallen | #OPENUP | NPO 3FM (Published: 2020-03-09 18:00:04)</c:v>
                </c:pt>
              </c:strCache>
            </c:strRef>
          </c:tx>
          <c:spPr>
            <a:ln w="28575" cap="rnd">
              <a:solidFill>
                <a:schemeClr val="accent2">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Sheet1!$BK$2:$BK$8</c:f>
              <c:numCache>
                <c:formatCode>General</c:formatCode>
                <c:ptCount val="7"/>
                <c:pt idx="0">
                  <c:v>0</c:v>
                </c:pt>
                <c:pt idx="1">
                  <c:v>0</c:v>
                </c:pt>
                <c:pt idx="2">
                  <c:v>0</c:v>
                </c:pt>
                <c:pt idx="3">
                  <c:v>0</c:v>
                </c:pt>
                <c:pt idx="4">
                  <c:v>1</c:v>
                </c:pt>
                <c:pt idx="5">
                  <c:v>0</c:v>
                </c:pt>
                <c:pt idx="6">
                  <c:v>0</c:v>
                </c:pt>
              </c:numCache>
            </c:numRef>
          </c:val>
          <c:smooth val="0"/>
          <c:extLst>
            <c:ext xmlns:c16="http://schemas.microsoft.com/office/drawing/2014/chart" uri="{C3380CC4-5D6E-409C-BE32-E72D297353CC}">
              <c16:uniqueId val="{0000003D-E97A-4AED-8721-899B33F99B3C}"/>
            </c:ext>
          </c:extLst>
        </c:ser>
        <c:ser>
          <c:idx val="62"/>
          <c:order val="62"/>
          <c:tx>
            <c:strRef>
              <c:f>Sheet1!$BL$1</c:f>
              <c:strCache>
                <c:ptCount val="1"/>
                <c:pt idx="0">
                  <c:v>3FM Eva: "Ik heb na de proef pizza gejat!" | After Expeditie Robinson #13 | NPO 3FM (Published: 2019-11-25 16:00:06)</c:v>
                </c:pt>
              </c:strCache>
            </c:strRef>
          </c:tx>
          <c:spPr>
            <a:ln w="28575" cap="rnd">
              <a:solidFill>
                <a:schemeClr val="accent3">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Sheet1!$BL$2:$BL$8</c:f>
              <c:numCache>
                <c:formatCode>General</c:formatCode>
                <c:ptCount val="7"/>
                <c:pt idx="0">
                  <c:v>0</c:v>
                </c:pt>
                <c:pt idx="1">
                  <c:v>0</c:v>
                </c:pt>
                <c:pt idx="2">
                  <c:v>1</c:v>
                </c:pt>
                <c:pt idx="3">
                  <c:v>0</c:v>
                </c:pt>
                <c:pt idx="4">
                  <c:v>0</c:v>
                </c:pt>
                <c:pt idx="5">
                  <c:v>0</c:v>
                </c:pt>
                <c:pt idx="6">
                  <c:v>0</c:v>
                </c:pt>
              </c:numCache>
            </c:numRef>
          </c:val>
          <c:smooth val="0"/>
          <c:extLst>
            <c:ext xmlns:c16="http://schemas.microsoft.com/office/drawing/2014/chart" uri="{C3380CC4-5D6E-409C-BE32-E72D297353CC}">
              <c16:uniqueId val="{0000003E-E97A-4AED-8721-899B33F99B3C}"/>
            </c:ext>
          </c:extLst>
        </c:ser>
        <c:ser>
          <c:idx val="63"/>
          <c:order val="63"/>
          <c:tx>
            <c:strRef>
              <c:f>Sheet1!$BM$1</c:f>
              <c:strCache>
                <c:ptCount val="1"/>
                <c:pt idx="0">
                  <c:v>3FM Live Box Yellow Claw ft. Yade Lauren - Invitation | 3FM Live (Published: 2016-09-14 15:30:25)</c:v>
                </c:pt>
              </c:strCache>
            </c:strRef>
          </c:tx>
          <c:spPr>
            <a:ln w="28575" cap="rnd">
              <a:solidFill>
                <a:schemeClr val="accent4">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Sheet1!$BM$2:$BM$8</c:f>
              <c:numCache>
                <c:formatCode>General</c:formatCode>
                <c:ptCount val="7"/>
                <c:pt idx="0">
                  <c:v>0</c:v>
                </c:pt>
                <c:pt idx="1">
                  <c:v>1</c:v>
                </c:pt>
                <c:pt idx="2">
                  <c:v>0</c:v>
                </c:pt>
                <c:pt idx="3">
                  <c:v>0</c:v>
                </c:pt>
                <c:pt idx="4">
                  <c:v>0</c:v>
                </c:pt>
                <c:pt idx="5">
                  <c:v>0</c:v>
                </c:pt>
                <c:pt idx="6">
                  <c:v>0</c:v>
                </c:pt>
              </c:numCache>
            </c:numRef>
          </c:val>
          <c:smooth val="0"/>
          <c:extLst>
            <c:ext xmlns:c16="http://schemas.microsoft.com/office/drawing/2014/chart" uri="{C3380CC4-5D6E-409C-BE32-E72D297353CC}">
              <c16:uniqueId val="{0000003F-E97A-4AED-8721-899B33F99B3C}"/>
            </c:ext>
          </c:extLst>
        </c:ser>
        <c:ser>
          <c:idx val="64"/>
          <c:order val="64"/>
          <c:tx>
            <c:strRef>
              <c:f>Sheet1!$BN$1</c:f>
              <c:strCache>
                <c:ptCount val="1"/>
                <c:pt idx="0">
                  <c:v>3FM 3FM Serious Request 2019: behind the scenes! | 3FM Special | NPO 3FM (Published: 2019-09-22 15:00:05)</c:v>
                </c:pt>
              </c:strCache>
            </c:strRef>
          </c:tx>
          <c:spPr>
            <a:ln w="28575" cap="rnd">
              <a:solidFill>
                <a:schemeClr val="accent5">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Sheet1!$BN$2:$BN$8</c:f>
              <c:numCache>
                <c:formatCode>General</c:formatCode>
                <c:ptCount val="7"/>
                <c:pt idx="0">
                  <c:v>0</c:v>
                </c:pt>
                <c:pt idx="1">
                  <c:v>1</c:v>
                </c:pt>
                <c:pt idx="2">
                  <c:v>0</c:v>
                </c:pt>
                <c:pt idx="3">
                  <c:v>0</c:v>
                </c:pt>
                <c:pt idx="4">
                  <c:v>0</c:v>
                </c:pt>
                <c:pt idx="5">
                  <c:v>0</c:v>
                </c:pt>
                <c:pt idx="6">
                  <c:v>0</c:v>
                </c:pt>
              </c:numCache>
            </c:numRef>
          </c:val>
          <c:smooth val="0"/>
          <c:extLst>
            <c:ext xmlns:c16="http://schemas.microsoft.com/office/drawing/2014/chart" uri="{C3380CC4-5D6E-409C-BE32-E72D297353CC}">
              <c16:uniqueId val="{00000040-E97A-4AED-8721-899B33F99B3C}"/>
            </c:ext>
          </c:extLst>
        </c:ser>
        <c:ser>
          <c:idx val="65"/>
          <c:order val="65"/>
          <c:tx>
            <c:strRef>
              <c:f>Sheet1!$BO$1</c:f>
              <c:strCache>
                <c:ptCount val="1"/>
                <c:pt idx="0">
                  <c:v>3FM Live Box Mumford &amp; Sons - 'Wild Heart' | 3FM Mega Exclusive | 3FM Live (Published: 2019-05-14 10:12:43)</c:v>
                </c:pt>
              </c:strCache>
            </c:strRef>
          </c:tx>
          <c:spPr>
            <a:ln w="28575" cap="rnd">
              <a:solidFill>
                <a:schemeClr val="accent6">
                  <a:lumMod val="6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Sheet1!$BO$2:$BO$8</c:f>
              <c:numCache>
                <c:formatCode>General</c:formatCode>
                <c:ptCount val="7"/>
                <c:pt idx="0">
                  <c:v>0</c:v>
                </c:pt>
                <c:pt idx="1">
                  <c:v>0</c:v>
                </c:pt>
                <c:pt idx="2">
                  <c:v>0</c:v>
                </c:pt>
                <c:pt idx="3">
                  <c:v>1</c:v>
                </c:pt>
                <c:pt idx="4">
                  <c:v>0</c:v>
                </c:pt>
                <c:pt idx="5">
                  <c:v>0</c:v>
                </c:pt>
                <c:pt idx="6">
                  <c:v>0</c:v>
                </c:pt>
              </c:numCache>
            </c:numRef>
          </c:val>
          <c:smooth val="0"/>
          <c:extLst>
            <c:ext xmlns:c16="http://schemas.microsoft.com/office/drawing/2014/chart" uri="{C3380CC4-5D6E-409C-BE32-E72D297353CC}">
              <c16:uniqueId val="{00000041-E97A-4AED-8721-899B33F99B3C}"/>
            </c:ext>
          </c:extLst>
        </c:ser>
        <c:ser>
          <c:idx val="66"/>
          <c:order val="66"/>
          <c:tx>
            <c:strRef>
              <c:f>Sheet1!$BP$1</c:f>
              <c:strCache>
                <c:ptCount val="1"/>
                <c:pt idx="0">
                  <c:v>3FM "Wie zou er NOOIT meer muziek mogen maken?" | Keuzestress #2 | NPO 3FM (Published: 2020-01-31 16:00:02)</c:v>
                </c:pt>
              </c:strCache>
            </c:strRef>
          </c:tx>
          <c:spPr>
            <a:ln w="28575" cap="rnd">
              <a:solidFill>
                <a:schemeClr val="accent1">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Sheet1!$BP$2:$BP$8</c:f>
              <c:numCache>
                <c:formatCode>General</c:formatCode>
                <c:ptCount val="7"/>
                <c:pt idx="0">
                  <c:v>0</c:v>
                </c:pt>
                <c:pt idx="1">
                  <c:v>0</c:v>
                </c:pt>
                <c:pt idx="2">
                  <c:v>0</c:v>
                </c:pt>
                <c:pt idx="3">
                  <c:v>0</c:v>
                </c:pt>
                <c:pt idx="4">
                  <c:v>1</c:v>
                </c:pt>
                <c:pt idx="5">
                  <c:v>0</c:v>
                </c:pt>
                <c:pt idx="6">
                  <c:v>0</c:v>
                </c:pt>
              </c:numCache>
            </c:numRef>
          </c:val>
          <c:smooth val="0"/>
          <c:extLst>
            <c:ext xmlns:c16="http://schemas.microsoft.com/office/drawing/2014/chart" uri="{C3380CC4-5D6E-409C-BE32-E72D297353CC}">
              <c16:uniqueId val="{00000042-E97A-4AED-8721-899B33F99B3C}"/>
            </c:ext>
          </c:extLst>
        </c:ser>
        <c:ser>
          <c:idx val="67"/>
          <c:order val="67"/>
          <c:tx>
            <c:strRef>
              <c:f>Sheet1!$BQ$1</c:f>
              <c:strCache>
                <c:ptCount val="1"/>
                <c:pt idx="0">
                  <c:v>3FM Eva: "We zitten met z'n allen in een groepsapp" | After Expeditie Robinson #9 | NPO 3FM (Published: 2019-10-28 18:02:36)</c:v>
                </c:pt>
              </c:strCache>
            </c:strRef>
          </c:tx>
          <c:spPr>
            <a:ln w="28575" cap="rnd">
              <a:solidFill>
                <a:schemeClr val="accent2">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Sheet1!$BQ$2:$BQ$8</c:f>
              <c:numCache>
                <c:formatCode>General</c:formatCode>
                <c:ptCount val="7"/>
                <c:pt idx="0">
                  <c:v>0</c:v>
                </c:pt>
                <c:pt idx="1">
                  <c:v>0</c:v>
                </c:pt>
                <c:pt idx="2">
                  <c:v>1</c:v>
                </c:pt>
                <c:pt idx="3">
                  <c:v>0</c:v>
                </c:pt>
                <c:pt idx="4">
                  <c:v>0</c:v>
                </c:pt>
                <c:pt idx="5">
                  <c:v>0</c:v>
                </c:pt>
                <c:pt idx="6">
                  <c:v>0</c:v>
                </c:pt>
              </c:numCache>
            </c:numRef>
          </c:val>
          <c:smooth val="0"/>
          <c:extLst>
            <c:ext xmlns:c16="http://schemas.microsoft.com/office/drawing/2014/chart" uri="{C3380CC4-5D6E-409C-BE32-E72D297353CC}">
              <c16:uniqueId val="{00000043-E97A-4AED-8721-899B33F99B3C}"/>
            </c:ext>
          </c:extLst>
        </c:ser>
        <c:ser>
          <c:idx val="68"/>
          <c:order val="68"/>
          <c:tx>
            <c:strRef>
              <c:f>Sheet1!$BR$1</c:f>
              <c:strCache>
                <c:ptCount val="1"/>
                <c:pt idx="0">
                  <c:v>3FM MEROL zingt ‘Geen Reet' live met Bokoesam | 3FM Live | NPO 3FM (Published: 2019-06-26 15:00:01)</c:v>
                </c:pt>
              </c:strCache>
            </c:strRef>
          </c:tx>
          <c:spPr>
            <a:ln w="28575" cap="rnd">
              <a:solidFill>
                <a:schemeClr val="accent3">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Sheet1!$BR$2:$BR$8</c:f>
              <c:numCache>
                <c:formatCode>General</c:formatCode>
                <c:ptCount val="7"/>
                <c:pt idx="0">
                  <c:v>0</c:v>
                </c:pt>
                <c:pt idx="1">
                  <c:v>0</c:v>
                </c:pt>
                <c:pt idx="2">
                  <c:v>0</c:v>
                </c:pt>
                <c:pt idx="3">
                  <c:v>0</c:v>
                </c:pt>
                <c:pt idx="4">
                  <c:v>1</c:v>
                </c:pt>
                <c:pt idx="5">
                  <c:v>0</c:v>
                </c:pt>
                <c:pt idx="6">
                  <c:v>0</c:v>
                </c:pt>
              </c:numCache>
            </c:numRef>
          </c:val>
          <c:smooth val="0"/>
          <c:extLst>
            <c:ext xmlns:c16="http://schemas.microsoft.com/office/drawing/2014/chart" uri="{C3380CC4-5D6E-409C-BE32-E72D297353CC}">
              <c16:uniqueId val="{00000044-E97A-4AED-8721-899B33F99B3C}"/>
            </c:ext>
          </c:extLst>
        </c:ser>
        <c:ser>
          <c:idx val="69"/>
          <c:order val="69"/>
          <c:tx>
            <c:strRef>
              <c:f>Sheet1!$BS$1</c:f>
              <c:strCache>
                <c:ptCount val="1"/>
                <c:pt idx="0">
                  <c:v>3FM Live Box Birdy - The A Team (Ed Sheeran cover) | 3FM Live (Published: 2011-12-13 12:24:32)</c:v>
                </c:pt>
              </c:strCache>
            </c:strRef>
          </c:tx>
          <c:spPr>
            <a:ln w="28575" cap="rnd">
              <a:solidFill>
                <a:schemeClr val="accent4">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Sheet1!$BS$2:$BS$8</c:f>
              <c:numCache>
                <c:formatCode>General</c:formatCode>
                <c:ptCount val="7"/>
                <c:pt idx="0">
                  <c:v>0</c:v>
                </c:pt>
                <c:pt idx="1">
                  <c:v>0</c:v>
                </c:pt>
                <c:pt idx="2">
                  <c:v>0</c:v>
                </c:pt>
                <c:pt idx="3">
                  <c:v>0</c:v>
                </c:pt>
                <c:pt idx="4">
                  <c:v>0</c:v>
                </c:pt>
                <c:pt idx="5">
                  <c:v>1</c:v>
                </c:pt>
                <c:pt idx="6">
                  <c:v>0</c:v>
                </c:pt>
              </c:numCache>
            </c:numRef>
          </c:val>
          <c:smooth val="0"/>
          <c:extLst>
            <c:ext xmlns:c16="http://schemas.microsoft.com/office/drawing/2014/chart" uri="{C3380CC4-5D6E-409C-BE32-E72D297353CC}">
              <c16:uniqueId val="{00000045-E97A-4AED-8721-899B33F99B3C}"/>
            </c:ext>
          </c:extLst>
        </c:ser>
        <c:ser>
          <c:idx val="70"/>
          <c:order val="70"/>
          <c:tx>
            <c:strRef>
              <c:f>Sheet1!$BT$1</c:f>
              <c:strCache>
                <c:ptCount val="1"/>
                <c:pt idx="0">
                  <c:v>3FM Temptation Island VIPS: Michella Kox onthult álles aan Mark+Rámon! | De Commentatoren | NPO 3FM (Published: 2019-09-24 15:00:01)</c:v>
                </c:pt>
              </c:strCache>
            </c:strRef>
          </c:tx>
          <c:spPr>
            <a:ln w="28575" cap="rnd">
              <a:solidFill>
                <a:schemeClr val="accent5">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Sheet1!$BT$2:$BT$8</c:f>
              <c:numCache>
                <c:formatCode>General</c:formatCode>
                <c:ptCount val="7"/>
                <c:pt idx="0">
                  <c:v>0</c:v>
                </c:pt>
                <c:pt idx="1">
                  <c:v>0</c:v>
                </c:pt>
                <c:pt idx="2">
                  <c:v>0</c:v>
                </c:pt>
                <c:pt idx="3">
                  <c:v>0</c:v>
                </c:pt>
                <c:pt idx="4">
                  <c:v>1</c:v>
                </c:pt>
                <c:pt idx="5">
                  <c:v>0</c:v>
                </c:pt>
                <c:pt idx="6">
                  <c:v>0</c:v>
                </c:pt>
              </c:numCache>
            </c:numRef>
          </c:val>
          <c:smooth val="0"/>
          <c:extLst>
            <c:ext xmlns:c16="http://schemas.microsoft.com/office/drawing/2014/chart" uri="{C3380CC4-5D6E-409C-BE32-E72D297353CC}">
              <c16:uniqueId val="{00000046-E97A-4AED-8721-899B33F99B3C}"/>
            </c:ext>
          </c:extLst>
        </c:ser>
        <c:ser>
          <c:idx val="71"/>
          <c:order val="71"/>
          <c:tx>
            <c:strRef>
              <c:f>Sheet1!$BU$1</c:f>
              <c:strCache>
                <c:ptCount val="1"/>
                <c:pt idx="0">
                  <c:v>3FM Trouw tot in den dood | 3FM Special | NPO 3FM (Published: 2019-10-19 15:00:00)</c:v>
                </c:pt>
              </c:strCache>
            </c:strRef>
          </c:tx>
          <c:spPr>
            <a:ln w="28575" cap="rnd">
              <a:solidFill>
                <a:schemeClr val="accent6">
                  <a:lumMod val="80000"/>
                  <a:lumOff val="2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Sheet1!$BU$2:$BU$8</c:f>
              <c:numCache>
                <c:formatCode>General</c:formatCode>
                <c:ptCount val="7"/>
                <c:pt idx="0">
                  <c:v>0</c:v>
                </c:pt>
                <c:pt idx="1">
                  <c:v>0</c:v>
                </c:pt>
                <c:pt idx="2">
                  <c:v>0</c:v>
                </c:pt>
                <c:pt idx="3">
                  <c:v>0</c:v>
                </c:pt>
                <c:pt idx="4">
                  <c:v>1</c:v>
                </c:pt>
                <c:pt idx="5">
                  <c:v>0</c:v>
                </c:pt>
                <c:pt idx="6">
                  <c:v>0</c:v>
                </c:pt>
              </c:numCache>
            </c:numRef>
          </c:val>
          <c:smooth val="0"/>
          <c:extLst>
            <c:ext xmlns:c16="http://schemas.microsoft.com/office/drawing/2014/chart" uri="{C3380CC4-5D6E-409C-BE32-E72D297353CC}">
              <c16:uniqueId val="{00000047-E97A-4AED-8721-899B33F99B3C}"/>
            </c:ext>
          </c:extLst>
        </c:ser>
        <c:ser>
          <c:idx val="72"/>
          <c:order val="72"/>
          <c:tx>
            <c:strRef>
              <c:f>Sheet1!$BV$1</c:f>
              <c:strCache>
                <c:ptCount val="1"/>
                <c:pt idx="0">
                  <c:v>3FM Live Box Broederliefde - Mi No Lob | 3FM Live (Published: 2016-09-01 12:27:54)</c:v>
                </c:pt>
              </c:strCache>
            </c:strRef>
          </c:tx>
          <c:spPr>
            <a:ln w="28575" cap="rnd">
              <a:solidFill>
                <a:schemeClr val="accent1">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Sheet1!$BV$2:$BV$8</c:f>
              <c:numCache>
                <c:formatCode>General</c:formatCode>
                <c:ptCount val="7"/>
                <c:pt idx="0">
                  <c:v>1</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48-E97A-4AED-8721-899B33F99B3C}"/>
            </c:ext>
          </c:extLst>
        </c:ser>
        <c:ser>
          <c:idx val="73"/>
          <c:order val="73"/>
          <c:tx>
            <c:strRef>
              <c:f>Sheet1!$BW$1</c:f>
              <c:strCache>
                <c:ptCount val="1"/>
                <c:pt idx="0">
                  <c:v>3FM Véras Fawaz: "Ik heb een beetje een gebroken hart" | So Social #13 | NPO 3FM (Published: 2019-09-27 15:00:00)</c:v>
                </c:pt>
              </c:strCache>
            </c:strRef>
          </c:tx>
          <c:spPr>
            <a:ln w="28575" cap="rnd">
              <a:solidFill>
                <a:schemeClr val="accent2">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Sheet1!$BW$2:$BW$8</c:f>
              <c:numCache>
                <c:formatCode>General</c:formatCode>
                <c:ptCount val="7"/>
                <c:pt idx="0">
                  <c:v>1</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49-E97A-4AED-8721-899B33F99B3C}"/>
            </c:ext>
          </c:extLst>
        </c:ser>
        <c:ser>
          <c:idx val="74"/>
          <c:order val="74"/>
          <c:tx>
            <c:strRef>
              <c:f>Sheet1!$BX$1</c:f>
              <c:strCache>
                <c:ptCount val="1"/>
                <c:pt idx="0">
                  <c:v>3FM Ronnie Flex: "Ga nooit iemand buitensluiten!" | Young Impact Celebration | NPO 3FM (Published: 2018-06-07 15:07:31)</c:v>
                </c:pt>
              </c:strCache>
            </c:strRef>
          </c:tx>
          <c:spPr>
            <a:ln w="28575" cap="rnd">
              <a:solidFill>
                <a:schemeClr val="accent3">
                  <a:lumMod val="80000"/>
                </a:schemeClr>
              </a:solidFill>
              <a:round/>
            </a:ln>
            <a:effectLst/>
          </c:spPr>
          <c:marker>
            <c:symbol val="none"/>
          </c:marker>
          <c:cat>
            <c:numRef>
              <c:f>Sheet1!$A$2:$A$8</c:f>
              <c:numCache>
                <c:formatCode>m/d/yyyy</c:formatCode>
                <c:ptCount val="7"/>
                <c:pt idx="0">
                  <c:v>44562</c:v>
                </c:pt>
                <c:pt idx="1">
                  <c:v>44593</c:v>
                </c:pt>
                <c:pt idx="2">
                  <c:v>44621</c:v>
                </c:pt>
                <c:pt idx="3">
                  <c:v>44652</c:v>
                </c:pt>
                <c:pt idx="4">
                  <c:v>44682</c:v>
                </c:pt>
                <c:pt idx="5">
                  <c:v>44713</c:v>
                </c:pt>
                <c:pt idx="6">
                  <c:v>44743</c:v>
                </c:pt>
              </c:numCache>
            </c:numRef>
          </c:cat>
          <c:val>
            <c:numRef>
              <c:f>Sheet1!$BX$2:$BX$8</c:f>
              <c:numCache>
                <c:formatCode>General</c:formatCode>
                <c:ptCount val="7"/>
                <c:pt idx="0">
                  <c:v>0</c:v>
                </c:pt>
                <c:pt idx="1">
                  <c:v>0</c:v>
                </c:pt>
                <c:pt idx="2">
                  <c:v>0</c:v>
                </c:pt>
                <c:pt idx="3">
                  <c:v>0</c:v>
                </c:pt>
                <c:pt idx="4">
                  <c:v>1</c:v>
                </c:pt>
                <c:pt idx="5">
                  <c:v>0</c:v>
                </c:pt>
                <c:pt idx="6">
                  <c:v>0</c:v>
                </c:pt>
              </c:numCache>
            </c:numRef>
          </c:val>
          <c:smooth val="0"/>
          <c:extLst>
            <c:ext xmlns:c16="http://schemas.microsoft.com/office/drawing/2014/chart" uri="{C3380CC4-5D6E-409C-BE32-E72D297353CC}">
              <c16:uniqueId val="{0000004A-E97A-4AED-8721-899B33F99B3C}"/>
            </c:ext>
          </c:extLst>
        </c:ser>
        <c:dLbls>
          <c:showLegendKey val="0"/>
          <c:showVal val="0"/>
          <c:showCatName val="0"/>
          <c:showSerName val="0"/>
          <c:showPercent val="0"/>
          <c:showBubbleSize val="0"/>
        </c:dLbls>
        <c:smooth val="0"/>
        <c:axId val="291892944"/>
        <c:axId val="291883760"/>
      </c:lineChart>
      <c:dateAx>
        <c:axId val="29189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83760"/>
        <c:crosses val="autoZero"/>
        <c:auto val="1"/>
        <c:lblOffset val="100"/>
        <c:baseTimeUnit val="months"/>
      </c:dateAx>
      <c:valAx>
        <c:axId val="29188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AEE1-0F09-419A-B4F5-85B57B04993E}"/>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917EDBDA-8AEE-4383-B14D-CC9695C40F0B}"/>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7358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3EF69-5AFD-4269-A9F3-41BA03D4A009}"/>
              </a:ext>
            </a:extLst>
          </p:cNvPr>
          <p:cNvSpPr>
            <a:spLocks noGrp="1"/>
          </p:cNvSpPr>
          <p:nvPr>
            <p:ph type="title"/>
          </p:nvPr>
        </p:nvSpPr>
        <p:spPr/>
        <p:txBody>
          <a:bodyPr/>
          <a:lstStyle/>
          <a:p>
            <a:r>
              <a:rPr lang="en-US"/>
              <a:t>Overall Overall Top Pages | NPO3FM</a:t>
            </a:r>
          </a:p>
        </p:txBody>
      </p:sp>
      <p:graphicFrame>
        <p:nvGraphicFramePr>
          <p:cNvPr id="5" name="Table Placeholder 4">
            <a:extLst>
              <a:ext uri="{FF2B5EF4-FFF2-40B4-BE49-F238E27FC236}">
                <a16:creationId xmlns:a16="http://schemas.microsoft.com/office/drawing/2014/main" id="{586DF567-1430-4D3B-9EAA-8F44ACCE25EA}"/>
              </a:ext>
            </a:extLst>
          </p:cNvPr>
          <p:cNvGraphicFramePr>
            <a:graphicFrameLocks noGrp="1"/>
          </p:cNvGraphicFramePr>
          <p:nvPr>
            <p:ph type="tbl" sz="quarter" idx="13"/>
            <p:extLst>
              <p:ext uri="{D42A27DB-BD31-4B8C-83A1-F6EECF244321}">
                <p14:modId xmlns:p14="http://schemas.microsoft.com/office/powerpoint/2010/main" val="154814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23693462"/>
                    </a:ext>
                  </a:extLst>
                </a:gridCol>
                <a:gridCol w="987552">
                  <a:extLst>
                    <a:ext uri="{9D8B030D-6E8A-4147-A177-3AD203B41FA5}">
                      <a16:colId xmlns:a16="http://schemas.microsoft.com/office/drawing/2014/main" val="1033682106"/>
                    </a:ext>
                  </a:extLst>
                </a:gridCol>
                <a:gridCol w="987552">
                  <a:extLst>
                    <a:ext uri="{9D8B030D-6E8A-4147-A177-3AD203B41FA5}">
                      <a16:colId xmlns:a16="http://schemas.microsoft.com/office/drawing/2014/main" val="4173891534"/>
                    </a:ext>
                  </a:extLst>
                </a:gridCol>
                <a:gridCol w="987552">
                  <a:extLst>
                    <a:ext uri="{9D8B030D-6E8A-4147-A177-3AD203B41FA5}">
                      <a16:colId xmlns:a16="http://schemas.microsoft.com/office/drawing/2014/main" val="1470801751"/>
                    </a:ext>
                  </a:extLst>
                </a:gridCol>
                <a:gridCol w="987552">
                  <a:extLst>
                    <a:ext uri="{9D8B030D-6E8A-4147-A177-3AD203B41FA5}">
                      <a16:colId xmlns:a16="http://schemas.microsoft.com/office/drawing/2014/main" val="1244914841"/>
                    </a:ext>
                  </a:extLst>
                </a:gridCol>
                <a:gridCol w="987552">
                  <a:extLst>
                    <a:ext uri="{9D8B030D-6E8A-4147-A177-3AD203B41FA5}">
                      <a16:colId xmlns:a16="http://schemas.microsoft.com/office/drawing/2014/main" val="4135061580"/>
                    </a:ext>
                  </a:extLst>
                </a:gridCol>
                <a:gridCol w="987552">
                  <a:extLst>
                    <a:ext uri="{9D8B030D-6E8A-4147-A177-3AD203B41FA5}">
                      <a16:colId xmlns:a16="http://schemas.microsoft.com/office/drawing/2014/main" val="1153745552"/>
                    </a:ext>
                  </a:extLst>
                </a:gridCol>
                <a:gridCol w="987552">
                  <a:extLst>
                    <a:ext uri="{9D8B030D-6E8A-4147-A177-3AD203B41FA5}">
                      <a16:colId xmlns:a16="http://schemas.microsoft.com/office/drawing/2014/main" val="1332205990"/>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1889001175"/>
                  </a:ext>
                </a:extLst>
              </a:tr>
              <a:tr h="370840">
                <a:tc>
                  <a:txBody>
                    <a:bodyPr/>
                    <a:lstStyle/>
                    <a:p>
                      <a:r>
                        <a:rPr lang="en-US" sz="1000"/>
                        <a:t>TikTok</a:t>
                      </a:r>
                    </a:p>
                  </a:txBody>
                  <a:tcPr/>
                </a:tc>
                <a:tc>
                  <a:txBody>
                    <a:bodyPr/>
                    <a:lstStyle/>
                    <a:p>
                      <a:r>
                        <a:rPr lang="en-US" sz="1000"/>
                        <a:t>@npo3fm</a:t>
                      </a:r>
                    </a:p>
                  </a:txBody>
                  <a:tcPr/>
                </a:tc>
                <a:tc>
                  <a:txBody>
                    <a:bodyPr/>
                    <a:lstStyle/>
                    <a:p>
                      <a:r>
                        <a:rPr lang="en-US" sz="1000"/>
                        <a:t>77700</a:t>
                      </a:r>
                    </a:p>
                  </a:txBody>
                  <a:tcPr/>
                </a:tc>
                <a:tc>
                  <a:txBody>
                    <a:bodyPr/>
                    <a:lstStyle/>
                    <a:p>
                      <a:r>
                        <a:rPr lang="en-US" sz="1000"/>
                        <a:t>23500</a:t>
                      </a:r>
                    </a:p>
                  </a:txBody>
                  <a:tcPr/>
                </a:tc>
                <a:tc>
                  <a:txBody>
                    <a:bodyPr/>
                    <a:lstStyle/>
                    <a:p>
                      <a:r>
                        <a:rPr lang="en-US" sz="1000"/>
                        <a:t>119</a:t>
                      </a:r>
                    </a:p>
                  </a:txBody>
                  <a:tcPr/>
                </a:tc>
                <a:tc>
                  <a:txBody>
                    <a:bodyPr/>
                    <a:lstStyle/>
                    <a:p>
                      <a:r>
                        <a:rPr lang="en-US" sz="1000"/>
                        <a:t>873227</a:t>
                      </a:r>
                    </a:p>
                  </a:txBody>
                  <a:tcPr/>
                </a:tc>
                <a:tc>
                  <a:txBody>
                    <a:bodyPr/>
                    <a:lstStyle/>
                    <a:p>
                      <a:r>
                        <a:rPr lang="en-US" sz="1000"/>
                        <a:t>7338</a:t>
                      </a:r>
                    </a:p>
                  </a:txBody>
                  <a:tcPr/>
                </a:tc>
                <a:tc>
                  <a:txBody>
                    <a:bodyPr/>
                    <a:lstStyle/>
                    <a:p>
                      <a:r>
                        <a:rPr lang="en-US" sz="1000"/>
                        <a:t>7338</a:t>
                      </a:r>
                    </a:p>
                  </a:txBody>
                  <a:tcPr/>
                </a:tc>
                <a:extLst>
                  <a:ext uri="{0D108BD9-81ED-4DB2-BD59-A6C34878D82A}">
                    <a16:rowId xmlns:a16="http://schemas.microsoft.com/office/drawing/2014/main" val="3237075628"/>
                  </a:ext>
                </a:extLst>
              </a:tr>
              <a:tr h="370840">
                <a:tc>
                  <a:txBody>
                    <a:bodyPr/>
                    <a:lstStyle/>
                    <a:p>
                      <a:r>
                        <a:rPr lang="en-US" sz="1000"/>
                        <a:t>YouTube</a:t>
                      </a:r>
                    </a:p>
                  </a:txBody>
                  <a:tcPr/>
                </a:tc>
                <a:tc>
                  <a:txBody>
                    <a:bodyPr/>
                    <a:lstStyle/>
                    <a:p>
                      <a:r>
                        <a:rPr lang="en-US" sz="1000"/>
                        <a:t>3FM</a:t>
                      </a:r>
                    </a:p>
                  </a:txBody>
                  <a:tcPr/>
                </a:tc>
                <a:tc>
                  <a:txBody>
                    <a:bodyPr/>
                    <a:lstStyle/>
                    <a:p>
                      <a:r>
                        <a:rPr lang="en-US" sz="1000"/>
                        <a:t>74300</a:t>
                      </a:r>
                    </a:p>
                  </a:txBody>
                  <a:tcPr/>
                </a:tc>
                <a:tc>
                  <a:txBody>
                    <a:bodyPr/>
                    <a:lstStyle/>
                    <a:p>
                      <a:r>
                        <a:rPr lang="en-US" sz="1000"/>
                        <a:t>1900</a:t>
                      </a:r>
                    </a:p>
                  </a:txBody>
                  <a:tcPr/>
                </a:tc>
                <a:tc>
                  <a:txBody>
                    <a:bodyPr/>
                    <a:lstStyle/>
                    <a:p>
                      <a:r>
                        <a:rPr lang="en-US" sz="1000"/>
                        <a:t>31</a:t>
                      </a:r>
                    </a:p>
                  </a:txBody>
                  <a:tcPr/>
                </a:tc>
                <a:tc>
                  <a:txBody>
                    <a:bodyPr/>
                    <a:lstStyle/>
                    <a:p>
                      <a:r>
                        <a:rPr lang="en-US" sz="1000"/>
                        <a:t>30813</a:t>
                      </a:r>
                    </a:p>
                  </a:txBody>
                  <a:tcPr/>
                </a:tc>
                <a:tc>
                  <a:txBody>
                    <a:bodyPr/>
                    <a:lstStyle/>
                    <a:p>
                      <a:r>
                        <a:rPr lang="en-US" sz="1000"/>
                        <a:t>994</a:t>
                      </a:r>
                    </a:p>
                  </a:txBody>
                  <a:tcPr/>
                </a:tc>
                <a:tc>
                  <a:txBody>
                    <a:bodyPr/>
                    <a:lstStyle/>
                    <a:p>
                      <a:r>
                        <a:rPr lang="en-US" sz="1000"/>
                        <a:t>994</a:t>
                      </a:r>
                    </a:p>
                  </a:txBody>
                  <a:tcPr/>
                </a:tc>
                <a:extLst>
                  <a:ext uri="{0D108BD9-81ED-4DB2-BD59-A6C34878D82A}">
                    <a16:rowId xmlns:a16="http://schemas.microsoft.com/office/drawing/2014/main" val="2412734449"/>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73200</a:t>
                      </a:r>
                    </a:p>
                  </a:txBody>
                  <a:tcPr/>
                </a:tc>
                <a:tc>
                  <a:txBody>
                    <a:bodyPr/>
                    <a:lstStyle/>
                    <a:p>
                      <a:r>
                        <a:rPr lang="en-US" sz="1000"/>
                        <a:t>1100</a:t>
                      </a:r>
                    </a:p>
                  </a:txBody>
                  <a:tcPr/>
                </a:tc>
                <a:tc>
                  <a:txBody>
                    <a:bodyPr/>
                    <a:lstStyle/>
                    <a:p>
                      <a:r>
                        <a:rPr lang="en-US" sz="1000"/>
                        <a:t>130</a:t>
                      </a:r>
                    </a:p>
                  </a:txBody>
                  <a:tcPr/>
                </a:tc>
                <a:tc>
                  <a:txBody>
                    <a:bodyPr/>
                    <a:lstStyle/>
                    <a:p>
                      <a:r>
                        <a:rPr lang="en-US" sz="1000"/>
                        <a:t>20829</a:t>
                      </a:r>
                    </a:p>
                  </a:txBody>
                  <a:tcPr/>
                </a:tc>
                <a:tc>
                  <a:txBody>
                    <a:bodyPr/>
                    <a:lstStyle/>
                    <a:p>
                      <a:r>
                        <a:rPr lang="en-US" sz="1000"/>
                        <a:t>160</a:t>
                      </a:r>
                    </a:p>
                  </a:txBody>
                  <a:tcPr/>
                </a:tc>
                <a:tc>
                  <a:txBody>
                    <a:bodyPr/>
                    <a:lstStyle/>
                    <a:p>
                      <a:r>
                        <a:rPr lang="en-US" sz="1000"/>
                        <a:t>160</a:t>
                      </a:r>
                    </a:p>
                  </a:txBody>
                  <a:tcPr/>
                </a:tc>
                <a:extLst>
                  <a:ext uri="{0D108BD9-81ED-4DB2-BD59-A6C34878D82A}">
                    <a16:rowId xmlns:a16="http://schemas.microsoft.com/office/drawing/2014/main" val="3146102537"/>
                  </a:ext>
                </a:extLst>
              </a:tr>
              <a:tr h="370840">
                <a:tc>
                  <a:txBody>
                    <a:bodyPr/>
                    <a:lstStyle/>
                    <a:p>
                      <a:r>
                        <a:rPr lang="en-US" sz="1000"/>
                        <a:t>Instagram</a:t>
                      </a:r>
                    </a:p>
                  </a:txBody>
                  <a:tcPr/>
                </a:tc>
                <a:tc>
                  <a:txBody>
                    <a:bodyPr/>
                    <a:lstStyle/>
                    <a:p>
                      <a:r>
                        <a:rPr lang="en-US" sz="1000"/>
                        <a:t>npo3fm</a:t>
                      </a:r>
                    </a:p>
                  </a:txBody>
                  <a:tcPr/>
                </a:tc>
                <a:tc>
                  <a:txBody>
                    <a:bodyPr/>
                    <a:lstStyle/>
                    <a:p>
                      <a:r>
                        <a:rPr lang="en-US" sz="1000"/>
                        <a:t>103854</a:t>
                      </a:r>
                    </a:p>
                  </a:txBody>
                  <a:tcPr/>
                </a:tc>
                <a:tc>
                  <a:txBody>
                    <a:bodyPr/>
                    <a:lstStyle/>
                    <a:p>
                      <a:r>
                        <a:rPr lang="en-US" sz="1000"/>
                        <a:t>618</a:t>
                      </a:r>
                    </a:p>
                  </a:txBody>
                  <a:tcPr/>
                </a:tc>
                <a:tc>
                  <a:txBody>
                    <a:bodyPr/>
                    <a:lstStyle/>
                    <a:p>
                      <a:r>
                        <a:rPr lang="en-US" sz="1000"/>
                        <a:t>582</a:t>
                      </a:r>
                    </a:p>
                  </a:txBody>
                  <a:tcPr/>
                </a:tc>
                <a:tc>
                  <a:txBody>
                    <a:bodyPr/>
                    <a:lstStyle/>
                    <a:p>
                      <a:r>
                        <a:rPr lang="en-US" sz="1000"/>
                        <a:t>550812</a:t>
                      </a:r>
                    </a:p>
                  </a:txBody>
                  <a:tcPr/>
                </a:tc>
                <a:tc>
                  <a:txBody>
                    <a:bodyPr/>
                    <a:lstStyle/>
                    <a:p>
                      <a:r>
                        <a:rPr lang="en-US" sz="1000"/>
                        <a:t>946</a:t>
                      </a:r>
                    </a:p>
                  </a:txBody>
                  <a:tcPr/>
                </a:tc>
                <a:tc>
                  <a:txBody>
                    <a:bodyPr/>
                    <a:lstStyle/>
                    <a:p>
                      <a:r>
                        <a:rPr lang="en-US" sz="1000"/>
                        <a:t>946</a:t>
                      </a:r>
                    </a:p>
                  </a:txBody>
                  <a:tcPr/>
                </a:tc>
                <a:extLst>
                  <a:ext uri="{0D108BD9-81ED-4DB2-BD59-A6C34878D82A}">
                    <a16:rowId xmlns:a16="http://schemas.microsoft.com/office/drawing/2014/main" val="2042158677"/>
                  </a:ext>
                </a:extLst>
              </a:tr>
              <a:tr h="370840">
                <a:tc>
                  <a:txBody>
                    <a:bodyPr/>
                    <a:lstStyle/>
                    <a:p>
                      <a:r>
                        <a:rPr lang="en-US" sz="1000"/>
                        <a:t>Facebook</a:t>
                      </a:r>
                    </a:p>
                  </a:txBody>
                  <a:tcPr/>
                </a:tc>
                <a:tc>
                  <a:txBody>
                    <a:bodyPr/>
                    <a:lstStyle/>
                    <a:p>
                      <a:r>
                        <a:rPr lang="en-US" sz="1000"/>
                        <a:t>3FM</a:t>
                      </a:r>
                    </a:p>
                  </a:txBody>
                  <a:tcPr/>
                </a:tc>
                <a:tc>
                  <a:txBody>
                    <a:bodyPr/>
                    <a:lstStyle/>
                    <a:p>
                      <a:r>
                        <a:rPr lang="en-US" sz="1000"/>
                        <a:t>312021</a:t>
                      </a:r>
                    </a:p>
                  </a:txBody>
                  <a:tcPr/>
                </a:tc>
                <a:tc>
                  <a:txBody>
                    <a:bodyPr/>
                    <a:lstStyle/>
                    <a:p>
                      <a:r>
                        <a:rPr lang="en-US" sz="1000"/>
                        <a:t>-2563</a:t>
                      </a:r>
                    </a:p>
                  </a:txBody>
                  <a:tcPr/>
                </a:tc>
                <a:tc>
                  <a:txBody>
                    <a:bodyPr/>
                    <a:lstStyle/>
                    <a:p>
                      <a:r>
                        <a:rPr lang="en-US" sz="1000"/>
                        <a:t>675</a:t>
                      </a:r>
                    </a:p>
                  </a:txBody>
                  <a:tcPr/>
                </a:tc>
                <a:tc>
                  <a:txBody>
                    <a:bodyPr/>
                    <a:lstStyle/>
                    <a:p>
                      <a:r>
                        <a:rPr lang="en-US" sz="1000"/>
                        <a:t>136398</a:t>
                      </a:r>
                    </a:p>
                  </a:txBody>
                  <a:tcPr/>
                </a:tc>
                <a:tc>
                  <a:txBody>
                    <a:bodyPr/>
                    <a:lstStyle/>
                    <a:p>
                      <a:r>
                        <a:rPr lang="en-US" sz="1000"/>
                        <a:t>202</a:t>
                      </a:r>
                    </a:p>
                  </a:txBody>
                  <a:tcPr/>
                </a:tc>
                <a:tc>
                  <a:txBody>
                    <a:bodyPr/>
                    <a:lstStyle/>
                    <a:p>
                      <a:r>
                        <a:rPr lang="en-US" sz="1000"/>
                        <a:t>202</a:t>
                      </a:r>
                    </a:p>
                  </a:txBody>
                  <a:tcPr/>
                </a:tc>
                <a:extLst>
                  <a:ext uri="{0D108BD9-81ED-4DB2-BD59-A6C34878D82A}">
                    <a16:rowId xmlns:a16="http://schemas.microsoft.com/office/drawing/2014/main" val="2928102435"/>
                  </a:ext>
                </a:extLst>
              </a:tr>
            </a:tbl>
          </a:graphicData>
        </a:graphic>
      </p:graphicFrame>
      <p:sp>
        <p:nvSpPr>
          <p:cNvPr id="4" name="Text Placeholder 3">
            <a:extLst>
              <a:ext uri="{FF2B5EF4-FFF2-40B4-BE49-F238E27FC236}">
                <a16:creationId xmlns:a16="http://schemas.microsoft.com/office/drawing/2014/main" id="{69838DAC-95B1-4882-A0EE-954C804D85BE}"/>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784134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5362E-93DF-4D39-BCBF-32B5406E360C}"/>
              </a:ext>
            </a:extLst>
          </p:cNvPr>
          <p:cNvSpPr>
            <a:spLocks noGrp="1"/>
          </p:cNvSpPr>
          <p:nvPr>
            <p:ph type="title"/>
          </p:nvPr>
        </p:nvSpPr>
        <p:spPr/>
        <p:txBody>
          <a:bodyPr/>
          <a:lstStyle/>
          <a:p>
            <a:r>
              <a:rPr lang="en-US"/>
              <a:t>Overall Followers Count Progression | NPO3FM</a:t>
            </a:r>
          </a:p>
        </p:txBody>
      </p:sp>
      <p:graphicFrame>
        <p:nvGraphicFramePr>
          <p:cNvPr id="5" name="Table Placeholder 4">
            <a:extLst>
              <a:ext uri="{FF2B5EF4-FFF2-40B4-BE49-F238E27FC236}">
                <a16:creationId xmlns:a16="http://schemas.microsoft.com/office/drawing/2014/main" id="{4D2EF5FB-AA26-4395-B24C-2AEF2141E94A}"/>
              </a:ext>
            </a:extLst>
          </p:cNvPr>
          <p:cNvGraphicFramePr>
            <a:graphicFrameLocks noGrp="1"/>
          </p:cNvGraphicFramePr>
          <p:nvPr>
            <p:ph type="tbl" sz="quarter" idx="13"/>
            <p:extLst>
              <p:ext uri="{D42A27DB-BD31-4B8C-83A1-F6EECF244321}">
                <p14:modId xmlns:p14="http://schemas.microsoft.com/office/powerpoint/2010/main" val="514925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4498616"/>
                    </a:ext>
                  </a:extLst>
                </a:gridCol>
                <a:gridCol w="1645920">
                  <a:extLst>
                    <a:ext uri="{9D8B030D-6E8A-4147-A177-3AD203B41FA5}">
                      <a16:colId xmlns:a16="http://schemas.microsoft.com/office/drawing/2014/main" val="37944526"/>
                    </a:ext>
                  </a:extLst>
                </a:gridCol>
                <a:gridCol w="1645920">
                  <a:extLst>
                    <a:ext uri="{9D8B030D-6E8A-4147-A177-3AD203B41FA5}">
                      <a16:colId xmlns:a16="http://schemas.microsoft.com/office/drawing/2014/main" val="1036167746"/>
                    </a:ext>
                  </a:extLst>
                </a:gridCol>
                <a:gridCol w="1645920">
                  <a:extLst>
                    <a:ext uri="{9D8B030D-6E8A-4147-A177-3AD203B41FA5}">
                      <a16:colId xmlns:a16="http://schemas.microsoft.com/office/drawing/2014/main" val="2133476927"/>
                    </a:ext>
                  </a:extLst>
                </a:gridCol>
                <a:gridCol w="1645920">
                  <a:extLst>
                    <a:ext uri="{9D8B030D-6E8A-4147-A177-3AD203B41FA5}">
                      <a16:colId xmlns:a16="http://schemas.microsoft.com/office/drawing/2014/main" val="1994886508"/>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3786192652"/>
                  </a:ext>
                </a:extLst>
              </a:tr>
              <a:tr h="370840">
                <a:tc>
                  <a:txBody>
                    <a:bodyPr/>
                    <a:lstStyle/>
                    <a:p>
                      <a:r>
                        <a:rPr lang="en-US" sz="1000"/>
                        <a:t>Facebook</a:t>
                      </a:r>
                    </a:p>
                  </a:txBody>
                  <a:tcPr/>
                </a:tc>
                <a:tc>
                  <a:txBody>
                    <a:bodyPr/>
                    <a:lstStyle/>
                    <a:p>
                      <a:r>
                        <a:rPr lang="en-US" sz="1000"/>
                        <a:t>3FM</a:t>
                      </a:r>
                    </a:p>
                  </a:txBody>
                  <a:tcPr/>
                </a:tc>
                <a:tc>
                  <a:txBody>
                    <a:bodyPr/>
                    <a:lstStyle/>
                    <a:p>
                      <a:r>
                        <a:rPr lang="en-US" sz="1000"/>
                        <a:t>314584</a:t>
                      </a:r>
                    </a:p>
                  </a:txBody>
                  <a:tcPr/>
                </a:tc>
                <a:tc>
                  <a:txBody>
                    <a:bodyPr/>
                    <a:lstStyle/>
                    <a:p>
                      <a:r>
                        <a:rPr lang="en-US" sz="1000"/>
                        <a:t>312021</a:t>
                      </a:r>
                    </a:p>
                  </a:txBody>
                  <a:tcPr/>
                </a:tc>
                <a:tc>
                  <a:txBody>
                    <a:bodyPr/>
                    <a:lstStyle/>
                    <a:p>
                      <a:r>
                        <a:rPr lang="en-US" sz="1000"/>
                        <a:t>-0.81472675024795 %</a:t>
                      </a:r>
                    </a:p>
                  </a:txBody>
                  <a:tcPr/>
                </a:tc>
                <a:extLst>
                  <a:ext uri="{0D108BD9-81ED-4DB2-BD59-A6C34878D82A}">
                    <a16:rowId xmlns:a16="http://schemas.microsoft.com/office/drawing/2014/main" val="1004438385"/>
                  </a:ext>
                </a:extLst>
              </a:tr>
              <a:tr h="370840">
                <a:tc>
                  <a:txBody>
                    <a:bodyPr/>
                    <a:lstStyle/>
                    <a:p>
                      <a:r>
                        <a:rPr lang="en-US" sz="1000"/>
                        <a:t>YouTube</a:t>
                      </a:r>
                    </a:p>
                  </a:txBody>
                  <a:tcPr/>
                </a:tc>
                <a:tc>
                  <a:txBody>
                    <a:bodyPr/>
                    <a:lstStyle/>
                    <a:p>
                      <a:r>
                        <a:rPr lang="en-US" sz="1000"/>
                        <a:t>3FM</a:t>
                      </a:r>
                    </a:p>
                  </a:txBody>
                  <a:tcPr/>
                </a:tc>
                <a:tc>
                  <a:txBody>
                    <a:bodyPr/>
                    <a:lstStyle/>
                    <a:p>
                      <a:r>
                        <a:rPr lang="en-US" sz="1000"/>
                        <a:t>72400</a:t>
                      </a:r>
                    </a:p>
                  </a:txBody>
                  <a:tcPr/>
                </a:tc>
                <a:tc>
                  <a:txBody>
                    <a:bodyPr/>
                    <a:lstStyle/>
                    <a:p>
                      <a:r>
                        <a:rPr lang="en-US" sz="1000"/>
                        <a:t>74300</a:t>
                      </a:r>
                    </a:p>
                  </a:txBody>
                  <a:tcPr/>
                </a:tc>
                <a:tc>
                  <a:txBody>
                    <a:bodyPr/>
                    <a:lstStyle/>
                    <a:p>
                      <a:r>
                        <a:rPr lang="en-US" sz="1000"/>
                        <a:t>2.6243093922652 %</a:t>
                      </a:r>
                    </a:p>
                  </a:txBody>
                  <a:tcPr/>
                </a:tc>
                <a:extLst>
                  <a:ext uri="{0D108BD9-81ED-4DB2-BD59-A6C34878D82A}">
                    <a16:rowId xmlns:a16="http://schemas.microsoft.com/office/drawing/2014/main" val="2251027894"/>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72100</a:t>
                      </a:r>
                    </a:p>
                  </a:txBody>
                  <a:tcPr/>
                </a:tc>
                <a:tc>
                  <a:txBody>
                    <a:bodyPr/>
                    <a:lstStyle/>
                    <a:p>
                      <a:r>
                        <a:rPr lang="en-US" sz="1000"/>
                        <a:t>73200</a:t>
                      </a:r>
                    </a:p>
                  </a:txBody>
                  <a:tcPr/>
                </a:tc>
                <a:tc>
                  <a:txBody>
                    <a:bodyPr/>
                    <a:lstStyle/>
                    <a:p>
                      <a:r>
                        <a:rPr lang="en-US" sz="1000"/>
                        <a:t>1.5256588072122 %</a:t>
                      </a:r>
                    </a:p>
                  </a:txBody>
                  <a:tcPr/>
                </a:tc>
                <a:extLst>
                  <a:ext uri="{0D108BD9-81ED-4DB2-BD59-A6C34878D82A}">
                    <a16:rowId xmlns:a16="http://schemas.microsoft.com/office/drawing/2014/main" val="775468427"/>
                  </a:ext>
                </a:extLst>
              </a:tr>
              <a:tr h="370840">
                <a:tc>
                  <a:txBody>
                    <a:bodyPr/>
                    <a:lstStyle/>
                    <a:p>
                      <a:r>
                        <a:rPr lang="en-US" sz="1000"/>
                        <a:t>TikTok</a:t>
                      </a:r>
                    </a:p>
                  </a:txBody>
                  <a:tcPr/>
                </a:tc>
                <a:tc>
                  <a:txBody>
                    <a:bodyPr/>
                    <a:lstStyle/>
                    <a:p>
                      <a:r>
                        <a:rPr lang="en-US" sz="1000"/>
                        <a:t>@npo3fm</a:t>
                      </a:r>
                    </a:p>
                  </a:txBody>
                  <a:tcPr/>
                </a:tc>
                <a:tc>
                  <a:txBody>
                    <a:bodyPr/>
                    <a:lstStyle/>
                    <a:p>
                      <a:r>
                        <a:rPr lang="en-US" sz="1000"/>
                        <a:t>54200</a:t>
                      </a:r>
                    </a:p>
                  </a:txBody>
                  <a:tcPr/>
                </a:tc>
                <a:tc>
                  <a:txBody>
                    <a:bodyPr/>
                    <a:lstStyle/>
                    <a:p>
                      <a:r>
                        <a:rPr lang="en-US" sz="1000"/>
                        <a:t>77700</a:t>
                      </a:r>
                    </a:p>
                  </a:txBody>
                  <a:tcPr/>
                </a:tc>
                <a:tc>
                  <a:txBody>
                    <a:bodyPr/>
                    <a:lstStyle/>
                    <a:p>
                      <a:r>
                        <a:rPr lang="en-US" sz="1000"/>
                        <a:t>43.357933579336 %</a:t>
                      </a:r>
                    </a:p>
                  </a:txBody>
                  <a:tcPr/>
                </a:tc>
                <a:extLst>
                  <a:ext uri="{0D108BD9-81ED-4DB2-BD59-A6C34878D82A}">
                    <a16:rowId xmlns:a16="http://schemas.microsoft.com/office/drawing/2014/main" val="1016227696"/>
                  </a:ext>
                </a:extLst>
              </a:tr>
              <a:tr h="370840">
                <a:tc>
                  <a:txBody>
                    <a:bodyPr/>
                    <a:lstStyle/>
                    <a:p>
                      <a:r>
                        <a:rPr lang="en-US" sz="1000"/>
                        <a:t>Instagram</a:t>
                      </a:r>
                    </a:p>
                  </a:txBody>
                  <a:tcPr/>
                </a:tc>
                <a:tc>
                  <a:txBody>
                    <a:bodyPr/>
                    <a:lstStyle/>
                    <a:p>
                      <a:r>
                        <a:rPr lang="en-US" sz="1000"/>
                        <a:t>npo3fm</a:t>
                      </a:r>
                    </a:p>
                  </a:txBody>
                  <a:tcPr/>
                </a:tc>
                <a:tc>
                  <a:txBody>
                    <a:bodyPr/>
                    <a:lstStyle/>
                    <a:p>
                      <a:r>
                        <a:rPr lang="en-US" sz="1000"/>
                        <a:t>103236</a:t>
                      </a:r>
                    </a:p>
                  </a:txBody>
                  <a:tcPr/>
                </a:tc>
                <a:tc>
                  <a:txBody>
                    <a:bodyPr/>
                    <a:lstStyle/>
                    <a:p>
                      <a:r>
                        <a:rPr lang="en-US" sz="1000"/>
                        <a:t>103854</a:t>
                      </a:r>
                    </a:p>
                  </a:txBody>
                  <a:tcPr/>
                </a:tc>
                <a:tc>
                  <a:txBody>
                    <a:bodyPr/>
                    <a:lstStyle/>
                    <a:p>
                      <a:r>
                        <a:rPr lang="en-US" sz="1000"/>
                        <a:t>0.59862838544694 %</a:t>
                      </a:r>
                    </a:p>
                  </a:txBody>
                  <a:tcPr/>
                </a:tc>
                <a:extLst>
                  <a:ext uri="{0D108BD9-81ED-4DB2-BD59-A6C34878D82A}">
                    <a16:rowId xmlns:a16="http://schemas.microsoft.com/office/drawing/2014/main" val="1190558188"/>
                  </a:ext>
                </a:extLst>
              </a:tr>
            </a:tbl>
          </a:graphicData>
        </a:graphic>
      </p:graphicFrame>
      <p:sp>
        <p:nvSpPr>
          <p:cNvPr id="4" name="Text Placeholder 3">
            <a:extLst>
              <a:ext uri="{FF2B5EF4-FFF2-40B4-BE49-F238E27FC236}">
                <a16:creationId xmlns:a16="http://schemas.microsoft.com/office/drawing/2014/main" id="{17379C9C-F7AC-4683-8C54-2DFFCEAEA73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141128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838A-35D4-4AE6-9644-AFB5F0BB8471}"/>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8271934F-2D18-4655-9480-5D298AFCB0BF}"/>
              </a:ext>
            </a:extLst>
          </p:cNvPr>
          <p:cNvGraphicFramePr>
            <a:graphicFrameLocks noGrp="1"/>
          </p:cNvGraphicFramePr>
          <p:nvPr>
            <p:ph type="tbl" sz="quarter" idx="13"/>
            <p:extLst>
              <p:ext uri="{D42A27DB-BD31-4B8C-83A1-F6EECF244321}">
                <p14:modId xmlns:p14="http://schemas.microsoft.com/office/powerpoint/2010/main" val="1848305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37587561"/>
                    </a:ext>
                  </a:extLst>
                </a:gridCol>
                <a:gridCol w="576072">
                  <a:extLst>
                    <a:ext uri="{9D8B030D-6E8A-4147-A177-3AD203B41FA5}">
                      <a16:colId xmlns:a16="http://schemas.microsoft.com/office/drawing/2014/main" val="2236413085"/>
                    </a:ext>
                  </a:extLst>
                </a:gridCol>
                <a:gridCol w="987552">
                  <a:extLst>
                    <a:ext uri="{9D8B030D-6E8A-4147-A177-3AD203B41FA5}">
                      <a16:colId xmlns:a16="http://schemas.microsoft.com/office/drawing/2014/main" val="1613132710"/>
                    </a:ext>
                  </a:extLst>
                </a:gridCol>
                <a:gridCol w="576072">
                  <a:extLst>
                    <a:ext uri="{9D8B030D-6E8A-4147-A177-3AD203B41FA5}">
                      <a16:colId xmlns:a16="http://schemas.microsoft.com/office/drawing/2014/main" val="3209235814"/>
                    </a:ext>
                  </a:extLst>
                </a:gridCol>
                <a:gridCol w="576072">
                  <a:extLst>
                    <a:ext uri="{9D8B030D-6E8A-4147-A177-3AD203B41FA5}">
                      <a16:colId xmlns:a16="http://schemas.microsoft.com/office/drawing/2014/main" val="2114424871"/>
                    </a:ext>
                  </a:extLst>
                </a:gridCol>
                <a:gridCol w="576072">
                  <a:extLst>
                    <a:ext uri="{9D8B030D-6E8A-4147-A177-3AD203B41FA5}">
                      <a16:colId xmlns:a16="http://schemas.microsoft.com/office/drawing/2014/main" val="2528596689"/>
                    </a:ext>
                  </a:extLst>
                </a:gridCol>
                <a:gridCol w="576072">
                  <a:extLst>
                    <a:ext uri="{9D8B030D-6E8A-4147-A177-3AD203B41FA5}">
                      <a16:colId xmlns:a16="http://schemas.microsoft.com/office/drawing/2014/main" val="3835452354"/>
                    </a:ext>
                  </a:extLst>
                </a:gridCol>
                <a:gridCol w="576072">
                  <a:extLst>
                    <a:ext uri="{9D8B030D-6E8A-4147-A177-3AD203B41FA5}">
                      <a16:colId xmlns:a16="http://schemas.microsoft.com/office/drawing/2014/main" val="324952694"/>
                    </a:ext>
                  </a:extLst>
                </a:gridCol>
                <a:gridCol w="576072">
                  <a:extLst>
                    <a:ext uri="{9D8B030D-6E8A-4147-A177-3AD203B41FA5}">
                      <a16:colId xmlns:a16="http://schemas.microsoft.com/office/drawing/2014/main" val="3729512022"/>
                    </a:ext>
                  </a:extLst>
                </a:gridCol>
                <a:gridCol w="576072">
                  <a:extLst>
                    <a:ext uri="{9D8B030D-6E8A-4147-A177-3AD203B41FA5}">
                      <a16:colId xmlns:a16="http://schemas.microsoft.com/office/drawing/2014/main" val="3240010082"/>
                    </a:ext>
                  </a:extLst>
                </a:gridCol>
                <a:gridCol w="576072">
                  <a:extLst>
                    <a:ext uri="{9D8B030D-6E8A-4147-A177-3AD203B41FA5}">
                      <a16:colId xmlns:a16="http://schemas.microsoft.com/office/drawing/2014/main" val="2077778"/>
                    </a:ext>
                  </a:extLst>
                </a:gridCol>
                <a:gridCol w="576072">
                  <a:extLst>
                    <a:ext uri="{9D8B030D-6E8A-4147-A177-3AD203B41FA5}">
                      <a16:colId xmlns:a16="http://schemas.microsoft.com/office/drawing/2014/main" val="340435636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1489017917"/>
                  </a:ext>
                </a:extLst>
              </a:tr>
              <a:tr h="370840">
                <a:tc>
                  <a:txBody>
                    <a:bodyPr/>
                    <a:lstStyle/>
                    <a:p>
                      <a:r>
                        <a:rPr lang="en-US" sz="1000"/>
                        <a:t>312021</a:t>
                      </a:r>
                    </a:p>
                  </a:txBody>
                  <a:tcPr/>
                </a:tc>
                <a:tc>
                  <a:txBody>
                    <a:bodyPr/>
                    <a:lstStyle/>
                    <a:p>
                      <a:r>
                        <a:rPr lang="en-US" sz="1000"/>
                        <a:t>-2563</a:t>
                      </a:r>
                    </a:p>
                  </a:txBody>
                  <a:tcPr/>
                </a:tc>
                <a:tc>
                  <a:txBody>
                    <a:bodyPr/>
                    <a:lstStyle/>
                    <a:p>
                      <a:r>
                        <a:rPr lang="en-US" sz="1000"/>
                        <a:t>331069</a:t>
                      </a:r>
                    </a:p>
                  </a:txBody>
                  <a:tcPr/>
                </a:tc>
                <a:tc>
                  <a:txBody>
                    <a:bodyPr/>
                    <a:lstStyle/>
                    <a:p>
                      <a:r>
                        <a:rPr lang="en-US" sz="1000"/>
                        <a:t>-302</a:t>
                      </a:r>
                    </a:p>
                  </a:txBody>
                  <a:tcPr/>
                </a:tc>
                <a:tc>
                  <a:txBody>
                    <a:bodyPr/>
                    <a:lstStyle/>
                    <a:p>
                      <a:r>
                        <a:rPr lang="en-US" sz="1000"/>
                        <a:t>675</a:t>
                      </a:r>
                    </a:p>
                  </a:txBody>
                  <a:tcPr/>
                </a:tc>
                <a:tc>
                  <a:txBody>
                    <a:bodyPr/>
                    <a:lstStyle/>
                    <a:p>
                      <a:r>
                        <a:rPr lang="en-US" sz="1000"/>
                        <a:t>107332</a:t>
                      </a:r>
                    </a:p>
                  </a:txBody>
                  <a:tcPr/>
                </a:tc>
                <a:tc>
                  <a:txBody>
                    <a:bodyPr/>
                    <a:lstStyle/>
                    <a:p>
                      <a:r>
                        <a:rPr lang="en-US" sz="1000"/>
                        <a:t>431</a:t>
                      </a:r>
                    </a:p>
                  </a:txBody>
                  <a:tcPr/>
                </a:tc>
                <a:tc>
                  <a:txBody>
                    <a:bodyPr/>
                    <a:lstStyle/>
                    <a:p>
                      <a:r>
                        <a:rPr lang="en-US" sz="1000"/>
                        <a:t>77963</a:t>
                      </a:r>
                    </a:p>
                  </a:txBody>
                  <a:tcPr/>
                </a:tc>
                <a:tc>
                  <a:txBody>
                    <a:bodyPr/>
                    <a:lstStyle/>
                    <a:p>
                      <a:r>
                        <a:rPr lang="en-US" sz="1000"/>
                        <a:t>26197</a:t>
                      </a:r>
                    </a:p>
                  </a:txBody>
                  <a:tcPr/>
                </a:tc>
                <a:tc>
                  <a:txBody>
                    <a:bodyPr/>
                    <a:lstStyle/>
                    <a:p>
                      <a:r>
                        <a:rPr lang="en-US" sz="1000"/>
                        <a:t>2869</a:t>
                      </a:r>
                    </a:p>
                  </a:txBody>
                  <a:tcPr/>
                </a:tc>
                <a:tc>
                  <a:txBody>
                    <a:bodyPr/>
                    <a:lstStyle/>
                    <a:p>
                      <a:r>
                        <a:rPr lang="en-US" sz="1000"/>
                        <a:t>136398</a:t>
                      </a:r>
                    </a:p>
                  </a:txBody>
                  <a:tcPr/>
                </a:tc>
                <a:tc>
                  <a:txBody>
                    <a:bodyPr/>
                    <a:lstStyle/>
                    <a:p>
                      <a:r>
                        <a:rPr lang="en-US" sz="1000"/>
                        <a:t>0.0645 %</a:t>
                      </a:r>
                    </a:p>
                  </a:txBody>
                  <a:tcPr/>
                </a:tc>
                <a:extLst>
                  <a:ext uri="{0D108BD9-81ED-4DB2-BD59-A6C34878D82A}">
                    <a16:rowId xmlns:a16="http://schemas.microsoft.com/office/drawing/2014/main" val="696970850"/>
                  </a:ext>
                </a:extLst>
              </a:tr>
            </a:tbl>
          </a:graphicData>
        </a:graphic>
      </p:graphicFrame>
      <p:sp>
        <p:nvSpPr>
          <p:cNvPr id="4" name="Text Placeholder 3">
            <a:extLst>
              <a:ext uri="{FF2B5EF4-FFF2-40B4-BE49-F238E27FC236}">
                <a16:creationId xmlns:a16="http://schemas.microsoft.com/office/drawing/2014/main" id="{64203E0D-D379-4390-94E8-31F7A069B8A6}"/>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086929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5D8D-2688-4995-9383-0D3D0796E6F1}"/>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6CB4AA39-E340-46E5-9F36-21145AA226E7}"/>
              </a:ext>
            </a:extLst>
          </p:cNvPr>
          <p:cNvGraphicFramePr>
            <a:graphicFrameLocks noGrp="1"/>
          </p:cNvGraphicFramePr>
          <p:nvPr>
            <p:ph type="chart" sz="quarter" idx="13"/>
            <p:extLst>
              <p:ext uri="{D42A27DB-BD31-4B8C-83A1-F6EECF244321}">
                <p14:modId xmlns:p14="http://schemas.microsoft.com/office/powerpoint/2010/main" val="3006153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62F77-925D-43F0-9126-E89AE00C64A5}"/>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58014512-0197-4CA4-9B7B-8DE89FE49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3276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E339C-2B61-4190-A42D-1A12207A757D}"/>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FB684D30-380F-440E-88C1-16ABB110811F}"/>
              </a:ext>
            </a:extLst>
          </p:cNvPr>
          <p:cNvGraphicFramePr>
            <a:graphicFrameLocks noGrp="1"/>
          </p:cNvGraphicFramePr>
          <p:nvPr>
            <p:ph type="chart" sz="quarter" idx="13"/>
            <p:extLst>
              <p:ext uri="{D42A27DB-BD31-4B8C-83A1-F6EECF244321}">
                <p14:modId xmlns:p14="http://schemas.microsoft.com/office/powerpoint/2010/main" val="1266080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EE156A-FD82-443E-81D4-3A9B0C96433C}"/>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274F6D94-8F68-41E3-B067-062C2C0ACA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558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FC42-B68C-4F98-AEF9-07702C835D59}"/>
              </a:ext>
            </a:extLst>
          </p:cNvPr>
          <p:cNvSpPr>
            <a:spLocks noGrp="1"/>
          </p:cNvSpPr>
          <p:nvPr>
            <p:ph type="title"/>
          </p:nvPr>
        </p:nvSpPr>
        <p:spPr/>
        <p:txBody>
          <a:bodyPr/>
          <a:lstStyle/>
          <a:p>
            <a:r>
              <a:rPr lang="en-US"/>
              <a:t>Facebook Fans or Followers Total | NPO3FM</a:t>
            </a:r>
          </a:p>
        </p:txBody>
      </p:sp>
      <p:graphicFrame>
        <p:nvGraphicFramePr>
          <p:cNvPr id="6" name="Chart Placeholder 5">
            <a:extLst>
              <a:ext uri="{FF2B5EF4-FFF2-40B4-BE49-F238E27FC236}">
                <a16:creationId xmlns:a16="http://schemas.microsoft.com/office/drawing/2014/main" id="{41AB1397-3BD5-44C0-8544-ABA9AF77D6FA}"/>
              </a:ext>
            </a:extLst>
          </p:cNvPr>
          <p:cNvGraphicFramePr>
            <a:graphicFrameLocks noGrp="1"/>
          </p:cNvGraphicFramePr>
          <p:nvPr>
            <p:ph type="chart" sz="quarter" idx="13"/>
            <p:extLst>
              <p:ext uri="{D42A27DB-BD31-4B8C-83A1-F6EECF244321}">
                <p14:modId xmlns:p14="http://schemas.microsoft.com/office/powerpoint/2010/main" val="2072700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528F6-9158-4949-A4A9-BACE0448BA84}"/>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8676D72F-7699-4A71-B443-6A32BD5B6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069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F33C-48A4-44E7-BDD2-75B70313CA7A}"/>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4EF9EB18-52B8-46E3-9854-78944531467D}"/>
              </a:ext>
            </a:extLst>
          </p:cNvPr>
          <p:cNvGraphicFramePr>
            <a:graphicFrameLocks noGrp="1"/>
          </p:cNvGraphicFramePr>
          <p:nvPr>
            <p:ph type="chart" sz="quarter" idx="13"/>
            <p:extLst>
              <p:ext uri="{D42A27DB-BD31-4B8C-83A1-F6EECF244321}">
                <p14:modId xmlns:p14="http://schemas.microsoft.com/office/powerpoint/2010/main" val="939947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897A9-88F1-4ED5-879E-2E2529D29D15}"/>
              </a:ext>
            </a:extLst>
          </p:cNvPr>
          <p:cNvSpPr>
            <a:spLocks noGrp="1"/>
          </p:cNvSpPr>
          <p:nvPr>
            <p:ph type="body" sz="quarter" idx="14"/>
          </p:nvPr>
        </p:nvSpPr>
        <p:spPr/>
        <p:txBody>
          <a:bodyPr/>
          <a:lstStyle/>
          <a:p>
            <a:r>
              <a:rPr lang="en-US"/>
              <a:t>01/01/2022 - 07/01/2022</a:t>
            </a:r>
          </a:p>
        </p:txBody>
      </p:sp>
      <p:sp>
        <p:nvSpPr>
          <p:cNvPr id="5" name="Footer Placeholder 4">
            <a:extLst>
              <a:ext uri="{FF2B5EF4-FFF2-40B4-BE49-F238E27FC236}">
                <a16:creationId xmlns:a16="http://schemas.microsoft.com/office/drawing/2014/main" id="{13BC0D1B-DECC-49C6-8563-432057F7E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4854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C37C6-3749-47B7-BE9F-440300854F10}"/>
              </a:ext>
            </a:extLst>
          </p:cNvPr>
          <p:cNvSpPr>
            <a:spLocks noGrp="1"/>
          </p:cNvSpPr>
          <p:nvPr>
            <p:ph type="title"/>
          </p:nvPr>
        </p:nvSpPr>
        <p:spPr/>
        <p:txBody>
          <a:bodyPr/>
          <a:lstStyle/>
          <a:p>
            <a:r>
              <a:rPr lang="en-US"/>
              <a:t>Facebook Top 10 best scorende posts | NPO3FM - 1 of 18</a:t>
            </a:r>
          </a:p>
        </p:txBody>
      </p:sp>
      <p:graphicFrame>
        <p:nvGraphicFramePr>
          <p:cNvPr id="5" name="Table Placeholder 4">
            <a:extLst>
              <a:ext uri="{FF2B5EF4-FFF2-40B4-BE49-F238E27FC236}">
                <a16:creationId xmlns:a16="http://schemas.microsoft.com/office/drawing/2014/main" id="{15C02994-E994-49C3-BEE5-E938456781EC}"/>
              </a:ext>
            </a:extLst>
          </p:cNvPr>
          <p:cNvGraphicFramePr>
            <a:graphicFrameLocks noGrp="1"/>
          </p:cNvGraphicFramePr>
          <p:nvPr>
            <p:ph type="tbl" sz="quarter" idx="13"/>
            <p:extLst>
              <p:ext uri="{D42A27DB-BD31-4B8C-83A1-F6EECF244321}">
                <p14:modId xmlns:p14="http://schemas.microsoft.com/office/powerpoint/2010/main" val="739201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2543619"/>
                    </a:ext>
                  </a:extLst>
                </a:gridCol>
                <a:gridCol w="1645920">
                  <a:extLst>
                    <a:ext uri="{9D8B030D-6E8A-4147-A177-3AD203B41FA5}">
                      <a16:colId xmlns:a16="http://schemas.microsoft.com/office/drawing/2014/main" val="721840960"/>
                    </a:ext>
                  </a:extLst>
                </a:gridCol>
                <a:gridCol w="1152144">
                  <a:extLst>
                    <a:ext uri="{9D8B030D-6E8A-4147-A177-3AD203B41FA5}">
                      <a16:colId xmlns:a16="http://schemas.microsoft.com/office/drawing/2014/main" val="810373367"/>
                    </a:ext>
                  </a:extLst>
                </a:gridCol>
                <a:gridCol w="576072">
                  <a:extLst>
                    <a:ext uri="{9D8B030D-6E8A-4147-A177-3AD203B41FA5}">
                      <a16:colId xmlns:a16="http://schemas.microsoft.com/office/drawing/2014/main" val="3997343736"/>
                    </a:ext>
                  </a:extLst>
                </a:gridCol>
                <a:gridCol w="576072">
                  <a:extLst>
                    <a:ext uri="{9D8B030D-6E8A-4147-A177-3AD203B41FA5}">
                      <a16:colId xmlns:a16="http://schemas.microsoft.com/office/drawing/2014/main" val="2434349674"/>
                    </a:ext>
                  </a:extLst>
                </a:gridCol>
                <a:gridCol w="576072">
                  <a:extLst>
                    <a:ext uri="{9D8B030D-6E8A-4147-A177-3AD203B41FA5}">
                      <a16:colId xmlns:a16="http://schemas.microsoft.com/office/drawing/2014/main" val="3893876538"/>
                    </a:ext>
                  </a:extLst>
                </a:gridCol>
                <a:gridCol w="576072">
                  <a:extLst>
                    <a:ext uri="{9D8B030D-6E8A-4147-A177-3AD203B41FA5}">
                      <a16:colId xmlns:a16="http://schemas.microsoft.com/office/drawing/2014/main" val="3679431744"/>
                    </a:ext>
                  </a:extLst>
                </a:gridCol>
                <a:gridCol w="576072">
                  <a:extLst>
                    <a:ext uri="{9D8B030D-6E8A-4147-A177-3AD203B41FA5}">
                      <a16:colId xmlns:a16="http://schemas.microsoft.com/office/drawing/2014/main" val="386027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757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- 2022-06-20 14:56:04</a:t>
                      </a:r>
                      <a:r>
                        <a:rPr kumimoji="0" lang="nl-NL" sz="1000" b="0" i="0" u="none" strike="noStrike" kern="1200" cap="none" spc="0" normalizeH="0" baseline="0" noProof="0">
                          <a:ln>
                            <a:noFill/>
                          </a:ln>
                          <a:solidFill>
                            <a:prstClr val="black"/>
                          </a:solidFill>
                          <a:effectLst/>
                          <a:uLnTx/>
                          <a:uFillTx/>
                          <a:latin typeface="+mn-lt"/>
                          <a:ea typeface="+mn-ea"/>
                          <a:cs typeface="+mn-cs"/>
                        </a:rPr>
                        <a:t>
 Cameraman Niels steelt de show op mainstage van Pinkpop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289513793_190423866659630_6723186523386266913_n.jpg?stp=dst-jpg_s720x720&amp;_nc_cat=104&amp;ccb=1-7&amp;_nc_sid=ad6a45&amp;_nc_ohc=zuANGY-WKUAAX8Kn0ki&amp;_nc_ht=scontent-lga3-1.xx&amp;edm=AKIiGfEEAAAA&amp;oh=00_AT9iny_roZsf1ffBTvgJGPwVe5N0AEMFydQOwgPqWaMKrA&amp;oe=62D06A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07/11/2022 13:13:13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80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- 2022-01-29 21:40:00</a:t>
                      </a:r>
                      <a:r>
                        <a:rPr kumimoji="0" lang="en-US" sz="1000" b="0" i="0" u="none" strike="noStrike" kern="1200" cap="none" spc="0" normalizeH="0" baseline="0" noProof="0">
                          <a:ln>
                            <a:noFill/>
                          </a:ln>
                          <a:solidFill>
                            <a:prstClr val="black"/>
                          </a:solidFill>
                          <a:effectLst/>
                          <a:uLnTx/>
                          <a:uFillTx/>
                          <a:latin typeface="+mn-lt"/>
                          <a:ea typeface="+mn-ea"/>
                          <a:cs typeface="+mn-cs"/>
                        </a:rPr>
                        <a:t>
 Wauw! 🔥 Stromae met ex-3FM Megahit ‘Santé’ en een drone is simpelweg perfectie. Check het hele optreden op het YouTube-kanaal van Matthijs Gaat Door.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3669382"/>
                  </a:ext>
                </a:extLst>
              </a:tr>
            </a:tbl>
          </a:graphicData>
        </a:graphic>
      </p:graphicFrame>
      <p:sp>
        <p:nvSpPr>
          <p:cNvPr id="4" name="Text Placeholder 3">
            <a:extLst>
              <a:ext uri="{FF2B5EF4-FFF2-40B4-BE49-F238E27FC236}">
                <a16:creationId xmlns:a16="http://schemas.microsoft.com/office/drawing/2014/main" id="{C86330CA-A283-41E0-93E6-A3129BA7434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45459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827D1-C6D6-434F-B3F2-E225E81450F9}"/>
              </a:ext>
            </a:extLst>
          </p:cNvPr>
          <p:cNvSpPr>
            <a:spLocks noGrp="1"/>
          </p:cNvSpPr>
          <p:nvPr>
            <p:ph type="title"/>
          </p:nvPr>
        </p:nvSpPr>
        <p:spPr/>
        <p:txBody>
          <a:bodyPr/>
          <a:lstStyle/>
          <a:p>
            <a:r>
              <a:rPr lang="en-US"/>
              <a:t>Facebook Top 10 best scorende posts | NPO3FM - 2 of 18</a:t>
            </a:r>
          </a:p>
        </p:txBody>
      </p:sp>
      <p:graphicFrame>
        <p:nvGraphicFramePr>
          <p:cNvPr id="5" name="Table Placeholder 4">
            <a:extLst>
              <a:ext uri="{FF2B5EF4-FFF2-40B4-BE49-F238E27FC236}">
                <a16:creationId xmlns:a16="http://schemas.microsoft.com/office/drawing/2014/main" id="{9999A37A-4354-4CF2-9C31-624C50D60BF7}"/>
              </a:ext>
            </a:extLst>
          </p:cNvPr>
          <p:cNvGraphicFramePr>
            <a:graphicFrameLocks noGrp="1"/>
          </p:cNvGraphicFramePr>
          <p:nvPr>
            <p:ph type="tbl" sz="quarter" idx="13"/>
            <p:extLst>
              <p:ext uri="{D42A27DB-BD31-4B8C-83A1-F6EECF244321}">
                <p14:modId xmlns:p14="http://schemas.microsoft.com/office/powerpoint/2010/main" val="3287867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7703096"/>
                    </a:ext>
                  </a:extLst>
                </a:gridCol>
                <a:gridCol w="1645920">
                  <a:extLst>
                    <a:ext uri="{9D8B030D-6E8A-4147-A177-3AD203B41FA5}">
                      <a16:colId xmlns:a16="http://schemas.microsoft.com/office/drawing/2014/main" val="1748473687"/>
                    </a:ext>
                  </a:extLst>
                </a:gridCol>
                <a:gridCol w="1152144">
                  <a:extLst>
                    <a:ext uri="{9D8B030D-6E8A-4147-A177-3AD203B41FA5}">
                      <a16:colId xmlns:a16="http://schemas.microsoft.com/office/drawing/2014/main" val="3252205040"/>
                    </a:ext>
                  </a:extLst>
                </a:gridCol>
                <a:gridCol w="576072">
                  <a:extLst>
                    <a:ext uri="{9D8B030D-6E8A-4147-A177-3AD203B41FA5}">
                      <a16:colId xmlns:a16="http://schemas.microsoft.com/office/drawing/2014/main" val="1098057726"/>
                    </a:ext>
                  </a:extLst>
                </a:gridCol>
                <a:gridCol w="576072">
                  <a:extLst>
                    <a:ext uri="{9D8B030D-6E8A-4147-A177-3AD203B41FA5}">
                      <a16:colId xmlns:a16="http://schemas.microsoft.com/office/drawing/2014/main" val="4139312493"/>
                    </a:ext>
                  </a:extLst>
                </a:gridCol>
                <a:gridCol w="576072">
                  <a:extLst>
                    <a:ext uri="{9D8B030D-6E8A-4147-A177-3AD203B41FA5}">
                      <a16:colId xmlns:a16="http://schemas.microsoft.com/office/drawing/2014/main" val="2142327990"/>
                    </a:ext>
                  </a:extLst>
                </a:gridCol>
                <a:gridCol w="576072">
                  <a:extLst>
                    <a:ext uri="{9D8B030D-6E8A-4147-A177-3AD203B41FA5}">
                      <a16:colId xmlns:a16="http://schemas.microsoft.com/office/drawing/2014/main" val="916652859"/>
                    </a:ext>
                  </a:extLst>
                </a:gridCol>
                <a:gridCol w="576072">
                  <a:extLst>
                    <a:ext uri="{9D8B030D-6E8A-4147-A177-3AD203B41FA5}">
                      <a16:colId xmlns:a16="http://schemas.microsoft.com/office/drawing/2014/main" val="201394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9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- 2022-06-17 20:49:21</a:t>
                      </a:r>
                      <a:r>
                        <a:rPr kumimoji="0" lang="en-US" sz="1000" b="0" i="0" u="none" strike="noStrike" kern="1200" cap="none" spc="0" normalizeH="0" baseline="0" noProof="0">
                          <a:ln>
                            <a:noFill/>
                          </a:ln>
                          <a:solidFill>
                            <a:prstClr val="black"/>
                          </a:solidFill>
                          <a:effectLst/>
                          <a:uLnTx/>
                          <a:uFillTx/>
                          <a:latin typeface="+mn-lt"/>
                          <a:ea typeface="+mn-ea"/>
                          <a:cs typeface="+mn-cs"/>
                        </a:rPr>
                        <a:t>
 Wauw! Metallica sluit dag 1 af op Pinkpop.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288641936_5112426185513600_7073702789300423944_n.jpg?stp=dst-jpg_s720x720&amp;_nc_cat=108&amp;ccb=1-7&amp;_nc_sid=ad6a45&amp;_nc_ohc=lI7ZaeO00bgAX-ZyngA&amp;_nc_ht=scontent-iad3-1.xx&amp;edm=AKIiGfEEAAAA&amp;oh=00_AT_q8fbZ8SkXzf-JDskdQ4Y1SREG-fcu6FOAPqfb7EZxwQ&amp;oe=62CA58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07/06/2022 07:14:11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2460263"/>
                  </a:ext>
                </a:extLst>
              </a:tr>
            </a:tbl>
          </a:graphicData>
        </a:graphic>
      </p:graphicFrame>
      <p:sp>
        <p:nvSpPr>
          <p:cNvPr id="4" name="Text Placeholder 3">
            <a:extLst>
              <a:ext uri="{FF2B5EF4-FFF2-40B4-BE49-F238E27FC236}">
                <a16:creationId xmlns:a16="http://schemas.microsoft.com/office/drawing/2014/main" id="{67A89F02-56C6-43E5-AEA6-7C04B897C019}"/>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06812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8E7C8-698F-421B-875A-317F113B660E}"/>
              </a:ext>
            </a:extLst>
          </p:cNvPr>
          <p:cNvSpPr>
            <a:spLocks noGrp="1"/>
          </p:cNvSpPr>
          <p:nvPr>
            <p:ph type="title"/>
          </p:nvPr>
        </p:nvSpPr>
        <p:spPr/>
        <p:txBody>
          <a:bodyPr/>
          <a:lstStyle/>
          <a:p>
            <a:r>
              <a:rPr lang="en-US"/>
              <a:t>Facebook Top 10 best scorende posts | NPO3FM - 3 of 18</a:t>
            </a:r>
          </a:p>
        </p:txBody>
      </p:sp>
      <p:graphicFrame>
        <p:nvGraphicFramePr>
          <p:cNvPr id="5" name="Table Placeholder 4">
            <a:extLst>
              <a:ext uri="{FF2B5EF4-FFF2-40B4-BE49-F238E27FC236}">
                <a16:creationId xmlns:a16="http://schemas.microsoft.com/office/drawing/2014/main" id="{B921F65A-B6C0-48E9-9D6B-9F538D7E8E15}"/>
              </a:ext>
            </a:extLst>
          </p:cNvPr>
          <p:cNvGraphicFramePr>
            <a:graphicFrameLocks noGrp="1"/>
          </p:cNvGraphicFramePr>
          <p:nvPr>
            <p:ph type="tbl" sz="quarter" idx="13"/>
            <p:extLst>
              <p:ext uri="{D42A27DB-BD31-4B8C-83A1-F6EECF244321}">
                <p14:modId xmlns:p14="http://schemas.microsoft.com/office/powerpoint/2010/main" val="424549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0647280"/>
                    </a:ext>
                  </a:extLst>
                </a:gridCol>
                <a:gridCol w="1645920">
                  <a:extLst>
                    <a:ext uri="{9D8B030D-6E8A-4147-A177-3AD203B41FA5}">
                      <a16:colId xmlns:a16="http://schemas.microsoft.com/office/drawing/2014/main" val="3979958532"/>
                    </a:ext>
                  </a:extLst>
                </a:gridCol>
                <a:gridCol w="1152144">
                  <a:extLst>
                    <a:ext uri="{9D8B030D-6E8A-4147-A177-3AD203B41FA5}">
                      <a16:colId xmlns:a16="http://schemas.microsoft.com/office/drawing/2014/main" val="3099869495"/>
                    </a:ext>
                  </a:extLst>
                </a:gridCol>
                <a:gridCol w="576072">
                  <a:extLst>
                    <a:ext uri="{9D8B030D-6E8A-4147-A177-3AD203B41FA5}">
                      <a16:colId xmlns:a16="http://schemas.microsoft.com/office/drawing/2014/main" val="1307574596"/>
                    </a:ext>
                  </a:extLst>
                </a:gridCol>
                <a:gridCol w="576072">
                  <a:extLst>
                    <a:ext uri="{9D8B030D-6E8A-4147-A177-3AD203B41FA5}">
                      <a16:colId xmlns:a16="http://schemas.microsoft.com/office/drawing/2014/main" val="3784389807"/>
                    </a:ext>
                  </a:extLst>
                </a:gridCol>
                <a:gridCol w="576072">
                  <a:extLst>
                    <a:ext uri="{9D8B030D-6E8A-4147-A177-3AD203B41FA5}">
                      <a16:colId xmlns:a16="http://schemas.microsoft.com/office/drawing/2014/main" val="2157330145"/>
                    </a:ext>
                  </a:extLst>
                </a:gridCol>
                <a:gridCol w="576072">
                  <a:extLst>
                    <a:ext uri="{9D8B030D-6E8A-4147-A177-3AD203B41FA5}">
                      <a16:colId xmlns:a16="http://schemas.microsoft.com/office/drawing/2014/main" val="2840172510"/>
                    </a:ext>
                  </a:extLst>
                </a:gridCol>
                <a:gridCol w="576072">
                  <a:extLst>
                    <a:ext uri="{9D8B030D-6E8A-4147-A177-3AD203B41FA5}">
                      <a16:colId xmlns:a16="http://schemas.microsoft.com/office/drawing/2014/main" val="2645645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969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- 2022-06-29 06:01:03</a:t>
                      </a:r>
                      <a:r>
                        <a:rPr kumimoji="0" lang="nl-NL" sz="1000" b="0" i="0" u="none" strike="noStrike" kern="1200" cap="none" spc="0" normalizeH="0" baseline="0" noProof="0">
                          <a:ln>
                            <a:noFill/>
                          </a:ln>
                          <a:solidFill>
                            <a:prstClr val="black"/>
                          </a:solidFill>
                          <a:effectLst/>
                          <a:uLnTx/>
                          <a:uFillTx/>
                          <a:latin typeface="+mn-lt"/>
                          <a:ea typeface="+mn-ea"/>
                          <a:cs typeface="+mn-cs"/>
                        </a:rPr>
                        <a:t>
 En zo zit de frontman van de grootste band op aarde ineens in je lokale kroeg.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290819516_733536264429480_850984674815615397_n.jpg?stp=dst-jpg_s720x720&amp;_nc_cat=107&amp;ccb=1-7&amp;_nc_sid=ad6a45&amp;_nc_ohc=z633TAJquiMAX9Ir--n&amp;_nc_ht=scontent-iad3-1.xx&amp;edm=AKIiGfEEAAAA&amp;oh=00_AT9Mjch71rELxwcHuxFok1xJAR-evj9_jCBC6EdNReRuGA&amp;oe=62D1BB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13:15:40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49679382"/>
                  </a:ext>
                </a:extLst>
              </a:tr>
            </a:tbl>
          </a:graphicData>
        </a:graphic>
      </p:graphicFrame>
      <p:sp>
        <p:nvSpPr>
          <p:cNvPr id="4" name="Text Placeholder 3">
            <a:extLst>
              <a:ext uri="{FF2B5EF4-FFF2-40B4-BE49-F238E27FC236}">
                <a16:creationId xmlns:a16="http://schemas.microsoft.com/office/drawing/2014/main" id="{7F719A1B-61B9-4AE7-B99C-C3B79ABDAC2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71597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39AB9-A34A-40CA-B93E-287E18EA26CB}"/>
              </a:ext>
            </a:extLst>
          </p:cNvPr>
          <p:cNvSpPr>
            <a:spLocks noGrp="1"/>
          </p:cNvSpPr>
          <p:nvPr>
            <p:ph type="title"/>
          </p:nvPr>
        </p:nvSpPr>
        <p:spPr/>
        <p:txBody>
          <a:bodyPr/>
          <a:lstStyle/>
          <a:p>
            <a:r>
              <a:rPr lang="en-US"/>
              <a:t>Facebook Top 10 best scorende posts | NPO3FM - 4 of 18</a:t>
            </a:r>
          </a:p>
        </p:txBody>
      </p:sp>
      <p:graphicFrame>
        <p:nvGraphicFramePr>
          <p:cNvPr id="5" name="Table Placeholder 4">
            <a:extLst>
              <a:ext uri="{FF2B5EF4-FFF2-40B4-BE49-F238E27FC236}">
                <a16:creationId xmlns:a16="http://schemas.microsoft.com/office/drawing/2014/main" id="{85ED849E-7B83-4CFC-B5C3-33B596B1B654}"/>
              </a:ext>
            </a:extLst>
          </p:cNvPr>
          <p:cNvGraphicFramePr>
            <a:graphicFrameLocks noGrp="1"/>
          </p:cNvGraphicFramePr>
          <p:nvPr>
            <p:ph type="tbl" sz="quarter" idx="13"/>
            <p:extLst>
              <p:ext uri="{D42A27DB-BD31-4B8C-83A1-F6EECF244321}">
                <p14:modId xmlns:p14="http://schemas.microsoft.com/office/powerpoint/2010/main" val="285034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4748689"/>
                    </a:ext>
                  </a:extLst>
                </a:gridCol>
                <a:gridCol w="1645920">
                  <a:extLst>
                    <a:ext uri="{9D8B030D-6E8A-4147-A177-3AD203B41FA5}">
                      <a16:colId xmlns:a16="http://schemas.microsoft.com/office/drawing/2014/main" val="819715257"/>
                    </a:ext>
                  </a:extLst>
                </a:gridCol>
                <a:gridCol w="1152144">
                  <a:extLst>
                    <a:ext uri="{9D8B030D-6E8A-4147-A177-3AD203B41FA5}">
                      <a16:colId xmlns:a16="http://schemas.microsoft.com/office/drawing/2014/main" val="990692728"/>
                    </a:ext>
                  </a:extLst>
                </a:gridCol>
                <a:gridCol w="576072">
                  <a:extLst>
                    <a:ext uri="{9D8B030D-6E8A-4147-A177-3AD203B41FA5}">
                      <a16:colId xmlns:a16="http://schemas.microsoft.com/office/drawing/2014/main" val="2546889255"/>
                    </a:ext>
                  </a:extLst>
                </a:gridCol>
                <a:gridCol w="576072">
                  <a:extLst>
                    <a:ext uri="{9D8B030D-6E8A-4147-A177-3AD203B41FA5}">
                      <a16:colId xmlns:a16="http://schemas.microsoft.com/office/drawing/2014/main" val="799383485"/>
                    </a:ext>
                  </a:extLst>
                </a:gridCol>
                <a:gridCol w="576072">
                  <a:extLst>
                    <a:ext uri="{9D8B030D-6E8A-4147-A177-3AD203B41FA5}">
                      <a16:colId xmlns:a16="http://schemas.microsoft.com/office/drawing/2014/main" val="1197548627"/>
                    </a:ext>
                  </a:extLst>
                </a:gridCol>
                <a:gridCol w="576072">
                  <a:extLst>
                    <a:ext uri="{9D8B030D-6E8A-4147-A177-3AD203B41FA5}">
                      <a16:colId xmlns:a16="http://schemas.microsoft.com/office/drawing/2014/main" val="3638236477"/>
                    </a:ext>
                  </a:extLst>
                </a:gridCol>
                <a:gridCol w="576072">
                  <a:extLst>
                    <a:ext uri="{9D8B030D-6E8A-4147-A177-3AD203B41FA5}">
                      <a16:colId xmlns:a16="http://schemas.microsoft.com/office/drawing/2014/main" val="274150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39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- 2022-03-06 09:00:00</a:t>
                      </a:r>
                      <a:r>
                        <a:rPr kumimoji="0" lang="nl-NL" sz="1000" b="0" i="0" u="none" strike="noStrike" kern="1200" cap="none" spc="0" normalizeH="0" baseline="0" noProof="0">
                          <a:ln>
                            <a:noFill/>
                          </a:ln>
                          <a:solidFill>
                            <a:prstClr val="black"/>
                          </a:solidFill>
                          <a:effectLst/>
                          <a:uLnTx/>
                          <a:uFillTx/>
                          <a:latin typeface="+mn-lt"/>
                          <a:ea typeface="+mn-ea"/>
                          <a:cs typeface="+mn-cs"/>
                        </a:rPr>
                        <a:t>
 Waarschuwing: alleen kijken als je wilt dat je het nummer daarna nooit meer normaal kunt luisteren.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270070673_1803145536550793_4557662347373480431_n.jpg?stp=dst-jpg_s720x720&amp;_nc_cat=102&amp;ccb=1-5&amp;_nc_sid=ad6a45&amp;_nc_ohc=PEUbVlR3PaEAX90BJka&amp;_nc_ht=scontent-iad3-2.xx&amp;edm=AKIiGfEEAAAA&amp;oh=00_AT9HkFM04CfbdQzSDkXi-w_Gad369_qktiMFkiD6TQdwjg&amp;oe=622AC1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89778900"/>
                  </a:ext>
                </a:extLst>
              </a:tr>
            </a:tbl>
          </a:graphicData>
        </a:graphic>
      </p:graphicFrame>
      <p:sp>
        <p:nvSpPr>
          <p:cNvPr id="4" name="Text Placeholder 3">
            <a:extLst>
              <a:ext uri="{FF2B5EF4-FFF2-40B4-BE49-F238E27FC236}">
                <a16:creationId xmlns:a16="http://schemas.microsoft.com/office/drawing/2014/main" id="{26BF325F-437C-4605-A987-72D299D4B7AC}"/>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52528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C11B1-3E72-4037-9DDE-6F8F25F57FB5}"/>
              </a:ext>
            </a:extLst>
          </p:cNvPr>
          <p:cNvSpPr>
            <a:spLocks noGrp="1"/>
          </p:cNvSpPr>
          <p:nvPr>
            <p:ph type="title"/>
          </p:nvPr>
        </p:nvSpPr>
        <p:spPr/>
        <p:txBody>
          <a:bodyPr/>
          <a:lstStyle/>
          <a:p>
            <a:r>
              <a:rPr lang="en-US"/>
              <a:t>Facebook Top 10 best scorende posts | NPO3FM - 5 of 18</a:t>
            </a:r>
          </a:p>
        </p:txBody>
      </p:sp>
      <p:graphicFrame>
        <p:nvGraphicFramePr>
          <p:cNvPr id="5" name="Table Placeholder 4">
            <a:extLst>
              <a:ext uri="{FF2B5EF4-FFF2-40B4-BE49-F238E27FC236}">
                <a16:creationId xmlns:a16="http://schemas.microsoft.com/office/drawing/2014/main" id="{4CAC2C27-7D8D-4F8E-8781-A769E27F964E}"/>
              </a:ext>
            </a:extLst>
          </p:cNvPr>
          <p:cNvGraphicFramePr>
            <a:graphicFrameLocks noGrp="1"/>
          </p:cNvGraphicFramePr>
          <p:nvPr>
            <p:ph type="tbl" sz="quarter" idx="13"/>
            <p:extLst>
              <p:ext uri="{D42A27DB-BD31-4B8C-83A1-F6EECF244321}">
                <p14:modId xmlns:p14="http://schemas.microsoft.com/office/powerpoint/2010/main" val="359207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4536488"/>
                    </a:ext>
                  </a:extLst>
                </a:gridCol>
                <a:gridCol w="1645920">
                  <a:extLst>
                    <a:ext uri="{9D8B030D-6E8A-4147-A177-3AD203B41FA5}">
                      <a16:colId xmlns:a16="http://schemas.microsoft.com/office/drawing/2014/main" val="1009575843"/>
                    </a:ext>
                  </a:extLst>
                </a:gridCol>
                <a:gridCol w="1152144">
                  <a:extLst>
                    <a:ext uri="{9D8B030D-6E8A-4147-A177-3AD203B41FA5}">
                      <a16:colId xmlns:a16="http://schemas.microsoft.com/office/drawing/2014/main" val="2766872232"/>
                    </a:ext>
                  </a:extLst>
                </a:gridCol>
                <a:gridCol w="576072">
                  <a:extLst>
                    <a:ext uri="{9D8B030D-6E8A-4147-A177-3AD203B41FA5}">
                      <a16:colId xmlns:a16="http://schemas.microsoft.com/office/drawing/2014/main" val="2682499100"/>
                    </a:ext>
                  </a:extLst>
                </a:gridCol>
                <a:gridCol w="576072">
                  <a:extLst>
                    <a:ext uri="{9D8B030D-6E8A-4147-A177-3AD203B41FA5}">
                      <a16:colId xmlns:a16="http://schemas.microsoft.com/office/drawing/2014/main" val="770458598"/>
                    </a:ext>
                  </a:extLst>
                </a:gridCol>
                <a:gridCol w="576072">
                  <a:extLst>
                    <a:ext uri="{9D8B030D-6E8A-4147-A177-3AD203B41FA5}">
                      <a16:colId xmlns:a16="http://schemas.microsoft.com/office/drawing/2014/main" val="795100030"/>
                    </a:ext>
                  </a:extLst>
                </a:gridCol>
                <a:gridCol w="576072">
                  <a:extLst>
                    <a:ext uri="{9D8B030D-6E8A-4147-A177-3AD203B41FA5}">
                      <a16:colId xmlns:a16="http://schemas.microsoft.com/office/drawing/2014/main" val="124079592"/>
                    </a:ext>
                  </a:extLst>
                </a:gridCol>
                <a:gridCol w="576072">
                  <a:extLst>
                    <a:ext uri="{9D8B030D-6E8A-4147-A177-3AD203B41FA5}">
                      <a16:colId xmlns:a16="http://schemas.microsoft.com/office/drawing/2014/main" val="115593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099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- 2022-06-18 18:59:10</a:t>
                      </a:r>
                      <a:r>
                        <a:rPr kumimoji="0" lang="nl-NL" sz="1000" b="0" i="0" u="none" strike="noStrike" kern="1200" cap="none" spc="0" normalizeH="0" baseline="0" noProof="0">
                          <a:ln>
                            <a:noFill/>
                          </a:ln>
                          <a:solidFill>
                            <a:prstClr val="black"/>
                          </a:solidFill>
                          <a:effectLst/>
                          <a:uLnTx/>
                          <a:uFillTx/>
                          <a:latin typeface="+mn-lt"/>
                          <a:ea typeface="+mn-ea"/>
                          <a:cs typeface="+mn-cs"/>
                        </a:rPr>
                        <a:t>
 Måneskin belooft aan 3FM uit de kleren te gaan op Pinkpop en belofte maakt schuld...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288179440_279428761040330_9041809678126709372_n.jpg?stp=dst-jpg_s720x720&amp;_nc_cat=106&amp;ccb=1-7&amp;_nc_sid=ad6a45&amp;_nc_ohc=lY7CBaFyeVMAX9rpWbY&amp;_nc_ht=scontent-yyz1-1.xx&amp;edm=AKIiGfEEAAAA&amp;oh=00_AT_gRepc4fw__cloGSfmdIkBpiJdCFV3dhEsKSr9T160-g&amp;oe=62CB7F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07/07/2022 13:19:49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9141557"/>
                  </a:ext>
                </a:extLst>
              </a:tr>
            </a:tbl>
          </a:graphicData>
        </a:graphic>
      </p:graphicFrame>
      <p:sp>
        <p:nvSpPr>
          <p:cNvPr id="4" name="Text Placeholder 3">
            <a:extLst>
              <a:ext uri="{FF2B5EF4-FFF2-40B4-BE49-F238E27FC236}">
                <a16:creationId xmlns:a16="http://schemas.microsoft.com/office/drawing/2014/main" id="{4D27C924-C0B4-4033-AC7C-E8ACDE77B09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998449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D5E70-6CAF-48E9-882F-6314F497849C}"/>
              </a:ext>
            </a:extLst>
          </p:cNvPr>
          <p:cNvSpPr>
            <a:spLocks noGrp="1"/>
          </p:cNvSpPr>
          <p:nvPr>
            <p:ph type="title"/>
          </p:nvPr>
        </p:nvSpPr>
        <p:spPr/>
        <p:txBody>
          <a:bodyPr/>
          <a:lstStyle/>
          <a:p>
            <a:r>
              <a:rPr lang="en-US"/>
              <a:t>Facebook Top 10 best scorende posts | NPO3FM - 6 of 18</a:t>
            </a:r>
          </a:p>
        </p:txBody>
      </p:sp>
      <p:graphicFrame>
        <p:nvGraphicFramePr>
          <p:cNvPr id="5" name="Table Placeholder 4">
            <a:extLst>
              <a:ext uri="{FF2B5EF4-FFF2-40B4-BE49-F238E27FC236}">
                <a16:creationId xmlns:a16="http://schemas.microsoft.com/office/drawing/2014/main" id="{7D8B056B-792B-49EC-9341-EB4651C63799}"/>
              </a:ext>
            </a:extLst>
          </p:cNvPr>
          <p:cNvGraphicFramePr>
            <a:graphicFrameLocks noGrp="1"/>
          </p:cNvGraphicFramePr>
          <p:nvPr>
            <p:ph type="tbl" sz="quarter" idx="13"/>
            <p:extLst>
              <p:ext uri="{D42A27DB-BD31-4B8C-83A1-F6EECF244321}">
                <p14:modId xmlns:p14="http://schemas.microsoft.com/office/powerpoint/2010/main" val="34568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989900"/>
                    </a:ext>
                  </a:extLst>
                </a:gridCol>
                <a:gridCol w="1645920">
                  <a:extLst>
                    <a:ext uri="{9D8B030D-6E8A-4147-A177-3AD203B41FA5}">
                      <a16:colId xmlns:a16="http://schemas.microsoft.com/office/drawing/2014/main" val="238148159"/>
                    </a:ext>
                  </a:extLst>
                </a:gridCol>
                <a:gridCol w="1152144">
                  <a:extLst>
                    <a:ext uri="{9D8B030D-6E8A-4147-A177-3AD203B41FA5}">
                      <a16:colId xmlns:a16="http://schemas.microsoft.com/office/drawing/2014/main" val="1978343185"/>
                    </a:ext>
                  </a:extLst>
                </a:gridCol>
                <a:gridCol w="576072">
                  <a:extLst>
                    <a:ext uri="{9D8B030D-6E8A-4147-A177-3AD203B41FA5}">
                      <a16:colId xmlns:a16="http://schemas.microsoft.com/office/drawing/2014/main" val="3860915452"/>
                    </a:ext>
                  </a:extLst>
                </a:gridCol>
                <a:gridCol w="576072">
                  <a:extLst>
                    <a:ext uri="{9D8B030D-6E8A-4147-A177-3AD203B41FA5}">
                      <a16:colId xmlns:a16="http://schemas.microsoft.com/office/drawing/2014/main" val="3745731134"/>
                    </a:ext>
                  </a:extLst>
                </a:gridCol>
                <a:gridCol w="576072">
                  <a:extLst>
                    <a:ext uri="{9D8B030D-6E8A-4147-A177-3AD203B41FA5}">
                      <a16:colId xmlns:a16="http://schemas.microsoft.com/office/drawing/2014/main" val="3615065675"/>
                    </a:ext>
                  </a:extLst>
                </a:gridCol>
                <a:gridCol w="576072">
                  <a:extLst>
                    <a:ext uri="{9D8B030D-6E8A-4147-A177-3AD203B41FA5}">
                      <a16:colId xmlns:a16="http://schemas.microsoft.com/office/drawing/2014/main" val="3760563563"/>
                    </a:ext>
                  </a:extLst>
                </a:gridCol>
                <a:gridCol w="576072">
                  <a:extLst>
                    <a:ext uri="{9D8B030D-6E8A-4147-A177-3AD203B41FA5}">
                      <a16:colId xmlns:a16="http://schemas.microsoft.com/office/drawing/2014/main" val="3319480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3195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- 2022-05-14 22:53:38</a:t>
                      </a:r>
                      <a:r>
                        <a:rPr kumimoji="0" lang="nl-NL" sz="1000" b="0" i="0" u="none" strike="noStrike" kern="1200" cap="none" spc="0" normalizeH="0" baseline="0" noProof="0">
                          <a:ln>
                            <a:noFill/>
                          </a:ln>
                          <a:solidFill>
                            <a:prstClr val="black"/>
                          </a:solidFill>
                          <a:effectLst/>
                          <a:uLnTx/>
                          <a:uFillTx/>
                          <a:latin typeface="+mn-lt"/>
                          <a:ea typeface="+mn-ea"/>
                          <a:cs typeface="+mn-cs"/>
                        </a:rPr>
                        <a:t>
 Niet S10, maar S11! 😍 S10 is 11e geworden op het Songfestival.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280667637_10158577685017124_2127809404271711073_n.jpg?stp=dst-jpg_s720x720&amp;_nc_cat=101&amp;ccb=1-7&amp;_nc_sid=8024bb&amp;_nc_ohc=ExDj5LAfkUQAX-DK6p1&amp;_nc_ht=scontent-iad3-2.xx&amp;edm=AKIiGfEEAAAA&amp;oh=00_AT9q6Y7uBR6Aa37zYyQ2fLZ5J-Cvj7sAC9aXfsPOc0OVkQ&amp;oe=629DA47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06/02/2022 01:15:33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969099"/>
                  </a:ext>
                </a:extLst>
              </a:tr>
            </a:tbl>
          </a:graphicData>
        </a:graphic>
      </p:graphicFrame>
      <p:sp>
        <p:nvSpPr>
          <p:cNvPr id="4" name="Text Placeholder 3">
            <a:extLst>
              <a:ext uri="{FF2B5EF4-FFF2-40B4-BE49-F238E27FC236}">
                <a16:creationId xmlns:a16="http://schemas.microsoft.com/office/drawing/2014/main" id="{F7C6D8D5-95D4-40EF-B9A4-9EC99A149F01}"/>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589661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E39D-611F-424A-AAFA-0EA6A606D603}"/>
              </a:ext>
            </a:extLst>
          </p:cNvPr>
          <p:cNvSpPr>
            <a:spLocks noGrp="1"/>
          </p:cNvSpPr>
          <p:nvPr>
            <p:ph type="title"/>
          </p:nvPr>
        </p:nvSpPr>
        <p:spPr/>
        <p:txBody>
          <a:bodyPr/>
          <a:lstStyle/>
          <a:p>
            <a:r>
              <a:rPr lang="en-US"/>
              <a:t>Facebook Top 10 best scorende posts | NPO3FM - 7 of 18</a:t>
            </a:r>
          </a:p>
        </p:txBody>
      </p:sp>
      <p:graphicFrame>
        <p:nvGraphicFramePr>
          <p:cNvPr id="5" name="Table Placeholder 4">
            <a:extLst>
              <a:ext uri="{FF2B5EF4-FFF2-40B4-BE49-F238E27FC236}">
                <a16:creationId xmlns:a16="http://schemas.microsoft.com/office/drawing/2014/main" id="{0E47956A-A6F5-4E82-A6DA-340409861AA2}"/>
              </a:ext>
            </a:extLst>
          </p:cNvPr>
          <p:cNvGraphicFramePr>
            <a:graphicFrameLocks noGrp="1"/>
          </p:cNvGraphicFramePr>
          <p:nvPr>
            <p:ph type="tbl" sz="quarter" idx="13"/>
            <p:extLst>
              <p:ext uri="{D42A27DB-BD31-4B8C-83A1-F6EECF244321}">
                <p14:modId xmlns:p14="http://schemas.microsoft.com/office/powerpoint/2010/main" val="221054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9163425"/>
                    </a:ext>
                  </a:extLst>
                </a:gridCol>
                <a:gridCol w="1645920">
                  <a:extLst>
                    <a:ext uri="{9D8B030D-6E8A-4147-A177-3AD203B41FA5}">
                      <a16:colId xmlns:a16="http://schemas.microsoft.com/office/drawing/2014/main" val="2411411045"/>
                    </a:ext>
                  </a:extLst>
                </a:gridCol>
                <a:gridCol w="1152144">
                  <a:extLst>
                    <a:ext uri="{9D8B030D-6E8A-4147-A177-3AD203B41FA5}">
                      <a16:colId xmlns:a16="http://schemas.microsoft.com/office/drawing/2014/main" val="332210344"/>
                    </a:ext>
                  </a:extLst>
                </a:gridCol>
                <a:gridCol w="576072">
                  <a:extLst>
                    <a:ext uri="{9D8B030D-6E8A-4147-A177-3AD203B41FA5}">
                      <a16:colId xmlns:a16="http://schemas.microsoft.com/office/drawing/2014/main" val="1909509703"/>
                    </a:ext>
                  </a:extLst>
                </a:gridCol>
                <a:gridCol w="576072">
                  <a:extLst>
                    <a:ext uri="{9D8B030D-6E8A-4147-A177-3AD203B41FA5}">
                      <a16:colId xmlns:a16="http://schemas.microsoft.com/office/drawing/2014/main" val="2566850978"/>
                    </a:ext>
                  </a:extLst>
                </a:gridCol>
                <a:gridCol w="576072">
                  <a:extLst>
                    <a:ext uri="{9D8B030D-6E8A-4147-A177-3AD203B41FA5}">
                      <a16:colId xmlns:a16="http://schemas.microsoft.com/office/drawing/2014/main" val="23401431"/>
                    </a:ext>
                  </a:extLst>
                </a:gridCol>
                <a:gridCol w="576072">
                  <a:extLst>
                    <a:ext uri="{9D8B030D-6E8A-4147-A177-3AD203B41FA5}">
                      <a16:colId xmlns:a16="http://schemas.microsoft.com/office/drawing/2014/main" val="1590637571"/>
                    </a:ext>
                  </a:extLst>
                </a:gridCol>
                <a:gridCol w="576072">
                  <a:extLst>
                    <a:ext uri="{9D8B030D-6E8A-4147-A177-3AD203B41FA5}">
                      <a16:colId xmlns:a16="http://schemas.microsoft.com/office/drawing/2014/main" val="112915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685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- 2022-04-08 06:25:12</a:t>
                      </a:r>
                      <a:r>
                        <a:rPr kumimoji="0" lang="nl-NL" sz="1000" b="0" i="0" u="none" strike="noStrike" kern="1200" cap="none" spc="0" normalizeH="0" baseline="0" noProof="0">
                          <a:ln>
                            <a:noFill/>
                          </a:ln>
                          <a:solidFill>
                            <a:prstClr val="black"/>
                          </a:solidFill>
                          <a:effectLst/>
                          <a:uLnTx/>
                          <a:uFillTx/>
                          <a:latin typeface="+mn-lt"/>
                          <a:ea typeface="+mn-ea"/>
                          <a:cs typeface="+mn-cs"/>
                        </a:rPr>
                        <a:t>
 "Ik vind het super jammer dat het stopt, want dit is het allerleukste wat ik ooit heb gedaan op de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50037159597_0f90e26a98_k.jpg%3Fv%3D1649398353&amp;cfs=1&amp;ext=emg0&amp;_nc_oe=6ffcc&amp;_nc_sid=06c271&amp;_nc_o2e=1&amp;ccb=3-6&amp;_nc_hash=AQHLvO4PuOCNY3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04/26/2022 01:12:42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1818197"/>
                  </a:ext>
                </a:extLst>
              </a:tr>
            </a:tbl>
          </a:graphicData>
        </a:graphic>
      </p:graphicFrame>
      <p:sp>
        <p:nvSpPr>
          <p:cNvPr id="4" name="Text Placeholder 3">
            <a:extLst>
              <a:ext uri="{FF2B5EF4-FFF2-40B4-BE49-F238E27FC236}">
                <a16:creationId xmlns:a16="http://schemas.microsoft.com/office/drawing/2014/main" id="{46F6A5A0-2E94-4337-9854-743455B19FD2}"/>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823717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8829-0A3E-4A83-952F-57E82A822A1C}"/>
              </a:ext>
            </a:extLst>
          </p:cNvPr>
          <p:cNvSpPr>
            <a:spLocks noGrp="1"/>
          </p:cNvSpPr>
          <p:nvPr>
            <p:ph type="title"/>
          </p:nvPr>
        </p:nvSpPr>
        <p:spPr/>
        <p:txBody>
          <a:bodyPr/>
          <a:lstStyle/>
          <a:p>
            <a:r>
              <a:rPr lang="en-US"/>
              <a:t>Facebook Top 10 best scorende posts | NPO3FM - 8 of 18</a:t>
            </a:r>
          </a:p>
        </p:txBody>
      </p:sp>
      <p:graphicFrame>
        <p:nvGraphicFramePr>
          <p:cNvPr id="5" name="Table Placeholder 4">
            <a:extLst>
              <a:ext uri="{FF2B5EF4-FFF2-40B4-BE49-F238E27FC236}">
                <a16:creationId xmlns:a16="http://schemas.microsoft.com/office/drawing/2014/main" id="{736D9C21-A9B0-4277-899F-A115B526D397}"/>
              </a:ext>
            </a:extLst>
          </p:cNvPr>
          <p:cNvGraphicFramePr>
            <a:graphicFrameLocks noGrp="1"/>
          </p:cNvGraphicFramePr>
          <p:nvPr>
            <p:ph type="tbl" sz="quarter" idx="13"/>
            <p:extLst>
              <p:ext uri="{D42A27DB-BD31-4B8C-83A1-F6EECF244321}">
                <p14:modId xmlns:p14="http://schemas.microsoft.com/office/powerpoint/2010/main" val="108658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51986279"/>
                    </a:ext>
                  </a:extLst>
                </a:gridCol>
                <a:gridCol w="1645920">
                  <a:extLst>
                    <a:ext uri="{9D8B030D-6E8A-4147-A177-3AD203B41FA5}">
                      <a16:colId xmlns:a16="http://schemas.microsoft.com/office/drawing/2014/main" val="2147516415"/>
                    </a:ext>
                  </a:extLst>
                </a:gridCol>
                <a:gridCol w="1152144">
                  <a:extLst>
                    <a:ext uri="{9D8B030D-6E8A-4147-A177-3AD203B41FA5}">
                      <a16:colId xmlns:a16="http://schemas.microsoft.com/office/drawing/2014/main" val="2088256692"/>
                    </a:ext>
                  </a:extLst>
                </a:gridCol>
                <a:gridCol w="576072">
                  <a:extLst>
                    <a:ext uri="{9D8B030D-6E8A-4147-A177-3AD203B41FA5}">
                      <a16:colId xmlns:a16="http://schemas.microsoft.com/office/drawing/2014/main" val="1209958458"/>
                    </a:ext>
                  </a:extLst>
                </a:gridCol>
                <a:gridCol w="576072">
                  <a:extLst>
                    <a:ext uri="{9D8B030D-6E8A-4147-A177-3AD203B41FA5}">
                      <a16:colId xmlns:a16="http://schemas.microsoft.com/office/drawing/2014/main" val="1567325579"/>
                    </a:ext>
                  </a:extLst>
                </a:gridCol>
                <a:gridCol w="576072">
                  <a:extLst>
                    <a:ext uri="{9D8B030D-6E8A-4147-A177-3AD203B41FA5}">
                      <a16:colId xmlns:a16="http://schemas.microsoft.com/office/drawing/2014/main" val="129754656"/>
                    </a:ext>
                  </a:extLst>
                </a:gridCol>
                <a:gridCol w="576072">
                  <a:extLst>
                    <a:ext uri="{9D8B030D-6E8A-4147-A177-3AD203B41FA5}">
                      <a16:colId xmlns:a16="http://schemas.microsoft.com/office/drawing/2014/main" val="837554438"/>
                    </a:ext>
                  </a:extLst>
                </a:gridCol>
                <a:gridCol w="576072">
                  <a:extLst>
                    <a:ext uri="{9D8B030D-6E8A-4147-A177-3AD203B41FA5}">
                      <a16:colId xmlns:a16="http://schemas.microsoft.com/office/drawing/2014/main" val="300373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09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- 2022-06-23 15:13:47</a:t>
                      </a:r>
                      <a:r>
                        <a:rPr kumimoji="0" lang="nl-NL" sz="1000" b="0" i="0" u="none" strike="noStrike" kern="1200" cap="none" spc="0" normalizeH="0" baseline="0" noProof="0">
                          <a:ln>
                            <a:noFill/>
                          </a:ln>
                          <a:solidFill>
                            <a:prstClr val="black"/>
                          </a:solidFill>
                          <a:effectLst/>
                          <a:uLnTx/>
                          <a:uFillTx/>
                          <a:latin typeface="+mn-lt"/>
                          <a:ea typeface="+mn-ea"/>
                          <a:cs typeface="+mn-cs"/>
                        </a:rPr>
                        <a:t>
 Welkom Koos van der Lende, het mooiste begin van het einde van de middagshow.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288784019_4943452092430900_2183864627891961055_n.jpg?stp=dst-jpg_s720x720&amp;_nc_cat=104&amp;ccb=1-7&amp;_nc_sid=ad6a45&amp;_nc_ohc=Yi1wPStSW48AX85FWjp&amp;_nc_ht=scontent-iad3-1.xx&amp;edm=AKIiGfEEAAAA&amp;oh=00_AT_pesHTDQEi-w8kDKu5sUbJvx9YJDdB1DqzF6K9M1TR9g&amp;oe=62D2FA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13:15:40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0817404"/>
                  </a:ext>
                </a:extLst>
              </a:tr>
            </a:tbl>
          </a:graphicData>
        </a:graphic>
      </p:graphicFrame>
      <p:sp>
        <p:nvSpPr>
          <p:cNvPr id="4" name="Text Placeholder 3">
            <a:extLst>
              <a:ext uri="{FF2B5EF4-FFF2-40B4-BE49-F238E27FC236}">
                <a16:creationId xmlns:a16="http://schemas.microsoft.com/office/drawing/2014/main" id="{D8BF863F-8D1C-4974-8F04-0A161E66FE78}"/>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624150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7321E-93AE-4914-A1C6-08C63AEE74B7}"/>
              </a:ext>
            </a:extLst>
          </p:cNvPr>
          <p:cNvSpPr>
            <a:spLocks noGrp="1"/>
          </p:cNvSpPr>
          <p:nvPr>
            <p:ph type="title"/>
          </p:nvPr>
        </p:nvSpPr>
        <p:spPr/>
        <p:txBody>
          <a:bodyPr/>
          <a:lstStyle/>
          <a:p>
            <a:r>
              <a:rPr lang="en-US"/>
              <a:t>Facebook Top 10 best scorende posts | NPO3FM - 9 of 18</a:t>
            </a:r>
          </a:p>
        </p:txBody>
      </p:sp>
      <p:graphicFrame>
        <p:nvGraphicFramePr>
          <p:cNvPr id="5" name="Table Placeholder 4">
            <a:extLst>
              <a:ext uri="{FF2B5EF4-FFF2-40B4-BE49-F238E27FC236}">
                <a16:creationId xmlns:a16="http://schemas.microsoft.com/office/drawing/2014/main" id="{5903BF9B-D3C3-41FF-80DC-49BA06A7332E}"/>
              </a:ext>
            </a:extLst>
          </p:cNvPr>
          <p:cNvGraphicFramePr>
            <a:graphicFrameLocks noGrp="1"/>
          </p:cNvGraphicFramePr>
          <p:nvPr>
            <p:ph type="tbl" sz="quarter" idx="13"/>
            <p:extLst>
              <p:ext uri="{D42A27DB-BD31-4B8C-83A1-F6EECF244321}">
                <p14:modId xmlns:p14="http://schemas.microsoft.com/office/powerpoint/2010/main" val="135484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146182"/>
                    </a:ext>
                  </a:extLst>
                </a:gridCol>
                <a:gridCol w="1645920">
                  <a:extLst>
                    <a:ext uri="{9D8B030D-6E8A-4147-A177-3AD203B41FA5}">
                      <a16:colId xmlns:a16="http://schemas.microsoft.com/office/drawing/2014/main" val="2226820035"/>
                    </a:ext>
                  </a:extLst>
                </a:gridCol>
                <a:gridCol w="1152144">
                  <a:extLst>
                    <a:ext uri="{9D8B030D-6E8A-4147-A177-3AD203B41FA5}">
                      <a16:colId xmlns:a16="http://schemas.microsoft.com/office/drawing/2014/main" val="2857713146"/>
                    </a:ext>
                  </a:extLst>
                </a:gridCol>
                <a:gridCol w="576072">
                  <a:extLst>
                    <a:ext uri="{9D8B030D-6E8A-4147-A177-3AD203B41FA5}">
                      <a16:colId xmlns:a16="http://schemas.microsoft.com/office/drawing/2014/main" val="221882502"/>
                    </a:ext>
                  </a:extLst>
                </a:gridCol>
                <a:gridCol w="576072">
                  <a:extLst>
                    <a:ext uri="{9D8B030D-6E8A-4147-A177-3AD203B41FA5}">
                      <a16:colId xmlns:a16="http://schemas.microsoft.com/office/drawing/2014/main" val="996581494"/>
                    </a:ext>
                  </a:extLst>
                </a:gridCol>
                <a:gridCol w="576072">
                  <a:extLst>
                    <a:ext uri="{9D8B030D-6E8A-4147-A177-3AD203B41FA5}">
                      <a16:colId xmlns:a16="http://schemas.microsoft.com/office/drawing/2014/main" val="2727167134"/>
                    </a:ext>
                  </a:extLst>
                </a:gridCol>
                <a:gridCol w="576072">
                  <a:extLst>
                    <a:ext uri="{9D8B030D-6E8A-4147-A177-3AD203B41FA5}">
                      <a16:colId xmlns:a16="http://schemas.microsoft.com/office/drawing/2014/main" val="2582626097"/>
                    </a:ext>
                  </a:extLst>
                </a:gridCol>
                <a:gridCol w="576072">
                  <a:extLst>
                    <a:ext uri="{9D8B030D-6E8A-4147-A177-3AD203B41FA5}">
                      <a16:colId xmlns:a16="http://schemas.microsoft.com/office/drawing/2014/main" val="20961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83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- 2022-01-17 13:00:01</a:t>
                      </a:r>
                      <a:r>
                        <a:rPr kumimoji="0" lang="nl-NL" sz="1000" b="0" i="0" u="none" strike="noStrike" kern="1200" cap="none" spc="0" normalizeH="0" baseline="0" noProof="0">
                          <a:ln>
                            <a:noFill/>
                          </a:ln>
                          <a:solidFill>
                            <a:prstClr val="black"/>
                          </a:solidFill>
                          <a:effectLst/>
                          <a:uLnTx/>
                          <a:uFillTx/>
                          <a:latin typeface="+mn-lt"/>
                          <a:ea typeface="+mn-ea"/>
                          <a:cs typeface="+mn-cs"/>
                        </a:rPr>
                        <a:t>
 Frontman van Muse, tevens de ongemakkelijke vader bij concerten!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s720x720/272035553_1057449564816109_6910622688491182065_n.jpg?_nc_cat=100&amp;ccb=1-5&amp;_nc_sid=ad6a45&amp;_nc_ohc=oP3STrGU6YgAX9Govxl&amp;_nc_ht=scontent-lga3-1.xx&amp;edm=AKIiGfEEAAAA&amp;oh=00_AT9_AD9QGk9YV3f0QEu6wiwrAzf8oUpCFRYGjK4c5TKLKg&amp;oe=621065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02/15/2022 07:49:22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4978051"/>
                  </a:ext>
                </a:extLst>
              </a:tr>
            </a:tbl>
          </a:graphicData>
        </a:graphic>
      </p:graphicFrame>
      <p:sp>
        <p:nvSpPr>
          <p:cNvPr id="4" name="Text Placeholder 3">
            <a:extLst>
              <a:ext uri="{FF2B5EF4-FFF2-40B4-BE49-F238E27FC236}">
                <a16:creationId xmlns:a16="http://schemas.microsoft.com/office/drawing/2014/main" id="{B9813431-7702-4888-978B-9B74FA4491A8}"/>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697246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AB9C5-C9DF-437D-A4AD-DF66B5ED278C}"/>
              </a:ext>
            </a:extLst>
          </p:cNvPr>
          <p:cNvSpPr>
            <a:spLocks noGrp="1"/>
          </p:cNvSpPr>
          <p:nvPr>
            <p:ph type="title"/>
          </p:nvPr>
        </p:nvSpPr>
        <p:spPr/>
        <p:txBody>
          <a:bodyPr/>
          <a:lstStyle/>
          <a:p>
            <a:r>
              <a:rPr lang="en-US"/>
              <a:t>Facebook Top 10 best scorende posts | NPO3FM - 10 of 18</a:t>
            </a:r>
          </a:p>
        </p:txBody>
      </p:sp>
      <p:graphicFrame>
        <p:nvGraphicFramePr>
          <p:cNvPr id="5" name="Table Placeholder 4">
            <a:extLst>
              <a:ext uri="{FF2B5EF4-FFF2-40B4-BE49-F238E27FC236}">
                <a16:creationId xmlns:a16="http://schemas.microsoft.com/office/drawing/2014/main" id="{841586C4-D362-4598-ABB3-A39C04D11B62}"/>
              </a:ext>
            </a:extLst>
          </p:cNvPr>
          <p:cNvGraphicFramePr>
            <a:graphicFrameLocks noGrp="1"/>
          </p:cNvGraphicFramePr>
          <p:nvPr>
            <p:ph type="tbl" sz="quarter" idx="13"/>
            <p:extLst>
              <p:ext uri="{D42A27DB-BD31-4B8C-83A1-F6EECF244321}">
                <p14:modId xmlns:p14="http://schemas.microsoft.com/office/powerpoint/2010/main" val="1795149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2485474"/>
                    </a:ext>
                  </a:extLst>
                </a:gridCol>
                <a:gridCol w="1645920">
                  <a:extLst>
                    <a:ext uri="{9D8B030D-6E8A-4147-A177-3AD203B41FA5}">
                      <a16:colId xmlns:a16="http://schemas.microsoft.com/office/drawing/2014/main" val="2350861608"/>
                    </a:ext>
                  </a:extLst>
                </a:gridCol>
                <a:gridCol w="1152144">
                  <a:extLst>
                    <a:ext uri="{9D8B030D-6E8A-4147-A177-3AD203B41FA5}">
                      <a16:colId xmlns:a16="http://schemas.microsoft.com/office/drawing/2014/main" val="4018034304"/>
                    </a:ext>
                  </a:extLst>
                </a:gridCol>
                <a:gridCol w="576072">
                  <a:extLst>
                    <a:ext uri="{9D8B030D-6E8A-4147-A177-3AD203B41FA5}">
                      <a16:colId xmlns:a16="http://schemas.microsoft.com/office/drawing/2014/main" val="2384786806"/>
                    </a:ext>
                  </a:extLst>
                </a:gridCol>
                <a:gridCol w="576072">
                  <a:extLst>
                    <a:ext uri="{9D8B030D-6E8A-4147-A177-3AD203B41FA5}">
                      <a16:colId xmlns:a16="http://schemas.microsoft.com/office/drawing/2014/main" val="2221998844"/>
                    </a:ext>
                  </a:extLst>
                </a:gridCol>
                <a:gridCol w="576072">
                  <a:extLst>
                    <a:ext uri="{9D8B030D-6E8A-4147-A177-3AD203B41FA5}">
                      <a16:colId xmlns:a16="http://schemas.microsoft.com/office/drawing/2014/main" val="2134013822"/>
                    </a:ext>
                  </a:extLst>
                </a:gridCol>
                <a:gridCol w="576072">
                  <a:extLst>
                    <a:ext uri="{9D8B030D-6E8A-4147-A177-3AD203B41FA5}">
                      <a16:colId xmlns:a16="http://schemas.microsoft.com/office/drawing/2014/main" val="53765082"/>
                    </a:ext>
                  </a:extLst>
                </a:gridCol>
                <a:gridCol w="576072">
                  <a:extLst>
                    <a:ext uri="{9D8B030D-6E8A-4147-A177-3AD203B41FA5}">
                      <a16:colId xmlns:a16="http://schemas.microsoft.com/office/drawing/2014/main" val="117210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137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- 2022-02-27 21:20:38</a:t>
                      </a:r>
                      <a:r>
                        <a:rPr kumimoji="0" lang="nl-NL" sz="1000" b="0" i="0" u="none" strike="noStrike" kern="1200" cap="none" spc="0" normalizeH="0" baseline="0" noProof="0">
                          <a:ln>
                            <a:noFill/>
                          </a:ln>
                          <a:solidFill>
                            <a:prstClr val="black"/>
                          </a:solidFill>
                          <a:effectLst/>
                          <a:uLnTx/>
                          <a:uFillTx/>
                          <a:latin typeface="+mn-lt"/>
                          <a:ea typeface="+mn-ea"/>
                          <a:cs typeface="+mn-cs"/>
                        </a:rPr>
                        <a:t>
 Als Stromae het zegt dan is het waar!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274808287_501755078200859_3183972496988141625_n.jpg?stp=dst-jpg_s720x720&amp;_nc_cat=111&amp;ccb=1-5&amp;_nc_sid=ad6a45&amp;_nc_ohc=oy9ehMtmF7EAX99C7bF&amp;_nc_ht=scontent-iad3-1.xx&amp;edm=AKIiGfEEAAAA&amp;oh=00_AT8Bq6-LI8wi9zfTTySv7oOlr0vc3sRUCbGRt4OkDH-DZQ&amp;oe=6247B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8294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- 2022-06-23 10:37:24</a:t>
                      </a:r>
                      <a:r>
                        <a:rPr kumimoji="0" lang="nl-NL" sz="1000" b="0" i="0" u="none" strike="noStrike" kern="1200" cap="none" spc="0" normalizeH="0" baseline="0" noProof="0">
                          <a:ln>
                            <a:noFill/>
                          </a:ln>
                          <a:solidFill>
                            <a:prstClr val="black"/>
                          </a:solidFill>
                          <a:effectLst/>
                          <a:uLnTx/>
                          <a:uFillTx/>
                          <a:latin typeface="+mn-lt"/>
                          <a:ea typeface="+mn-ea"/>
                          <a:cs typeface="+mn-cs"/>
                        </a:rPr>
                        <a:t>
 Ik wil jullie allemaal heel erg bedanken voor het luisteren. Ik leerde jullie elke dag iets beter kennen en jullie zijn echt mijn vrienden geworden. Daarmee is het Vriendenteam echt geworden wat ik graag wilde.  X Sander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07/10/2022 19:13:38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03642941"/>
                  </a:ext>
                </a:extLst>
              </a:tr>
            </a:tbl>
          </a:graphicData>
        </a:graphic>
      </p:graphicFrame>
      <p:sp>
        <p:nvSpPr>
          <p:cNvPr id="4" name="Text Placeholder 3">
            <a:extLst>
              <a:ext uri="{FF2B5EF4-FFF2-40B4-BE49-F238E27FC236}">
                <a16:creationId xmlns:a16="http://schemas.microsoft.com/office/drawing/2014/main" id="{0A8C247C-3D61-4201-8341-3679CD9228E9}"/>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97986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1F230-C22D-4468-B8CF-B0BE85AA203A}"/>
              </a:ext>
            </a:extLst>
          </p:cNvPr>
          <p:cNvSpPr>
            <a:spLocks noGrp="1"/>
          </p:cNvSpPr>
          <p:nvPr>
            <p:ph type="title"/>
          </p:nvPr>
        </p:nvSpPr>
        <p:spPr/>
        <p:txBody>
          <a:bodyPr/>
          <a:lstStyle/>
          <a:p>
            <a:r>
              <a:rPr lang="en-US"/>
              <a:t>Facebook Top 10 best scorende posts | NPO3FM - 11 of 18</a:t>
            </a:r>
          </a:p>
        </p:txBody>
      </p:sp>
      <p:graphicFrame>
        <p:nvGraphicFramePr>
          <p:cNvPr id="5" name="Table Placeholder 4">
            <a:extLst>
              <a:ext uri="{FF2B5EF4-FFF2-40B4-BE49-F238E27FC236}">
                <a16:creationId xmlns:a16="http://schemas.microsoft.com/office/drawing/2014/main" id="{18C1B847-2F92-4035-AAB9-8B01E7A501BA}"/>
              </a:ext>
            </a:extLst>
          </p:cNvPr>
          <p:cNvGraphicFramePr>
            <a:graphicFrameLocks noGrp="1"/>
          </p:cNvGraphicFramePr>
          <p:nvPr>
            <p:ph type="tbl" sz="quarter" idx="13"/>
            <p:extLst>
              <p:ext uri="{D42A27DB-BD31-4B8C-83A1-F6EECF244321}">
                <p14:modId xmlns:p14="http://schemas.microsoft.com/office/powerpoint/2010/main" val="179532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1454858"/>
                    </a:ext>
                  </a:extLst>
                </a:gridCol>
                <a:gridCol w="1645920">
                  <a:extLst>
                    <a:ext uri="{9D8B030D-6E8A-4147-A177-3AD203B41FA5}">
                      <a16:colId xmlns:a16="http://schemas.microsoft.com/office/drawing/2014/main" val="940989647"/>
                    </a:ext>
                  </a:extLst>
                </a:gridCol>
                <a:gridCol w="1152144">
                  <a:extLst>
                    <a:ext uri="{9D8B030D-6E8A-4147-A177-3AD203B41FA5}">
                      <a16:colId xmlns:a16="http://schemas.microsoft.com/office/drawing/2014/main" val="1827408642"/>
                    </a:ext>
                  </a:extLst>
                </a:gridCol>
                <a:gridCol w="576072">
                  <a:extLst>
                    <a:ext uri="{9D8B030D-6E8A-4147-A177-3AD203B41FA5}">
                      <a16:colId xmlns:a16="http://schemas.microsoft.com/office/drawing/2014/main" val="302781979"/>
                    </a:ext>
                  </a:extLst>
                </a:gridCol>
                <a:gridCol w="576072">
                  <a:extLst>
                    <a:ext uri="{9D8B030D-6E8A-4147-A177-3AD203B41FA5}">
                      <a16:colId xmlns:a16="http://schemas.microsoft.com/office/drawing/2014/main" val="1344835812"/>
                    </a:ext>
                  </a:extLst>
                </a:gridCol>
                <a:gridCol w="576072">
                  <a:extLst>
                    <a:ext uri="{9D8B030D-6E8A-4147-A177-3AD203B41FA5}">
                      <a16:colId xmlns:a16="http://schemas.microsoft.com/office/drawing/2014/main" val="6372304"/>
                    </a:ext>
                  </a:extLst>
                </a:gridCol>
                <a:gridCol w="576072">
                  <a:extLst>
                    <a:ext uri="{9D8B030D-6E8A-4147-A177-3AD203B41FA5}">
                      <a16:colId xmlns:a16="http://schemas.microsoft.com/office/drawing/2014/main" val="389370623"/>
                    </a:ext>
                  </a:extLst>
                </a:gridCol>
                <a:gridCol w="576072">
                  <a:extLst>
                    <a:ext uri="{9D8B030D-6E8A-4147-A177-3AD203B41FA5}">
                      <a16:colId xmlns:a16="http://schemas.microsoft.com/office/drawing/2014/main" val="269354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963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08:39:49</a:t>
                      </a:r>
                      <a:r>
                        <a:rPr kumimoji="0" lang="nl-NL" sz="1000" b="0" i="0" u="none" strike="noStrike" kern="1200" cap="none" spc="0" normalizeH="0" baseline="0" noProof="0">
                          <a:ln>
                            <a:noFill/>
                          </a:ln>
                          <a:solidFill>
                            <a:prstClr val="black"/>
                          </a:solidFill>
                          <a:effectLst/>
                          <a:uLnTx/>
                          <a:uFillTx/>
                          <a:latin typeface="+mn-lt"/>
                          <a:ea typeface="+mn-ea"/>
                          <a:cs typeface="+mn-cs"/>
                        </a:rPr>
                        <a:t>
 Babynieuws! 🍼 Jorien onthulde aan Sander dat ze afgelopen december niet met 4 maar met 5 mensen in het Glazen Huis zaten.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273061092_911134456107670_5885286010037898124_n.jpg?_nc_cat=108&amp;ccb=1-5&amp;_nc_sid=ad6a45&amp;_nc_ohc=2vmY6NUMyN4AX8dR6at&amp;_nc_ht=scontent-iad3-2.xx&amp;edm=AKIiGfEEAAAA&amp;oh=00_AT8Xjqng1eoyouneS3KTb4E-jNBOMfJ4Lta7lJrfV37a0Q&amp;oe=6214E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0013878"/>
                  </a:ext>
                </a:extLst>
              </a:tr>
            </a:tbl>
          </a:graphicData>
        </a:graphic>
      </p:graphicFrame>
      <p:sp>
        <p:nvSpPr>
          <p:cNvPr id="4" name="Text Placeholder 3">
            <a:extLst>
              <a:ext uri="{FF2B5EF4-FFF2-40B4-BE49-F238E27FC236}">
                <a16:creationId xmlns:a16="http://schemas.microsoft.com/office/drawing/2014/main" id="{07AADB02-27BB-427D-9F97-65A547070B9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27568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20C67-B4DC-4D4B-A33E-A1C42DD54F97}"/>
              </a:ext>
            </a:extLst>
          </p:cNvPr>
          <p:cNvSpPr>
            <a:spLocks noGrp="1"/>
          </p:cNvSpPr>
          <p:nvPr>
            <p:ph type="title"/>
          </p:nvPr>
        </p:nvSpPr>
        <p:spPr/>
        <p:txBody>
          <a:bodyPr/>
          <a:lstStyle/>
          <a:p>
            <a:r>
              <a:rPr lang="en-US"/>
              <a:t>Facebook Top 10 best scorende posts | NPO3FM - 12 of 18</a:t>
            </a:r>
          </a:p>
        </p:txBody>
      </p:sp>
      <p:graphicFrame>
        <p:nvGraphicFramePr>
          <p:cNvPr id="5" name="Table Placeholder 4">
            <a:extLst>
              <a:ext uri="{FF2B5EF4-FFF2-40B4-BE49-F238E27FC236}">
                <a16:creationId xmlns:a16="http://schemas.microsoft.com/office/drawing/2014/main" id="{8DF9B593-906A-46E6-B48C-D18317C85D0B}"/>
              </a:ext>
            </a:extLst>
          </p:cNvPr>
          <p:cNvGraphicFramePr>
            <a:graphicFrameLocks noGrp="1"/>
          </p:cNvGraphicFramePr>
          <p:nvPr>
            <p:ph type="tbl" sz="quarter" idx="13"/>
            <p:extLst>
              <p:ext uri="{D42A27DB-BD31-4B8C-83A1-F6EECF244321}">
                <p14:modId xmlns:p14="http://schemas.microsoft.com/office/powerpoint/2010/main" val="143025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8949316"/>
                    </a:ext>
                  </a:extLst>
                </a:gridCol>
                <a:gridCol w="1645920">
                  <a:extLst>
                    <a:ext uri="{9D8B030D-6E8A-4147-A177-3AD203B41FA5}">
                      <a16:colId xmlns:a16="http://schemas.microsoft.com/office/drawing/2014/main" val="3800411135"/>
                    </a:ext>
                  </a:extLst>
                </a:gridCol>
                <a:gridCol w="1152144">
                  <a:extLst>
                    <a:ext uri="{9D8B030D-6E8A-4147-A177-3AD203B41FA5}">
                      <a16:colId xmlns:a16="http://schemas.microsoft.com/office/drawing/2014/main" val="2364552882"/>
                    </a:ext>
                  </a:extLst>
                </a:gridCol>
                <a:gridCol w="576072">
                  <a:extLst>
                    <a:ext uri="{9D8B030D-6E8A-4147-A177-3AD203B41FA5}">
                      <a16:colId xmlns:a16="http://schemas.microsoft.com/office/drawing/2014/main" val="2762810754"/>
                    </a:ext>
                  </a:extLst>
                </a:gridCol>
                <a:gridCol w="576072">
                  <a:extLst>
                    <a:ext uri="{9D8B030D-6E8A-4147-A177-3AD203B41FA5}">
                      <a16:colId xmlns:a16="http://schemas.microsoft.com/office/drawing/2014/main" val="740942865"/>
                    </a:ext>
                  </a:extLst>
                </a:gridCol>
                <a:gridCol w="576072">
                  <a:extLst>
                    <a:ext uri="{9D8B030D-6E8A-4147-A177-3AD203B41FA5}">
                      <a16:colId xmlns:a16="http://schemas.microsoft.com/office/drawing/2014/main" val="666401354"/>
                    </a:ext>
                  </a:extLst>
                </a:gridCol>
                <a:gridCol w="576072">
                  <a:extLst>
                    <a:ext uri="{9D8B030D-6E8A-4147-A177-3AD203B41FA5}">
                      <a16:colId xmlns:a16="http://schemas.microsoft.com/office/drawing/2014/main" val="97322053"/>
                    </a:ext>
                  </a:extLst>
                </a:gridCol>
                <a:gridCol w="576072">
                  <a:extLst>
                    <a:ext uri="{9D8B030D-6E8A-4147-A177-3AD203B41FA5}">
                      <a16:colId xmlns:a16="http://schemas.microsoft.com/office/drawing/2014/main" val="294984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071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13:04:58</a:t>
                      </a:r>
                      <a:r>
                        <a:rPr kumimoji="0" lang="nl-NL" sz="1000" b="0" i="0" u="none" strike="noStrike" kern="1200" cap="none" spc="0" normalizeH="0" baseline="0" noProof="0">
                          <a:ln>
                            <a:noFill/>
                          </a:ln>
                          <a:solidFill>
                            <a:prstClr val="black"/>
                          </a:solidFill>
                          <a:effectLst/>
                          <a:uLnTx/>
                          <a:uFillTx/>
                          <a:latin typeface="+mn-lt"/>
                          <a:ea typeface="+mn-ea"/>
                          <a:cs typeface="+mn-cs"/>
                        </a:rPr>
                        <a:t>
 De allerleukste Mama Appelsapjes van januari! The Weeknd zingt over de Aldi?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273158909_473051177554086_2092436347713184141_n.jpg?stp=dst-jpg_s720x720&amp;_nc_cat=109&amp;ccb=1-5&amp;_nc_sid=ad6a45&amp;_nc_ohc=LOW9FPyw2acAX9AWtQH&amp;_nc_ht=scontent-iad3-1.xx&amp;edm=AKIiGfEEAAAA&amp;oh=00_AT_CsCeaowb-b9ajEWxxrON4VF40FCt4cXWNzuc6ZV2J5A&amp;oe=6213A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95166286"/>
                  </a:ext>
                </a:extLst>
              </a:tr>
            </a:tbl>
          </a:graphicData>
        </a:graphic>
      </p:graphicFrame>
      <p:sp>
        <p:nvSpPr>
          <p:cNvPr id="4" name="Text Placeholder 3">
            <a:extLst>
              <a:ext uri="{FF2B5EF4-FFF2-40B4-BE49-F238E27FC236}">
                <a16:creationId xmlns:a16="http://schemas.microsoft.com/office/drawing/2014/main" id="{1A8E57E8-1022-4642-B1B1-A3CA0149699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909551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BE22-8008-4547-9479-4FF2CC5752D7}"/>
              </a:ext>
            </a:extLst>
          </p:cNvPr>
          <p:cNvSpPr>
            <a:spLocks noGrp="1"/>
          </p:cNvSpPr>
          <p:nvPr>
            <p:ph type="title"/>
          </p:nvPr>
        </p:nvSpPr>
        <p:spPr/>
        <p:txBody>
          <a:bodyPr/>
          <a:lstStyle/>
          <a:p>
            <a:r>
              <a:rPr lang="en-US"/>
              <a:t>Facebook Top 10 best scorende posts | NPO3FM - 13 of 18</a:t>
            </a:r>
          </a:p>
        </p:txBody>
      </p:sp>
      <p:graphicFrame>
        <p:nvGraphicFramePr>
          <p:cNvPr id="5" name="Table Placeholder 4">
            <a:extLst>
              <a:ext uri="{FF2B5EF4-FFF2-40B4-BE49-F238E27FC236}">
                <a16:creationId xmlns:a16="http://schemas.microsoft.com/office/drawing/2014/main" id="{DD505ED1-117D-48AB-AFE0-2BB8EFB2FD43}"/>
              </a:ext>
            </a:extLst>
          </p:cNvPr>
          <p:cNvGraphicFramePr>
            <a:graphicFrameLocks noGrp="1"/>
          </p:cNvGraphicFramePr>
          <p:nvPr>
            <p:ph type="tbl" sz="quarter" idx="13"/>
            <p:extLst>
              <p:ext uri="{D42A27DB-BD31-4B8C-83A1-F6EECF244321}">
                <p14:modId xmlns:p14="http://schemas.microsoft.com/office/powerpoint/2010/main" val="66706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9531482"/>
                    </a:ext>
                  </a:extLst>
                </a:gridCol>
                <a:gridCol w="1645920">
                  <a:extLst>
                    <a:ext uri="{9D8B030D-6E8A-4147-A177-3AD203B41FA5}">
                      <a16:colId xmlns:a16="http://schemas.microsoft.com/office/drawing/2014/main" val="203605859"/>
                    </a:ext>
                  </a:extLst>
                </a:gridCol>
                <a:gridCol w="1152144">
                  <a:extLst>
                    <a:ext uri="{9D8B030D-6E8A-4147-A177-3AD203B41FA5}">
                      <a16:colId xmlns:a16="http://schemas.microsoft.com/office/drawing/2014/main" val="1681072818"/>
                    </a:ext>
                  </a:extLst>
                </a:gridCol>
                <a:gridCol w="576072">
                  <a:extLst>
                    <a:ext uri="{9D8B030D-6E8A-4147-A177-3AD203B41FA5}">
                      <a16:colId xmlns:a16="http://schemas.microsoft.com/office/drawing/2014/main" val="3107402048"/>
                    </a:ext>
                  </a:extLst>
                </a:gridCol>
                <a:gridCol w="576072">
                  <a:extLst>
                    <a:ext uri="{9D8B030D-6E8A-4147-A177-3AD203B41FA5}">
                      <a16:colId xmlns:a16="http://schemas.microsoft.com/office/drawing/2014/main" val="3758698295"/>
                    </a:ext>
                  </a:extLst>
                </a:gridCol>
                <a:gridCol w="576072">
                  <a:extLst>
                    <a:ext uri="{9D8B030D-6E8A-4147-A177-3AD203B41FA5}">
                      <a16:colId xmlns:a16="http://schemas.microsoft.com/office/drawing/2014/main" val="4003619116"/>
                    </a:ext>
                  </a:extLst>
                </a:gridCol>
                <a:gridCol w="576072">
                  <a:extLst>
                    <a:ext uri="{9D8B030D-6E8A-4147-A177-3AD203B41FA5}">
                      <a16:colId xmlns:a16="http://schemas.microsoft.com/office/drawing/2014/main" val="69567645"/>
                    </a:ext>
                  </a:extLst>
                </a:gridCol>
                <a:gridCol w="576072">
                  <a:extLst>
                    <a:ext uri="{9D8B030D-6E8A-4147-A177-3AD203B41FA5}">
                      <a16:colId xmlns:a16="http://schemas.microsoft.com/office/drawing/2014/main" val="192457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795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- 2022-05-10 21:21:43</a:t>
                      </a:r>
                      <a:r>
                        <a:rPr kumimoji="0" lang="nl-NL" sz="1000" b="0" i="0" u="none" strike="noStrike" kern="1200" cap="none" spc="0" normalizeH="0" baseline="0" noProof="0">
                          <a:ln>
                            <a:noFill/>
                          </a:ln>
                          <a:solidFill>
                            <a:prstClr val="black"/>
                          </a:solidFill>
                          <a:effectLst/>
                          <a:uLnTx/>
                          <a:uFillTx/>
                          <a:latin typeface="+mn-lt"/>
                          <a:ea typeface="+mn-ea"/>
                          <a:cs typeface="+mn-cs"/>
                        </a:rPr>
                        <a:t>
 Op naar de finale!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280294010_10158570650627124_517356409883892008_n.jpg?stp=dst-jpg_s720x720&amp;_nc_cat=108&amp;ccb=1-7&amp;_nc_sid=8024bb&amp;_nc_ohc=iPYNy6wkRYkAX8ZgiP-&amp;_nc_ht=scontent-lga3-2.xx&amp;edm=AKIiGfEEAAAA&amp;oh=00_AT9wlkNBegL536gXG9L-DtyRWwp_KNNf1OUdYf3q_yb0hA&amp;oe=6295E12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05/27/2022 13:18:53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9276225"/>
                  </a:ext>
                </a:extLst>
              </a:tr>
            </a:tbl>
          </a:graphicData>
        </a:graphic>
      </p:graphicFrame>
      <p:sp>
        <p:nvSpPr>
          <p:cNvPr id="4" name="Text Placeholder 3">
            <a:extLst>
              <a:ext uri="{FF2B5EF4-FFF2-40B4-BE49-F238E27FC236}">
                <a16:creationId xmlns:a16="http://schemas.microsoft.com/office/drawing/2014/main" id="{44C8DB88-B054-410A-AC33-BD90E4D9B34E}"/>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226732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3CC6-1BBC-414B-A351-BD89A1D7AD88}"/>
              </a:ext>
            </a:extLst>
          </p:cNvPr>
          <p:cNvSpPr>
            <a:spLocks noGrp="1"/>
          </p:cNvSpPr>
          <p:nvPr>
            <p:ph type="title"/>
          </p:nvPr>
        </p:nvSpPr>
        <p:spPr/>
        <p:txBody>
          <a:bodyPr/>
          <a:lstStyle/>
          <a:p>
            <a:r>
              <a:rPr lang="en-US"/>
              <a:t>Facebook Top 10 best scorende posts | NPO3FM - 14 of 18</a:t>
            </a:r>
          </a:p>
        </p:txBody>
      </p:sp>
      <p:graphicFrame>
        <p:nvGraphicFramePr>
          <p:cNvPr id="5" name="Table Placeholder 4">
            <a:extLst>
              <a:ext uri="{FF2B5EF4-FFF2-40B4-BE49-F238E27FC236}">
                <a16:creationId xmlns:a16="http://schemas.microsoft.com/office/drawing/2014/main" id="{28CB5D2C-787E-4A59-8558-B94FAD02CC52}"/>
              </a:ext>
            </a:extLst>
          </p:cNvPr>
          <p:cNvGraphicFramePr>
            <a:graphicFrameLocks noGrp="1"/>
          </p:cNvGraphicFramePr>
          <p:nvPr>
            <p:ph type="tbl" sz="quarter" idx="13"/>
            <p:extLst>
              <p:ext uri="{D42A27DB-BD31-4B8C-83A1-F6EECF244321}">
                <p14:modId xmlns:p14="http://schemas.microsoft.com/office/powerpoint/2010/main" val="839853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1338631"/>
                    </a:ext>
                  </a:extLst>
                </a:gridCol>
                <a:gridCol w="1645920">
                  <a:extLst>
                    <a:ext uri="{9D8B030D-6E8A-4147-A177-3AD203B41FA5}">
                      <a16:colId xmlns:a16="http://schemas.microsoft.com/office/drawing/2014/main" val="4188704795"/>
                    </a:ext>
                  </a:extLst>
                </a:gridCol>
                <a:gridCol w="1152144">
                  <a:extLst>
                    <a:ext uri="{9D8B030D-6E8A-4147-A177-3AD203B41FA5}">
                      <a16:colId xmlns:a16="http://schemas.microsoft.com/office/drawing/2014/main" val="2198258004"/>
                    </a:ext>
                  </a:extLst>
                </a:gridCol>
                <a:gridCol w="576072">
                  <a:extLst>
                    <a:ext uri="{9D8B030D-6E8A-4147-A177-3AD203B41FA5}">
                      <a16:colId xmlns:a16="http://schemas.microsoft.com/office/drawing/2014/main" val="2759123751"/>
                    </a:ext>
                  </a:extLst>
                </a:gridCol>
                <a:gridCol w="576072">
                  <a:extLst>
                    <a:ext uri="{9D8B030D-6E8A-4147-A177-3AD203B41FA5}">
                      <a16:colId xmlns:a16="http://schemas.microsoft.com/office/drawing/2014/main" val="2096614930"/>
                    </a:ext>
                  </a:extLst>
                </a:gridCol>
                <a:gridCol w="576072">
                  <a:extLst>
                    <a:ext uri="{9D8B030D-6E8A-4147-A177-3AD203B41FA5}">
                      <a16:colId xmlns:a16="http://schemas.microsoft.com/office/drawing/2014/main" val="41617694"/>
                    </a:ext>
                  </a:extLst>
                </a:gridCol>
                <a:gridCol w="576072">
                  <a:extLst>
                    <a:ext uri="{9D8B030D-6E8A-4147-A177-3AD203B41FA5}">
                      <a16:colId xmlns:a16="http://schemas.microsoft.com/office/drawing/2014/main" val="2539755408"/>
                    </a:ext>
                  </a:extLst>
                </a:gridCol>
                <a:gridCol w="576072">
                  <a:extLst>
                    <a:ext uri="{9D8B030D-6E8A-4147-A177-3AD203B41FA5}">
                      <a16:colId xmlns:a16="http://schemas.microsoft.com/office/drawing/2014/main" val="2141456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961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15:55:07</a:t>
                      </a:r>
                      <a:r>
                        <a:rPr kumimoji="0" lang="nl-NL" sz="1000" b="0" i="0" u="none" strike="noStrike" kern="1200" cap="none" spc="0" normalizeH="0" baseline="0" noProof="0">
                          <a:ln>
                            <a:noFill/>
                          </a:ln>
                          <a:solidFill>
                            <a:prstClr val="black"/>
                          </a:solidFill>
                          <a:effectLst/>
                          <a:uLnTx/>
                          <a:uFillTx/>
                          <a:latin typeface="+mn-lt"/>
                          <a:ea typeface="+mn-ea"/>
                          <a:cs typeface="+mn-cs"/>
                        </a:rPr>
                        <a:t>
 10 radiozenders, 3 televisiezenders, 1 groot doel. Samen voor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275376312_10158475165032124_2349674671181494839_n.jpg?stp=dst-jpg_s720x720&amp;_nc_cat=106&amp;ccb=1-5&amp;_nc_sid=8024bb&amp;_nc_ohc=L6bwEJ_OMS0AX-kCHnO&amp;_nc_ht=scontent-iad3-1.xx&amp;edm=AKIiGfEEAAAA&amp;oh=00_AT8Lyp03Lp-oe0v7OleXexw6rl86BYejYPMPzo5ZoEKT8w&amp;oe=62478F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2955459"/>
                  </a:ext>
                </a:extLst>
              </a:tr>
            </a:tbl>
          </a:graphicData>
        </a:graphic>
      </p:graphicFrame>
      <p:sp>
        <p:nvSpPr>
          <p:cNvPr id="4" name="Text Placeholder 3">
            <a:extLst>
              <a:ext uri="{FF2B5EF4-FFF2-40B4-BE49-F238E27FC236}">
                <a16:creationId xmlns:a16="http://schemas.microsoft.com/office/drawing/2014/main" id="{ACDEAD3B-EA48-4CC0-9134-050537CCD439}"/>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363920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D7618-8AEE-43B9-915E-A33A88A7EF1A}"/>
              </a:ext>
            </a:extLst>
          </p:cNvPr>
          <p:cNvSpPr>
            <a:spLocks noGrp="1"/>
          </p:cNvSpPr>
          <p:nvPr>
            <p:ph type="title"/>
          </p:nvPr>
        </p:nvSpPr>
        <p:spPr/>
        <p:txBody>
          <a:bodyPr/>
          <a:lstStyle/>
          <a:p>
            <a:r>
              <a:rPr lang="en-US"/>
              <a:t>Facebook Top 10 best scorende posts | NPO3FM - 15 of 18</a:t>
            </a:r>
          </a:p>
        </p:txBody>
      </p:sp>
      <p:graphicFrame>
        <p:nvGraphicFramePr>
          <p:cNvPr id="5" name="Table Placeholder 4">
            <a:extLst>
              <a:ext uri="{FF2B5EF4-FFF2-40B4-BE49-F238E27FC236}">
                <a16:creationId xmlns:a16="http://schemas.microsoft.com/office/drawing/2014/main" id="{BE22B053-3FCB-4627-866B-B31D23423730}"/>
              </a:ext>
            </a:extLst>
          </p:cNvPr>
          <p:cNvGraphicFramePr>
            <a:graphicFrameLocks noGrp="1"/>
          </p:cNvGraphicFramePr>
          <p:nvPr>
            <p:ph type="tbl" sz="quarter" idx="13"/>
            <p:extLst>
              <p:ext uri="{D42A27DB-BD31-4B8C-83A1-F6EECF244321}">
                <p14:modId xmlns:p14="http://schemas.microsoft.com/office/powerpoint/2010/main" val="315558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6270812"/>
                    </a:ext>
                  </a:extLst>
                </a:gridCol>
                <a:gridCol w="1645920">
                  <a:extLst>
                    <a:ext uri="{9D8B030D-6E8A-4147-A177-3AD203B41FA5}">
                      <a16:colId xmlns:a16="http://schemas.microsoft.com/office/drawing/2014/main" val="1157391720"/>
                    </a:ext>
                  </a:extLst>
                </a:gridCol>
                <a:gridCol w="1152144">
                  <a:extLst>
                    <a:ext uri="{9D8B030D-6E8A-4147-A177-3AD203B41FA5}">
                      <a16:colId xmlns:a16="http://schemas.microsoft.com/office/drawing/2014/main" val="2599018848"/>
                    </a:ext>
                  </a:extLst>
                </a:gridCol>
                <a:gridCol w="576072">
                  <a:extLst>
                    <a:ext uri="{9D8B030D-6E8A-4147-A177-3AD203B41FA5}">
                      <a16:colId xmlns:a16="http://schemas.microsoft.com/office/drawing/2014/main" val="605339381"/>
                    </a:ext>
                  </a:extLst>
                </a:gridCol>
                <a:gridCol w="576072">
                  <a:extLst>
                    <a:ext uri="{9D8B030D-6E8A-4147-A177-3AD203B41FA5}">
                      <a16:colId xmlns:a16="http://schemas.microsoft.com/office/drawing/2014/main" val="3015832131"/>
                    </a:ext>
                  </a:extLst>
                </a:gridCol>
                <a:gridCol w="576072">
                  <a:extLst>
                    <a:ext uri="{9D8B030D-6E8A-4147-A177-3AD203B41FA5}">
                      <a16:colId xmlns:a16="http://schemas.microsoft.com/office/drawing/2014/main" val="2759948674"/>
                    </a:ext>
                  </a:extLst>
                </a:gridCol>
                <a:gridCol w="576072">
                  <a:extLst>
                    <a:ext uri="{9D8B030D-6E8A-4147-A177-3AD203B41FA5}">
                      <a16:colId xmlns:a16="http://schemas.microsoft.com/office/drawing/2014/main" val="1254485230"/>
                    </a:ext>
                  </a:extLst>
                </a:gridCol>
                <a:gridCol w="576072">
                  <a:extLst>
                    <a:ext uri="{9D8B030D-6E8A-4147-A177-3AD203B41FA5}">
                      <a16:colId xmlns:a16="http://schemas.microsoft.com/office/drawing/2014/main" val="950959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86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- 2022-04-25 13:42:32</a:t>
                      </a:r>
                      <a:r>
                        <a:rPr kumimoji="0" lang="nl-NL" sz="1000" b="0" i="0" u="none" strike="noStrike" kern="1200" cap="none" spc="0" normalizeH="0" baseline="0" noProof="0">
                          <a:ln>
                            <a:noFill/>
                          </a:ln>
                          <a:solidFill>
                            <a:prstClr val="black"/>
                          </a:solidFill>
                          <a:effectLst/>
                          <a:uLnTx/>
                          <a:uFillTx/>
                          <a:latin typeface="+mn-lt"/>
                          <a:ea typeface="+mn-ea"/>
                          <a:cs typeface="+mn-cs"/>
                        </a:rPr>
                        <a:t>
 Verdrietig nieuws.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27328840570_646e7ad831_h.jpg%3Fv%3D1650893929&amp;cfs=1&amp;ext=emg0&amp;_nc_oe=70170&amp;_nc_sid=06c271&amp;_nc_o2e=1&amp;ccb=3-6&amp;_nc_hash=AQHcprOp4bDmtS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05/13/2022 13:41:24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53944526"/>
                  </a:ext>
                </a:extLst>
              </a:tr>
            </a:tbl>
          </a:graphicData>
        </a:graphic>
      </p:graphicFrame>
      <p:sp>
        <p:nvSpPr>
          <p:cNvPr id="4" name="Text Placeholder 3">
            <a:extLst>
              <a:ext uri="{FF2B5EF4-FFF2-40B4-BE49-F238E27FC236}">
                <a16:creationId xmlns:a16="http://schemas.microsoft.com/office/drawing/2014/main" id="{212F0918-325F-44D4-9B81-241D12F33AA1}"/>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088196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61A8-F3B2-4DC4-A73A-9A248B93426C}"/>
              </a:ext>
            </a:extLst>
          </p:cNvPr>
          <p:cNvSpPr>
            <a:spLocks noGrp="1"/>
          </p:cNvSpPr>
          <p:nvPr>
            <p:ph type="title"/>
          </p:nvPr>
        </p:nvSpPr>
        <p:spPr/>
        <p:txBody>
          <a:bodyPr/>
          <a:lstStyle/>
          <a:p>
            <a:r>
              <a:rPr lang="en-US"/>
              <a:t>Facebook Top 10 best scorende posts | NPO3FM - 16 of 18</a:t>
            </a:r>
          </a:p>
        </p:txBody>
      </p:sp>
      <p:graphicFrame>
        <p:nvGraphicFramePr>
          <p:cNvPr id="5" name="Table Placeholder 4">
            <a:extLst>
              <a:ext uri="{FF2B5EF4-FFF2-40B4-BE49-F238E27FC236}">
                <a16:creationId xmlns:a16="http://schemas.microsoft.com/office/drawing/2014/main" id="{5F71B790-755D-4745-96BD-72F4C75B927C}"/>
              </a:ext>
            </a:extLst>
          </p:cNvPr>
          <p:cNvGraphicFramePr>
            <a:graphicFrameLocks noGrp="1"/>
          </p:cNvGraphicFramePr>
          <p:nvPr>
            <p:ph type="tbl" sz="quarter" idx="13"/>
            <p:extLst>
              <p:ext uri="{D42A27DB-BD31-4B8C-83A1-F6EECF244321}">
                <p14:modId xmlns:p14="http://schemas.microsoft.com/office/powerpoint/2010/main" val="1589751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0852882"/>
                    </a:ext>
                  </a:extLst>
                </a:gridCol>
                <a:gridCol w="1645920">
                  <a:extLst>
                    <a:ext uri="{9D8B030D-6E8A-4147-A177-3AD203B41FA5}">
                      <a16:colId xmlns:a16="http://schemas.microsoft.com/office/drawing/2014/main" val="2079031380"/>
                    </a:ext>
                  </a:extLst>
                </a:gridCol>
                <a:gridCol w="1152144">
                  <a:extLst>
                    <a:ext uri="{9D8B030D-6E8A-4147-A177-3AD203B41FA5}">
                      <a16:colId xmlns:a16="http://schemas.microsoft.com/office/drawing/2014/main" val="97553103"/>
                    </a:ext>
                  </a:extLst>
                </a:gridCol>
                <a:gridCol w="576072">
                  <a:extLst>
                    <a:ext uri="{9D8B030D-6E8A-4147-A177-3AD203B41FA5}">
                      <a16:colId xmlns:a16="http://schemas.microsoft.com/office/drawing/2014/main" val="2481490370"/>
                    </a:ext>
                  </a:extLst>
                </a:gridCol>
                <a:gridCol w="576072">
                  <a:extLst>
                    <a:ext uri="{9D8B030D-6E8A-4147-A177-3AD203B41FA5}">
                      <a16:colId xmlns:a16="http://schemas.microsoft.com/office/drawing/2014/main" val="2209537940"/>
                    </a:ext>
                  </a:extLst>
                </a:gridCol>
                <a:gridCol w="576072">
                  <a:extLst>
                    <a:ext uri="{9D8B030D-6E8A-4147-A177-3AD203B41FA5}">
                      <a16:colId xmlns:a16="http://schemas.microsoft.com/office/drawing/2014/main" val="1801700385"/>
                    </a:ext>
                  </a:extLst>
                </a:gridCol>
                <a:gridCol w="576072">
                  <a:extLst>
                    <a:ext uri="{9D8B030D-6E8A-4147-A177-3AD203B41FA5}">
                      <a16:colId xmlns:a16="http://schemas.microsoft.com/office/drawing/2014/main" val="1342740990"/>
                    </a:ext>
                  </a:extLst>
                </a:gridCol>
                <a:gridCol w="576072">
                  <a:extLst>
                    <a:ext uri="{9D8B030D-6E8A-4147-A177-3AD203B41FA5}">
                      <a16:colId xmlns:a16="http://schemas.microsoft.com/office/drawing/2014/main" val="160940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220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- 2022-01-06 11:00:03</a:t>
                      </a:r>
                      <a:r>
                        <a:rPr kumimoji="0" lang="nl-NL" sz="1000" b="0" i="0" u="none" strike="noStrike" kern="1200" cap="none" spc="0" normalizeH="0" baseline="0" noProof="0">
                          <a:ln>
                            <a:noFill/>
                          </a:ln>
                          <a:solidFill>
                            <a:prstClr val="black"/>
                          </a:solidFill>
                          <a:effectLst/>
                          <a:uLnTx/>
                          <a:uFillTx/>
                          <a:latin typeface="+mn-lt"/>
                          <a:ea typeface="+mn-ea"/>
                          <a:cs typeface="+mn-cs"/>
                        </a:rPr>
                        <a:t>
 Eerlijk zeggen, is Roxeanne de enige?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271444929_10158380587062124_7729244967591509617_n.jpg?_nc_cat=101&amp;ccb=1-5&amp;_nc_sid=8024bb&amp;_nc_ohc=PhXeSjH3AyIAX8OdOVq&amp;_nc_ht=scontent-iad3-2.xx&amp;edm=AKIiGfEEAAAA&amp;oh=00_AT-EcpfpCxztqkXYEgX9NIzxpVt2jLuVZwq3DIEtZ9uq-Q&amp;oe=6201E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02/04/2022 07:48:00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8351564"/>
                  </a:ext>
                </a:extLst>
              </a:tr>
            </a:tbl>
          </a:graphicData>
        </a:graphic>
      </p:graphicFrame>
      <p:sp>
        <p:nvSpPr>
          <p:cNvPr id="4" name="Text Placeholder 3">
            <a:extLst>
              <a:ext uri="{FF2B5EF4-FFF2-40B4-BE49-F238E27FC236}">
                <a16:creationId xmlns:a16="http://schemas.microsoft.com/office/drawing/2014/main" id="{BD945985-53AC-4941-ABB1-9D4C2619A6F2}"/>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624539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4AC9-EC42-4F9D-8276-50FACCE950C0}"/>
              </a:ext>
            </a:extLst>
          </p:cNvPr>
          <p:cNvSpPr>
            <a:spLocks noGrp="1"/>
          </p:cNvSpPr>
          <p:nvPr>
            <p:ph type="title"/>
          </p:nvPr>
        </p:nvSpPr>
        <p:spPr/>
        <p:txBody>
          <a:bodyPr/>
          <a:lstStyle/>
          <a:p>
            <a:r>
              <a:rPr lang="en-US"/>
              <a:t>Facebook Top 10 best scorende posts | NPO3FM - 17 of 18</a:t>
            </a:r>
          </a:p>
        </p:txBody>
      </p:sp>
      <p:graphicFrame>
        <p:nvGraphicFramePr>
          <p:cNvPr id="5" name="Table Placeholder 4">
            <a:extLst>
              <a:ext uri="{FF2B5EF4-FFF2-40B4-BE49-F238E27FC236}">
                <a16:creationId xmlns:a16="http://schemas.microsoft.com/office/drawing/2014/main" id="{D905A151-6151-44B7-AF14-46A0177CABB3}"/>
              </a:ext>
            </a:extLst>
          </p:cNvPr>
          <p:cNvGraphicFramePr>
            <a:graphicFrameLocks noGrp="1"/>
          </p:cNvGraphicFramePr>
          <p:nvPr>
            <p:ph type="tbl" sz="quarter" idx="13"/>
            <p:extLst>
              <p:ext uri="{D42A27DB-BD31-4B8C-83A1-F6EECF244321}">
                <p14:modId xmlns:p14="http://schemas.microsoft.com/office/powerpoint/2010/main" val="93738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4893065"/>
                    </a:ext>
                  </a:extLst>
                </a:gridCol>
                <a:gridCol w="1645920">
                  <a:extLst>
                    <a:ext uri="{9D8B030D-6E8A-4147-A177-3AD203B41FA5}">
                      <a16:colId xmlns:a16="http://schemas.microsoft.com/office/drawing/2014/main" val="3570657718"/>
                    </a:ext>
                  </a:extLst>
                </a:gridCol>
                <a:gridCol w="1152144">
                  <a:extLst>
                    <a:ext uri="{9D8B030D-6E8A-4147-A177-3AD203B41FA5}">
                      <a16:colId xmlns:a16="http://schemas.microsoft.com/office/drawing/2014/main" val="163860974"/>
                    </a:ext>
                  </a:extLst>
                </a:gridCol>
                <a:gridCol w="576072">
                  <a:extLst>
                    <a:ext uri="{9D8B030D-6E8A-4147-A177-3AD203B41FA5}">
                      <a16:colId xmlns:a16="http://schemas.microsoft.com/office/drawing/2014/main" val="1023444240"/>
                    </a:ext>
                  </a:extLst>
                </a:gridCol>
                <a:gridCol w="576072">
                  <a:extLst>
                    <a:ext uri="{9D8B030D-6E8A-4147-A177-3AD203B41FA5}">
                      <a16:colId xmlns:a16="http://schemas.microsoft.com/office/drawing/2014/main" val="2712779491"/>
                    </a:ext>
                  </a:extLst>
                </a:gridCol>
                <a:gridCol w="576072">
                  <a:extLst>
                    <a:ext uri="{9D8B030D-6E8A-4147-A177-3AD203B41FA5}">
                      <a16:colId xmlns:a16="http://schemas.microsoft.com/office/drawing/2014/main" val="1306302357"/>
                    </a:ext>
                  </a:extLst>
                </a:gridCol>
                <a:gridCol w="576072">
                  <a:extLst>
                    <a:ext uri="{9D8B030D-6E8A-4147-A177-3AD203B41FA5}">
                      <a16:colId xmlns:a16="http://schemas.microsoft.com/office/drawing/2014/main" val="517020575"/>
                    </a:ext>
                  </a:extLst>
                </a:gridCol>
                <a:gridCol w="576072">
                  <a:extLst>
                    <a:ext uri="{9D8B030D-6E8A-4147-A177-3AD203B41FA5}">
                      <a16:colId xmlns:a16="http://schemas.microsoft.com/office/drawing/2014/main" val="955306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139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- 2022-06-20 06:00:01</a:t>
                      </a:r>
                      <a:r>
                        <a:rPr kumimoji="0" lang="en-US" sz="1000" b="0" i="0" u="none" strike="noStrike" kern="1200" cap="none" spc="0" normalizeH="0" baseline="0" noProof="0">
                          <a:ln>
                            <a:noFill/>
                          </a:ln>
                          <a:solidFill>
                            <a:prstClr val="black"/>
                          </a:solidFill>
                          <a:effectLst/>
                          <a:uLnTx/>
                          <a:uFillTx/>
                          <a:latin typeface="+mn-lt"/>
                          <a:ea typeface="+mn-ea"/>
                          <a:cs typeface="+mn-cs"/>
                        </a:rPr>
                        <a:t>
 ABBA, Arctic Monkeys, Dua Lipa, Ed Sheeran, KISS en Michael Jackson!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52156453122_55bf3ec96f_o.jpg%3Fv%3D1655671847&amp;cfs=1&amp;ext=emg0&amp;utld=nporadio.nl&amp;_nc_oe=706e1&amp;_nc_sid=505865&amp;_nc_o2e=1&amp;ccb=3-6&amp;_nc_hash=AQErRo_w4pkaVb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07/10/2022 13:19:45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87026398"/>
                  </a:ext>
                </a:extLst>
              </a:tr>
            </a:tbl>
          </a:graphicData>
        </a:graphic>
      </p:graphicFrame>
      <p:sp>
        <p:nvSpPr>
          <p:cNvPr id="4" name="Text Placeholder 3">
            <a:extLst>
              <a:ext uri="{FF2B5EF4-FFF2-40B4-BE49-F238E27FC236}">
                <a16:creationId xmlns:a16="http://schemas.microsoft.com/office/drawing/2014/main" id="{ED800CF7-B6A2-41C9-8C69-AC2BF3163D6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158546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9BBE9-4276-4AB5-8A5F-B8600A32CB12}"/>
              </a:ext>
            </a:extLst>
          </p:cNvPr>
          <p:cNvSpPr>
            <a:spLocks noGrp="1"/>
          </p:cNvSpPr>
          <p:nvPr>
            <p:ph type="title"/>
          </p:nvPr>
        </p:nvSpPr>
        <p:spPr/>
        <p:txBody>
          <a:bodyPr/>
          <a:lstStyle/>
          <a:p>
            <a:r>
              <a:rPr lang="en-US"/>
              <a:t>Facebook Top 10 best scorende posts | NPO3FM - 18 of 18</a:t>
            </a:r>
          </a:p>
        </p:txBody>
      </p:sp>
      <p:graphicFrame>
        <p:nvGraphicFramePr>
          <p:cNvPr id="5" name="Table Placeholder 4">
            <a:extLst>
              <a:ext uri="{FF2B5EF4-FFF2-40B4-BE49-F238E27FC236}">
                <a16:creationId xmlns:a16="http://schemas.microsoft.com/office/drawing/2014/main" id="{2E41043B-35B0-432D-BE19-52BA774889EB}"/>
              </a:ext>
            </a:extLst>
          </p:cNvPr>
          <p:cNvGraphicFramePr>
            <a:graphicFrameLocks noGrp="1"/>
          </p:cNvGraphicFramePr>
          <p:nvPr>
            <p:ph type="tbl" sz="quarter" idx="13"/>
            <p:extLst>
              <p:ext uri="{D42A27DB-BD31-4B8C-83A1-F6EECF244321}">
                <p14:modId xmlns:p14="http://schemas.microsoft.com/office/powerpoint/2010/main" val="320222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0226301"/>
                    </a:ext>
                  </a:extLst>
                </a:gridCol>
                <a:gridCol w="1645920">
                  <a:extLst>
                    <a:ext uri="{9D8B030D-6E8A-4147-A177-3AD203B41FA5}">
                      <a16:colId xmlns:a16="http://schemas.microsoft.com/office/drawing/2014/main" val="2216404997"/>
                    </a:ext>
                  </a:extLst>
                </a:gridCol>
                <a:gridCol w="1152144">
                  <a:extLst>
                    <a:ext uri="{9D8B030D-6E8A-4147-A177-3AD203B41FA5}">
                      <a16:colId xmlns:a16="http://schemas.microsoft.com/office/drawing/2014/main" val="4210440897"/>
                    </a:ext>
                  </a:extLst>
                </a:gridCol>
                <a:gridCol w="576072">
                  <a:extLst>
                    <a:ext uri="{9D8B030D-6E8A-4147-A177-3AD203B41FA5}">
                      <a16:colId xmlns:a16="http://schemas.microsoft.com/office/drawing/2014/main" val="3297157490"/>
                    </a:ext>
                  </a:extLst>
                </a:gridCol>
                <a:gridCol w="576072">
                  <a:extLst>
                    <a:ext uri="{9D8B030D-6E8A-4147-A177-3AD203B41FA5}">
                      <a16:colId xmlns:a16="http://schemas.microsoft.com/office/drawing/2014/main" val="1007518221"/>
                    </a:ext>
                  </a:extLst>
                </a:gridCol>
                <a:gridCol w="576072">
                  <a:extLst>
                    <a:ext uri="{9D8B030D-6E8A-4147-A177-3AD203B41FA5}">
                      <a16:colId xmlns:a16="http://schemas.microsoft.com/office/drawing/2014/main" val="99256047"/>
                    </a:ext>
                  </a:extLst>
                </a:gridCol>
                <a:gridCol w="576072">
                  <a:extLst>
                    <a:ext uri="{9D8B030D-6E8A-4147-A177-3AD203B41FA5}">
                      <a16:colId xmlns:a16="http://schemas.microsoft.com/office/drawing/2014/main" val="2476169996"/>
                    </a:ext>
                  </a:extLst>
                </a:gridCol>
                <a:gridCol w="576072">
                  <a:extLst>
                    <a:ext uri="{9D8B030D-6E8A-4147-A177-3AD203B41FA5}">
                      <a16:colId xmlns:a16="http://schemas.microsoft.com/office/drawing/2014/main" val="2519471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566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- 2022-01-10 13:00:01</a:t>
                      </a:r>
                      <a:r>
                        <a:rPr kumimoji="0" lang="nl-NL" sz="1000" b="0" i="0" u="none" strike="noStrike" kern="1200" cap="none" spc="0" normalizeH="0" baseline="0" noProof="0">
                          <a:ln>
                            <a:noFill/>
                          </a:ln>
                          <a:solidFill>
                            <a:prstClr val="black"/>
                          </a:solidFill>
                          <a:effectLst/>
                          <a:uLnTx/>
                          <a:uFillTx/>
                          <a:latin typeface="+mn-lt"/>
                          <a:ea typeface="+mn-ea"/>
                          <a:cs typeface="+mn-cs"/>
                        </a:rPr>
                        <a:t>
 In 1 woord: wauw!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HPJChVhFcwqCh&amp;w=720&amp;h=720&amp;url=https%3A%2F%2Fcms-assets.nporadio.nl%2Fnpo3fm%2F_videoPreview%2F6078709%2FSchermafbeelding-2022-01-10-om-11.20.56.jpg%3Fv%3D1641810095&amp;cfs=1&amp;ext=emg0&amp;_nc_oe=6f88e&amp;_nc_sid=06c271&amp;ccb=3-5&amp;gt=1&amp;_nc_hash=AQH2z1PcFsTOfj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02/07/2022 19:46:54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41132731"/>
                  </a:ext>
                </a:extLst>
              </a:tr>
            </a:tbl>
          </a:graphicData>
        </a:graphic>
      </p:graphicFrame>
      <p:sp>
        <p:nvSpPr>
          <p:cNvPr id="4" name="Text Placeholder 3">
            <a:extLst>
              <a:ext uri="{FF2B5EF4-FFF2-40B4-BE49-F238E27FC236}">
                <a16:creationId xmlns:a16="http://schemas.microsoft.com/office/drawing/2014/main" id="{AB5C8137-CF58-4995-9E7B-E5BD66880BB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668329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0810B-B463-45E9-AF8D-E03D7E8F3EE3}"/>
              </a:ext>
            </a:extLst>
          </p:cNvPr>
          <p:cNvSpPr>
            <a:spLocks noGrp="1"/>
          </p:cNvSpPr>
          <p:nvPr>
            <p:ph type="title"/>
          </p:nvPr>
        </p:nvSpPr>
        <p:spPr/>
        <p:txBody>
          <a:bodyPr/>
          <a:lstStyle/>
          <a:p>
            <a:r>
              <a:rPr lang="en-US"/>
              <a:t>Facebook Top 10 slechtst scorende posts | NPO3FM - 1 of 10</a:t>
            </a:r>
          </a:p>
        </p:txBody>
      </p:sp>
      <p:graphicFrame>
        <p:nvGraphicFramePr>
          <p:cNvPr id="5" name="Table Placeholder 4">
            <a:extLst>
              <a:ext uri="{FF2B5EF4-FFF2-40B4-BE49-F238E27FC236}">
                <a16:creationId xmlns:a16="http://schemas.microsoft.com/office/drawing/2014/main" id="{1A47ADDE-D78C-4E5F-969C-2F58E013E990}"/>
              </a:ext>
            </a:extLst>
          </p:cNvPr>
          <p:cNvGraphicFramePr>
            <a:graphicFrameLocks noGrp="1"/>
          </p:cNvGraphicFramePr>
          <p:nvPr>
            <p:ph type="tbl" sz="quarter" idx="13"/>
            <p:extLst>
              <p:ext uri="{D42A27DB-BD31-4B8C-83A1-F6EECF244321}">
                <p14:modId xmlns:p14="http://schemas.microsoft.com/office/powerpoint/2010/main" val="142711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36588215"/>
                    </a:ext>
                  </a:extLst>
                </a:gridCol>
                <a:gridCol w="1645920">
                  <a:extLst>
                    <a:ext uri="{9D8B030D-6E8A-4147-A177-3AD203B41FA5}">
                      <a16:colId xmlns:a16="http://schemas.microsoft.com/office/drawing/2014/main" val="1308676871"/>
                    </a:ext>
                  </a:extLst>
                </a:gridCol>
                <a:gridCol w="1152144">
                  <a:extLst>
                    <a:ext uri="{9D8B030D-6E8A-4147-A177-3AD203B41FA5}">
                      <a16:colId xmlns:a16="http://schemas.microsoft.com/office/drawing/2014/main" val="489309226"/>
                    </a:ext>
                  </a:extLst>
                </a:gridCol>
                <a:gridCol w="576072">
                  <a:extLst>
                    <a:ext uri="{9D8B030D-6E8A-4147-A177-3AD203B41FA5}">
                      <a16:colId xmlns:a16="http://schemas.microsoft.com/office/drawing/2014/main" val="22572736"/>
                    </a:ext>
                  </a:extLst>
                </a:gridCol>
                <a:gridCol w="576072">
                  <a:extLst>
                    <a:ext uri="{9D8B030D-6E8A-4147-A177-3AD203B41FA5}">
                      <a16:colId xmlns:a16="http://schemas.microsoft.com/office/drawing/2014/main" val="3746389877"/>
                    </a:ext>
                  </a:extLst>
                </a:gridCol>
                <a:gridCol w="576072">
                  <a:extLst>
                    <a:ext uri="{9D8B030D-6E8A-4147-A177-3AD203B41FA5}">
                      <a16:colId xmlns:a16="http://schemas.microsoft.com/office/drawing/2014/main" val="1443627840"/>
                    </a:ext>
                  </a:extLst>
                </a:gridCol>
                <a:gridCol w="576072">
                  <a:extLst>
                    <a:ext uri="{9D8B030D-6E8A-4147-A177-3AD203B41FA5}">
                      <a16:colId xmlns:a16="http://schemas.microsoft.com/office/drawing/2014/main" val="1301634866"/>
                    </a:ext>
                  </a:extLst>
                </a:gridCol>
                <a:gridCol w="576072">
                  <a:extLst>
                    <a:ext uri="{9D8B030D-6E8A-4147-A177-3AD203B41FA5}">
                      <a16:colId xmlns:a16="http://schemas.microsoft.com/office/drawing/2014/main" val="17751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844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- 2022-06-25 15:00:01</a:t>
                      </a:r>
                      <a:r>
                        <a:rPr kumimoji="0" lang="nl-NL" sz="1000" b="0" i="0" u="none" strike="noStrike" kern="1200" cap="none" spc="0" normalizeH="0" baseline="0" noProof="0">
                          <a:ln>
                            <a:noFill/>
                          </a:ln>
                          <a:solidFill>
                            <a:prstClr val="black"/>
                          </a:solidFill>
                          <a:effectLst/>
                          <a:uLnTx/>
                          <a:uFillTx/>
                          <a:latin typeface="+mn-lt"/>
                          <a:ea typeface="+mn-ea"/>
                          <a:cs typeface="+mn-cs"/>
                        </a:rPr>
                        <a:t>
 Van dit verhaal wil jij zeker achter de bank kruipen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Banner_De-Omega_NTR_3FM.jpg%3Fv%3D1656057661&amp;cfs=1&amp;ext=emg0&amp;utld=nporadio.nl&amp;_nc_oe=70710&amp;_nc_sid=505865&amp;_nc_o2e=1&amp;ccb=3-6&amp;_nc_hash=AQHHWGwAfdFSEb3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13:15:40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76385341"/>
                  </a:ext>
                </a:extLst>
              </a:tr>
            </a:tbl>
          </a:graphicData>
        </a:graphic>
      </p:graphicFrame>
      <p:sp>
        <p:nvSpPr>
          <p:cNvPr id="4" name="Text Placeholder 3">
            <a:extLst>
              <a:ext uri="{FF2B5EF4-FFF2-40B4-BE49-F238E27FC236}">
                <a16:creationId xmlns:a16="http://schemas.microsoft.com/office/drawing/2014/main" id="{734EDD0E-3143-4890-81F9-5C92B40C34D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143578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5123-D38A-4803-BF4A-428D88C05651}"/>
              </a:ext>
            </a:extLst>
          </p:cNvPr>
          <p:cNvSpPr>
            <a:spLocks noGrp="1"/>
          </p:cNvSpPr>
          <p:nvPr>
            <p:ph type="title"/>
          </p:nvPr>
        </p:nvSpPr>
        <p:spPr/>
        <p:txBody>
          <a:bodyPr/>
          <a:lstStyle/>
          <a:p>
            <a:r>
              <a:rPr lang="en-US"/>
              <a:t>Facebook Top 10 slechtst scorende posts | NPO3FM - 2 of 10</a:t>
            </a:r>
          </a:p>
        </p:txBody>
      </p:sp>
      <p:graphicFrame>
        <p:nvGraphicFramePr>
          <p:cNvPr id="5" name="Table Placeholder 4">
            <a:extLst>
              <a:ext uri="{FF2B5EF4-FFF2-40B4-BE49-F238E27FC236}">
                <a16:creationId xmlns:a16="http://schemas.microsoft.com/office/drawing/2014/main" id="{AE5FD30D-5E30-4588-AAD0-D463C40741BE}"/>
              </a:ext>
            </a:extLst>
          </p:cNvPr>
          <p:cNvGraphicFramePr>
            <a:graphicFrameLocks noGrp="1"/>
          </p:cNvGraphicFramePr>
          <p:nvPr>
            <p:ph type="tbl" sz="quarter" idx="13"/>
            <p:extLst>
              <p:ext uri="{D42A27DB-BD31-4B8C-83A1-F6EECF244321}">
                <p14:modId xmlns:p14="http://schemas.microsoft.com/office/powerpoint/2010/main" val="2768963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3943293"/>
                    </a:ext>
                  </a:extLst>
                </a:gridCol>
                <a:gridCol w="1645920">
                  <a:extLst>
                    <a:ext uri="{9D8B030D-6E8A-4147-A177-3AD203B41FA5}">
                      <a16:colId xmlns:a16="http://schemas.microsoft.com/office/drawing/2014/main" val="1726792279"/>
                    </a:ext>
                  </a:extLst>
                </a:gridCol>
                <a:gridCol w="1152144">
                  <a:extLst>
                    <a:ext uri="{9D8B030D-6E8A-4147-A177-3AD203B41FA5}">
                      <a16:colId xmlns:a16="http://schemas.microsoft.com/office/drawing/2014/main" val="4241990895"/>
                    </a:ext>
                  </a:extLst>
                </a:gridCol>
                <a:gridCol w="576072">
                  <a:extLst>
                    <a:ext uri="{9D8B030D-6E8A-4147-A177-3AD203B41FA5}">
                      <a16:colId xmlns:a16="http://schemas.microsoft.com/office/drawing/2014/main" val="2529439742"/>
                    </a:ext>
                  </a:extLst>
                </a:gridCol>
                <a:gridCol w="576072">
                  <a:extLst>
                    <a:ext uri="{9D8B030D-6E8A-4147-A177-3AD203B41FA5}">
                      <a16:colId xmlns:a16="http://schemas.microsoft.com/office/drawing/2014/main" val="2314314753"/>
                    </a:ext>
                  </a:extLst>
                </a:gridCol>
                <a:gridCol w="576072">
                  <a:extLst>
                    <a:ext uri="{9D8B030D-6E8A-4147-A177-3AD203B41FA5}">
                      <a16:colId xmlns:a16="http://schemas.microsoft.com/office/drawing/2014/main" val="2824182290"/>
                    </a:ext>
                  </a:extLst>
                </a:gridCol>
                <a:gridCol w="576072">
                  <a:extLst>
                    <a:ext uri="{9D8B030D-6E8A-4147-A177-3AD203B41FA5}">
                      <a16:colId xmlns:a16="http://schemas.microsoft.com/office/drawing/2014/main" val="1421832559"/>
                    </a:ext>
                  </a:extLst>
                </a:gridCol>
                <a:gridCol w="576072">
                  <a:extLst>
                    <a:ext uri="{9D8B030D-6E8A-4147-A177-3AD203B41FA5}">
                      <a16:colId xmlns:a16="http://schemas.microsoft.com/office/drawing/2014/main" val="1253077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50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- 2022-06-25 08:00:01</a:t>
                      </a:r>
                      <a:r>
                        <a:rPr kumimoji="0" lang="nl-NL" sz="1000" b="0" i="0" u="none" strike="noStrike" kern="1200" cap="none" spc="0" normalizeH="0" baseline="0" noProof="0">
                          <a:ln>
                            <a:noFill/>
                          </a:ln>
                          <a:solidFill>
                            <a:prstClr val="black"/>
                          </a:solidFill>
                          <a:effectLst/>
                          <a:uLnTx/>
                          <a:uFillTx/>
                          <a:latin typeface="+mn-lt"/>
                          <a:ea typeface="+mn-ea"/>
                          <a:cs typeface="+mn-cs"/>
                        </a:rPr>
                        <a:t>
 Zo gaat je ritje naar Spanje, Frankrijk of een festival wel heel snel.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emg1/v/t13/5414696961157577309?url=https%3A%2F%2Fcms-assets.nporadio.nl%2Fnpo3fm%2F_videoThumbnail%2Falexander-popov-Xbh_OGLRfUM-unsplash.jpg%3Fv%3D1656081914&amp;fb_obo=1&amp;utld=nporadio.nl&amp;stp=c0.5000x0.5000f_dst-emg0_p360x360_q75&amp;ccb=13-1&amp;oh=00_AT-cH9ULC9E9JSEACFtREbgMv3wDaEDH2rS3JoNj6hYwsA&amp;oe=62CF5052&amp;_nc_sid=c504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13:15:40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80534396"/>
                  </a:ext>
                </a:extLst>
              </a:tr>
            </a:tbl>
          </a:graphicData>
        </a:graphic>
      </p:graphicFrame>
      <p:sp>
        <p:nvSpPr>
          <p:cNvPr id="4" name="Text Placeholder 3">
            <a:extLst>
              <a:ext uri="{FF2B5EF4-FFF2-40B4-BE49-F238E27FC236}">
                <a16:creationId xmlns:a16="http://schemas.microsoft.com/office/drawing/2014/main" id="{56880E0E-8569-46E6-926D-9878B65F1D75}"/>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584027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18C2A-DC54-4F86-992C-EE154FB073EF}"/>
              </a:ext>
            </a:extLst>
          </p:cNvPr>
          <p:cNvSpPr>
            <a:spLocks noGrp="1"/>
          </p:cNvSpPr>
          <p:nvPr>
            <p:ph type="title"/>
          </p:nvPr>
        </p:nvSpPr>
        <p:spPr/>
        <p:txBody>
          <a:bodyPr/>
          <a:lstStyle/>
          <a:p>
            <a:r>
              <a:rPr lang="en-US"/>
              <a:t>Facebook Top 10 slechtst scorende posts | NPO3FM - 3 of 10</a:t>
            </a:r>
          </a:p>
        </p:txBody>
      </p:sp>
      <p:graphicFrame>
        <p:nvGraphicFramePr>
          <p:cNvPr id="5" name="Table Placeholder 4">
            <a:extLst>
              <a:ext uri="{FF2B5EF4-FFF2-40B4-BE49-F238E27FC236}">
                <a16:creationId xmlns:a16="http://schemas.microsoft.com/office/drawing/2014/main" id="{44E4452E-A4E6-4C73-8DE5-661FD4493528}"/>
              </a:ext>
            </a:extLst>
          </p:cNvPr>
          <p:cNvGraphicFramePr>
            <a:graphicFrameLocks noGrp="1"/>
          </p:cNvGraphicFramePr>
          <p:nvPr>
            <p:ph type="tbl" sz="quarter" idx="13"/>
            <p:extLst>
              <p:ext uri="{D42A27DB-BD31-4B8C-83A1-F6EECF244321}">
                <p14:modId xmlns:p14="http://schemas.microsoft.com/office/powerpoint/2010/main" val="165841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7703604"/>
                    </a:ext>
                  </a:extLst>
                </a:gridCol>
                <a:gridCol w="1645920">
                  <a:extLst>
                    <a:ext uri="{9D8B030D-6E8A-4147-A177-3AD203B41FA5}">
                      <a16:colId xmlns:a16="http://schemas.microsoft.com/office/drawing/2014/main" val="3760410889"/>
                    </a:ext>
                  </a:extLst>
                </a:gridCol>
                <a:gridCol w="1152144">
                  <a:extLst>
                    <a:ext uri="{9D8B030D-6E8A-4147-A177-3AD203B41FA5}">
                      <a16:colId xmlns:a16="http://schemas.microsoft.com/office/drawing/2014/main" val="1794145324"/>
                    </a:ext>
                  </a:extLst>
                </a:gridCol>
                <a:gridCol w="576072">
                  <a:extLst>
                    <a:ext uri="{9D8B030D-6E8A-4147-A177-3AD203B41FA5}">
                      <a16:colId xmlns:a16="http://schemas.microsoft.com/office/drawing/2014/main" val="2657344148"/>
                    </a:ext>
                  </a:extLst>
                </a:gridCol>
                <a:gridCol w="576072">
                  <a:extLst>
                    <a:ext uri="{9D8B030D-6E8A-4147-A177-3AD203B41FA5}">
                      <a16:colId xmlns:a16="http://schemas.microsoft.com/office/drawing/2014/main" val="3484805437"/>
                    </a:ext>
                  </a:extLst>
                </a:gridCol>
                <a:gridCol w="576072">
                  <a:extLst>
                    <a:ext uri="{9D8B030D-6E8A-4147-A177-3AD203B41FA5}">
                      <a16:colId xmlns:a16="http://schemas.microsoft.com/office/drawing/2014/main" val="2832487416"/>
                    </a:ext>
                  </a:extLst>
                </a:gridCol>
                <a:gridCol w="576072">
                  <a:extLst>
                    <a:ext uri="{9D8B030D-6E8A-4147-A177-3AD203B41FA5}">
                      <a16:colId xmlns:a16="http://schemas.microsoft.com/office/drawing/2014/main" val="2529862731"/>
                    </a:ext>
                  </a:extLst>
                </a:gridCol>
                <a:gridCol w="576072">
                  <a:extLst>
                    <a:ext uri="{9D8B030D-6E8A-4147-A177-3AD203B41FA5}">
                      <a16:colId xmlns:a16="http://schemas.microsoft.com/office/drawing/2014/main" val="1620826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548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- 2022-06-30 12:05:03</a:t>
                      </a:r>
                      <a:r>
                        <a:rPr kumimoji="0" lang="nl-NL" sz="1000" b="0" i="0" u="none" strike="noStrike" kern="1200" cap="none" spc="0" normalizeH="0" baseline="0" noProof="0">
                          <a:ln>
                            <a:noFill/>
                          </a:ln>
                          <a:solidFill>
                            <a:prstClr val="black"/>
                          </a:solidFill>
                          <a:effectLst/>
                          <a:uLnTx/>
                          <a:uFillTx/>
                          <a:latin typeface="+mn-lt"/>
                          <a:ea typeface="+mn-ea"/>
                          <a:cs typeface="+mn-cs"/>
                        </a:rPr>
                        <a:t>
 Duik jij dit weekend het Rabbit Hole 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emg1/v/t13/10537376732370107668?url=https%3A%2F%2F3voor12.vpro.nl%2F.imaging%2Fmte%2F3v12%2Fopengraph%2Fdam%2F3voor12%2Fnieuws%2F2019%2FDown-The-Rabbit-Hole%2FSfeer%2F2019_DownTheRabbitHole_Sfeer_0U1A3351_door-Bibian-Bingen.jpg%2Fjcr%3Acontent%2F2019_DownTheRabbitHole_Sfeer_0U1A3351_door%2520Bibian%2520Bingen.jpg&amp;fb_obo=1&amp;utld=vpro.nl&amp;stp=c0.5000x0.5000f_dst-emg0_p720x720_q75&amp;ccb=13-1&amp;oh=00_AT9b418x34f8waFsxqHjiQYB1WPzjov2ReZCGR-JWkl1Yw&amp;oe=62CF3886&amp;_nc_sid=c504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13:15:40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12614587"/>
                  </a:ext>
                </a:extLst>
              </a:tr>
            </a:tbl>
          </a:graphicData>
        </a:graphic>
      </p:graphicFrame>
      <p:sp>
        <p:nvSpPr>
          <p:cNvPr id="4" name="Text Placeholder 3">
            <a:extLst>
              <a:ext uri="{FF2B5EF4-FFF2-40B4-BE49-F238E27FC236}">
                <a16:creationId xmlns:a16="http://schemas.microsoft.com/office/drawing/2014/main" id="{BFD8BE3D-A157-434A-B738-E06BED372B0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499998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A88D-3FC2-480C-90CF-A3EE6438F73D}"/>
              </a:ext>
            </a:extLst>
          </p:cNvPr>
          <p:cNvSpPr>
            <a:spLocks noGrp="1"/>
          </p:cNvSpPr>
          <p:nvPr>
            <p:ph type="title"/>
          </p:nvPr>
        </p:nvSpPr>
        <p:spPr/>
        <p:txBody>
          <a:bodyPr/>
          <a:lstStyle/>
          <a:p>
            <a:r>
              <a:rPr lang="en-US"/>
              <a:t>Facebook Top 10 slechtst scorende posts | NPO3FM - 4 of 10</a:t>
            </a:r>
          </a:p>
        </p:txBody>
      </p:sp>
      <p:graphicFrame>
        <p:nvGraphicFramePr>
          <p:cNvPr id="5" name="Table Placeholder 4">
            <a:extLst>
              <a:ext uri="{FF2B5EF4-FFF2-40B4-BE49-F238E27FC236}">
                <a16:creationId xmlns:a16="http://schemas.microsoft.com/office/drawing/2014/main" id="{BB1DE82C-428C-4D28-AC2F-D8E8E447043A}"/>
              </a:ext>
            </a:extLst>
          </p:cNvPr>
          <p:cNvGraphicFramePr>
            <a:graphicFrameLocks noGrp="1"/>
          </p:cNvGraphicFramePr>
          <p:nvPr>
            <p:ph type="tbl" sz="quarter" idx="13"/>
            <p:extLst>
              <p:ext uri="{D42A27DB-BD31-4B8C-83A1-F6EECF244321}">
                <p14:modId xmlns:p14="http://schemas.microsoft.com/office/powerpoint/2010/main" val="4166661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8022318"/>
                    </a:ext>
                  </a:extLst>
                </a:gridCol>
                <a:gridCol w="1645920">
                  <a:extLst>
                    <a:ext uri="{9D8B030D-6E8A-4147-A177-3AD203B41FA5}">
                      <a16:colId xmlns:a16="http://schemas.microsoft.com/office/drawing/2014/main" val="1344165033"/>
                    </a:ext>
                  </a:extLst>
                </a:gridCol>
                <a:gridCol w="1152144">
                  <a:extLst>
                    <a:ext uri="{9D8B030D-6E8A-4147-A177-3AD203B41FA5}">
                      <a16:colId xmlns:a16="http://schemas.microsoft.com/office/drawing/2014/main" val="1320302345"/>
                    </a:ext>
                  </a:extLst>
                </a:gridCol>
                <a:gridCol w="576072">
                  <a:extLst>
                    <a:ext uri="{9D8B030D-6E8A-4147-A177-3AD203B41FA5}">
                      <a16:colId xmlns:a16="http://schemas.microsoft.com/office/drawing/2014/main" val="2233376187"/>
                    </a:ext>
                  </a:extLst>
                </a:gridCol>
                <a:gridCol w="576072">
                  <a:extLst>
                    <a:ext uri="{9D8B030D-6E8A-4147-A177-3AD203B41FA5}">
                      <a16:colId xmlns:a16="http://schemas.microsoft.com/office/drawing/2014/main" val="1540512296"/>
                    </a:ext>
                  </a:extLst>
                </a:gridCol>
                <a:gridCol w="576072">
                  <a:extLst>
                    <a:ext uri="{9D8B030D-6E8A-4147-A177-3AD203B41FA5}">
                      <a16:colId xmlns:a16="http://schemas.microsoft.com/office/drawing/2014/main" val="850265269"/>
                    </a:ext>
                  </a:extLst>
                </a:gridCol>
                <a:gridCol w="576072">
                  <a:extLst>
                    <a:ext uri="{9D8B030D-6E8A-4147-A177-3AD203B41FA5}">
                      <a16:colId xmlns:a16="http://schemas.microsoft.com/office/drawing/2014/main" val="2798604154"/>
                    </a:ext>
                  </a:extLst>
                </a:gridCol>
                <a:gridCol w="576072">
                  <a:extLst>
                    <a:ext uri="{9D8B030D-6E8A-4147-A177-3AD203B41FA5}">
                      <a16:colId xmlns:a16="http://schemas.microsoft.com/office/drawing/2014/main" val="243335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859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- 2022-02-09 17:18:38</a:t>
                      </a:r>
                      <a:r>
                        <a:rPr kumimoji="0" lang="nl-NL" sz="1000" b="0" i="0" u="none" strike="noStrike" kern="1200" cap="none" spc="0" normalizeH="0" baseline="0" noProof="0">
                          <a:ln>
                            <a:noFill/>
                          </a:ln>
                          <a:solidFill>
                            <a:prstClr val="black"/>
                          </a:solidFill>
                          <a:effectLst/>
                          <a:uLnTx/>
                          <a:uFillTx/>
                          <a:latin typeface="+mn-lt"/>
                          <a:ea typeface="+mn-ea"/>
                          <a:cs typeface="+mn-cs"/>
                        </a:rPr>
                        <a:t>
 Alles wat je moet weten over Nord Stream 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w6Gc3xOVrJU8s&amp;w=720&amp;h=720&amp;url=https%3A%2F%2Fcms-assets.nporadio.nl%2Fnpo3fm%2F_videoPreview%2Flang-verhaal-kort-6.png%3Fv%3D1644426837&amp;cfs=1&amp;ext=emg0&amp;_nc_oe=6fa39&amp;_nc_sid=06c271&amp;ccb=3-5&amp;_nc_hash=AQFU1ggW-0w5I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02/25/2022 13:42:22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89677104"/>
                  </a:ext>
                </a:extLst>
              </a:tr>
            </a:tbl>
          </a:graphicData>
        </a:graphic>
      </p:graphicFrame>
      <p:sp>
        <p:nvSpPr>
          <p:cNvPr id="4" name="Text Placeholder 3">
            <a:extLst>
              <a:ext uri="{FF2B5EF4-FFF2-40B4-BE49-F238E27FC236}">
                <a16:creationId xmlns:a16="http://schemas.microsoft.com/office/drawing/2014/main" id="{FA8EF83B-DE74-4B8B-B125-68BB65780E2E}"/>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93699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D9D1-EC78-47A3-8915-A3EDC8D742C1}"/>
              </a:ext>
            </a:extLst>
          </p:cNvPr>
          <p:cNvSpPr>
            <a:spLocks noGrp="1"/>
          </p:cNvSpPr>
          <p:nvPr>
            <p:ph type="title"/>
          </p:nvPr>
        </p:nvSpPr>
        <p:spPr/>
        <p:txBody>
          <a:bodyPr/>
          <a:lstStyle/>
          <a:p>
            <a:r>
              <a:rPr lang="en-US"/>
              <a:t>Facebook Top 10 slechtst scorende posts | NPO3FM - 5 of 10</a:t>
            </a:r>
          </a:p>
        </p:txBody>
      </p:sp>
      <p:graphicFrame>
        <p:nvGraphicFramePr>
          <p:cNvPr id="5" name="Table Placeholder 4">
            <a:extLst>
              <a:ext uri="{FF2B5EF4-FFF2-40B4-BE49-F238E27FC236}">
                <a16:creationId xmlns:a16="http://schemas.microsoft.com/office/drawing/2014/main" id="{BC04993B-A9D8-48CE-8242-A1FC4FE51130}"/>
              </a:ext>
            </a:extLst>
          </p:cNvPr>
          <p:cNvGraphicFramePr>
            <a:graphicFrameLocks noGrp="1"/>
          </p:cNvGraphicFramePr>
          <p:nvPr>
            <p:ph type="tbl" sz="quarter" idx="13"/>
            <p:extLst>
              <p:ext uri="{D42A27DB-BD31-4B8C-83A1-F6EECF244321}">
                <p14:modId xmlns:p14="http://schemas.microsoft.com/office/powerpoint/2010/main" val="381913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092714"/>
                    </a:ext>
                  </a:extLst>
                </a:gridCol>
                <a:gridCol w="1645920">
                  <a:extLst>
                    <a:ext uri="{9D8B030D-6E8A-4147-A177-3AD203B41FA5}">
                      <a16:colId xmlns:a16="http://schemas.microsoft.com/office/drawing/2014/main" val="218901144"/>
                    </a:ext>
                  </a:extLst>
                </a:gridCol>
                <a:gridCol w="1152144">
                  <a:extLst>
                    <a:ext uri="{9D8B030D-6E8A-4147-A177-3AD203B41FA5}">
                      <a16:colId xmlns:a16="http://schemas.microsoft.com/office/drawing/2014/main" val="2763049383"/>
                    </a:ext>
                  </a:extLst>
                </a:gridCol>
                <a:gridCol w="576072">
                  <a:extLst>
                    <a:ext uri="{9D8B030D-6E8A-4147-A177-3AD203B41FA5}">
                      <a16:colId xmlns:a16="http://schemas.microsoft.com/office/drawing/2014/main" val="2294447173"/>
                    </a:ext>
                  </a:extLst>
                </a:gridCol>
                <a:gridCol w="576072">
                  <a:extLst>
                    <a:ext uri="{9D8B030D-6E8A-4147-A177-3AD203B41FA5}">
                      <a16:colId xmlns:a16="http://schemas.microsoft.com/office/drawing/2014/main" val="2836497432"/>
                    </a:ext>
                  </a:extLst>
                </a:gridCol>
                <a:gridCol w="576072">
                  <a:extLst>
                    <a:ext uri="{9D8B030D-6E8A-4147-A177-3AD203B41FA5}">
                      <a16:colId xmlns:a16="http://schemas.microsoft.com/office/drawing/2014/main" val="4278006070"/>
                    </a:ext>
                  </a:extLst>
                </a:gridCol>
                <a:gridCol w="576072">
                  <a:extLst>
                    <a:ext uri="{9D8B030D-6E8A-4147-A177-3AD203B41FA5}">
                      <a16:colId xmlns:a16="http://schemas.microsoft.com/office/drawing/2014/main" val="265605563"/>
                    </a:ext>
                  </a:extLst>
                </a:gridCol>
                <a:gridCol w="576072">
                  <a:extLst>
                    <a:ext uri="{9D8B030D-6E8A-4147-A177-3AD203B41FA5}">
                      <a16:colId xmlns:a16="http://schemas.microsoft.com/office/drawing/2014/main" val="255957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014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- 2022-02-22 19:12:12</a:t>
                      </a:r>
                      <a:r>
                        <a:rPr kumimoji="0" lang="nl-NL" sz="1000" b="0" i="0" u="none" strike="noStrike" kern="1200" cap="none" spc="0" normalizeH="0" baseline="0" noProof="0">
                          <a:ln>
                            <a:noFill/>
                          </a:ln>
                          <a:solidFill>
                            <a:prstClr val="black"/>
                          </a:solidFill>
                          <a:effectLst/>
                          <a:uLnTx/>
                          <a:uFillTx/>
                          <a:latin typeface="+mn-lt"/>
                          <a:ea typeface="+mn-ea"/>
                          <a:cs typeface="+mn-cs"/>
                        </a:rPr>
                        <a:t>
 Benieuwd naar de huidige stand van zaken rondom Oekraïne en Rusland? Check de aflevering van Lang Verhaal Kort van vandaag!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GSA60LuU6rgU4&amp;w=720&amp;h=720&amp;url=https%3A%2F%2Fcms-assets.nporadio.nl%2Fnpo3fm%2F_videoPreview%2Fimg-170222-262.jpg%3Fv%3D1645544654&amp;cfs=1&amp;ext=emg0&amp;_nc_oe=6fce0&amp;_nc_sid=06c271&amp;ccb=3-5&amp;_nc_hash=AQH0klRYNXr7YD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20:23:45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41730617"/>
                  </a:ext>
                </a:extLst>
              </a:tr>
            </a:tbl>
          </a:graphicData>
        </a:graphic>
      </p:graphicFrame>
      <p:sp>
        <p:nvSpPr>
          <p:cNvPr id="4" name="Text Placeholder 3">
            <a:extLst>
              <a:ext uri="{FF2B5EF4-FFF2-40B4-BE49-F238E27FC236}">
                <a16:creationId xmlns:a16="http://schemas.microsoft.com/office/drawing/2014/main" id="{59DED285-122A-4E4B-BAED-2929924947A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595889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5AD5A-E0D1-4394-8622-F8045DA917E2}"/>
              </a:ext>
            </a:extLst>
          </p:cNvPr>
          <p:cNvSpPr>
            <a:spLocks noGrp="1"/>
          </p:cNvSpPr>
          <p:nvPr>
            <p:ph type="title"/>
          </p:nvPr>
        </p:nvSpPr>
        <p:spPr/>
        <p:txBody>
          <a:bodyPr/>
          <a:lstStyle/>
          <a:p>
            <a:r>
              <a:rPr lang="en-US"/>
              <a:t>Facebook Top 10 slechtst scorende posts | NPO3FM - 6 of 10</a:t>
            </a:r>
          </a:p>
        </p:txBody>
      </p:sp>
      <p:graphicFrame>
        <p:nvGraphicFramePr>
          <p:cNvPr id="5" name="Table Placeholder 4">
            <a:extLst>
              <a:ext uri="{FF2B5EF4-FFF2-40B4-BE49-F238E27FC236}">
                <a16:creationId xmlns:a16="http://schemas.microsoft.com/office/drawing/2014/main" id="{471D8112-5C68-4BBE-BE75-B6D688099F9C}"/>
              </a:ext>
            </a:extLst>
          </p:cNvPr>
          <p:cNvGraphicFramePr>
            <a:graphicFrameLocks noGrp="1"/>
          </p:cNvGraphicFramePr>
          <p:nvPr>
            <p:ph type="tbl" sz="quarter" idx="13"/>
            <p:extLst>
              <p:ext uri="{D42A27DB-BD31-4B8C-83A1-F6EECF244321}">
                <p14:modId xmlns:p14="http://schemas.microsoft.com/office/powerpoint/2010/main" val="420119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06642531"/>
                    </a:ext>
                  </a:extLst>
                </a:gridCol>
                <a:gridCol w="1645920">
                  <a:extLst>
                    <a:ext uri="{9D8B030D-6E8A-4147-A177-3AD203B41FA5}">
                      <a16:colId xmlns:a16="http://schemas.microsoft.com/office/drawing/2014/main" val="3718576007"/>
                    </a:ext>
                  </a:extLst>
                </a:gridCol>
                <a:gridCol w="1152144">
                  <a:extLst>
                    <a:ext uri="{9D8B030D-6E8A-4147-A177-3AD203B41FA5}">
                      <a16:colId xmlns:a16="http://schemas.microsoft.com/office/drawing/2014/main" val="1856485915"/>
                    </a:ext>
                  </a:extLst>
                </a:gridCol>
                <a:gridCol w="576072">
                  <a:extLst>
                    <a:ext uri="{9D8B030D-6E8A-4147-A177-3AD203B41FA5}">
                      <a16:colId xmlns:a16="http://schemas.microsoft.com/office/drawing/2014/main" val="984565135"/>
                    </a:ext>
                  </a:extLst>
                </a:gridCol>
                <a:gridCol w="576072">
                  <a:extLst>
                    <a:ext uri="{9D8B030D-6E8A-4147-A177-3AD203B41FA5}">
                      <a16:colId xmlns:a16="http://schemas.microsoft.com/office/drawing/2014/main" val="1734111964"/>
                    </a:ext>
                  </a:extLst>
                </a:gridCol>
                <a:gridCol w="576072">
                  <a:extLst>
                    <a:ext uri="{9D8B030D-6E8A-4147-A177-3AD203B41FA5}">
                      <a16:colId xmlns:a16="http://schemas.microsoft.com/office/drawing/2014/main" val="1864792265"/>
                    </a:ext>
                  </a:extLst>
                </a:gridCol>
                <a:gridCol w="576072">
                  <a:extLst>
                    <a:ext uri="{9D8B030D-6E8A-4147-A177-3AD203B41FA5}">
                      <a16:colId xmlns:a16="http://schemas.microsoft.com/office/drawing/2014/main" val="2084873253"/>
                    </a:ext>
                  </a:extLst>
                </a:gridCol>
                <a:gridCol w="576072">
                  <a:extLst>
                    <a:ext uri="{9D8B030D-6E8A-4147-A177-3AD203B41FA5}">
                      <a16:colId xmlns:a16="http://schemas.microsoft.com/office/drawing/2014/main" val="194099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517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- 2022-05-03 10:10:32</a:t>
                      </a:r>
                      <a:r>
                        <a:rPr kumimoji="0" lang="nl-NL" sz="1000" b="0" i="0" u="none" strike="noStrike" kern="1200" cap="none" spc="0" normalizeH="0" baseline="0" noProof="0">
                          <a:ln>
                            <a:noFill/>
                          </a:ln>
                          <a:solidFill>
                            <a:prstClr val="black"/>
                          </a:solidFill>
                          <a:effectLst/>
                          <a:uLnTx/>
                          <a:uFillTx/>
                          <a:latin typeface="+mn-lt"/>
                          <a:ea typeface="+mn-ea"/>
                          <a:cs typeface="+mn-cs"/>
                        </a:rPr>
                        <a:t>
 Met een bekende stem uit Harry Potter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-2.xx.fbcdn.net/safe_image.php?w=360&amp;h=360&amp;url=https%3A%2F%2Fcms-assets.nporadio.nl%2Fnpo3fm%2F_videoThumbnail%2Fintro-1649183439.jpeg%3Fv%3D1651561774&amp;cfs=1&amp;ext=emg0&amp;utld=nporadio.nl&amp;_nc_oe=70213&amp;_nc_sid=505865&amp;_nc_o2e=1&amp;ccb=3-6&amp;_nc_hash=AQHPZR2TH6Vj4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05/20/2022 07:12:22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56667794"/>
                  </a:ext>
                </a:extLst>
              </a:tr>
            </a:tbl>
          </a:graphicData>
        </a:graphic>
      </p:graphicFrame>
      <p:sp>
        <p:nvSpPr>
          <p:cNvPr id="4" name="Text Placeholder 3">
            <a:extLst>
              <a:ext uri="{FF2B5EF4-FFF2-40B4-BE49-F238E27FC236}">
                <a16:creationId xmlns:a16="http://schemas.microsoft.com/office/drawing/2014/main" id="{B4B78EE9-781C-41E6-91CF-F9DB8DF29456}"/>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585063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ACA9-783A-49BD-A779-C188DF443F76}"/>
              </a:ext>
            </a:extLst>
          </p:cNvPr>
          <p:cNvSpPr>
            <a:spLocks noGrp="1"/>
          </p:cNvSpPr>
          <p:nvPr>
            <p:ph type="title"/>
          </p:nvPr>
        </p:nvSpPr>
        <p:spPr/>
        <p:txBody>
          <a:bodyPr/>
          <a:lstStyle/>
          <a:p>
            <a:r>
              <a:rPr lang="en-US"/>
              <a:t>Facebook Top 10 slechtst scorende posts | NPO3FM - 7 of 10</a:t>
            </a:r>
          </a:p>
        </p:txBody>
      </p:sp>
      <p:graphicFrame>
        <p:nvGraphicFramePr>
          <p:cNvPr id="5" name="Table Placeholder 4">
            <a:extLst>
              <a:ext uri="{FF2B5EF4-FFF2-40B4-BE49-F238E27FC236}">
                <a16:creationId xmlns:a16="http://schemas.microsoft.com/office/drawing/2014/main" id="{8DA54186-9E2A-4E58-BB38-3197CD7EED88}"/>
              </a:ext>
            </a:extLst>
          </p:cNvPr>
          <p:cNvGraphicFramePr>
            <a:graphicFrameLocks noGrp="1"/>
          </p:cNvGraphicFramePr>
          <p:nvPr>
            <p:ph type="tbl" sz="quarter" idx="13"/>
            <p:extLst>
              <p:ext uri="{D42A27DB-BD31-4B8C-83A1-F6EECF244321}">
                <p14:modId xmlns:p14="http://schemas.microsoft.com/office/powerpoint/2010/main" val="333542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4733207"/>
                    </a:ext>
                  </a:extLst>
                </a:gridCol>
                <a:gridCol w="1645920">
                  <a:extLst>
                    <a:ext uri="{9D8B030D-6E8A-4147-A177-3AD203B41FA5}">
                      <a16:colId xmlns:a16="http://schemas.microsoft.com/office/drawing/2014/main" val="2483639859"/>
                    </a:ext>
                  </a:extLst>
                </a:gridCol>
                <a:gridCol w="1152144">
                  <a:extLst>
                    <a:ext uri="{9D8B030D-6E8A-4147-A177-3AD203B41FA5}">
                      <a16:colId xmlns:a16="http://schemas.microsoft.com/office/drawing/2014/main" val="1366122523"/>
                    </a:ext>
                  </a:extLst>
                </a:gridCol>
                <a:gridCol w="576072">
                  <a:extLst>
                    <a:ext uri="{9D8B030D-6E8A-4147-A177-3AD203B41FA5}">
                      <a16:colId xmlns:a16="http://schemas.microsoft.com/office/drawing/2014/main" val="2249207318"/>
                    </a:ext>
                  </a:extLst>
                </a:gridCol>
                <a:gridCol w="576072">
                  <a:extLst>
                    <a:ext uri="{9D8B030D-6E8A-4147-A177-3AD203B41FA5}">
                      <a16:colId xmlns:a16="http://schemas.microsoft.com/office/drawing/2014/main" val="2739923628"/>
                    </a:ext>
                  </a:extLst>
                </a:gridCol>
                <a:gridCol w="576072">
                  <a:extLst>
                    <a:ext uri="{9D8B030D-6E8A-4147-A177-3AD203B41FA5}">
                      <a16:colId xmlns:a16="http://schemas.microsoft.com/office/drawing/2014/main" val="434324125"/>
                    </a:ext>
                  </a:extLst>
                </a:gridCol>
                <a:gridCol w="576072">
                  <a:extLst>
                    <a:ext uri="{9D8B030D-6E8A-4147-A177-3AD203B41FA5}">
                      <a16:colId xmlns:a16="http://schemas.microsoft.com/office/drawing/2014/main" val="2845538879"/>
                    </a:ext>
                  </a:extLst>
                </a:gridCol>
                <a:gridCol w="576072">
                  <a:extLst>
                    <a:ext uri="{9D8B030D-6E8A-4147-A177-3AD203B41FA5}">
                      <a16:colId xmlns:a16="http://schemas.microsoft.com/office/drawing/2014/main" val="409956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41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- 2022-05-18 06:22:32</a:t>
                      </a:r>
                      <a:r>
                        <a:rPr kumimoji="0" lang="nl-NL" sz="1000" b="0" i="0" u="none" strike="noStrike" kern="1200" cap="none" spc="0" normalizeH="0" baseline="0" noProof="0">
                          <a:ln>
                            <a:noFill/>
                          </a:ln>
                          <a:solidFill>
                            <a:prstClr val="black"/>
                          </a:solidFill>
                          <a:effectLst/>
                          <a:uLnTx/>
                          <a:uFillTx/>
                          <a:latin typeface="+mn-lt"/>
                          <a:ea typeface="+mn-ea"/>
                          <a:cs typeface="+mn-cs"/>
                        </a:rPr>
                        <a:t>
 Welke is jouw favoriet?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emg1/v/t13/4593268292115717877?url=https%3A%2F%2Fcms-assets.nporadio.nl%2Fnpo3fm%2F_videoThumbnail%2FWERKT-HET-AL.png%3Fv%3D1652802006&amp;fb_obo=1&amp;utld=nporadio.nl&amp;stp=c0.5000x0.5000f_dst-emg0_p360x360_q75&amp;ccb=13-1&amp;oh=00_AT90QmUBgzdDThinQpEXQyBbkp9TXpJ7lzX2hL769TnS_w&amp;oe=62A04FF5&amp;_nc_sid=c504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07:20:47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4792851"/>
                  </a:ext>
                </a:extLst>
              </a:tr>
            </a:tbl>
          </a:graphicData>
        </a:graphic>
      </p:graphicFrame>
      <p:sp>
        <p:nvSpPr>
          <p:cNvPr id="4" name="Text Placeholder 3">
            <a:extLst>
              <a:ext uri="{FF2B5EF4-FFF2-40B4-BE49-F238E27FC236}">
                <a16:creationId xmlns:a16="http://schemas.microsoft.com/office/drawing/2014/main" id="{E41EB6FC-7E97-4889-A0F7-5C34277E22AA}"/>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31474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3664C-5749-4D48-ADCE-54531DEAA2C6}"/>
              </a:ext>
            </a:extLst>
          </p:cNvPr>
          <p:cNvSpPr>
            <a:spLocks noGrp="1"/>
          </p:cNvSpPr>
          <p:nvPr>
            <p:ph type="title"/>
          </p:nvPr>
        </p:nvSpPr>
        <p:spPr/>
        <p:txBody>
          <a:bodyPr/>
          <a:lstStyle/>
          <a:p>
            <a:r>
              <a:rPr lang="en-US"/>
              <a:t>Facebook Top 10 slechtst scorende posts | NPO3FM - 8 of 10</a:t>
            </a:r>
          </a:p>
        </p:txBody>
      </p:sp>
      <p:graphicFrame>
        <p:nvGraphicFramePr>
          <p:cNvPr id="5" name="Table Placeholder 4">
            <a:extLst>
              <a:ext uri="{FF2B5EF4-FFF2-40B4-BE49-F238E27FC236}">
                <a16:creationId xmlns:a16="http://schemas.microsoft.com/office/drawing/2014/main" id="{AB7DB000-8E64-4312-8C70-1813C0CB747C}"/>
              </a:ext>
            </a:extLst>
          </p:cNvPr>
          <p:cNvGraphicFramePr>
            <a:graphicFrameLocks noGrp="1"/>
          </p:cNvGraphicFramePr>
          <p:nvPr>
            <p:ph type="tbl" sz="quarter" idx="13"/>
            <p:extLst>
              <p:ext uri="{D42A27DB-BD31-4B8C-83A1-F6EECF244321}">
                <p14:modId xmlns:p14="http://schemas.microsoft.com/office/powerpoint/2010/main" val="1735481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3151826"/>
                    </a:ext>
                  </a:extLst>
                </a:gridCol>
                <a:gridCol w="1645920">
                  <a:extLst>
                    <a:ext uri="{9D8B030D-6E8A-4147-A177-3AD203B41FA5}">
                      <a16:colId xmlns:a16="http://schemas.microsoft.com/office/drawing/2014/main" val="3878459601"/>
                    </a:ext>
                  </a:extLst>
                </a:gridCol>
                <a:gridCol w="1152144">
                  <a:extLst>
                    <a:ext uri="{9D8B030D-6E8A-4147-A177-3AD203B41FA5}">
                      <a16:colId xmlns:a16="http://schemas.microsoft.com/office/drawing/2014/main" val="2288291685"/>
                    </a:ext>
                  </a:extLst>
                </a:gridCol>
                <a:gridCol w="576072">
                  <a:extLst>
                    <a:ext uri="{9D8B030D-6E8A-4147-A177-3AD203B41FA5}">
                      <a16:colId xmlns:a16="http://schemas.microsoft.com/office/drawing/2014/main" val="777576141"/>
                    </a:ext>
                  </a:extLst>
                </a:gridCol>
                <a:gridCol w="576072">
                  <a:extLst>
                    <a:ext uri="{9D8B030D-6E8A-4147-A177-3AD203B41FA5}">
                      <a16:colId xmlns:a16="http://schemas.microsoft.com/office/drawing/2014/main" val="1010854373"/>
                    </a:ext>
                  </a:extLst>
                </a:gridCol>
                <a:gridCol w="576072">
                  <a:extLst>
                    <a:ext uri="{9D8B030D-6E8A-4147-A177-3AD203B41FA5}">
                      <a16:colId xmlns:a16="http://schemas.microsoft.com/office/drawing/2014/main" val="1279293573"/>
                    </a:ext>
                  </a:extLst>
                </a:gridCol>
                <a:gridCol w="576072">
                  <a:extLst>
                    <a:ext uri="{9D8B030D-6E8A-4147-A177-3AD203B41FA5}">
                      <a16:colId xmlns:a16="http://schemas.microsoft.com/office/drawing/2014/main" val="1164180950"/>
                    </a:ext>
                  </a:extLst>
                </a:gridCol>
                <a:gridCol w="576072">
                  <a:extLst>
                    <a:ext uri="{9D8B030D-6E8A-4147-A177-3AD203B41FA5}">
                      <a16:colId xmlns:a16="http://schemas.microsoft.com/office/drawing/2014/main" val="1607139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928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- 2022-04-13 08:38:56</a:t>
                      </a:r>
                      <a:r>
                        <a:rPr kumimoji="0" lang="nl-NL" sz="1000" b="0" i="0" u="none" strike="noStrike" kern="1200" cap="none" spc="0" normalizeH="0" baseline="0" noProof="0">
                          <a:ln>
                            <a:noFill/>
                          </a:ln>
                          <a:solidFill>
                            <a:prstClr val="black"/>
                          </a:solidFill>
                          <a:effectLst/>
                          <a:uLnTx/>
                          <a:uFillTx/>
                          <a:latin typeface="+mn-lt"/>
                          <a:ea typeface="+mn-ea"/>
                          <a:cs typeface="+mn-cs"/>
                        </a:rPr>
                        <a:t>
 Welke iconische memorabilia zou jij wel willen hebben?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kurt-cobain.webp%3Fv%3D1649764137&amp;cfs=1&amp;ext=emg0&amp;_nc_oe=7001b&amp;_nc_sid=06c271&amp;_nc_o2e=1&amp;ccb=3-6&amp;_nc_hash=AQEwIOwJ10fZduz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04/29/2022 07:17:27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85935415"/>
                  </a:ext>
                </a:extLst>
              </a:tr>
            </a:tbl>
          </a:graphicData>
        </a:graphic>
      </p:graphicFrame>
      <p:sp>
        <p:nvSpPr>
          <p:cNvPr id="4" name="Text Placeholder 3">
            <a:extLst>
              <a:ext uri="{FF2B5EF4-FFF2-40B4-BE49-F238E27FC236}">
                <a16:creationId xmlns:a16="http://schemas.microsoft.com/office/drawing/2014/main" id="{BA4229B7-9BFB-4014-BC91-FA693A1DE3CC}"/>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265394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6129A-8718-499F-80E2-5DD85A3B3B23}"/>
              </a:ext>
            </a:extLst>
          </p:cNvPr>
          <p:cNvSpPr>
            <a:spLocks noGrp="1"/>
          </p:cNvSpPr>
          <p:nvPr>
            <p:ph type="title"/>
          </p:nvPr>
        </p:nvSpPr>
        <p:spPr/>
        <p:txBody>
          <a:bodyPr/>
          <a:lstStyle/>
          <a:p>
            <a:r>
              <a:rPr lang="en-US"/>
              <a:t>Facebook Top 10 slechtst scorende posts | NPO3FM - 9 of 10</a:t>
            </a:r>
          </a:p>
        </p:txBody>
      </p:sp>
      <p:graphicFrame>
        <p:nvGraphicFramePr>
          <p:cNvPr id="5" name="Table Placeholder 4">
            <a:extLst>
              <a:ext uri="{FF2B5EF4-FFF2-40B4-BE49-F238E27FC236}">
                <a16:creationId xmlns:a16="http://schemas.microsoft.com/office/drawing/2014/main" id="{0BA6C95B-1BF6-411A-852C-B103336CD81E}"/>
              </a:ext>
            </a:extLst>
          </p:cNvPr>
          <p:cNvGraphicFramePr>
            <a:graphicFrameLocks noGrp="1"/>
          </p:cNvGraphicFramePr>
          <p:nvPr>
            <p:ph type="tbl" sz="quarter" idx="13"/>
            <p:extLst>
              <p:ext uri="{D42A27DB-BD31-4B8C-83A1-F6EECF244321}">
                <p14:modId xmlns:p14="http://schemas.microsoft.com/office/powerpoint/2010/main" val="354790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3288656"/>
                    </a:ext>
                  </a:extLst>
                </a:gridCol>
                <a:gridCol w="1645920">
                  <a:extLst>
                    <a:ext uri="{9D8B030D-6E8A-4147-A177-3AD203B41FA5}">
                      <a16:colId xmlns:a16="http://schemas.microsoft.com/office/drawing/2014/main" val="2946649215"/>
                    </a:ext>
                  </a:extLst>
                </a:gridCol>
                <a:gridCol w="1152144">
                  <a:extLst>
                    <a:ext uri="{9D8B030D-6E8A-4147-A177-3AD203B41FA5}">
                      <a16:colId xmlns:a16="http://schemas.microsoft.com/office/drawing/2014/main" val="4131616152"/>
                    </a:ext>
                  </a:extLst>
                </a:gridCol>
                <a:gridCol w="576072">
                  <a:extLst>
                    <a:ext uri="{9D8B030D-6E8A-4147-A177-3AD203B41FA5}">
                      <a16:colId xmlns:a16="http://schemas.microsoft.com/office/drawing/2014/main" val="2825385040"/>
                    </a:ext>
                  </a:extLst>
                </a:gridCol>
                <a:gridCol w="576072">
                  <a:extLst>
                    <a:ext uri="{9D8B030D-6E8A-4147-A177-3AD203B41FA5}">
                      <a16:colId xmlns:a16="http://schemas.microsoft.com/office/drawing/2014/main" val="1107321676"/>
                    </a:ext>
                  </a:extLst>
                </a:gridCol>
                <a:gridCol w="576072">
                  <a:extLst>
                    <a:ext uri="{9D8B030D-6E8A-4147-A177-3AD203B41FA5}">
                      <a16:colId xmlns:a16="http://schemas.microsoft.com/office/drawing/2014/main" val="1534476557"/>
                    </a:ext>
                  </a:extLst>
                </a:gridCol>
                <a:gridCol w="576072">
                  <a:extLst>
                    <a:ext uri="{9D8B030D-6E8A-4147-A177-3AD203B41FA5}">
                      <a16:colId xmlns:a16="http://schemas.microsoft.com/office/drawing/2014/main" val="3163191556"/>
                    </a:ext>
                  </a:extLst>
                </a:gridCol>
                <a:gridCol w="576072">
                  <a:extLst>
                    <a:ext uri="{9D8B030D-6E8A-4147-A177-3AD203B41FA5}">
                      <a16:colId xmlns:a16="http://schemas.microsoft.com/office/drawing/2014/main" val="57823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988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- 2022-05-26 12:00:00</a:t>
                      </a:r>
                      <a:r>
                        <a:rPr kumimoji="0" lang="nl-NL" sz="1000" b="0" i="0" u="none" strike="noStrike" kern="1200" cap="none" spc="0" normalizeH="0" baseline="0" noProof="0">
                          <a:ln>
                            <a:noFill/>
                          </a:ln>
                          <a:solidFill>
                            <a:prstClr val="black"/>
                          </a:solidFill>
                          <a:effectLst/>
                          <a:uLnTx/>
                          <a:uFillTx/>
                          <a:latin typeface="+mn-lt"/>
                          <a:ea typeface="+mn-ea"/>
                          <a:cs typeface="+mn-cs"/>
                        </a:rPr>
                        <a:t>
 Lorem Ipsum staat momenteel aan kop... stem nog snel op jouw favoriet!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Trending-Talent-headerfinal.jpg%3Fv%3D1650625173&amp;cfs=1&amp;ext=emg0&amp;utld=nporadio.nl&amp;_nc_oe=704b2&amp;_nc_sid=505865&amp;_nc_o2e=1&amp;ccb=3-6&amp;_nc_hash=AQENgg15mHUEw0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06/17/2022 07:36:35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06371104"/>
                  </a:ext>
                </a:extLst>
              </a:tr>
            </a:tbl>
          </a:graphicData>
        </a:graphic>
      </p:graphicFrame>
      <p:sp>
        <p:nvSpPr>
          <p:cNvPr id="4" name="Text Placeholder 3">
            <a:extLst>
              <a:ext uri="{FF2B5EF4-FFF2-40B4-BE49-F238E27FC236}">
                <a16:creationId xmlns:a16="http://schemas.microsoft.com/office/drawing/2014/main" id="{638330BA-B6B9-4706-A99F-BB3BDE78A26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081962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8514-B797-4482-99F5-757E48673928}"/>
              </a:ext>
            </a:extLst>
          </p:cNvPr>
          <p:cNvSpPr>
            <a:spLocks noGrp="1"/>
          </p:cNvSpPr>
          <p:nvPr>
            <p:ph type="title"/>
          </p:nvPr>
        </p:nvSpPr>
        <p:spPr/>
        <p:txBody>
          <a:bodyPr/>
          <a:lstStyle/>
          <a:p>
            <a:r>
              <a:rPr lang="en-US"/>
              <a:t>Facebook Top 10 slechtst scorende posts | NPO3FM - 10 of 10</a:t>
            </a:r>
          </a:p>
        </p:txBody>
      </p:sp>
      <p:graphicFrame>
        <p:nvGraphicFramePr>
          <p:cNvPr id="5" name="Table Placeholder 4">
            <a:extLst>
              <a:ext uri="{FF2B5EF4-FFF2-40B4-BE49-F238E27FC236}">
                <a16:creationId xmlns:a16="http://schemas.microsoft.com/office/drawing/2014/main" id="{9BBAB051-C8DE-4436-812C-A64392E1BC4F}"/>
              </a:ext>
            </a:extLst>
          </p:cNvPr>
          <p:cNvGraphicFramePr>
            <a:graphicFrameLocks noGrp="1"/>
          </p:cNvGraphicFramePr>
          <p:nvPr>
            <p:ph type="tbl" sz="quarter" idx="13"/>
            <p:extLst>
              <p:ext uri="{D42A27DB-BD31-4B8C-83A1-F6EECF244321}">
                <p14:modId xmlns:p14="http://schemas.microsoft.com/office/powerpoint/2010/main" val="2598977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3420146"/>
                    </a:ext>
                  </a:extLst>
                </a:gridCol>
                <a:gridCol w="1645920">
                  <a:extLst>
                    <a:ext uri="{9D8B030D-6E8A-4147-A177-3AD203B41FA5}">
                      <a16:colId xmlns:a16="http://schemas.microsoft.com/office/drawing/2014/main" val="830513974"/>
                    </a:ext>
                  </a:extLst>
                </a:gridCol>
                <a:gridCol w="1152144">
                  <a:extLst>
                    <a:ext uri="{9D8B030D-6E8A-4147-A177-3AD203B41FA5}">
                      <a16:colId xmlns:a16="http://schemas.microsoft.com/office/drawing/2014/main" val="3960605656"/>
                    </a:ext>
                  </a:extLst>
                </a:gridCol>
                <a:gridCol w="576072">
                  <a:extLst>
                    <a:ext uri="{9D8B030D-6E8A-4147-A177-3AD203B41FA5}">
                      <a16:colId xmlns:a16="http://schemas.microsoft.com/office/drawing/2014/main" val="1906542123"/>
                    </a:ext>
                  </a:extLst>
                </a:gridCol>
                <a:gridCol w="576072">
                  <a:extLst>
                    <a:ext uri="{9D8B030D-6E8A-4147-A177-3AD203B41FA5}">
                      <a16:colId xmlns:a16="http://schemas.microsoft.com/office/drawing/2014/main" val="434495816"/>
                    </a:ext>
                  </a:extLst>
                </a:gridCol>
                <a:gridCol w="576072">
                  <a:extLst>
                    <a:ext uri="{9D8B030D-6E8A-4147-A177-3AD203B41FA5}">
                      <a16:colId xmlns:a16="http://schemas.microsoft.com/office/drawing/2014/main" val="2955670475"/>
                    </a:ext>
                  </a:extLst>
                </a:gridCol>
                <a:gridCol w="576072">
                  <a:extLst>
                    <a:ext uri="{9D8B030D-6E8A-4147-A177-3AD203B41FA5}">
                      <a16:colId xmlns:a16="http://schemas.microsoft.com/office/drawing/2014/main" val="1471791264"/>
                    </a:ext>
                  </a:extLst>
                </a:gridCol>
                <a:gridCol w="576072">
                  <a:extLst>
                    <a:ext uri="{9D8B030D-6E8A-4147-A177-3AD203B41FA5}">
                      <a16:colId xmlns:a16="http://schemas.microsoft.com/office/drawing/2014/main" val="2504231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379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- 2022-02-24 16:35:12</a:t>
                      </a:r>
                      <a:r>
                        <a:rPr kumimoji="0" lang="nl-NL" sz="1000" b="0" i="0" u="none" strike="noStrike" kern="1200" cap="none" spc="0" normalizeH="0" baseline="0" noProof="0">
                          <a:ln>
                            <a:noFill/>
                          </a:ln>
                          <a:solidFill>
                            <a:prstClr val="black"/>
                          </a:solidFill>
                          <a:effectLst/>
                          <a:uLnTx/>
                          <a:uFillTx/>
                          <a:latin typeface="+mn-lt"/>
                          <a:ea typeface="+mn-ea"/>
                          <a:cs typeface="+mn-cs"/>
                        </a:rPr>
                        <a:t>
 Wat zijn sancties, en waarom wordt er (voorlopig) niet militair ingegrepen door Nederland?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aTm3rwyuW9OpL&amp;w=720&amp;h=720&amp;url=https%3A%2F%2Fcms-assets.nporadio.nl%2Fnpo3fm%2F_videoPreview%2Frusland.jpg%3Fv%3D1645717204&amp;cfs=1&amp;ext=emg0&amp;_nc_oe=6fd0f&amp;_nc_sid=06c271&amp;ccb=3-5&amp;_nc_hash=AQHyH3YxMq4ugG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03/27/2022 20:01:06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4887185"/>
                  </a:ext>
                </a:extLst>
              </a:tr>
            </a:tbl>
          </a:graphicData>
        </a:graphic>
      </p:graphicFrame>
      <p:sp>
        <p:nvSpPr>
          <p:cNvPr id="4" name="Text Placeholder 3">
            <a:extLst>
              <a:ext uri="{FF2B5EF4-FFF2-40B4-BE49-F238E27FC236}">
                <a16:creationId xmlns:a16="http://schemas.microsoft.com/office/drawing/2014/main" id="{91FB5686-8C9E-4D40-81DF-7EE13C8B5FD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064318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3F81-548B-413A-A0CF-C45A42033D21}"/>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844AE5AC-2C23-4FAE-B1D4-01D6F9F884B0}"/>
              </a:ext>
            </a:extLst>
          </p:cNvPr>
          <p:cNvGraphicFramePr>
            <a:graphicFrameLocks noGrp="1"/>
          </p:cNvGraphicFramePr>
          <p:nvPr>
            <p:ph type="tbl" sz="quarter" idx="13"/>
            <p:extLst>
              <p:ext uri="{D42A27DB-BD31-4B8C-83A1-F6EECF244321}">
                <p14:modId xmlns:p14="http://schemas.microsoft.com/office/powerpoint/2010/main" val="74244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80632348"/>
                    </a:ext>
                  </a:extLst>
                </a:gridCol>
                <a:gridCol w="822960">
                  <a:extLst>
                    <a:ext uri="{9D8B030D-6E8A-4147-A177-3AD203B41FA5}">
                      <a16:colId xmlns:a16="http://schemas.microsoft.com/office/drawing/2014/main" val="3080593010"/>
                    </a:ext>
                  </a:extLst>
                </a:gridCol>
                <a:gridCol w="822960">
                  <a:extLst>
                    <a:ext uri="{9D8B030D-6E8A-4147-A177-3AD203B41FA5}">
                      <a16:colId xmlns:a16="http://schemas.microsoft.com/office/drawing/2014/main" val="4193632900"/>
                    </a:ext>
                  </a:extLst>
                </a:gridCol>
                <a:gridCol w="822960">
                  <a:extLst>
                    <a:ext uri="{9D8B030D-6E8A-4147-A177-3AD203B41FA5}">
                      <a16:colId xmlns:a16="http://schemas.microsoft.com/office/drawing/2014/main" val="2016090550"/>
                    </a:ext>
                  </a:extLst>
                </a:gridCol>
                <a:gridCol w="822960">
                  <a:extLst>
                    <a:ext uri="{9D8B030D-6E8A-4147-A177-3AD203B41FA5}">
                      <a16:colId xmlns:a16="http://schemas.microsoft.com/office/drawing/2014/main" val="139855984"/>
                    </a:ext>
                  </a:extLst>
                </a:gridCol>
                <a:gridCol w="822960">
                  <a:extLst>
                    <a:ext uri="{9D8B030D-6E8A-4147-A177-3AD203B41FA5}">
                      <a16:colId xmlns:a16="http://schemas.microsoft.com/office/drawing/2014/main" val="2872967664"/>
                    </a:ext>
                  </a:extLst>
                </a:gridCol>
                <a:gridCol w="822960">
                  <a:extLst>
                    <a:ext uri="{9D8B030D-6E8A-4147-A177-3AD203B41FA5}">
                      <a16:colId xmlns:a16="http://schemas.microsoft.com/office/drawing/2014/main" val="63410464"/>
                    </a:ext>
                  </a:extLst>
                </a:gridCol>
                <a:gridCol w="822960">
                  <a:extLst>
                    <a:ext uri="{9D8B030D-6E8A-4147-A177-3AD203B41FA5}">
                      <a16:colId xmlns:a16="http://schemas.microsoft.com/office/drawing/2014/main" val="328879539"/>
                    </a:ext>
                  </a:extLst>
                </a:gridCol>
                <a:gridCol w="822960">
                  <a:extLst>
                    <a:ext uri="{9D8B030D-6E8A-4147-A177-3AD203B41FA5}">
                      <a16:colId xmlns:a16="http://schemas.microsoft.com/office/drawing/2014/main" val="4068624492"/>
                    </a:ext>
                  </a:extLst>
                </a:gridCol>
                <a:gridCol w="822960">
                  <a:extLst>
                    <a:ext uri="{9D8B030D-6E8A-4147-A177-3AD203B41FA5}">
                      <a16:colId xmlns:a16="http://schemas.microsoft.com/office/drawing/2014/main" val="10036059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09032245"/>
                  </a:ext>
                </a:extLst>
              </a:tr>
              <a:tr h="370840">
                <a:tc>
                  <a:txBody>
                    <a:bodyPr/>
                    <a:lstStyle/>
                    <a:p>
                      <a:r>
                        <a:rPr lang="en-US" sz="1000"/>
                        <a:t>103854</a:t>
                      </a:r>
                    </a:p>
                  </a:txBody>
                  <a:tcPr/>
                </a:tc>
                <a:tc>
                  <a:txBody>
                    <a:bodyPr/>
                    <a:lstStyle/>
                    <a:p>
                      <a:r>
                        <a:rPr lang="en-US" sz="1000"/>
                        <a:t>618</a:t>
                      </a:r>
                    </a:p>
                  </a:txBody>
                  <a:tcPr/>
                </a:tc>
                <a:tc>
                  <a:txBody>
                    <a:bodyPr/>
                    <a:lstStyle/>
                    <a:p>
                      <a:r>
                        <a:rPr lang="en-US" sz="1000"/>
                        <a:t>208</a:t>
                      </a:r>
                    </a:p>
                  </a:txBody>
                  <a:tcPr/>
                </a:tc>
                <a:tc>
                  <a:txBody>
                    <a:bodyPr/>
                    <a:lstStyle/>
                    <a:p>
                      <a:r>
                        <a:rPr lang="en-US" sz="1000"/>
                        <a:t>258</a:t>
                      </a:r>
                    </a:p>
                  </a:txBody>
                  <a:tcPr/>
                </a:tc>
                <a:tc>
                  <a:txBody>
                    <a:bodyPr/>
                    <a:lstStyle/>
                    <a:p>
                      <a:r>
                        <a:rPr lang="en-US" sz="1000"/>
                        <a:t>116</a:t>
                      </a:r>
                    </a:p>
                  </a:txBody>
                  <a:tcPr/>
                </a:tc>
                <a:tc>
                  <a:txBody>
                    <a:bodyPr/>
                    <a:lstStyle/>
                    <a:p>
                      <a:r>
                        <a:rPr lang="en-US" sz="1000"/>
                        <a:t>202</a:t>
                      </a:r>
                    </a:p>
                  </a:txBody>
                  <a:tcPr/>
                </a:tc>
                <a:tc>
                  <a:txBody>
                    <a:bodyPr/>
                    <a:lstStyle/>
                    <a:p>
                      <a:r>
                        <a:rPr lang="en-US" sz="1000"/>
                        <a:t>784</a:t>
                      </a:r>
                    </a:p>
                  </a:txBody>
                  <a:tcPr/>
                </a:tc>
                <a:tc>
                  <a:txBody>
                    <a:bodyPr/>
                    <a:lstStyle/>
                    <a:p>
                      <a:r>
                        <a:rPr lang="en-US" sz="1000"/>
                        <a:t>787348</a:t>
                      </a:r>
                    </a:p>
                  </a:txBody>
                  <a:tcPr/>
                </a:tc>
                <a:tc>
                  <a:txBody>
                    <a:bodyPr/>
                    <a:lstStyle/>
                    <a:p>
                      <a:r>
                        <a:rPr lang="en-US" sz="1000"/>
                        <a:t>23595</a:t>
                      </a:r>
                    </a:p>
                  </a:txBody>
                  <a:tcPr/>
                </a:tc>
                <a:tc>
                  <a:txBody>
                    <a:bodyPr/>
                    <a:lstStyle/>
                    <a:p>
                      <a:r>
                        <a:rPr lang="en-US" sz="1000"/>
                        <a:t>0.9990 %</a:t>
                      </a:r>
                    </a:p>
                  </a:txBody>
                  <a:tcPr/>
                </a:tc>
                <a:extLst>
                  <a:ext uri="{0D108BD9-81ED-4DB2-BD59-A6C34878D82A}">
                    <a16:rowId xmlns:a16="http://schemas.microsoft.com/office/drawing/2014/main" val="1344663208"/>
                  </a:ext>
                </a:extLst>
              </a:tr>
            </a:tbl>
          </a:graphicData>
        </a:graphic>
      </p:graphicFrame>
      <p:sp>
        <p:nvSpPr>
          <p:cNvPr id="4" name="Text Placeholder 3">
            <a:extLst>
              <a:ext uri="{FF2B5EF4-FFF2-40B4-BE49-F238E27FC236}">
                <a16:creationId xmlns:a16="http://schemas.microsoft.com/office/drawing/2014/main" id="{990FB1C2-A9A1-4802-9550-7A15B3A61DC9}"/>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549192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359-580B-4BEE-82A3-8B229B019FF5}"/>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6981ADB8-2AC8-41F1-BEDF-DDE85B4C0843}"/>
              </a:ext>
            </a:extLst>
          </p:cNvPr>
          <p:cNvGraphicFramePr>
            <a:graphicFrameLocks noGrp="1"/>
          </p:cNvGraphicFramePr>
          <p:nvPr>
            <p:ph type="chart" sz="quarter" idx="13"/>
            <p:extLst>
              <p:ext uri="{D42A27DB-BD31-4B8C-83A1-F6EECF244321}">
                <p14:modId xmlns:p14="http://schemas.microsoft.com/office/powerpoint/2010/main" val="2626768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6C8870-CCC2-4965-A972-C0D3E87730FC}"/>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D8021353-3DB9-4BAC-BC2A-E6D38DE6DD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177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0D0A-56F9-4FEF-B893-678CDD4D095A}"/>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611C1052-4915-4BA0-9A9E-2519282C1D34}"/>
              </a:ext>
            </a:extLst>
          </p:cNvPr>
          <p:cNvGraphicFramePr>
            <a:graphicFrameLocks noGrp="1"/>
          </p:cNvGraphicFramePr>
          <p:nvPr>
            <p:ph type="chart" sz="quarter" idx="13"/>
            <p:extLst>
              <p:ext uri="{D42A27DB-BD31-4B8C-83A1-F6EECF244321}">
                <p14:modId xmlns:p14="http://schemas.microsoft.com/office/powerpoint/2010/main" val="368460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AE472-4DBC-4288-8A6C-3FECDF37FC17}"/>
              </a:ext>
            </a:extLst>
          </p:cNvPr>
          <p:cNvSpPr>
            <a:spLocks noGrp="1"/>
          </p:cNvSpPr>
          <p:nvPr>
            <p:ph type="body" sz="quarter" idx="14"/>
          </p:nvPr>
        </p:nvSpPr>
        <p:spPr/>
        <p:txBody>
          <a:bodyPr/>
          <a:lstStyle/>
          <a:p>
            <a:r>
              <a:rPr lang="en-US"/>
              <a:t>01/01/2022 - 07/01/2022</a:t>
            </a:r>
          </a:p>
        </p:txBody>
      </p:sp>
      <p:sp>
        <p:nvSpPr>
          <p:cNvPr id="5" name="Footer Placeholder 4">
            <a:extLst>
              <a:ext uri="{FF2B5EF4-FFF2-40B4-BE49-F238E27FC236}">
                <a16:creationId xmlns:a16="http://schemas.microsoft.com/office/drawing/2014/main" id="{278D0F21-E8A4-4AEF-AC66-5314EC7F32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390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D7E10-8926-4118-80F7-3C086EFC2972}"/>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FF73D82E-BF59-47E4-A5FB-BDFFD07E3809}"/>
              </a:ext>
            </a:extLst>
          </p:cNvPr>
          <p:cNvGraphicFramePr>
            <a:graphicFrameLocks noGrp="1"/>
          </p:cNvGraphicFramePr>
          <p:nvPr>
            <p:ph type="chart" sz="quarter" idx="13"/>
            <p:extLst>
              <p:ext uri="{D42A27DB-BD31-4B8C-83A1-F6EECF244321}">
                <p14:modId xmlns:p14="http://schemas.microsoft.com/office/powerpoint/2010/main" val="3958220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620D4-5BFB-4772-9B49-9906E8A6C634}"/>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193EE31F-BF8C-4EB6-902C-D552A931CB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6818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B965-B9F5-43B4-B793-64CB30460FF6}"/>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1AF12752-E295-466D-B9F9-5381C78257FC}"/>
              </a:ext>
            </a:extLst>
          </p:cNvPr>
          <p:cNvGraphicFramePr>
            <a:graphicFrameLocks noGrp="1"/>
          </p:cNvGraphicFramePr>
          <p:nvPr>
            <p:ph type="tbl" sz="quarter" idx="13"/>
            <p:extLst>
              <p:ext uri="{D42A27DB-BD31-4B8C-83A1-F6EECF244321}">
                <p14:modId xmlns:p14="http://schemas.microsoft.com/office/powerpoint/2010/main" val="397004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41381875"/>
                    </a:ext>
                  </a:extLst>
                </a:gridCol>
                <a:gridCol w="1069848">
                  <a:extLst>
                    <a:ext uri="{9D8B030D-6E8A-4147-A177-3AD203B41FA5}">
                      <a16:colId xmlns:a16="http://schemas.microsoft.com/office/drawing/2014/main" val="1092742855"/>
                    </a:ext>
                  </a:extLst>
                </a:gridCol>
                <a:gridCol w="1069848">
                  <a:extLst>
                    <a:ext uri="{9D8B030D-6E8A-4147-A177-3AD203B41FA5}">
                      <a16:colId xmlns:a16="http://schemas.microsoft.com/office/drawing/2014/main" val="2993735478"/>
                    </a:ext>
                  </a:extLst>
                </a:gridCol>
                <a:gridCol w="1069848">
                  <a:extLst>
                    <a:ext uri="{9D8B030D-6E8A-4147-A177-3AD203B41FA5}">
                      <a16:colId xmlns:a16="http://schemas.microsoft.com/office/drawing/2014/main" val="2216245933"/>
                    </a:ext>
                  </a:extLst>
                </a:gridCol>
                <a:gridCol w="1069848">
                  <a:extLst>
                    <a:ext uri="{9D8B030D-6E8A-4147-A177-3AD203B41FA5}">
                      <a16:colId xmlns:a16="http://schemas.microsoft.com/office/drawing/2014/main" val="2559195265"/>
                    </a:ext>
                  </a:extLst>
                </a:gridCol>
                <a:gridCol w="1069848">
                  <a:extLst>
                    <a:ext uri="{9D8B030D-6E8A-4147-A177-3AD203B41FA5}">
                      <a16:colId xmlns:a16="http://schemas.microsoft.com/office/drawing/2014/main" val="883342750"/>
                    </a:ext>
                  </a:extLst>
                </a:gridCol>
                <a:gridCol w="1069848">
                  <a:extLst>
                    <a:ext uri="{9D8B030D-6E8A-4147-A177-3AD203B41FA5}">
                      <a16:colId xmlns:a16="http://schemas.microsoft.com/office/drawing/2014/main" val="1027270467"/>
                    </a:ext>
                  </a:extLst>
                </a:gridCol>
                <a:gridCol w="1069848">
                  <a:extLst>
                    <a:ext uri="{9D8B030D-6E8A-4147-A177-3AD203B41FA5}">
                      <a16:colId xmlns:a16="http://schemas.microsoft.com/office/drawing/2014/main" val="2935504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10887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989.4974025974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30.053246753247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25830.463286713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29395.77012987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923.43881118881</a:t>
                      </a:r>
                    </a:p>
                  </a:txBody>
                  <a:tcPr/>
                </a:tc>
                <a:extLst>
                  <a:ext uri="{0D108BD9-81ED-4DB2-BD59-A6C34878D82A}">
                    <a16:rowId xmlns:a16="http://schemas.microsoft.com/office/drawing/2014/main" val="352333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917.35238095238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28850.765432099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954.56790123457</a:t>
                      </a:r>
                    </a:p>
                  </a:txBody>
                  <a:tcPr/>
                </a:tc>
                <a:extLst>
                  <a:ext uri="{0D108BD9-81ED-4DB2-BD59-A6C34878D82A}">
                    <a16:rowId xmlns:a16="http://schemas.microsoft.com/office/drawing/2014/main" val="325666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48.641304347826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19.815217391304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26367.662790698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24076.989130435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794.48837209302</a:t>
                      </a:r>
                    </a:p>
                  </a:txBody>
                  <a:tcPr/>
                </a:tc>
                <a:extLst>
                  <a:ext uri="{0D108BD9-81ED-4DB2-BD59-A6C34878D82A}">
                    <a16:rowId xmlns:a16="http://schemas.microsoft.com/office/drawing/2014/main" val="233282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1097.5918367347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28.530612244898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32.551020408163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27136.621621622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26452.387755102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1182.5405405405</a:t>
                      </a:r>
                    </a:p>
                  </a:txBody>
                  <a:tcPr/>
                </a:tc>
                <a:extLst>
                  <a:ext uri="{0D108BD9-81ED-4DB2-BD59-A6C34878D82A}">
                    <a16:rowId xmlns:a16="http://schemas.microsoft.com/office/drawing/2014/main" val="363949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33.586956521739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28043.962962963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29751.108695652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982.14814814815</a:t>
                      </a:r>
                    </a:p>
                  </a:txBody>
                  <a:tcPr/>
                </a:tc>
                <a:extLst>
                  <a:ext uri="{0D108BD9-81ED-4DB2-BD59-A6C34878D82A}">
                    <a16:rowId xmlns:a16="http://schemas.microsoft.com/office/drawing/2014/main" val="185771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22386.892857143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25954.921052632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739.96428571429</a:t>
                      </a:r>
                    </a:p>
                  </a:txBody>
                  <a:tcPr/>
                </a:tc>
                <a:extLst>
                  <a:ext uri="{0D108BD9-81ED-4DB2-BD59-A6C34878D82A}">
                    <a16:rowId xmlns:a16="http://schemas.microsoft.com/office/drawing/2014/main" val="310092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#PP22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1720.0810810811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27.135135135135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108.72972972973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23576.619047619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44074.72972973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1167.9047619048</a:t>
                      </a:r>
                    </a:p>
                  </a:txBody>
                  <a:tcPr/>
                </a:tc>
                <a:extLst>
                  <a:ext uri="{0D108BD9-81ED-4DB2-BD59-A6C34878D82A}">
                    <a16:rowId xmlns:a16="http://schemas.microsoft.com/office/drawing/2014/main" val="92314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#Pinkpop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1717.5135135135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28.621621621622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107.43243243243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1181.0869565217</a:t>
                      </a:r>
                    </a:p>
                  </a:txBody>
                  <a:tcPr/>
                </a:tc>
                <a:extLst>
                  <a:ext uri="{0D108BD9-81ED-4DB2-BD59-A6C34878D82A}">
                    <a16:rowId xmlns:a16="http://schemas.microsoft.com/office/drawing/2014/main" val="179957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#FestivalTop999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21796.727272727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19810.78125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681.04545454545</a:t>
                      </a:r>
                    </a:p>
                  </a:txBody>
                  <a:tcPr/>
                </a:tc>
                <a:extLst>
                  <a:ext uri="{0D108BD9-81ED-4DB2-BD59-A6C34878D82A}">
                    <a16:rowId xmlns:a16="http://schemas.microsoft.com/office/drawing/2014/main" val="2614049200"/>
                  </a:ext>
                </a:extLst>
              </a:tr>
            </a:tbl>
          </a:graphicData>
        </a:graphic>
      </p:graphicFrame>
      <p:sp>
        <p:nvSpPr>
          <p:cNvPr id="4" name="Text Placeholder 3">
            <a:extLst>
              <a:ext uri="{FF2B5EF4-FFF2-40B4-BE49-F238E27FC236}">
                <a16:creationId xmlns:a16="http://schemas.microsoft.com/office/drawing/2014/main" id="{740216E5-A1F6-43C8-A827-A1B571A961D9}"/>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823513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3ABAD-8AAA-4C77-8CB0-31E5FC91CD22}"/>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CC3B9D09-D05D-4A96-AE3F-B603ABD0D5DE}"/>
              </a:ext>
            </a:extLst>
          </p:cNvPr>
          <p:cNvGraphicFramePr>
            <a:graphicFrameLocks noGrp="1"/>
          </p:cNvGraphicFramePr>
          <p:nvPr>
            <p:ph type="tbl" sz="quarter" idx="13"/>
            <p:extLst>
              <p:ext uri="{D42A27DB-BD31-4B8C-83A1-F6EECF244321}">
                <p14:modId xmlns:p14="http://schemas.microsoft.com/office/powerpoint/2010/main" val="8479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72383846"/>
                    </a:ext>
                  </a:extLst>
                </a:gridCol>
                <a:gridCol w="1069848">
                  <a:extLst>
                    <a:ext uri="{9D8B030D-6E8A-4147-A177-3AD203B41FA5}">
                      <a16:colId xmlns:a16="http://schemas.microsoft.com/office/drawing/2014/main" val="2498713137"/>
                    </a:ext>
                  </a:extLst>
                </a:gridCol>
                <a:gridCol w="1069848">
                  <a:extLst>
                    <a:ext uri="{9D8B030D-6E8A-4147-A177-3AD203B41FA5}">
                      <a16:colId xmlns:a16="http://schemas.microsoft.com/office/drawing/2014/main" val="703137309"/>
                    </a:ext>
                  </a:extLst>
                </a:gridCol>
                <a:gridCol w="1069848">
                  <a:extLst>
                    <a:ext uri="{9D8B030D-6E8A-4147-A177-3AD203B41FA5}">
                      <a16:colId xmlns:a16="http://schemas.microsoft.com/office/drawing/2014/main" val="2563832902"/>
                    </a:ext>
                  </a:extLst>
                </a:gridCol>
                <a:gridCol w="1069848">
                  <a:extLst>
                    <a:ext uri="{9D8B030D-6E8A-4147-A177-3AD203B41FA5}">
                      <a16:colId xmlns:a16="http://schemas.microsoft.com/office/drawing/2014/main" val="3707557995"/>
                    </a:ext>
                  </a:extLst>
                </a:gridCol>
                <a:gridCol w="1069848">
                  <a:extLst>
                    <a:ext uri="{9D8B030D-6E8A-4147-A177-3AD203B41FA5}">
                      <a16:colId xmlns:a16="http://schemas.microsoft.com/office/drawing/2014/main" val="665809936"/>
                    </a:ext>
                  </a:extLst>
                </a:gridCol>
                <a:gridCol w="1069848">
                  <a:extLst>
                    <a:ext uri="{9D8B030D-6E8A-4147-A177-3AD203B41FA5}">
                      <a16:colId xmlns:a16="http://schemas.microsoft.com/office/drawing/2014/main" val="3922805295"/>
                    </a:ext>
                  </a:extLst>
                </a:gridCol>
                <a:gridCol w="1069848">
                  <a:extLst>
                    <a:ext uri="{9D8B030D-6E8A-4147-A177-3AD203B41FA5}">
                      <a16:colId xmlns:a16="http://schemas.microsoft.com/office/drawing/2014/main" val="419512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85753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27436.366666667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133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28406.565217391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24400.52173913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739.52173913043</a:t>
                      </a:r>
                    </a:p>
                  </a:txBody>
                  <a:tcPr/>
                </a:tc>
                <a:extLst>
                  <a:ext uri="{0D108BD9-81ED-4DB2-BD59-A6C34878D82A}">
                    <a16:rowId xmlns:a16="http://schemas.microsoft.com/office/drawing/2014/main" val="20662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#PartijVoorDeVrijdag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558.61904761905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18703.571428571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a:t>
                      </a:r>
                    </a:p>
                  </a:txBody>
                  <a:tcPr/>
                </a:tc>
                <a:extLst>
                  <a:ext uri="{0D108BD9-81ED-4DB2-BD59-A6C34878D82A}">
                    <a16:rowId xmlns:a16="http://schemas.microsoft.com/office/drawing/2014/main" val="82577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#TimurOp3FM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64667.066666667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extLst>
                  <a:ext uri="{0D108BD9-81ED-4DB2-BD59-A6C34878D82A}">
                    <a16:rowId xmlns:a16="http://schemas.microsoft.com/office/drawing/2014/main" val="135815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62681.357142857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extLst>
                  <a:ext uri="{0D108BD9-81ED-4DB2-BD59-A6C34878D82A}">
                    <a16:rowId xmlns:a16="http://schemas.microsoft.com/office/drawing/2014/main" val="157659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130630.23076923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1416.25</a:t>
                      </a:r>
                    </a:p>
                  </a:txBody>
                  <a:tcPr/>
                </a:tc>
                <a:extLst>
                  <a:ext uri="{0D108BD9-81ED-4DB2-BD59-A6C34878D82A}">
                    <a16:rowId xmlns:a16="http://schemas.microsoft.com/office/drawing/2014/main" val="376546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14853.923076923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525.23076923077</a:t>
                      </a:r>
                    </a:p>
                  </a:txBody>
                  <a:tcPr/>
                </a:tc>
                <a:extLst>
                  <a:ext uri="{0D108BD9-81ED-4DB2-BD59-A6C34878D82A}">
                    <a16:rowId xmlns:a16="http://schemas.microsoft.com/office/drawing/2014/main" val="416728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#BenIkDeEnige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34963.083333333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30261.416666667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extLst>
                  <a:ext uri="{0D108BD9-81ED-4DB2-BD59-A6C34878D82A}">
                    <a16:rowId xmlns:a16="http://schemas.microsoft.com/office/drawing/2014/main" val="6809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#HarryStyles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22499.083333333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961.8</a:t>
                      </a:r>
                    </a:p>
                  </a:txBody>
                  <a:tcPr/>
                </a:tc>
                <a:extLst>
                  <a:ext uri="{0D108BD9-81ED-4DB2-BD59-A6C34878D82A}">
                    <a16:rowId xmlns:a16="http://schemas.microsoft.com/office/drawing/2014/main" val="4256138885"/>
                  </a:ext>
                </a:extLst>
              </a:tr>
            </a:tbl>
          </a:graphicData>
        </a:graphic>
      </p:graphicFrame>
      <p:sp>
        <p:nvSpPr>
          <p:cNvPr id="4" name="Text Placeholder 3">
            <a:extLst>
              <a:ext uri="{FF2B5EF4-FFF2-40B4-BE49-F238E27FC236}">
                <a16:creationId xmlns:a16="http://schemas.microsoft.com/office/drawing/2014/main" id="{37703105-EF05-4BEF-A9EC-15525CBA40B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652488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F062E-316F-4247-B8A3-0F53C7D7DDB5}"/>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B6714B94-763E-4472-910C-F078AF03F3CE}"/>
              </a:ext>
            </a:extLst>
          </p:cNvPr>
          <p:cNvGraphicFramePr>
            <a:graphicFrameLocks noGrp="1"/>
          </p:cNvGraphicFramePr>
          <p:nvPr>
            <p:ph type="tbl" sz="quarter" idx="13"/>
            <p:extLst>
              <p:ext uri="{D42A27DB-BD31-4B8C-83A1-F6EECF244321}">
                <p14:modId xmlns:p14="http://schemas.microsoft.com/office/powerpoint/2010/main" val="169268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95085217"/>
                    </a:ext>
                  </a:extLst>
                </a:gridCol>
                <a:gridCol w="1069848">
                  <a:extLst>
                    <a:ext uri="{9D8B030D-6E8A-4147-A177-3AD203B41FA5}">
                      <a16:colId xmlns:a16="http://schemas.microsoft.com/office/drawing/2014/main" val="3202616299"/>
                    </a:ext>
                  </a:extLst>
                </a:gridCol>
                <a:gridCol w="1069848">
                  <a:extLst>
                    <a:ext uri="{9D8B030D-6E8A-4147-A177-3AD203B41FA5}">
                      <a16:colId xmlns:a16="http://schemas.microsoft.com/office/drawing/2014/main" val="1769997066"/>
                    </a:ext>
                  </a:extLst>
                </a:gridCol>
                <a:gridCol w="1069848">
                  <a:extLst>
                    <a:ext uri="{9D8B030D-6E8A-4147-A177-3AD203B41FA5}">
                      <a16:colId xmlns:a16="http://schemas.microsoft.com/office/drawing/2014/main" val="2268153515"/>
                    </a:ext>
                  </a:extLst>
                </a:gridCol>
                <a:gridCol w="1069848">
                  <a:extLst>
                    <a:ext uri="{9D8B030D-6E8A-4147-A177-3AD203B41FA5}">
                      <a16:colId xmlns:a16="http://schemas.microsoft.com/office/drawing/2014/main" val="717718578"/>
                    </a:ext>
                  </a:extLst>
                </a:gridCol>
                <a:gridCol w="1069848">
                  <a:extLst>
                    <a:ext uri="{9D8B030D-6E8A-4147-A177-3AD203B41FA5}">
                      <a16:colId xmlns:a16="http://schemas.microsoft.com/office/drawing/2014/main" val="1862742441"/>
                    </a:ext>
                  </a:extLst>
                </a:gridCol>
                <a:gridCol w="1069848">
                  <a:extLst>
                    <a:ext uri="{9D8B030D-6E8A-4147-A177-3AD203B41FA5}">
                      <a16:colId xmlns:a16="http://schemas.microsoft.com/office/drawing/2014/main" val="3507100039"/>
                    </a:ext>
                  </a:extLst>
                </a:gridCol>
                <a:gridCol w="1069848">
                  <a:extLst>
                    <a:ext uri="{9D8B030D-6E8A-4147-A177-3AD203B41FA5}">
                      <a16:colId xmlns:a16="http://schemas.microsoft.com/office/drawing/2014/main" val="3922136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85057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25522.181818182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788.5</a:t>
                      </a:r>
                    </a:p>
                  </a:txBody>
                  <a:tcPr/>
                </a:tc>
                <a:extLst>
                  <a:ext uri="{0D108BD9-81ED-4DB2-BD59-A6C34878D82A}">
                    <a16:rowId xmlns:a16="http://schemas.microsoft.com/office/drawing/2014/main" val="8322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#3FMTrendingTalent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extLst>
                  <a:ext uri="{0D108BD9-81ED-4DB2-BD59-A6C34878D82A}">
                    <a16:rowId xmlns:a16="http://schemas.microsoft.com/office/drawing/2014/main" val="137239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984.4</a:t>
                      </a:r>
                    </a:p>
                  </a:txBody>
                  <a:tcPr/>
                </a:tc>
                <a:extLst>
                  <a:ext uri="{0D108BD9-81ED-4DB2-BD59-A6C34878D82A}">
                    <a16:rowId xmlns:a16="http://schemas.microsoft.com/office/drawing/2014/main" val="72749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#Festivals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47539.888888889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812.125</a:t>
                      </a:r>
                    </a:p>
                  </a:txBody>
                  <a:tcPr/>
                </a:tc>
                <a:extLst>
                  <a:ext uri="{0D108BD9-81ED-4DB2-BD59-A6C34878D82A}">
                    <a16:rowId xmlns:a16="http://schemas.microsoft.com/office/drawing/2014/main" val="48118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61077.888888889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1098.6666666667</a:t>
                      </a:r>
                    </a:p>
                  </a:txBody>
                  <a:tcPr/>
                </a:tc>
                <a:extLst>
                  <a:ext uri="{0D108BD9-81ED-4DB2-BD59-A6C34878D82A}">
                    <a16:rowId xmlns:a16="http://schemas.microsoft.com/office/drawing/2014/main" val="225554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#Stromae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28107.285714286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1034.8571428571</a:t>
                      </a:r>
                    </a:p>
                  </a:txBody>
                  <a:tcPr/>
                </a:tc>
                <a:extLst>
                  <a:ext uri="{0D108BD9-81ED-4DB2-BD59-A6C34878D82A}">
                    <a16:rowId xmlns:a16="http://schemas.microsoft.com/office/drawing/2014/main" val="95669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1480.8333333333</a:t>
                      </a:r>
                    </a:p>
                  </a:txBody>
                  <a:tcPr/>
                </a:tc>
                <a:extLst>
                  <a:ext uri="{0D108BD9-81ED-4DB2-BD59-A6C34878D82A}">
                    <a16:rowId xmlns:a16="http://schemas.microsoft.com/office/drawing/2014/main" val="2329168018"/>
                  </a:ext>
                </a:extLst>
              </a:tr>
            </a:tbl>
          </a:graphicData>
        </a:graphic>
      </p:graphicFrame>
      <p:sp>
        <p:nvSpPr>
          <p:cNvPr id="4" name="Text Placeholder 3">
            <a:extLst>
              <a:ext uri="{FF2B5EF4-FFF2-40B4-BE49-F238E27FC236}">
                <a16:creationId xmlns:a16="http://schemas.microsoft.com/office/drawing/2014/main" id="{FCFCA489-D0B5-4633-A255-F6B12C317B0A}"/>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418210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4B75-0294-48A3-B67E-1CB99C86379F}"/>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D48B1E5B-2CF7-4C67-A1CE-0629E45ADE73}"/>
              </a:ext>
            </a:extLst>
          </p:cNvPr>
          <p:cNvGraphicFramePr>
            <a:graphicFrameLocks noGrp="1"/>
          </p:cNvGraphicFramePr>
          <p:nvPr>
            <p:ph type="chart" sz="quarter" idx="13"/>
            <p:extLst>
              <p:ext uri="{D42A27DB-BD31-4B8C-83A1-F6EECF244321}">
                <p14:modId xmlns:p14="http://schemas.microsoft.com/office/powerpoint/2010/main" val="2287817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18AD9-84CA-4C6F-9968-EBB706EDA004}"/>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0549AA46-2CF6-45BE-8712-3FAD3008F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35237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10C72-8811-4529-8883-F59794BBB360}"/>
              </a:ext>
            </a:extLst>
          </p:cNvPr>
          <p:cNvSpPr>
            <a:spLocks noGrp="1"/>
          </p:cNvSpPr>
          <p:nvPr>
            <p:ph type="title"/>
          </p:nvPr>
        </p:nvSpPr>
        <p:spPr/>
        <p:txBody>
          <a:bodyPr/>
          <a:lstStyle/>
          <a:p>
            <a:r>
              <a:rPr lang="nl-NL"/>
              <a:t>Instagram Top 10 posts met meeste interactie | NPO3FM - 1 of 8</a:t>
            </a:r>
            <a:endParaRPr lang="en-US"/>
          </a:p>
        </p:txBody>
      </p:sp>
      <p:graphicFrame>
        <p:nvGraphicFramePr>
          <p:cNvPr id="5" name="Table Placeholder 4">
            <a:extLst>
              <a:ext uri="{FF2B5EF4-FFF2-40B4-BE49-F238E27FC236}">
                <a16:creationId xmlns:a16="http://schemas.microsoft.com/office/drawing/2014/main" id="{BE6A2AE3-4776-42F1-871E-DCBD2F156159}"/>
              </a:ext>
            </a:extLst>
          </p:cNvPr>
          <p:cNvGraphicFramePr>
            <a:graphicFrameLocks noGrp="1"/>
          </p:cNvGraphicFramePr>
          <p:nvPr>
            <p:ph type="tbl" sz="quarter" idx="13"/>
            <p:extLst>
              <p:ext uri="{D42A27DB-BD31-4B8C-83A1-F6EECF244321}">
                <p14:modId xmlns:p14="http://schemas.microsoft.com/office/powerpoint/2010/main" val="180693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1170603"/>
                    </a:ext>
                  </a:extLst>
                </a:gridCol>
                <a:gridCol w="1645920">
                  <a:extLst>
                    <a:ext uri="{9D8B030D-6E8A-4147-A177-3AD203B41FA5}">
                      <a16:colId xmlns:a16="http://schemas.microsoft.com/office/drawing/2014/main" val="2962117382"/>
                    </a:ext>
                  </a:extLst>
                </a:gridCol>
                <a:gridCol w="740664">
                  <a:extLst>
                    <a:ext uri="{9D8B030D-6E8A-4147-A177-3AD203B41FA5}">
                      <a16:colId xmlns:a16="http://schemas.microsoft.com/office/drawing/2014/main" val="3124179686"/>
                    </a:ext>
                  </a:extLst>
                </a:gridCol>
                <a:gridCol w="740664">
                  <a:extLst>
                    <a:ext uri="{9D8B030D-6E8A-4147-A177-3AD203B41FA5}">
                      <a16:colId xmlns:a16="http://schemas.microsoft.com/office/drawing/2014/main" val="1628173913"/>
                    </a:ext>
                  </a:extLst>
                </a:gridCol>
                <a:gridCol w="740664">
                  <a:extLst>
                    <a:ext uri="{9D8B030D-6E8A-4147-A177-3AD203B41FA5}">
                      <a16:colId xmlns:a16="http://schemas.microsoft.com/office/drawing/2014/main" val="710969355"/>
                    </a:ext>
                  </a:extLst>
                </a:gridCol>
                <a:gridCol w="740664">
                  <a:extLst>
                    <a:ext uri="{9D8B030D-6E8A-4147-A177-3AD203B41FA5}">
                      <a16:colId xmlns:a16="http://schemas.microsoft.com/office/drawing/2014/main" val="3540453853"/>
                    </a:ext>
                  </a:extLst>
                </a:gridCol>
                <a:gridCol w="740664">
                  <a:extLst>
                    <a:ext uri="{9D8B030D-6E8A-4147-A177-3AD203B41FA5}">
                      <a16:colId xmlns:a16="http://schemas.microsoft.com/office/drawing/2014/main" val="3283896403"/>
                    </a:ext>
                  </a:extLst>
                </a:gridCol>
                <a:gridCol w="740664">
                  <a:extLst>
                    <a:ext uri="{9D8B030D-6E8A-4147-A177-3AD203B41FA5}">
                      <a16:colId xmlns:a16="http://schemas.microsoft.com/office/drawing/2014/main" val="4025534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739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- 2022-05-10 21:25:00</a:t>
                      </a:r>
                      <a:r>
                        <a:rPr kumimoji="0" lang="en-US" sz="1000" b="0" i="0" u="none" strike="noStrike" kern="1200" cap="none" spc="0" normalizeH="0" baseline="0" noProof="0">
                          <a:ln>
                            <a:noFill/>
                          </a:ln>
                          <a:solidFill>
                            <a:prstClr val="black"/>
                          </a:solidFill>
                          <a:effectLst/>
                          <a:uLnTx/>
                          <a:uFillTx/>
                          <a:latin typeface="+mn-lt"/>
                          <a:ea typeface="+mn-ea"/>
                          <a:cs typeface="+mn-cs"/>
                        </a:rPr>
                        <a:t>
 Mood! 🥰 #3FM #Eurovision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https://quintly-image-storage.s3.amazonaws.com/5e7bf16154c6da0663c50211224ef1f8/c2fc1bb145c4d68ab8c1816f3f6f2eca.jpg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18205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21:10:34</a:t>
                      </a:r>
                      <a:r>
                        <a:rPr kumimoji="0" lang="nl-NL" sz="1000" b="0" i="0" u="none" strike="noStrike" kern="1200" cap="none" spc="0" normalizeH="0" baseline="0" noProof="0">
                          <a:ln>
                            <a:noFill/>
                          </a:ln>
                          <a:solidFill>
                            <a:prstClr val="black"/>
                          </a:solidFill>
                          <a:effectLst/>
                          <a:uLnTx/>
                          <a:uFillTx/>
                          <a:latin typeface="+mn-lt"/>
                          <a:ea typeface="+mn-ea"/>
                          <a:cs typeface="+mn-cs"/>
                        </a:rPr>
                        <a:t>
 Als Stromae het zegt dan is het waar! 😍 #3FM #Stromae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https://quintly-image-storage.s3.amazonaws.com/5e7bf16154c6da0663c50211224ef1f8/f09009937ed9fc1fc3fd2093b4000be5.jpg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95410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- 2022-06-19 21:02:21</a:t>
                      </a:r>
                      <a:r>
                        <a:rPr kumimoji="0" lang="en-US" sz="1000" b="0" i="0" u="none" strike="noStrike" kern="1200" cap="none" spc="0" normalizeH="0" baseline="0" noProof="0">
                          <a:ln>
                            <a:noFill/>
                          </a:ln>
                          <a:solidFill>
                            <a:prstClr val="black"/>
                          </a:solidFill>
                          <a:effectLst/>
                          <a:uLnTx/>
                          <a:uFillTx/>
                          <a:latin typeface="+mn-lt"/>
                          <a:ea typeface="+mn-ea"/>
                          <a:cs typeface="+mn-cs"/>
                        </a:rPr>
                        <a:t>
 Pinkpop 2022: WARM! 💦 #3FM #PP22 #Pinkpop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https://quintly-image-storage.s3.amazonaws.com/5e7bf16154c6da0663c50211224ef1f8/979ad870c7a0a4443163a57e5acd663e.jpg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259623277"/>
                  </a:ext>
                </a:extLst>
              </a:tr>
            </a:tbl>
          </a:graphicData>
        </a:graphic>
      </p:graphicFrame>
      <p:sp>
        <p:nvSpPr>
          <p:cNvPr id="4" name="Text Placeholder 3">
            <a:extLst>
              <a:ext uri="{FF2B5EF4-FFF2-40B4-BE49-F238E27FC236}">
                <a16:creationId xmlns:a16="http://schemas.microsoft.com/office/drawing/2014/main" id="{C9AFBD9A-0752-48B2-8310-6356C596653D}"/>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239415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657F-5606-4A51-9150-0C4DE99758D5}"/>
              </a:ext>
            </a:extLst>
          </p:cNvPr>
          <p:cNvSpPr>
            <a:spLocks noGrp="1"/>
          </p:cNvSpPr>
          <p:nvPr>
            <p:ph type="title"/>
          </p:nvPr>
        </p:nvSpPr>
        <p:spPr/>
        <p:txBody>
          <a:bodyPr/>
          <a:lstStyle/>
          <a:p>
            <a:r>
              <a:rPr lang="nl-NL"/>
              <a:t>Instagram Top 10 posts met meeste interactie | NPO3FM - 2 of 8</a:t>
            </a:r>
            <a:endParaRPr lang="en-US"/>
          </a:p>
        </p:txBody>
      </p:sp>
      <p:graphicFrame>
        <p:nvGraphicFramePr>
          <p:cNvPr id="5" name="Table Placeholder 4">
            <a:extLst>
              <a:ext uri="{FF2B5EF4-FFF2-40B4-BE49-F238E27FC236}">
                <a16:creationId xmlns:a16="http://schemas.microsoft.com/office/drawing/2014/main" id="{0201FF32-278E-4C87-AED3-30F717DD8EB0}"/>
              </a:ext>
            </a:extLst>
          </p:cNvPr>
          <p:cNvGraphicFramePr>
            <a:graphicFrameLocks noGrp="1"/>
          </p:cNvGraphicFramePr>
          <p:nvPr>
            <p:ph type="tbl" sz="quarter" idx="13"/>
            <p:extLst>
              <p:ext uri="{D42A27DB-BD31-4B8C-83A1-F6EECF244321}">
                <p14:modId xmlns:p14="http://schemas.microsoft.com/office/powerpoint/2010/main" val="199781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9367757"/>
                    </a:ext>
                  </a:extLst>
                </a:gridCol>
                <a:gridCol w="1645920">
                  <a:extLst>
                    <a:ext uri="{9D8B030D-6E8A-4147-A177-3AD203B41FA5}">
                      <a16:colId xmlns:a16="http://schemas.microsoft.com/office/drawing/2014/main" val="2455286365"/>
                    </a:ext>
                  </a:extLst>
                </a:gridCol>
                <a:gridCol w="740664">
                  <a:extLst>
                    <a:ext uri="{9D8B030D-6E8A-4147-A177-3AD203B41FA5}">
                      <a16:colId xmlns:a16="http://schemas.microsoft.com/office/drawing/2014/main" val="3832656797"/>
                    </a:ext>
                  </a:extLst>
                </a:gridCol>
                <a:gridCol w="740664">
                  <a:extLst>
                    <a:ext uri="{9D8B030D-6E8A-4147-A177-3AD203B41FA5}">
                      <a16:colId xmlns:a16="http://schemas.microsoft.com/office/drawing/2014/main" val="4208015751"/>
                    </a:ext>
                  </a:extLst>
                </a:gridCol>
                <a:gridCol w="740664">
                  <a:extLst>
                    <a:ext uri="{9D8B030D-6E8A-4147-A177-3AD203B41FA5}">
                      <a16:colId xmlns:a16="http://schemas.microsoft.com/office/drawing/2014/main" val="1507452381"/>
                    </a:ext>
                  </a:extLst>
                </a:gridCol>
                <a:gridCol w="740664">
                  <a:extLst>
                    <a:ext uri="{9D8B030D-6E8A-4147-A177-3AD203B41FA5}">
                      <a16:colId xmlns:a16="http://schemas.microsoft.com/office/drawing/2014/main" val="955483542"/>
                    </a:ext>
                  </a:extLst>
                </a:gridCol>
                <a:gridCol w="740664">
                  <a:extLst>
                    <a:ext uri="{9D8B030D-6E8A-4147-A177-3AD203B41FA5}">
                      <a16:colId xmlns:a16="http://schemas.microsoft.com/office/drawing/2014/main" val="2961335193"/>
                    </a:ext>
                  </a:extLst>
                </a:gridCol>
                <a:gridCol w="740664">
                  <a:extLst>
                    <a:ext uri="{9D8B030D-6E8A-4147-A177-3AD203B41FA5}">
                      <a16:colId xmlns:a16="http://schemas.microsoft.com/office/drawing/2014/main" val="244759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88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- 2022-01-20 16:59:20</a:t>
                      </a:r>
                      <a:r>
                        <a:rPr kumimoji="0" lang="nl-NL" sz="1000" b="0" i="0" u="none" strike="noStrike" kern="1200" cap="none" spc="0" normalizeH="0" baseline="0" noProof="0">
                          <a:ln>
                            <a:noFill/>
                          </a:ln>
                          <a:solidFill>
                            <a:prstClr val="black"/>
                          </a:solidFill>
                          <a:effectLst/>
                          <a:uLnTx/>
                          <a:uFillTx/>
                          <a:latin typeface="+mn-lt"/>
                          <a:ea typeface="+mn-ea"/>
                          <a:cs typeface="+mn-cs"/>
                        </a:rPr>
                        <a:t>
 Bericht van Team Boos 👇
"We kunnen ons voorstellen dat je na het zien van boosbnnvara of n.a.v. de berichtgeving rondom The Voice misschien met iemand wilt praten over je eigen ervaring met seksueel grensoverschrijdend gedrag."
👉 Neem dan gratis, vrijblijvend en anoniem contact op met:
📍 Slachtofferhulp Nederland
0900-0101, ma t/m vr 08:00 – 20:00 of via de chat op www.slachtofferhulp.nl
📍 Centrum Seksueel Geweld
0800-0188, 24/7 of via chat ma t/m vr 16:00 – 06:00, za en zo van 20:00 tot 06:00 op www.centrumseksueelgeweld.nl
📍 Mind Korrelatie
0900-1450, ma t/m vr van 09:00 tot 21:00 uur, of via de chat op www.mindkorrelatie.nl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https://quintly-image-storage.s3.amazonaws.com/5e7bf16154c6da0663c50211224ef1f8/bdcb9ff766572b5ed7bde08dc3952837.jpg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1553907"/>
                  </a:ext>
                </a:extLst>
              </a:tr>
            </a:tbl>
          </a:graphicData>
        </a:graphic>
      </p:graphicFrame>
      <p:sp>
        <p:nvSpPr>
          <p:cNvPr id="4" name="Text Placeholder 3">
            <a:extLst>
              <a:ext uri="{FF2B5EF4-FFF2-40B4-BE49-F238E27FC236}">
                <a16:creationId xmlns:a16="http://schemas.microsoft.com/office/drawing/2014/main" id="{22DDE639-6308-44D2-A87A-3B324DF6836F}"/>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1105513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2C54-C6F0-400C-8590-680B122C4E0C}"/>
              </a:ext>
            </a:extLst>
          </p:cNvPr>
          <p:cNvSpPr>
            <a:spLocks noGrp="1"/>
          </p:cNvSpPr>
          <p:nvPr>
            <p:ph type="title"/>
          </p:nvPr>
        </p:nvSpPr>
        <p:spPr/>
        <p:txBody>
          <a:bodyPr/>
          <a:lstStyle/>
          <a:p>
            <a:r>
              <a:rPr lang="nl-NL"/>
              <a:t>Instagram Top 10 posts met meeste interactie | NPO3FM - 3 of 8</a:t>
            </a:r>
            <a:endParaRPr lang="en-US"/>
          </a:p>
        </p:txBody>
      </p:sp>
      <p:graphicFrame>
        <p:nvGraphicFramePr>
          <p:cNvPr id="5" name="Table Placeholder 4">
            <a:extLst>
              <a:ext uri="{FF2B5EF4-FFF2-40B4-BE49-F238E27FC236}">
                <a16:creationId xmlns:a16="http://schemas.microsoft.com/office/drawing/2014/main" id="{70AC2AB5-31A5-4348-A06F-8E170FF8E336}"/>
              </a:ext>
            </a:extLst>
          </p:cNvPr>
          <p:cNvGraphicFramePr>
            <a:graphicFrameLocks noGrp="1"/>
          </p:cNvGraphicFramePr>
          <p:nvPr>
            <p:ph type="tbl" sz="quarter" idx="13"/>
            <p:extLst>
              <p:ext uri="{D42A27DB-BD31-4B8C-83A1-F6EECF244321}">
                <p14:modId xmlns:p14="http://schemas.microsoft.com/office/powerpoint/2010/main" val="315766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2085770"/>
                    </a:ext>
                  </a:extLst>
                </a:gridCol>
                <a:gridCol w="1645920">
                  <a:extLst>
                    <a:ext uri="{9D8B030D-6E8A-4147-A177-3AD203B41FA5}">
                      <a16:colId xmlns:a16="http://schemas.microsoft.com/office/drawing/2014/main" val="4003060068"/>
                    </a:ext>
                  </a:extLst>
                </a:gridCol>
                <a:gridCol w="740664">
                  <a:extLst>
                    <a:ext uri="{9D8B030D-6E8A-4147-A177-3AD203B41FA5}">
                      <a16:colId xmlns:a16="http://schemas.microsoft.com/office/drawing/2014/main" val="4098417883"/>
                    </a:ext>
                  </a:extLst>
                </a:gridCol>
                <a:gridCol w="740664">
                  <a:extLst>
                    <a:ext uri="{9D8B030D-6E8A-4147-A177-3AD203B41FA5}">
                      <a16:colId xmlns:a16="http://schemas.microsoft.com/office/drawing/2014/main" val="2941719656"/>
                    </a:ext>
                  </a:extLst>
                </a:gridCol>
                <a:gridCol w="740664">
                  <a:extLst>
                    <a:ext uri="{9D8B030D-6E8A-4147-A177-3AD203B41FA5}">
                      <a16:colId xmlns:a16="http://schemas.microsoft.com/office/drawing/2014/main" val="4063035258"/>
                    </a:ext>
                  </a:extLst>
                </a:gridCol>
                <a:gridCol w="740664">
                  <a:extLst>
                    <a:ext uri="{9D8B030D-6E8A-4147-A177-3AD203B41FA5}">
                      <a16:colId xmlns:a16="http://schemas.microsoft.com/office/drawing/2014/main" val="1026127627"/>
                    </a:ext>
                  </a:extLst>
                </a:gridCol>
                <a:gridCol w="740664">
                  <a:extLst>
                    <a:ext uri="{9D8B030D-6E8A-4147-A177-3AD203B41FA5}">
                      <a16:colId xmlns:a16="http://schemas.microsoft.com/office/drawing/2014/main" val="1033047979"/>
                    </a:ext>
                  </a:extLst>
                </a:gridCol>
                <a:gridCol w="740664">
                  <a:extLst>
                    <a:ext uri="{9D8B030D-6E8A-4147-A177-3AD203B41FA5}">
                      <a16:colId xmlns:a16="http://schemas.microsoft.com/office/drawing/2014/main" val="2957042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281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- 2022-06-20 14:48:55</a:t>
                      </a:r>
                      <a:r>
                        <a:rPr kumimoji="0" lang="nl-NL" sz="1000" b="0" i="0" u="none" strike="noStrike" kern="1200" cap="none" spc="0" normalizeH="0" baseline="0" noProof="0">
                          <a:ln>
                            <a:noFill/>
                          </a:ln>
                          <a:solidFill>
                            <a:prstClr val="black"/>
                          </a:solidFill>
                          <a:effectLst/>
                          <a:uLnTx/>
                          <a:uFillTx/>
                          <a:latin typeface="+mn-lt"/>
                          <a:ea typeface="+mn-ea"/>
                          <a:cs typeface="+mn-cs"/>
                        </a:rPr>
                        <a:t>
 Je hoeft geen artiest te zijn om het publiek mee te krijgen. 😏 #3FM #Pinkpop #PP22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https://quintly-image-storage.s3.amazonaws.com/5e7bf16154c6da0663c50211224ef1f8/379b341d46e9cf4d6272c7d0418685b0.jpg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227491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20:04:08</a:t>
                      </a:r>
                      <a:r>
                        <a:rPr kumimoji="0" lang="nl-NL" sz="1000" b="0" i="0" u="none" strike="noStrike" kern="1200" cap="none" spc="0" normalizeH="0" baseline="0" noProof="0">
                          <a:ln>
                            <a:noFill/>
                          </a:ln>
                          <a:solidFill>
                            <a:prstClr val="black"/>
                          </a:solidFill>
                          <a:effectLst/>
                          <a:uLnTx/>
                          <a:uFillTx/>
                          <a:latin typeface="+mn-lt"/>
                          <a:ea typeface="+mn-ea"/>
                          <a:cs typeface="+mn-cs"/>
                        </a:rPr>
                        <a:t>
 "Dit is een mooie kroon op een prachtige 15 jaar met z'n vieren, dankjewel.” 💚 Kensington wint de 3FM Legend Award.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https://quintly-image-storage.s3.amazonaws.com/5e7bf16154c6da0663c50211224ef1f8/bdc94cd094acb4e8e1f67c09797b6aab.jpg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343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- 2022-06-23 15:15:04</a:t>
                      </a:r>
                      <a:r>
                        <a:rPr kumimoji="0" lang="nl-NL" sz="1000" b="0" i="0" u="none" strike="noStrike" kern="1200" cap="none" spc="0" normalizeH="0" baseline="0" noProof="0">
                          <a:ln>
                            <a:noFill/>
                          </a:ln>
                          <a:solidFill>
                            <a:prstClr val="black"/>
                          </a:solidFill>
                          <a:effectLst/>
                          <a:uLnTx/>
                          <a:uFillTx/>
                          <a:latin typeface="+mn-lt"/>
                          <a:ea typeface="+mn-ea"/>
                          <a:cs typeface="+mn-cs"/>
                        </a:rPr>
                        <a:t>
 Het mooiste begin van het einde van de middagshow. 🥰 #3FM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https://quintly-image-storage.s3.amazonaws.com/5e7bf16154c6da0663c50211224ef1f8/3e58e44ccfd18499040cf2887cd36533.jpg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86590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- 2022-01-27 14:59:47</a:t>
                      </a:r>
                      <a:r>
                        <a:rPr kumimoji="0" lang="nl-NL" sz="1000" b="0" i="0" u="none" strike="noStrike" kern="1200" cap="none" spc="0" normalizeH="0" baseline="0" noProof="0">
                          <a:ln>
                            <a:noFill/>
                          </a:ln>
                          <a:solidFill>
                            <a:prstClr val="black"/>
                          </a:solidFill>
                          <a:effectLst/>
                          <a:uLnTx/>
                          <a:uFillTx/>
                          <a:latin typeface="+mn-lt"/>
                          <a:ea typeface="+mn-ea"/>
                          <a:cs typeface="+mn-cs"/>
                        </a:rPr>
                        <a:t>
 MEAU verrast Timur met haar allereerste gouden plaat: "die is voor jou, omdat je mij zo erg in het begin hebt geholpen en geplugd". 😍 #3FM #MEAU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https://quintly-image-storage.s3.amazonaws.com/5e7bf16154c6da0663c50211224ef1f8/104b99b190cd49d65b5de23cab61a2e2.jpg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4761169"/>
                  </a:ext>
                </a:extLst>
              </a:tr>
            </a:tbl>
          </a:graphicData>
        </a:graphic>
      </p:graphicFrame>
      <p:sp>
        <p:nvSpPr>
          <p:cNvPr id="4" name="Text Placeholder 3">
            <a:extLst>
              <a:ext uri="{FF2B5EF4-FFF2-40B4-BE49-F238E27FC236}">
                <a16:creationId xmlns:a16="http://schemas.microsoft.com/office/drawing/2014/main" id="{AD291FB5-4C27-4229-ABCC-6D802695A589}"/>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999355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ADF8-01DC-4CFC-B66D-ECE034737ACD}"/>
              </a:ext>
            </a:extLst>
          </p:cNvPr>
          <p:cNvSpPr>
            <a:spLocks noGrp="1"/>
          </p:cNvSpPr>
          <p:nvPr>
            <p:ph type="title"/>
          </p:nvPr>
        </p:nvSpPr>
        <p:spPr/>
        <p:txBody>
          <a:bodyPr/>
          <a:lstStyle/>
          <a:p>
            <a:r>
              <a:rPr lang="nl-NL"/>
              <a:t>Instagram Top 10 posts met meeste interactie | NPO3FM - 4 of 8</a:t>
            </a:r>
            <a:endParaRPr lang="en-US"/>
          </a:p>
        </p:txBody>
      </p:sp>
      <p:graphicFrame>
        <p:nvGraphicFramePr>
          <p:cNvPr id="5" name="Table Placeholder 4">
            <a:extLst>
              <a:ext uri="{FF2B5EF4-FFF2-40B4-BE49-F238E27FC236}">
                <a16:creationId xmlns:a16="http://schemas.microsoft.com/office/drawing/2014/main" id="{8CE2A9C5-B9DF-4751-9467-21D8DD14A27F}"/>
              </a:ext>
            </a:extLst>
          </p:cNvPr>
          <p:cNvGraphicFramePr>
            <a:graphicFrameLocks noGrp="1"/>
          </p:cNvGraphicFramePr>
          <p:nvPr>
            <p:ph type="tbl" sz="quarter" idx="13"/>
            <p:extLst>
              <p:ext uri="{D42A27DB-BD31-4B8C-83A1-F6EECF244321}">
                <p14:modId xmlns:p14="http://schemas.microsoft.com/office/powerpoint/2010/main" val="181175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3740075"/>
                    </a:ext>
                  </a:extLst>
                </a:gridCol>
                <a:gridCol w="1645920">
                  <a:extLst>
                    <a:ext uri="{9D8B030D-6E8A-4147-A177-3AD203B41FA5}">
                      <a16:colId xmlns:a16="http://schemas.microsoft.com/office/drawing/2014/main" val="2324461186"/>
                    </a:ext>
                  </a:extLst>
                </a:gridCol>
                <a:gridCol w="740664">
                  <a:extLst>
                    <a:ext uri="{9D8B030D-6E8A-4147-A177-3AD203B41FA5}">
                      <a16:colId xmlns:a16="http://schemas.microsoft.com/office/drawing/2014/main" val="3142811773"/>
                    </a:ext>
                  </a:extLst>
                </a:gridCol>
                <a:gridCol w="740664">
                  <a:extLst>
                    <a:ext uri="{9D8B030D-6E8A-4147-A177-3AD203B41FA5}">
                      <a16:colId xmlns:a16="http://schemas.microsoft.com/office/drawing/2014/main" val="3434641357"/>
                    </a:ext>
                  </a:extLst>
                </a:gridCol>
                <a:gridCol w="740664">
                  <a:extLst>
                    <a:ext uri="{9D8B030D-6E8A-4147-A177-3AD203B41FA5}">
                      <a16:colId xmlns:a16="http://schemas.microsoft.com/office/drawing/2014/main" val="69576127"/>
                    </a:ext>
                  </a:extLst>
                </a:gridCol>
                <a:gridCol w="740664">
                  <a:extLst>
                    <a:ext uri="{9D8B030D-6E8A-4147-A177-3AD203B41FA5}">
                      <a16:colId xmlns:a16="http://schemas.microsoft.com/office/drawing/2014/main" val="2707377000"/>
                    </a:ext>
                  </a:extLst>
                </a:gridCol>
                <a:gridCol w="740664">
                  <a:extLst>
                    <a:ext uri="{9D8B030D-6E8A-4147-A177-3AD203B41FA5}">
                      <a16:colId xmlns:a16="http://schemas.microsoft.com/office/drawing/2014/main" val="3105632785"/>
                    </a:ext>
                  </a:extLst>
                </a:gridCol>
                <a:gridCol w="740664">
                  <a:extLst>
                    <a:ext uri="{9D8B030D-6E8A-4147-A177-3AD203B41FA5}">
                      <a16:colId xmlns:a16="http://schemas.microsoft.com/office/drawing/2014/main" val="2937968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982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- 2022-04-05 15:52:09</a:t>
                      </a:r>
                      <a:r>
                        <a:rPr kumimoji="0" lang="nl-NL" sz="1000" b="0" i="0" u="none" strike="noStrike" kern="1200" cap="none" spc="0" normalizeH="0" baseline="0" noProof="0">
                          <a:ln>
                            <a:noFill/>
                          </a:ln>
                          <a:solidFill>
                            <a:prstClr val="black"/>
                          </a:solidFill>
                          <a:effectLst/>
                          <a:uLnTx/>
                          <a:uFillTx/>
                          <a:latin typeface="+mn-lt"/>
                          <a:ea typeface="+mn-ea"/>
                          <a:cs typeface="+mn-cs"/>
                        </a:rPr>
                        <a:t>
 Wordt dit de 3FM Lentehit 2022? 🌞 #3FM #Blanks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https://quintly-image-storage.s3.amazonaws.com/5e7bf16154c6da0663c50211224ef1f8/23b2a7f050a551271d0c65f10a884f9a.jpg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22772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- 2022-02-18 10:02:34</a:t>
                      </a:r>
                      <a:r>
                        <a:rPr kumimoji="0" lang="en-US" sz="1000" b="0" i="0" u="none" strike="noStrike" kern="1200" cap="none" spc="0" normalizeH="0" baseline="0" noProof="0">
                          <a:ln>
                            <a:noFill/>
                          </a:ln>
                          <a:solidFill>
                            <a:prstClr val="black"/>
                          </a:solidFill>
                          <a:effectLst/>
                          <a:uLnTx/>
                          <a:uFillTx/>
                          <a:latin typeface="+mn-lt"/>
                          <a:ea typeface="+mn-ea"/>
                          <a:cs typeface="+mn-cs"/>
                        </a:rPr>
                        <a:t>
 19 jaar later, maar JimBakkum steelt nog steeds onze harten! 💚 #3FM #SandersVriendenteam #00sRequest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https://quintly-image-storage.s3.amazonaws.com/5e7bf16154c6da0663c50211224ef1f8/594257c17a53542b0d96d52d17d55b79.jpg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229629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- 2022-03-06 09:09:07</a:t>
                      </a:r>
                      <a:r>
                        <a:rPr kumimoji="0" lang="nl-NL" sz="1000" b="0" i="0" u="none" strike="noStrike" kern="1200" cap="none" spc="0" normalizeH="0" baseline="0" noProof="0">
                          <a:ln>
                            <a:noFill/>
                          </a:ln>
                          <a:solidFill>
                            <a:prstClr val="black"/>
                          </a:solidFill>
                          <a:effectLst/>
                          <a:uLnTx/>
                          <a:uFillTx/>
                          <a:latin typeface="+mn-lt"/>
                          <a:ea typeface="+mn-ea"/>
                          <a:cs typeface="+mn-cs"/>
                        </a:rPr>
                        <a:t>
 Waarschuwing: alleen kijken als je wilt dat je het nummer daarna nooit meer normaal kunt luisteren. ⚠️ #3FM #MamaAppelsap #S10 #Eurovision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https://quintly-image-storage.s3.amazonaws.com/5e7bf16154c6da0663c50211224ef1f8/bab2af43faf2c97883fa44be5b08cd3a.jpg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432927076"/>
                  </a:ext>
                </a:extLst>
              </a:tr>
            </a:tbl>
          </a:graphicData>
        </a:graphic>
      </p:graphicFrame>
      <p:sp>
        <p:nvSpPr>
          <p:cNvPr id="4" name="Text Placeholder 3">
            <a:extLst>
              <a:ext uri="{FF2B5EF4-FFF2-40B4-BE49-F238E27FC236}">
                <a16:creationId xmlns:a16="http://schemas.microsoft.com/office/drawing/2014/main" id="{B8C0E38B-5453-4B87-B3BF-5D19EEB64DCB}"/>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8053301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7A792-7117-4632-BD15-1746F395A425}"/>
              </a:ext>
            </a:extLst>
          </p:cNvPr>
          <p:cNvSpPr>
            <a:spLocks noGrp="1"/>
          </p:cNvSpPr>
          <p:nvPr>
            <p:ph type="title"/>
          </p:nvPr>
        </p:nvSpPr>
        <p:spPr/>
        <p:txBody>
          <a:bodyPr/>
          <a:lstStyle/>
          <a:p>
            <a:r>
              <a:rPr lang="nl-NL"/>
              <a:t>Instagram Top 10 posts met meeste interactie | NPO3FM - 5 of 8</a:t>
            </a:r>
            <a:endParaRPr lang="en-US"/>
          </a:p>
        </p:txBody>
      </p:sp>
      <p:graphicFrame>
        <p:nvGraphicFramePr>
          <p:cNvPr id="5" name="Table Placeholder 4">
            <a:extLst>
              <a:ext uri="{FF2B5EF4-FFF2-40B4-BE49-F238E27FC236}">
                <a16:creationId xmlns:a16="http://schemas.microsoft.com/office/drawing/2014/main" id="{229F2A46-E6C9-4CA0-A78D-C5D6725F0139}"/>
              </a:ext>
            </a:extLst>
          </p:cNvPr>
          <p:cNvGraphicFramePr>
            <a:graphicFrameLocks noGrp="1"/>
          </p:cNvGraphicFramePr>
          <p:nvPr>
            <p:ph type="tbl" sz="quarter" idx="13"/>
            <p:extLst>
              <p:ext uri="{D42A27DB-BD31-4B8C-83A1-F6EECF244321}">
                <p14:modId xmlns:p14="http://schemas.microsoft.com/office/powerpoint/2010/main" val="377662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5690359"/>
                    </a:ext>
                  </a:extLst>
                </a:gridCol>
                <a:gridCol w="1645920">
                  <a:extLst>
                    <a:ext uri="{9D8B030D-6E8A-4147-A177-3AD203B41FA5}">
                      <a16:colId xmlns:a16="http://schemas.microsoft.com/office/drawing/2014/main" val="3189290022"/>
                    </a:ext>
                  </a:extLst>
                </a:gridCol>
                <a:gridCol w="740664">
                  <a:extLst>
                    <a:ext uri="{9D8B030D-6E8A-4147-A177-3AD203B41FA5}">
                      <a16:colId xmlns:a16="http://schemas.microsoft.com/office/drawing/2014/main" val="3242871613"/>
                    </a:ext>
                  </a:extLst>
                </a:gridCol>
                <a:gridCol w="740664">
                  <a:extLst>
                    <a:ext uri="{9D8B030D-6E8A-4147-A177-3AD203B41FA5}">
                      <a16:colId xmlns:a16="http://schemas.microsoft.com/office/drawing/2014/main" val="1178482378"/>
                    </a:ext>
                  </a:extLst>
                </a:gridCol>
                <a:gridCol w="740664">
                  <a:extLst>
                    <a:ext uri="{9D8B030D-6E8A-4147-A177-3AD203B41FA5}">
                      <a16:colId xmlns:a16="http://schemas.microsoft.com/office/drawing/2014/main" val="2533192085"/>
                    </a:ext>
                  </a:extLst>
                </a:gridCol>
                <a:gridCol w="740664">
                  <a:extLst>
                    <a:ext uri="{9D8B030D-6E8A-4147-A177-3AD203B41FA5}">
                      <a16:colId xmlns:a16="http://schemas.microsoft.com/office/drawing/2014/main" val="2674021354"/>
                    </a:ext>
                  </a:extLst>
                </a:gridCol>
                <a:gridCol w="740664">
                  <a:extLst>
                    <a:ext uri="{9D8B030D-6E8A-4147-A177-3AD203B41FA5}">
                      <a16:colId xmlns:a16="http://schemas.microsoft.com/office/drawing/2014/main" val="3822066807"/>
                    </a:ext>
                  </a:extLst>
                </a:gridCol>
                <a:gridCol w="740664">
                  <a:extLst>
                    <a:ext uri="{9D8B030D-6E8A-4147-A177-3AD203B41FA5}">
                      <a16:colId xmlns:a16="http://schemas.microsoft.com/office/drawing/2014/main" val="238032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300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- 2022-01-29 21:40:01</a:t>
                      </a:r>
                      <a:r>
                        <a:rPr kumimoji="0" lang="en-US" sz="1000" b="0" i="0" u="none" strike="noStrike" kern="1200" cap="none" spc="0" normalizeH="0" baseline="0" noProof="0">
                          <a:ln>
                            <a:noFill/>
                          </a:ln>
                          <a:solidFill>
                            <a:prstClr val="black"/>
                          </a:solidFill>
                          <a:effectLst/>
                          <a:uLnTx/>
                          <a:uFillTx/>
                          <a:latin typeface="+mn-lt"/>
                          <a:ea typeface="+mn-ea"/>
                          <a:cs typeface="+mn-cs"/>
                        </a:rPr>
                        <a:t>
 Wauw! 🔥 Stromae met ex-3FM Megahit ‘Santé’ en een drone is simpelweg perfectie. Check het hele optreden op het YouTube-kanaal van Matthijs Gaat Door. #3FM #Stromae #MatthijsGaatDoor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https://quintly-image-storage.s3.amazonaws.com/5e7bf16154c6da0663c50211224ef1f8/5d274f044227eb8740e1b21d49790309.jpg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44450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20:37:51</a:t>
                      </a:r>
                      <a:r>
                        <a:rPr kumimoji="0" lang="nl-NL" sz="1000" b="0" i="0" u="none" strike="noStrike" kern="1200" cap="none" spc="0" normalizeH="0" baseline="0" noProof="0">
                          <a:ln>
                            <a:noFill/>
                          </a:ln>
                          <a:solidFill>
                            <a:prstClr val="black"/>
                          </a:solidFill>
                          <a:effectLst/>
                          <a:uLnTx/>
                          <a:uFillTx/>
                          <a:latin typeface="+mn-lt"/>
                          <a:ea typeface="+mn-ea"/>
                          <a:cs typeface="+mn-cs"/>
                        </a:rPr>
                        <a:t>
 “Zo sta je muurtjes te stucen met z’n drieën, en een aantal jaar later ben je de beste groep, het beste album en nog steeds de beste vrienden.”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https://quintly-image-storage.s3.amazonaws.com/5e7bf16154c6da0663c50211224ef1f8/76c4047e29409dabcbe4699f934b1fe2.jpg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277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- 2022-03-22 16:13:36</a:t>
                      </a:r>
                      <a:r>
                        <a:rPr kumimoji="0" lang="nl-NL" sz="1000" b="0" i="0" u="none" strike="noStrike" kern="1200" cap="none" spc="0" normalizeH="0" baseline="0" noProof="0">
                          <a:ln>
                            <a:noFill/>
                          </a:ln>
                          <a:solidFill>
                            <a:prstClr val="black"/>
                          </a:solidFill>
                          <a:effectLst/>
                          <a:uLnTx/>
                          <a:uFillTx/>
                          <a:latin typeface="+mn-lt"/>
                          <a:ea typeface="+mn-ea"/>
                          <a:cs typeface="+mn-cs"/>
                        </a:rPr>
                        <a:t>
 De live primeur van Joshua Nolet's nieuwe muzikale project was een groot succes! ✨ #3FM #GRAMS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https://quintly-image-storage.s3.amazonaws.com/5e7bf16154c6da0663c50211224ef1f8/1f2a13ca868ee8974355d47fb2c572e8.jpg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47625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- 2022-01-28 17:59:48</a:t>
                      </a:r>
                      <a:r>
                        <a:rPr kumimoji="0" lang="nl-NL" sz="1000" b="0" i="0" u="none" strike="noStrike" kern="1200" cap="none" spc="0" normalizeH="0" baseline="0" noProof="0">
                          <a:ln>
                            <a:noFill/>
                          </a:ln>
                          <a:solidFill>
                            <a:prstClr val="black"/>
                          </a:solidFill>
                          <a:effectLst/>
                          <a:uLnTx/>
                          <a:uFillTx/>
                          <a:latin typeface="+mn-lt"/>
                          <a:ea typeface="+mn-ea"/>
                          <a:cs typeface="+mn-cs"/>
                        </a:rPr>
                        <a:t>
 Sander: "Hey Simon, wil je even een promootje inspreken?" 😍 #3FM #3FMMegahit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https://quintly-image-storage.s3.amazonaws.com/5e7bf16154c6da0663c50211224ef1f8/ca0fe61f0be21a3ff0641ba935717d6e.jpg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5549311"/>
                  </a:ext>
                </a:extLst>
              </a:tr>
            </a:tbl>
          </a:graphicData>
        </a:graphic>
      </p:graphicFrame>
      <p:sp>
        <p:nvSpPr>
          <p:cNvPr id="4" name="Text Placeholder 3">
            <a:extLst>
              <a:ext uri="{FF2B5EF4-FFF2-40B4-BE49-F238E27FC236}">
                <a16:creationId xmlns:a16="http://schemas.microsoft.com/office/drawing/2014/main" id="{35D68363-2E2E-4007-A105-BBF7C4D71B9A}"/>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203580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EED6-3D07-4F94-A514-29B6B6B1BDB3}"/>
              </a:ext>
            </a:extLst>
          </p:cNvPr>
          <p:cNvSpPr>
            <a:spLocks noGrp="1"/>
          </p:cNvSpPr>
          <p:nvPr>
            <p:ph type="title"/>
          </p:nvPr>
        </p:nvSpPr>
        <p:spPr/>
        <p:txBody>
          <a:bodyPr/>
          <a:lstStyle/>
          <a:p>
            <a:r>
              <a:rPr lang="nl-NL"/>
              <a:t>Instagram Top 10 posts met meeste interactie | NPO3FM - 6 of 8</a:t>
            </a:r>
            <a:endParaRPr lang="en-US"/>
          </a:p>
        </p:txBody>
      </p:sp>
      <p:graphicFrame>
        <p:nvGraphicFramePr>
          <p:cNvPr id="5" name="Table Placeholder 4">
            <a:extLst>
              <a:ext uri="{FF2B5EF4-FFF2-40B4-BE49-F238E27FC236}">
                <a16:creationId xmlns:a16="http://schemas.microsoft.com/office/drawing/2014/main" id="{42D8C283-A090-4193-BCCE-2CCEA28B355C}"/>
              </a:ext>
            </a:extLst>
          </p:cNvPr>
          <p:cNvGraphicFramePr>
            <a:graphicFrameLocks noGrp="1"/>
          </p:cNvGraphicFramePr>
          <p:nvPr>
            <p:ph type="tbl" sz="quarter" idx="13"/>
            <p:extLst>
              <p:ext uri="{D42A27DB-BD31-4B8C-83A1-F6EECF244321}">
                <p14:modId xmlns:p14="http://schemas.microsoft.com/office/powerpoint/2010/main" val="197374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9969023"/>
                    </a:ext>
                  </a:extLst>
                </a:gridCol>
                <a:gridCol w="1645920">
                  <a:extLst>
                    <a:ext uri="{9D8B030D-6E8A-4147-A177-3AD203B41FA5}">
                      <a16:colId xmlns:a16="http://schemas.microsoft.com/office/drawing/2014/main" val="4162662449"/>
                    </a:ext>
                  </a:extLst>
                </a:gridCol>
                <a:gridCol w="740664">
                  <a:extLst>
                    <a:ext uri="{9D8B030D-6E8A-4147-A177-3AD203B41FA5}">
                      <a16:colId xmlns:a16="http://schemas.microsoft.com/office/drawing/2014/main" val="2358666503"/>
                    </a:ext>
                  </a:extLst>
                </a:gridCol>
                <a:gridCol w="740664">
                  <a:extLst>
                    <a:ext uri="{9D8B030D-6E8A-4147-A177-3AD203B41FA5}">
                      <a16:colId xmlns:a16="http://schemas.microsoft.com/office/drawing/2014/main" val="2588955658"/>
                    </a:ext>
                  </a:extLst>
                </a:gridCol>
                <a:gridCol w="740664">
                  <a:extLst>
                    <a:ext uri="{9D8B030D-6E8A-4147-A177-3AD203B41FA5}">
                      <a16:colId xmlns:a16="http://schemas.microsoft.com/office/drawing/2014/main" val="871187336"/>
                    </a:ext>
                  </a:extLst>
                </a:gridCol>
                <a:gridCol w="740664">
                  <a:extLst>
                    <a:ext uri="{9D8B030D-6E8A-4147-A177-3AD203B41FA5}">
                      <a16:colId xmlns:a16="http://schemas.microsoft.com/office/drawing/2014/main" val="1825652961"/>
                    </a:ext>
                  </a:extLst>
                </a:gridCol>
                <a:gridCol w="740664">
                  <a:extLst>
                    <a:ext uri="{9D8B030D-6E8A-4147-A177-3AD203B41FA5}">
                      <a16:colId xmlns:a16="http://schemas.microsoft.com/office/drawing/2014/main" val="2448450046"/>
                    </a:ext>
                  </a:extLst>
                </a:gridCol>
                <a:gridCol w="740664">
                  <a:extLst>
                    <a:ext uri="{9D8B030D-6E8A-4147-A177-3AD203B41FA5}">
                      <a16:colId xmlns:a16="http://schemas.microsoft.com/office/drawing/2014/main" val="214470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822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- 2022-03-30 18:04:22</a:t>
                      </a:r>
                      <a:r>
                        <a:rPr kumimoji="0" lang="nl-NL" sz="1000" b="0" i="0" u="none" strike="noStrike" kern="1200" cap="none" spc="0" normalizeH="0" baseline="0" noProof="0">
                          <a:ln>
                            <a:noFill/>
                          </a:ln>
                          <a:solidFill>
                            <a:prstClr val="black"/>
                          </a:solidFill>
                          <a:effectLst/>
                          <a:uLnTx/>
                          <a:uFillTx/>
                          <a:latin typeface="+mn-lt"/>
                          <a:ea typeface="+mn-ea"/>
                          <a:cs typeface="+mn-cs"/>
                        </a:rPr>
                        <a:t>
 “Tijn was een enorme waterrat, dus alles valt op z’n plek op deze manier”, aldus z’n moeder. ❤️ #3FM #lakaan #Tijn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https://quintly-image-storage.s3.amazonaws.com/5e7bf16154c6da0663c50211224ef1f8/77614263b22bc1e0a54105d31c53f4a1.jpg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8280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- 2022-06-18 13:56:35</a:t>
                      </a:r>
                      <a:r>
                        <a:rPr kumimoji="0" lang="nl-NL" sz="1000" b="0" i="0" u="none" strike="noStrike" kern="1200" cap="none" spc="0" normalizeH="0" baseline="0" noProof="0">
                          <a:ln>
                            <a:noFill/>
                          </a:ln>
                          <a:solidFill>
                            <a:prstClr val="black"/>
                          </a:solidFill>
                          <a:effectLst/>
                          <a:uLnTx/>
                          <a:uFillTx/>
                          <a:latin typeface="+mn-lt"/>
                          <a:ea typeface="+mn-ea"/>
                          <a:cs typeface="+mn-cs"/>
                        </a:rPr>
                        <a:t>
 Camiel: "20 jaar geleden had ik samen met iemand een jongensdroom..." Vandaag kwam deze droom voor son.mieux uit. 💛 #3FM #PP22 #SonMieux #Pinkpop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https://quintly-image-storage.s3.amazonaws.com/5e7bf16154c6da0663c50211224ef1f8/dc63d1dd2d5d8e01b5614fe234c89d80.jpg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800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- 2022-05-10 12:38:34</a:t>
                      </a:r>
                      <a:r>
                        <a:rPr kumimoji="0" lang="nl-NL" sz="1000" b="0" i="0" u="none" strike="noStrike" kern="1200" cap="none" spc="0" normalizeH="0" baseline="0" noProof="0">
                          <a:ln>
                            <a:noFill/>
                          </a:ln>
                          <a:solidFill>
                            <a:prstClr val="black"/>
                          </a:solidFill>
                          <a:effectLst/>
                          <a:uLnTx/>
                          <a:uFillTx/>
                          <a:latin typeface="+mn-lt"/>
                          <a:ea typeface="+mn-ea"/>
                          <a:cs typeface="+mn-cs"/>
                        </a:rPr>
                        <a:t>
 “Hopen en verheugen dat kan je echt ver brengen.” 💚 Succes vanavond s10s10xx #3FM #Eurovision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https://quintly-image-storage.s3.amazonaws.com/5e7bf16154c6da0663c50211224ef1f8/61f59988739ac40e1a66f1be595a8905.jpg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24960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- 2022-01-29 09:00:36</a:t>
                      </a:r>
                      <a:r>
                        <a:rPr kumimoji="0" lang="en-US" sz="1000" b="0" i="0" u="none" strike="noStrike" kern="1200" cap="none" spc="0" normalizeH="0" baseline="0" noProof="0">
                          <a:ln>
                            <a:noFill/>
                          </a:ln>
                          <a:solidFill>
                            <a:prstClr val="black"/>
                          </a:solidFill>
                          <a:effectLst/>
                          <a:uLnTx/>
                          <a:uFillTx/>
                          <a:latin typeface="+mn-lt"/>
                          <a:ea typeface="+mn-ea"/>
                          <a:cs typeface="+mn-cs"/>
                        </a:rPr>
                        <a:t>
 The future of music is female.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https://quintly-image-storage.s3.amazonaws.com/5e7bf16154c6da0663c50211224ef1f8/71b7afaa0a416bb55df4634de8b529bd.jpg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7301273"/>
                  </a:ext>
                </a:extLst>
              </a:tr>
            </a:tbl>
          </a:graphicData>
        </a:graphic>
      </p:graphicFrame>
      <p:sp>
        <p:nvSpPr>
          <p:cNvPr id="4" name="Text Placeholder 3">
            <a:extLst>
              <a:ext uri="{FF2B5EF4-FFF2-40B4-BE49-F238E27FC236}">
                <a16:creationId xmlns:a16="http://schemas.microsoft.com/office/drawing/2014/main" id="{2A60303C-2146-42AA-864B-0160035D33C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29875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5F148-7B73-4AB5-8CEF-2A4B80696823}"/>
              </a:ext>
            </a:extLst>
          </p:cNvPr>
          <p:cNvSpPr>
            <a:spLocks noGrp="1"/>
          </p:cNvSpPr>
          <p:nvPr>
            <p:ph type="title"/>
          </p:nvPr>
        </p:nvSpPr>
        <p:spPr/>
        <p:txBody>
          <a:bodyPr/>
          <a:lstStyle/>
          <a:p>
            <a:r>
              <a:rPr lang="nl-NL"/>
              <a:t>Instagram Top 10 posts met meeste interactie | NPO3FM - 7 of 8</a:t>
            </a:r>
            <a:endParaRPr lang="en-US"/>
          </a:p>
        </p:txBody>
      </p:sp>
      <p:graphicFrame>
        <p:nvGraphicFramePr>
          <p:cNvPr id="5" name="Table Placeholder 4">
            <a:extLst>
              <a:ext uri="{FF2B5EF4-FFF2-40B4-BE49-F238E27FC236}">
                <a16:creationId xmlns:a16="http://schemas.microsoft.com/office/drawing/2014/main" id="{77B07B35-91D0-42BD-8697-809D0A8AD065}"/>
              </a:ext>
            </a:extLst>
          </p:cNvPr>
          <p:cNvGraphicFramePr>
            <a:graphicFrameLocks noGrp="1"/>
          </p:cNvGraphicFramePr>
          <p:nvPr>
            <p:ph type="tbl" sz="quarter" idx="13"/>
            <p:extLst>
              <p:ext uri="{D42A27DB-BD31-4B8C-83A1-F6EECF244321}">
                <p14:modId xmlns:p14="http://schemas.microsoft.com/office/powerpoint/2010/main" val="110816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7154544"/>
                    </a:ext>
                  </a:extLst>
                </a:gridCol>
                <a:gridCol w="1645920">
                  <a:extLst>
                    <a:ext uri="{9D8B030D-6E8A-4147-A177-3AD203B41FA5}">
                      <a16:colId xmlns:a16="http://schemas.microsoft.com/office/drawing/2014/main" val="2955451188"/>
                    </a:ext>
                  </a:extLst>
                </a:gridCol>
                <a:gridCol w="740664">
                  <a:extLst>
                    <a:ext uri="{9D8B030D-6E8A-4147-A177-3AD203B41FA5}">
                      <a16:colId xmlns:a16="http://schemas.microsoft.com/office/drawing/2014/main" val="1944163344"/>
                    </a:ext>
                  </a:extLst>
                </a:gridCol>
                <a:gridCol w="740664">
                  <a:extLst>
                    <a:ext uri="{9D8B030D-6E8A-4147-A177-3AD203B41FA5}">
                      <a16:colId xmlns:a16="http://schemas.microsoft.com/office/drawing/2014/main" val="4214776983"/>
                    </a:ext>
                  </a:extLst>
                </a:gridCol>
                <a:gridCol w="740664">
                  <a:extLst>
                    <a:ext uri="{9D8B030D-6E8A-4147-A177-3AD203B41FA5}">
                      <a16:colId xmlns:a16="http://schemas.microsoft.com/office/drawing/2014/main" val="2759690602"/>
                    </a:ext>
                  </a:extLst>
                </a:gridCol>
                <a:gridCol w="740664">
                  <a:extLst>
                    <a:ext uri="{9D8B030D-6E8A-4147-A177-3AD203B41FA5}">
                      <a16:colId xmlns:a16="http://schemas.microsoft.com/office/drawing/2014/main" val="4197899783"/>
                    </a:ext>
                  </a:extLst>
                </a:gridCol>
                <a:gridCol w="740664">
                  <a:extLst>
                    <a:ext uri="{9D8B030D-6E8A-4147-A177-3AD203B41FA5}">
                      <a16:colId xmlns:a16="http://schemas.microsoft.com/office/drawing/2014/main" val="2885312448"/>
                    </a:ext>
                  </a:extLst>
                </a:gridCol>
                <a:gridCol w="740664">
                  <a:extLst>
                    <a:ext uri="{9D8B030D-6E8A-4147-A177-3AD203B41FA5}">
                      <a16:colId xmlns:a16="http://schemas.microsoft.com/office/drawing/2014/main" val="414675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395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- 2022-02-07 13:01:10</a:t>
                      </a:r>
                      <a:r>
                        <a:rPr kumimoji="0" lang="nl-NL" sz="1000" b="0" i="0" u="none" strike="noStrike" kern="1200" cap="none" spc="0" normalizeH="0" baseline="0" noProof="0">
                          <a:ln>
                            <a:noFill/>
                          </a:ln>
                          <a:solidFill>
                            <a:prstClr val="black"/>
                          </a:solidFill>
                          <a:effectLst/>
                          <a:uLnTx/>
                          <a:uFillTx/>
                          <a:latin typeface="+mn-lt"/>
                          <a:ea typeface="+mn-ea"/>
                          <a:cs typeface="+mn-cs"/>
                        </a:rPr>
                        <a:t>
 Billie legt haar optreden stil om te checken of alles goed ging met een fan die in ademnood was. #3FM #BillieEilish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https://quintly-image-storage.s3.amazonaws.com/5e7bf16154c6da0663c50211224ef1f8/8cd276f1496e2598ea80682ca8432e1f.jpg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835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- 2022-02-02 08:29:39</a:t>
                      </a:r>
                      <a:r>
                        <a:rPr kumimoji="0" lang="nl-NL" sz="1000" b="0" i="0" u="none" strike="noStrike" kern="1200" cap="none" spc="0" normalizeH="0" baseline="0" noProof="0">
                          <a:ln>
                            <a:noFill/>
                          </a:ln>
                          <a:solidFill>
                            <a:prstClr val="black"/>
                          </a:solidFill>
                          <a:effectLst/>
                          <a:uLnTx/>
                          <a:uFillTx/>
                          <a:latin typeface="+mn-lt"/>
                          <a:ea typeface="+mn-ea"/>
                          <a:cs typeface="+mn-cs"/>
                        </a:rPr>
                        <a:t>
 Babynieuws! 🍼 Jorien onthulde aan Sander dat ze afgelopen december niet met 4 maar met 5 mensen in het Glazen Huis zaten. 😍 #GefeliciteerdJorien #3FM #BenIkDeEnige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https://quintly-image-storage.s3.amazonaws.com/5e7bf16154c6da0663c50211224ef1f8/de169461747f4ca56b231001f8b7b99b.jpg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43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- 2022-06-23 11:43:28</a:t>
                      </a:r>
                      <a:r>
                        <a:rPr kumimoji="0" lang="nl-NL" sz="1000" b="0" i="0" u="none" strike="noStrike" kern="1200" cap="none" spc="0" normalizeH="0" baseline="0" noProof="0">
                          <a:ln>
                            <a:noFill/>
                          </a:ln>
                          <a:solidFill>
                            <a:prstClr val="black"/>
                          </a:solidFill>
                          <a:effectLst/>
                          <a:uLnTx/>
                          <a:uFillTx/>
                          <a:latin typeface="+mn-lt"/>
                          <a:ea typeface="+mn-ea"/>
                          <a:cs typeface="+mn-cs"/>
                        </a:rPr>
                        <a:t>
 Ik wil jullie allemaal heel erg bedanken voor het luisteren. Ik leerde jullie elke dag iets beter kennen en jullie zijn echt mijn vrienden geworden. Daarmee is het Vriendenteam echt geworden wat ik graag wilde. X Sander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https://quintly-image-storage.s3.amazonaws.com/5e7bf16154c6da0663c50211224ef1f8/5bbda57f6877f1f5b281b2507fb3383d.jpg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7241368"/>
                  </a:ext>
                </a:extLst>
              </a:tr>
            </a:tbl>
          </a:graphicData>
        </a:graphic>
      </p:graphicFrame>
      <p:sp>
        <p:nvSpPr>
          <p:cNvPr id="4" name="Text Placeholder 3">
            <a:extLst>
              <a:ext uri="{FF2B5EF4-FFF2-40B4-BE49-F238E27FC236}">
                <a16:creationId xmlns:a16="http://schemas.microsoft.com/office/drawing/2014/main" id="{D0CEE061-B299-4575-BA1B-A4FAE7C1CEB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582394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7924E-4590-4341-895C-F97E63EB52D0}"/>
              </a:ext>
            </a:extLst>
          </p:cNvPr>
          <p:cNvSpPr>
            <a:spLocks noGrp="1"/>
          </p:cNvSpPr>
          <p:nvPr>
            <p:ph type="title"/>
          </p:nvPr>
        </p:nvSpPr>
        <p:spPr/>
        <p:txBody>
          <a:bodyPr/>
          <a:lstStyle/>
          <a:p>
            <a:r>
              <a:rPr lang="nl-NL"/>
              <a:t>Instagram Top 10 posts met meeste interactie | NPO3FM - 8 of 8</a:t>
            </a:r>
            <a:endParaRPr lang="en-US"/>
          </a:p>
        </p:txBody>
      </p:sp>
      <p:graphicFrame>
        <p:nvGraphicFramePr>
          <p:cNvPr id="5" name="Table Placeholder 4">
            <a:extLst>
              <a:ext uri="{FF2B5EF4-FFF2-40B4-BE49-F238E27FC236}">
                <a16:creationId xmlns:a16="http://schemas.microsoft.com/office/drawing/2014/main" id="{530423F0-6907-402B-9FB6-B75AA515380C}"/>
              </a:ext>
            </a:extLst>
          </p:cNvPr>
          <p:cNvGraphicFramePr>
            <a:graphicFrameLocks noGrp="1"/>
          </p:cNvGraphicFramePr>
          <p:nvPr>
            <p:ph type="tbl" sz="quarter" idx="13"/>
            <p:extLst>
              <p:ext uri="{D42A27DB-BD31-4B8C-83A1-F6EECF244321}">
                <p14:modId xmlns:p14="http://schemas.microsoft.com/office/powerpoint/2010/main" val="184151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3099719"/>
                    </a:ext>
                  </a:extLst>
                </a:gridCol>
                <a:gridCol w="1645920">
                  <a:extLst>
                    <a:ext uri="{9D8B030D-6E8A-4147-A177-3AD203B41FA5}">
                      <a16:colId xmlns:a16="http://schemas.microsoft.com/office/drawing/2014/main" val="2701491261"/>
                    </a:ext>
                  </a:extLst>
                </a:gridCol>
                <a:gridCol w="740664">
                  <a:extLst>
                    <a:ext uri="{9D8B030D-6E8A-4147-A177-3AD203B41FA5}">
                      <a16:colId xmlns:a16="http://schemas.microsoft.com/office/drawing/2014/main" val="132064442"/>
                    </a:ext>
                  </a:extLst>
                </a:gridCol>
                <a:gridCol w="740664">
                  <a:extLst>
                    <a:ext uri="{9D8B030D-6E8A-4147-A177-3AD203B41FA5}">
                      <a16:colId xmlns:a16="http://schemas.microsoft.com/office/drawing/2014/main" val="217595412"/>
                    </a:ext>
                  </a:extLst>
                </a:gridCol>
                <a:gridCol w="740664">
                  <a:extLst>
                    <a:ext uri="{9D8B030D-6E8A-4147-A177-3AD203B41FA5}">
                      <a16:colId xmlns:a16="http://schemas.microsoft.com/office/drawing/2014/main" val="3111856219"/>
                    </a:ext>
                  </a:extLst>
                </a:gridCol>
                <a:gridCol w="740664">
                  <a:extLst>
                    <a:ext uri="{9D8B030D-6E8A-4147-A177-3AD203B41FA5}">
                      <a16:colId xmlns:a16="http://schemas.microsoft.com/office/drawing/2014/main" val="249378046"/>
                    </a:ext>
                  </a:extLst>
                </a:gridCol>
                <a:gridCol w="740664">
                  <a:extLst>
                    <a:ext uri="{9D8B030D-6E8A-4147-A177-3AD203B41FA5}">
                      <a16:colId xmlns:a16="http://schemas.microsoft.com/office/drawing/2014/main" val="1952314535"/>
                    </a:ext>
                  </a:extLst>
                </a:gridCol>
                <a:gridCol w="740664">
                  <a:extLst>
                    <a:ext uri="{9D8B030D-6E8A-4147-A177-3AD203B41FA5}">
                      <a16:colId xmlns:a16="http://schemas.microsoft.com/office/drawing/2014/main" val="557502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795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- 2022-02-07 07:00:46</a:t>
                      </a:r>
                      <a:r>
                        <a:rPr kumimoji="0" lang="nl-NL" sz="1000" b="0" i="0" u="none" strike="noStrike" kern="1200" cap="none" spc="0" normalizeH="0" baseline="0" noProof="0">
                          <a:ln>
                            <a:noFill/>
                          </a:ln>
                          <a:solidFill>
                            <a:prstClr val="black"/>
                          </a:solidFill>
                          <a:effectLst/>
                          <a:uLnTx/>
                          <a:uFillTx/>
                          <a:latin typeface="+mn-lt"/>
                          <a:ea typeface="+mn-ea"/>
                          <a:cs typeface="+mn-cs"/>
                        </a:rPr>
                        <a:t>
 3FM neemt je in de week van 14 t/m 18 februari mee terug naar de 00's! Stel nu jouw ideale playlist samen voor de 3FM 00's Request via 3FM.nl/00s 🥳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https://quintly-image-storage.s3.amazonaws.com/5e7bf16154c6da0663c50211224ef1f8/04700990073cbc0cd706b9863705ac00.jpg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447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- 2022-05-14 22:53:22</a:t>
                      </a:r>
                      <a:r>
                        <a:rPr kumimoji="0" lang="nl-NL" sz="1000" b="0" i="0" u="none" strike="noStrike" kern="1200" cap="none" spc="0" normalizeH="0" baseline="0" noProof="0">
                          <a:ln>
                            <a:noFill/>
                          </a:ln>
                          <a:solidFill>
                            <a:prstClr val="black"/>
                          </a:solidFill>
                          <a:effectLst/>
                          <a:uLnTx/>
                          <a:uFillTx/>
                          <a:latin typeface="+mn-lt"/>
                          <a:ea typeface="+mn-ea"/>
                          <a:cs typeface="+mn-cs"/>
                        </a:rPr>
                        <a:t>
 Niet S10, maar S11! 😍S10 is 11e geworden op het Songfestival. #3FM #S10 #Eurovision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https://quintly-image-storage.s3.amazonaws.com/5e7bf16154c6da0663c50211224ef1f8/d85d44e0dc73eb246e6b63268bedf9c7.jpg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298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- 2022-01-22 16:44:13</a:t>
                      </a:r>
                      <a:r>
                        <a:rPr kumimoji="0" lang="nl-NL" sz="1000" b="0" i="0" u="none" strike="noStrike" kern="1200" cap="none" spc="0" normalizeH="0" baseline="0" noProof="0">
                          <a:ln>
                            <a:noFill/>
                          </a:ln>
                          <a:solidFill>
                            <a:prstClr val="black"/>
                          </a:solidFill>
                          <a:effectLst/>
                          <a:uLnTx/>
                          <a:uFillTx/>
                          <a:latin typeface="+mn-lt"/>
                          <a:ea typeface="+mn-ea"/>
                          <a:cs typeface="+mn-cs"/>
                        </a:rPr>
                        <a:t>
 ESNS Dag 4: Noorderslag. Kijk vanaf 20:00 uur mee naar shows van o.a. Goldband, WIES en Meau via de link in bio. #3FM #Goldband #ESNS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https://quintly-image-storage.s3.amazonaws.com/5e7bf16154c6da0663c50211224ef1f8/c1a464f4d2b510c65e9d0fa6e7bd17ff.jpg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251988399"/>
                  </a:ext>
                </a:extLst>
              </a:tr>
            </a:tbl>
          </a:graphicData>
        </a:graphic>
      </p:graphicFrame>
      <p:sp>
        <p:nvSpPr>
          <p:cNvPr id="4" name="Text Placeholder 3">
            <a:extLst>
              <a:ext uri="{FF2B5EF4-FFF2-40B4-BE49-F238E27FC236}">
                <a16:creationId xmlns:a16="http://schemas.microsoft.com/office/drawing/2014/main" id="{D6398091-F88E-4488-909C-5CC7E0E4B918}"/>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8442016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B7D63-0783-411D-A9E7-87EEF6ED38AB}"/>
              </a:ext>
            </a:extLst>
          </p:cNvPr>
          <p:cNvSpPr>
            <a:spLocks noGrp="1"/>
          </p:cNvSpPr>
          <p:nvPr>
            <p:ph type="title"/>
          </p:nvPr>
        </p:nvSpPr>
        <p:spPr/>
        <p:txBody>
          <a:bodyPr/>
          <a:lstStyle/>
          <a:p>
            <a:r>
              <a:rPr lang="nl-NL"/>
              <a:t>Instagram Top 10 posts met minste interactie | NPO3FM - 1 of 8</a:t>
            </a:r>
            <a:endParaRPr lang="en-US"/>
          </a:p>
        </p:txBody>
      </p:sp>
      <p:graphicFrame>
        <p:nvGraphicFramePr>
          <p:cNvPr id="5" name="Table Placeholder 4">
            <a:extLst>
              <a:ext uri="{FF2B5EF4-FFF2-40B4-BE49-F238E27FC236}">
                <a16:creationId xmlns:a16="http://schemas.microsoft.com/office/drawing/2014/main" id="{88B2BECC-B33D-4CAD-BD98-9426782E887A}"/>
              </a:ext>
            </a:extLst>
          </p:cNvPr>
          <p:cNvGraphicFramePr>
            <a:graphicFrameLocks noGrp="1"/>
          </p:cNvGraphicFramePr>
          <p:nvPr>
            <p:ph type="tbl" sz="quarter" idx="13"/>
            <p:extLst>
              <p:ext uri="{D42A27DB-BD31-4B8C-83A1-F6EECF244321}">
                <p14:modId xmlns:p14="http://schemas.microsoft.com/office/powerpoint/2010/main" val="150953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4847864"/>
                    </a:ext>
                  </a:extLst>
                </a:gridCol>
                <a:gridCol w="1645920">
                  <a:extLst>
                    <a:ext uri="{9D8B030D-6E8A-4147-A177-3AD203B41FA5}">
                      <a16:colId xmlns:a16="http://schemas.microsoft.com/office/drawing/2014/main" val="2205461290"/>
                    </a:ext>
                  </a:extLst>
                </a:gridCol>
                <a:gridCol w="740664">
                  <a:extLst>
                    <a:ext uri="{9D8B030D-6E8A-4147-A177-3AD203B41FA5}">
                      <a16:colId xmlns:a16="http://schemas.microsoft.com/office/drawing/2014/main" val="4271416037"/>
                    </a:ext>
                  </a:extLst>
                </a:gridCol>
                <a:gridCol w="740664">
                  <a:extLst>
                    <a:ext uri="{9D8B030D-6E8A-4147-A177-3AD203B41FA5}">
                      <a16:colId xmlns:a16="http://schemas.microsoft.com/office/drawing/2014/main" val="3993559753"/>
                    </a:ext>
                  </a:extLst>
                </a:gridCol>
                <a:gridCol w="740664">
                  <a:extLst>
                    <a:ext uri="{9D8B030D-6E8A-4147-A177-3AD203B41FA5}">
                      <a16:colId xmlns:a16="http://schemas.microsoft.com/office/drawing/2014/main" val="3780362710"/>
                    </a:ext>
                  </a:extLst>
                </a:gridCol>
                <a:gridCol w="740664">
                  <a:extLst>
                    <a:ext uri="{9D8B030D-6E8A-4147-A177-3AD203B41FA5}">
                      <a16:colId xmlns:a16="http://schemas.microsoft.com/office/drawing/2014/main" val="1450554884"/>
                    </a:ext>
                  </a:extLst>
                </a:gridCol>
                <a:gridCol w="740664">
                  <a:extLst>
                    <a:ext uri="{9D8B030D-6E8A-4147-A177-3AD203B41FA5}">
                      <a16:colId xmlns:a16="http://schemas.microsoft.com/office/drawing/2014/main" val="44413416"/>
                    </a:ext>
                  </a:extLst>
                </a:gridCol>
                <a:gridCol w="740664">
                  <a:extLst>
                    <a:ext uri="{9D8B030D-6E8A-4147-A177-3AD203B41FA5}">
                      <a16:colId xmlns:a16="http://schemas.microsoft.com/office/drawing/2014/main" val="89080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22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- 2022-03-28 15:04:19</a:t>
                      </a:r>
                      <a:r>
                        <a:rPr kumimoji="0" lang="nl-NL" sz="1000" b="0" i="0" u="none" strike="noStrike" kern="1200" cap="none" spc="0" normalizeH="0" baseline="0" noProof="0">
                          <a:ln>
                            <a:noFill/>
                          </a:ln>
                          <a:solidFill>
                            <a:prstClr val="black"/>
                          </a:solidFill>
                          <a:effectLst/>
                          <a:uLnTx/>
                          <a:uFillTx/>
                          <a:latin typeface="+mn-lt"/>
                          <a:ea typeface="+mn-ea"/>
                          <a:cs typeface="+mn-cs"/>
                        </a:rPr>
                        <a:t>
 Perfect deuntje om je week mee te beginnen!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https://quintly-image-storage.s3.amazonaws.com/5e7bf16154c6da0663c50211224ef1f8/eec2bbce612317cb54eae33f30192e8f.jpg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97879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- 2022-06-21 15:05:19</a:t>
                      </a:r>
                      <a:r>
                        <a:rPr kumimoji="0" lang="nl-NL" sz="1000" b="0" i="0" u="none" strike="noStrike" kern="1200" cap="none" spc="0" normalizeH="0" baseline="0" noProof="0">
                          <a:ln>
                            <a:noFill/>
                          </a:ln>
                          <a:solidFill>
                            <a:prstClr val="black"/>
                          </a:solidFill>
                          <a:effectLst/>
                          <a:uLnTx/>
                          <a:uFillTx/>
                          <a:latin typeface="+mn-lt"/>
                          <a:ea typeface="+mn-ea"/>
                          <a:cs typeface="+mn-cs"/>
                        </a:rPr>
                        <a:t>
 De nieuwe track van de zangeres schreef ze voor haar vriendin.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https://quintly-image-storage.s3.amazonaws.com/5e7bf16154c6da0663c50211224ef1f8/c04f429d07e47b0b952b36384e2788ff.jpg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51199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- 2022-04-12 14:59:49</a:t>
                      </a:r>
                      <a:r>
                        <a:rPr kumimoji="0" lang="nl-NL" sz="1000" b="0" i="0" u="none" strike="noStrike" kern="1200" cap="none" spc="0" normalizeH="0" baseline="0" noProof="0">
                          <a:ln>
                            <a:noFill/>
                          </a:ln>
                          <a:solidFill>
                            <a:prstClr val="black"/>
                          </a:solidFill>
                          <a:effectLst/>
                          <a:uLnTx/>
                          <a:uFillTx/>
                          <a:latin typeface="+mn-lt"/>
                          <a:ea typeface="+mn-ea"/>
                          <a:cs typeface="+mn-cs"/>
                        </a:rPr>
                        <a:t>
 Deze ex-3FM Megahit wordt gelijk in een nieuw jasje gestoken!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https://quintly-image-storage.s3.amazonaws.com/5e7bf16154c6da0663c50211224ef1f8/53064216195847d860c5a67fee398ff0.jpg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40675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- 2022-04-26 15:14:33</a:t>
                      </a:r>
                      <a:r>
                        <a:rPr kumimoji="0" lang="nl-NL" sz="1000" b="0" i="0" u="none" strike="noStrike" kern="1200" cap="none" spc="0" normalizeH="0" baseline="0" noProof="0">
                          <a:ln>
                            <a:noFill/>
                          </a:ln>
                          <a:solidFill>
                            <a:prstClr val="black"/>
                          </a:solidFill>
                          <a:effectLst/>
                          <a:uLnTx/>
                          <a:uFillTx/>
                          <a:latin typeface="+mn-lt"/>
                          <a:ea typeface="+mn-ea"/>
                          <a:cs typeface="+mn-cs"/>
                        </a:rPr>
                        <a:t>
 Savines eerste keer in de 3FM Live Box was een groot succes!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https://quintly-image-storage.s3.amazonaws.com/5e7bf16154c6da0663c50211224ef1f8/1a980ad35b1636095a4356dd248383e6.jpg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087727261"/>
                  </a:ext>
                </a:extLst>
              </a:tr>
            </a:tbl>
          </a:graphicData>
        </a:graphic>
      </p:graphicFrame>
      <p:sp>
        <p:nvSpPr>
          <p:cNvPr id="4" name="Text Placeholder 3">
            <a:extLst>
              <a:ext uri="{FF2B5EF4-FFF2-40B4-BE49-F238E27FC236}">
                <a16:creationId xmlns:a16="http://schemas.microsoft.com/office/drawing/2014/main" id="{2DF781D9-E602-4E73-B06D-5B42A94CECE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98905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1D200-6BD4-4B1E-9A06-163F44DDD4D5}"/>
              </a:ext>
            </a:extLst>
          </p:cNvPr>
          <p:cNvSpPr>
            <a:spLocks noGrp="1"/>
          </p:cNvSpPr>
          <p:nvPr>
            <p:ph type="title"/>
          </p:nvPr>
        </p:nvSpPr>
        <p:spPr/>
        <p:txBody>
          <a:bodyPr/>
          <a:lstStyle/>
          <a:p>
            <a:r>
              <a:rPr lang="nl-NL"/>
              <a:t>Instagram Top 10 posts met minste interactie | NPO3FM - 2 of 8</a:t>
            </a:r>
            <a:endParaRPr lang="en-US"/>
          </a:p>
        </p:txBody>
      </p:sp>
      <p:graphicFrame>
        <p:nvGraphicFramePr>
          <p:cNvPr id="5" name="Table Placeholder 4">
            <a:extLst>
              <a:ext uri="{FF2B5EF4-FFF2-40B4-BE49-F238E27FC236}">
                <a16:creationId xmlns:a16="http://schemas.microsoft.com/office/drawing/2014/main" id="{A91D814F-4693-442C-87C4-B187F10C7A2E}"/>
              </a:ext>
            </a:extLst>
          </p:cNvPr>
          <p:cNvGraphicFramePr>
            <a:graphicFrameLocks noGrp="1"/>
          </p:cNvGraphicFramePr>
          <p:nvPr>
            <p:ph type="tbl" sz="quarter" idx="13"/>
            <p:extLst>
              <p:ext uri="{D42A27DB-BD31-4B8C-83A1-F6EECF244321}">
                <p14:modId xmlns:p14="http://schemas.microsoft.com/office/powerpoint/2010/main" val="306878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2748640"/>
                    </a:ext>
                  </a:extLst>
                </a:gridCol>
                <a:gridCol w="1645920">
                  <a:extLst>
                    <a:ext uri="{9D8B030D-6E8A-4147-A177-3AD203B41FA5}">
                      <a16:colId xmlns:a16="http://schemas.microsoft.com/office/drawing/2014/main" val="587111074"/>
                    </a:ext>
                  </a:extLst>
                </a:gridCol>
                <a:gridCol w="740664">
                  <a:extLst>
                    <a:ext uri="{9D8B030D-6E8A-4147-A177-3AD203B41FA5}">
                      <a16:colId xmlns:a16="http://schemas.microsoft.com/office/drawing/2014/main" val="3717102276"/>
                    </a:ext>
                  </a:extLst>
                </a:gridCol>
                <a:gridCol w="740664">
                  <a:extLst>
                    <a:ext uri="{9D8B030D-6E8A-4147-A177-3AD203B41FA5}">
                      <a16:colId xmlns:a16="http://schemas.microsoft.com/office/drawing/2014/main" val="983707457"/>
                    </a:ext>
                  </a:extLst>
                </a:gridCol>
                <a:gridCol w="740664">
                  <a:extLst>
                    <a:ext uri="{9D8B030D-6E8A-4147-A177-3AD203B41FA5}">
                      <a16:colId xmlns:a16="http://schemas.microsoft.com/office/drawing/2014/main" val="267442398"/>
                    </a:ext>
                  </a:extLst>
                </a:gridCol>
                <a:gridCol w="740664">
                  <a:extLst>
                    <a:ext uri="{9D8B030D-6E8A-4147-A177-3AD203B41FA5}">
                      <a16:colId xmlns:a16="http://schemas.microsoft.com/office/drawing/2014/main" val="1092978206"/>
                    </a:ext>
                  </a:extLst>
                </a:gridCol>
                <a:gridCol w="740664">
                  <a:extLst>
                    <a:ext uri="{9D8B030D-6E8A-4147-A177-3AD203B41FA5}">
                      <a16:colId xmlns:a16="http://schemas.microsoft.com/office/drawing/2014/main" val="2769815399"/>
                    </a:ext>
                  </a:extLst>
                </a:gridCol>
                <a:gridCol w="740664">
                  <a:extLst>
                    <a:ext uri="{9D8B030D-6E8A-4147-A177-3AD203B41FA5}">
                      <a16:colId xmlns:a16="http://schemas.microsoft.com/office/drawing/2014/main" val="2448684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871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- 2022-02-03 17:29:54</a:t>
                      </a:r>
                      <a:r>
                        <a:rPr kumimoji="0" lang="en-US" sz="1000" b="0" i="0" u="none" strike="noStrike" kern="1200" cap="none" spc="0" normalizeH="0" baseline="0" noProof="0">
                          <a:ln>
                            <a:noFill/>
                          </a:ln>
                          <a:solidFill>
                            <a:prstClr val="black"/>
                          </a:solidFill>
                          <a:effectLst/>
                          <a:uLnTx/>
                          <a:uFillTx/>
                          <a:latin typeface="+mn-lt"/>
                          <a:ea typeface="+mn-ea"/>
                          <a:cs typeface="+mn-cs"/>
                        </a:rPr>
                        <a:t>
 Future Husband live bij Sanders Vriendenteam 🔥 #3FM #SandersVriendenteam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https://quintly-image-storage.s3.amazonaws.com/5e7bf16154c6da0663c50211224ef1f8/2a8a6d191f390ec99ccdda6a053d3479.jpg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44946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- 2022-04-28 18:00:31</a:t>
                      </a:r>
                      <a:r>
                        <a:rPr kumimoji="0" lang="nl-NL" sz="1000" b="0" i="0" u="none" strike="noStrike" kern="1200" cap="none" spc="0" normalizeH="0" baseline="0" noProof="0">
                          <a:ln>
                            <a:noFill/>
                          </a:ln>
                          <a:solidFill>
                            <a:prstClr val="black"/>
                          </a:solidFill>
                          <a:effectLst/>
                          <a:uLnTx/>
                          <a:uFillTx/>
                          <a:latin typeface="+mn-lt"/>
                          <a:ea typeface="+mn-ea"/>
                          <a:cs typeface="+mn-cs"/>
                        </a:rPr>
                        <a:t>
 Spot jij de GOAT? 🐐 Hulde voor deze nieuwe clip van De Staat. #3FM #DeStaat #GOAT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https://quintly-image-storage.s3.amazonaws.com/5e7bf16154c6da0663c50211224ef1f8/4152f6f274d598f59b39478e74a78824.jpg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509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- 2022-05-12 15:26:40</a:t>
                      </a:r>
                      <a:r>
                        <a:rPr kumimoji="0" lang="nl-NL" sz="1000" b="0" i="0" u="none" strike="noStrike" kern="1200" cap="none" spc="0" normalizeH="0" baseline="0" noProof="0">
                          <a:ln>
                            <a:noFill/>
                          </a:ln>
                          <a:solidFill>
                            <a:prstClr val="black"/>
                          </a:solidFill>
                          <a:effectLst/>
                          <a:uLnTx/>
                          <a:uFillTx/>
                          <a:latin typeface="+mn-lt"/>
                          <a:ea typeface="+mn-ea"/>
                          <a:cs typeface="+mn-cs"/>
                        </a:rPr>
                        <a:t>
 Vanmorgen waren Afterpartees te gast bij Sanders Vriendenteam. De band was al vroeg vertrokken uit Limburg om in de 3FM Live Box te spelen.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https://quintly-image-storage.s3.amazonaws.com/5e7bf16154c6da0663c50211224ef1f8/744be7e8774e36e4c9a929a998096e51.jpg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66124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- 2022-02-10 16:43:07</a:t>
                      </a:r>
                      <a:r>
                        <a:rPr kumimoji="0" lang="en-US" sz="1000" b="0" i="0" u="none" strike="noStrike" kern="1200" cap="none" spc="0" normalizeH="0" baseline="0" noProof="0">
                          <a:ln>
                            <a:noFill/>
                          </a:ln>
                          <a:solidFill>
                            <a:prstClr val="black"/>
                          </a:solidFill>
                          <a:effectLst/>
                          <a:uLnTx/>
                          <a:uFillTx/>
                          <a:latin typeface="+mn-lt"/>
                          <a:ea typeface="+mn-ea"/>
                          <a:cs typeface="+mn-cs"/>
                        </a:rPr>
                        <a:t>
 Nick Klyne was vanmorgen te gast bij Sanders Vriendenteam. 🔥 #3FM #3FMLiveBox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https://quintly-image-storage.s3.amazonaws.com/5e7bf16154c6da0663c50211224ef1f8/8ef26c02a03a8a2deff505548a3a5e46.jpg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2388449203"/>
                  </a:ext>
                </a:extLst>
              </a:tr>
            </a:tbl>
          </a:graphicData>
        </a:graphic>
      </p:graphicFrame>
      <p:sp>
        <p:nvSpPr>
          <p:cNvPr id="4" name="Text Placeholder 3">
            <a:extLst>
              <a:ext uri="{FF2B5EF4-FFF2-40B4-BE49-F238E27FC236}">
                <a16:creationId xmlns:a16="http://schemas.microsoft.com/office/drawing/2014/main" id="{0B0088E4-8954-4F8B-B145-8A581C69090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147120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0FD3E-746F-4B4C-B6A8-45AE9EBF9FE0}"/>
              </a:ext>
            </a:extLst>
          </p:cNvPr>
          <p:cNvSpPr>
            <a:spLocks noGrp="1"/>
          </p:cNvSpPr>
          <p:nvPr>
            <p:ph type="title"/>
          </p:nvPr>
        </p:nvSpPr>
        <p:spPr/>
        <p:txBody>
          <a:bodyPr/>
          <a:lstStyle/>
          <a:p>
            <a:r>
              <a:rPr lang="nl-NL"/>
              <a:t>Instagram Top 10 posts met minste interactie | NPO3FM - 3 of 8</a:t>
            </a:r>
            <a:endParaRPr lang="en-US"/>
          </a:p>
        </p:txBody>
      </p:sp>
      <p:graphicFrame>
        <p:nvGraphicFramePr>
          <p:cNvPr id="5" name="Table Placeholder 4">
            <a:extLst>
              <a:ext uri="{FF2B5EF4-FFF2-40B4-BE49-F238E27FC236}">
                <a16:creationId xmlns:a16="http://schemas.microsoft.com/office/drawing/2014/main" id="{0A1F7FFF-D0A1-4A6D-9430-6661DA449F9A}"/>
              </a:ext>
            </a:extLst>
          </p:cNvPr>
          <p:cNvGraphicFramePr>
            <a:graphicFrameLocks noGrp="1"/>
          </p:cNvGraphicFramePr>
          <p:nvPr>
            <p:ph type="tbl" sz="quarter" idx="13"/>
            <p:extLst>
              <p:ext uri="{D42A27DB-BD31-4B8C-83A1-F6EECF244321}">
                <p14:modId xmlns:p14="http://schemas.microsoft.com/office/powerpoint/2010/main" val="63280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2787035"/>
                    </a:ext>
                  </a:extLst>
                </a:gridCol>
                <a:gridCol w="1645920">
                  <a:extLst>
                    <a:ext uri="{9D8B030D-6E8A-4147-A177-3AD203B41FA5}">
                      <a16:colId xmlns:a16="http://schemas.microsoft.com/office/drawing/2014/main" val="3271567608"/>
                    </a:ext>
                  </a:extLst>
                </a:gridCol>
                <a:gridCol w="740664">
                  <a:extLst>
                    <a:ext uri="{9D8B030D-6E8A-4147-A177-3AD203B41FA5}">
                      <a16:colId xmlns:a16="http://schemas.microsoft.com/office/drawing/2014/main" val="3260194463"/>
                    </a:ext>
                  </a:extLst>
                </a:gridCol>
                <a:gridCol w="740664">
                  <a:extLst>
                    <a:ext uri="{9D8B030D-6E8A-4147-A177-3AD203B41FA5}">
                      <a16:colId xmlns:a16="http://schemas.microsoft.com/office/drawing/2014/main" val="3528486228"/>
                    </a:ext>
                  </a:extLst>
                </a:gridCol>
                <a:gridCol w="740664">
                  <a:extLst>
                    <a:ext uri="{9D8B030D-6E8A-4147-A177-3AD203B41FA5}">
                      <a16:colId xmlns:a16="http://schemas.microsoft.com/office/drawing/2014/main" val="2237566643"/>
                    </a:ext>
                  </a:extLst>
                </a:gridCol>
                <a:gridCol w="740664">
                  <a:extLst>
                    <a:ext uri="{9D8B030D-6E8A-4147-A177-3AD203B41FA5}">
                      <a16:colId xmlns:a16="http://schemas.microsoft.com/office/drawing/2014/main" val="1378790373"/>
                    </a:ext>
                  </a:extLst>
                </a:gridCol>
                <a:gridCol w="740664">
                  <a:extLst>
                    <a:ext uri="{9D8B030D-6E8A-4147-A177-3AD203B41FA5}">
                      <a16:colId xmlns:a16="http://schemas.microsoft.com/office/drawing/2014/main" val="2774352192"/>
                    </a:ext>
                  </a:extLst>
                </a:gridCol>
                <a:gridCol w="740664">
                  <a:extLst>
                    <a:ext uri="{9D8B030D-6E8A-4147-A177-3AD203B41FA5}">
                      <a16:colId xmlns:a16="http://schemas.microsoft.com/office/drawing/2014/main" val="210017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786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- 2022-02-22 16:09:31</a:t>
                      </a:r>
                      <a:r>
                        <a:rPr kumimoji="0" lang="nl-NL" sz="1000" b="0" i="0" u="none" strike="noStrike" kern="1200" cap="none" spc="0" normalizeH="0" baseline="0" noProof="0">
                          <a:ln>
                            <a:noFill/>
                          </a:ln>
                          <a:solidFill>
                            <a:prstClr val="black"/>
                          </a:solidFill>
                          <a:effectLst/>
                          <a:uLnTx/>
                          <a:uFillTx/>
                          <a:latin typeface="+mn-lt"/>
                          <a:ea typeface="+mn-ea"/>
                          <a:cs typeface="+mn-cs"/>
                        </a:rPr>
                        <a:t>
 Vanmorgen was Orange Skyline te gast bij Sanders Vriendenteam!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https://quintly-image-storage.s3.amazonaws.com/5e7bf16154c6da0663c50211224ef1f8/3dc75a73e114fc7f46497b8a7fa80bb5.jpg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4775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13:00:18</a:t>
                      </a:r>
                      <a:r>
                        <a:rPr kumimoji="0" lang="nl-NL" sz="1000" b="0" i="0" u="none" strike="noStrike" kern="1200" cap="none" spc="0" normalizeH="0" baseline="0" noProof="0">
                          <a:ln>
                            <a:noFill/>
                          </a:ln>
                          <a:solidFill>
                            <a:prstClr val="black"/>
                          </a:solidFill>
                          <a:effectLst/>
                          <a:uLnTx/>
                          <a:uFillTx/>
                          <a:latin typeface="+mn-lt"/>
                          <a:ea typeface="+mn-ea"/>
                          <a:cs typeface="+mn-cs"/>
                        </a:rPr>
                        <a:t>
 Maak een screenshot van je scherm en strepen maar! ✏️ #3FM #Koningsdag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https://quintly-image-storage.s3.amazonaws.com/5e7bf16154c6da0663c50211224ef1f8/bb1c4acd92f50c723b1c6c4bf4ceafce.jpg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233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- 2022-05-24 15:31:25</a:t>
                      </a:r>
                      <a:r>
                        <a:rPr kumimoji="0" lang="en-US" sz="1000" b="0" i="0" u="none" strike="noStrike" kern="1200" cap="none" spc="0" normalizeH="0" baseline="0" noProof="0">
                          <a:ln>
                            <a:noFill/>
                          </a:ln>
                          <a:solidFill>
                            <a:prstClr val="black"/>
                          </a:solidFill>
                          <a:effectLst/>
                          <a:uLnTx/>
                          <a:uFillTx/>
                          <a:latin typeface="+mn-lt"/>
                          <a:ea typeface="+mn-ea"/>
                          <a:cs typeface="+mn-cs"/>
                        </a:rPr>
                        <a:t>
 'Swords Up In The Air' is alweer de derde single van de debuutplaat van Beachdog die vorige maand uitkwam. 😍 #3FM #3FMLiveBox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https://quintly-image-storage.s3.amazonaws.com/5e7bf16154c6da0663c50211224ef1f8/3ccbf226564604bbe3623a56d82c4779.jpg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5760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16:57:41</a:t>
                      </a:r>
                      <a:r>
                        <a:rPr kumimoji="0" lang="nl-NL" sz="1000" b="0" i="0" u="none" strike="noStrike" kern="1200" cap="none" spc="0" normalizeH="0" baseline="0" noProof="0">
                          <a:ln>
                            <a:noFill/>
                          </a:ln>
                          <a:solidFill>
                            <a:prstClr val="black"/>
                          </a:solidFill>
                          <a:effectLst/>
                          <a:uLnTx/>
                          <a:uFillTx/>
                          <a:latin typeface="+mn-lt"/>
                          <a:ea typeface="+mn-ea"/>
                          <a:cs typeface="+mn-cs"/>
                        </a:rPr>
                        <a:t>
 WIES kwam vandaag langs bij Sanders Vriendenteam en speelde de track 'Meisje'.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https://quintly-image-storage.s3.amazonaws.com/5e7bf16154c6da0663c50211224ef1f8/c14a752723e7520f2fb617199c6a29d6.jpg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761174522"/>
                  </a:ext>
                </a:extLst>
              </a:tr>
            </a:tbl>
          </a:graphicData>
        </a:graphic>
      </p:graphicFrame>
      <p:sp>
        <p:nvSpPr>
          <p:cNvPr id="4" name="Text Placeholder 3">
            <a:extLst>
              <a:ext uri="{FF2B5EF4-FFF2-40B4-BE49-F238E27FC236}">
                <a16:creationId xmlns:a16="http://schemas.microsoft.com/office/drawing/2014/main" id="{581736C3-439A-440E-B358-A97B7833D8B3}"/>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583333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F70BC-D3F6-4E2C-9D98-CF3B96A02979}"/>
              </a:ext>
            </a:extLst>
          </p:cNvPr>
          <p:cNvSpPr>
            <a:spLocks noGrp="1"/>
          </p:cNvSpPr>
          <p:nvPr>
            <p:ph type="title"/>
          </p:nvPr>
        </p:nvSpPr>
        <p:spPr/>
        <p:txBody>
          <a:bodyPr/>
          <a:lstStyle/>
          <a:p>
            <a:r>
              <a:rPr lang="nl-NL"/>
              <a:t>Instagram Top 10 posts met minste interactie | NPO3FM - 4 of 8</a:t>
            </a:r>
            <a:endParaRPr lang="en-US"/>
          </a:p>
        </p:txBody>
      </p:sp>
      <p:graphicFrame>
        <p:nvGraphicFramePr>
          <p:cNvPr id="5" name="Table Placeholder 4">
            <a:extLst>
              <a:ext uri="{FF2B5EF4-FFF2-40B4-BE49-F238E27FC236}">
                <a16:creationId xmlns:a16="http://schemas.microsoft.com/office/drawing/2014/main" id="{1A82635C-DA34-4787-A68A-887CE90C4081}"/>
              </a:ext>
            </a:extLst>
          </p:cNvPr>
          <p:cNvGraphicFramePr>
            <a:graphicFrameLocks noGrp="1"/>
          </p:cNvGraphicFramePr>
          <p:nvPr>
            <p:ph type="tbl" sz="quarter" idx="13"/>
            <p:extLst>
              <p:ext uri="{D42A27DB-BD31-4B8C-83A1-F6EECF244321}">
                <p14:modId xmlns:p14="http://schemas.microsoft.com/office/powerpoint/2010/main" val="37290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3513761"/>
                    </a:ext>
                  </a:extLst>
                </a:gridCol>
                <a:gridCol w="1645920">
                  <a:extLst>
                    <a:ext uri="{9D8B030D-6E8A-4147-A177-3AD203B41FA5}">
                      <a16:colId xmlns:a16="http://schemas.microsoft.com/office/drawing/2014/main" val="2855799824"/>
                    </a:ext>
                  </a:extLst>
                </a:gridCol>
                <a:gridCol w="740664">
                  <a:extLst>
                    <a:ext uri="{9D8B030D-6E8A-4147-A177-3AD203B41FA5}">
                      <a16:colId xmlns:a16="http://schemas.microsoft.com/office/drawing/2014/main" val="2635728780"/>
                    </a:ext>
                  </a:extLst>
                </a:gridCol>
                <a:gridCol w="740664">
                  <a:extLst>
                    <a:ext uri="{9D8B030D-6E8A-4147-A177-3AD203B41FA5}">
                      <a16:colId xmlns:a16="http://schemas.microsoft.com/office/drawing/2014/main" val="347613215"/>
                    </a:ext>
                  </a:extLst>
                </a:gridCol>
                <a:gridCol w="740664">
                  <a:extLst>
                    <a:ext uri="{9D8B030D-6E8A-4147-A177-3AD203B41FA5}">
                      <a16:colId xmlns:a16="http://schemas.microsoft.com/office/drawing/2014/main" val="3505187326"/>
                    </a:ext>
                  </a:extLst>
                </a:gridCol>
                <a:gridCol w="740664">
                  <a:extLst>
                    <a:ext uri="{9D8B030D-6E8A-4147-A177-3AD203B41FA5}">
                      <a16:colId xmlns:a16="http://schemas.microsoft.com/office/drawing/2014/main" val="1922361042"/>
                    </a:ext>
                  </a:extLst>
                </a:gridCol>
                <a:gridCol w="740664">
                  <a:extLst>
                    <a:ext uri="{9D8B030D-6E8A-4147-A177-3AD203B41FA5}">
                      <a16:colId xmlns:a16="http://schemas.microsoft.com/office/drawing/2014/main" val="3438729024"/>
                    </a:ext>
                  </a:extLst>
                </a:gridCol>
                <a:gridCol w="740664">
                  <a:extLst>
                    <a:ext uri="{9D8B030D-6E8A-4147-A177-3AD203B41FA5}">
                      <a16:colId xmlns:a16="http://schemas.microsoft.com/office/drawing/2014/main" val="3516819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808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- 2022-02-24 16:38:47</a:t>
                      </a:r>
                      <a:r>
                        <a:rPr kumimoji="0" lang="nl-NL" sz="1000" b="0" i="0" u="none" strike="noStrike" kern="1200" cap="none" spc="0" normalizeH="0" baseline="0" noProof="0">
                          <a:ln>
                            <a:noFill/>
                          </a:ln>
                          <a:solidFill>
                            <a:prstClr val="black"/>
                          </a:solidFill>
                          <a:effectLst/>
                          <a:uLnTx/>
                          <a:uFillTx/>
                          <a:latin typeface="+mn-lt"/>
                          <a:ea typeface="+mn-ea"/>
                          <a:cs typeface="+mn-cs"/>
                        </a:rPr>
                        <a:t>
 My Baby was vanmorgen te gast bij Sanders Vriendenteam.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https://quintly-image-storage.s3.amazonaws.com/5e7bf16154c6da0663c50211224ef1f8/1a7e5bce07c71fe7239a307c3fb17f19.jpg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36685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- 2022-06-09 15:40:38</a:t>
                      </a:r>
                      <a:r>
                        <a:rPr kumimoji="0" lang="en-US" sz="1000" b="0" i="0" u="none" strike="noStrike" kern="1200" cap="none" spc="0" normalizeH="0" baseline="0" noProof="0">
                          <a:ln>
                            <a:noFill/>
                          </a:ln>
                          <a:solidFill>
                            <a:prstClr val="black"/>
                          </a:solidFill>
                          <a:effectLst/>
                          <a:uLnTx/>
                          <a:uFillTx/>
                          <a:latin typeface="+mn-lt"/>
                          <a:ea typeface="+mn-ea"/>
                          <a:cs typeface="+mn-cs"/>
                        </a:rPr>
                        <a:t>
 Wat vind jij van de nieuwe Orange Skyline?🎉 #3FM #OrangeSkyline #ModernTimes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https://quintly-image-storage.s3.amazonaws.com/5e7bf16154c6da0663c50211224ef1f8/07f20baf3878a79f7f8d8eca3bcaedbd.jpg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210468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- 2022-06-08 15:04:26</a:t>
                      </a:r>
                      <a:r>
                        <a:rPr kumimoji="0" lang="nl-NL" sz="1000" b="0" i="0" u="none" strike="noStrike" kern="1200" cap="none" spc="0" normalizeH="0" baseline="0" noProof="0">
                          <a:ln>
                            <a:noFill/>
                          </a:ln>
                          <a:solidFill>
                            <a:prstClr val="black"/>
                          </a:solidFill>
                          <a:effectLst/>
                          <a:uLnTx/>
                          <a:uFillTx/>
                          <a:latin typeface="+mn-lt"/>
                          <a:ea typeface="+mn-ea"/>
                          <a:cs typeface="+mn-cs"/>
                        </a:rPr>
                        <a:t>
 Deze vrolijke track is niet zonder reden momenteel de teamsong van Sanders Vriendenteam! 🔥 #3FM #3FMLiveBox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https://quintly-image-storage.s3.amazonaws.com/5e7bf16154c6da0663c50211224ef1f8/b02280267b565df25d4699cbc1d6a231.jpg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00:11:00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83293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15:00:49</a:t>
                      </a:r>
                      <a:r>
                        <a:rPr kumimoji="0" lang="nl-NL" sz="1000" b="0" i="0" u="none" strike="noStrike" kern="1200" cap="none" spc="0" normalizeH="0" baseline="0" noProof="0">
                          <a:ln>
                            <a:noFill/>
                          </a:ln>
                          <a:solidFill>
                            <a:prstClr val="black"/>
                          </a:solidFill>
                          <a:effectLst/>
                          <a:uLnTx/>
                          <a:uFillTx/>
                          <a:latin typeface="+mn-lt"/>
                          <a:ea typeface="+mn-ea"/>
                          <a:cs typeface="+mn-cs"/>
                        </a:rPr>
                        <a:t>
 Een gratis hint: het is een Engelstalig nummer! 😉 #3FM #Koningsdag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https://quintly-image-storage.s3.amazonaws.com/5e7bf16154c6da0663c50211224ef1f8/fc0d34a103826a8d5f3817756de8a05e.jpg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9822547"/>
                  </a:ext>
                </a:extLst>
              </a:tr>
            </a:tbl>
          </a:graphicData>
        </a:graphic>
      </p:graphicFrame>
      <p:sp>
        <p:nvSpPr>
          <p:cNvPr id="4" name="Text Placeholder 3">
            <a:extLst>
              <a:ext uri="{FF2B5EF4-FFF2-40B4-BE49-F238E27FC236}">
                <a16:creationId xmlns:a16="http://schemas.microsoft.com/office/drawing/2014/main" id="{5902729B-E0D1-4EF5-8033-4DEC95F23181}"/>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2972840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39DC-8991-46B5-B90E-A0722702183A}"/>
              </a:ext>
            </a:extLst>
          </p:cNvPr>
          <p:cNvSpPr>
            <a:spLocks noGrp="1"/>
          </p:cNvSpPr>
          <p:nvPr>
            <p:ph type="title"/>
          </p:nvPr>
        </p:nvSpPr>
        <p:spPr/>
        <p:txBody>
          <a:bodyPr/>
          <a:lstStyle/>
          <a:p>
            <a:r>
              <a:rPr lang="nl-NL"/>
              <a:t>Instagram Top 10 posts met minste interactie | NPO3FM - 5 of 8</a:t>
            </a:r>
            <a:endParaRPr lang="en-US"/>
          </a:p>
        </p:txBody>
      </p:sp>
      <p:graphicFrame>
        <p:nvGraphicFramePr>
          <p:cNvPr id="5" name="Table Placeholder 4">
            <a:extLst>
              <a:ext uri="{FF2B5EF4-FFF2-40B4-BE49-F238E27FC236}">
                <a16:creationId xmlns:a16="http://schemas.microsoft.com/office/drawing/2014/main" id="{30CD3B3D-D20F-4B6E-B785-779B63B16EAC}"/>
              </a:ext>
            </a:extLst>
          </p:cNvPr>
          <p:cNvGraphicFramePr>
            <a:graphicFrameLocks noGrp="1"/>
          </p:cNvGraphicFramePr>
          <p:nvPr>
            <p:ph type="tbl" sz="quarter" idx="13"/>
            <p:extLst>
              <p:ext uri="{D42A27DB-BD31-4B8C-83A1-F6EECF244321}">
                <p14:modId xmlns:p14="http://schemas.microsoft.com/office/powerpoint/2010/main" val="197879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972761"/>
                    </a:ext>
                  </a:extLst>
                </a:gridCol>
                <a:gridCol w="1645920">
                  <a:extLst>
                    <a:ext uri="{9D8B030D-6E8A-4147-A177-3AD203B41FA5}">
                      <a16:colId xmlns:a16="http://schemas.microsoft.com/office/drawing/2014/main" val="1219906691"/>
                    </a:ext>
                  </a:extLst>
                </a:gridCol>
                <a:gridCol w="740664">
                  <a:extLst>
                    <a:ext uri="{9D8B030D-6E8A-4147-A177-3AD203B41FA5}">
                      <a16:colId xmlns:a16="http://schemas.microsoft.com/office/drawing/2014/main" val="3131348932"/>
                    </a:ext>
                  </a:extLst>
                </a:gridCol>
                <a:gridCol w="740664">
                  <a:extLst>
                    <a:ext uri="{9D8B030D-6E8A-4147-A177-3AD203B41FA5}">
                      <a16:colId xmlns:a16="http://schemas.microsoft.com/office/drawing/2014/main" val="2591900826"/>
                    </a:ext>
                  </a:extLst>
                </a:gridCol>
                <a:gridCol w="740664">
                  <a:extLst>
                    <a:ext uri="{9D8B030D-6E8A-4147-A177-3AD203B41FA5}">
                      <a16:colId xmlns:a16="http://schemas.microsoft.com/office/drawing/2014/main" val="1808377095"/>
                    </a:ext>
                  </a:extLst>
                </a:gridCol>
                <a:gridCol w="740664">
                  <a:extLst>
                    <a:ext uri="{9D8B030D-6E8A-4147-A177-3AD203B41FA5}">
                      <a16:colId xmlns:a16="http://schemas.microsoft.com/office/drawing/2014/main" val="4142452449"/>
                    </a:ext>
                  </a:extLst>
                </a:gridCol>
                <a:gridCol w="740664">
                  <a:extLst>
                    <a:ext uri="{9D8B030D-6E8A-4147-A177-3AD203B41FA5}">
                      <a16:colId xmlns:a16="http://schemas.microsoft.com/office/drawing/2014/main" val="1101082271"/>
                    </a:ext>
                  </a:extLst>
                </a:gridCol>
                <a:gridCol w="740664">
                  <a:extLst>
                    <a:ext uri="{9D8B030D-6E8A-4147-A177-3AD203B41FA5}">
                      <a16:colId xmlns:a16="http://schemas.microsoft.com/office/drawing/2014/main" val="341135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5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- 2022-03-31 15:07:25</a:t>
                      </a:r>
                      <a:r>
                        <a:rPr kumimoji="0" lang="nl-NL" sz="1000" b="0" i="0" u="none" strike="noStrike" kern="1200" cap="none" spc="0" normalizeH="0" baseline="0" noProof="0">
                          <a:ln>
                            <a:noFill/>
                          </a:ln>
                          <a:solidFill>
                            <a:prstClr val="black"/>
                          </a:solidFill>
                          <a:effectLst/>
                          <a:uLnTx/>
                          <a:uFillTx/>
                          <a:latin typeface="+mn-lt"/>
                          <a:ea typeface="+mn-ea"/>
                          <a:cs typeface="+mn-cs"/>
                        </a:rPr>
                        <a:t>
 De band was vanmorgen te gast bij Sanders Vriendenteam en speelde  hier hun nieuwste track.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https://quintly-image-storage.s3.amazonaws.com/5e7bf16154c6da0663c50211224ef1f8/6873e375c2f4383676e801757ba6b4c6.jpg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79926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- 2022-04-28 12:05:20</a:t>
                      </a:r>
                      <a:r>
                        <a:rPr kumimoji="0" lang="nl-NL" sz="1000" b="0" i="0" u="none" strike="noStrike" kern="1200" cap="none" spc="0" normalizeH="0" baseline="0" noProof="0">
                          <a:ln>
                            <a:noFill/>
                          </a:ln>
                          <a:solidFill>
                            <a:prstClr val="black"/>
                          </a:solidFill>
                          <a:effectLst/>
                          <a:uLnTx/>
                          <a:uFillTx/>
                          <a:latin typeface="+mn-lt"/>
                          <a:ea typeface="+mn-ea"/>
                          <a:cs typeface="+mn-cs"/>
                        </a:rPr>
                        <a:t>
 Nog vragen? 👋 #3FM #3FMTrendingTalent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https://quintly-image-storage.s3.amazonaws.com/5e7bf16154c6da0663c50211224ef1f8/2345284174536bc8e94bd8e4c2b85a9e.jpg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66746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- 2022-05-26 12:00:41</a:t>
                      </a:r>
                      <a:r>
                        <a:rPr kumimoji="0" lang="nl-NL" sz="1000" b="0" i="0" u="none" strike="noStrike" kern="1200" cap="none" spc="0" normalizeH="0" baseline="0" noProof="0">
                          <a:ln>
                            <a:noFill/>
                          </a:ln>
                          <a:solidFill>
                            <a:prstClr val="black"/>
                          </a:solidFill>
                          <a:effectLst/>
                          <a:uLnTx/>
                          <a:uFillTx/>
                          <a:latin typeface="+mn-lt"/>
                          <a:ea typeface="+mn-ea"/>
                          <a:cs typeface="+mn-cs"/>
                        </a:rPr>
                        <a:t>
 Stemmen is nog mogelijk! Laat je horen via 3FM.nl/trendingtalent. 🔥 #3FM #3FMTrendingTalent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https://quintly-image-storage.s3.amazonaws.com/5e7bf16154c6da0663c50211224ef1f8/34cdfab059dd90a18e1b12f31dfd6948.jpg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5142994"/>
                  </a:ext>
                </a:extLst>
              </a:tr>
            </a:tbl>
          </a:graphicData>
        </a:graphic>
      </p:graphicFrame>
      <p:sp>
        <p:nvSpPr>
          <p:cNvPr id="4" name="Text Placeholder 3">
            <a:extLst>
              <a:ext uri="{FF2B5EF4-FFF2-40B4-BE49-F238E27FC236}">
                <a16:creationId xmlns:a16="http://schemas.microsoft.com/office/drawing/2014/main" id="{D1469624-5F25-4E87-B47E-4874C29BC73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6676596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C6632-EC9F-40F9-8C59-DD3CBECC10DE}"/>
              </a:ext>
            </a:extLst>
          </p:cNvPr>
          <p:cNvSpPr>
            <a:spLocks noGrp="1"/>
          </p:cNvSpPr>
          <p:nvPr>
            <p:ph type="title"/>
          </p:nvPr>
        </p:nvSpPr>
        <p:spPr/>
        <p:txBody>
          <a:bodyPr/>
          <a:lstStyle/>
          <a:p>
            <a:r>
              <a:rPr lang="nl-NL"/>
              <a:t>Instagram Top 10 posts met minste interactie | NPO3FM - 6 of 8</a:t>
            </a:r>
            <a:endParaRPr lang="en-US"/>
          </a:p>
        </p:txBody>
      </p:sp>
      <p:graphicFrame>
        <p:nvGraphicFramePr>
          <p:cNvPr id="5" name="Table Placeholder 4">
            <a:extLst>
              <a:ext uri="{FF2B5EF4-FFF2-40B4-BE49-F238E27FC236}">
                <a16:creationId xmlns:a16="http://schemas.microsoft.com/office/drawing/2014/main" id="{FD50A5ED-3DBD-442C-9B78-E4D8B5DC91AA}"/>
              </a:ext>
            </a:extLst>
          </p:cNvPr>
          <p:cNvGraphicFramePr>
            <a:graphicFrameLocks noGrp="1"/>
          </p:cNvGraphicFramePr>
          <p:nvPr>
            <p:ph type="tbl" sz="quarter" idx="13"/>
            <p:extLst>
              <p:ext uri="{D42A27DB-BD31-4B8C-83A1-F6EECF244321}">
                <p14:modId xmlns:p14="http://schemas.microsoft.com/office/powerpoint/2010/main" val="3286361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3055748"/>
                    </a:ext>
                  </a:extLst>
                </a:gridCol>
                <a:gridCol w="1645920">
                  <a:extLst>
                    <a:ext uri="{9D8B030D-6E8A-4147-A177-3AD203B41FA5}">
                      <a16:colId xmlns:a16="http://schemas.microsoft.com/office/drawing/2014/main" val="2263224223"/>
                    </a:ext>
                  </a:extLst>
                </a:gridCol>
                <a:gridCol w="740664">
                  <a:extLst>
                    <a:ext uri="{9D8B030D-6E8A-4147-A177-3AD203B41FA5}">
                      <a16:colId xmlns:a16="http://schemas.microsoft.com/office/drawing/2014/main" val="2589738439"/>
                    </a:ext>
                  </a:extLst>
                </a:gridCol>
                <a:gridCol w="740664">
                  <a:extLst>
                    <a:ext uri="{9D8B030D-6E8A-4147-A177-3AD203B41FA5}">
                      <a16:colId xmlns:a16="http://schemas.microsoft.com/office/drawing/2014/main" val="3938211405"/>
                    </a:ext>
                  </a:extLst>
                </a:gridCol>
                <a:gridCol w="740664">
                  <a:extLst>
                    <a:ext uri="{9D8B030D-6E8A-4147-A177-3AD203B41FA5}">
                      <a16:colId xmlns:a16="http://schemas.microsoft.com/office/drawing/2014/main" val="1644699162"/>
                    </a:ext>
                  </a:extLst>
                </a:gridCol>
                <a:gridCol w="740664">
                  <a:extLst>
                    <a:ext uri="{9D8B030D-6E8A-4147-A177-3AD203B41FA5}">
                      <a16:colId xmlns:a16="http://schemas.microsoft.com/office/drawing/2014/main" val="1874305771"/>
                    </a:ext>
                  </a:extLst>
                </a:gridCol>
                <a:gridCol w="740664">
                  <a:extLst>
                    <a:ext uri="{9D8B030D-6E8A-4147-A177-3AD203B41FA5}">
                      <a16:colId xmlns:a16="http://schemas.microsoft.com/office/drawing/2014/main" val="541228695"/>
                    </a:ext>
                  </a:extLst>
                </a:gridCol>
                <a:gridCol w="740664">
                  <a:extLst>
                    <a:ext uri="{9D8B030D-6E8A-4147-A177-3AD203B41FA5}">
                      <a16:colId xmlns:a16="http://schemas.microsoft.com/office/drawing/2014/main" val="259061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479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- 2022-06-10 06:02:12</a:t>
                      </a:r>
                      <a:r>
                        <a:rPr kumimoji="0" lang="nl-NL" sz="1000" b="0" i="0" u="none" strike="noStrike" kern="1200" cap="none" spc="0" normalizeH="0" baseline="0" noProof="0">
                          <a:ln>
                            <a:noFill/>
                          </a:ln>
                          <a:solidFill>
                            <a:prstClr val="black"/>
                          </a:solidFill>
                          <a:effectLst/>
                          <a:uLnTx/>
                          <a:uFillTx/>
                          <a:latin typeface="+mn-lt"/>
                          <a:ea typeface="+mn-ea"/>
                          <a:cs typeface="+mn-cs"/>
                        </a:rPr>
                        <a:t>
 Zaterdag en zondag hoor je 3FM-dj verasiemons vanaf 19:00 uur met o.a. interviews met verschillende (internationale) artiesten, livetracks én natuurlijk sfeerverslag. Daarnaast feest je op zaterdagavond vanaf 22:00 uur verder met Club Cleven die ook in het teken staat van BKS. Maar niet alleen op de radio is het feest, ook via de online 3FM-kanalen geniet je dit weekend mee! ☀️ #3FM #BKS22 #BestKeptSecret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https://quintly-image-storage.s3.amazonaws.com/5e7bf16154c6da0663c50211224ef1f8/0e458619d3cb471ba5be1a25c77280be.jpg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560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- 2022-06-23 15:01:38</a:t>
                      </a:r>
                      <a:r>
                        <a:rPr kumimoji="0" lang="nl-NL" sz="1000" b="0" i="0" u="none" strike="noStrike" kern="1200" cap="none" spc="0" normalizeH="0" baseline="0" noProof="0">
                          <a:ln>
                            <a:noFill/>
                          </a:ln>
                          <a:solidFill>
                            <a:prstClr val="black"/>
                          </a:solidFill>
                          <a:effectLst/>
                          <a:uLnTx/>
                          <a:uFillTx/>
                          <a:latin typeface="+mn-lt"/>
                          <a:ea typeface="+mn-ea"/>
                          <a:cs typeface="+mn-cs"/>
                        </a:rPr>
                        <a:t>
 Op het afscheidsfeestje van Sanders Vriendenteam kon Rondé natuurlijk niet ontbreken! 💚 #3FM #SandersVriendenteam #Rondé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https://quintly-image-storage.s3.amazonaws.com/5e7bf16154c6da0663c50211224ef1f8/c36221b8f781eaa9d848d30467907173.jpg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07/12/2022 12:11:03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571236456"/>
                  </a:ext>
                </a:extLst>
              </a:tr>
            </a:tbl>
          </a:graphicData>
        </a:graphic>
      </p:graphicFrame>
      <p:sp>
        <p:nvSpPr>
          <p:cNvPr id="4" name="Text Placeholder 3">
            <a:extLst>
              <a:ext uri="{FF2B5EF4-FFF2-40B4-BE49-F238E27FC236}">
                <a16:creationId xmlns:a16="http://schemas.microsoft.com/office/drawing/2014/main" id="{FF11C5E6-D28E-4D14-9994-8227F64C8363}"/>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3517862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55FA5-EB6A-4B11-BA40-C2FAC0D2265A}"/>
              </a:ext>
            </a:extLst>
          </p:cNvPr>
          <p:cNvSpPr>
            <a:spLocks noGrp="1"/>
          </p:cNvSpPr>
          <p:nvPr>
            <p:ph type="title"/>
          </p:nvPr>
        </p:nvSpPr>
        <p:spPr/>
        <p:txBody>
          <a:bodyPr/>
          <a:lstStyle/>
          <a:p>
            <a:r>
              <a:rPr lang="nl-NL"/>
              <a:t>Instagram Top 10 posts met minste interactie | NPO3FM - 7 of 8</a:t>
            </a:r>
            <a:endParaRPr lang="en-US"/>
          </a:p>
        </p:txBody>
      </p:sp>
      <p:graphicFrame>
        <p:nvGraphicFramePr>
          <p:cNvPr id="5" name="Table Placeholder 4">
            <a:extLst>
              <a:ext uri="{FF2B5EF4-FFF2-40B4-BE49-F238E27FC236}">
                <a16:creationId xmlns:a16="http://schemas.microsoft.com/office/drawing/2014/main" id="{F62CD5F2-D832-4DCD-B2D4-E024ED61E105}"/>
              </a:ext>
            </a:extLst>
          </p:cNvPr>
          <p:cNvGraphicFramePr>
            <a:graphicFrameLocks noGrp="1"/>
          </p:cNvGraphicFramePr>
          <p:nvPr>
            <p:ph type="tbl" sz="quarter" idx="13"/>
            <p:extLst>
              <p:ext uri="{D42A27DB-BD31-4B8C-83A1-F6EECF244321}">
                <p14:modId xmlns:p14="http://schemas.microsoft.com/office/powerpoint/2010/main" val="3806020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9726453"/>
                    </a:ext>
                  </a:extLst>
                </a:gridCol>
                <a:gridCol w="1645920">
                  <a:extLst>
                    <a:ext uri="{9D8B030D-6E8A-4147-A177-3AD203B41FA5}">
                      <a16:colId xmlns:a16="http://schemas.microsoft.com/office/drawing/2014/main" val="3205487272"/>
                    </a:ext>
                  </a:extLst>
                </a:gridCol>
                <a:gridCol w="740664">
                  <a:extLst>
                    <a:ext uri="{9D8B030D-6E8A-4147-A177-3AD203B41FA5}">
                      <a16:colId xmlns:a16="http://schemas.microsoft.com/office/drawing/2014/main" val="2507990333"/>
                    </a:ext>
                  </a:extLst>
                </a:gridCol>
                <a:gridCol w="740664">
                  <a:extLst>
                    <a:ext uri="{9D8B030D-6E8A-4147-A177-3AD203B41FA5}">
                      <a16:colId xmlns:a16="http://schemas.microsoft.com/office/drawing/2014/main" val="3681743586"/>
                    </a:ext>
                  </a:extLst>
                </a:gridCol>
                <a:gridCol w="740664">
                  <a:extLst>
                    <a:ext uri="{9D8B030D-6E8A-4147-A177-3AD203B41FA5}">
                      <a16:colId xmlns:a16="http://schemas.microsoft.com/office/drawing/2014/main" val="1637638937"/>
                    </a:ext>
                  </a:extLst>
                </a:gridCol>
                <a:gridCol w="740664">
                  <a:extLst>
                    <a:ext uri="{9D8B030D-6E8A-4147-A177-3AD203B41FA5}">
                      <a16:colId xmlns:a16="http://schemas.microsoft.com/office/drawing/2014/main" val="3708337735"/>
                    </a:ext>
                  </a:extLst>
                </a:gridCol>
                <a:gridCol w="740664">
                  <a:extLst>
                    <a:ext uri="{9D8B030D-6E8A-4147-A177-3AD203B41FA5}">
                      <a16:colId xmlns:a16="http://schemas.microsoft.com/office/drawing/2014/main" val="3896363543"/>
                    </a:ext>
                  </a:extLst>
                </a:gridCol>
                <a:gridCol w="740664">
                  <a:extLst>
                    <a:ext uri="{9D8B030D-6E8A-4147-A177-3AD203B41FA5}">
                      <a16:colId xmlns:a16="http://schemas.microsoft.com/office/drawing/2014/main" val="270547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399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- 2022-04-25 09:00:17</a:t>
                      </a:r>
                      <a:r>
                        <a:rPr kumimoji="0" lang="nl-NL" sz="1000" b="0" i="0" u="none" strike="noStrike" kern="1200" cap="none" spc="0" normalizeH="0" baseline="0" noProof="0">
                          <a:ln>
                            <a:noFill/>
                          </a:ln>
                          <a:solidFill>
                            <a:prstClr val="black"/>
                          </a:solidFill>
                          <a:effectLst/>
                          <a:uLnTx/>
                          <a:uFillTx/>
                          <a:latin typeface="+mn-lt"/>
                          <a:ea typeface="+mn-ea"/>
                          <a:cs typeface="+mn-cs"/>
                        </a:rPr>
                        <a:t>
 Wie raadt wat Sander en Andres zeggen wint een sjaal!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https://quintly-image-storage.s3.amazonaws.com/5e7bf16154c6da0663c50211224ef1f8/efa221979d93cabc97a5216d1eca0837.jpg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980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- 2022-01-25 09:36:34</a:t>
                      </a:r>
                      <a:r>
                        <a:rPr kumimoji="0" lang="nl-NL" sz="1000" b="0" i="0" u="none" strike="noStrike" kern="1200" cap="none" spc="0" normalizeH="0" baseline="0" noProof="0">
                          <a:ln>
                            <a:noFill/>
                          </a:ln>
                          <a:solidFill>
                            <a:prstClr val="black"/>
                          </a:solidFill>
                          <a:effectLst/>
                          <a:uLnTx/>
                          <a:uFillTx/>
                          <a:latin typeface="+mn-lt"/>
                          <a:ea typeface="+mn-ea"/>
                          <a:cs typeface="+mn-cs"/>
                        </a:rPr>
                        <a:t>
 Er zijn meer CEO's die Peter heten, dan vrouwen die CEO zijn. Om aandacht te vragen voor de ongelijke verhoudingen op de werkvloer, veranderen veel vrouwen deze week op LinkedIn hun naam in Peter.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272583264_2814539518843684_6992435811556170543_n.jpg?_nc_ht=scontent.cdninstagram.com&amp;_nc_cat=104&amp;_nc_ohc=k1V1Xs_AN6YAX9fABbJ&amp;edm=AMO9-JQAAAAA&amp;ccb=7-4&amp;oh=00_AT_X_FFm4HwNC_VjvM0W0yDvJRQcPf9x3MdUNlM7IjA3Zw&amp;oe=61F0927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01/25/2022 12:44:02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037724"/>
                  </a:ext>
                </a:extLst>
              </a:tr>
            </a:tbl>
          </a:graphicData>
        </a:graphic>
      </p:graphicFrame>
      <p:sp>
        <p:nvSpPr>
          <p:cNvPr id="4" name="Text Placeholder 3">
            <a:extLst>
              <a:ext uri="{FF2B5EF4-FFF2-40B4-BE49-F238E27FC236}">
                <a16:creationId xmlns:a16="http://schemas.microsoft.com/office/drawing/2014/main" id="{8D05C37C-1968-4F04-B262-6EB5EB8C012B}"/>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6156089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983A7-D994-47A6-BC27-6A1A6A0ECEE5}"/>
              </a:ext>
            </a:extLst>
          </p:cNvPr>
          <p:cNvSpPr>
            <a:spLocks noGrp="1"/>
          </p:cNvSpPr>
          <p:nvPr>
            <p:ph type="title"/>
          </p:nvPr>
        </p:nvSpPr>
        <p:spPr/>
        <p:txBody>
          <a:bodyPr/>
          <a:lstStyle/>
          <a:p>
            <a:r>
              <a:rPr lang="nl-NL"/>
              <a:t>Instagram Top 10 posts met minste interactie | NPO3FM - 8 of 8</a:t>
            </a:r>
            <a:endParaRPr lang="en-US"/>
          </a:p>
        </p:txBody>
      </p:sp>
      <p:graphicFrame>
        <p:nvGraphicFramePr>
          <p:cNvPr id="5" name="Table Placeholder 4">
            <a:extLst>
              <a:ext uri="{FF2B5EF4-FFF2-40B4-BE49-F238E27FC236}">
                <a16:creationId xmlns:a16="http://schemas.microsoft.com/office/drawing/2014/main" id="{3FA34235-8DA6-4B1D-BCAD-EEBFE1E49D7E}"/>
              </a:ext>
            </a:extLst>
          </p:cNvPr>
          <p:cNvGraphicFramePr>
            <a:graphicFrameLocks noGrp="1"/>
          </p:cNvGraphicFramePr>
          <p:nvPr>
            <p:ph type="tbl" sz="quarter" idx="13"/>
            <p:extLst>
              <p:ext uri="{D42A27DB-BD31-4B8C-83A1-F6EECF244321}">
                <p14:modId xmlns:p14="http://schemas.microsoft.com/office/powerpoint/2010/main" val="2182047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1533171"/>
                    </a:ext>
                  </a:extLst>
                </a:gridCol>
                <a:gridCol w="1645920">
                  <a:extLst>
                    <a:ext uri="{9D8B030D-6E8A-4147-A177-3AD203B41FA5}">
                      <a16:colId xmlns:a16="http://schemas.microsoft.com/office/drawing/2014/main" val="1324045684"/>
                    </a:ext>
                  </a:extLst>
                </a:gridCol>
                <a:gridCol w="740664">
                  <a:extLst>
                    <a:ext uri="{9D8B030D-6E8A-4147-A177-3AD203B41FA5}">
                      <a16:colId xmlns:a16="http://schemas.microsoft.com/office/drawing/2014/main" val="90956560"/>
                    </a:ext>
                  </a:extLst>
                </a:gridCol>
                <a:gridCol w="740664">
                  <a:extLst>
                    <a:ext uri="{9D8B030D-6E8A-4147-A177-3AD203B41FA5}">
                      <a16:colId xmlns:a16="http://schemas.microsoft.com/office/drawing/2014/main" val="1614520524"/>
                    </a:ext>
                  </a:extLst>
                </a:gridCol>
                <a:gridCol w="740664">
                  <a:extLst>
                    <a:ext uri="{9D8B030D-6E8A-4147-A177-3AD203B41FA5}">
                      <a16:colId xmlns:a16="http://schemas.microsoft.com/office/drawing/2014/main" val="29047056"/>
                    </a:ext>
                  </a:extLst>
                </a:gridCol>
                <a:gridCol w="740664">
                  <a:extLst>
                    <a:ext uri="{9D8B030D-6E8A-4147-A177-3AD203B41FA5}">
                      <a16:colId xmlns:a16="http://schemas.microsoft.com/office/drawing/2014/main" val="1612879365"/>
                    </a:ext>
                  </a:extLst>
                </a:gridCol>
                <a:gridCol w="740664">
                  <a:extLst>
                    <a:ext uri="{9D8B030D-6E8A-4147-A177-3AD203B41FA5}">
                      <a16:colId xmlns:a16="http://schemas.microsoft.com/office/drawing/2014/main" val="2574309433"/>
                    </a:ext>
                  </a:extLst>
                </a:gridCol>
                <a:gridCol w="740664">
                  <a:extLst>
                    <a:ext uri="{9D8B030D-6E8A-4147-A177-3AD203B41FA5}">
                      <a16:colId xmlns:a16="http://schemas.microsoft.com/office/drawing/2014/main" val="231554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460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- 2022-05-07 08:02:57</a:t>
                      </a:r>
                      <a:r>
                        <a:rPr kumimoji="0" lang="nl-NL" sz="1000" b="0" i="0" u="none" strike="noStrike" kern="1200" cap="none" spc="0" normalizeH="0" baseline="0" noProof="0">
                          <a:ln>
                            <a:noFill/>
                          </a:ln>
                          <a:solidFill>
                            <a:prstClr val="black"/>
                          </a:solidFill>
                          <a:effectLst/>
                          <a:uLnTx/>
                          <a:uFillTx/>
                          <a:latin typeface="+mn-lt"/>
                          <a:ea typeface="+mn-ea"/>
                          <a:cs typeface="+mn-cs"/>
                        </a:rPr>
                        <a:t>
 Heb jij al een nieuwe favoriete track? 😍 #3FM #ArcadeFire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https://quintly-image-storage.s3.amazonaws.com/5e7bf16154c6da0663c50211224ef1f8/9416c1280d46a150fe53d0a54e9e977a.jpg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623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- 2022-05-30 09:07:58</a:t>
                      </a:r>
                      <a:r>
                        <a:rPr kumimoji="0" lang="nl-NL" sz="1000" b="0" i="0" u="none" strike="noStrike" kern="1200" cap="none" spc="0" normalizeH="0" baseline="0" noProof="0">
                          <a:ln>
                            <a:noFill/>
                          </a:ln>
                          <a:solidFill>
                            <a:prstClr val="black"/>
                          </a:solidFill>
                          <a:effectLst/>
                          <a:uLnTx/>
                          <a:uFillTx/>
                          <a:latin typeface="+mn-lt"/>
                          <a:ea typeface="+mn-ea"/>
                          <a:cs typeface="+mn-cs"/>
                        </a:rPr>
                        <a:t>
 Zou jij naar een hologram-concert gaan?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https://quintly-image-storage.s3.amazonaws.com/5e7bf16154c6da0663c50211224ef1f8/c095c43dbbe4a2cabaadc63bd14b8e6d.jpg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07/08/2022 12:05:19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778569"/>
                  </a:ext>
                </a:extLst>
              </a:tr>
            </a:tbl>
          </a:graphicData>
        </a:graphic>
      </p:graphicFrame>
      <p:sp>
        <p:nvSpPr>
          <p:cNvPr id="4" name="Text Placeholder 3">
            <a:extLst>
              <a:ext uri="{FF2B5EF4-FFF2-40B4-BE49-F238E27FC236}">
                <a16:creationId xmlns:a16="http://schemas.microsoft.com/office/drawing/2014/main" id="{FE17CBC6-894C-4F15-BF01-ECA4A96DC49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2292235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48DB-D36D-45AB-B771-6B17001F0D26}"/>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FA849FDF-CACF-494F-81D4-8CB77F4DF159}"/>
              </a:ext>
            </a:extLst>
          </p:cNvPr>
          <p:cNvGraphicFramePr>
            <a:graphicFrameLocks noGrp="1"/>
          </p:cNvGraphicFramePr>
          <p:nvPr>
            <p:ph type="tbl" sz="quarter" idx="13"/>
            <p:extLst>
              <p:ext uri="{D42A27DB-BD31-4B8C-83A1-F6EECF244321}">
                <p14:modId xmlns:p14="http://schemas.microsoft.com/office/powerpoint/2010/main" val="2038038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91174382"/>
                    </a:ext>
                  </a:extLst>
                </a:gridCol>
                <a:gridCol w="822960">
                  <a:extLst>
                    <a:ext uri="{9D8B030D-6E8A-4147-A177-3AD203B41FA5}">
                      <a16:colId xmlns:a16="http://schemas.microsoft.com/office/drawing/2014/main" val="1786247905"/>
                    </a:ext>
                  </a:extLst>
                </a:gridCol>
                <a:gridCol w="411480">
                  <a:extLst>
                    <a:ext uri="{9D8B030D-6E8A-4147-A177-3AD203B41FA5}">
                      <a16:colId xmlns:a16="http://schemas.microsoft.com/office/drawing/2014/main" val="797916888"/>
                    </a:ext>
                  </a:extLst>
                </a:gridCol>
                <a:gridCol w="411480">
                  <a:extLst>
                    <a:ext uri="{9D8B030D-6E8A-4147-A177-3AD203B41FA5}">
                      <a16:colId xmlns:a16="http://schemas.microsoft.com/office/drawing/2014/main" val="763150316"/>
                    </a:ext>
                  </a:extLst>
                </a:gridCol>
                <a:gridCol w="822960">
                  <a:extLst>
                    <a:ext uri="{9D8B030D-6E8A-4147-A177-3AD203B41FA5}">
                      <a16:colId xmlns:a16="http://schemas.microsoft.com/office/drawing/2014/main" val="773655257"/>
                    </a:ext>
                  </a:extLst>
                </a:gridCol>
                <a:gridCol w="822960">
                  <a:extLst>
                    <a:ext uri="{9D8B030D-6E8A-4147-A177-3AD203B41FA5}">
                      <a16:colId xmlns:a16="http://schemas.microsoft.com/office/drawing/2014/main" val="2381504651"/>
                    </a:ext>
                  </a:extLst>
                </a:gridCol>
                <a:gridCol w="822960">
                  <a:extLst>
                    <a:ext uri="{9D8B030D-6E8A-4147-A177-3AD203B41FA5}">
                      <a16:colId xmlns:a16="http://schemas.microsoft.com/office/drawing/2014/main" val="1010435932"/>
                    </a:ext>
                  </a:extLst>
                </a:gridCol>
                <a:gridCol w="822960">
                  <a:extLst>
                    <a:ext uri="{9D8B030D-6E8A-4147-A177-3AD203B41FA5}">
                      <a16:colId xmlns:a16="http://schemas.microsoft.com/office/drawing/2014/main" val="505653965"/>
                    </a:ext>
                  </a:extLst>
                </a:gridCol>
                <a:gridCol w="822960">
                  <a:extLst>
                    <a:ext uri="{9D8B030D-6E8A-4147-A177-3AD203B41FA5}">
                      <a16:colId xmlns:a16="http://schemas.microsoft.com/office/drawing/2014/main" val="154697340"/>
                    </a:ext>
                  </a:extLst>
                </a:gridCol>
                <a:gridCol w="822960">
                  <a:extLst>
                    <a:ext uri="{9D8B030D-6E8A-4147-A177-3AD203B41FA5}">
                      <a16:colId xmlns:a16="http://schemas.microsoft.com/office/drawing/2014/main" val="2456459510"/>
                    </a:ext>
                  </a:extLst>
                </a:gridCol>
                <a:gridCol w="822960">
                  <a:extLst>
                    <a:ext uri="{9D8B030D-6E8A-4147-A177-3AD203B41FA5}">
                      <a16:colId xmlns:a16="http://schemas.microsoft.com/office/drawing/2014/main" val="401341856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58249384"/>
                  </a:ext>
                </a:extLst>
              </a:tr>
              <a:tr h="370840">
                <a:tc>
                  <a:txBody>
                    <a:bodyPr/>
                    <a:lstStyle/>
                    <a:p>
                      <a:r>
                        <a:rPr lang="en-US" sz="1000"/>
                        <a:t>897</a:t>
                      </a:r>
                    </a:p>
                  </a:txBody>
                  <a:tcPr/>
                </a:tc>
                <a:tc>
                  <a:txBody>
                    <a:bodyPr/>
                    <a:lstStyle/>
                    <a:p>
                      <a:r>
                        <a:rPr lang="en-US" sz="1000"/>
                        <a:t>0.9207 %</a:t>
                      </a:r>
                    </a:p>
                  </a:txBody>
                  <a:tcPr/>
                </a:tc>
                <a:tc>
                  <a:txBody>
                    <a:bodyPr/>
                    <a:lstStyle/>
                    <a:p>
                      <a:r>
                        <a:rPr lang="en-US" sz="1000"/>
                        <a:t>317.58</a:t>
                      </a:r>
                    </a:p>
                  </a:txBody>
                  <a:tcPr/>
                </a:tc>
                <a:tc>
                  <a:txBody>
                    <a:bodyPr/>
                    <a:lstStyle/>
                    <a:p>
                      <a:r>
                        <a:rPr lang="en-US" sz="1000"/>
                        <a:t>0.00</a:t>
                      </a:r>
                    </a:p>
                  </a:txBody>
                  <a:tcPr/>
                </a:tc>
                <a:tc>
                  <a:txBody>
                    <a:bodyPr/>
                    <a:lstStyle/>
                    <a:p>
                      <a:r>
                        <a:rPr lang="en-US" sz="1000"/>
                        <a:t>5903.36</a:t>
                      </a:r>
                    </a:p>
                  </a:txBody>
                  <a:tcPr/>
                </a:tc>
                <a:tc>
                  <a:txBody>
                    <a:bodyPr/>
                    <a:lstStyle/>
                    <a:p>
                      <a:r>
                        <a:rPr lang="en-US" sz="1000"/>
                        <a:t>5882.94</a:t>
                      </a:r>
                    </a:p>
                  </a:txBody>
                  <a:tcPr/>
                </a:tc>
                <a:tc>
                  <a:txBody>
                    <a:bodyPr/>
                    <a:lstStyle/>
                    <a:p>
                      <a:r>
                        <a:rPr lang="en-US" sz="1000"/>
                        <a:t>5380.38</a:t>
                      </a:r>
                    </a:p>
                  </a:txBody>
                  <a:tcPr/>
                </a:tc>
                <a:tc>
                  <a:txBody>
                    <a:bodyPr/>
                    <a:lstStyle/>
                    <a:p>
                      <a:r>
                        <a:rPr lang="en-US" sz="1000"/>
                        <a:t>5380.38</a:t>
                      </a:r>
                    </a:p>
                  </a:txBody>
                  <a:tcPr/>
                </a:tc>
                <a:tc>
                  <a:txBody>
                    <a:bodyPr/>
                    <a:lstStyle/>
                    <a:p>
                      <a:r>
                        <a:rPr lang="en-US" sz="1000"/>
                        <a:t>5295310</a:t>
                      </a:r>
                    </a:p>
                  </a:txBody>
                  <a:tcPr/>
                </a:tc>
                <a:tc>
                  <a:txBody>
                    <a:bodyPr/>
                    <a:lstStyle/>
                    <a:p>
                      <a:r>
                        <a:rPr lang="en-US" sz="1000"/>
                        <a:t>284866</a:t>
                      </a:r>
                    </a:p>
                  </a:txBody>
                  <a:tcPr/>
                </a:tc>
                <a:tc>
                  <a:txBody>
                    <a:bodyPr/>
                    <a:lstStyle/>
                    <a:p>
                      <a:r>
                        <a:rPr lang="en-US" sz="1000"/>
                        <a:t>4826204</a:t>
                      </a:r>
                    </a:p>
                  </a:txBody>
                  <a:tcPr/>
                </a:tc>
                <a:extLst>
                  <a:ext uri="{0D108BD9-81ED-4DB2-BD59-A6C34878D82A}">
                    <a16:rowId xmlns:a16="http://schemas.microsoft.com/office/drawing/2014/main" val="1336416938"/>
                  </a:ext>
                </a:extLst>
              </a:tr>
            </a:tbl>
          </a:graphicData>
        </a:graphic>
      </p:graphicFrame>
      <p:sp>
        <p:nvSpPr>
          <p:cNvPr id="4" name="Text Placeholder 3">
            <a:extLst>
              <a:ext uri="{FF2B5EF4-FFF2-40B4-BE49-F238E27FC236}">
                <a16:creationId xmlns:a16="http://schemas.microsoft.com/office/drawing/2014/main" id="{1F1DCBBF-B829-4145-90B7-B27BBA3C884E}"/>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1234575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238-D22E-4F28-8A52-29BD93428A63}"/>
              </a:ext>
            </a:extLst>
          </p:cNvPr>
          <p:cNvSpPr>
            <a:spLocks noGrp="1"/>
          </p:cNvSpPr>
          <p:nvPr>
            <p:ph type="title"/>
          </p:nvPr>
        </p:nvSpPr>
        <p:spPr/>
        <p:txBody>
          <a:bodyPr/>
          <a:lstStyle/>
          <a:p>
            <a:r>
              <a:rPr lang="en-US"/>
              <a:t>Instagram Stories meeste impressies | NPO3FM - 1 of 13</a:t>
            </a:r>
          </a:p>
        </p:txBody>
      </p:sp>
      <p:graphicFrame>
        <p:nvGraphicFramePr>
          <p:cNvPr id="5" name="Table Placeholder 4">
            <a:extLst>
              <a:ext uri="{FF2B5EF4-FFF2-40B4-BE49-F238E27FC236}">
                <a16:creationId xmlns:a16="http://schemas.microsoft.com/office/drawing/2014/main" id="{3FCC8001-D089-427F-8D6E-498532F472BD}"/>
              </a:ext>
            </a:extLst>
          </p:cNvPr>
          <p:cNvGraphicFramePr>
            <a:graphicFrameLocks noGrp="1"/>
          </p:cNvGraphicFramePr>
          <p:nvPr>
            <p:ph type="tbl" sz="quarter" idx="13"/>
            <p:extLst>
              <p:ext uri="{D42A27DB-BD31-4B8C-83A1-F6EECF244321}">
                <p14:modId xmlns:p14="http://schemas.microsoft.com/office/powerpoint/2010/main" val="82174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173114886"/>
                    </a:ext>
                  </a:extLst>
                </a:gridCol>
                <a:gridCol w="1152143">
                  <a:extLst>
                    <a:ext uri="{9D8B030D-6E8A-4147-A177-3AD203B41FA5}">
                      <a16:colId xmlns:a16="http://schemas.microsoft.com/office/drawing/2014/main" val="3563380329"/>
                    </a:ext>
                  </a:extLst>
                </a:gridCol>
                <a:gridCol w="576072">
                  <a:extLst>
                    <a:ext uri="{9D8B030D-6E8A-4147-A177-3AD203B41FA5}">
                      <a16:colId xmlns:a16="http://schemas.microsoft.com/office/drawing/2014/main" val="20741378"/>
                    </a:ext>
                  </a:extLst>
                </a:gridCol>
                <a:gridCol w="576072">
                  <a:extLst>
                    <a:ext uri="{9D8B030D-6E8A-4147-A177-3AD203B41FA5}">
                      <a16:colId xmlns:a16="http://schemas.microsoft.com/office/drawing/2014/main" val="1334343991"/>
                    </a:ext>
                  </a:extLst>
                </a:gridCol>
                <a:gridCol w="576072">
                  <a:extLst>
                    <a:ext uri="{9D8B030D-6E8A-4147-A177-3AD203B41FA5}">
                      <a16:colId xmlns:a16="http://schemas.microsoft.com/office/drawing/2014/main" val="925499585"/>
                    </a:ext>
                  </a:extLst>
                </a:gridCol>
                <a:gridCol w="576072">
                  <a:extLst>
                    <a:ext uri="{9D8B030D-6E8A-4147-A177-3AD203B41FA5}">
                      <a16:colId xmlns:a16="http://schemas.microsoft.com/office/drawing/2014/main" val="787963118"/>
                    </a:ext>
                  </a:extLst>
                </a:gridCol>
                <a:gridCol w="576072">
                  <a:extLst>
                    <a:ext uri="{9D8B030D-6E8A-4147-A177-3AD203B41FA5}">
                      <a16:colId xmlns:a16="http://schemas.microsoft.com/office/drawing/2014/main" val="3204603230"/>
                    </a:ext>
                  </a:extLst>
                </a:gridCol>
                <a:gridCol w="576072">
                  <a:extLst>
                    <a:ext uri="{9D8B030D-6E8A-4147-A177-3AD203B41FA5}">
                      <a16:colId xmlns:a16="http://schemas.microsoft.com/office/drawing/2014/main" val="2924706625"/>
                    </a:ext>
                  </a:extLst>
                </a:gridCol>
                <a:gridCol w="576072">
                  <a:extLst>
                    <a:ext uri="{9D8B030D-6E8A-4147-A177-3AD203B41FA5}">
                      <a16:colId xmlns:a16="http://schemas.microsoft.com/office/drawing/2014/main" val="2262495759"/>
                    </a:ext>
                  </a:extLst>
                </a:gridCol>
                <a:gridCol w="576072">
                  <a:extLst>
                    <a:ext uri="{9D8B030D-6E8A-4147-A177-3AD203B41FA5}">
                      <a16:colId xmlns:a16="http://schemas.microsoft.com/office/drawing/2014/main" val="449737131"/>
                    </a:ext>
                  </a:extLst>
                </a:gridCol>
                <a:gridCol w="576072">
                  <a:extLst>
                    <a:ext uri="{9D8B030D-6E8A-4147-A177-3AD203B41FA5}">
                      <a16:colId xmlns:a16="http://schemas.microsoft.com/office/drawing/2014/main" val="289042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96092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- 2022-06-19 14:46:01</a:t>
                      </a:r>
                      <a:r>
                        <a:rPr kumimoji="0" lang="nl-NL" sz="1000" b="0" i="0" u="none" strike="noStrike" kern="1200" cap="none" spc="0" normalizeH="0" baseline="0" noProof="0">
                          <a:ln>
                            <a:noFill/>
                          </a:ln>
                          <a:solidFill>
                            <a:prstClr val="black"/>
                          </a:solidFill>
                          <a:effectLst/>
                          <a:uLnTx/>
                          <a:uFillTx/>
                          <a:latin typeface="+mn-lt"/>
                          <a:ea typeface="+mn-ea"/>
                          <a:cs typeface="+mn-cs"/>
                        </a:rPr>
                        <a:t>
 KIPPENVEL “DEZE IS VOOR M’N OUDERS”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https://quintly-image-storage.s3.amazonaws.com/33630f87b9998f2c3940c7ab31fa800c/ffdc07a4dd123ff5144f9fe4a7f6d741.jpg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14:36:31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1.0340 %</a:t>
                      </a:r>
                    </a:p>
                  </a:txBody>
                  <a:tcPr/>
                </a:tc>
                <a:extLst>
                  <a:ext uri="{0D108BD9-81ED-4DB2-BD59-A6C34878D82A}">
                    <a16:rowId xmlns:a16="http://schemas.microsoft.com/office/drawing/2014/main" val="107094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- 2022-06-19 14:48:38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https://quintly-image-storage.s3.amazonaws.com/33630f87b9998f2c3940c7ab31fa800c/eff0f7b680a6890f6b4410f098b7c564.jpg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14:36:31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0.8297 %</a:t>
                      </a:r>
                    </a:p>
                  </a:txBody>
                  <a:tcPr/>
                </a:tc>
                <a:extLst>
                  <a:ext uri="{0D108BD9-81ED-4DB2-BD59-A6C34878D82A}">
                    <a16:rowId xmlns:a16="http://schemas.microsoft.com/office/drawing/2014/main" val="4025039057"/>
                  </a:ext>
                </a:extLst>
              </a:tr>
            </a:tbl>
          </a:graphicData>
        </a:graphic>
      </p:graphicFrame>
      <p:sp>
        <p:nvSpPr>
          <p:cNvPr id="4" name="Text Placeholder 3">
            <a:extLst>
              <a:ext uri="{FF2B5EF4-FFF2-40B4-BE49-F238E27FC236}">
                <a16:creationId xmlns:a16="http://schemas.microsoft.com/office/drawing/2014/main" id="{76529A51-1880-47A1-AAF6-ABE58ED5F6EC}"/>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118540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B7D33-E72D-4447-8348-58AD228BDFCB}"/>
              </a:ext>
            </a:extLst>
          </p:cNvPr>
          <p:cNvSpPr>
            <a:spLocks noGrp="1"/>
          </p:cNvSpPr>
          <p:nvPr>
            <p:ph type="title"/>
          </p:nvPr>
        </p:nvSpPr>
        <p:spPr/>
        <p:txBody>
          <a:bodyPr/>
          <a:lstStyle/>
          <a:p>
            <a:r>
              <a:rPr lang="en-US"/>
              <a:t>Instagram Stories meeste impressies | NPO3FM - 2 of 13</a:t>
            </a:r>
          </a:p>
        </p:txBody>
      </p:sp>
      <p:graphicFrame>
        <p:nvGraphicFramePr>
          <p:cNvPr id="5" name="Table Placeholder 4">
            <a:extLst>
              <a:ext uri="{FF2B5EF4-FFF2-40B4-BE49-F238E27FC236}">
                <a16:creationId xmlns:a16="http://schemas.microsoft.com/office/drawing/2014/main" id="{28AF0252-8BCB-4CD1-849A-A00E417C3F4B}"/>
              </a:ext>
            </a:extLst>
          </p:cNvPr>
          <p:cNvGraphicFramePr>
            <a:graphicFrameLocks noGrp="1"/>
          </p:cNvGraphicFramePr>
          <p:nvPr>
            <p:ph type="tbl" sz="quarter" idx="13"/>
            <p:extLst>
              <p:ext uri="{D42A27DB-BD31-4B8C-83A1-F6EECF244321}">
                <p14:modId xmlns:p14="http://schemas.microsoft.com/office/powerpoint/2010/main" val="109938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78312358"/>
                    </a:ext>
                  </a:extLst>
                </a:gridCol>
                <a:gridCol w="1152143">
                  <a:extLst>
                    <a:ext uri="{9D8B030D-6E8A-4147-A177-3AD203B41FA5}">
                      <a16:colId xmlns:a16="http://schemas.microsoft.com/office/drawing/2014/main" val="4223445792"/>
                    </a:ext>
                  </a:extLst>
                </a:gridCol>
                <a:gridCol w="576072">
                  <a:extLst>
                    <a:ext uri="{9D8B030D-6E8A-4147-A177-3AD203B41FA5}">
                      <a16:colId xmlns:a16="http://schemas.microsoft.com/office/drawing/2014/main" val="1065389239"/>
                    </a:ext>
                  </a:extLst>
                </a:gridCol>
                <a:gridCol w="576072">
                  <a:extLst>
                    <a:ext uri="{9D8B030D-6E8A-4147-A177-3AD203B41FA5}">
                      <a16:colId xmlns:a16="http://schemas.microsoft.com/office/drawing/2014/main" val="672217802"/>
                    </a:ext>
                  </a:extLst>
                </a:gridCol>
                <a:gridCol w="576072">
                  <a:extLst>
                    <a:ext uri="{9D8B030D-6E8A-4147-A177-3AD203B41FA5}">
                      <a16:colId xmlns:a16="http://schemas.microsoft.com/office/drawing/2014/main" val="496775082"/>
                    </a:ext>
                  </a:extLst>
                </a:gridCol>
                <a:gridCol w="576072">
                  <a:extLst>
                    <a:ext uri="{9D8B030D-6E8A-4147-A177-3AD203B41FA5}">
                      <a16:colId xmlns:a16="http://schemas.microsoft.com/office/drawing/2014/main" val="364189846"/>
                    </a:ext>
                  </a:extLst>
                </a:gridCol>
                <a:gridCol w="576072">
                  <a:extLst>
                    <a:ext uri="{9D8B030D-6E8A-4147-A177-3AD203B41FA5}">
                      <a16:colId xmlns:a16="http://schemas.microsoft.com/office/drawing/2014/main" val="1466349120"/>
                    </a:ext>
                  </a:extLst>
                </a:gridCol>
                <a:gridCol w="576072">
                  <a:extLst>
                    <a:ext uri="{9D8B030D-6E8A-4147-A177-3AD203B41FA5}">
                      <a16:colId xmlns:a16="http://schemas.microsoft.com/office/drawing/2014/main" val="2576044285"/>
                    </a:ext>
                  </a:extLst>
                </a:gridCol>
                <a:gridCol w="576072">
                  <a:extLst>
                    <a:ext uri="{9D8B030D-6E8A-4147-A177-3AD203B41FA5}">
                      <a16:colId xmlns:a16="http://schemas.microsoft.com/office/drawing/2014/main" val="4036026616"/>
                    </a:ext>
                  </a:extLst>
                </a:gridCol>
                <a:gridCol w="576072">
                  <a:extLst>
                    <a:ext uri="{9D8B030D-6E8A-4147-A177-3AD203B41FA5}">
                      <a16:colId xmlns:a16="http://schemas.microsoft.com/office/drawing/2014/main" val="3306239757"/>
                    </a:ext>
                  </a:extLst>
                </a:gridCol>
                <a:gridCol w="576072">
                  <a:extLst>
                    <a:ext uri="{9D8B030D-6E8A-4147-A177-3AD203B41FA5}">
                      <a16:colId xmlns:a16="http://schemas.microsoft.com/office/drawing/2014/main" val="249035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93249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- 2022-06-19 11:47:50</a:t>
                      </a:r>
                      <a:r>
                        <a:rPr kumimoji="0" lang="nl-NL" sz="1000" b="0" i="0" u="none" strike="noStrike" kern="1200" cap="none" spc="0" normalizeH="0" baseline="0" noProof="0">
                          <a:ln>
                            <a:noFill/>
                          </a:ln>
                          <a:solidFill>
                            <a:prstClr val="black"/>
                          </a:solidFill>
                          <a:effectLst/>
                          <a:uLnTx/>
                          <a:uFillTx/>
                          <a:latin typeface="+mn-lt"/>
                          <a:ea typeface="+mn-ea"/>
                          <a:cs typeface="+mn-cs"/>
                        </a:rPr>
                        <a:t>
 GOEDEMORGEN PINKPOP! DAG DRIE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https://quintly-image-storage.s3.amazonaws.com/33630f87b9998f2c3940c7ab31fa800c/3af04f752056a551f63a83bb02930ee0.jpg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11:36:31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0.7279 %</a:t>
                      </a:r>
                    </a:p>
                  </a:txBody>
                  <a:tcPr/>
                </a:tc>
                <a:extLst>
                  <a:ext uri="{0D108BD9-81ED-4DB2-BD59-A6C34878D82A}">
                    <a16:rowId xmlns:a16="http://schemas.microsoft.com/office/drawing/2014/main" val="178936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- 2022-06-19 15:58:28</a:t>
                      </a:r>
                      <a:r>
                        <a:rPr kumimoji="0" lang="nl-NL" sz="1000" b="0" i="0" u="none" strike="noStrike" kern="1200" cap="none" spc="0" normalizeH="0" baseline="0" noProof="0">
                          <a:ln>
                            <a:noFill/>
                          </a:ln>
                          <a:solidFill>
                            <a:prstClr val="black"/>
                          </a:solidFill>
                          <a:effectLst/>
                          <a:uLnTx/>
                          <a:uFillTx/>
                          <a:latin typeface="+mn-lt"/>
                          <a:ea typeface="+mn-ea"/>
                          <a:cs typeface="+mn-cs"/>
                        </a:rPr>
                        <a:t>
 KIJK VANAVOND LIVE VANAF 22:00 UUR MEE NAAR  IMAGINE DRAGONS VANAF PINKPOP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https://quintly-image-storage.s3.amazonaws.com/33630f87b9998f2c3940c7ab31fa800c/80f697aa7ce2e9e949ac35222122e3bd.jpg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15:36:28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1.0780 %</a:t>
                      </a:r>
                    </a:p>
                  </a:txBody>
                  <a:tcPr/>
                </a:tc>
                <a:extLst>
                  <a:ext uri="{0D108BD9-81ED-4DB2-BD59-A6C34878D82A}">
                    <a16:rowId xmlns:a16="http://schemas.microsoft.com/office/drawing/2014/main" val="3828732588"/>
                  </a:ext>
                </a:extLst>
              </a:tr>
            </a:tbl>
          </a:graphicData>
        </a:graphic>
      </p:graphicFrame>
      <p:sp>
        <p:nvSpPr>
          <p:cNvPr id="4" name="Text Placeholder 3">
            <a:extLst>
              <a:ext uri="{FF2B5EF4-FFF2-40B4-BE49-F238E27FC236}">
                <a16:creationId xmlns:a16="http://schemas.microsoft.com/office/drawing/2014/main" id="{D670D2BE-C76D-4283-9992-27C1C7C59A70}"/>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5249206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70DB6-6351-413E-8910-5C6F4F1F48B7}"/>
              </a:ext>
            </a:extLst>
          </p:cNvPr>
          <p:cNvSpPr>
            <a:spLocks noGrp="1"/>
          </p:cNvSpPr>
          <p:nvPr>
            <p:ph type="title"/>
          </p:nvPr>
        </p:nvSpPr>
        <p:spPr/>
        <p:txBody>
          <a:bodyPr/>
          <a:lstStyle/>
          <a:p>
            <a:r>
              <a:rPr lang="en-US"/>
              <a:t>Instagram Stories meeste impressies | NPO3FM - 3 of 13</a:t>
            </a:r>
          </a:p>
        </p:txBody>
      </p:sp>
      <p:graphicFrame>
        <p:nvGraphicFramePr>
          <p:cNvPr id="5" name="Table Placeholder 4">
            <a:extLst>
              <a:ext uri="{FF2B5EF4-FFF2-40B4-BE49-F238E27FC236}">
                <a16:creationId xmlns:a16="http://schemas.microsoft.com/office/drawing/2014/main" id="{847A4243-C22F-4CDA-9034-BFD2091358F2}"/>
              </a:ext>
            </a:extLst>
          </p:cNvPr>
          <p:cNvGraphicFramePr>
            <a:graphicFrameLocks noGrp="1"/>
          </p:cNvGraphicFramePr>
          <p:nvPr>
            <p:ph type="tbl" sz="quarter" idx="13"/>
            <p:extLst>
              <p:ext uri="{D42A27DB-BD31-4B8C-83A1-F6EECF244321}">
                <p14:modId xmlns:p14="http://schemas.microsoft.com/office/powerpoint/2010/main" val="995408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12965683"/>
                    </a:ext>
                  </a:extLst>
                </a:gridCol>
                <a:gridCol w="1152143">
                  <a:extLst>
                    <a:ext uri="{9D8B030D-6E8A-4147-A177-3AD203B41FA5}">
                      <a16:colId xmlns:a16="http://schemas.microsoft.com/office/drawing/2014/main" val="1149110230"/>
                    </a:ext>
                  </a:extLst>
                </a:gridCol>
                <a:gridCol w="576072">
                  <a:extLst>
                    <a:ext uri="{9D8B030D-6E8A-4147-A177-3AD203B41FA5}">
                      <a16:colId xmlns:a16="http://schemas.microsoft.com/office/drawing/2014/main" val="4054475081"/>
                    </a:ext>
                  </a:extLst>
                </a:gridCol>
                <a:gridCol w="576072">
                  <a:extLst>
                    <a:ext uri="{9D8B030D-6E8A-4147-A177-3AD203B41FA5}">
                      <a16:colId xmlns:a16="http://schemas.microsoft.com/office/drawing/2014/main" val="971304214"/>
                    </a:ext>
                  </a:extLst>
                </a:gridCol>
                <a:gridCol w="576072">
                  <a:extLst>
                    <a:ext uri="{9D8B030D-6E8A-4147-A177-3AD203B41FA5}">
                      <a16:colId xmlns:a16="http://schemas.microsoft.com/office/drawing/2014/main" val="2268648322"/>
                    </a:ext>
                  </a:extLst>
                </a:gridCol>
                <a:gridCol w="576072">
                  <a:extLst>
                    <a:ext uri="{9D8B030D-6E8A-4147-A177-3AD203B41FA5}">
                      <a16:colId xmlns:a16="http://schemas.microsoft.com/office/drawing/2014/main" val="3494527169"/>
                    </a:ext>
                  </a:extLst>
                </a:gridCol>
                <a:gridCol w="576072">
                  <a:extLst>
                    <a:ext uri="{9D8B030D-6E8A-4147-A177-3AD203B41FA5}">
                      <a16:colId xmlns:a16="http://schemas.microsoft.com/office/drawing/2014/main" val="993478170"/>
                    </a:ext>
                  </a:extLst>
                </a:gridCol>
                <a:gridCol w="576072">
                  <a:extLst>
                    <a:ext uri="{9D8B030D-6E8A-4147-A177-3AD203B41FA5}">
                      <a16:colId xmlns:a16="http://schemas.microsoft.com/office/drawing/2014/main" val="556083456"/>
                    </a:ext>
                  </a:extLst>
                </a:gridCol>
                <a:gridCol w="576072">
                  <a:extLst>
                    <a:ext uri="{9D8B030D-6E8A-4147-A177-3AD203B41FA5}">
                      <a16:colId xmlns:a16="http://schemas.microsoft.com/office/drawing/2014/main" val="2848004268"/>
                    </a:ext>
                  </a:extLst>
                </a:gridCol>
                <a:gridCol w="576072">
                  <a:extLst>
                    <a:ext uri="{9D8B030D-6E8A-4147-A177-3AD203B41FA5}">
                      <a16:colId xmlns:a16="http://schemas.microsoft.com/office/drawing/2014/main" val="3112960549"/>
                    </a:ext>
                  </a:extLst>
                </a:gridCol>
                <a:gridCol w="576072">
                  <a:extLst>
                    <a:ext uri="{9D8B030D-6E8A-4147-A177-3AD203B41FA5}">
                      <a16:colId xmlns:a16="http://schemas.microsoft.com/office/drawing/2014/main" val="2949350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1680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- 2022-06-19 12:33:12</a:t>
                      </a:r>
                      <a:r>
                        <a:rPr kumimoji="0" lang="nl-NL" sz="1000" b="0" i="0" u="none" strike="noStrike" kern="1200" cap="none" spc="0" normalizeH="0" baseline="0" noProof="0">
                          <a:ln>
                            <a:noFill/>
                          </a:ln>
                          <a:solidFill>
                            <a:prstClr val="black"/>
                          </a:solidFill>
                          <a:effectLst/>
                          <a:uLnTx/>
                          <a:uFillTx/>
                          <a:latin typeface="+mn-lt"/>
                          <a:ea typeface="+mn-ea"/>
                          <a:cs typeface="+mn-cs"/>
                        </a:rPr>
                        <a:t>
 “PINKPOP ZIJN WE WAKKER?” JOOST KLEIN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https://quintly-image-storage.s3.amazonaws.com/33630f87b9998f2c3940c7ab31fa800c/a06e4a284e45d6f5ba0693ede73e5278.jpg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12:08:49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0.8891 %</a:t>
                      </a:r>
                    </a:p>
                  </a:txBody>
                  <a:tcPr/>
                </a:tc>
                <a:extLst>
                  <a:ext uri="{0D108BD9-81ED-4DB2-BD59-A6C34878D82A}">
                    <a16:rowId xmlns:a16="http://schemas.microsoft.com/office/drawing/2014/main" val="40190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- 2022-06-19 12:33:13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https://quintly-image-storage.s3.amazonaws.com/33630f87b9998f2c3940c7ab31fa800c/8fa9ede0b912737428e914e051579f2f.jpg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12:08:49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1.0664 %</a:t>
                      </a:r>
                    </a:p>
                  </a:txBody>
                  <a:tcPr/>
                </a:tc>
                <a:extLst>
                  <a:ext uri="{0D108BD9-81ED-4DB2-BD59-A6C34878D82A}">
                    <a16:rowId xmlns:a16="http://schemas.microsoft.com/office/drawing/2014/main" val="920528919"/>
                  </a:ext>
                </a:extLst>
              </a:tr>
            </a:tbl>
          </a:graphicData>
        </a:graphic>
      </p:graphicFrame>
      <p:sp>
        <p:nvSpPr>
          <p:cNvPr id="4" name="Text Placeholder 3">
            <a:extLst>
              <a:ext uri="{FF2B5EF4-FFF2-40B4-BE49-F238E27FC236}">
                <a16:creationId xmlns:a16="http://schemas.microsoft.com/office/drawing/2014/main" id="{079D8F7B-C705-44B4-B5C5-6728F36E3B01}"/>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532328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248BD-6483-4146-8FCD-80CAEA9BFBB5}"/>
              </a:ext>
            </a:extLst>
          </p:cNvPr>
          <p:cNvSpPr>
            <a:spLocks noGrp="1"/>
          </p:cNvSpPr>
          <p:nvPr>
            <p:ph type="title"/>
          </p:nvPr>
        </p:nvSpPr>
        <p:spPr/>
        <p:txBody>
          <a:bodyPr/>
          <a:lstStyle/>
          <a:p>
            <a:r>
              <a:rPr lang="en-US"/>
              <a:t>Instagram Stories meeste impressies | NPO3FM - 4 of 13</a:t>
            </a:r>
          </a:p>
        </p:txBody>
      </p:sp>
      <p:graphicFrame>
        <p:nvGraphicFramePr>
          <p:cNvPr id="5" name="Table Placeholder 4">
            <a:extLst>
              <a:ext uri="{FF2B5EF4-FFF2-40B4-BE49-F238E27FC236}">
                <a16:creationId xmlns:a16="http://schemas.microsoft.com/office/drawing/2014/main" id="{CA9B35D5-AA61-4C3B-BFDA-59F46F30CB10}"/>
              </a:ext>
            </a:extLst>
          </p:cNvPr>
          <p:cNvGraphicFramePr>
            <a:graphicFrameLocks noGrp="1"/>
          </p:cNvGraphicFramePr>
          <p:nvPr>
            <p:ph type="tbl" sz="quarter" idx="13"/>
            <p:extLst>
              <p:ext uri="{D42A27DB-BD31-4B8C-83A1-F6EECF244321}">
                <p14:modId xmlns:p14="http://schemas.microsoft.com/office/powerpoint/2010/main" val="2105492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176906994"/>
                    </a:ext>
                  </a:extLst>
                </a:gridCol>
                <a:gridCol w="1152143">
                  <a:extLst>
                    <a:ext uri="{9D8B030D-6E8A-4147-A177-3AD203B41FA5}">
                      <a16:colId xmlns:a16="http://schemas.microsoft.com/office/drawing/2014/main" val="849843112"/>
                    </a:ext>
                  </a:extLst>
                </a:gridCol>
                <a:gridCol w="576072">
                  <a:extLst>
                    <a:ext uri="{9D8B030D-6E8A-4147-A177-3AD203B41FA5}">
                      <a16:colId xmlns:a16="http://schemas.microsoft.com/office/drawing/2014/main" val="503066972"/>
                    </a:ext>
                  </a:extLst>
                </a:gridCol>
                <a:gridCol w="576072">
                  <a:extLst>
                    <a:ext uri="{9D8B030D-6E8A-4147-A177-3AD203B41FA5}">
                      <a16:colId xmlns:a16="http://schemas.microsoft.com/office/drawing/2014/main" val="2673073291"/>
                    </a:ext>
                  </a:extLst>
                </a:gridCol>
                <a:gridCol w="576072">
                  <a:extLst>
                    <a:ext uri="{9D8B030D-6E8A-4147-A177-3AD203B41FA5}">
                      <a16:colId xmlns:a16="http://schemas.microsoft.com/office/drawing/2014/main" val="4203408377"/>
                    </a:ext>
                  </a:extLst>
                </a:gridCol>
                <a:gridCol w="576072">
                  <a:extLst>
                    <a:ext uri="{9D8B030D-6E8A-4147-A177-3AD203B41FA5}">
                      <a16:colId xmlns:a16="http://schemas.microsoft.com/office/drawing/2014/main" val="1273006619"/>
                    </a:ext>
                  </a:extLst>
                </a:gridCol>
                <a:gridCol w="576072">
                  <a:extLst>
                    <a:ext uri="{9D8B030D-6E8A-4147-A177-3AD203B41FA5}">
                      <a16:colId xmlns:a16="http://schemas.microsoft.com/office/drawing/2014/main" val="3799250397"/>
                    </a:ext>
                  </a:extLst>
                </a:gridCol>
                <a:gridCol w="576072">
                  <a:extLst>
                    <a:ext uri="{9D8B030D-6E8A-4147-A177-3AD203B41FA5}">
                      <a16:colId xmlns:a16="http://schemas.microsoft.com/office/drawing/2014/main" val="4263092352"/>
                    </a:ext>
                  </a:extLst>
                </a:gridCol>
                <a:gridCol w="576072">
                  <a:extLst>
                    <a:ext uri="{9D8B030D-6E8A-4147-A177-3AD203B41FA5}">
                      <a16:colId xmlns:a16="http://schemas.microsoft.com/office/drawing/2014/main" val="947575776"/>
                    </a:ext>
                  </a:extLst>
                </a:gridCol>
                <a:gridCol w="576072">
                  <a:extLst>
                    <a:ext uri="{9D8B030D-6E8A-4147-A177-3AD203B41FA5}">
                      <a16:colId xmlns:a16="http://schemas.microsoft.com/office/drawing/2014/main" val="3198270056"/>
                    </a:ext>
                  </a:extLst>
                </a:gridCol>
                <a:gridCol w="576072">
                  <a:extLst>
                    <a:ext uri="{9D8B030D-6E8A-4147-A177-3AD203B41FA5}">
                      <a16:colId xmlns:a16="http://schemas.microsoft.com/office/drawing/2014/main" val="2156723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28680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- 2022-06-18 21:15:02</a:t>
                      </a:r>
                      <a:r>
                        <a:rPr kumimoji="0" lang="en-US" sz="1000" b="0" i="0" u="none" strike="noStrike" kern="1200" cap="none" spc="0" normalizeH="0" baseline="0" noProof="0">
                          <a:ln>
                            <a:noFill/>
                          </a:ln>
                          <a:solidFill>
                            <a:prstClr val="black"/>
                          </a:solidFill>
                          <a:effectLst/>
                          <a:uLnTx/>
                          <a:uFillTx/>
                          <a:latin typeface="+mn-lt"/>
                          <a:ea typeface="+mn-ea"/>
                          <a:cs typeface="+mn-cs"/>
                        </a:rPr>
                        <a:t>
 😍 DEZE SHOW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https://quintly-image-storage.s3.amazonaws.com/33630f87b9998f2c3940c7ab31fa800c/d81bb1702987c228ce82e4ac946b4f65.jpg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0.8352 %</a:t>
                      </a:r>
                    </a:p>
                  </a:txBody>
                  <a:tcPr/>
                </a:tc>
                <a:extLst>
                  <a:ext uri="{0D108BD9-81ED-4DB2-BD59-A6C34878D82A}">
                    <a16:rowId xmlns:a16="http://schemas.microsoft.com/office/drawing/2014/main" val="103617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- 2022-06-18 19:37:58</a:t>
                      </a:r>
                      <a:r>
                        <a:rPr kumimoji="0" lang="en-US" sz="1000" b="0" i="0" u="none" strike="noStrike" kern="1200" cap="none" spc="0" normalizeH="0" baseline="0" noProof="0">
                          <a:ln>
                            <a:noFill/>
                          </a:ln>
                          <a:solidFill>
                            <a:prstClr val="black"/>
                          </a:solidFill>
                          <a:effectLst/>
                          <a:uLnTx/>
                          <a:uFillTx/>
                          <a:latin typeface="+mn-lt"/>
                          <a:ea typeface="+mn-ea"/>
                          <a:cs typeface="+mn-cs"/>
                        </a:rPr>
                        <a:t>
 🔥 GET READY FOR MÅNESKIN OVERLOAD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https://quintly-image-storage.s3.amazonaws.com/33630f87b9998f2c3940c7ab31fa800c/5a5e7d4ed7cee9d7224c70a896480108.jpg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19:36:39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0.5861 %</a:t>
                      </a:r>
                    </a:p>
                  </a:txBody>
                  <a:tcPr/>
                </a:tc>
                <a:extLst>
                  <a:ext uri="{0D108BD9-81ED-4DB2-BD59-A6C34878D82A}">
                    <a16:rowId xmlns:a16="http://schemas.microsoft.com/office/drawing/2014/main" val="809426783"/>
                  </a:ext>
                </a:extLst>
              </a:tr>
            </a:tbl>
          </a:graphicData>
        </a:graphic>
      </p:graphicFrame>
      <p:sp>
        <p:nvSpPr>
          <p:cNvPr id="4" name="Text Placeholder 3">
            <a:extLst>
              <a:ext uri="{FF2B5EF4-FFF2-40B4-BE49-F238E27FC236}">
                <a16:creationId xmlns:a16="http://schemas.microsoft.com/office/drawing/2014/main" id="{1F4E3278-F451-4812-9633-04B713D08ADF}"/>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340491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D534A-0A75-4C79-B5EB-1696F9F7D57F}"/>
              </a:ext>
            </a:extLst>
          </p:cNvPr>
          <p:cNvSpPr>
            <a:spLocks noGrp="1"/>
          </p:cNvSpPr>
          <p:nvPr>
            <p:ph type="title"/>
          </p:nvPr>
        </p:nvSpPr>
        <p:spPr/>
        <p:txBody>
          <a:bodyPr/>
          <a:lstStyle/>
          <a:p>
            <a:r>
              <a:rPr lang="en-US"/>
              <a:t>Instagram Stories meeste impressies | NPO3FM - 5 of 13</a:t>
            </a:r>
          </a:p>
        </p:txBody>
      </p:sp>
      <p:graphicFrame>
        <p:nvGraphicFramePr>
          <p:cNvPr id="5" name="Table Placeholder 4">
            <a:extLst>
              <a:ext uri="{FF2B5EF4-FFF2-40B4-BE49-F238E27FC236}">
                <a16:creationId xmlns:a16="http://schemas.microsoft.com/office/drawing/2014/main" id="{C6A02B21-750E-4E31-BBDC-443DD1375B1B}"/>
              </a:ext>
            </a:extLst>
          </p:cNvPr>
          <p:cNvGraphicFramePr>
            <a:graphicFrameLocks noGrp="1"/>
          </p:cNvGraphicFramePr>
          <p:nvPr>
            <p:ph type="tbl" sz="quarter" idx="13"/>
            <p:extLst>
              <p:ext uri="{D42A27DB-BD31-4B8C-83A1-F6EECF244321}">
                <p14:modId xmlns:p14="http://schemas.microsoft.com/office/powerpoint/2010/main" val="2636053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578489755"/>
                    </a:ext>
                  </a:extLst>
                </a:gridCol>
                <a:gridCol w="1152143">
                  <a:extLst>
                    <a:ext uri="{9D8B030D-6E8A-4147-A177-3AD203B41FA5}">
                      <a16:colId xmlns:a16="http://schemas.microsoft.com/office/drawing/2014/main" val="3207605340"/>
                    </a:ext>
                  </a:extLst>
                </a:gridCol>
                <a:gridCol w="576072">
                  <a:extLst>
                    <a:ext uri="{9D8B030D-6E8A-4147-A177-3AD203B41FA5}">
                      <a16:colId xmlns:a16="http://schemas.microsoft.com/office/drawing/2014/main" val="3551526558"/>
                    </a:ext>
                  </a:extLst>
                </a:gridCol>
                <a:gridCol w="576072">
                  <a:extLst>
                    <a:ext uri="{9D8B030D-6E8A-4147-A177-3AD203B41FA5}">
                      <a16:colId xmlns:a16="http://schemas.microsoft.com/office/drawing/2014/main" val="1034969596"/>
                    </a:ext>
                  </a:extLst>
                </a:gridCol>
                <a:gridCol w="576072">
                  <a:extLst>
                    <a:ext uri="{9D8B030D-6E8A-4147-A177-3AD203B41FA5}">
                      <a16:colId xmlns:a16="http://schemas.microsoft.com/office/drawing/2014/main" val="2966398524"/>
                    </a:ext>
                  </a:extLst>
                </a:gridCol>
                <a:gridCol w="576072">
                  <a:extLst>
                    <a:ext uri="{9D8B030D-6E8A-4147-A177-3AD203B41FA5}">
                      <a16:colId xmlns:a16="http://schemas.microsoft.com/office/drawing/2014/main" val="397976545"/>
                    </a:ext>
                  </a:extLst>
                </a:gridCol>
                <a:gridCol w="576072">
                  <a:extLst>
                    <a:ext uri="{9D8B030D-6E8A-4147-A177-3AD203B41FA5}">
                      <a16:colId xmlns:a16="http://schemas.microsoft.com/office/drawing/2014/main" val="1815195009"/>
                    </a:ext>
                  </a:extLst>
                </a:gridCol>
                <a:gridCol w="576072">
                  <a:extLst>
                    <a:ext uri="{9D8B030D-6E8A-4147-A177-3AD203B41FA5}">
                      <a16:colId xmlns:a16="http://schemas.microsoft.com/office/drawing/2014/main" val="367475875"/>
                    </a:ext>
                  </a:extLst>
                </a:gridCol>
                <a:gridCol w="576072">
                  <a:extLst>
                    <a:ext uri="{9D8B030D-6E8A-4147-A177-3AD203B41FA5}">
                      <a16:colId xmlns:a16="http://schemas.microsoft.com/office/drawing/2014/main" val="4212694883"/>
                    </a:ext>
                  </a:extLst>
                </a:gridCol>
                <a:gridCol w="576072">
                  <a:extLst>
                    <a:ext uri="{9D8B030D-6E8A-4147-A177-3AD203B41FA5}">
                      <a16:colId xmlns:a16="http://schemas.microsoft.com/office/drawing/2014/main" val="4004892589"/>
                    </a:ext>
                  </a:extLst>
                </a:gridCol>
                <a:gridCol w="576072">
                  <a:extLst>
                    <a:ext uri="{9D8B030D-6E8A-4147-A177-3AD203B41FA5}">
                      <a16:colId xmlns:a16="http://schemas.microsoft.com/office/drawing/2014/main" val="221550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0262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- 2022-06-19 16:03:17</a:t>
                      </a:r>
                      <a:r>
                        <a:rPr kumimoji="0" lang="en-US" sz="1000" b="0" i="0" u="none" strike="noStrike" kern="1200" cap="none" spc="0" normalizeH="0" baseline="0" noProof="0">
                          <a:ln>
                            <a:noFill/>
                          </a:ln>
                          <a:solidFill>
                            <a:prstClr val="black"/>
                          </a:solidFill>
                          <a:effectLst/>
                          <a:uLnTx/>
                          <a:uFillTx/>
                          <a:latin typeface="+mn-lt"/>
                          <a:ea typeface="+mn-ea"/>
                          <a:cs typeface="+mn-cs"/>
                        </a:rPr>
                        <a:t>
 INHALER: “THAT’S THE SPIRIT!”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https://quintly-image-storage.s3.amazonaws.com/33630f87b9998f2c3940c7ab31fa800c/5443dab9eb1ac9045a924780f4fb5b0d.jpg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15:36:28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0.9563 %</a:t>
                      </a:r>
                    </a:p>
                  </a:txBody>
                  <a:tcPr/>
                </a:tc>
                <a:extLst>
                  <a:ext uri="{0D108BD9-81ED-4DB2-BD59-A6C34878D82A}">
                    <a16:rowId xmlns:a16="http://schemas.microsoft.com/office/drawing/2014/main" val="342886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- 2022-06-18 22:57:20</a:t>
                      </a:r>
                      <a:r>
                        <a:rPr kumimoji="0" lang="en-US" sz="1000" b="0" i="0" u="none" strike="noStrike" kern="1200" cap="none" spc="0" normalizeH="0" baseline="0" noProof="0">
                          <a:ln>
                            <a:noFill/>
                          </a:ln>
                          <a:solidFill>
                            <a:prstClr val="black"/>
                          </a:solidFill>
                          <a:effectLst/>
                          <a:uLnTx/>
                          <a:uFillTx/>
                          <a:latin typeface="+mn-lt"/>
                          <a:ea typeface="+mn-ea"/>
                          <a:cs typeface="+mn-cs"/>
                        </a:rPr>
                        <a:t>
 PEARL JAM SLUIT DAG 2 VAN PINKPOP 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https://quintly-image-storage.s3.amazonaws.com/33630f87b9998f2c3940c7ab31fa800c/a4501e4be74ddf6c60abf4bc29fd505e.jpg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22:36:29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0.9090 %</a:t>
                      </a:r>
                    </a:p>
                  </a:txBody>
                  <a:tcPr/>
                </a:tc>
                <a:extLst>
                  <a:ext uri="{0D108BD9-81ED-4DB2-BD59-A6C34878D82A}">
                    <a16:rowId xmlns:a16="http://schemas.microsoft.com/office/drawing/2014/main" val="1829304677"/>
                  </a:ext>
                </a:extLst>
              </a:tr>
            </a:tbl>
          </a:graphicData>
        </a:graphic>
      </p:graphicFrame>
      <p:sp>
        <p:nvSpPr>
          <p:cNvPr id="4" name="Text Placeholder 3">
            <a:extLst>
              <a:ext uri="{FF2B5EF4-FFF2-40B4-BE49-F238E27FC236}">
                <a16:creationId xmlns:a16="http://schemas.microsoft.com/office/drawing/2014/main" id="{7B2FAA7F-5914-4588-8A7D-CF2978702858}"/>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6450438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F328-91EF-4205-982C-12D566240FFF}"/>
              </a:ext>
            </a:extLst>
          </p:cNvPr>
          <p:cNvSpPr>
            <a:spLocks noGrp="1"/>
          </p:cNvSpPr>
          <p:nvPr>
            <p:ph type="title"/>
          </p:nvPr>
        </p:nvSpPr>
        <p:spPr/>
        <p:txBody>
          <a:bodyPr/>
          <a:lstStyle/>
          <a:p>
            <a:r>
              <a:rPr lang="en-US"/>
              <a:t>Instagram Stories meeste impressies | NPO3FM - 6 of 13</a:t>
            </a:r>
          </a:p>
        </p:txBody>
      </p:sp>
      <p:graphicFrame>
        <p:nvGraphicFramePr>
          <p:cNvPr id="5" name="Table Placeholder 4">
            <a:extLst>
              <a:ext uri="{FF2B5EF4-FFF2-40B4-BE49-F238E27FC236}">
                <a16:creationId xmlns:a16="http://schemas.microsoft.com/office/drawing/2014/main" id="{6B0C3003-5E4D-486D-8CC2-0D60ABCB6C06}"/>
              </a:ext>
            </a:extLst>
          </p:cNvPr>
          <p:cNvGraphicFramePr>
            <a:graphicFrameLocks noGrp="1"/>
          </p:cNvGraphicFramePr>
          <p:nvPr>
            <p:ph type="tbl" sz="quarter" idx="13"/>
            <p:extLst>
              <p:ext uri="{D42A27DB-BD31-4B8C-83A1-F6EECF244321}">
                <p14:modId xmlns:p14="http://schemas.microsoft.com/office/powerpoint/2010/main" val="1163570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557194491"/>
                    </a:ext>
                  </a:extLst>
                </a:gridCol>
                <a:gridCol w="1152143">
                  <a:extLst>
                    <a:ext uri="{9D8B030D-6E8A-4147-A177-3AD203B41FA5}">
                      <a16:colId xmlns:a16="http://schemas.microsoft.com/office/drawing/2014/main" val="3969338346"/>
                    </a:ext>
                  </a:extLst>
                </a:gridCol>
                <a:gridCol w="576072">
                  <a:extLst>
                    <a:ext uri="{9D8B030D-6E8A-4147-A177-3AD203B41FA5}">
                      <a16:colId xmlns:a16="http://schemas.microsoft.com/office/drawing/2014/main" val="4222740205"/>
                    </a:ext>
                  </a:extLst>
                </a:gridCol>
                <a:gridCol w="576072">
                  <a:extLst>
                    <a:ext uri="{9D8B030D-6E8A-4147-A177-3AD203B41FA5}">
                      <a16:colId xmlns:a16="http://schemas.microsoft.com/office/drawing/2014/main" val="2820063465"/>
                    </a:ext>
                  </a:extLst>
                </a:gridCol>
                <a:gridCol w="576072">
                  <a:extLst>
                    <a:ext uri="{9D8B030D-6E8A-4147-A177-3AD203B41FA5}">
                      <a16:colId xmlns:a16="http://schemas.microsoft.com/office/drawing/2014/main" val="434254357"/>
                    </a:ext>
                  </a:extLst>
                </a:gridCol>
                <a:gridCol w="576072">
                  <a:extLst>
                    <a:ext uri="{9D8B030D-6E8A-4147-A177-3AD203B41FA5}">
                      <a16:colId xmlns:a16="http://schemas.microsoft.com/office/drawing/2014/main" val="3738508843"/>
                    </a:ext>
                  </a:extLst>
                </a:gridCol>
                <a:gridCol w="576072">
                  <a:extLst>
                    <a:ext uri="{9D8B030D-6E8A-4147-A177-3AD203B41FA5}">
                      <a16:colId xmlns:a16="http://schemas.microsoft.com/office/drawing/2014/main" val="1318358853"/>
                    </a:ext>
                  </a:extLst>
                </a:gridCol>
                <a:gridCol w="576072">
                  <a:extLst>
                    <a:ext uri="{9D8B030D-6E8A-4147-A177-3AD203B41FA5}">
                      <a16:colId xmlns:a16="http://schemas.microsoft.com/office/drawing/2014/main" val="3799299816"/>
                    </a:ext>
                  </a:extLst>
                </a:gridCol>
                <a:gridCol w="576072">
                  <a:extLst>
                    <a:ext uri="{9D8B030D-6E8A-4147-A177-3AD203B41FA5}">
                      <a16:colId xmlns:a16="http://schemas.microsoft.com/office/drawing/2014/main" val="2521270244"/>
                    </a:ext>
                  </a:extLst>
                </a:gridCol>
                <a:gridCol w="576072">
                  <a:extLst>
                    <a:ext uri="{9D8B030D-6E8A-4147-A177-3AD203B41FA5}">
                      <a16:colId xmlns:a16="http://schemas.microsoft.com/office/drawing/2014/main" val="913090173"/>
                    </a:ext>
                  </a:extLst>
                </a:gridCol>
                <a:gridCol w="576072">
                  <a:extLst>
                    <a:ext uri="{9D8B030D-6E8A-4147-A177-3AD203B41FA5}">
                      <a16:colId xmlns:a16="http://schemas.microsoft.com/office/drawing/2014/main" val="3054729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79386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- 2022-06-18 21:15:04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https://quintly-image-storage.s3.amazonaws.com/33630f87b9998f2c3940c7ab31fa800c/24370875fe2b67740d575fad57267551.jpg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0.9276 %</a:t>
                      </a:r>
                    </a:p>
                  </a:txBody>
                  <a:tcPr/>
                </a:tc>
                <a:extLst>
                  <a:ext uri="{0D108BD9-81ED-4DB2-BD59-A6C34878D82A}">
                    <a16:rowId xmlns:a16="http://schemas.microsoft.com/office/drawing/2014/main" val="115806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04:37:55</a:t>
                      </a:r>
                      <a:r>
                        <a:rPr kumimoji="0" lang="nl-NL" sz="1000" b="0" i="0" u="none" strike="noStrike" kern="1200" cap="none" spc="0" normalizeH="0" baseline="0" noProof="0">
                          <a:ln>
                            <a:noFill/>
                          </a:ln>
                          <a:solidFill>
                            <a:prstClr val="black"/>
                          </a:solidFill>
                          <a:effectLst/>
                          <a:uLnTx/>
                          <a:uFillTx/>
                          <a:latin typeface="+mn-lt"/>
                          <a:ea typeface="+mn-ea"/>
                          <a:cs typeface="+mn-cs"/>
                        </a:rPr>
                        <a:t>
 “GOEIEMORGEN SANDER HIER, STRAKS VANAF DE VRIJMARKT IN UTRECHT.”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https://quintly-image-storage.s3.amazonaws.com/33630f87b9998f2c3940c7ab31fa800c/0828a9fdf06dc6f93399b2a537eb1fc5.jpg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13:36:29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0.7606 %</a:t>
                      </a:r>
                    </a:p>
                  </a:txBody>
                  <a:tcPr/>
                </a:tc>
                <a:extLst>
                  <a:ext uri="{0D108BD9-81ED-4DB2-BD59-A6C34878D82A}">
                    <a16:rowId xmlns:a16="http://schemas.microsoft.com/office/drawing/2014/main" val="4273512146"/>
                  </a:ext>
                </a:extLst>
              </a:tr>
            </a:tbl>
          </a:graphicData>
        </a:graphic>
      </p:graphicFrame>
      <p:sp>
        <p:nvSpPr>
          <p:cNvPr id="4" name="Text Placeholder 3">
            <a:extLst>
              <a:ext uri="{FF2B5EF4-FFF2-40B4-BE49-F238E27FC236}">
                <a16:creationId xmlns:a16="http://schemas.microsoft.com/office/drawing/2014/main" id="{552E59E2-3141-445A-822A-CD5DBAF054B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6272111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3963-635A-4362-96A8-64E8793B054E}"/>
              </a:ext>
            </a:extLst>
          </p:cNvPr>
          <p:cNvSpPr>
            <a:spLocks noGrp="1"/>
          </p:cNvSpPr>
          <p:nvPr>
            <p:ph type="title"/>
          </p:nvPr>
        </p:nvSpPr>
        <p:spPr/>
        <p:txBody>
          <a:bodyPr/>
          <a:lstStyle/>
          <a:p>
            <a:r>
              <a:rPr lang="en-US"/>
              <a:t>Instagram Stories meeste impressies | NPO3FM - 7 of 13</a:t>
            </a:r>
          </a:p>
        </p:txBody>
      </p:sp>
      <p:graphicFrame>
        <p:nvGraphicFramePr>
          <p:cNvPr id="5" name="Table Placeholder 4">
            <a:extLst>
              <a:ext uri="{FF2B5EF4-FFF2-40B4-BE49-F238E27FC236}">
                <a16:creationId xmlns:a16="http://schemas.microsoft.com/office/drawing/2014/main" id="{20C1FBC9-90CB-4A54-8B28-E2C9B27C77D1}"/>
              </a:ext>
            </a:extLst>
          </p:cNvPr>
          <p:cNvGraphicFramePr>
            <a:graphicFrameLocks noGrp="1"/>
          </p:cNvGraphicFramePr>
          <p:nvPr>
            <p:ph type="tbl" sz="quarter" idx="13"/>
            <p:extLst>
              <p:ext uri="{D42A27DB-BD31-4B8C-83A1-F6EECF244321}">
                <p14:modId xmlns:p14="http://schemas.microsoft.com/office/powerpoint/2010/main" val="279688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46086317"/>
                    </a:ext>
                  </a:extLst>
                </a:gridCol>
                <a:gridCol w="1152143">
                  <a:extLst>
                    <a:ext uri="{9D8B030D-6E8A-4147-A177-3AD203B41FA5}">
                      <a16:colId xmlns:a16="http://schemas.microsoft.com/office/drawing/2014/main" val="2551586501"/>
                    </a:ext>
                  </a:extLst>
                </a:gridCol>
                <a:gridCol w="576072">
                  <a:extLst>
                    <a:ext uri="{9D8B030D-6E8A-4147-A177-3AD203B41FA5}">
                      <a16:colId xmlns:a16="http://schemas.microsoft.com/office/drawing/2014/main" val="76812732"/>
                    </a:ext>
                  </a:extLst>
                </a:gridCol>
                <a:gridCol w="576072">
                  <a:extLst>
                    <a:ext uri="{9D8B030D-6E8A-4147-A177-3AD203B41FA5}">
                      <a16:colId xmlns:a16="http://schemas.microsoft.com/office/drawing/2014/main" val="1530138255"/>
                    </a:ext>
                  </a:extLst>
                </a:gridCol>
                <a:gridCol w="576072">
                  <a:extLst>
                    <a:ext uri="{9D8B030D-6E8A-4147-A177-3AD203B41FA5}">
                      <a16:colId xmlns:a16="http://schemas.microsoft.com/office/drawing/2014/main" val="3750052317"/>
                    </a:ext>
                  </a:extLst>
                </a:gridCol>
                <a:gridCol w="576072">
                  <a:extLst>
                    <a:ext uri="{9D8B030D-6E8A-4147-A177-3AD203B41FA5}">
                      <a16:colId xmlns:a16="http://schemas.microsoft.com/office/drawing/2014/main" val="3028111158"/>
                    </a:ext>
                  </a:extLst>
                </a:gridCol>
                <a:gridCol w="576072">
                  <a:extLst>
                    <a:ext uri="{9D8B030D-6E8A-4147-A177-3AD203B41FA5}">
                      <a16:colId xmlns:a16="http://schemas.microsoft.com/office/drawing/2014/main" val="2347344562"/>
                    </a:ext>
                  </a:extLst>
                </a:gridCol>
                <a:gridCol w="576072">
                  <a:extLst>
                    <a:ext uri="{9D8B030D-6E8A-4147-A177-3AD203B41FA5}">
                      <a16:colId xmlns:a16="http://schemas.microsoft.com/office/drawing/2014/main" val="3699567295"/>
                    </a:ext>
                  </a:extLst>
                </a:gridCol>
                <a:gridCol w="576072">
                  <a:extLst>
                    <a:ext uri="{9D8B030D-6E8A-4147-A177-3AD203B41FA5}">
                      <a16:colId xmlns:a16="http://schemas.microsoft.com/office/drawing/2014/main" val="1899342974"/>
                    </a:ext>
                  </a:extLst>
                </a:gridCol>
                <a:gridCol w="576072">
                  <a:extLst>
                    <a:ext uri="{9D8B030D-6E8A-4147-A177-3AD203B41FA5}">
                      <a16:colId xmlns:a16="http://schemas.microsoft.com/office/drawing/2014/main" val="3148195109"/>
                    </a:ext>
                  </a:extLst>
                </a:gridCol>
                <a:gridCol w="576072">
                  <a:extLst>
                    <a:ext uri="{9D8B030D-6E8A-4147-A177-3AD203B41FA5}">
                      <a16:colId xmlns:a16="http://schemas.microsoft.com/office/drawing/2014/main" val="164358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34295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npo3fm - 2022-06-18 19:49:42</a:t>
                      </a:r>
                      <a:r>
                        <a:rPr kumimoji="0" lang="sv-SE" sz="1000" b="0" i="0" u="none" strike="noStrike" kern="1200" cap="none" spc="0" normalizeH="0" baseline="0" noProof="0">
                          <a:ln>
                            <a:noFill/>
                          </a:ln>
                          <a:solidFill>
                            <a:prstClr val="black"/>
                          </a:solidFill>
                          <a:effectLst/>
                          <a:uLnTx/>
                          <a:uFillTx/>
                          <a:latin typeface="+mn-lt"/>
                          <a:ea typeface="+mn-ea"/>
                          <a:cs typeface="+mn-cs"/>
                        </a:rPr>
                        <a:t>
 3FM BACKSTAGE MET MÅNESKIN  20 FANS + BAND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https://quintly-image-storage.s3.amazonaws.com/33630f87b9998f2c3940c7ab31fa800c/2158b22eb91d8f672b073d51c1c82535.jpg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19:36:39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extLst>
                  <a:ext uri="{0D108BD9-81ED-4DB2-BD59-A6C34878D82A}">
                    <a16:rowId xmlns:a16="http://schemas.microsoft.com/office/drawing/2014/main" val="359232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- 2022-06-19 18:39:49</a:t>
                      </a:r>
                      <a:r>
                        <a:rPr kumimoji="0" lang="nl-NL" sz="1000" b="0" i="0" u="none" strike="noStrike" kern="1200" cap="none" spc="0" normalizeH="0" baseline="0" noProof="0">
                          <a:ln>
                            <a:noFill/>
                          </a:ln>
                          <a:solidFill>
                            <a:prstClr val="black"/>
                          </a:solidFill>
                          <a:effectLst/>
                          <a:uLnTx/>
                          <a:uFillTx/>
                          <a:latin typeface="+mn-lt"/>
                          <a:ea typeface="+mn-ea"/>
                          <a:cs typeface="+mn-cs"/>
                        </a:rPr>
                        <a:t>
 🔥 DE STAAT OP PINKPOP MAINSTAGE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https://quintly-image-storage.s3.amazonaws.com/33630f87b9998f2c3940c7ab31fa800c/8ab9451695b775e479ad1a99c8d764ae.jpg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18:36:29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0.8654 %</a:t>
                      </a:r>
                    </a:p>
                  </a:txBody>
                  <a:tcPr/>
                </a:tc>
                <a:extLst>
                  <a:ext uri="{0D108BD9-81ED-4DB2-BD59-A6C34878D82A}">
                    <a16:rowId xmlns:a16="http://schemas.microsoft.com/office/drawing/2014/main" val="2528789813"/>
                  </a:ext>
                </a:extLst>
              </a:tr>
            </a:tbl>
          </a:graphicData>
        </a:graphic>
      </p:graphicFrame>
      <p:sp>
        <p:nvSpPr>
          <p:cNvPr id="4" name="Text Placeholder 3">
            <a:extLst>
              <a:ext uri="{FF2B5EF4-FFF2-40B4-BE49-F238E27FC236}">
                <a16:creationId xmlns:a16="http://schemas.microsoft.com/office/drawing/2014/main" id="{109CB7F8-5108-4B06-BB62-897E08E91DCA}"/>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0646429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F9230-D1C5-4B0B-A5B3-CE4731C37288}"/>
              </a:ext>
            </a:extLst>
          </p:cNvPr>
          <p:cNvSpPr>
            <a:spLocks noGrp="1"/>
          </p:cNvSpPr>
          <p:nvPr>
            <p:ph type="title"/>
          </p:nvPr>
        </p:nvSpPr>
        <p:spPr/>
        <p:txBody>
          <a:bodyPr/>
          <a:lstStyle/>
          <a:p>
            <a:r>
              <a:rPr lang="en-US"/>
              <a:t>Instagram Stories meeste impressies | NPO3FM - 8 of 13</a:t>
            </a:r>
          </a:p>
        </p:txBody>
      </p:sp>
      <p:graphicFrame>
        <p:nvGraphicFramePr>
          <p:cNvPr id="5" name="Table Placeholder 4">
            <a:extLst>
              <a:ext uri="{FF2B5EF4-FFF2-40B4-BE49-F238E27FC236}">
                <a16:creationId xmlns:a16="http://schemas.microsoft.com/office/drawing/2014/main" id="{E13CE983-47F3-4E38-9E45-37905D81F286}"/>
              </a:ext>
            </a:extLst>
          </p:cNvPr>
          <p:cNvGraphicFramePr>
            <a:graphicFrameLocks noGrp="1"/>
          </p:cNvGraphicFramePr>
          <p:nvPr>
            <p:ph type="tbl" sz="quarter" idx="13"/>
            <p:extLst>
              <p:ext uri="{D42A27DB-BD31-4B8C-83A1-F6EECF244321}">
                <p14:modId xmlns:p14="http://schemas.microsoft.com/office/powerpoint/2010/main" val="3269734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92700591"/>
                    </a:ext>
                  </a:extLst>
                </a:gridCol>
                <a:gridCol w="1152143">
                  <a:extLst>
                    <a:ext uri="{9D8B030D-6E8A-4147-A177-3AD203B41FA5}">
                      <a16:colId xmlns:a16="http://schemas.microsoft.com/office/drawing/2014/main" val="109164378"/>
                    </a:ext>
                  </a:extLst>
                </a:gridCol>
                <a:gridCol w="576072">
                  <a:extLst>
                    <a:ext uri="{9D8B030D-6E8A-4147-A177-3AD203B41FA5}">
                      <a16:colId xmlns:a16="http://schemas.microsoft.com/office/drawing/2014/main" val="939351044"/>
                    </a:ext>
                  </a:extLst>
                </a:gridCol>
                <a:gridCol w="576072">
                  <a:extLst>
                    <a:ext uri="{9D8B030D-6E8A-4147-A177-3AD203B41FA5}">
                      <a16:colId xmlns:a16="http://schemas.microsoft.com/office/drawing/2014/main" val="3886105640"/>
                    </a:ext>
                  </a:extLst>
                </a:gridCol>
                <a:gridCol w="576072">
                  <a:extLst>
                    <a:ext uri="{9D8B030D-6E8A-4147-A177-3AD203B41FA5}">
                      <a16:colId xmlns:a16="http://schemas.microsoft.com/office/drawing/2014/main" val="1724712621"/>
                    </a:ext>
                  </a:extLst>
                </a:gridCol>
                <a:gridCol w="576072">
                  <a:extLst>
                    <a:ext uri="{9D8B030D-6E8A-4147-A177-3AD203B41FA5}">
                      <a16:colId xmlns:a16="http://schemas.microsoft.com/office/drawing/2014/main" val="1959257618"/>
                    </a:ext>
                  </a:extLst>
                </a:gridCol>
                <a:gridCol w="576072">
                  <a:extLst>
                    <a:ext uri="{9D8B030D-6E8A-4147-A177-3AD203B41FA5}">
                      <a16:colId xmlns:a16="http://schemas.microsoft.com/office/drawing/2014/main" val="1910873452"/>
                    </a:ext>
                  </a:extLst>
                </a:gridCol>
                <a:gridCol w="576072">
                  <a:extLst>
                    <a:ext uri="{9D8B030D-6E8A-4147-A177-3AD203B41FA5}">
                      <a16:colId xmlns:a16="http://schemas.microsoft.com/office/drawing/2014/main" val="720923143"/>
                    </a:ext>
                  </a:extLst>
                </a:gridCol>
                <a:gridCol w="576072">
                  <a:extLst>
                    <a:ext uri="{9D8B030D-6E8A-4147-A177-3AD203B41FA5}">
                      <a16:colId xmlns:a16="http://schemas.microsoft.com/office/drawing/2014/main" val="140075653"/>
                    </a:ext>
                  </a:extLst>
                </a:gridCol>
                <a:gridCol w="576072">
                  <a:extLst>
                    <a:ext uri="{9D8B030D-6E8A-4147-A177-3AD203B41FA5}">
                      <a16:colId xmlns:a16="http://schemas.microsoft.com/office/drawing/2014/main" val="1416031764"/>
                    </a:ext>
                  </a:extLst>
                </a:gridCol>
                <a:gridCol w="576072">
                  <a:extLst>
                    <a:ext uri="{9D8B030D-6E8A-4147-A177-3AD203B41FA5}">
                      <a16:colId xmlns:a16="http://schemas.microsoft.com/office/drawing/2014/main" val="61644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7741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- 2022-06-18 22:59:53</a:t>
                      </a:r>
                      <a:r>
                        <a:rPr kumimoji="0" lang="nl-NL" sz="1000" b="0" i="0" u="none" strike="noStrike" kern="1200" cap="none" spc="0" normalizeH="0" baseline="0" noProof="0">
                          <a:ln>
                            <a:noFill/>
                          </a:ln>
                          <a:solidFill>
                            <a:prstClr val="black"/>
                          </a:solidFill>
                          <a:effectLst/>
                          <a:uLnTx/>
                          <a:uFillTx/>
                          <a:latin typeface="+mn-lt"/>
                          <a:ea typeface="+mn-ea"/>
                          <a:cs typeface="+mn-cs"/>
                        </a:rPr>
                        <a:t>
 ✨ NET ZO SOEPEL ALS 30 JAAR GELEDEN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https://quintly-image-storage.s3.amazonaws.com/33630f87b9998f2c3940c7ab31fa800c/fa0102af986dd03f57ade9e225e6c890.jpg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22:36:29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0.8761 %</a:t>
                      </a:r>
                    </a:p>
                  </a:txBody>
                  <a:tcPr/>
                </a:tc>
                <a:extLst>
                  <a:ext uri="{0D108BD9-81ED-4DB2-BD59-A6C34878D82A}">
                    <a16:rowId xmlns:a16="http://schemas.microsoft.com/office/drawing/2014/main" val="46842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- 2022-06-18 23:10:36</a:t>
                      </a:r>
                      <a:r>
                        <a:rPr kumimoji="0" lang="nl-NL" sz="1000" b="0" i="0" u="none" strike="noStrike" kern="1200" cap="none" spc="0" normalizeH="0" baseline="0" noProof="0">
                          <a:ln>
                            <a:noFill/>
                          </a:ln>
                          <a:solidFill>
                            <a:prstClr val="black"/>
                          </a:solidFill>
                          <a:effectLst/>
                          <a:uLnTx/>
                          <a:uFillTx/>
                          <a:latin typeface="+mn-lt"/>
                          <a:ea typeface="+mn-ea"/>
                          <a:cs typeface="+mn-cs"/>
                        </a:rPr>
                        <a:t>
 AMSTERDAM LANDGRAAF ONDERTUSSEN IN AMSTERDAM BILLIE EILISH IN DE ZIGGO DOME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https://quintly-image-storage.s3.amazonaws.com/33630f87b9998f2c3940c7ab31fa800c/282e53e086a2a851b2e0aa61203eaaff.jpg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23:06:27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1.0029 %</a:t>
                      </a:r>
                    </a:p>
                  </a:txBody>
                  <a:tcPr/>
                </a:tc>
                <a:extLst>
                  <a:ext uri="{0D108BD9-81ED-4DB2-BD59-A6C34878D82A}">
                    <a16:rowId xmlns:a16="http://schemas.microsoft.com/office/drawing/2014/main" val="646322495"/>
                  </a:ext>
                </a:extLst>
              </a:tr>
            </a:tbl>
          </a:graphicData>
        </a:graphic>
      </p:graphicFrame>
      <p:sp>
        <p:nvSpPr>
          <p:cNvPr id="4" name="Text Placeholder 3">
            <a:extLst>
              <a:ext uri="{FF2B5EF4-FFF2-40B4-BE49-F238E27FC236}">
                <a16:creationId xmlns:a16="http://schemas.microsoft.com/office/drawing/2014/main" id="{3C450B0A-70F8-489A-8117-A8B691322FF4}"/>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151783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48E78-8FBD-47EE-AEF2-E75A8FF837B3}"/>
              </a:ext>
            </a:extLst>
          </p:cNvPr>
          <p:cNvSpPr>
            <a:spLocks noGrp="1"/>
          </p:cNvSpPr>
          <p:nvPr>
            <p:ph type="title"/>
          </p:nvPr>
        </p:nvSpPr>
        <p:spPr/>
        <p:txBody>
          <a:bodyPr/>
          <a:lstStyle/>
          <a:p>
            <a:r>
              <a:rPr lang="en-US"/>
              <a:t>Instagram Stories meeste impressies | NPO3FM - 9 of 13</a:t>
            </a:r>
          </a:p>
        </p:txBody>
      </p:sp>
      <p:graphicFrame>
        <p:nvGraphicFramePr>
          <p:cNvPr id="5" name="Table Placeholder 4">
            <a:extLst>
              <a:ext uri="{FF2B5EF4-FFF2-40B4-BE49-F238E27FC236}">
                <a16:creationId xmlns:a16="http://schemas.microsoft.com/office/drawing/2014/main" id="{8344DC16-EEAB-4776-A88D-EC6757DB90A4}"/>
              </a:ext>
            </a:extLst>
          </p:cNvPr>
          <p:cNvGraphicFramePr>
            <a:graphicFrameLocks noGrp="1"/>
          </p:cNvGraphicFramePr>
          <p:nvPr>
            <p:ph type="tbl" sz="quarter" idx="13"/>
            <p:extLst>
              <p:ext uri="{D42A27DB-BD31-4B8C-83A1-F6EECF244321}">
                <p14:modId xmlns:p14="http://schemas.microsoft.com/office/powerpoint/2010/main" val="3931282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292869489"/>
                    </a:ext>
                  </a:extLst>
                </a:gridCol>
                <a:gridCol w="1152143">
                  <a:extLst>
                    <a:ext uri="{9D8B030D-6E8A-4147-A177-3AD203B41FA5}">
                      <a16:colId xmlns:a16="http://schemas.microsoft.com/office/drawing/2014/main" val="1873836662"/>
                    </a:ext>
                  </a:extLst>
                </a:gridCol>
                <a:gridCol w="576072">
                  <a:extLst>
                    <a:ext uri="{9D8B030D-6E8A-4147-A177-3AD203B41FA5}">
                      <a16:colId xmlns:a16="http://schemas.microsoft.com/office/drawing/2014/main" val="4280453398"/>
                    </a:ext>
                  </a:extLst>
                </a:gridCol>
                <a:gridCol w="576072">
                  <a:extLst>
                    <a:ext uri="{9D8B030D-6E8A-4147-A177-3AD203B41FA5}">
                      <a16:colId xmlns:a16="http://schemas.microsoft.com/office/drawing/2014/main" val="3726423417"/>
                    </a:ext>
                  </a:extLst>
                </a:gridCol>
                <a:gridCol w="576072">
                  <a:extLst>
                    <a:ext uri="{9D8B030D-6E8A-4147-A177-3AD203B41FA5}">
                      <a16:colId xmlns:a16="http://schemas.microsoft.com/office/drawing/2014/main" val="3436078399"/>
                    </a:ext>
                  </a:extLst>
                </a:gridCol>
                <a:gridCol w="576072">
                  <a:extLst>
                    <a:ext uri="{9D8B030D-6E8A-4147-A177-3AD203B41FA5}">
                      <a16:colId xmlns:a16="http://schemas.microsoft.com/office/drawing/2014/main" val="2811276183"/>
                    </a:ext>
                  </a:extLst>
                </a:gridCol>
                <a:gridCol w="576072">
                  <a:extLst>
                    <a:ext uri="{9D8B030D-6E8A-4147-A177-3AD203B41FA5}">
                      <a16:colId xmlns:a16="http://schemas.microsoft.com/office/drawing/2014/main" val="1277787275"/>
                    </a:ext>
                  </a:extLst>
                </a:gridCol>
                <a:gridCol w="576072">
                  <a:extLst>
                    <a:ext uri="{9D8B030D-6E8A-4147-A177-3AD203B41FA5}">
                      <a16:colId xmlns:a16="http://schemas.microsoft.com/office/drawing/2014/main" val="3070575747"/>
                    </a:ext>
                  </a:extLst>
                </a:gridCol>
                <a:gridCol w="576072">
                  <a:extLst>
                    <a:ext uri="{9D8B030D-6E8A-4147-A177-3AD203B41FA5}">
                      <a16:colId xmlns:a16="http://schemas.microsoft.com/office/drawing/2014/main" val="2719555476"/>
                    </a:ext>
                  </a:extLst>
                </a:gridCol>
                <a:gridCol w="576072">
                  <a:extLst>
                    <a:ext uri="{9D8B030D-6E8A-4147-A177-3AD203B41FA5}">
                      <a16:colId xmlns:a16="http://schemas.microsoft.com/office/drawing/2014/main" val="3415029651"/>
                    </a:ext>
                  </a:extLst>
                </a:gridCol>
                <a:gridCol w="576072">
                  <a:extLst>
                    <a:ext uri="{9D8B030D-6E8A-4147-A177-3AD203B41FA5}">
                      <a16:colId xmlns:a16="http://schemas.microsoft.com/office/drawing/2014/main" val="261781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21092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- 2022-06-18 21:32:38</a:t>
                      </a:r>
                      <a:r>
                        <a:rPr kumimoji="0" lang="en-US" sz="1000" b="0" i="0" u="none" strike="noStrike" kern="1200" cap="none" spc="0" normalizeH="0" baseline="0" noProof="0">
                          <a:ln>
                            <a:noFill/>
                          </a:ln>
                          <a:solidFill>
                            <a:prstClr val="black"/>
                          </a:solidFill>
                          <a:effectLst/>
                          <a:uLnTx/>
                          <a:uFillTx/>
                          <a:latin typeface="+mn-lt"/>
                          <a:ea typeface="+mn-ea"/>
                          <a:cs typeface="+mn-cs"/>
                        </a:rPr>
                        <a:t>
 “WE’LL KEEP YOU TO THAT” HERMAN: “I WANT TO END THE SHOW IN JUST MY IN UNDERWEAR” DAMIANO: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https://quintly-image-storage.s3.amazonaws.com/33630f87b9998f2c3940c7ab31fa800c/b01e5ff849ffedc0e73c562867cacef5.jpg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0.8624 %</a:t>
                      </a:r>
                    </a:p>
                  </a:txBody>
                  <a:tcPr/>
                </a:tc>
                <a:extLst>
                  <a:ext uri="{0D108BD9-81ED-4DB2-BD59-A6C34878D82A}">
                    <a16:rowId xmlns:a16="http://schemas.microsoft.com/office/drawing/2014/main" val="54232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- 2022-06-18 21:52:56</a:t>
                      </a:r>
                      <a:r>
                        <a:rPr kumimoji="0" lang="en-US" sz="1000" b="0" i="0" u="none" strike="noStrike" kern="1200" cap="none" spc="0" normalizeH="0" baseline="0" noProof="0">
                          <a:ln>
                            <a:noFill/>
                          </a:ln>
                          <a:solidFill>
                            <a:prstClr val="black"/>
                          </a:solidFill>
                          <a:effectLst/>
                          <a:uLnTx/>
                          <a:uFillTx/>
                          <a:latin typeface="+mn-lt"/>
                          <a:ea typeface="+mn-ea"/>
                          <a:cs typeface="+mn-cs"/>
                        </a:rPr>
                        <a:t>
 MÅNESKIN: “YEAHAHAHAYYY” ROB VAN DE RADIO: “IT WAS A HOT GIG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https://quintly-image-storage.s3.amazonaws.com/33630f87b9998f2c3940c7ab31fa800c/2e4f65b0a81ade2a650f62e8c0064a73.jpg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0.6738 %</a:t>
                      </a:r>
                    </a:p>
                  </a:txBody>
                  <a:tcPr/>
                </a:tc>
                <a:extLst>
                  <a:ext uri="{0D108BD9-81ED-4DB2-BD59-A6C34878D82A}">
                    <a16:rowId xmlns:a16="http://schemas.microsoft.com/office/drawing/2014/main" val="1271945508"/>
                  </a:ext>
                </a:extLst>
              </a:tr>
            </a:tbl>
          </a:graphicData>
        </a:graphic>
      </p:graphicFrame>
      <p:sp>
        <p:nvSpPr>
          <p:cNvPr id="4" name="Text Placeholder 3">
            <a:extLst>
              <a:ext uri="{FF2B5EF4-FFF2-40B4-BE49-F238E27FC236}">
                <a16:creationId xmlns:a16="http://schemas.microsoft.com/office/drawing/2014/main" id="{271F3D2F-A103-406A-B59D-CA641C18955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3688469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C601E-AEE2-4D13-A4E0-87C12ABFFC57}"/>
              </a:ext>
            </a:extLst>
          </p:cNvPr>
          <p:cNvSpPr>
            <a:spLocks noGrp="1"/>
          </p:cNvSpPr>
          <p:nvPr>
            <p:ph type="title"/>
          </p:nvPr>
        </p:nvSpPr>
        <p:spPr/>
        <p:txBody>
          <a:bodyPr/>
          <a:lstStyle/>
          <a:p>
            <a:r>
              <a:rPr lang="en-US"/>
              <a:t>Instagram Stories meeste impressies | NPO3FM - 10 of 13</a:t>
            </a:r>
          </a:p>
        </p:txBody>
      </p:sp>
      <p:graphicFrame>
        <p:nvGraphicFramePr>
          <p:cNvPr id="5" name="Table Placeholder 4">
            <a:extLst>
              <a:ext uri="{FF2B5EF4-FFF2-40B4-BE49-F238E27FC236}">
                <a16:creationId xmlns:a16="http://schemas.microsoft.com/office/drawing/2014/main" id="{E7C177D2-2EAE-4CC0-82FB-5855A485B753}"/>
              </a:ext>
            </a:extLst>
          </p:cNvPr>
          <p:cNvGraphicFramePr>
            <a:graphicFrameLocks noGrp="1"/>
          </p:cNvGraphicFramePr>
          <p:nvPr>
            <p:ph type="tbl" sz="quarter" idx="13"/>
            <p:extLst>
              <p:ext uri="{D42A27DB-BD31-4B8C-83A1-F6EECF244321}">
                <p14:modId xmlns:p14="http://schemas.microsoft.com/office/powerpoint/2010/main" val="400577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657834072"/>
                    </a:ext>
                  </a:extLst>
                </a:gridCol>
                <a:gridCol w="1152143">
                  <a:extLst>
                    <a:ext uri="{9D8B030D-6E8A-4147-A177-3AD203B41FA5}">
                      <a16:colId xmlns:a16="http://schemas.microsoft.com/office/drawing/2014/main" val="2810640558"/>
                    </a:ext>
                  </a:extLst>
                </a:gridCol>
                <a:gridCol w="576072">
                  <a:extLst>
                    <a:ext uri="{9D8B030D-6E8A-4147-A177-3AD203B41FA5}">
                      <a16:colId xmlns:a16="http://schemas.microsoft.com/office/drawing/2014/main" val="3129888015"/>
                    </a:ext>
                  </a:extLst>
                </a:gridCol>
                <a:gridCol w="576072">
                  <a:extLst>
                    <a:ext uri="{9D8B030D-6E8A-4147-A177-3AD203B41FA5}">
                      <a16:colId xmlns:a16="http://schemas.microsoft.com/office/drawing/2014/main" val="1861428216"/>
                    </a:ext>
                  </a:extLst>
                </a:gridCol>
                <a:gridCol w="576072">
                  <a:extLst>
                    <a:ext uri="{9D8B030D-6E8A-4147-A177-3AD203B41FA5}">
                      <a16:colId xmlns:a16="http://schemas.microsoft.com/office/drawing/2014/main" val="1367342515"/>
                    </a:ext>
                  </a:extLst>
                </a:gridCol>
                <a:gridCol w="576072">
                  <a:extLst>
                    <a:ext uri="{9D8B030D-6E8A-4147-A177-3AD203B41FA5}">
                      <a16:colId xmlns:a16="http://schemas.microsoft.com/office/drawing/2014/main" val="4153335465"/>
                    </a:ext>
                  </a:extLst>
                </a:gridCol>
                <a:gridCol w="576072">
                  <a:extLst>
                    <a:ext uri="{9D8B030D-6E8A-4147-A177-3AD203B41FA5}">
                      <a16:colId xmlns:a16="http://schemas.microsoft.com/office/drawing/2014/main" val="2414922971"/>
                    </a:ext>
                  </a:extLst>
                </a:gridCol>
                <a:gridCol w="576072">
                  <a:extLst>
                    <a:ext uri="{9D8B030D-6E8A-4147-A177-3AD203B41FA5}">
                      <a16:colId xmlns:a16="http://schemas.microsoft.com/office/drawing/2014/main" val="3489658752"/>
                    </a:ext>
                  </a:extLst>
                </a:gridCol>
                <a:gridCol w="576072">
                  <a:extLst>
                    <a:ext uri="{9D8B030D-6E8A-4147-A177-3AD203B41FA5}">
                      <a16:colId xmlns:a16="http://schemas.microsoft.com/office/drawing/2014/main" val="857616191"/>
                    </a:ext>
                  </a:extLst>
                </a:gridCol>
                <a:gridCol w="576072">
                  <a:extLst>
                    <a:ext uri="{9D8B030D-6E8A-4147-A177-3AD203B41FA5}">
                      <a16:colId xmlns:a16="http://schemas.microsoft.com/office/drawing/2014/main" val="1038494927"/>
                    </a:ext>
                  </a:extLst>
                </a:gridCol>
                <a:gridCol w="576072">
                  <a:extLst>
                    <a:ext uri="{9D8B030D-6E8A-4147-A177-3AD203B41FA5}">
                      <a16:colId xmlns:a16="http://schemas.microsoft.com/office/drawing/2014/main" val="1794818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86491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- 2022-06-18 21:32:39</a:t>
                      </a:r>
                      <a:r>
                        <a:rPr kumimoji="0" lang="nl-NL" sz="1000" b="0" i="0" u="none" strike="noStrike" kern="1200" cap="none" spc="0" normalizeH="0" baseline="0" noProof="0">
                          <a:ln>
                            <a:noFill/>
                          </a:ln>
                          <a:solidFill>
                            <a:prstClr val="black"/>
                          </a:solidFill>
                          <a:effectLst/>
                          <a:uLnTx/>
                          <a:uFillTx/>
                          <a:latin typeface="+mn-lt"/>
                          <a:ea typeface="+mn-ea"/>
                          <a:cs typeface="+mn-cs"/>
                        </a:rPr>
                        <a:t>
 BELOFTE MAAKT SCHULD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https://quintly-image-storage.s3.amazonaws.com/33630f87b9998f2c3940c7ab31fa800c/c62bdb2bf0ceaa336549afe01dc3e186.jpg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0.7438 %</a:t>
                      </a:r>
                    </a:p>
                  </a:txBody>
                  <a:tcPr/>
                </a:tc>
                <a:extLst>
                  <a:ext uri="{0D108BD9-81ED-4DB2-BD59-A6C34878D82A}">
                    <a16:rowId xmlns:a16="http://schemas.microsoft.com/office/drawing/2014/main" val="422761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- 2022-06-18 21:32:40</a:t>
                      </a:r>
                      <a:r>
                        <a:rPr kumimoji="0" lang="nl-NL" sz="1000" b="0" i="0" u="none" strike="noStrike" kern="1200" cap="none" spc="0" normalizeH="0" baseline="0" noProof="0">
                          <a:ln>
                            <a:noFill/>
                          </a:ln>
                          <a:solidFill>
                            <a:prstClr val="black"/>
                          </a:solidFill>
                          <a:effectLst/>
                          <a:uLnTx/>
                          <a:uFillTx/>
                          <a:latin typeface="+mn-lt"/>
                          <a:ea typeface="+mn-ea"/>
                          <a:cs typeface="+mn-cs"/>
                        </a:rPr>
                        <a:t>
 DE REACTIES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https://quintly-image-storage.s3.amazonaws.com/33630f87b9998f2c3940c7ab31fa800c/8ca0a6a73e40d76839b2e2abc8d564a4.jpg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0.6506 %</a:t>
                      </a:r>
                    </a:p>
                  </a:txBody>
                  <a:tcPr/>
                </a:tc>
                <a:extLst>
                  <a:ext uri="{0D108BD9-81ED-4DB2-BD59-A6C34878D82A}">
                    <a16:rowId xmlns:a16="http://schemas.microsoft.com/office/drawing/2014/main" val="1855033313"/>
                  </a:ext>
                </a:extLst>
              </a:tr>
            </a:tbl>
          </a:graphicData>
        </a:graphic>
      </p:graphicFrame>
      <p:sp>
        <p:nvSpPr>
          <p:cNvPr id="4" name="Text Placeholder 3">
            <a:extLst>
              <a:ext uri="{FF2B5EF4-FFF2-40B4-BE49-F238E27FC236}">
                <a16:creationId xmlns:a16="http://schemas.microsoft.com/office/drawing/2014/main" id="{03C2C5AF-5A2F-4F66-A58B-4669D45E8EC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406055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1D0C-9BD9-49EC-A40E-64080D0092E0}"/>
              </a:ext>
            </a:extLst>
          </p:cNvPr>
          <p:cNvSpPr>
            <a:spLocks noGrp="1"/>
          </p:cNvSpPr>
          <p:nvPr>
            <p:ph type="title"/>
          </p:nvPr>
        </p:nvSpPr>
        <p:spPr/>
        <p:txBody>
          <a:bodyPr/>
          <a:lstStyle/>
          <a:p>
            <a:r>
              <a:rPr lang="en-US"/>
              <a:t>Instagram Stories meeste impressies | NPO3FM - 11 of 13</a:t>
            </a:r>
          </a:p>
        </p:txBody>
      </p:sp>
      <p:graphicFrame>
        <p:nvGraphicFramePr>
          <p:cNvPr id="5" name="Table Placeholder 4">
            <a:extLst>
              <a:ext uri="{FF2B5EF4-FFF2-40B4-BE49-F238E27FC236}">
                <a16:creationId xmlns:a16="http://schemas.microsoft.com/office/drawing/2014/main" id="{33E85F4A-85DA-44D5-A92B-4210888222B1}"/>
              </a:ext>
            </a:extLst>
          </p:cNvPr>
          <p:cNvGraphicFramePr>
            <a:graphicFrameLocks noGrp="1"/>
          </p:cNvGraphicFramePr>
          <p:nvPr>
            <p:ph type="tbl" sz="quarter" idx="13"/>
            <p:extLst>
              <p:ext uri="{D42A27DB-BD31-4B8C-83A1-F6EECF244321}">
                <p14:modId xmlns:p14="http://schemas.microsoft.com/office/powerpoint/2010/main" val="97623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43853976"/>
                    </a:ext>
                  </a:extLst>
                </a:gridCol>
                <a:gridCol w="1152143">
                  <a:extLst>
                    <a:ext uri="{9D8B030D-6E8A-4147-A177-3AD203B41FA5}">
                      <a16:colId xmlns:a16="http://schemas.microsoft.com/office/drawing/2014/main" val="2965661509"/>
                    </a:ext>
                  </a:extLst>
                </a:gridCol>
                <a:gridCol w="576072">
                  <a:extLst>
                    <a:ext uri="{9D8B030D-6E8A-4147-A177-3AD203B41FA5}">
                      <a16:colId xmlns:a16="http://schemas.microsoft.com/office/drawing/2014/main" val="3816793007"/>
                    </a:ext>
                  </a:extLst>
                </a:gridCol>
                <a:gridCol w="576072">
                  <a:extLst>
                    <a:ext uri="{9D8B030D-6E8A-4147-A177-3AD203B41FA5}">
                      <a16:colId xmlns:a16="http://schemas.microsoft.com/office/drawing/2014/main" val="1400157398"/>
                    </a:ext>
                  </a:extLst>
                </a:gridCol>
                <a:gridCol w="576072">
                  <a:extLst>
                    <a:ext uri="{9D8B030D-6E8A-4147-A177-3AD203B41FA5}">
                      <a16:colId xmlns:a16="http://schemas.microsoft.com/office/drawing/2014/main" val="3867035724"/>
                    </a:ext>
                  </a:extLst>
                </a:gridCol>
                <a:gridCol w="576072">
                  <a:extLst>
                    <a:ext uri="{9D8B030D-6E8A-4147-A177-3AD203B41FA5}">
                      <a16:colId xmlns:a16="http://schemas.microsoft.com/office/drawing/2014/main" val="4004493712"/>
                    </a:ext>
                  </a:extLst>
                </a:gridCol>
                <a:gridCol w="576072">
                  <a:extLst>
                    <a:ext uri="{9D8B030D-6E8A-4147-A177-3AD203B41FA5}">
                      <a16:colId xmlns:a16="http://schemas.microsoft.com/office/drawing/2014/main" val="3332650386"/>
                    </a:ext>
                  </a:extLst>
                </a:gridCol>
                <a:gridCol w="576072">
                  <a:extLst>
                    <a:ext uri="{9D8B030D-6E8A-4147-A177-3AD203B41FA5}">
                      <a16:colId xmlns:a16="http://schemas.microsoft.com/office/drawing/2014/main" val="4135928433"/>
                    </a:ext>
                  </a:extLst>
                </a:gridCol>
                <a:gridCol w="576072">
                  <a:extLst>
                    <a:ext uri="{9D8B030D-6E8A-4147-A177-3AD203B41FA5}">
                      <a16:colId xmlns:a16="http://schemas.microsoft.com/office/drawing/2014/main" val="855403349"/>
                    </a:ext>
                  </a:extLst>
                </a:gridCol>
                <a:gridCol w="576072">
                  <a:extLst>
                    <a:ext uri="{9D8B030D-6E8A-4147-A177-3AD203B41FA5}">
                      <a16:colId xmlns:a16="http://schemas.microsoft.com/office/drawing/2014/main" val="488829428"/>
                    </a:ext>
                  </a:extLst>
                </a:gridCol>
                <a:gridCol w="576072">
                  <a:extLst>
                    <a:ext uri="{9D8B030D-6E8A-4147-A177-3AD203B41FA5}">
                      <a16:colId xmlns:a16="http://schemas.microsoft.com/office/drawing/2014/main" val="201559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85983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- 2022-06-18 23:10:37</a:t>
                      </a:r>
                      <a:r>
                        <a:rPr kumimoji="0" lang="nl-NL" sz="1000" b="0" i="0" u="none" strike="noStrike" kern="1200" cap="none" spc="0" normalizeH="0" baseline="0" noProof="0">
                          <a:ln>
                            <a:noFill/>
                          </a:ln>
                          <a:solidFill>
                            <a:prstClr val="black"/>
                          </a:solidFill>
                          <a:effectLst/>
                          <a:uLnTx/>
                          <a:uFillTx/>
                          <a:latin typeface="+mn-lt"/>
                          <a:ea typeface="+mn-ea"/>
                          <a:cs typeface="+mn-cs"/>
                        </a:rPr>
                        <a:t>
 VOLGEND JAAR BILLIE OP PINKPOP?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https://quintly-image-storage.s3.amazonaws.com/33630f87b9998f2c3940c7ab31fa800c/2bb3de84e14e2b2576a0197187e18b89.jpg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23:06:27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1.0251 %</a:t>
                      </a:r>
                    </a:p>
                  </a:txBody>
                  <a:tcPr/>
                </a:tc>
                <a:extLst>
                  <a:ext uri="{0D108BD9-81ED-4DB2-BD59-A6C34878D82A}">
                    <a16:rowId xmlns:a16="http://schemas.microsoft.com/office/drawing/2014/main" val="306730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npo3fm - 2022-06-18 20:05:30</a:t>
                      </a:r>
                      <a:r>
                        <a:rPr kumimoji="0" lang="sv-SE" sz="1000" b="0" i="0" u="none" strike="noStrike" kern="1200" cap="none" spc="0" normalizeH="0" baseline="0" noProof="0">
                          <a:ln>
                            <a:noFill/>
                          </a:ln>
                          <a:solidFill>
                            <a:prstClr val="black"/>
                          </a:solidFill>
                          <a:effectLst/>
                          <a:uLnTx/>
                          <a:uFillTx/>
                          <a:latin typeface="+mn-lt"/>
                          <a:ea typeface="+mn-ea"/>
                          <a:cs typeface="+mn-cs"/>
                        </a:rPr>
                        <a:t>
 3FM BACKSTAGE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https://quintly-image-storage.s3.amazonaws.com/33630f87b9998f2c3940c7ab31fa800c/e61ccb16a6529db673c25405d7a6f269.jpg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19:36:39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0.7222 %</a:t>
                      </a:r>
                    </a:p>
                  </a:txBody>
                  <a:tcPr/>
                </a:tc>
                <a:extLst>
                  <a:ext uri="{0D108BD9-81ED-4DB2-BD59-A6C34878D82A}">
                    <a16:rowId xmlns:a16="http://schemas.microsoft.com/office/drawing/2014/main" val="3686939881"/>
                  </a:ext>
                </a:extLst>
              </a:tr>
            </a:tbl>
          </a:graphicData>
        </a:graphic>
      </p:graphicFrame>
      <p:sp>
        <p:nvSpPr>
          <p:cNvPr id="4" name="Text Placeholder 3">
            <a:extLst>
              <a:ext uri="{FF2B5EF4-FFF2-40B4-BE49-F238E27FC236}">
                <a16:creationId xmlns:a16="http://schemas.microsoft.com/office/drawing/2014/main" id="{4CFB38F6-1BE5-42A3-B744-E9290268F112}"/>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903855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E89E-1BF9-4873-AD61-7E43B498DE4C}"/>
              </a:ext>
            </a:extLst>
          </p:cNvPr>
          <p:cNvSpPr>
            <a:spLocks noGrp="1"/>
          </p:cNvSpPr>
          <p:nvPr>
            <p:ph type="title"/>
          </p:nvPr>
        </p:nvSpPr>
        <p:spPr/>
        <p:txBody>
          <a:bodyPr/>
          <a:lstStyle/>
          <a:p>
            <a:r>
              <a:rPr lang="en-US"/>
              <a:t>Instagram Stories meeste impressies | NPO3FM - 12 of 13</a:t>
            </a:r>
          </a:p>
        </p:txBody>
      </p:sp>
      <p:graphicFrame>
        <p:nvGraphicFramePr>
          <p:cNvPr id="5" name="Table Placeholder 4">
            <a:extLst>
              <a:ext uri="{FF2B5EF4-FFF2-40B4-BE49-F238E27FC236}">
                <a16:creationId xmlns:a16="http://schemas.microsoft.com/office/drawing/2014/main" id="{D0E11EAF-31A2-45F6-8E05-3CA2536FA950}"/>
              </a:ext>
            </a:extLst>
          </p:cNvPr>
          <p:cNvGraphicFramePr>
            <a:graphicFrameLocks noGrp="1"/>
          </p:cNvGraphicFramePr>
          <p:nvPr>
            <p:ph type="tbl" sz="quarter" idx="13"/>
            <p:extLst>
              <p:ext uri="{D42A27DB-BD31-4B8C-83A1-F6EECF244321}">
                <p14:modId xmlns:p14="http://schemas.microsoft.com/office/powerpoint/2010/main" val="287936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423857824"/>
                    </a:ext>
                  </a:extLst>
                </a:gridCol>
                <a:gridCol w="1152143">
                  <a:extLst>
                    <a:ext uri="{9D8B030D-6E8A-4147-A177-3AD203B41FA5}">
                      <a16:colId xmlns:a16="http://schemas.microsoft.com/office/drawing/2014/main" val="26553338"/>
                    </a:ext>
                  </a:extLst>
                </a:gridCol>
                <a:gridCol w="576072">
                  <a:extLst>
                    <a:ext uri="{9D8B030D-6E8A-4147-A177-3AD203B41FA5}">
                      <a16:colId xmlns:a16="http://schemas.microsoft.com/office/drawing/2014/main" val="2543804437"/>
                    </a:ext>
                  </a:extLst>
                </a:gridCol>
                <a:gridCol w="576072">
                  <a:extLst>
                    <a:ext uri="{9D8B030D-6E8A-4147-A177-3AD203B41FA5}">
                      <a16:colId xmlns:a16="http://schemas.microsoft.com/office/drawing/2014/main" val="1465618812"/>
                    </a:ext>
                  </a:extLst>
                </a:gridCol>
                <a:gridCol w="576072">
                  <a:extLst>
                    <a:ext uri="{9D8B030D-6E8A-4147-A177-3AD203B41FA5}">
                      <a16:colId xmlns:a16="http://schemas.microsoft.com/office/drawing/2014/main" val="1447163342"/>
                    </a:ext>
                  </a:extLst>
                </a:gridCol>
                <a:gridCol w="576072">
                  <a:extLst>
                    <a:ext uri="{9D8B030D-6E8A-4147-A177-3AD203B41FA5}">
                      <a16:colId xmlns:a16="http://schemas.microsoft.com/office/drawing/2014/main" val="3306799769"/>
                    </a:ext>
                  </a:extLst>
                </a:gridCol>
                <a:gridCol w="576072">
                  <a:extLst>
                    <a:ext uri="{9D8B030D-6E8A-4147-A177-3AD203B41FA5}">
                      <a16:colId xmlns:a16="http://schemas.microsoft.com/office/drawing/2014/main" val="3632248825"/>
                    </a:ext>
                  </a:extLst>
                </a:gridCol>
                <a:gridCol w="576072">
                  <a:extLst>
                    <a:ext uri="{9D8B030D-6E8A-4147-A177-3AD203B41FA5}">
                      <a16:colId xmlns:a16="http://schemas.microsoft.com/office/drawing/2014/main" val="965409132"/>
                    </a:ext>
                  </a:extLst>
                </a:gridCol>
                <a:gridCol w="576072">
                  <a:extLst>
                    <a:ext uri="{9D8B030D-6E8A-4147-A177-3AD203B41FA5}">
                      <a16:colId xmlns:a16="http://schemas.microsoft.com/office/drawing/2014/main" val="2679830979"/>
                    </a:ext>
                  </a:extLst>
                </a:gridCol>
                <a:gridCol w="576072">
                  <a:extLst>
                    <a:ext uri="{9D8B030D-6E8A-4147-A177-3AD203B41FA5}">
                      <a16:colId xmlns:a16="http://schemas.microsoft.com/office/drawing/2014/main" val="763133386"/>
                    </a:ext>
                  </a:extLst>
                </a:gridCol>
                <a:gridCol w="576072">
                  <a:extLst>
                    <a:ext uri="{9D8B030D-6E8A-4147-A177-3AD203B41FA5}">
                      <a16:colId xmlns:a16="http://schemas.microsoft.com/office/drawing/2014/main" val="3381013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00599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- 2022-06-19 00:02:11</a:t>
                      </a:r>
                      <a:r>
                        <a:rPr kumimoji="0" lang="nl-NL" sz="1000" b="0" i="0" u="none" strike="noStrike" kern="1200" cap="none" spc="0" normalizeH="0" baseline="0" noProof="0">
                          <a:ln>
                            <a:noFill/>
                          </a:ln>
                          <a:solidFill>
                            <a:prstClr val="black"/>
                          </a:solidFill>
                          <a:effectLst/>
                          <a:uLnTx/>
                          <a:uFillTx/>
                          <a:latin typeface="+mn-lt"/>
                          <a:ea typeface="+mn-ea"/>
                          <a:cs typeface="+mn-cs"/>
                        </a:rPr>
                        <a:t>
 TOT MORGEN!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https://quintly-image-storage.s3.amazonaws.com/33630f87b9998f2c3940c7ab31fa800c/a493f3418f9c0d438cfd1d8322216302.jpg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23:36:31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1.0416 %</a:t>
                      </a:r>
                    </a:p>
                  </a:txBody>
                  <a:tcPr/>
                </a:tc>
                <a:extLst>
                  <a:ext uri="{0D108BD9-81ED-4DB2-BD59-A6C34878D82A}">
                    <a16:rowId xmlns:a16="http://schemas.microsoft.com/office/drawing/2014/main" val="309342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- 2022-06-19 18:46:26</a:t>
                      </a:r>
                      <a:r>
                        <a:rPr kumimoji="0" lang="en-US" sz="1000" b="0" i="0" u="none" strike="noStrike" kern="1200" cap="none" spc="0" normalizeH="0" baseline="0" noProof="0">
                          <a:ln>
                            <a:noFill/>
                          </a:ln>
                          <a:solidFill>
                            <a:prstClr val="black"/>
                          </a:solidFill>
                          <a:effectLst/>
                          <a:uLnTx/>
                          <a:uFillTx/>
                          <a:latin typeface="+mn-lt"/>
                          <a:ea typeface="+mn-ea"/>
                          <a:cs typeface="+mn-cs"/>
                        </a:rPr>
                        <a:t>
 ‘INPUT SOURCE SELECT’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https://quintly-image-storage.s3.amazonaws.com/33630f87b9998f2c3940c7ab31fa800c/236110ca84049454d776086c0d102275.jpg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18:36:29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0.9194 %</a:t>
                      </a:r>
                    </a:p>
                  </a:txBody>
                  <a:tcPr/>
                </a:tc>
                <a:extLst>
                  <a:ext uri="{0D108BD9-81ED-4DB2-BD59-A6C34878D82A}">
                    <a16:rowId xmlns:a16="http://schemas.microsoft.com/office/drawing/2014/main" val="1793828447"/>
                  </a:ext>
                </a:extLst>
              </a:tr>
            </a:tbl>
          </a:graphicData>
        </a:graphic>
      </p:graphicFrame>
      <p:sp>
        <p:nvSpPr>
          <p:cNvPr id="4" name="Text Placeholder 3">
            <a:extLst>
              <a:ext uri="{FF2B5EF4-FFF2-40B4-BE49-F238E27FC236}">
                <a16:creationId xmlns:a16="http://schemas.microsoft.com/office/drawing/2014/main" id="{7AA461BB-9778-4550-BF89-742E157FB522}"/>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5453901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0C605-4660-41B5-96D8-28A9E30A7B42}"/>
              </a:ext>
            </a:extLst>
          </p:cNvPr>
          <p:cNvSpPr>
            <a:spLocks noGrp="1"/>
          </p:cNvSpPr>
          <p:nvPr>
            <p:ph type="title"/>
          </p:nvPr>
        </p:nvSpPr>
        <p:spPr/>
        <p:txBody>
          <a:bodyPr/>
          <a:lstStyle/>
          <a:p>
            <a:r>
              <a:rPr lang="en-US"/>
              <a:t>Instagram Stories meeste impressies | NPO3FM - 13 of 13</a:t>
            </a:r>
          </a:p>
        </p:txBody>
      </p:sp>
      <p:graphicFrame>
        <p:nvGraphicFramePr>
          <p:cNvPr id="5" name="Table Placeholder 4">
            <a:extLst>
              <a:ext uri="{FF2B5EF4-FFF2-40B4-BE49-F238E27FC236}">
                <a16:creationId xmlns:a16="http://schemas.microsoft.com/office/drawing/2014/main" id="{DE0E3B59-92F7-49D9-ABB3-8E647F4CB061}"/>
              </a:ext>
            </a:extLst>
          </p:cNvPr>
          <p:cNvGraphicFramePr>
            <a:graphicFrameLocks noGrp="1"/>
          </p:cNvGraphicFramePr>
          <p:nvPr>
            <p:ph type="tbl" sz="quarter" idx="13"/>
            <p:extLst>
              <p:ext uri="{D42A27DB-BD31-4B8C-83A1-F6EECF244321}">
                <p14:modId xmlns:p14="http://schemas.microsoft.com/office/powerpoint/2010/main" val="153229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915960511"/>
                    </a:ext>
                  </a:extLst>
                </a:gridCol>
                <a:gridCol w="1152143">
                  <a:extLst>
                    <a:ext uri="{9D8B030D-6E8A-4147-A177-3AD203B41FA5}">
                      <a16:colId xmlns:a16="http://schemas.microsoft.com/office/drawing/2014/main" val="3064660162"/>
                    </a:ext>
                  </a:extLst>
                </a:gridCol>
                <a:gridCol w="576072">
                  <a:extLst>
                    <a:ext uri="{9D8B030D-6E8A-4147-A177-3AD203B41FA5}">
                      <a16:colId xmlns:a16="http://schemas.microsoft.com/office/drawing/2014/main" val="1251271792"/>
                    </a:ext>
                  </a:extLst>
                </a:gridCol>
                <a:gridCol w="576072">
                  <a:extLst>
                    <a:ext uri="{9D8B030D-6E8A-4147-A177-3AD203B41FA5}">
                      <a16:colId xmlns:a16="http://schemas.microsoft.com/office/drawing/2014/main" val="1611782840"/>
                    </a:ext>
                  </a:extLst>
                </a:gridCol>
                <a:gridCol w="576072">
                  <a:extLst>
                    <a:ext uri="{9D8B030D-6E8A-4147-A177-3AD203B41FA5}">
                      <a16:colId xmlns:a16="http://schemas.microsoft.com/office/drawing/2014/main" val="59378612"/>
                    </a:ext>
                  </a:extLst>
                </a:gridCol>
                <a:gridCol w="576072">
                  <a:extLst>
                    <a:ext uri="{9D8B030D-6E8A-4147-A177-3AD203B41FA5}">
                      <a16:colId xmlns:a16="http://schemas.microsoft.com/office/drawing/2014/main" val="310303105"/>
                    </a:ext>
                  </a:extLst>
                </a:gridCol>
                <a:gridCol w="576072">
                  <a:extLst>
                    <a:ext uri="{9D8B030D-6E8A-4147-A177-3AD203B41FA5}">
                      <a16:colId xmlns:a16="http://schemas.microsoft.com/office/drawing/2014/main" val="4205689703"/>
                    </a:ext>
                  </a:extLst>
                </a:gridCol>
                <a:gridCol w="576072">
                  <a:extLst>
                    <a:ext uri="{9D8B030D-6E8A-4147-A177-3AD203B41FA5}">
                      <a16:colId xmlns:a16="http://schemas.microsoft.com/office/drawing/2014/main" val="3107323396"/>
                    </a:ext>
                  </a:extLst>
                </a:gridCol>
                <a:gridCol w="576072">
                  <a:extLst>
                    <a:ext uri="{9D8B030D-6E8A-4147-A177-3AD203B41FA5}">
                      <a16:colId xmlns:a16="http://schemas.microsoft.com/office/drawing/2014/main" val="2103927487"/>
                    </a:ext>
                  </a:extLst>
                </a:gridCol>
                <a:gridCol w="576072">
                  <a:extLst>
                    <a:ext uri="{9D8B030D-6E8A-4147-A177-3AD203B41FA5}">
                      <a16:colId xmlns:a16="http://schemas.microsoft.com/office/drawing/2014/main" val="1178305345"/>
                    </a:ext>
                  </a:extLst>
                </a:gridCol>
                <a:gridCol w="576072">
                  <a:extLst>
                    <a:ext uri="{9D8B030D-6E8A-4147-A177-3AD203B41FA5}">
                      <a16:colId xmlns:a16="http://schemas.microsoft.com/office/drawing/2014/main" val="4285186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99581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- 2022-06-19 18:46:27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https://quintly-image-storage.s3.amazonaws.com/33630f87b9998f2c3940c7ab31fa800c/1c86853f2e88b0b67048b8b33daa4470.jpg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18:36:29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0.9175 %</a:t>
                      </a:r>
                    </a:p>
                  </a:txBody>
                  <a:tcPr/>
                </a:tc>
                <a:extLst>
                  <a:ext uri="{0D108BD9-81ED-4DB2-BD59-A6C34878D82A}">
                    <a16:rowId xmlns:a16="http://schemas.microsoft.com/office/drawing/2014/main" val="1561490334"/>
                  </a:ext>
                </a:extLst>
              </a:tr>
            </a:tbl>
          </a:graphicData>
        </a:graphic>
      </p:graphicFrame>
      <p:sp>
        <p:nvSpPr>
          <p:cNvPr id="4" name="Text Placeholder 3">
            <a:extLst>
              <a:ext uri="{FF2B5EF4-FFF2-40B4-BE49-F238E27FC236}">
                <a16:creationId xmlns:a16="http://schemas.microsoft.com/office/drawing/2014/main" id="{60F50E05-7F52-44E1-8876-824069A8881F}"/>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5363048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3F419-D5C9-4FD5-8C73-60C22488470F}"/>
              </a:ext>
            </a:extLst>
          </p:cNvPr>
          <p:cNvSpPr>
            <a:spLocks noGrp="1"/>
          </p:cNvSpPr>
          <p:nvPr>
            <p:ph type="title"/>
          </p:nvPr>
        </p:nvSpPr>
        <p:spPr/>
        <p:txBody>
          <a:bodyPr/>
          <a:lstStyle/>
          <a:p>
            <a:r>
              <a:rPr lang="en-US"/>
              <a:t>Tiktok Hashtag Detection | NPO3FM - 1 of 3</a:t>
            </a:r>
          </a:p>
        </p:txBody>
      </p:sp>
      <p:graphicFrame>
        <p:nvGraphicFramePr>
          <p:cNvPr id="5" name="Table Placeholder 4">
            <a:extLst>
              <a:ext uri="{FF2B5EF4-FFF2-40B4-BE49-F238E27FC236}">
                <a16:creationId xmlns:a16="http://schemas.microsoft.com/office/drawing/2014/main" id="{C024E6B6-CD7E-4DDB-92C0-B2C68DB1C31F}"/>
              </a:ext>
            </a:extLst>
          </p:cNvPr>
          <p:cNvGraphicFramePr>
            <a:graphicFrameLocks noGrp="1"/>
          </p:cNvGraphicFramePr>
          <p:nvPr>
            <p:ph type="tbl" sz="quarter" idx="13"/>
            <p:extLst>
              <p:ext uri="{D42A27DB-BD31-4B8C-83A1-F6EECF244321}">
                <p14:modId xmlns:p14="http://schemas.microsoft.com/office/powerpoint/2010/main" val="293281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20721353"/>
                    </a:ext>
                  </a:extLst>
                </a:gridCol>
                <a:gridCol w="1234440">
                  <a:extLst>
                    <a:ext uri="{9D8B030D-6E8A-4147-A177-3AD203B41FA5}">
                      <a16:colId xmlns:a16="http://schemas.microsoft.com/office/drawing/2014/main" val="36269903"/>
                    </a:ext>
                  </a:extLst>
                </a:gridCol>
                <a:gridCol w="1234440">
                  <a:extLst>
                    <a:ext uri="{9D8B030D-6E8A-4147-A177-3AD203B41FA5}">
                      <a16:colId xmlns:a16="http://schemas.microsoft.com/office/drawing/2014/main" val="1212549582"/>
                    </a:ext>
                  </a:extLst>
                </a:gridCol>
                <a:gridCol w="1234440">
                  <a:extLst>
                    <a:ext uri="{9D8B030D-6E8A-4147-A177-3AD203B41FA5}">
                      <a16:colId xmlns:a16="http://schemas.microsoft.com/office/drawing/2014/main" val="1694072348"/>
                    </a:ext>
                  </a:extLst>
                </a:gridCol>
                <a:gridCol w="1234440">
                  <a:extLst>
                    <a:ext uri="{9D8B030D-6E8A-4147-A177-3AD203B41FA5}">
                      <a16:colId xmlns:a16="http://schemas.microsoft.com/office/drawing/2014/main" val="2977073535"/>
                    </a:ext>
                  </a:extLst>
                </a:gridCol>
                <a:gridCol w="1234440">
                  <a:extLst>
                    <a:ext uri="{9D8B030D-6E8A-4147-A177-3AD203B41FA5}">
                      <a16:colId xmlns:a16="http://schemas.microsoft.com/office/drawing/2014/main" val="168543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3129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#DeDiepte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100692.5</a:t>
                      </a:r>
                    </a:p>
                  </a:txBody>
                  <a:tcPr/>
                </a:tc>
                <a:extLst>
                  <a:ext uri="{0D108BD9-81ED-4DB2-BD59-A6C34878D82A}">
                    <a16:rowId xmlns:a16="http://schemas.microsoft.com/office/drawing/2014/main" val="82290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82200</a:t>
                      </a:r>
                    </a:p>
                  </a:txBody>
                  <a:tcPr/>
                </a:tc>
                <a:extLst>
                  <a:ext uri="{0D108BD9-81ED-4DB2-BD59-A6C34878D82A}">
                    <a16:rowId xmlns:a16="http://schemas.microsoft.com/office/drawing/2014/main" val="172455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#joostklein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82200</a:t>
                      </a:r>
                    </a:p>
                  </a:txBody>
                  <a:tcPr/>
                </a:tc>
                <a:extLst>
                  <a:ext uri="{0D108BD9-81ED-4DB2-BD59-A6C34878D82A}">
                    <a16:rowId xmlns:a16="http://schemas.microsoft.com/office/drawing/2014/main" val="294461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69322.333333333</a:t>
                      </a:r>
                    </a:p>
                  </a:txBody>
                  <a:tcPr/>
                </a:tc>
                <a:extLst>
                  <a:ext uri="{0D108BD9-81ED-4DB2-BD59-A6C34878D82A}">
                    <a16:rowId xmlns:a16="http://schemas.microsoft.com/office/drawing/2014/main" val="100548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55256.75</a:t>
                      </a:r>
                    </a:p>
                  </a:txBody>
                  <a:tcPr/>
                </a:tc>
                <a:extLst>
                  <a:ext uri="{0D108BD9-81ED-4DB2-BD59-A6C34878D82A}">
                    <a16:rowId xmlns:a16="http://schemas.microsoft.com/office/drawing/2014/main" val="262402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#Orgasmekloof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42713</a:t>
                      </a:r>
                    </a:p>
                  </a:txBody>
                  <a:tcPr/>
                </a:tc>
                <a:extLst>
                  <a:ext uri="{0D108BD9-81ED-4DB2-BD59-A6C34878D82A}">
                    <a16:rowId xmlns:a16="http://schemas.microsoft.com/office/drawing/2014/main" val="225957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#LerenOpTikTok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42713</a:t>
                      </a:r>
                    </a:p>
                  </a:txBody>
                  <a:tcPr/>
                </a:tc>
                <a:extLst>
                  <a:ext uri="{0D108BD9-81ED-4DB2-BD59-A6C34878D82A}">
                    <a16:rowId xmlns:a16="http://schemas.microsoft.com/office/drawing/2014/main" val="293690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#compilatie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33441.5</a:t>
                      </a:r>
                    </a:p>
                  </a:txBody>
                  <a:tcPr/>
                </a:tc>
                <a:extLst>
                  <a:ext uri="{0D108BD9-81ED-4DB2-BD59-A6C34878D82A}">
                    <a16:rowId xmlns:a16="http://schemas.microsoft.com/office/drawing/2014/main" val="250671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#imaginedragons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23661</a:t>
                      </a:r>
                    </a:p>
                  </a:txBody>
                  <a:tcPr/>
                </a:tc>
                <a:extLst>
                  <a:ext uri="{0D108BD9-81ED-4DB2-BD59-A6C34878D82A}">
                    <a16:rowId xmlns:a16="http://schemas.microsoft.com/office/drawing/2014/main" val="394913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#kinderenvoorkinderen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21551</a:t>
                      </a:r>
                    </a:p>
                  </a:txBody>
                  <a:tcPr/>
                </a:tc>
                <a:extLst>
                  <a:ext uri="{0D108BD9-81ED-4DB2-BD59-A6C34878D82A}">
                    <a16:rowId xmlns:a16="http://schemas.microsoft.com/office/drawing/2014/main" val="1319590892"/>
                  </a:ext>
                </a:extLst>
              </a:tr>
            </a:tbl>
          </a:graphicData>
        </a:graphic>
      </p:graphicFrame>
      <p:sp>
        <p:nvSpPr>
          <p:cNvPr id="4" name="Text Placeholder 3">
            <a:extLst>
              <a:ext uri="{FF2B5EF4-FFF2-40B4-BE49-F238E27FC236}">
                <a16:creationId xmlns:a16="http://schemas.microsoft.com/office/drawing/2014/main" id="{9AC96193-6FDD-48E9-937F-E5DFA42CB118}"/>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4257116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2202-2CFE-4311-8875-D95E85BB2BDE}"/>
              </a:ext>
            </a:extLst>
          </p:cNvPr>
          <p:cNvSpPr>
            <a:spLocks noGrp="1"/>
          </p:cNvSpPr>
          <p:nvPr>
            <p:ph type="title"/>
          </p:nvPr>
        </p:nvSpPr>
        <p:spPr/>
        <p:txBody>
          <a:bodyPr/>
          <a:lstStyle/>
          <a:p>
            <a:r>
              <a:rPr lang="en-US"/>
              <a:t>Tiktok Hashtag Detection | NPO3FM - 2 of 3</a:t>
            </a:r>
          </a:p>
        </p:txBody>
      </p:sp>
      <p:graphicFrame>
        <p:nvGraphicFramePr>
          <p:cNvPr id="5" name="Table Placeholder 4">
            <a:extLst>
              <a:ext uri="{FF2B5EF4-FFF2-40B4-BE49-F238E27FC236}">
                <a16:creationId xmlns:a16="http://schemas.microsoft.com/office/drawing/2014/main" id="{EE0A39BA-0D1C-4BB9-84C5-281149DBB27F}"/>
              </a:ext>
            </a:extLst>
          </p:cNvPr>
          <p:cNvGraphicFramePr>
            <a:graphicFrameLocks noGrp="1"/>
          </p:cNvGraphicFramePr>
          <p:nvPr>
            <p:ph type="tbl" sz="quarter" idx="13"/>
            <p:extLst>
              <p:ext uri="{D42A27DB-BD31-4B8C-83A1-F6EECF244321}">
                <p14:modId xmlns:p14="http://schemas.microsoft.com/office/powerpoint/2010/main" val="1919641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32871413"/>
                    </a:ext>
                  </a:extLst>
                </a:gridCol>
                <a:gridCol w="1234440">
                  <a:extLst>
                    <a:ext uri="{9D8B030D-6E8A-4147-A177-3AD203B41FA5}">
                      <a16:colId xmlns:a16="http://schemas.microsoft.com/office/drawing/2014/main" val="4269761795"/>
                    </a:ext>
                  </a:extLst>
                </a:gridCol>
                <a:gridCol w="1234440">
                  <a:extLst>
                    <a:ext uri="{9D8B030D-6E8A-4147-A177-3AD203B41FA5}">
                      <a16:colId xmlns:a16="http://schemas.microsoft.com/office/drawing/2014/main" val="1587414871"/>
                    </a:ext>
                  </a:extLst>
                </a:gridCol>
                <a:gridCol w="1234440">
                  <a:extLst>
                    <a:ext uri="{9D8B030D-6E8A-4147-A177-3AD203B41FA5}">
                      <a16:colId xmlns:a16="http://schemas.microsoft.com/office/drawing/2014/main" val="148408577"/>
                    </a:ext>
                  </a:extLst>
                </a:gridCol>
                <a:gridCol w="1234440">
                  <a:extLst>
                    <a:ext uri="{9D8B030D-6E8A-4147-A177-3AD203B41FA5}">
                      <a16:colId xmlns:a16="http://schemas.microsoft.com/office/drawing/2014/main" val="37433645"/>
                    </a:ext>
                  </a:extLst>
                </a:gridCol>
                <a:gridCol w="1234440">
                  <a:extLst>
                    <a:ext uri="{9D8B030D-6E8A-4147-A177-3AD203B41FA5}">
                      <a16:colId xmlns:a16="http://schemas.microsoft.com/office/drawing/2014/main" val="190744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0202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#WhenWomenWin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22143</a:t>
                      </a:r>
                    </a:p>
                  </a:txBody>
                  <a:tcPr/>
                </a:tc>
                <a:extLst>
                  <a:ext uri="{0D108BD9-81ED-4DB2-BD59-A6C34878D82A}">
                    <a16:rowId xmlns:a16="http://schemas.microsoft.com/office/drawing/2014/main" val="95229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#InternationaleVrouwendag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22143</a:t>
                      </a:r>
                    </a:p>
                  </a:txBody>
                  <a:tcPr/>
                </a:tc>
                <a:extLst>
                  <a:ext uri="{0D108BD9-81ED-4DB2-BD59-A6C34878D82A}">
                    <a16:rowId xmlns:a16="http://schemas.microsoft.com/office/drawing/2014/main" val="36288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19827.090909091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21077.545454545</a:t>
                      </a:r>
                    </a:p>
                  </a:txBody>
                  <a:tcPr/>
                </a:tc>
                <a:extLst>
                  <a:ext uri="{0D108BD9-81ED-4DB2-BD59-A6C34878D82A}">
                    <a16:rowId xmlns:a16="http://schemas.microsoft.com/office/drawing/2014/main" val="317891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18957.5</a:t>
                      </a:r>
                    </a:p>
                  </a:txBody>
                  <a:tcPr/>
                </a:tc>
                <a:extLst>
                  <a:ext uri="{0D108BD9-81ED-4DB2-BD59-A6C34878D82A}">
                    <a16:rowId xmlns:a16="http://schemas.microsoft.com/office/drawing/2014/main" val="401740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18957.5</a:t>
                      </a:r>
                    </a:p>
                  </a:txBody>
                  <a:tcPr/>
                </a:tc>
                <a:extLst>
                  <a:ext uri="{0D108BD9-81ED-4DB2-BD59-A6C34878D82A}">
                    <a16:rowId xmlns:a16="http://schemas.microsoft.com/office/drawing/2014/main" val="93175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18941.666666667</a:t>
                      </a:r>
                    </a:p>
                  </a:txBody>
                  <a:tcPr/>
                </a:tc>
                <a:extLst>
                  <a:ext uri="{0D108BD9-81ED-4DB2-BD59-A6C34878D82A}">
                    <a16:rowId xmlns:a16="http://schemas.microsoft.com/office/drawing/2014/main" val="231343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17796</a:t>
                      </a:r>
                    </a:p>
                  </a:txBody>
                  <a:tcPr/>
                </a:tc>
                <a:extLst>
                  <a:ext uri="{0D108BD9-81ED-4DB2-BD59-A6C34878D82A}">
                    <a16:rowId xmlns:a16="http://schemas.microsoft.com/office/drawing/2014/main" val="146307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#encanto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17796</a:t>
                      </a:r>
                    </a:p>
                  </a:txBody>
                  <a:tcPr/>
                </a:tc>
                <a:extLst>
                  <a:ext uri="{0D108BD9-81ED-4DB2-BD59-A6C34878D82A}">
                    <a16:rowId xmlns:a16="http://schemas.microsoft.com/office/drawing/2014/main" val="249660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#wedonttalkaboutbruno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17796</a:t>
                      </a:r>
                    </a:p>
                  </a:txBody>
                  <a:tcPr/>
                </a:tc>
                <a:extLst>
                  <a:ext uri="{0D108BD9-81ED-4DB2-BD59-A6C34878D82A}">
                    <a16:rowId xmlns:a16="http://schemas.microsoft.com/office/drawing/2014/main" val="10451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a:t>
                      </a:r>
                    </a:p>
                  </a:txBody>
                  <a:tcPr/>
                </a:tc>
                <a:extLst>
                  <a:ext uri="{0D108BD9-81ED-4DB2-BD59-A6C34878D82A}">
                    <a16:rowId xmlns:a16="http://schemas.microsoft.com/office/drawing/2014/main" val="3668032881"/>
                  </a:ext>
                </a:extLst>
              </a:tr>
            </a:tbl>
          </a:graphicData>
        </a:graphic>
      </p:graphicFrame>
      <p:sp>
        <p:nvSpPr>
          <p:cNvPr id="4" name="Text Placeholder 3">
            <a:extLst>
              <a:ext uri="{FF2B5EF4-FFF2-40B4-BE49-F238E27FC236}">
                <a16:creationId xmlns:a16="http://schemas.microsoft.com/office/drawing/2014/main" id="{7D11F999-29AD-4EA7-8D52-BE079970A557}"/>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2831122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70579-74B1-4336-BC9E-9B467BCFC0CF}"/>
              </a:ext>
            </a:extLst>
          </p:cNvPr>
          <p:cNvSpPr>
            <a:spLocks noGrp="1"/>
          </p:cNvSpPr>
          <p:nvPr>
            <p:ph type="title"/>
          </p:nvPr>
        </p:nvSpPr>
        <p:spPr/>
        <p:txBody>
          <a:bodyPr/>
          <a:lstStyle/>
          <a:p>
            <a:r>
              <a:rPr lang="en-US"/>
              <a:t>Tiktok Hashtag Detection | NPO3FM - 3 of 3</a:t>
            </a:r>
          </a:p>
        </p:txBody>
      </p:sp>
      <p:graphicFrame>
        <p:nvGraphicFramePr>
          <p:cNvPr id="5" name="Table Placeholder 4">
            <a:extLst>
              <a:ext uri="{FF2B5EF4-FFF2-40B4-BE49-F238E27FC236}">
                <a16:creationId xmlns:a16="http://schemas.microsoft.com/office/drawing/2014/main" id="{F4B02FA7-F25B-4AAB-A8D3-1E5358D35612}"/>
              </a:ext>
            </a:extLst>
          </p:cNvPr>
          <p:cNvGraphicFramePr>
            <a:graphicFrameLocks noGrp="1"/>
          </p:cNvGraphicFramePr>
          <p:nvPr>
            <p:ph type="tbl" sz="quarter" idx="13"/>
            <p:extLst>
              <p:ext uri="{D42A27DB-BD31-4B8C-83A1-F6EECF244321}">
                <p14:modId xmlns:p14="http://schemas.microsoft.com/office/powerpoint/2010/main" val="68721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34244921"/>
                    </a:ext>
                  </a:extLst>
                </a:gridCol>
                <a:gridCol w="1234440">
                  <a:extLst>
                    <a:ext uri="{9D8B030D-6E8A-4147-A177-3AD203B41FA5}">
                      <a16:colId xmlns:a16="http://schemas.microsoft.com/office/drawing/2014/main" val="4203800461"/>
                    </a:ext>
                  </a:extLst>
                </a:gridCol>
                <a:gridCol w="1234440">
                  <a:extLst>
                    <a:ext uri="{9D8B030D-6E8A-4147-A177-3AD203B41FA5}">
                      <a16:colId xmlns:a16="http://schemas.microsoft.com/office/drawing/2014/main" val="2012422121"/>
                    </a:ext>
                  </a:extLst>
                </a:gridCol>
                <a:gridCol w="1234440">
                  <a:extLst>
                    <a:ext uri="{9D8B030D-6E8A-4147-A177-3AD203B41FA5}">
                      <a16:colId xmlns:a16="http://schemas.microsoft.com/office/drawing/2014/main" val="3686243243"/>
                    </a:ext>
                  </a:extLst>
                </a:gridCol>
                <a:gridCol w="1234440">
                  <a:extLst>
                    <a:ext uri="{9D8B030D-6E8A-4147-A177-3AD203B41FA5}">
                      <a16:colId xmlns:a16="http://schemas.microsoft.com/office/drawing/2014/main" val="3968652887"/>
                    </a:ext>
                  </a:extLst>
                </a:gridCol>
                <a:gridCol w="1234440">
                  <a:extLst>
                    <a:ext uri="{9D8B030D-6E8A-4147-A177-3AD203B41FA5}">
                      <a16:colId xmlns:a16="http://schemas.microsoft.com/office/drawing/2014/main" val="329084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6735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a:t>
                      </a:r>
                    </a:p>
                  </a:txBody>
                  <a:tcPr/>
                </a:tc>
                <a:extLst>
                  <a:ext uri="{0D108BD9-81ED-4DB2-BD59-A6C34878D82A}">
                    <a16:rowId xmlns:a16="http://schemas.microsoft.com/office/drawing/2014/main" val="165150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#dediepte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14925</a:t>
                      </a:r>
                    </a:p>
                  </a:txBody>
                  <a:tcPr/>
                </a:tc>
                <a:extLst>
                  <a:ext uri="{0D108BD9-81ED-4DB2-BD59-A6C34878D82A}">
                    <a16:rowId xmlns:a16="http://schemas.microsoft.com/office/drawing/2014/main" val="274342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13738.666666667</a:t>
                      </a:r>
                    </a:p>
                  </a:txBody>
                  <a:tcPr/>
                </a:tc>
                <a:extLst>
                  <a:ext uri="{0D108BD9-81ED-4DB2-BD59-A6C34878D82A}">
                    <a16:rowId xmlns:a16="http://schemas.microsoft.com/office/drawing/2014/main" val="201096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13629.333333333</a:t>
                      </a:r>
                    </a:p>
                  </a:txBody>
                  <a:tcPr/>
                </a:tc>
                <a:extLst>
                  <a:ext uri="{0D108BD9-81ED-4DB2-BD59-A6C34878D82A}">
                    <a16:rowId xmlns:a16="http://schemas.microsoft.com/office/drawing/2014/main" val="128310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#Froukje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11750</a:t>
                      </a:r>
                    </a:p>
                  </a:txBody>
                  <a:tcPr/>
                </a:tc>
                <a:extLst>
                  <a:ext uri="{0D108BD9-81ED-4DB2-BD59-A6C34878D82A}">
                    <a16:rowId xmlns:a16="http://schemas.microsoft.com/office/drawing/2014/main" val="1897110531"/>
                  </a:ext>
                </a:extLst>
              </a:tr>
            </a:tbl>
          </a:graphicData>
        </a:graphic>
      </p:graphicFrame>
      <p:sp>
        <p:nvSpPr>
          <p:cNvPr id="4" name="Text Placeholder 3">
            <a:extLst>
              <a:ext uri="{FF2B5EF4-FFF2-40B4-BE49-F238E27FC236}">
                <a16:creationId xmlns:a16="http://schemas.microsoft.com/office/drawing/2014/main" id="{B2891DC4-A2C2-41E1-8C44-C3EA106D8365}"/>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3716571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5D15-67B3-4627-89B2-C982DE67A3D0}"/>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E9579A2E-0DD2-45FD-8299-C3D1B92E5DD6}"/>
              </a:ext>
            </a:extLst>
          </p:cNvPr>
          <p:cNvGraphicFramePr>
            <a:graphicFrameLocks noGrp="1"/>
          </p:cNvGraphicFramePr>
          <p:nvPr>
            <p:ph type="chart" sz="quarter" idx="13"/>
            <p:extLst>
              <p:ext uri="{D42A27DB-BD31-4B8C-83A1-F6EECF244321}">
                <p14:modId xmlns:p14="http://schemas.microsoft.com/office/powerpoint/2010/main" val="2833240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D6D46F-17E1-4DEB-95B4-5DA6BB701D72}"/>
              </a:ext>
            </a:extLst>
          </p:cNvPr>
          <p:cNvSpPr>
            <a:spLocks noGrp="1"/>
          </p:cNvSpPr>
          <p:nvPr>
            <p:ph type="body" sz="quarter" idx="14"/>
          </p:nvPr>
        </p:nvSpPr>
        <p:spPr/>
        <p:txBody>
          <a:bodyPr/>
          <a:lstStyle/>
          <a:p>
            <a:r>
              <a:rPr lang="en-US"/>
              <a:t>03/28/2022 - 05/01/2022</a:t>
            </a:r>
          </a:p>
        </p:txBody>
      </p:sp>
      <p:sp>
        <p:nvSpPr>
          <p:cNvPr id="5" name="Footer Placeholder 4">
            <a:extLst>
              <a:ext uri="{FF2B5EF4-FFF2-40B4-BE49-F238E27FC236}">
                <a16:creationId xmlns:a16="http://schemas.microsoft.com/office/drawing/2014/main" id="{C7D3C754-555E-4F23-B9AE-69D601ED8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342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A73E3-565B-44B0-9EA7-3604EE6DC9BF}"/>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0EE31B9A-5B21-4D51-9B8A-02B8ABAA20EB}"/>
              </a:ext>
            </a:extLst>
          </p:cNvPr>
          <p:cNvGraphicFramePr>
            <a:graphicFrameLocks noGrp="1"/>
          </p:cNvGraphicFramePr>
          <p:nvPr>
            <p:ph type="chart" sz="quarter" idx="13"/>
            <p:extLst>
              <p:ext uri="{D42A27DB-BD31-4B8C-83A1-F6EECF244321}">
                <p14:modId xmlns:p14="http://schemas.microsoft.com/office/powerpoint/2010/main" val="1636874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5DC4D-3E62-4982-8EF4-F3E99E8269A1}"/>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974E8D13-1C42-417F-96CC-6C3C2C2F06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458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026B-390D-4F27-BE38-BC5310314A43}"/>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E6C6A50B-9856-41B1-B96C-9BE8933B68CF}"/>
              </a:ext>
            </a:extLst>
          </p:cNvPr>
          <p:cNvGraphicFramePr>
            <a:graphicFrameLocks noGrp="1"/>
          </p:cNvGraphicFramePr>
          <p:nvPr>
            <p:ph type="chart" sz="quarter" idx="13"/>
            <p:extLst>
              <p:ext uri="{D42A27DB-BD31-4B8C-83A1-F6EECF244321}">
                <p14:modId xmlns:p14="http://schemas.microsoft.com/office/powerpoint/2010/main" val="3504598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64C0B7-03B1-4423-86E5-AF1D5CFE8E8B}"/>
              </a:ext>
            </a:extLst>
          </p:cNvPr>
          <p:cNvSpPr>
            <a:spLocks noGrp="1"/>
          </p:cNvSpPr>
          <p:nvPr>
            <p:ph type="body" sz="quarter" idx="14"/>
          </p:nvPr>
        </p:nvSpPr>
        <p:spPr/>
        <p:txBody>
          <a:bodyPr/>
          <a:lstStyle/>
          <a:p>
            <a:r>
              <a:rPr lang="en-US"/>
              <a:t>01/01/2022 - 07/01/2022</a:t>
            </a:r>
          </a:p>
        </p:txBody>
      </p:sp>
      <p:sp>
        <p:nvSpPr>
          <p:cNvPr id="5" name="Footer Placeholder 4">
            <a:extLst>
              <a:ext uri="{FF2B5EF4-FFF2-40B4-BE49-F238E27FC236}">
                <a16:creationId xmlns:a16="http://schemas.microsoft.com/office/drawing/2014/main" id="{7DE0C58F-DA7F-4160-9E5C-68AD60D8B3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6525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3A40-A77A-40D4-86F7-59CE74297744}"/>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87A31199-BB2E-417C-A670-0D22C6736E0F}"/>
              </a:ext>
            </a:extLst>
          </p:cNvPr>
          <p:cNvGraphicFramePr>
            <a:graphicFrameLocks noGrp="1"/>
          </p:cNvGraphicFramePr>
          <p:nvPr>
            <p:ph type="chart" sz="quarter" idx="13"/>
            <p:extLst>
              <p:ext uri="{D42A27DB-BD31-4B8C-83A1-F6EECF244321}">
                <p14:modId xmlns:p14="http://schemas.microsoft.com/office/powerpoint/2010/main" val="2548561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B430B-5C94-455E-B731-E2E4648D19BA}"/>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E62D7B73-DA0A-41B6-80AD-596DFE645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3688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6083-E364-440E-BAF7-0F696C499D02}"/>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524C7B36-C8C1-46EA-AC7D-6764A6ABA963}"/>
              </a:ext>
            </a:extLst>
          </p:cNvPr>
          <p:cNvGraphicFramePr>
            <a:graphicFrameLocks noGrp="1"/>
          </p:cNvGraphicFramePr>
          <p:nvPr>
            <p:ph type="tbl" sz="quarter" idx="13"/>
            <p:extLst>
              <p:ext uri="{D42A27DB-BD31-4B8C-83A1-F6EECF244321}">
                <p14:modId xmlns:p14="http://schemas.microsoft.com/office/powerpoint/2010/main" val="277164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77868395"/>
                    </a:ext>
                  </a:extLst>
                </a:gridCol>
                <a:gridCol w="576072">
                  <a:extLst>
                    <a:ext uri="{9D8B030D-6E8A-4147-A177-3AD203B41FA5}">
                      <a16:colId xmlns:a16="http://schemas.microsoft.com/office/drawing/2014/main" val="310937837"/>
                    </a:ext>
                  </a:extLst>
                </a:gridCol>
                <a:gridCol w="576072">
                  <a:extLst>
                    <a:ext uri="{9D8B030D-6E8A-4147-A177-3AD203B41FA5}">
                      <a16:colId xmlns:a16="http://schemas.microsoft.com/office/drawing/2014/main" val="316868298"/>
                    </a:ext>
                  </a:extLst>
                </a:gridCol>
                <a:gridCol w="576072">
                  <a:extLst>
                    <a:ext uri="{9D8B030D-6E8A-4147-A177-3AD203B41FA5}">
                      <a16:colId xmlns:a16="http://schemas.microsoft.com/office/drawing/2014/main" val="3205125863"/>
                    </a:ext>
                  </a:extLst>
                </a:gridCol>
                <a:gridCol w="576072">
                  <a:extLst>
                    <a:ext uri="{9D8B030D-6E8A-4147-A177-3AD203B41FA5}">
                      <a16:colId xmlns:a16="http://schemas.microsoft.com/office/drawing/2014/main" val="70385554"/>
                    </a:ext>
                  </a:extLst>
                </a:gridCol>
                <a:gridCol w="576072">
                  <a:extLst>
                    <a:ext uri="{9D8B030D-6E8A-4147-A177-3AD203B41FA5}">
                      <a16:colId xmlns:a16="http://schemas.microsoft.com/office/drawing/2014/main" val="836681471"/>
                    </a:ext>
                  </a:extLst>
                </a:gridCol>
                <a:gridCol w="576072">
                  <a:extLst>
                    <a:ext uri="{9D8B030D-6E8A-4147-A177-3AD203B41FA5}">
                      <a16:colId xmlns:a16="http://schemas.microsoft.com/office/drawing/2014/main" val="3816673559"/>
                    </a:ext>
                  </a:extLst>
                </a:gridCol>
                <a:gridCol w="576072">
                  <a:extLst>
                    <a:ext uri="{9D8B030D-6E8A-4147-A177-3AD203B41FA5}">
                      <a16:colId xmlns:a16="http://schemas.microsoft.com/office/drawing/2014/main" val="3839027636"/>
                    </a:ext>
                  </a:extLst>
                </a:gridCol>
                <a:gridCol w="576072">
                  <a:extLst>
                    <a:ext uri="{9D8B030D-6E8A-4147-A177-3AD203B41FA5}">
                      <a16:colId xmlns:a16="http://schemas.microsoft.com/office/drawing/2014/main" val="1825840787"/>
                    </a:ext>
                  </a:extLst>
                </a:gridCol>
                <a:gridCol w="576072">
                  <a:extLst>
                    <a:ext uri="{9D8B030D-6E8A-4147-A177-3AD203B41FA5}">
                      <a16:colId xmlns:a16="http://schemas.microsoft.com/office/drawing/2014/main" val="1803748445"/>
                    </a:ext>
                  </a:extLst>
                </a:gridCol>
                <a:gridCol w="576072">
                  <a:extLst>
                    <a:ext uri="{9D8B030D-6E8A-4147-A177-3AD203B41FA5}">
                      <a16:colId xmlns:a16="http://schemas.microsoft.com/office/drawing/2014/main" val="2115708305"/>
                    </a:ext>
                  </a:extLst>
                </a:gridCol>
                <a:gridCol w="576072">
                  <a:extLst>
                    <a:ext uri="{9D8B030D-6E8A-4147-A177-3AD203B41FA5}">
                      <a16:colId xmlns:a16="http://schemas.microsoft.com/office/drawing/2014/main" val="2464653158"/>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941750916"/>
                  </a:ext>
                </a:extLst>
              </a:tr>
              <a:tr h="370840">
                <a:tc>
                  <a:txBody>
                    <a:bodyPr/>
                    <a:lstStyle/>
                    <a:p>
                      <a:r>
                        <a:rPr lang="en-US" sz="1000"/>
                        <a:t>3FM</a:t>
                      </a:r>
                    </a:p>
                  </a:txBody>
                  <a:tcPr/>
                </a:tc>
                <a:tc>
                  <a:txBody>
                    <a:bodyPr/>
                    <a:lstStyle/>
                    <a:p>
                      <a:r>
                        <a:rPr lang="en-US" sz="1000"/>
                        <a:t>61778</a:t>
                      </a:r>
                    </a:p>
                  </a:txBody>
                  <a:tcPr/>
                </a:tc>
                <a:tc>
                  <a:txBody>
                    <a:bodyPr/>
                    <a:lstStyle/>
                    <a:p>
                      <a:r>
                        <a:rPr lang="en-US" sz="1000"/>
                        <a:t>3413</a:t>
                      </a:r>
                    </a:p>
                  </a:txBody>
                  <a:tcPr/>
                </a:tc>
                <a:tc>
                  <a:txBody>
                    <a:bodyPr/>
                    <a:lstStyle/>
                    <a:p>
                      <a:r>
                        <a:rPr lang="en-US" sz="1000"/>
                        <a:t>1618</a:t>
                      </a:r>
                    </a:p>
                  </a:txBody>
                  <a:tcPr/>
                </a:tc>
                <a:tc>
                  <a:txBody>
                    <a:bodyPr/>
                    <a:lstStyle/>
                    <a:p>
                      <a:r>
                        <a:rPr lang="en-US" sz="1000"/>
                        <a:t>2845968</a:t>
                      </a:r>
                    </a:p>
                  </a:txBody>
                  <a:tcPr/>
                </a:tc>
                <a:tc>
                  <a:txBody>
                    <a:bodyPr/>
                    <a:lstStyle/>
                    <a:p>
                      <a:r>
                        <a:rPr lang="en-US" sz="1000"/>
                        <a:t>30214</a:t>
                      </a:r>
                    </a:p>
                  </a:txBody>
                  <a:tcPr/>
                </a:tc>
                <a:tc>
                  <a:txBody>
                    <a:bodyPr/>
                    <a:lstStyle/>
                    <a:p>
                      <a:r>
                        <a:rPr lang="en-US" sz="1000"/>
                        <a:t>585</a:t>
                      </a:r>
                    </a:p>
                  </a:txBody>
                  <a:tcPr/>
                </a:tc>
                <a:tc>
                  <a:txBody>
                    <a:bodyPr/>
                    <a:lstStyle/>
                    <a:p>
                      <a:r>
                        <a:rPr lang="en-US" sz="1000"/>
                        <a:t>816</a:t>
                      </a:r>
                    </a:p>
                  </a:txBody>
                  <a:tcPr/>
                </a:tc>
                <a:tc>
                  <a:txBody>
                    <a:bodyPr/>
                    <a:lstStyle/>
                    <a:p>
                      <a:r>
                        <a:rPr lang="en-US" sz="1000"/>
                        <a:t>13715</a:t>
                      </a:r>
                    </a:p>
                  </a:txBody>
                  <a:tcPr/>
                </a:tc>
                <a:tc>
                  <a:txBody>
                    <a:bodyPr/>
                    <a:lstStyle/>
                    <a:p>
                      <a:r>
                        <a:rPr lang="en-US" sz="1000"/>
                        <a:t>18904012</a:t>
                      </a:r>
                    </a:p>
                  </a:txBody>
                  <a:tcPr/>
                </a:tc>
                <a:tc>
                  <a:txBody>
                    <a:bodyPr/>
                    <a:lstStyle/>
                    <a:p>
                      <a:r>
                        <a:rPr lang="en-US" sz="1000"/>
                        <a:t>413</a:t>
                      </a:r>
                    </a:p>
                  </a:txBody>
                  <a:tcPr/>
                </a:tc>
                <a:tc>
                  <a:txBody>
                    <a:bodyPr/>
                    <a:lstStyle/>
                    <a:p>
                      <a:r>
                        <a:rPr lang="en-US" sz="1000"/>
                        <a:t>43.67 %</a:t>
                      </a:r>
                    </a:p>
                  </a:txBody>
                  <a:tcPr/>
                </a:tc>
                <a:extLst>
                  <a:ext uri="{0D108BD9-81ED-4DB2-BD59-A6C34878D82A}">
                    <a16:rowId xmlns:a16="http://schemas.microsoft.com/office/drawing/2014/main" val="1294515101"/>
                  </a:ext>
                </a:extLst>
              </a:tr>
              <a:tr h="370840">
                <a:tc>
                  <a:txBody>
                    <a:bodyPr/>
                    <a:lstStyle/>
                    <a:p>
                      <a:r>
                        <a:rPr lang="en-US" sz="1000"/>
                        <a:t>3FM Live Box</a:t>
                      </a:r>
                    </a:p>
                  </a:txBody>
                  <a:tcPr/>
                </a:tc>
                <a:tc>
                  <a:txBody>
                    <a:bodyPr/>
                    <a:lstStyle/>
                    <a:p>
                      <a:r>
                        <a:rPr lang="en-US" sz="1000"/>
                        <a:t>64357</a:t>
                      </a:r>
                    </a:p>
                  </a:txBody>
                  <a:tcPr/>
                </a:tc>
                <a:tc>
                  <a:txBody>
                    <a:bodyPr/>
                    <a:lstStyle/>
                    <a:p>
                      <a:r>
                        <a:rPr lang="en-US" sz="1000"/>
                        <a:t>2290</a:t>
                      </a:r>
                    </a:p>
                  </a:txBody>
                  <a:tcPr/>
                </a:tc>
                <a:tc>
                  <a:txBody>
                    <a:bodyPr/>
                    <a:lstStyle/>
                    <a:p>
                      <a:r>
                        <a:rPr lang="en-US" sz="1000"/>
                        <a:t>1216</a:t>
                      </a:r>
                    </a:p>
                  </a:txBody>
                  <a:tcPr/>
                </a:tc>
                <a:tc>
                  <a:txBody>
                    <a:bodyPr/>
                    <a:lstStyle/>
                    <a:p>
                      <a:r>
                        <a:rPr lang="en-US" sz="1000"/>
                        <a:t>1737595</a:t>
                      </a:r>
                    </a:p>
                  </a:txBody>
                  <a:tcPr/>
                </a:tc>
                <a:tc>
                  <a:txBody>
                    <a:bodyPr/>
                    <a:lstStyle/>
                    <a:p>
                      <a:r>
                        <a:rPr lang="en-US" sz="1000"/>
                        <a:t>19745</a:t>
                      </a:r>
                    </a:p>
                  </a:txBody>
                  <a:tcPr/>
                </a:tc>
                <a:tc>
                  <a:txBody>
                    <a:bodyPr/>
                    <a:lstStyle/>
                    <a:p>
                      <a:r>
                        <a:rPr lang="en-US" sz="1000"/>
                        <a:t>493</a:t>
                      </a:r>
                    </a:p>
                  </a:txBody>
                  <a:tcPr/>
                </a:tc>
                <a:tc>
                  <a:txBody>
                    <a:bodyPr/>
                    <a:lstStyle/>
                    <a:p>
                      <a:r>
                        <a:rPr lang="en-US" sz="1000"/>
                        <a:t>1091</a:t>
                      </a:r>
                    </a:p>
                  </a:txBody>
                  <a:tcPr/>
                </a:tc>
                <a:tc>
                  <a:txBody>
                    <a:bodyPr/>
                    <a:lstStyle/>
                    <a:p>
                      <a:r>
                        <a:rPr lang="en-US" sz="1000"/>
                        <a:t>19610</a:t>
                      </a:r>
                    </a:p>
                  </a:txBody>
                  <a:tcPr/>
                </a:tc>
                <a:tc>
                  <a:txBody>
                    <a:bodyPr/>
                    <a:lstStyle/>
                    <a:p>
                      <a:r>
                        <a:rPr lang="en-US" sz="1000"/>
                        <a:t>5600981</a:t>
                      </a:r>
                    </a:p>
                  </a:txBody>
                  <a:tcPr/>
                </a:tc>
                <a:tc>
                  <a:txBody>
                    <a:bodyPr/>
                    <a:lstStyle/>
                    <a:p>
                      <a:r>
                        <a:rPr lang="en-US" sz="1000"/>
                        <a:t>207</a:t>
                      </a:r>
                    </a:p>
                  </a:txBody>
                  <a:tcPr/>
                </a:tc>
                <a:tc>
                  <a:txBody>
                    <a:bodyPr/>
                    <a:lstStyle/>
                    <a:p>
                      <a:r>
                        <a:rPr lang="en-US" sz="1000"/>
                        <a:t>46.25 %</a:t>
                      </a:r>
                    </a:p>
                  </a:txBody>
                  <a:tcPr/>
                </a:tc>
                <a:extLst>
                  <a:ext uri="{0D108BD9-81ED-4DB2-BD59-A6C34878D82A}">
                    <a16:rowId xmlns:a16="http://schemas.microsoft.com/office/drawing/2014/main" val="2562722586"/>
                  </a:ext>
                </a:extLst>
              </a:tr>
            </a:tbl>
          </a:graphicData>
        </a:graphic>
      </p:graphicFrame>
      <p:sp>
        <p:nvSpPr>
          <p:cNvPr id="4" name="Text Placeholder 3">
            <a:extLst>
              <a:ext uri="{FF2B5EF4-FFF2-40B4-BE49-F238E27FC236}">
                <a16:creationId xmlns:a16="http://schemas.microsoft.com/office/drawing/2014/main" id="{12C9B603-7444-42FE-882D-4AD6AED63286}"/>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51143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15B34-94AC-4386-B662-9DF08F6958A7}"/>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BC65ECF5-50EE-4135-92A4-B8A5514B56E2}"/>
              </a:ext>
            </a:extLst>
          </p:cNvPr>
          <p:cNvGraphicFramePr>
            <a:graphicFrameLocks noGrp="1"/>
          </p:cNvGraphicFramePr>
          <p:nvPr>
            <p:ph type="chart" sz="quarter" idx="13"/>
            <p:extLst>
              <p:ext uri="{D42A27DB-BD31-4B8C-83A1-F6EECF244321}">
                <p14:modId xmlns:p14="http://schemas.microsoft.com/office/powerpoint/2010/main" val="2414136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C9E7D3-8A10-468A-A714-8175F040FD3C}"/>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0C4875E2-673A-4D65-AC37-6C5374A2E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8827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B16FA-56EC-4009-B302-036DB915941D}"/>
              </a:ext>
            </a:extLst>
          </p:cNvPr>
          <p:cNvSpPr>
            <a:spLocks noGrp="1"/>
          </p:cNvSpPr>
          <p:nvPr>
            <p:ph type="title"/>
          </p:nvPr>
        </p:nvSpPr>
        <p:spPr/>
        <p:txBody>
          <a:bodyPr/>
          <a:lstStyle/>
          <a:p>
            <a:r>
              <a:rPr lang="en-US"/>
              <a:t>Facebook Total Reach over Time GB | NPO3FM</a:t>
            </a:r>
          </a:p>
        </p:txBody>
      </p:sp>
      <p:graphicFrame>
        <p:nvGraphicFramePr>
          <p:cNvPr id="6" name="Chart Placeholder 5">
            <a:extLst>
              <a:ext uri="{FF2B5EF4-FFF2-40B4-BE49-F238E27FC236}">
                <a16:creationId xmlns:a16="http://schemas.microsoft.com/office/drawing/2014/main" id="{54D4B654-C182-4137-B192-F83E1BEAEFC4}"/>
              </a:ext>
            </a:extLst>
          </p:cNvPr>
          <p:cNvGraphicFramePr>
            <a:graphicFrameLocks noGrp="1"/>
          </p:cNvGraphicFramePr>
          <p:nvPr>
            <p:ph type="chart" sz="quarter" idx="13"/>
            <p:extLst>
              <p:ext uri="{D42A27DB-BD31-4B8C-83A1-F6EECF244321}">
                <p14:modId xmlns:p14="http://schemas.microsoft.com/office/powerpoint/2010/main" val="1546525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7D6039-03A9-4A6C-9A70-5F3D71500418}"/>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C2C1AB81-8D2A-4CF9-BFCB-2E87F0139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4755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B800-3F87-439B-8893-DE347B068A3A}"/>
              </a:ext>
            </a:extLst>
          </p:cNvPr>
          <p:cNvSpPr>
            <a:spLocks noGrp="1"/>
          </p:cNvSpPr>
          <p:nvPr>
            <p:ph type="title"/>
          </p:nvPr>
        </p:nvSpPr>
        <p:spPr/>
        <p:txBody>
          <a:bodyPr/>
          <a:lstStyle/>
          <a:p>
            <a:r>
              <a:rPr lang="en-US"/>
              <a:t>Youtube Videos Table | NPO3FM - 1 of 3</a:t>
            </a:r>
          </a:p>
        </p:txBody>
      </p:sp>
      <p:graphicFrame>
        <p:nvGraphicFramePr>
          <p:cNvPr id="5" name="Table Placeholder 4">
            <a:extLst>
              <a:ext uri="{FF2B5EF4-FFF2-40B4-BE49-F238E27FC236}">
                <a16:creationId xmlns:a16="http://schemas.microsoft.com/office/drawing/2014/main" id="{9751BF6D-DC89-414E-AB4A-4971DE1A566E}"/>
              </a:ext>
            </a:extLst>
          </p:cNvPr>
          <p:cNvGraphicFramePr>
            <a:graphicFrameLocks noGrp="1"/>
          </p:cNvGraphicFramePr>
          <p:nvPr>
            <p:ph type="tbl" sz="quarter" idx="13"/>
            <p:extLst>
              <p:ext uri="{D42A27DB-BD31-4B8C-83A1-F6EECF244321}">
                <p14:modId xmlns:p14="http://schemas.microsoft.com/office/powerpoint/2010/main" val="481642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65230236"/>
                    </a:ext>
                  </a:extLst>
                </a:gridCol>
                <a:gridCol w="2057400">
                  <a:extLst>
                    <a:ext uri="{9D8B030D-6E8A-4147-A177-3AD203B41FA5}">
                      <a16:colId xmlns:a16="http://schemas.microsoft.com/office/drawing/2014/main" val="4125197507"/>
                    </a:ext>
                  </a:extLst>
                </a:gridCol>
                <a:gridCol w="658368">
                  <a:extLst>
                    <a:ext uri="{9D8B030D-6E8A-4147-A177-3AD203B41FA5}">
                      <a16:colId xmlns:a16="http://schemas.microsoft.com/office/drawing/2014/main" val="3862082432"/>
                    </a:ext>
                  </a:extLst>
                </a:gridCol>
                <a:gridCol w="658368">
                  <a:extLst>
                    <a:ext uri="{9D8B030D-6E8A-4147-A177-3AD203B41FA5}">
                      <a16:colId xmlns:a16="http://schemas.microsoft.com/office/drawing/2014/main" val="3267013405"/>
                    </a:ext>
                  </a:extLst>
                </a:gridCol>
                <a:gridCol w="658368">
                  <a:extLst>
                    <a:ext uri="{9D8B030D-6E8A-4147-A177-3AD203B41FA5}">
                      <a16:colId xmlns:a16="http://schemas.microsoft.com/office/drawing/2014/main" val="3641934639"/>
                    </a:ext>
                  </a:extLst>
                </a:gridCol>
                <a:gridCol w="658368">
                  <a:extLst>
                    <a:ext uri="{9D8B030D-6E8A-4147-A177-3AD203B41FA5}">
                      <a16:colId xmlns:a16="http://schemas.microsoft.com/office/drawing/2014/main" val="1038340360"/>
                    </a:ext>
                  </a:extLst>
                </a:gridCol>
                <a:gridCol w="658368">
                  <a:extLst>
                    <a:ext uri="{9D8B030D-6E8A-4147-A177-3AD203B41FA5}">
                      <a16:colId xmlns:a16="http://schemas.microsoft.com/office/drawing/2014/main" val="1977410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57191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- 2022-07-01 15:00:17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https://i.ytimg.com/vi/F-PRTpLeYFM/hqdefault.jpg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2617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- 2022-07-01 15:00:07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https://i.ytimg.com/vi/EjrMyrO3DTI/hqdefault.jpg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57241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- 2022-07-01 08:16:49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https://i.ytimg.com/vi/AwcajIeYupg/hqdefault.jpg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564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- 2022-06-28 16:36:55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https://i.ytimg.com/vi/rBtYbRRT1tI/hqdefault.jpg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972699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- 2022-06-23 14:53:44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https://i.ytimg.com/vi/lepqFYl08JI/hqdefault.jpg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4153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- 2022-06-23 14:53:40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https://i.ytimg.com/vi/DWzqAEL3GPQ/hqdefault.jpg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3461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- 2022-06-21 14:54:58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https://i.ytimg.com/vi/ml-muYfXe88/hqdefault.jpg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2292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- 2022-06-20 14:58:24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https://i.ytimg.com/vi/yi8Rz949PVg/hqdefault.jpg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8844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- 2022-06-20 14:58:22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https://i.ytimg.com/vi/ChaGayXg2Gs/hqdefault.jpg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5314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- 2022-06-19 12:13:20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https://i.ytimg.com/vi/68WHWZH_Wgg/hqdefault.jpg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62790622"/>
                  </a:ext>
                </a:extLst>
              </a:tr>
            </a:tbl>
          </a:graphicData>
        </a:graphic>
      </p:graphicFrame>
      <p:sp>
        <p:nvSpPr>
          <p:cNvPr id="4" name="Text Placeholder 3">
            <a:extLst>
              <a:ext uri="{FF2B5EF4-FFF2-40B4-BE49-F238E27FC236}">
                <a16:creationId xmlns:a16="http://schemas.microsoft.com/office/drawing/2014/main" id="{FCACCD94-A5A8-4685-BEFF-4D9274429C76}"/>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27080766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4FB01-1B79-4DDF-A10B-0C7F47457067}"/>
              </a:ext>
            </a:extLst>
          </p:cNvPr>
          <p:cNvSpPr>
            <a:spLocks noGrp="1"/>
          </p:cNvSpPr>
          <p:nvPr>
            <p:ph type="title"/>
          </p:nvPr>
        </p:nvSpPr>
        <p:spPr/>
        <p:txBody>
          <a:bodyPr/>
          <a:lstStyle/>
          <a:p>
            <a:r>
              <a:rPr lang="en-US"/>
              <a:t>Youtube Videos Table | NPO3FM - 2 of 3</a:t>
            </a:r>
          </a:p>
        </p:txBody>
      </p:sp>
      <p:graphicFrame>
        <p:nvGraphicFramePr>
          <p:cNvPr id="5" name="Table Placeholder 4">
            <a:extLst>
              <a:ext uri="{FF2B5EF4-FFF2-40B4-BE49-F238E27FC236}">
                <a16:creationId xmlns:a16="http://schemas.microsoft.com/office/drawing/2014/main" id="{0E8C2A71-21DD-4F47-9F93-3F15172DDB62}"/>
              </a:ext>
            </a:extLst>
          </p:cNvPr>
          <p:cNvGraphicFramePr>
            <a:graphicFrameLocks noGrp="1"/>
          </p:cNvGraphicFramePr>
          <p:nvPr>
            <p:ph type="tbl" sz="quarter" idx="13"/>
            <p:extLst>
              <p:ext uri="{D42A27DB-BD31-4B8C-83A1-F6EECF244321}">
                <p14:modId xmlns:p14="http://schemas.microsoft.com/office/powerpoint/2010/main" val="164906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21573557"/>
                    </a:ext>
                  </a:extLst>
                </a:gridCol>
                <a:gridCol w="2057400">
                  <a:extLst>
                    <a:ext uri="{9D8B030D-6E8A-4147-A177-3AD203B41FA5}">
                      <a16:colId xmlns:a16="http://schemas.microsoft.com/office/drawing/2014/main" val="2569621528"/>
                    </a:ext>
                  </a:extLst>
                </a:gridCol>
                <a:gridCol w="658368">
                  <a:extLst>
                    <a:ext uri="{9D8B030D-6E8A-4147-A177-3AD203B41FA5}">
                      <a16:colId xmlns:a16="http://schemas.microsoft.com/office/drawing/2014/main" val="1342568192"/>
                    </a:ext>
                  </a:extLst>
                </a:gridCol>
                <a:gridCol w="658368">
                  <a:extLst>
                    <a:ext uri="{9D8B030D-6E8A-4147-A177-3AD203B41FA5}">
                      <a16:colId xmlns:a16="http://schemas.microsoft.com/office/drawing/2014/main" val="1081816830"/>
                    </a:ext>
                  </a:extLst>
                </a:gridCol>
                <a:gridCol w="658368">
                  <a:extLst>
                    <a:ext uri="{9D8B030D-6E8A-4147-A177-3AD203B41FA5}">
                      <a16:colId xmlns:a16="http://schemas.microsoft.com/office/drawing/2014/main" val="731320028"/>
                    </a:ext>
                  </a:extLst>
                </a:gridCol>
                <a:gridCol w="658368">
                  <a:extLst>
                    <a:ext uri="{9D8B030D-6E8A-4147-A177-3AD203B41FA5}">
                      <a16:colId xmlns:a16="http://schemas.microsoft.com/office/drawing/2014/main" val="3628062702"/>
                    </a:ext>
                  </a:extLst>
                </a:gridCol>
                <a:gridCol w="658368">
                  <a:extLst>
                    <a:ext uri="{9D8B030D-6E8A-4147-A177-3AD203B41FA5}">
                      <a16:colId xmlns:a16="http://schemas.microsoft.com/office/drawing/2014/main" val="85882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26620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- 2022-06-18 06:00:27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https://i.ytimg.com/vi/5WJwgsKYL1g/hqdefault.jpg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7167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- 2022-06-09 15:00:25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https://i.ytimg.com/vi/C__3kPGStQM/hqdefault.jpg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301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- 2022-06-08 14:58:47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https://i.ytimg.com/vi/yTINTnlFAEs/hqdefault.jpg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1772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- 2022-06-08 14:58:44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https://i.ytimg.com/vi/gn4-2I-6gDY/hqdefault.jpg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570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- 2022-06-07 14:58:38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https://i.ytimg.com/vi/Y4ZF5FZWOcU/hqdefault.jpg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759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- 2022-06-07 14:58:34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https://i.ytimg.com/vi/Bfm32qHMbuc/hqdefault.jpg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5372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- 2022-06-03 15:00:02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https://i.ytimg.com/vi/orS4nKu8qWk/hqdefault.jpg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34424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- 2022-06-02 15:01:07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https://i.ytimg.com/vi/WHhXSrx-1uM/hqdefault.jpg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60847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- 2022-06-02 15:01:04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https://i.ytimg.com/vi/aOJvqxyipb0/hqdefault.jpg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2049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- 2022-05-25 14:59:04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https://i.ytimg.com/vi/UXyxUVIe-sI/hqdefault.jpg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90370493"/>
                  </a:ext>
                </a:extLst>
              </a:tr>
            </a:tbl>
          </a:graphicData>
        </a:graphic>
      </p:graphicFrame>
      <p:sp>
        <p:nvSpPr>
          <p:cNvPr id="4" name="Text Placeholder 3">
            <a:extLst>
              <a:ext uri="{FF2B5EF4-FFF2-40B4-BE49-F238E27FC236}">
                <a16:creationId xmlns:a16="http://schemas.microsoft.com/office/drawing/2014/main" id="{BBB9FBCD-CDF2-4534-83F6-917C514A4492}"/>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6679605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45DC3-1126-45D7-AAC5-B1BFD73634F2}"/>
              </a:ext>
            </a:extLst>
          </p:cNvPr>
          <p:cNvSpPr>
            <a:spLocks noGrp="1"/>
          </p:cNvSpPr>
          <p:nvPr>
            <p:ph type="title"/>
          </p:nvPr>
        </p:nvSpPr>
        <p:spPr/>
        <p:txBody>
          <a:bodyPr/>
          <a:lstStyle/>
          <a:p>
            <a:r>
              <a:rPr lang="en-US"/>
              <a:t>Youtube Videos Table | NPO3FM - 3 of 3</a:t>
            </a:r>
          </a:p>
        </p:txBody>
      </p:sp>
      <p:graphicFrame>
        <p:nvGraphicFramePr>
          <p:cNvPr id="5" name="Table Placeholder 4">
            <a:extLst>
              <a:ext uri="{FF2B5EF4-FFF2-40B4-BE49-F238E27FC236}">
                <a16:creationId xmlns:a16="http://schemas.microsoft.com/office/drawing/2014/main" id="{81EA38DF-8D11-45EA-9C9A-0D3373C98167}"/>
              </a:ext>
            </a:extLst>
          </p:cNvPr>
          <p:cNvGraphicFramePr>
            <a:graphicFrameLocks noGrp="1"/>
          </p:cNvGraphicFramePr>
          <p:nvPr>
            <p:ph type="tbl" sz="quarter" idx="13"/>
            <p:extLst>
              <p:ext uri="{D42A27DB-BD31-4B8C-83A1-F6EECF244321}">
                <p14:modId xmlns:p14="http://schemas.microsoft.com/office/powerpoint/2010/main" val="217621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28885560"/>
                    </a:ext>
                  </a:extLst>
                </a:gridCol>
                <a:gridCol w="2057400">
                  <a:extLst>
                    <a:ext uri="{9D8B030D-6E8A-4147-A177-3AD203B41FA5}">
                      <a16:colId xmlns:a16="http://schemas.microsoft.com/office/drawing/2014/main" val="3845636741"/>
                    </a:ext>
                  </a:extLst>
                </a:gridCol>
                <a:gridCol w="658368">
                  <a:extLst>
                    <a:ext uri="{9D8B030D-6E8A-4147-A177-3AD203B41FA5}">
                      <a16:colId xmlns:a16="http://schemas.microsoft.com/office/drawing/2014/main" val="1517841728"/>
                    </a:ext>
                  </a:extLst>
                </a:gridCol>
                <a:gridCol w="658368">
                  <a:extLst>
                    <a:ext uri="{9D8B030D-6E8A-4147-A177-3AD203B41FA5}">
                      <a16:colId xmlns:a16="http://schemas.microsoft.com/office/drawing/2014/main" val="1434043331"/>
                    </a:ext>
                  </a:extLst>
                </a:gridCol>
                <a:gridCol w="658368">
                  <a:extLst>
                    <a:ext uri="{9D8B030D-6E8A-4147-A177-3AD203B41FA5}">
                      <a16:colId xmlns:a16="http://schemas.microsoft.com/office/drawing/2014/main" val="2720498553"/>
                    </a:ext>
                  </a:extLst>
                </a:gridCol>
                <a:gridCol w="658368">
                  <a:extLst>
                    <a:ext uri="{9D8B030D-6E8A-4147-A177-3AD203B41FA5}">
                      <a16:colId xmlns:a16="http://schemas.microsoft.com/office/drawing/2014/main" val="3764893060"/>
                    </a:ext>
                  </a:extLst>
                </a:gridCol>
                <a:gridCol w="658368">
                  <a:extLst>
                    <a:ext uri="{9D8B030D-6E8A-4147-A177-3AD203B41FA5}">
                      <a16:colId xmlns:a16="http://schemas.microsoft.com/office/drawing/2014/main" val="1000973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62237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- 2022-05-24 14:58:42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https://i.ytimg.com/vi/WKv7rkrDv3c/hqdefault.jpg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4547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- 2022-05-23 15:00:41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https://i.ytimg.com/vi/X8QWQ9GdHwY/hqdefault.jpg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0212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- 2022-05-20 17:01:35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https://i.ytimg.com/vi/A6hwrVuFoEQ/hqdefault.jpg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0224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- 2022-05-20 17:01:33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https://i.ytimg.com/vi/lmzl2MkM0_0/hqdefault.jpg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3022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- 2022-05-19 16:58:07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https://i.ytimg.com/vi/x91ODaEP-cs/hqdefault.jpg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48844378"/>
                  </a:ext>
                </a:extLst>
              </a:tr>
            </a:tbl>
          </a:graphicData>
        </a:graphic>
      </p:graphicFrame>
      <p:sp>
        <p:nvSpPr>
          <p:cNvPr id="4" name="Text Placeholder 3">
            <a:extLst>
              <a:ext uri="{FF2B5EF4-FFF2-40B4-BE49-F238E27FC236}">
                <a16:creationId xmlns:a16="http://schemas.microsoft.com/office/drawing/2014/main" id="{83DC1670-3492-4BA5-88F2-454A28495701}"/>
              </a:ext>
            </a:extLst>
          </p:cNvPr>
          <p:cNvSpPr>
            <a:spLocks noGrp="1"/>
          </p:cNvSpPr>
          <p:nvPr>
            <p:ph type="body" sz="quarter" idx="14"/>
          </p:nvPr>
        </p:nvSpPr>
        <p:spPr/>
        <p:txBody>
          <a:bodyPr/>
          <a:lstStyle/>
          <a:p>
            <a:r>
              <a:rPr lang="en-US"/>
              <a:t>01/01/2022 - 07/01/2022</a:t>
            </a:r>
          </a:p>
        </p:txBody>
      </p:sp>
    </p:spTree>
    <p:extLst>
      <p:ext uri="{BB962C8B-B14F-4D97-AF65-F5344CB8AC3E}">
        <p14:creationId xmlns:p14="http://schemas.microsoft.com/office/powerpoint/2010/main" val="1399654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16997-09AB-4ABC-ADD5-5E38822FB25D}"/>
              </a:ext>
            </a:extLst>
          </p:cNvPr>
          <p:cNvSpPr>
            <a:spLocks noGrp="1"/>
          </p:cNvSpPr>
          <p:nvPr>
            <p:ph type="title"/>
          </p:nvPr>
        </p:nvSpPr>
        <p:spPr/>
        <p:txBody>
          <a:bodyPr/>
          <a:lstStyle/>
          <a:p>
            <a:r>
              <a:rPr lang="en-US"/>
              <a:t>Youtube kliktroughrate youtube  | NPO3FM</a:t>
            </a:r>
          </a:p>
        </p:txBody>
      </p:sp>
      <p:graphicFrame>
        <p:nvGraphicFramePr>
          <p:cNvPr id="6" name="Chart Placeholder 5">
            <a:extLst>
              <a:ext uri="{FF2B5EF4-FFF2-40B4-BE49-F238E27FC236}">
                <a16:creationId xmlns:a16="http://schemas.microsoft.com/office/drawing/2014/main" id="{C0929CE7-0611-4F19-84BD-243685267C1D}"/>
              </a:ext>
            </a:extLst>
          </p:cNvPr>
          <p:cNvGraphicFramePr>
            <a:graphicFrameLocks noGrp="1"/>
          </p:cNvGraphicFramePr>
          <p:nvPr>
            <p:ph type="chart" sz="quarter" idx="13"/>
            <p:extLst>
              <p:ext uri="{D42A27DB-BD31-4B8C-83A1-F6EECF244321}">
                <p14:modId xmlns:p14="http://schemas.microsoft.com/office/powerpoint/2010/main" val="98415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E5EB24-0047-4FA0-B2FD-AE02F98A2E8E}"/>
              </a:ext>
            </a:extLst>
          </p:cNvPr>
          <p:cNvSpPr>
            <a:spLocks noGrp="1"/>
          </p:cNvSpPr>
          <p:nvPr>
            <p:ph type="body" sz="quarter" idx="14"/>
          </p:nvPr>
        </p:nvSpPr>
        <p:spPr/>
        <p:txBody>
          <a:bodyPr/>
          <a:lstStyle/>
          <a:p>
            <a:r>
              <a:rPr lang="en-US"/>
              <a:t>01/01/2022 - 07/31/2022</a:t>
            </a:r>
          </a:p>
        </p:txBody>
      </p:sp>
      <p:sp>
        <p:nvSpPr>
          <p:cNvPr id="5" name="Footer Placeholder 4">
            <a:extLst>
              <a:ext uri="{FF2B5EF4-FFF2-40B4-BE49-F238E27FC236}">
                <a16:creationId xmlns:a16="http://schemas.microsoft.com/office/drawing/2014/main" id="{BE9A7952-9D8E-40E0-9D67-6E2823625B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7212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8517</Words>
  <Application>Microsoft Office PowerPoint</Application>
  <PresentationFormat>On-screen Show (4:3)</PresentationFormat>
  <Paragraphs>2369</Paragraphs>
  <Slides>88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88</vt:i4>
      </vt:variant>
    </vt:vector>
  </HeadingPairs>
  <TitlesOfParts>
    <vt:vector size="91" baseType="lpstr">
      <vt:lpstr>Arial</vt:lpstr>
      <vt:lpstr>Calibri</vt:lpstr>
      <vt:lpstr>quintly_template</vt:lpstr>
      <vt:lpstr>3FM Maandelijkse raportage</vt:lpstr>
      <vt:lpstr>Overall Overall Top Pages | NPO3FM</vt:lpstr>
      <vt:lpstr>Overall Followers Count Progression | NPO3FM</vt:lpstr>
      <vt:lpstr>Facebook Afgelopen maand in een notendop | NPO3FM</vt:lpstr>
      <vt:lpstr>Facebook Weekbereik | NPO3FM</vt:lpstr>
      <vt:lpstr>Facebook Gemiddelde aan interacties per post | NPO3FM</vt:lpstr>
      <vt:lpstr>Facebook Fans or Followers Total | NPO3FM</vt:lpstr>
      <vt:lpstr>Facebook Post Type Distribution | NPO3FM</vt:lpstr>
      <vt:lpstr>Facebook Top 10 best scorende posts | NPO3FM - 1 of 18</vt:lpstr>
      <vt:lpstr>Facebook Top 10 best scorende posts | NPO3FM - 2 of 18</vt:lpstr>
      <vt:lpstr>Facebook Top 10 best scorende posts | NPO3FM - 3 of 18</vt:lpstr>
      <vt:lpstr>Facebook Top 10 best scorende posts | NPO3FM - 4 of 18</vt:lpstr>
      <vt:lpstr>Facebook Top 10 best scorende posts | NPO3FM - 5 of 18</vt:lpstr>
      <vt:lpstr>Facebook Top 10 best scorende posts | NPO3FM - 6 of 18</vt:lpstr>
      <vt:lpstr>Facebook Top 10 best scorende posts | NPO3FM - 7 of 18</vt:lpstr>
      <vt:lpstr>Facebook Top 10 best scorende posts | NPO3FM - 8 of 18</vt:lpstr>
      <vt:lpstr>Facebook Top 10 best scorende posts | NPO3FM - 9 of 18</vt:lpstr>
      <vt:lpstr>Facebook Top 10 best scorende posts | NPO3FM - 10 of 18</vt:lpstr>
      <vt:lpstr>Facebook Top 10 best scorende posts | NPO3FM - 11 of 18</vt:lpstr>
      <vt:lpstr>Facebook Top 10 best scorende posts | NPO3FM - 12 of 18</vt:lpstr>
      <vt:lpstr>Facebook Top 10 best scorende posts | NPO3FM - 13 of 18</vt:lpstr>
      <vt:lpstr>Facebook Top 10 best scorende posts | NPO3FM - 14 of 18</vt:lpstr>
      <vt:lpstr>Facebook Top 10 best scorende posts | NPO3FM - 15 of 18</vt:lpstr>
      <vt:lpstr>Facebook Top 10 best scorende posts | NPO3FM - 16 of 18</vt:lpstr>
      <vt:lpstr>Facebook Top 10 best scorende posts | NPO3FM - 17 of 18</vt:lpstr>
      <vt:lpstr>Facebook Top 10 best scorende posts | NPO3FM - 18 of 18</vt:lpstr>
      <vt:lpstr>Facebook Top 10 slechtst scorende posts | NPO3FM - 1 of 10</vt:lpstr>
      <vt:lpstr>Facebook Top 10 slechtst scorende posts | NPO3FM - 2 of 10</vt:lpstr>
      <vt:lpstr>Facebook Top 10 slechtst scorende posts | NPO3FM - 3 of 10</vt:lpstr>
      <vt:lpstr>Facebook Top 10 slechtst scorende posts | NPO3FM - 4 of 10</vt:lpstr>
      <vt:lpstr>Facebook Top 10 slechtst scorende posts | NPO3FM - 5 of 10</vt:lpstr>
      <vt:lpstr>Facebook Top 10 slechtst scorende posts | NPO3FM - 6 of 10</vt:lpstr>
      <vt:lpstr>Facebook Top 10 slechtst scorende posts | NPO3FM - 7 of 10</vt:lpstr>
      <vt:lpstr>Facebook Top 10 slechtst scorende posts | NPO3FM - 8 of 10</vt:lpstr>
      <vt:lpstr>Facebook Top 10 slechtst scorende posts | NPO3FM - 9 of 10</vt:lpstr>
      <vt:lpstr>Facebook Top 10 slechtst scorende posts | NPO3FM - 10 of 10</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10 posts met meeste interactie | NPO3FM - 1 of 8</vt:lpstr>
      <vt:lpstr>Instagram Top 10 posts met meeste interactie | NPO3FM - 2 of 8</vt:lpstr>
      <vt:lpstr>Instagram Top 10 posts met meeste interactie | NPO3FM - 3 of 8</vt:lpstr>
      <vt:lpstr>Instagram Top 10 posts met meeste interactie | NPO3FM - 4 of 8</vt:lpstr>
      <vt:lpstr>Instagram Top 10 posts met meeste interactie | NPO3FM - 5 of 8</vt:lpstr>
      <vt:lpstr>Instagram Top 10 posts met meeste interactie | NPO3FM - 6 of 8</vt:lpstr>
      <vt:lpstr>Instagram Top 10 posts met meeste interactie | NPO3FM - 7 of 8</vt:lpstr>
      <vt:lpstr>Instagram Top 10 posts met meeste interactie | NPO3FM - 8 of 8</vt:lpstr>
      <vt:lpstr>Instagram Top 10 posts met minste interactie | NPO3FM - 1 of 8</vt:lpstr>
      <vt:lpstr>Instagram Top 10 posts met minste interactie | NPO3FM - 2 of 8</vt:lpstr>
      <vt:lpstr>Instagram Top 10 posts met minste interactie | NPO3FM - 3 of 8</vt:lpstr>
      <vt:lpstr>Instagram Top 10 posts met minste interactie | NPO3FM - 4 of 8</vt:lpstr>
      <vt:lpstr>Instagram Top 10 posts met minste interactie | NPO3FM - 5 of 8</vt:lpstr>
      <vt:lpstr>Instagram Top 10 posts met minste interactie | NPO3FM - 6 of 8</vt:lpstr>
      <vt:lpstr>Instagram Top 10 posts met minste interactie | NPO3FM - 7 of 8</vt:lpstr>
      <vt:lpstr>Instagram Top 10 posts met minste interactie | NPO3FM - 8 of 8</vt:lpstr>
      <vt:lpstr>Instagram Stories Key Metrics Table | NPO3FM</vt:lpstr>
      <vt:lpstr>Instagram Stories meeste impressies | NPO3FM - 1 of 13</vt:lpstr>
      <vt:lpstr>Instagram Stories meeste impressies | NPO3FM - 2 of 13</vt:lpstr>
      <vt:lpstr>Instagram Stories meeste impressies | NPO3FM - 3 of 13</vt:lpstr>
      <vt:lpstr>Instagram Stories meeste impressies | NPO3FM - 4 of 13</vt:lpstr>
      <vt:lpstr>Instagram Stories meeste impressies | NPO3FM - 5 of 13</vt:lpstr>
      <vt:lpstr>Instagram Stories meeste impressies | NPO3FM - 6 of 13</vt:lpstr>
      <vt:lpstr>Instagram Stories meeste impressies | NPO3FM - 7 of 13</vt:lpstr>
      <vt:lpstr>Instagram Stories meeste impressies | NPO3FM - 8 of 13</vt:lpstr>
      <vt:lpstr>Instagram Stories meeste impressies | NPO3FM - 9 of 13</vt:lpstr>
      <vt:lpstr>Instagram Stories meeste impressies | NPO3FM - 10 of 13</vt:lpstr>
      <vt:lpstr>Instagram Stories meeste impressies | NPO3FM - 11 of 13</vt:lpstr>
      <vt:lpstr>Instagram Stories meeste impressies | NPO3FM - 12 of 13</vt:lpstr>
      <vt:lpstr>Instagram Stories meeste impressies | NPO3FM - 13 of 13</vt:lpstr>
      <vt:lpstr>Tiktok Hashtag Detection | NPO3FM - 1 of 3</vt:lpstr>
      <vt:lpstr>Tiktok Hashtag Detection | NPO3FM - 2 of 3</vt:lpstr>
      <vt:lpstr>Tiktok Hashtag Detection | NPO3FM - 3 of 3</vt:lpstr>
      <vt:lpstr>Tiktok Followers Total | NPO3FM</vt:lpstr>
      <vt:lpstr>Tiktok Likes Total | NPO3FM</vt:lpstr>
      <vt:lpstr>Tiktok Average Likes per Video | NPO3FM</vt:lpstr>
      <vt:lpstr>Tiktok Followers Change | NPO3FM</vt:lpstr>
      <vt:lpstr>Youtube Private Key Metrics Table | NPO3FM</vt:lpstr>
      <vt:lpstr>Youtube Subscribers | NPO3FM</vt:lpstr>
      <vt:lpstr>Facebook Total Reach over Time GB | NPO3FM</vt:lpstr>
      <vt:lpstr>Youtube Videos Table | NPO3FM - 1 of 3</vt:lpstr>
      <vt:lpstr>Youtube Videos Table | NPO3FM - 2 of 3</vt:lpstr>
      <vt:lpstr>Youtube Videos Table | NPO3FM - 3 of 3</vt:lpstr>
      <vt:lpstr>Youtube kliktroughrate youtube  | NPO3FM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Administrator</dc:creator>
  <cp:lastModifiedBy>Administrator</cp:lastModifiedBy>
  <cp:revision>1</cp:revision>
  <dcterms:created xsi:type="dcterms:W3CDTF">2022-07-12T13:42:46Z</dcterms:created>
  <dcterms:modified xsi:type="dcterms:W3CDTF">2022-07-12T13:48:05Z</dcterms:modified>
</cp:coreProperties>
</file>