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5" r:id="rId38"/>
    <p:sldId id="297" r:id="rId39"/>
    <p:sldId id="298" r:id="rId40"/>
    <p:sldId id="299" r:id="rId41"/>
    <p:sldId id="300" r:id="rId42"/>
    <p:sldId id="301" r:id="rId43"/>
    <p:sldId id="302" r:id="rId44"/>
    <p:sldId id="303" r:id="rId45"/>
    <p:sldId id="304" r:id="rId46"/>
    <p:sldId id="305" r:id="rId47"/>
    <p:sldId id="306" r:id="rId48"/>
    <p:sldId id="307" r:id="rId49"/>
    <p:sldId id="309" r:id="rId50"/>
    <p:sldId id="310" r:id="rId51"/>
    <p:sldId id="311" r:id="rId52"/>
    <p:sldId id="312" r:id="rId53"/>
    <p:sldId id="313" r:id="rId54"/>
    <p:sldId id="314" r:id="rId55"/>
    <p:sldId id="315" r:id="rId56"/>
    <p:sldId id="316"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2" r:id="rId71"/>
    <p:sldId id="333" r:id="rId72"/>
    <p:sldId id="334" r:id="rId73"/>
    <p:sldId id="335" r:id="rId74"/>
    <p:sldId id="336" r:id="rId75"/>
    <p:sldId id="337" r:id="rId76"/>
    <p:sldId id="338" r:id="rId77"/>
    <p:sldId id="339" r:id="rId78"/>
    <p:sldId id="340" r:id="rId79"/>
    <p:sldId id="341" r:id="rId80"/>
    <p:sldId id="342" r:id="rId81"/>
    <p:sldId id="343" r:id="rId82"/>
  </p:sldIdLst>
  <p:sldSz cx="9144000" cy="6858000" type="screen4x3"/>
  <p:notesSz cx="6858000" cy="9144000"/>
  <p:embeddedFontLst>
    <p:embeddedFont>
      <p:font typeface="Calibri" panose="020F0502020204030204" pitchFamily="34" charset="0"/>
      <p:regular r:id="rId83"/>
      <p:bold r:id="rId84"/>
      <p:italic r:id="rId85"/>
      <p:boldItalic r:id="rId8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2.fntdata"/><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1.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FB 3FM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2023</c:v>
                </c:pt>
                <c:pt idx="1">
                  <c:v>858</c:v>
                </c:pt>
                <c:pt idx="2">
                  <c:v>1336</c:v>
                </c:pt>
                <c:pt idx="3">
                  <c:v>2432</c:v>
                </c:pt>
                <c:pt idx="4">
                  <c:v>3590</c:v>
                </c:pt>
                <c:pt idx="5">
                  <c:v>1354</c:v>
                </c:pt>
                <c:pt idx="6">
                  <c:v>1365</c:v>
                </c:pt>
              </c:numCache>
            </c:numRef>
          </c:val>
          <c:extLst>
            <c:ext xmlns:c16="http://schemas.microsoft.com/office/drawing/2014/chart" uri="{C3380CC4-5D6E-409C-BE32-E72D297353CC}">
              <c16:uniqueId val="{00000000-3A0F-40EC-AA8C-BCC0DEDAE7F1}"/>
            </c:ext>
          </c:extLst>
        </c:ser>
        <c:ser>
          <c:idx val="1"/>
          <c:order val="1"/>
          <c:tx>
            <c:strRef>
              <c:f>Sheet1!$C$1</c:f>
              <c:strCache>
                <c:ptCount val="1"/>
                <c:pt idx="0">
                  <c:v>IG npo3fm</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10277</c:v>
                </c:pt>
                <c:pt idx="1">
                  <c:v>7059</c:v>
                </c:pt>
                <c:pt idx="2">
                  <c:v>7186</c:v>
                </c:pt>
                <c:pt idx="3">
                  <c:v>12761</c:v>
                </c:pt>
                <c:pt idx="4">
                  <c:v>16701</c:v>
                </c:pt>
                <c:pt idx="5">
                  <c:v>9861</c:v>
                </c:pt>
                <c:pt idx="6">
                  <c:v>11831</c:v>
                </c:pt>
              </c:numCache>
            </c:numRef>
          </c:val>
          <c:extLst>
            <c:ext xmlns:c16="http://schemas.microsoft.com/office/drawing/2014/chart" uri="{C3380CC4-5D6E-409C-BE32-E72D297353CC}">
              <c16:uniqueId val="{00000001-3A0F-40EC-AA8C-BCC0DEDAE7F1}"/>
            </c:ext>
          </c:extLst>
        </c:ser>
        <c:ser>
          <c:idx val="2"/>
          <c:order val="2"/>
          <c:tx>
            <c:strRef>
              <c:f>Sheet1!$D$1</c:f>
              <c:strCache>
                <c:ptCount val="1"/>
                <c:pt idx="0">
                  <c:v>TT @npo3fm</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1017</c:v>
                </c:pt>
                <c:pt idx="1">
                  <c:v>20960</c:v>
                </c:pt>
                <c:pt idx="2">
                  <c:v>21966</c:v>
                </c:pt>
                <c:pt idx="3">
                  <c:v>5249</c:v>
                </c:pt>
                <c:pt idx="4">
                  <c:v>39041</c:v>
                </c:pt>
                <c:pt idx="5">
                  <c:v>0</c:v>
                </c:pt>
                <c:pt idx="6">
                  <c:v>0</c:v>
                </c:pt>
              </c:numCache>
            </c:numRef>
          </c:val>
          <c:extLst>
            <c:ext xmlns:c16="http://schemas.microsoft.com/office/drawing/2014/chart" uri="{C3380CC4-5D6E-409C-BE32-E72D297353CC}">
              <c16:uniqueId val="{00000002-3A0F-40EC-AA8C-BCC0DEDAE7F1}"/>
            </c:ext>
          </c:extLst>
        </c:ser>
        <c:dLbls>
          <c:showLegendKey val="0"/>
          <c:showVal val="0"/>
          <c:showCatName val="0"/>
          <c:showSerName val="0"/>
          <c:showPercent val="0"/>
          <c:showBubbleSize val="0"/>
        </c:dLbls>
        <c:gapWidth val="219"/>
        <c:overlap val="-27"/>
        <c:axId val="422870296"/>
        <c:axId val="422875216"/>
      </c:barChart>
      <c:catAx>
        <c:axId val="422870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875216"/>
        <c:crosses val="autoZero"/>
        <c:auto val="1"/>
        <c:lblAlgn val="ctr"/>
        <c:lblOffset val="100"/>
        <c:noMultiLvlLbl val="0"/>
      </c:catAx>
      <c:valAx>
        <c:axId val="42287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87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c:f>
              <c:numCache>
                <c:formatCode>m/d/yyyy</c:formatCode>
                <c:ptCount val="1"/>
                <c:pt idx="0">
                  <c:v>44652</c:v>
                </c:pt>
              </c:numCache>
            </c:numRef>
          </c:cat>
          <c:val>
            <c:numRef>
              <c:f>Sheet1!$B$2</c:f>
              <c:numCache>
                <c:formatCode>General</c:formatCode>
                <c:ptCount val="1"/>
                <c:pt idx="0">
                  <c:v>1080168</c:v>
                </c:pt>
              </c:numCache>
            </c:numRef>
          </c:val>
          <c:smooth val="0"/>
          <c:extLst>
            <c:ext xmlns:c16="http://schemas.microsoft.com/office/drawing/2014/chart" uri="{C3380CC4-5D6E-409C-BE32-E72D297353CC}">
              <c16:uniqueId val="{00000000-74BA-452C-99C0-D8EC9924CE31}"/>
            </c:ext>
          </c:extLst>
        </c:ser>
        <c:dLbls>
          <c:showLegendKey val="0"/>
          <c:showVal val="0"/>
          <c:showCatName val="0"/>
          <c:showSerName val="0"/>
          <c:showPercent val="0"/>
          <c:showBubbleSize val="0"/>
        </c:dLbls>
        <c:smooth val="0"/>
        <c:axId val="397201200"/>
        <c:axId val="397197920"/>
      </c:lineChart>
      <c:dateAx>
        <c:axId val="397201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97920"/>
        <c:crosses val="autoZero"/>
        <c:auto val="1"/>
        <c:lblOffset val="100"/>
        <c:baseTimeUnit val="days"/>
      </c:dateAx>
      <c:valAx>
        <c:axId val="39719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0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c:f>
              <c:numCache>
                <c:formatCode>m/d/yyyy</c:formatCode>
                <c:ptCount val="1"/>
                <c:pt idx="0">
                  <c:v>44652</c:v>
                </c:pt>
              </c:numCache>
            </c:numRef>
          </c:cat>
          <c:val>
            <c:numRef>
              <c:f>Sheet1!$B$2</c:f>
              <c:numCache>
                <c:formatCode>General</c:formatCode>
                <c:ptCount val="1"/>
                <c:pt idx="0">
                  <c:v>121</c:v>
                </c:pt>
              </c:numCache>
            </c:numRef>
          </c:val>
          <c:smooth val="0"/>
          <c:extLst>
            <c:ext xmlns:c16="http://schemas.microsoft.com/office/drawing/2014/chart" uri="{C3380CC4-5D6E-409C-BE32-E72D297353CC}">
              <c16:uniqueId val="{00000000-85CC-4305-91DF-ED450F95D706}"/>
            </c:ext>
          </c:extLst>
        </c:ser>
        <c:dLbls>
          <c:showLegendKey val="0"/>
          <c:showVal val="0"/>
          <c:showCatName val="0"/>
          <c:showSerName val="0"/>
          <c:showPercent val="0"/>
          <c:showBubbleSize val="0"/>
        </c:dLbls>
        <c:smooth val="0"/>
        <c:axId val="402069384"/>
        <c:axId val="402068728"/>
      </c:lineChart>
      <c:dateAx>
        <c:axId val="402069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068728"/>
        <c:crosses val="autoZero"/>
        <c:auto val="1"/>
        <c:lblOffset val="100"/>
        <c:baseTimeUnit val="days"/>
      </c:dateAx>
      <c:valAx>
        <c:axId val="40206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06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c:f>
              <c:numCache>
                <c:formatCode>m/d/yyyy</c:formatCode>
                <c:ptCount val="1"/>
                <c:pt idx="0">
                  <c:v>44652</c:v>
                </c:pt>
              </c:numCache>
            </c:numRef>
          </c:cat>
          <c:val>
            <c:numRef>
              <c:f>Sheet1!$B$2</c:f>
              <c:numCache>
                <c:formatCode>General</c:formatCode>
                <c:ptCount val="1"/>
                <c:pt idx="0">
                  <c:v>312679</c:v>
                </c:pt>
              </c:numCache>
            </c:numRef>
          </c:val>
          <c:smooth val="0"/>
          <c:extLst>
            <c:ext xmlns:c16="http://schemas.microsoft.com/office/drawing/2014/chart" uri="{C3380CC4-5D6E-409C-BE32-E72D297353CC}">
              <c16:uniqueId val="{00000000-B6CE-4CC8-A54F-4F3AA11E14E7}"/>
            </c:ext>
          </c:extLst>
        </c:ser>
        <c:dLbls>
          <c:showLegendKey val="0"/>
          <c:showVal val="0"/>
          <c:showCatName val="0"/>
          <c:showSerName val="0"/>
          <c:showPercent val="0"/>
          <c:showBubbleSize val="0"/>
        </c:dLbls>
        <c:smooth val="0"/>
        <c:axId val="402069056"/>
        <c:axId val="402072008"/>
      </c:lineChart>
      <c:dateAx>
        <c:axId val="40206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072008"/>
        <c:crosses val="autoZero"/>
        <c:auto val="1"/>
        <c:lblOffset val="100"/>
        <c:baseTimeUnit val="days"/>
      </c:dateAx>
      <c:valAx>
        <c:axId val="40207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06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Link</c:v>
                </c:pt>
                <c:pt idx="1">
                  <c:v>Photo</c:v>
                </c:pt>
                <c:pt idx="2">
                  <c:v>Video</c:v>
                </c:pt>
              </c:strCache>
            </c:strRef>
          </c:cat>
          <c:val>
            <c:numRef>
              <c:f>Sheet1!$A$2:$C$2</c:f>
              <c:numCache>
                <c:formatCode>General</c:formatCode>
                <c:ptCount val="3"/>
                <c:pt idx="0">
                  <c:v>67</c:v>
                </c:pt>
                <c:pt idx="1">
                  <c:v>25</c:v>
                </c:pt>
                <c:pt idx="2">
                  <c:v>15</c:v>
                </c:pt>
              </c:numCache>
            </c:numRef>
          </c:val>
          <c:extLst>
            <c:ext xmlns:c16="http://schemas.microsoft.com/office/drawing/2014/chart" uri="{C3380CC4-5D6E-409C-BE32-E72D297353CC}">
              <c16:uniqueId val="{00000000-B0F7-4628-A8F1-D3E7FB2EEBA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c:f>
              <c:numCache>
                <c:formatCode>m/d/yyyy</c:formatCode>
                <c:ptCount val="1"/>
                <c:pt idx="0">
                  <c:v>44652</c:v>
                </c:pt>
              </c:numCache>
            </c:numRef>
          </c:cat>
          <c:val>
            <c:numRef>
              <c:f>Sheet1!$B$2</c:f>
              <c:numCache>
                <c:formatCode>General</c:formatCode>
                <c:ptCount val="1"/>
                <c:pt idx="0">
                  <c:v>103269</c:v>
                </c:pt>
              </c:numCache>
            </c:numRef>
          </c:val>
          <c:smooth val="0"/>
          <c:extLst>
            <c:ext xmlns:c16="http://schemas.microsoft.com/office/drawing/2014/chart" uri="{C3380CC4-5D6E-409C-BE32-E72D297353CC}">
              <c16:uniqueId val="{00000000-21B9-436C-81B0-47386366D069}"/>
            </c:ext>
          </c:extLst>
        </c:ser>
        <c:dLbls>
          <c:showLegendKey val="0"/>
          <c:showVal val="0"/>
          <c:showCatName val="0"/>
          <c:showSerName val="0"/>
          <c:showPercent val="0"/>
          <c:showBubbleSize val="0"/>
        </c:dLbls>
        <c:smooth val="0"/>
        <c:axId val="247468104"/>
        <c:axId val="247471056"/>
      </c:lineChart>
      <c:dateAx>
        <c:axId val="247468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471056"/>
        <c:crosses val="autoZero"/>
        <c:auto val="1"/>
        <c:lblOffset val="100"/>
        <c:baseTimeUnit val="days"/>
      </c:dateAx>
      <c:valAx>
        <c:axId val="24747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46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npo3fm</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0.93679374723430597</c:v>
                </c:pt>
                <c:pt idx="1">
                  <c:v>0.67700562547892396</c:v>
                </c:pt>
                <c:pt idx="2">
                  <c:v>0.68399685984791503</c:v>
                </c:pt>
              </c:numCache>
            </c:numRef>
          </c:val>
          <c:extLst>
            <c:ext xmlns:c16="http://schemas.microsoft.com/office/drawing/2014/chart" uri="{C3380CC4-5D6E-409C-BE32-E72D297353CC}">
              <c16:uniqueId val="{00000000-DEE6-4EAA-9FAA-E3AF3B27C24B}"/>
            </c:ext>
          </c:extLst>
        </c:ser>
        <c:dLbls>
          <c:showLegendKey val="0"/>
          <c:showVal val="0"/>
          <c:showCatName val="0"/>
          <c:showSerName val="0"/>
          <c:showPercent val="0"/>
          <c:showBubbleSize val="0"/>
        </c:dLbls>
        <c:gapWidth val="219"/>
        <c:overlap val="-27"/>
        <c:axId val="247473352"/>
        <c:axId val="247473680"/>
      </c:barChart>
      <c:catAx>
        <c:axId val="247473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473680"/>
        <c:crosses val="autoZero"/>
        <c:auto val="1"/>
        <c:lblAlgn val="ctr"/>
        <c:lblOffset val="100"/>
        <c:noMultiLvlLbl val="0"/>
      </c:catAx>
      <c:valAx>
        <c:axId val="24747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47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c:f>
              <c:numCache>
                <c:formatCode>m/d/yyyy</c:formatCode>
                <c:ptCount val="1"/>
                <c:pt idx="0">
                  <c:v>44652</c:v>
                </c:pt>
              </c:numCache>
            </c:numRef>
          </c:cat>
          <c:val>
            <c:numRef>
              <c:f>Sheet1!$B$2</c:f>
              <c:numCache>
                <c:formatCode>General</c:formatCode>
                <c:ptCount val="1"/>
                <c:pt idx="0">
                  <c:v>441895</c:v>
                </c:pt>
              </c:numCache>
            </c:numRef>
          </c:val>
          <c:smooth val="0"/>
          <c:extLst>
            <c:ext xmlns:c16="http://schemas.microsoft.com/office/drawing/2014/chart" uri="{C3380CC4-5D6E-409C-BE32-E72D297353CC}">
              <c16:uniqueId val="{00000000-11FF-412A-A704-57FF3ABCE6C2}"/>
            </c:ext>
          </c:extLst>
        </c:ser>
        <c:dLbls>
          <c:showLegendKey val="0"/>
          <c:showVal val="0"/>
          <c:showCatName val="0"/>
          <c:showSerName val="0"/>
          <c:showPercent val="0"/>
          <c:showBubbleSize val="0"/>
        </c:dLbls>
        <c:smooth val="0"/>
        <c:axId val="247484832"/>
        <c:axId val="247486144"/>
      </c:lineChart>
      <c:dateAx>
        <c:axId val="247484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486144"/>
        <c:crosses val="autoZero"/>
        <c:auto val="1"/>
        <c:lblOffset val="100"/>
        <c:baseTimeUnit val="days"/>
      </c:dateAx>
      <c:valAx>
        <c:axId val="24748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48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c:f>
              <c:numCache>
                <c:formatCode>m/d/yyyy</c:formatCode>
                <c:ptCount val="1"/>
                <c:pt idx="0">
                  <c:v>44652</c:v>
                </c:pt>
              </c:numCache>
            </c:numRef>
          </c:cat>
          <c:val>
            <c:numRef>
              <c:f>Sheet1!$B$2</c:f>
              <c:numCache>
                <c:formatCode>General</c:formatCode>
                <c:ptCount val="1"/>
                <c:pt idx="0">
                  <c:v>781</c:v>
                </c:pt>
              </c:numCache>
            </c:numRef>
          </c:val>
          <c:smooth val="0"/>
          <c:extLst>
            <c:ext xmlns:c16="http://schemas.microsoft.com/office/drawing/2014/chart" uri="{C3380CC4-5D6E-409C-BE32-E72D297353CC}">
              <c16:uniqueId val="{00000000-9A69-4F93-9AAC-0C77B641F04B}"/>
            </c:ext>
          </c:extLst>
        </c:ser>
        <c:dLbls>
          <c:showLegendKey val="0"/>
          <c:showVal val="0"/>
          <c:showCatName val="0"/>
          <c:showSerName val="0"/>
          <c:showPercent val="0"/>
          <c:showBubbleSize val="0"/>
        </c:dLbls>
        <c:smooth val="0"/>
        <c:axId val="288126096"/>
        <c:axId val="288119208"/>
      </c:lineChart>
      <c:dateAx>
        <c:axId val="288126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119208"/>
        <c:crosses val="autoZero"/>
        <c:auto val="1"/>
        <c:lblOffset val="100"/>
        <c:baseTimeUnit val="days"/>
      </c:dateAx>
      <c:valAx>
        <c:axId val="28811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12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c:f>
              <c:numCache>
                <c:formatCode>m/d/yyyy</c:formatCode>
                <c:ptCount val="1"/>
                <c:pt idx="0">
                  <c:v>44652</c:v>
                </c:pt>
              </c:numCache>
            </c:numRef>
          </c:cat>
          <c:val>
            <c:numRef>
              <c:f>Sheet1!$B$2</c:f>
              <c:numCache>
                <c:formatCode>General</c:formatCode>
                <c:ptCount val="1"/>
                <c:pt idx="0">
                  <c:v>69400</c:v>
                </c:pt>
              </c:numCache>
            </c:numRef>
          </c:val>
          <c:smooth val="0"/>
          <c:extLst>
            <c:ext xmlns:c16="http://schemas.microsoft.com/office/drawing/2014/chart" uri="{C3380CC4-5D6E-409C-BE32-E72D297353CC}">
              <c16:uniqueId val="{00000000-A3CE-4934-8AA4-DE7AE34EC2B7}"/>
            </c:ext>
          </c:extLst>
        </c:ser>
        <c:dLbls>
          <c:showLegendKey val="0"/>
          <c:showVal val="0"/>
          <c:showCatName val="0"/>
          <c:showSerName val="0"/>
          <c:showPercent val="0"/>
          <c:showBubbleSize val="0"/>
        </c:dLbls>
        <c:smooth val="0"/>
        <c:axId val="598089672"/>
        <c:axId val="598089016"/>
      </c:lineChart>
      <c:dateAx>
        <c:axId val="598089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089016"/>
        <c:crosses val="autoZero"/>
        <c:auto val="1"/>
        <c:lblOffset val="100"/>
        <c:baseTimeUnit val="days"/>
      </c:dateAx>
      <c:valAx>
        <c:axId val="59808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08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c:f>
              <c:numCache>
                <c:formatCode>m/d/yyyy</c:formatCode>
                <c:ptCount val="1"/>
                <c:pt idx="0">
                  <c:v>44652</c:v>
                </c:pt>
              </c:numCache>
            </c:numRef>
          </c:cat>
          <c:val>
            <c:numRef>
              <c:f>Sheet1!$B$2</c:f>
              <c:numCache>
                <c:formatCode>General</c:formatCode>
                <c:ptCount val="1"/>
                <c:pt idx="0">
                  <c:v>2000000</c:v>
                </c:pt>
              </c:numCache>
            </c:numRef>
          </c:val>
          <c:smooth val="0"/>
          <c:extLst>
            <c:ext xmlns:c16="http://schemas.microsoft.com/office/drawing/2014/chart" uri="{C3380CC4-5D6E-409C-BE32-E72D297353CC}">
              <c16:uniqueId val="{00000000-296C-4152-A99A-2ED79AD47AB1}"/>
            </c:ext>
          </c:extLst>
        </c:ser>
        <c:dLbls>
          <c:showLegendKey val="0"/>
          <c:showVal val="0"/>
          <c:showCatName val="0"/>
          <c:showSerName val="0"/>
          <c:showPercent val="0"/>
          <c:showBubbleSize val="0"/>
        </c:dLbls>
        <c:smooth val="0"/>
        <c:axId val="598095248"/>
        <c:axId val="598090000"/>
      </c:lineChart>
      <c:dateAx>
        <c:axId val="598095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090000"/>
        <c:crosses val="autoZero"/>
        <c:auto val="1"/>
        <c:lblOffset val="100"/>
        <c:baseTimeUnit val="days"/>
      </c:dateAx>
      <c:valAx>
        <c:axId val="59809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09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2980</c:v>
                </c:pt>
                <c:pt idx="1">
                  <c:v>0</c:v>
                </c:pt>
                <c:pt idx="2">
                  <c:v>0</c:v>
                </c:pt>
                <c:pt idx="3">
                  <c:v>0</c:v>
                </c:pt>
                <c:pt idx="4">
                  <c:v>4024</c:v>
                </c:pt>
                <c:pt idx="5">
                  <c:v>0</c:v>
                </c:pt>
                <c:pt idx="6">
                  <c:v>0</c:v>
                </c:pt>
                <c:pt idx="7">
                  <c:v>0</c:v>
                </c:pt>
                <c:pt idx="8">
                  <c:v>0</c:v>
                </c:pt>
                <c:pt idx="9">
                  <c:v>0</c:v>
                </c:pt>
                <c:pt idx="10">
                  <c:v>720</c:v>
                </c:pt>
                <c:pt idx="11">
                  <c:v>15100</c:v>
                </c:pt>
                <c:pt idx="12">
                  <c:v>20500</c:v>
                </c:pt>
                <c:pt idx="13">
                  <c:v>0</c:v>
                </c:pt>
                <c:pt idx="14">
                  <c:v>0</c:v>
                </c:pt>
                <c:pt idx="15">
                  <c:v>0</c:v>
                </c:pt>
                <c:pt idx="16">
                  <c:v>0</c:v>
                </c:pt>
                <c:pt idx="17">
                  <c:v>0</c:v>
                </c:pt>
                <c:pt idx="18">
                  <c:v>0</c:v>
                </c:pt>
                <c:pt idx="19">
                  <c:v>0</c:v>
                </c:pt>
                <c:pt idx="20">
                  <c:v>4736</c:v>
                </c:pt>
                <c:pt idx="21">
                  <c:v>33900</c:v>
                </c:pt>
                <c:pt idx="22">
                  <c:v>0</c:v>
                </c:pt>
                <c:pt idx="23">
                  <c:v>0</c:v>
                </c:pt>
                <c:pt idx="24">
                  <c:v>235</c:v>
                </c:pt>
                <c:pt idx="25">
                  <c:v>300</c:v>
                </c:pt>
                <c:pt idx="26">
                  <c:v>1012</c:v>
                </c:pt>
                <c:pt idx="27">
                  <c:v>225.5</c:v>
                </c:pt>
                <c:pt idx="28">
                  <c:v>0</c:v>
                </c:pt>
                <c:pt idx="29">
                  <c:v>0</c:v>
                </c:pt>
              </c:numCache>
            </c:numRef>
          </c:val>
          <c:smooth val="0"/>
          <c:extLst>
            <c:ext xmlns:c16="http://schemas.microsoft.com/office/drawing/2014/chart" uri="{C3380CC4-5D6E-409C-BE32-E72D297353CC}">
              <c16:uniqueId val="{00000000-C131-40D4-8650-351E580BCE83}"/>
            </c:ext>
          </c:extLst>
        </c:ser>
        <c:dLbls>
          <c:showLegendKey val="0"/>
          <c:showVal val="0"/>
          <c:showCatName val="0"/>
          <c:showSerName val="0"/>
          <c:showPercent val="0"/>
          <c:showBubbleSize val="0"/>
        </c:dLbls>
        <c:smooth val="0"/>
        <c:axId val="598040800"/>
        <c:axId val="598041456"/>
      </c:lineChart>
      <c:dateAx>
        <c:axId val="598040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041456"/>
        <c:crosses val="autoZero"/>
        <c:auto val="1"/>
        <c:lblOffset val="100"/>
        <c:baseTimeUnit val="days"/>
      </c:dateAx>
      <c:valAx>
        <c:axId val="59804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04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c:f>
              <c:numCache>
                <c:formatCode>m/d/yyyy</c:formatCode>
                <c:ptCount val="1"/>
                <c:pt idx="0">
                  <c:v>44652</c:v>
                </c:pt>
              </c:numCache>
            </c:numRef>
          </c:cat>
          <c:val>
            <c:numRef>
              <c:f>Sheet1!$B$2</c:f>
              <c:numCache>
                <c:formatCode>General</c:formatCode>
                <c:ptCount val="1"/>
                <c:pt idx="0">
                  <c:v>2600</c:v>
                </c:pt>
              </c:numCache>
            </c:numRef>
          </c:val>
          <c:smooth val="0"/>
          <c:extLst>
            <c:ext xmlns:c16="http://schemas.microsoft.com/office/drawing/2014/chart" uri="{C3380CC4-5D6E-409C-BE32-E72D297353CC}">
              <c16:uniqueId val="{00000000-A017-4565-8913-0E07ECE1560E}"/>
            </c:ext>
          </c:extLst>
        </c:ser>
        <c:dLbls>
          <c:showLegendKey val="0"/>
          <c:showVal val="0"/>
          <c:showCatName val="0"/>
          <c:showSerName val="0"/>
          <c:showPercent val="0"/>
          <c:showBubbleSize val="0"/>
        </c:dLbls>
        <c:smooth val="0"/>
        <c:axId val="598044080"/>
        <c:axId val="598046048"/>
      </c:lineChart>
      <c:dateAx>
        <c:axId val="598044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046048"/>
        <c:crosses val="autoZero"/>
        <c:auto val="1"/>
        <c:lblOffset val="100"/>
        <c:baseTimeUnit val="days"/>
      </c:dateAx>
      <c:valAx>
        <c:axId val="59804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804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c:f>
              <c:numCache>
                <c:formatCode>m/d/yyyy</c:formatCode>
                <c:ptCount val="1"/>
                <c:pt idx="0">
                  <c:v>44652</c:v>
                </c:pt>
              </c:numCache>
            </c:numRef>
          </c:cat>
          <c:val>
            <c:numRef>
              <c:f>Sheet1!$B$2</c:f>
              <c:numCache>
                <c:formatCode>General</c:formatCode>
                <c:ptCount val="1"/>
                <c:pt idx="0">
                  <c:v>73600</c:v>
                </c:pt>
              </c:numCache>
            </c:numRef>
          </c:val>
          <c:smooth val="0"/>
          <c:extLst>
            <c:ext xmlns:c16="http://schemas.microsoft.com/office/drawing/2014/chart" uri="{C3380CC4-5D6E-409C-BE32-E72D297353CC}">
              <c16:uniqueId val="{00000000-7A0C-4B7F-8C30-BD2D7A7CC08F}"/>
            </c:ext>
          </c:extLst>
        </c:ser>
        <c:ser>
          <c:idx val="1"/>
          <c:order val="1"/>
          <c:tx>
            <c:strRef>
              <c:f>Sheet1!$C$1</c:f>
              <c:strCache>
                <c:ptCount val="1"/>
                <c:pt idx="0">
                  <c:v>3FM Live Box</c:v>
                </c:pt>
              </c:strCache>
            </c:strRef>
          </c:tx>
          <c:spPr>
            <a:ln w="28575" cap="rnd">
              <a:solidFill>
                <a:schemeClr val="accent2"/>
              </a:solidFill>
              <a:round/>
            </a:ln>
            <a:effectLst/>
          </c:spPr>
          <c:marker>
            <c:symbol val="none"/>
          </c:marker>
          <c:cat>
            <c:numRef>
              <c:f>Sheet1!$A$2</c:f>
              <c:numCache>
                <c:formatCode>m/d/yyyy</c:formatCode>
                <c:ptCount val="1"/>
                <c:pt idx="0">
                  <c:v>44652</c:v>
                </c:pt>
              </c:numCache>
            </c:numRef>
          </c:cat>
          <c:val>
            <c:numRef>
              <c:f>Sheet1!$C$2</c:f>
              <c:numCache>
                <c:formatCode>General</c:formatCode>
                <c:ptCount val="1"/>
                <c:pt idx="0">
                  <c:v>72900</c:v>
                </c:pt>
              </c:numCache>
            </c:numRef>
          </c:val>
          <c:smooth val="0"/>
          <c:extLst>
            <c:ext xmlns:c16="http://schemas.microsoft.com/office/drawing/2014/chart" uri="{C3380CC4-5D6E-409C-BE32-E72D297353CC}">
              <c16:uniqueId val="{00000001-7A0C-4B7F-8C30-BD2D7A7CC08F}"/>
            </c:ext>
          </c:extLst>
        </c:ser>
        <c:dLbls>
          <c:showLegendKey val="0"/>
          <c:showVal val="0"/>
          <c:showCatName val="0"/>
          <c:showSerName val="0"/>
          <c:showPercent val="0"/>
          <c:showBubbleSize val="0"/>
        </c:dLbls>
        <c:smooth val="0"/>
        <c:axId val="440184856"/>
        <c:axId val="440187480"/>
      </c:lineChart>
      <c:dateAx>
        <c:axId val="440184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187480"/>
        <c:crosses val="autoZero"/>
        <c:auto val="1"/>
        <c:lblOffset val="100"/>
        <c:baseTimeUnit val="days"/>
      </c:dateAx>
      <c:valAx>
        <c:axId val="44018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18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c:f>
              <c:numCache>
                <c:formatCode>m/d/yyyy</c:formatCode>
                <c:ptCount val="1"/>
                <c:pt idx="0">
                  <c:v>44652</c:v>
                </c:pt>
              </c:numCache>
            </c:numRef>
          </c:cat>
          <c:val>
            <c:numRef>
              <c:f>Sheet1!$B$2</c:f>
              <c:numCache>
                <c:formatCode>General</c:formatCode>
                <c:ptCount val="1"/>
                <c:pt idx="0">
                  <c:v>1080168</c:v>
                </c:pt>
              </c:numCache>
            </c:numRef>
          </c:val>
          <c:smooth val="0"/>
          <c:extLst>
            <c:ext xmlns:c16="http://schemas.microsoft.com/office/drawing/2014/chart" uri="{C3380CC4-5D6E-409C-BE32-E72D297353CC}">
              <c16:uniqueId val="{00000000-9C15-4A3C-9E35-E05A73432C02}"/>
            </c:ext>
          </c:extLst>
        </c:ser>
        <c:dLbls>
          <c:showLegendKey val="0"/>
          <c:showVal val="0"/>
          <c:showCatName val="0"/>
          <c:showSerName val="0"/>
          <c:showPercent val="0"/>
          <c:showBubbleSize val="0"/>
        </c:dLbls>
        <c:smooth val="0"/>
        <c:axId val="440195024"/>
        <c:axId val="440200272"/>
      </c:lineChart>
      <c:dateAx>
        <c:axId val="440195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200272"/>
        <c:crosses val="autoZero"/>
        <c:auto val="1"/>
        <c:lblOffset val="100"/>
        <c:baseTimeUnit val="days"/>
      </c:dateAx>
      <c:valAx>
        <c:axId val="44020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19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 Mumford &amp; Sons live met ‘Guiding Light’, 'Only Love', ’Woman’ &amp; meer | 3FM Live | NPO 3FM (Published: 2019-07-10 15:00:12)</c:v>
                </c:pt>
              </c:strCache>
            </c:strRef>
          </c:tx>
          <c:spPr>
            <a:ln w="28575" cap="rnd">
              <a:solidFill>
                <a:schemeClr val="accent1"/>
              </a:solidFill>
              <a:round/>
            </a:ln>
            <a:effectLst/>
          </c:spPr>
          <c:marker>
            <c:symbol val="none"/>
          </c:marker>
          <c:cat>
            <c:numRef>
              <c:f>Sheet1!$A$2</c:f>
              <c:numCache>
                <c:formatCode>m/d/yyyy</c:formatCode>
                <c:ptCount val="1"/>
                <c:pt idx="0">
                  <c:v>44652</c:v>
                </c:pt>
              </c:numCache>
            </c:numRef>
          </c:cat>
          <c:val>
            <c:numRef>
              <c:f>Sheet1!$B$2</c:f>
              <c:numCache>
                <c:formatCode>General</c:formatCode>
                <c:ptCount val="1"/>
                <c:pt idx="0">
                  <c:v>4</c:v>
                </c:pt>
              </c:numCache>
            </c:numRef>
          </c:val>
          <c:smooth val="0"/>
          <c:extLst>
            <c:ext xmlns:c16="http://schemas.microsoft.com/office/drawing/2014/chart" uri="{C3380CC4-5D6E-409C-BE32-E72D297353CC}">
              <c16:uniqueId val="{00000000-0D83-411F-857C-FF1E3DEAC28A}"/>
            </c:ext>
          </c:extLst>
        </c:ser>
        <c:ser>
          <c:idx val="1"/>
          <c:order val="1"/>
          <c:tx>
            <c:strRef>
              <c:f>Sheet1!$C$1</c:f>
              <c:strCache>
                <c:ptCount val="1"/>
                <c:pt idx="0">
                  <c:v>3FM Froukje vertaalt Macklemore met sterke boodschap🌈 | 3FM Live | NPO 3FM (Published: 2020-02-12 16:00:02)</c:v>
                </c:pt>
              </c:strCache>
            </c:strRef>
          </c:tx>
          <c:spPr>
            <a:ln w="28575" cap="rnd">
              <a:solidFill>
                <a:schemeClr val="accent2"/>
              </a:solidFill>
              <a:round/>
            </a:ln>
            <a:effectLst/>
          </c:spPr>
          <c:marker>
            <c:symbol val="none"/>
          </c:marker>
          <c:cat>
            <c:numRef>
              <c:f>Sheet1!$A$2</c:f>
              <c:numCache>
                <c:formatCode>m/d/yyyy</c:formatCode>
                <c:ptCount val="1"/>
                <c:pt idx="0">
                  <c:v>44652</c:v>
                </c:pt>
              </c:numCache>
            </c:numRef>
          </c:cat>
          <c:val>
            <c:numRef>
              <c:f>Sheet1!$C$2</c:f>
              <c:numCache>
                <c:formatCode>General</c:formatCode>
                <c:ptCount val="1"/>
                <c:pt idx="0">
                  <c:v>3</c:v>
                </c:pt>
              </c:numCache>
            </c:numRef>
          </c:val>
          <c:smooth val="0"/>
          <c:extLst>
            <c:ext xmlns:c16="http://schemas.microsoft.com/office/drawing/2014/chart" uri="{C3380CC4-5D6E-409C-BE32-E72D297353CC}">
              <c16:uniqueId val="{00000001-0D83-411F-857C-FF1E3DEAC28A}"/>
            </c:ext>
          </c:extLst>
        </c:ser>
        <c:ser>
          <c:idx val="2"/>
          <c:order val="2"/>
          <c:tx>
            <c:strRef>
              <c:f>Sheet1!$D$1</c:f>
              <c:strCache>
                <c:ptCount val="1"/>
                <c:pt idx="0">
                  <c:v>3FM La Casa De Papel: "Ik zit veel liever naast Chiel Montagna" | Mama Appelsap #18 | NPO 3FM (Published: 2019-07-23 15:00:09)</c:v>
                </c:pt>
              </c:strCache>
            </c:strRef>
          </c:tx>
          <c:spPr>
            <a:ln w="28575" cap="rnd">
              <a:solidFill>
                <a:schemeClr val="accent3"/>
              </a:solidFill>
              <a:round/>
            </a:ln>
            <a:effectLst/>
          </c:spPr>
          <c:marker>
            <c:symbol val="none"/>
          </c:marker>
          <c:cat>
            <c:numRef>
              <c:f>Sheet1!$A$2</c:f>
              <c:numCache>
                <c:formatCode>m/d/yyyy</c:formatCode>
                <c:ptCount val="1"/>
                <c:pt idx="0">
                  <c:v>44652</c:v>
                </c:pt>
              </c:numCache>
            </c:numRef>
          </c:cat>
          <c:val>
            <c:numRef>
              <c:f>Sheet1!$D$2</c:f>
              <c:numCache>
                <c:formatCode>General</c:formatCode>
                <c:ptCount val="1"/>
                <c:pt idx="0">
                  <c:v>2</c:v>
                </c:pt>
              </c:numCache>
            </c:numRef>
          </c:val>
          <c:smooth val="0"/>
          <c:extLst>
            <c:ext xmlns:c16="http://schemas.microsoft.com/office/drawing/2014/chart" uri="{C3380CC4-5D6E-409C-BE32-E72D297353CC}">
              <c16:uniqueId val="{00000002-0D83-411F-857C-FF1E3DEAC28A}"/>
            </c:ext>
          </c:extLst>
        </c:ser>
        <c:ser>
          <c:idx val="3"/>
          <c:order val="3"/>
          <c:tx>
            <c:strRef>
              <c:f>Sheet1!$E$1</c:f>
              <c:strCache>
                <c:ptCount val="1"/>
                <c:pt idx="0">
                  <c:v>3FM Chef’Special: 'Hannie is de moeder van Ivo' | Mama Appelsap #20 | NPO 3FM (Published: 2019-08-06 15:00:07)</c:v>
                </c:pt>
              </c:strCache>
            </c:strRef>
          </c:tx>
          <c:spPr>
            <a:ln w="28575" cap="rnd">
              <a:solidFill>
                <a:schemeClr val="accent4"/>
              </a:solidFill>
              <a:round/>
            </a:ln>
            <a:effectLst/>
          </c:spPr>
          <c:marker>
            <c:symbol val="none"/>
          </c:marker>
          <c:cat>
            <c:numRef>
              <c:f>Sheet1!$A$2</c:f>
              <c:numCache>
                <c:formatCode>m/d/yyyy</c:formatCode>
                <c:ptCount val="1"/>
                <c:pt idx="0">
                  <c:v>44652</c:v>
                </c:pt>
              </c:numCache>
            </c:numRef>
          </c:cat>
          <c:val>
            <c:numRef>
              <c:f>Sheet1!$E$2</c:f>
              <c:numCache>
                <c:formatCode>General</c:formatCode>
                <c:ptCount val="1"/>
                <c:pt idx="0">
                  <c:v>2</c:v>
                </c:pt>
              </c:numCache>
            </c:numRef>
          </c:val>
          <c:smooth val="0"/>
          <c:extLst>
            <c:ext xmlns:c16="http://schemas.microsoft.com/office/drawing/2014/chart" uri="{C3380CC4-5D6E-409C-BE32-E72D297353CC}">
              <c16:uniqueId val="{00000003-0D83-411F-857C-FF1E3DEAC28A}"/>
            </c:ext>
          </c:extLst>
        </c:ser>
        <c:ser>
          <c:idx val="4"/>
          <c:order val="4"/>
          <c:tx>
            <c:strRef>
              <c:f>Sheet1!$F$1</c:f>
              <c:strCache>
                <c:ptCount val="1"/>
                <c:pt idx="0">
                  <c:v>3FM Mama Appelsap compilatie van februari 2020 | Mama Appelsap | NPO 3FM (Published: 2020-02-26 16:00:07)</c:v>
                </c:pt>
              </c:strCache>
            </c:strRef>
          </c:tx>
          <c:spPr>
            <a:ln w="28575" cap="rnd">
              <a:solidFill>
                <a:schemeClr val="accent5"/>
              </a:solidFill>
              <a:round/>
            </a:ln>
            <a:effectLst/>
          </c:spPr>
          <c:marker>
            <c:symbol val="none"/>
          </c:marker>
          <c:cat>
            <c:numRef>
              <c:f>Sheet1!$A$2</c:f>
              <c:numCache>
                <c:formatCode>m/d/yyyy</c:formatCode>
                <c:ptCount val="1"/>
                <c:pt idx="0">
                  <c:v>44652</c:v>
                </c:pt>
              </c:numCache>
            </c:numRef>
          </c:cat>
          <c:val>
            <c:numRef>
              <c:f>Sheet1!$F$2</c:f>
              <c:numCache>
                <c:formatCode>General</c:formatCode>
                <c:ptCount val="1"/>
                <c:pt idx="0">
                  <c:v>2</c:v>
                </c:pt>
              </c:numCache>
            </c:numRef>
          </c:val>
          <c:smooth val="0"/>
          <c:extLst>
            <c:ext xmlns:c16="http://schemas.microsoft.com/office/drawing/2014/chart" uri="{C3380CC4-5D6E-409C-BE32-E72D297353CC}">
              <c16:uniqueId val="{00000004-0D83-411F-857C-FF1E3DEAC28A}"/>
            </c:ext>
          </c:extLst>
        </c:ser>
        <c:ser>
          <c:idx val="5"/>
          <c:order val="5"/>
          <c:tx>
            <c:strRef>
              <c:f>Sheet1!$G$1</c:f>
              <c:strCache>
                <c:ptCount val="1"/>
                <c:pt idx="0">
                  <c:v>3FM Sziget 2018: "Eén groot drugslab!" | Ga Je Lekker?! #9 | NPO 3FM (Published: 2018-08-13 15:00:08)</c:v>
                </c:pt>
              </c:strCache>
            </c:strRef>
          </c:tx>
          <c:spPr>
            <a:ln w="28575" cap="rnd">
              <a:solidFill>
                <a:schemeClr val="accent6"/>
              </a:solidFill>
              <a:round/>
            </a:ln>
            <a:effectLst/>
          </c:spPr>
          <c:marker>
            <c:symbol val="none"/>
          </c:marker>
          <c:cat>
            <c:numRef>
              <c:f>Sheet1!$A$2</c:f>
              <c:numCache>
                <c:formatCode>m/d/yyyy</c:formatCode>
                <c:ptCount val="1"/>
                <c:pt idx="0">
                  <c:v>44652</c:v>
                </c:pt>
              </c:numCache>
            </c:numRef>
          </c:cat>
          <c:val>
            <c:numRef>
              <c:f>Sheet1!$G$2</c:f>
              <c:numCache>
                <c:formatCode>General</c:formatCode>
                <c:ptCount val="1"/>
                <c:pt idx="0">
                  <c:v>2</c:v>
                </c:pt>
              </c:numCache>
            </c:numRef>
          </c:val>
          <c:smooth val="0"/>
          <c:extLst>
            <c:ext xmlns:c16="http://schemas.microsoft.com/office/drawing/2014/chart" uri="{C3380CC4-5D6E-409C-BE32-E72D297353CC}">
              <c16:uniqueId val="{00000005-0D83-411F-857C-FF1E3DEAC28A}"/>
            </c:ext>
          </c:extLst>
        </c:ser>
        <c:ser>
          <c:idx val="6"/>
          <c:order val="6"/>
          <c:tx>
            <c:strRef>
              <c:f>Sheet1!$H$1</c:f>
              <c:strCache>
                <c:ptCount val="1"/>
                <c:pt idx="0">
                  <c:v>3FM Frans Duijts: "Condoom jezelf geen pijn" | Mama Appelsap #21 | NPO 3FM (Published: 2019-08-13 15:00:05)</c:v>
                </c:pt>
              </c:strCache>
            </c:strRef>
          </c:tx>
          <c:spPr>
            <a:ln w="28575" cap="rnd">
              <a:solidFill>
                <a:schemeClr val="accent1">
                  <a:lumMod val="60000"/>
                </a:schemeClr>
              </a:solidFill>
              <a:round/>
            </a:ln>
            <a:effectLst/>
          </c:spPr>
          <c:marker>
            <c:symbol val="none"/>
          </c:marker>
          <c:cat>
            <c:numRef>
              <c:f>Sheet1!$A$2</c:f>
              <c:numCache>
                <c:formatCode>m/d/yyyy</c:formatCode>
                <c:ptCount val="1"/>
                <c:pt idx="0">
                  <c:v>44652</c:v>
                </c:pt>
              </c:numCache>
            </c:numRef>
          </c:cat>
          <c:val>
            <c:numRef>
              <c:f>Sheet1!$H$2</c:f>
              <c:numCache>
                <c:formatCode>General</c:formatCode>
                <c:ptCount val="1"/>
                <c:pt idx="0">
                  <c:v>2</c:v>
                </c:pt>
              </c:numCache>
            </c:numRef>
          </c:val>
          <c:smooth val="0"/>
          <c:extLst>
            <c:ext xmlns:c16="http://schemas.microsoft.com/office/drawing/2014/chart" uri="{C3380CC4-5D6E-409C-BE32-E72D297353CC}">
              <c16:uniqueId val="{00000006-0D83-411F-857C-FF1E3DEAC28A}"/>
            </c:ext>
          </c:extLst>
        </c:ser>
        <c:ser>
          <c:idx val="7"/>
          <c:order val="7"/>
          <c:tx>
            <c:strRef>
              <c:f>Sheet1!$I$1</c:f>
              <c:strCache>
                <c:ptCount val="1"/>
                <c:pt idx="0">
                  <c:v>3FM "Zo is het om jong te zijn en rijke ouders te hebben" | Op Me Monnie | NPO 3FM (Published: 2019-12-05 16:00:13)</c:v>
                </c:pt>
              </c:strCache>
            </c:strRef>
          </c:tx>
          <c:spPr>
            <a:ln w="28575" cap="rnd">
              <a:solidFill>
                <a:schemeClr val="accent2">
                  <a:lumMod val="60000"/>
                </a:schemeClr>
              </a:solidFill>
              <a:round/>
            </a:ln>
            <a:effectLst/>
          </c:spPr>
          <c:marker>
            <c:symbol val="none"/>
          </c:marker>
          <c:cat>
            <c:numRef>
              <c:f>Sheet1!$A$2</c:f>
              <c:numCache>
                <c:formatCode>m/d/yyyy</c:formatCode>
                <c:ptCount val="1"/>
                <c:pt idx="0">
                  <c:v>44652</c:v>
                </c:pt>
              </c:numCache>
            </c:numRef>
          </c:cat>
          <c:val>
            <c:numRef>
              <c:f>Sheet1!$I$2</c:f>
              <c:numCache>
                <c:formatCode>General</c:formatCode>
                <c:ptCount val="1"/>
                <c:pt idx="0">
                  <c:v>1</c:v>
                </c:pt>
              </c:numCache>
            </c:numRef>
          </c:val>
          <c:smooth val="0"/>
          <c:extLst>
            <c:ext xmlns:c16="http://schemas.microsoft.com/office/drawing/2014/chart" uri="{C3380CC4-5D6E-409C-BE32-E72D297353CC}">
              <c16:uniqueId val="{00000007-0D83-411F-857C-FF1E3DEAC28A}"/>
            </c:ext>
          </c:extLst>
        </c:ser>
        <c:ser>
          <c:idx val="8"/>
          <c:order val="8"/>
          <c:tx>
            <c:strRef>
              <c:f>Sheet1!$J$1</c:f>
              <c:strCache>
                <c:ptCount val="1"/>
                <c:pt idx="0">
                  <c:v>3FM Tom Odell moest huilen om overlijden Aretha Franklin | My Essential Track #4 | NPO 3FM (Published: 2019-08-08 15:00:09)</c:v>
                </c:pt>
              </c:strCache>
            </c:strRef>
          </c:tx>
          <c:spPr>
            <a:ln w="28575" cap="rnd">
              <a:solidFill>
                <a:schemeClr val="accent3">
                  <a:lumMod val="60000"/>
                </a:schemeClr>
              </a:solidFill>
              <a:round/>
            </a:ln>
            <a:effectLst/>
          </c:spPr>
          <c:marker>
            <c:symbol val="none"/>
          </c:marker>
          <c:cat>
            <c:numRef>
              <c:f>Sheet1!$A$2</c:f>
              <c:numCache>
                <c:formatCode>m/d/yyyy</c:formatCode>
                <c:ptCount val="1"/>
                <c:pt idx="0">
                  <c:v>44652</c:v>
                </c:pt>
              </c:numCache>
            </c:numRef>
          </c:cat>
          <c:val>
            <c:numRef>
              <c:f>Sheet1!$J$2</c:f>
              <c:numCache>
                <c:formatCode>General</c:formatCode>
                <c:ptCount val="1"/>
                <c:pt idx="0">
                  <c:v>1</c:v>
                </c:pt>
              </c:numCache>
            </c:numRef>
          </c:val>
          <c:smooth val="0"/>
          <c:extLst>
            <c:ext xmlns:c16="http://schemas.microsoft.com/office/drawing/2014/chart" uri="{C3380CC4-5D6E-409C-BE32-E72D297353CC}">
              <c16:uniqueId val="{00000008-0D83-411F-857C-FF1E3DEAC28A}"/>
            </c:ext>
          </c:extLst>
        </c:ser>
        <c:ser>
          <c:idx val="9"/>
          <c:order val="9"/>
          <c:tx>
            <c:strRef>
              <c:f>Sheet1!$K$1</c:f>
              <c:strCache>
                <c:ptCount val="1"/>
                <c:pt idx="0">
                  <c:v>3FM Jorja Smith met 'Be Honest' live @ Lowlands 2019 | 3FM Live | NPO 3FM (Published: 2019-08-28 15:00:07)</c:v>
                </c:pt>
              </c:strCache>
            </c:strRef>
          </c:tx>
          <c:spPr>
            <a:ln w="28575" cap="rnd">
              <a:solidFill>
                <a:schemeClr val="accent4">
                  <a:lumMod val="60000"/>
                </a:schemeClr>
              </a:solidFill>
              <a:round/>
            </a:ln>
            <a:effectLst/>
          </c:spPr>
          <c:marker>
            <c:symbol val="none"/>
          </c:marker>
          <c:cat>
            <c:numRef>
              <c:f>Sheet1!$A$2</c:f>
              <c:numCache>
                <c:formatCode>m/d/yyyy</c:formatCode>
                <c:ptCount val="1"/>
                <c:pt idx="0">
                  <c:v>44652</c:v>
                </c:pt>
              </c:numCache>
            </c:numRef>
          </c:cat>
          <c:val>
            <c:numRef>
              <c:f>Sheet1!$K$2</c:f>
              <c:numCache>
                <c:formatCode>General</c:formatCode>
                <c:ptCount val="1"/>
                <c:pt idx="0">
                  <c:v>1</c:v>
                </c:pt>
              </c:numCache>
            </c:numRef>
          </c:val>
          <c:smooth val="0"/>
          <c:extLst>
            <c:ext xmlns:c16="http://schemas.microsoft.com/office/drawing/2014/chart" uri="{C3380CC4-5D6E-409C-BE32-E72D297353CC}">
              <c16:uniqueId val="{00000009-0D83-411F-857C-FF1E3DEAC28A}"/>
            </c:ext>
          </c:extLst>
        </c:ser>
        <c:ser>
          <c:idx val="10"/>
          <c:order val="10"/>
          <c:tx>
            <c:strRef>
              <c:f>Sheet1!$L$1</c:f>
              <c:strCache>
                <c:ptCount val="1"/>
                <c:pt idx="0">
                  <c:v>3FM Live Box Mumford &amp; Sons - 'Wild Heart' | 3FM Mega Exclusive | 3FM Live (Published: 2019-05-14 10:12:43)</c:v>
                </c:pt>
              </c:strCache>
            </c:strRef>
          </c:tx>
          <c:spPr>
            <a:ln w="28575" cap="rnd">
              <a:solidFill>
                <a:schemeClr val="accent5">
                  <a:lumMod val="60000"/>
                </a:schemeClr>
              </a:solidFill>
              <a:round/>
            </a:ln>
            <a:effectLst/>
          </c:spPr>
          <c:marker>
            <c:symbol val="none"/>
          </c:marker>
          <c:cat>
            <c:numRef>
              <c:f>Sheet1!$A$2</c:f>
              <c:numCache>
                <c:formatCode>m/d/yyyy</c:formatCode>
                <c:ptCount val="1"/>
                <c:pt idx="0">
                  <c:v>44652</c:v>
                </c:pt>
              </c:numCache>
            </c:numRef>
          </c:cat>
          <c:val>
            <c:numRef>
              <c:f>Sheet1!$L$2</c:f>
              <c:numCache>
                <c:formatCode>General</c:formatCode>
                <c:ptCount val="1"/>
                <c:pt idx="0">
                  <c:v>1</c:v>
                </c:pt>
              </c:numCache>
            </c:numRef>
          </c:val>
          <c:smooth val="0"/>
          <c:extLst>
            <c:ext xmlns:c16="http://schemas.microsoft.com/office/drawing/2014/chart" uri="{C3380CC4-5D6E-409C-BE32-E72D297353CC}">
              <c16:uniqueId val="{0000000A-0D83-411F-857C-FF1E3DEAC28A}"/>
            </c:ext>
          </c:extLst>
        </c:ser>
        <c:ser>
          <c:idx val="11"/>
          <c:order val="11"/>
          <c:tx>
            <c:strRef>
              <c:f>Sheet1!$M$1</c:f>
              <c:strCache>
                <c:ptCount val="1"/>
                <c:pt idx="0">
                  <c:v>3FM 'Drugs op de Zwarte Cross? Nee! Biertje?' | Ga Je Lekker?! #17 | NPO 3FM (Published: 2019-08-12 15:00:04)</c:v>
                </c:pt>
              </c:strCache>
            </c:strRef>
          </c:tx>
          <c:spPr>
            <a:ln w="28575" cap="rnd">
              <a:solidFill>
                <a:schemeClr val="accent6">
                  <a:lumMod val="60000"/>
                </a:schemeClr>
              </a:solidFill>
              <a:round/>
            </a:ln>
            <a:effectLst/>
          </c:spPr>
          <c:marker>
            <c:symbol val="none"/>
          </c:marker>
          <c:cat>
            <c:numRef>
              <c:f>Sheet1!$A$2</c:f>
              <c:numCache>
                <c:formatCode>m/d/yyyy</c:formatCode>
                <c:ptCount val="1"/>
                <c:pt idx="0">
                  <c:v>44652</c:v>
                </c:pt>
              </c:numCache>
            </c:numRef>
          </c:cat>
          <c:val>
            <c:numRef>
              <c:f>Sheet1!$M$2</c:f>
              <c:numCache>
                <c:formatCode>General</c:formatCode>
                <c:ptCount val="1"/>
                <c:pt idx="0">
                  <c:v>1</c:v>
                </c:pt>
              </c:numCache>
            </c:numRef>
          </c:val>
          <c:smooth val="0"/>
          <c:extLst>
            <c:ext xmlns:c16="http://schemas.microsoft.com/office/drawing/2014/chart" uri="{C3380CC4-5D6E-409C-BE32-E72D297353CC}">
              <c16:uniqueId val="{0000000B-0D83-411F-857C-FF1E3DEAC28A}"/>
            </c:ext>
          </c:extLst>
        </c:ser>
        <c:ser>
          <c:idx val="12"/>
          <c:order val="12"/>
          <c:tx>
            <c:strRef>
              <c:f>Sheet1!$N$1</c:f>
              <c:strCache>
                <c:ptCount val="1"/>
                <c:pt idx="0">
                  <c:v>3FM Live Box Mumford &amp; Sons - Woman | 3FM Mega Exclusive | 3FM Live (Published: 2019-05-10 09:15:00)</c:v>
                </c:pt>
              </c:strCache>
            </c:strRef>
          </c:tx>
          <c:spPr>
            <a:ln w="28575" cap="rnd">
              <a:solidFill>
                <a:schemeClr val="accent1">
                  <a:lumMod val="80000"/>
                  <a:lumOff val="20000"/>
                </a:schemeClr>
              </a:solidFill>
              <a:round/>
            </a:ln>
            <a:effectLst/>
          </c:spPr>
          <c:marker>
            <c:symbol val="none"/>
          </c:marker>
          <c:cat>
            <c:numRef>
              <c:f>Sheet1!$A$2</c:f>
              <c:numCache>
                <c:formatCode>m/d/yyyy</c:formatCode>
                <c:ptCount val="1"/>
                <c:pt idx="0">
                  <c:v>44652</c:v>
                </c:pt>
              </c:numCache>
            </c:numRef>
          </c:cat>
          <c:val>
            <c:numRef>
              <c:f>Sheet1!$N$2</c:f>
              <c:numCache>
                <c:formatCode>General</c:formatCode>
                <c:ptCount val="1"/>
                <c:pt idx="0">
                  <c:v>1</c:v>
                </c:pt>
              </c:numCache>
            </c:numRef>
          </c:val>
          <c:smooth val="0"/>
          <c:extLst>
            <c:ext xmlns:c16="http://schemas.microsoft.com/office/drawing/2014/chart" uri="{C3380CC4-5D6E-409C-BE32-E72D297353CC}">
              <c16:uniqueId val="{0000000C-0D83-411F-857C-FF1E3DEAC28A}"/>
            </c:ext>
          </c:extLst>
        </c:ser>
        <c:ser>
          <c:idx val="13"/>
          <c:order val="13"/>
          <c:tx>
            <c:strRef>
              <c:f>Sheet1!$O$1</c:f>
              <c:strCache>
                <c:ptCount val="1"/>
                <c:pt idx="0">
                  <c:v>3FM Pinkpop 2018 | Ga Je Lekker?! #3 | NPO 3FM (Published: 2018-06-18 13:43:58)</c:v>
                </c:pt>
              </c:strCache>
            </c:strRef>
          </c:tx>
          <c:spPr>
            <a:ln w="28575" cap="rnd">
              <a:solidFill>
                <a:schemeClr val="accent2">
                  <a:lumMod val="80000"/>
                  <a:lumOff val="20000"/>
                </a:schemeClr>
              </a:solidFill>
              <a:round/>
            </a:ln>
            <a:effectLst/>
          </c:spPr>
          <c:marker>
            <c:symbol val="none"/>
          </c:marker>
          <c:cat>
            <c:numRef>
              <c:f>Sheet1!$A$2</c:f>
              <c:numCache>
                <c:formatCode>m/d/yyyy</c:formatCode>
                <c:ptCount val="1"/>
                <c:pt idx="0">
                  <c:v>44652</c:v>
                </c:pt>
              </c:numCache>
            </c:numRef>
          </c:cat>
          <c:val>
            <c:numRef>
              <c:f>Sheet1!$O$2</c:f>
              <c:numCache>
                <c:formatCode>General</c:formatCode>
                <c:ptCount val="1"/>
                <c:pt idx="0">
                  <c:v>1</c:v>
                </c:pt>
              </c:numCache>
            </c:numRef>
          </c:val>
          <c:smooth val="0"/>
          <c:extLst>
            <c:ext xmlns:c16="http://schemas.microsoft.com/office/drawing/2014/chart" uri="{C3380CC4-5D6E-409C-BE32-E72D297353CC}">
              <c16:uniqueId val="{0000000D-0D83-411F-857C-FF1E3DEAC28A}"/>
            </c:ext>
          </c:extLst>
        </c:ser>
        <c:ser>
          <c:idx val="14"/>
          <c:order val="14"/>
          <c:tx>
            <c:strRef>
              <c:f>Sheet1!$P$1</c:f>
              <c:strCache>
                <c:ptCount val="1"/>
                <c:pt idx="0">
                  <c:v>3FM Eva: "Ik epileerde m'n bikinilijn met m'n nagels" | After Expeditie Robinson #6 | NPO 3FM (Published: 2019-10-07 15:20:59)</c:v>
                </c:pt>
              </c:strCache>
            </c:strRef>
          </c:tx>
          <c:spPr>
            <a:ln w="28575" cap="rnd">
              <a:solidFill>
                <a:schemeClr val="accent3">
                  <a:lumMod val="80000"/>
                  <a:lumOff val="20000"/>
                </a:schemeClr>
              </a:solidFill>
              <a:round/>
            </a:ln>
            <a:effectLst/>
          </c:spPr>
          <c:marker>
            <c:symbol val="none"/>
          </c:marker>
          <c:cat>
            <c:numRef>
              <c:f>Sheet1!$A$2</c:f>
              <c:numCache>
                <c:formatCode>m/d/yyyy</c:formatCode>
                <c:ptCount val="1"/>
                <c:pt idx="0">
                  <c:v>44652</c:v>
                </c:pt>
              </c:numCache>
            </c:numRef>
          </c:cat>
          <c:val>
            <c:numRef>
              <c:f>Sheet1!$P$2</c:f>
              <c:numCache>
                <c:formatCode>General</c:formatCode>
                <c:ptCount val="1"/>
                <c:pt idx="0">
                  <c:v>1</c:v>
                </c:pt>
              </c:numCache>
            </c:numRef>
          </c:val>
          <c:smooth val="0"/>
          <c:extLst>
            <c:ext xmlns:c16="http://schemas.microsoft.com/office/drawing/2014/chart" uri="{C3380CC4-5D6E-409C-BE32-E72D297353CC}">
              <c16:uniqueId val="{0000000E-0D83-411F-857C-FF1E3DEAC28A}"/>
            </c:ext>
          </c:extLst>
        </c:ser>
        <c:dLbls>
          <c:showLegendKey val="0"/>
          <c:showVal val="0"/>
          <c:showCatName val="0"/>
          <c:showSerName val="0"/>
          <c:showPercent val="0"/>
          <c:showBubbleSize val="0"/>
        </c:dLbls>
        <c:smooth val="0"/>
        <c:axId val="247500248"/>
        <c:axId val="247504184"/>
      </c:lineChart>
      <c:dateAx>
        <c:axId val="247500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504184"/>
        <c:crosses val="autoZero"/>
        <c:auto val="1"/>
        <c:lblOffset val="100"/>
        <c:baseTimeUnit val="days"/>
      </c:dateAx>
      <c:valAx>
        <c:axId val="24750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50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28BC1-682E-40BF-8212-DDB703356FE0}"/>
              </a:ext>
            </a:extLst>
          </p:cNvPr>
          <p:cNvSpPr>
            <a:spLocks noGrp="1"/>
          </p:cNvSpPr>
          <p:nvPr>
            <p:ph type="ctrTitle"/>
          </p:nvPr>
        </p:nvSpPr>
        <p:spPr/>
        <p:txBody>
          <a:bodyPr/>
          <a:lstStyle/>
          <a:p>
            <a:r>
              <a:rPr lang="en-US"/>
              <a:t>3FM Maandelijkse raportage</a:t>
            </a:r>
          </a:p>
        </p:txBody>
      </p:sp>
      <p:sp>
        <p:nvSpPr>
          <p:cNvPr id="3" name="Subtitle 2">
            <a:extLst>
              <a:ext uri="{FF2B5EF4-FFF2-40B4-BE49-F238E27FC236}">
                <a16:creationId xmlns:a16="http://schemas.microsoft.com/office/drawing/2014/main" id="{F53505B6-E47A-4E2A-B1F5-4874F6E0DB36}"/>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2817126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757E0-FAFD-4CD5-97DD-080FBD9FBFC5}"/>
              </a:ext>
            </a:extLst>
          </p:cNvPr>
          <p:cNvSpPr>
            <a:spLocks noGrp="1"/>
          </p:cNvSpPr>
          <p:nvPr>
            <p:ph type="title"/>
          </p:nvPr>
        </p:nvSpPr>
        <p:spPr/>
        <p:txBody>
          <a:bodyPr/>
          <a:lstStyle/>
          <a:p>
            <a:r>
              <a:rPr lang="en-US"/>
              <a:t>Overall Overall Top Pages | NPO3FM</a:t>
            </a:r>
          </a:p>
        </p:txBody>
      </p:sp>
      <p:graphicFrame>
        <p:nvGraphicFramePr>
          <p:cNvPr id="5" name="Table Placeholder 4">
            <a:extLst>
              <a:ext uri="{FF2B5EF4-FFF2-40B4-BE49-F238E27FC236}">
                <a16:creationId xmlns:a16="http://schemas.microsoft.com/office/drawing/2014/main" id="{05BF7597-E290-46F1-BB19-318645B296BD}"/>
              </a:ext>
            </a:extLst>
          </p:cNvPr>
          <p:cNvGraphicFramePr>
            <a:graphicFrameLocks noGrp="1"/>
          </p:cNvGraphicFramePr>
          <p:nvPr>
            <p:ph type="tbl" sz="quarter" idx="13"/>
            <p:extLst>
              <p:ext uri="{D42A27DB-BD31-4B8C-83A1-F6EECF244321}">
                <p14:modId xmlns:p14="http://schemas.microsoft.com/office/powerpoint/2010/main" val="1834504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253281314"/>
                    </a:ext>
                  </a:extLst>
                </a:gridCol>
                <a:gridCol w="987552">
                  <a:extLst>
                    <a:ext uri="{9D8B030D-6E8A-4147-A177-3AD203B41FA5}">
                      <a16:colId xmlns:a16="http://schemas.microsoft.com/office/drawing/2014/main" val="2233388354"/>
                    </a:ext>
                  </a:extLst>
                </a:gridCol>
                <a:gridCol w="987552">
                  <a:extLst>
                    <a:ext uri="{9D8B030D-6E8A-4147-A177-3AD203B41FA5}">
                      <a16:colId xmlns:a16="http://schemas.microsoft.com/office/drawing/2014/main" val="3985589817"/>
                    </a:ext>
                  </a:extLst>
                </a:gridCol>
                <a:gridCol w="987552">
                  <a:extLst>
                    <a:ext uri="{9D8B030D-6E8A-4147-A177-3AD203B41FA5}">
                      <a16:colId xmlns:a16="http://schemas.microsoft.com/office/drawing/2014/main" val="1705211729"/>
                    </a:ext>
                  </a:extLst>
                </a:gridCol>
                <a:gridCol w="987552">
                  <a:extLst>
                    <a:ext uri="{9D8B030D-6E8A-4147-A177-3AD203B41FA5}">
                      <a16:colId xmlns:a16="http://schemas.microsoft.com/office/drawing/2014/main" val="849364547"/>
                    </a:ext>
                  </a:extLst>
                </a:gridCol>
                <a:gridCol w="987552">
                  <a:extLst>
                    <a:ext uri="{9D8B030D-6E8A-4147-A177-3AD203B41FA5}">
                      <a16:colId xmlns:a16="http://schemas.microsoft.com/office/drawing/2014/main" val="4507835"/>
                    </a:ext>
                  </a:extLst>
                </a:gridCol>
                <a:gridCol w="987552">
                  <a:extLst>
                    <a:ext uri="{9D8B030D-6E8A-4147-A177-3AD203B41FA5}">
                      <a16:colId xmlns:a16="http://schemas.microsoft.com/office/drawing/2014/main" val="687457908"/>
                    </a:ext>
                  </a:extLst>
                </a:gridCol>
                <a:gridCol w="987552">
                  <a:extLst>
                    <a:ext uri="{9D8B030D-6E8A-4147-A177-3AD203B41FA5}">
                      <a16:colId xmlns:a16="http://schemas.microsoft.com/office/drawing/2014/main" val="333592765"/>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 per Post</a:t>
                      </a:r>
                    </a:p>
                  </a:txBody>
                  <a:tcPr/>
                </a:tc>
                <a:tc>
                  <a:txBody>
                    <a:bodyPr/>
                    <a:lstStyle/>
                    <a:p>
                      <a:r>
                        <a:rPr lang="en-US" sz="1000"/>
                        <a:t>Interactions per Post</a:t>
                      </a:r>
                    </a:p>
                  </a:txBody>
                  <a:tcPr/>
                </a:tc>
                <a:extLst>
                  <a:ext uri="{0D108BD9-81ED-4DB2-BD59-A6C34878D82A}">
                    <a16:rowId xmlns:a16="http://schemas.microsoft.com/office/drawing/2014/main" val="3417069042"/>
                  </a:ext>
                </a:extLst>
              </a:tr>
              <a:tr h="370840">
                <a:tc>
                  <a:txBody>
                    <a:bodyPr/>
                    <a:lstStyle/>
                    <a:p>
                      <a:r>
                        <a:rPr lang="en-US" sz="1000"/>
                        <a:t>TikTok</a:t>
                      </a:r>
                    </a:p>
                  </a:txBody>
                  <a:tcPr/>
                </a:tc>
                <a:tc>
                  <a:txBody>
                    <a:bodyPr/>
                    <a:lstStyle/>
                    <a:p>
                      <a:r>
                        <a:rPr lang="en-US" sz="1000"/>
                        <a:t>@npo3fm</a:t>
                      </a:r>
                    </a:p>
                  </a:txBody>
                  <a:tcPr/>
                </a:tc>
                <a:tc>
                  <a:txBody>
                    <a:bodyPr/>
                    <a:lstStyle/>
                    <a:p>
                      <a:r>
                        <a:rPr lang="en-US" sz="1000"/>
                        <a:t>69400</a:t>
                      </a:r>
                    </a:p>
                  </a:txBody>
                  <a:tcPr/>
                </a:tc>
                <a:tc>
                  <a:txBody>
                    <a:bodyPr/>
                    <a:lstStyle/>
                    <a:p>
                      <a:r>
                        <a:rPr lang="en-US" sz="1000"/>
                        <a:t>2600</a:t>
                      </a:r>
                    </a:p>
                  </a:txBody>
                  <a:tcPr/>
                </a:tc>
                <a:tc>
                  <a:txBody>
                    <a:bodyPr/>
                    <a:lstStyle/>
                    <a:p>
                      <a:r>
                        <a:rPr lang="en-US" sz="1000"/>
                        <a:t>12</a:t>
                      </a:r>
                    </a:p>
                  </a:txBody>
                  <a:tcPr/>
                </a:tc>
                <a:tc>
                  <a:txBody>
                    <a:bodyPr/>
                    <a:lstStyle/>
                    <a:p>
                      <a:r>
                        <a:rPr lang="en-US" sz="1000"/>
                        <a:t>88233</a:t>
                      </a:r>
                    </a:p>
                  </a:txBody>
                  <a:tcPr/>
                </a:tc>
                <a:tc>
                  <a:txBody>
                    <a:bodyPr/>
                    <a:lstStyle/>
                    <a:p>
                      <a:r>
                        <a:rPr lang="en-US" sz="1000"/>
                        <a:t>7353</a:t>
                      </a:r>
                    </a:p>
                  </a:txBody>
                  <a:tcPr/>
                </a:tc>
                <a:tc>
                  <a:txBody>
                    <a:bodyPr/>
                    <a:lstStyle/>
                    <a:p>
                      <a:r>
                        <a:rPr lang="en-US" sz="1000"/>
                        <a:t>7353</a:t>
                      </a:r>
                    </a:p>
                  </a:txBody>
                  <a:tcPr/>
                </a:tc>
                <a:extLst>
                  <a:ext uri="{0D108BD9-81ED-4DB2-BD59-A6C34878D82A}">
                    <a16:rowId xmlns:a16="http://schemas.microsoft.com/office/drawing/2014/main" val="1412271563"/>
                  </a:ext>
                </a:extLst>
              </a:tr>
              <a:tr h="370840">
                <a:tc>
                  <a:txBody>
                    <a:bodyPr/>
                    <a:lstStyle/>
                    <a:p>
                      <a:r>
                        <a:rPr lang="en-US" sz="1000"/>
                        <a:t>YouTube</a:t>
                      </a:r>
                    </a:p>
                  </a:txBody>
                  <a:tcPr/>
                </a:tc>
                <a:tc>
                  <a:txBody>
                    <a:bodyPr/>
                    <a:lstStyle/>
                    <a:p>
                      <a:r>
                        <a:rPr lang="en-US" sz="1000"/>
                        <a:t>3FM</a:t>
                      </a:r>
                    </a:p>
                  </a:txBody>
                  <a:tcPr/>
                </a:tc>
                <a:tc>
                  <a:txBody>
                    <a:bodyPr/>
                    <a:lstStyle/>
                    <a:p>
                      <a:r>
                        <a:rPr lang="en-US" sz="1000"/>
                        <a:t>73600</a:t>
                      </a:r>
                    </a:p>
                  </a:txBody>
                  <a:tcPr/>
                </a:tc>
                <a:tc>
                  <a:txBody>
                    <a:bodyPr/>
                    <a:lstStyle/>
                    <a:p>
                      <a:r>
                        <a:rPr lang="en-US" sz="1000"/>
                        <a:t>300</a:t>
                      </a:r>
                    </a:p>
                  </a:txBody>
                  <a:tcPr/>
                </a:tc>
                <a:tc>
                  <a:txBody>
                    <a:bodyPr/>
                    <a:lstStyle/>
                    <a:p>
                      <a:r>
                        <a:rPr lang="en-US" sz="1000"/>
                        <a:t>0</a:t>
                      </a:r>
                    </a:p>
                  </a:txBody>
                  <a:tcPr/>
                </a:tc>
                <a:tc>
                  <a:txBody>
                    <a:bodyPr/>
                    <a:lstStyle/>
                    <a:p>
                      <a:r>
                        <a:rPr lang="en-US" sz="1000"/>
                        <a:t>3978</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877976125"/>
                  </a:ext>
                </a:extLst>
              </a:tr>
              <a:tr h="370840">
                <a:tc>
                  <a:txBody>
                    <a:bodyPr/>
                    <a:lstStyle/>
                    <a:p>
                      <a:r>
                        <a:rPr lang="en-US" sz="1000"/>
                        <a:t>YouTube</a:t>
                      </a:r>
                    </a:p>
                  </a:txBody>
                  <a:tcPr/>
                </a:tc>
                <a:tc>
                  <a:txBody>
                    <a:bodyPr/>
                    <a:lstStyle/>
                    <a:p>
                      <a:r>
                        <a:rPr lang="en-US" sz="1000"/>
                        <a:t>3FM Live Box</a:t>
                      </a:r>
                    </a:p>
                  </a:txBody>
                  <a:tcPr/>
                </a:tc>
                <a:tc>
                  <a:txBody>
                    <a:bodyPr/>
                    <a:lstStyle/>
                    <a:p>
                      <a:r>
                        <a:rPr lang="en-US" sz="1000"/>
                        <a:t>72900</a:t>
                      </a:r>
                    </a:p>
                  </a:txBody>
                  <a:tcPr/>
                </a:tc>
                <a:tc>
                  <a:txBody>
                    <a:bodyPr/>
                    <a:lstStyle/>
                    <a:p>
                      <a:r>
                        <a:rPr lang="en-US" sz="1000"/>
                        <a:t>100</a:t>
                      </a:r>
                    </a:p>
                  </a:txBody>
                  <a:tcPr/>
                </a:tc>
                <a:tc>
                  <a:txBody>
                    <a:bodyPr/>
                    <a:lstStyle/>
                    <a:p>
                      <a:r>
                        <a:rPr lang="en-US" sz="1000"/>
                        <a:t>11</a:t>
                      </a:r>
                    </a:p>
                  </a:txBody>
                  <a:tcPr/>
                </a:tc>
                <a:tc>
                  <a:txBody>
                    <a:bodyPr/>
                    <a:lstStyle/>
                    <a:p>
                      <a:r>
                        <a:rPr lang="en-US" sz="1000"/>
                        <a:t>2622</a:t>
                      </a:r>
                    </a:p>
                  </a:txBody>
                  <a:tcPr/>
                </a:tc>
                <a:tc>
                  <a:txBody>
                    <a:bodyPr/>
                    <a:lstStyle/>
                    <a:p>
                      <a:r>
                        <a:rPr lang="en-US" sz="1000"/>
                        <a:t>238</a:t>
                      </a:r>
                    </a:p>
                  </a:txBody>
                  <a:tcPr/>
                </a:tc>
                <a:tc>
                  <a:txBody>
                    <a:bodyPr/>
                    <a:lstStyle/>
                    <a:p>
                      <a:r>
                        <a:rPr lang="en-US" sz="1000"/>
                        <a:t>238</a:t>
                      </a:r>
                    </a:p>
                  </a:txBody>
                  <a:tcPr/>
                </a:tc>
                <a:extLst>
                  <a:ext uri="{0D108BD9-81ED-4DB2-BD59-A6C34878D82A}">
                    <a16:rowId xmlns:a16="http://schemas.microsoft.com/office/drawing/2014/main" val="3109456528"/>
                  </a:ext>
                </a:extLst>
              </a:tr>
              <a:tr h="370840">
                <a:tc>
                  <a:txBody>
                    <a:bodyPr/>
                    <a:lstStyle/>
                    <a:p>
                      <a:r>
                        <a:rPr lang="en-US" sz="1000"/>
                        <a:t>Instagram</a:t>
                      </a:r>
                    </a:p>
                  </a:txBody>
                  <a:tcPr/>
                </a:tc>
                <a:tc>
                  <a:txBody>
                    <a:bodyPr/>
                    <a:lstStyle/>
                    <a:p>
                      <a:r>
                        <a:rPr lang="en-US" sz="1000"/>
                        <a:t>npo3fm</a:t>
                      </a:r>
                    </a:p>
                  </a:txBody>
                  <a:tcPr/>
                </a:tc>
                <a:tc>
                  <a:txBody>
                    <a:bodyPr/>
                    <a:lstStyle/>
                    <a:p>
                      <a:r>
                        <a:rPr lang="en-US" sz="1000"/>
                        <a:t>103269</a:t>
                      </a:r>
                    </a:p>
                  </a:txBody>
                  <a:tcPr/>
                </a:tc>
                <a:tc>
                  <a:txBody>
                    <a:bodyPr/>
                    <a:lstStyle/>
                    <a:p>
                      <a:r>
                        <a:rPr lang="en-US" sz="1000"/>
                        <a:t>-30</a:t>
                      </a:r>
                    </a:p>
                  </a:txBody>
                  <a:tcPr/>
                </a:tc>
                <a:tc>
                  <a:txBody>
                    <a:bodyPr/>
                    <a:lstStyle/>
                    <a:p>
                      <a:r>
                        <a:rPr lang="en-US" sz="1000"/>
                        <a:t>93</a:t>
                      </a:r>
                    </a:p>
                  </a:txBody>
                  <a:tcPr/>
                </a:tc>
                <a:tc>
                  <a:txBody>
                    <a:bodyPr/>
                    <a:lstStyle/>
                    <a:p>
                      <a:r>
                        <a:rPr lang="en-US" sz="1000"/>
                        <a:t>75676</a:t>
                      </a:r>
                    </a:p>
                  </a:txBody>
                  <a:tcPr/>
                </a:tc>
                <a:tc>
                  <a:txBody>
                    <a:bodyPr/>
                    <a:lstStyle/>
                    <a:p>
                      <a:r>
                        <a:rPr lang="en-US" sz="1000"/>
                        <a:t>814</a:t>
                      </a:r>
                    </a:p>
                  </a:txBody>
                  <a:tcPr/>
                </a:tc>
                <a:tc>
                  <a:txBody>
                    <a:bodyPr/>
                    <a:lstStyle/>
                    <a:p>
                      <a:r>
                        <a:rPr lang="en-US" sz="1000"/>
                        <a:t>814</a:t>
                      </a:r>
                    </a:p>
                  </a:txBody>
                  <a:tcPr/>
                </a:tc>
                <a:extLst>
                  <a:ext uri="{0D108BD9-81ED-4DB2-BD59-A6C34878D82A}">
                    <a16:rowId xmlns:a16="http://schemas.microsoft.com/office/drawing/2014/main" val="2308319282"/>
                  </a:ext>
                </a:extLst>
              </a:tr>
              <a:tr h="370840">
                <a:tc>
                  <a:txBody>
                    <a:bodyPr/>
                    <a:lstStyle/>
                    <a:p>
                      <a:r>
                        <a:rPr lang="en-US" sz="1000"/>
                        <a:t>Facebook</a:t>
                      </a:r>
                    </a:p>
                  </a:txBody>
                  <a:tcPr/>
                </a:tc>
                <a:tc>
                  <a:txBody>
                    <a:bodyPr/>
                    <a:lstStyle/>
                    <a:p>
                      <a:r>
                        <a:rPr lang="en-US" sz="1000"/>
                        <a:t>3FM</a:t>
                      </a:r>
                    </a:p>
                  </a:txBody>
                  <a:tcPr/>
                </a:tc>
                <a:tc>
                  <a:txBody>
                    <a:bodyPr/>
                    <a:lstStyle/>
                    <a:p>
                      <a:r>
                        <a:rPr lang="en-US" sz="1000"/>
                        <a:t>312679</a:t>
                      </a:r>
                    </a:p>
                  </a:txBody>
                  <a:tcPr/>
                </a:tc>
                <a:tc>
                  <a:txBody>
                    <a:bodyPr/>
                    <a:lstStyle/>
                    <a:p>
                      <a:r>
                        <a:rPr lang="en-US" sz="1000"/>
                        <a:t>-396</a:t>
                      </a:r>
                    </a:p>
                  </a:txBody>
                  <a:tcPr/>
                </a:tc>
                <a:tc>
                  <a:txBody>
                    <a:bodyPr/>
                    <a:lstStyle/>
                    <a:p>
                      <a:r>
                        <a:rPr lang="en-US" sz="1000"/>
                        <a:t>107</a:t>
                      </a:r>
                    </a:p>
                  </a:txBody>
                  <a:tcPr/>
                </a:tc>
                <a:tc>
                  <a:txBody>
                    <a:bodyPr/>
                    <a:lstStyle/>
                    <a:p>
                      <a:r>
                        <a:rPr lang="en-US" sz="1000"/>
                        <a:t>12958</a:t>
                      </a:r>
                    </a:p>
                  </a:txBody>
                  <a:tcPr/>
                </a:tc>
                <a:tc>
                  <a:txBody>
                    <a:bodyPr/>
                    <a:lstStyle/>
                    <a:p>
                      <a:r>
                        <a:rPr lang="en-US" sz="1000"/>
                        <a:t>121</a:t>
                      </a:r>
                    </a:p>
                  </a:txBody>
                  <a:tcPr/>
                </a:tc>
                <a:tc>
                  <a:txBody>
                    <a:bodyPr/>
                    <a:lstStyle/>
                    <a:p>
                      <a:r>
                        <a:rPr lang="en-US" sz="1000"/>
                        <a:t>121</a:t>
                      </a:r>
                    </a:p>
                  </a:txBody>
                  <a:tcPr/>
                </a:tc>
                <a:extLst>
                  <a:ext uri="{0D108BD9-81ED-4DB2-BD59-A6C34878D82A}">
                    <a16:rowId xmlns:a16="http://schemas.microsoft.com/office/drawing/2014/main" val="3912644542"/>
                  </a:ext>
                </a:extLst>
              </a:tr>
            </a:tbl>
          </a:graphicData>
        </a:graphic>
      </p:graphicFrame>
      <p:sp>
        <p:nvSpPr>
          <p:cNvPr id="4" name="Text Placeholder 3">
            <a:extLst>
              <a:ext uri="{FF2B5EF4-FFF2-40B4-BE49-F238E27FC236}">
                <a16:creationId xmlns:a16="http://schemas.microsoft.com/office/drawing/2014/main" id="{DD562A60-E7D7-432F-8A4D-0986C0C5383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037051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4FDDA-ABB5-4797-A5C9-CF89917DA0E7}"/>
              </a:ext>
            </a:extLst>
          </p:cNvPr>
          <p:cNvSpPr>
            <a:spLocks noGrp="1"/>
          </p:cNvSpPr>
          <p:nvPr>
            <p:ph type="title"/>
          </p:nvPr>
        </p:nvSpPr>
        <p:spPr/>
        <p:txBody>
          <a:bodyPr/>
          <a:lstStyle/>
          <a:p>
            <a:r>
              <a:rPr lang="en-US"/>
              <a:t>Overall Followers Count Progression | NPO3FM</a:t>
            </a:r>
          </a:p>
        </p:txBody>
      </p:sp>
      <p:graphicFrame>
        <p:nvGraphicFramePr>
          <p:cNvPr id="5" name="Table Placeholder 4">
            <a:extLst>
              <a:ext uri="{FF2B5EF4-FFF2-40B4-BE49-F238E27FC236}">
                <a16:creationId xmlns:a16="http://schemas.microsoft.com/office/drawing/2014/main" id="{F9903643-0F4B-49F9-B3A8-DE2AABB9DE82}"/>
              </a:ext>
            </a:extLst>
          </p:cNvPr>
          <p:cNvGraphicFramePr>
            <a:graphicFrameLocks noGrp="1"/>
          </p:cNvGraphicFramePr>
          <p:nvPr>
            <p:ph type="tbl" sz="quarter" idx="13"/>
            <p:extLst>
              <p:ext uri="{D42A27DB-BD31-4B8C-83A1-F6EECF244321}">
                <p14:modId xmlns:p14="http://schemas.microsoft.com/office/powerpoint/2010/main" val="3311626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63391212"/>
                    </a:ext>
                  </a:extLst>
                </a:gridCol>
                <a:gridCol w="1645920">
                  <a:extLst>
                    <a:ext uri="{9D8B030D-6E8A-4147-A177-3AD203B41FA5}">
                      <a16:colId xmlns:a16="http://schemas.microsoft.com/office/drawing/2014/main" val="2075415083"/>
                    </a:ext>
                  </a:extLst>
                </a:gridCol>
                <a:gridCol w="1645920">
                  <a:extLst>
                    <a:ext uri="{9D8B030D-6E8A-4147-A177-3AD203B41FA5}">
                      <a16:colId xmlns:a16="http://schemas.microsoft.com/office/drawing/2014/main" val="2049213579"/>
                    </a:ext>
                  </a:extLst>
                </a:gridCol>
                <a:gridCol w="1645920">
                  <a:extLst>
                    <a:ext uri="{9D8B030D-6E8A-4147-A177-3AD203B41FA5}">
                      <a16:colId xmlns:a16="http://schemas.microsoft.com/office/drawing/2014/main" val="269044560"/>
                    </a:ext>
                  </a:extLst>
                </a:gridCol>
                <a:gridCol w="1645920">
                  <a:extLst>
                    <a:ext uri="{9D8B030D-6E8A-4147-A177-3AD203B41FA5}">
                      <a16:colId xmlns:a16="http://schemas.microsoft.com/office/drawing/2014/main" val="1042403856"/>
                    </a:ext>
                  </a:extLst>
                </a:gridCol>
              </a:tblGrid>
              <a:tr h="370840">
                <a:tc>
                  <a:txBody>
                    <a:bodyPr/>
                    <a:lstStyle/>
                    <a:p>
                      <a:r>
                        <a:rPr lang="en-US" sz="1000"/>
                        <a:t>Network</a:t>
                      </a:r>
                    </a:p>
                  </a:txBody>
                  <a:tcPr/>
                </a:tc>
                <a:tc>
                  <a:txBody>
                    <a:bodyPr/>
                    <a:lstStyle/>
                    <a:p>
                      <a:r>
                        <a:rPr lang="en-US" sz="1000"/>
                        <a:t>Profile</a:t>
                      </a:r>
                    </a:p>
                  </a:txBody>
                  <a:tcPr/>
                </a:tc>
                <a:tc>
                  <a:txBody>
                    <a:bodyPr/>
                    <a:lstStyle/>
                    <a:p>
                      <a:r>
                        <a:rPr lang="en-US" sz="1000"/>
                        <a:t>Previous Count</a:t>
                      </a:r>
                    </a:p>
                  </a:txBody>
                  <a:tcPr/>
                </a:tc>
                <a:tc>
                  <a:txBody>
                    <a:bodyPr/>
                    <a:lstStyle/>
                    <a:p>
                      <a:r>
                        <a:rPr lang="en-US" sz="1000"/>
                        <a:t>Recent Count</a:t>
                      </a:r>
                    </a:p>
                  </a:txBody>
                  <a:tcPr/>
                </a:tc>
                <a:tc>
                  <a:txBody>
                    <a:bodyPr/>
                    <a:lstStyle/>
                    <a:p>
                      <a:r>
                        <a:rPr lang="en-US" sz="1000"/>
                        <a:t>+/-%</a:t>
                      </a:r>
                    </a:p>
                  </a:txBody>
                  <a:tcPr/>
                </a:tc>
                <a:extLst>
                  <a:ext uri="{0D108BD9-81ED-4DB2-BD59-A6C34878D82A}">
                    <a16:rowId xmlns:a16="http://schemas.microsoft.com/office/drawing/2014/main" val="1090214023"/>
                  </a:ext>
                </a:extLst>
              </a:tr>
              <a:tr h="370840">
                <a:tc>
                  <a:txBody>
                    <a:bodyPr/>
                    <a:lstStyle/>
                    <a:p>
                      <a:r>
                        <a:rPr lang="en-US" sz="1000"/>
                        <a:t>Facebook</a:t>
                      </a:r>
                    </a:p>
                  </a:txBody>
                  <a:tcPr/>
                </a:tc>
                <a:tc>
                  <a:txBody>
                    <a:bodyPr/>
                    <a:lstStyle/>
                    <a:p>
                      <a:r>
                        <a:rPr lang="en-US" sz="1000"/>
                        <a:t>3FM</a:t>
                      </a:r>
                    </a:p>
                  </a:txBody>
                  <a:tcPr/>
                </a:tc>
                <a:tc>
                  <a:txBody>
                    <a:bodyPr/>
                    <a:lstStyle/>
                    <a:p>
                      <a:r>
                        <a:rPr lang="en-US" sz="1000"/>
                        <a:t>313075</a:t>
                      </a:r>
                    </a:p>
                  </a:txBody>
                  <a:tcPr/>
                </a:tc>
                <a:tc>
                  <a:txBody>
                    <a:bodyPr/>
                    <a:lstStyle/>
                    <a:p>
                      <a:r>
                        <a:rPr lang="en-US" sz="1000"/>
                        <a:t>312679</a:t>
                      </a:r>
                    </a:p>
                  </a:txBody>
                  <a:tcPr/>
                </a:tc>
                <a:tc>
                  <a:txBody>
                    <a:bodyPr/>
                    <a:lstStyle/>
                    <a:p>
                      <a:r>
                        <a:rPr lang="en-US" sz="1000"/>
                        <a:t>-0.12648726343528 %</a:t>
                      </a:r>
                    </a:p>
                  </a:txBody>
                  <a:tcPr/>
                </a:tc>
                <a:extLst>
                  <a:ext uri="{0D108BD9-81ED-4DB2-BD59-A6C34878D82A}">
                    <a16:rowId xmlns:a16="http://schemas.microsoft.com/office/drawing/2014/main" val="713895759"/>
                  </a:ext>
                </a:extLst>
              </a:tr>
              <a:tr h="370840">
                <a:tc>
                  <a:txBody>
                    <a:bodyPr/>
                    <a:lstStyle/>
                    <a:p>
                      <a:r>
                        <a:rPr lang="en-US" sz="1000"/>
                        <a:t>YouTube</a:t>
                      </a:r>
                    </a:p>
                  </a:txBody>
                  <a:tcPr/>
                </a:tc>
                <a:tc>
                  <a:txBody>
                    <a:bodyPr/>
                    <a:lstStyle/>
                    <a:p>
                      <a:r>
                        <a:rPr lang="en-US" sz="1000"/>
                        <a:t>3FM</a:t>
                      </a:r>
                    </a:p>
                  </a:txBody>
                  <a:tcPr/>
                </a:tc>
                <a:tc>
                  <a:txBody>
                    <a:bodyPr/>
                    <a:lstStyle/>
                    <a:p>
                      <a:r>
                        <a:rPr lang="en-US" sz="1000"/>
                        <a:t>73300</a:t>
                      </a:r>
                    </a:p>
                  </a:txBody>
                  <a:tcPr/>
                </a:tc>
                <a:tc>
                  <a:txBody>
                    <a:bodyPr/>
                    <a:lstStyle/>
                    <a:p>
                      <a:r>
                        <a:rPr lang="en-US" sz="1000"/>
                        <a:t>73600</a:t>
                      </a:r>
                    </a:p>
                  </a:txBody>
                  <a:tcPr/>
                </a:tc>
                <a:tc>
                  <a:txBody>
                    <a:bodyPr/>
                    <a:lstStyle/>
                    <a:p>
                      <a:r>
                        <a:rPr lang="en-US" sz="1000"/>
                        <a:t>0.40927694406548 %</a:t>
                      </a:r>
                    </a:p>
                  </a:txBody>
                  <a:tcPr/>
                </a:tc>
                <a:extLst>
                  <a:ext uri="{0D108BD9-81ED-4DB2-BD59-A6C34878D82A}">
                    <a16:rowId xmlns:a16="http://schemas.microsoft.com/office/drawing/2014/main" val="466949857"/>
                  </a:ext>
                </a:extLst>
              </a:tr>
              <a:tr h="370840">
                <a:tc>
                  <a:txBody>
                    <a:bodyPr/>
                    <a:lstStyle/>
                    <a:p>
                      <a:r>
                        <a:rPr lang="en-US" sz="1000"/>
                        <a:t>YouTube</a:t>
                      </a:r>
                    </a:p>
                  </a:txBody>
                  <a:tcPr/>
                </a:tc>
                <a:tc>
                  <a:txBody>
                    <a:bodyPr/>
                    <a:lstStyle/>
                    <a:p>
                      <a:r>
                        <a:rPr lang="en-US" sz="1000"/>
                        <a:t>3FM Live Box</a:t>
                      </a:r>
                    </a:p>
                  </a:txBody>
                  <a:tcPr/>
                </a:tc>
                <a:tc>
                  <a:txBody>
                    <a:bodyPr/>
                    <a:lstStyle/>
                    <a:p>
                      <a:r>
                        <a:rPr lang="en-US" sz="1000"/>
                        <a:t>72800</a:t>
                      </a:r>
                    </a:p>
                  </a:txBody>
                  <a:tcPr/>
                </a:tc>
                <a:tc>
                  <a:txBody>
                    <a:bodyPr/>
                    <a:lstStyle/>
                    <a:p>
                      <a:r>
                        <a:rPr lang="en-US" sz="1000"/>
                        <a:t>72900</a:t>
                      </a:r>
                    </a:p>
                  </a:txBody>
                  <a:tcPr/>
                </a:tc>
                <a:tc>
                  <a:txBody>
                    <a:bodyPr/>
                    <a:lstStyle/>
                    <a:p>
                      <a:r>
                        <a:rPr lang="en-US" sz="1000"/>
                        <a:t>0.13736263736264 %</a:t>
                      </a:r>
                    </a:p>
                  </a:txBody>
                  <a:tcPr/>
                </a:tc>
                <a:extLst>
                  <a:ext uri="{0D108BD9-81ED-4DB2-BD59-A6C34878D82A}">
                    <a16:rowId xmlns:a16="http://schemas.microsoft.com/office/drawing/2014/main" val="998532053"/>
                  </a:ext>
                </a:extLst>
              </a:tr>
              <a:tr h="370840">
                <a:tc>
                  <a:txBody>
                    <a:bodyPr/>
                    <a:lstStyle/>
                    <a:p>
                      <a:r>
                        <a:rPr lang="en-US" sz="1000"/>
                        <a:t>TikTok</a:t>
                      </a:r>
                    </a:p>
                  </a:txBody>
                  <a:tcPr/>
                </a:tc>
                <a:tc>
                  <a:txBody>
                    <a:bodyPr/>
                    <a:lstStyle/>
                    <a:p>
                      <a:r>
                        <a:rPr lang="en-US" sz="1000"/>
                        <a:t>@npo3fm</a:t>
                      </a:r>
                    </a:p>
                  </a:txBody>
                  <a:tcPr/>
                </a:tc>
                <a:tc>
                  <a:txBody>
                    <a:bodyPr/>
                    <a:lstStyle/>
                    <a:p>
                      <a:r>
                        <a:rPr lang="en-US" sz="1000"/>
                        <a:t>66800</a:t>
                      </a:r>
                    </a:p>
                  </a:txBody>
                  <a:tcPr/>
                </a:tc>
                <a:tc>
                  <a:txBody>
                    <a:bodyPr/>
                    <a:lstStyle/>
                    <a:p>
                      <a:r>
                        <a:rPr lang="en-US" sz="1000"/>
                        <a:t>69400</a:t>
                      </a:r>
                    </a:p>
                  </a:txBody>
                  <a:tcPr/>
                </a:tc>
                <a:tc>
                  <a:txBody>
                    <a:bodyPr/>
                    <a:lstStyle/>
                    <a:p>
                      <a:r>
                        <a:rPr lang="en-US" sz="1000"/>
                        <a:t>3.8922155688623 %</a:t>
                      </a:r>
                    </a:p>
                  </a:txBody>
                  <a:tcPr/>
                </a:tc>
                <a:extLst>
                  <a:ext uri="{0D108BD9-81ED-4DB2-BD59-A6C34878D82A}">
                    <a16:rowId xmlns:a16="http://schemas.microsoft.com/office/drawing/2014/main" val="1054164113"/>
                  </a:ext>
                </a:extLst>
              </a:tr>
              <a:tr h="370840">
                <a:tc>
                  <a:txBody>
                    <a:bodyPr/>
                    <a:lstStyle/>
                    <a:p>
                      <a:r>
                        <a:rPr lang="en-US" sz="1000"/>
                        <a:t>Instagram</a:t>
                      </a:r>
                    </a:p>
                  </a:txBody>
                  <a:tcPr/>
                </a:tc>
                <a:tc>
                  <a:txBody>
                    <a:bodyPr/>
                    <a:lstStyle/>
                    <a:p>
                      <a:r>
                        <a:rPr lang="en-US" sz="1000"/>
                        <a:t>npo3fm</a:t>
                      </a:r>
                    </a:p>
                  </a:txBody>
                  <a:tcPr/>
                </a:tc>
                <a:tc>
                  <a:txBody>
                    <a:bodyPr/>
                    <a:lstStyle/>
                    <a:p>
                      <a:r>
                        <a:rPr lang="en-US" sz="1000"/>
                        <a:t>103299</a:t>
                      </a:r>
                    </a:p>
                  </a:txBody>
                  <a:tcPr/>
                </a:tc>
                <a:tc>
                  <a:txBody>
                    <a:bodyPr/>
                    <a:lstStyle/>
                    <a:p>
                      <a:r>
                        <a:rPr lang="en-US" sz="1000"/>
                        <a:t>103269</a:t>
                      </a:r>
                    </a:p>
                  </a:txBody>
                  <a:tcPr/>
                </a:tc>
                <a:tc>
                  <a:txBody>
                    <a:bodyPr/>
                    <a:lstStyle/>
                    <a:p>
                      <a:r>
                        <a:rPr lang="en-US" sz="1000"/>
                        <a:t>-0.029041907472483 %</a:t>
                      </a:r>
                    </a:p>
                  </a:txBody>
                  <a:tcPr/>
                </a:tc>
                <a:extLst>
                  <a:ext uri="{0D108BD9-81ED-4DB2-BD59-A6C34878D82A}">
                    <a16:rowId xmlns:a16="http://schemas.microsoft.com/office/drawing/2014/main" val="2431811320"/>
                  </a:ext>
                </a:extLst>
              </a:tr>
            </a:tbl>
          </a:graphicData>
        </a:graphic>
      </p:graphicFrame>
      <p:sp>
        <p:nvSpPr>
          <p:cNvPr id="4" name="Text Placeholder 3">
            <a:extLst>
              <a:ext uri="{FF2B5EF4-FFF2-40B4-BE49-F238E27FC236}">
                <a16:creationId xmlns:a16="http://schemas.microsoft.com/office/drawing/2014/main" id="{D859C9AC-9D75-44B2-9CA1-5105C840B93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83505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B4FEC-3DEC-4521-95F6-B98841FBFC6F}"/>
              </a:ext>
            </a:extLst>
          </p:cNvPr>
          <p:cNvSpPr>
            <a:spLocks noGrp="1"/>
          </p:cNvSpPr>
          <p:nvPr>
            <p:ph type="title"/>
          </p:nvPr>
        </p:nvSpPr>
        <p:spPr/>
        <p:txBody>
          <a:bodyPr/>
          <a:lstStyle/>
          <a:p>
            <a:r>
              <a:rPr lang="en-US"/>
              <a:t>Overall Total Interactions by Weekday | NPO3FM</a:t>
            </a:r>
          </a:p>
        </p:txBody>
      </p:sp>
      <p:graphicFrame>
        <p:nvGraphicFramePr>
          <p:cNvPr id="6" name="Chart Placeholder 5">
            <a:extLst>
              <a:ext uri="{FF2B5EF4-FFF2-40B4-BE49-F238E27FC236}">
                <a16:creationId xmlns:a16="http://schemas.microsoft.com/office/drawing/2014/main" id="{B41F8163-66E0-4260-BAED-E08722B06885}"/>
              </a:ext>
            </a:extLst>
          </p:cNvPr>
          <p:cNvGraphicFramePr>
            <a:graphicFrameLocks noGrp="1"/>
          </p:cNvGraphicFramePr>
          <p:nvPr>
            <p:ph type="chart" sz="quarter" idx="13"/>
            <p:extLst>
              <p:ext uri="{D42A27DB-BD31-4B8C-83A1-F6EECF244321}">
                <p14:modId xmlns:p14="http://schemas.microsoft.com/office/powerpoint/2010/main" val="767536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46C283-43D0-4F64-B52B-438928EB38E8}"/>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AE5BAF53-F6F0-4CD5-81DF-D023F9C413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7130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A3CA-ABC1-401C-9F74-7C314D485A6F}"/>
              </a:ext>
            </a:extLst>
          </p:cNvPr>
          <p:cNvSpPr>
            <a:spLocks noGrp="1"/>
          </p:cNvSpPr>
          <p:nvPr>
            <p:ph type="title"/>
          </p:nvPr>
        </p:nvSpPr>
        <p:spPr/>
        <p:txBody>
          <a:bodyPr/>
          <a:lstStyle/>
          <a:p>
            <a:r>
              <a:rPr lang="nl-NL"/>
              <a:t>Facebook Afgelopen maand in een notendop | NPO3FM</a:t>
            </a:r>
            <a:endParaRPr lang="en-US"/>
          </a:p>
        </p:txBody>
      </p:sp>
      <p:graphicFrame>
        <p:nvGraphicFramePr>
          <p:cNvPr id="5" name="Table Placeholder 4">
            <a:extLst>
              <a:ext uri="{FF2B5EF4-FFF2-40B4-BE49-F238E27FC236}">
                <a16:creationId xmlns:a16="http://schemas.microsoft.com/office/drawing/2014/main" id="{E6D4E72F-748E-49A5-B36D-8EEEBC986524}"/>
              </a:ext>
            </a:extLst>
          </p:cNvPr>
          <p:cNvGraphicFramePr>
            <a:graphicFrameLocks noGrp="1"/>
          </p:cNvGraphicFramePr>
          <p:nvPr>
            <p:ph type="tbl" sz="quarter" idx="13"/>
            <p:extLst>
              <p:ext uri="{D42A27DB-BD31-4B8C-83A1-F6EECF244321}">
                <p14:modId xmlns:p14="http://schemas.microsoft.com/office/powerpoint/2010/main" val="583070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58820032"/>
                    </a:ext>
                  </a:extLst>
                </a:gridCol>
                <a:gridCol w="576072">
                  <a:extLst>
                    <a:ext uri="{9D8B030D-6E8A-4147-A177-3AD203B41FA5}">
                      <a16:colId xmlns:a16="http://schemas.microsoft.com/office/drawing/2014/main" val="3455302963"/>
                    </a:ext>
                  </a:extLst>
                </a:gridCol>
                <a:gridCol w="987552">
                  <a:extLst>
                    <a:ext uri="{9D8B030D-6E8A-4147-A177-3AD203B41FA5}">
                      <a16:colId xmlns:a16="http://schemas.microsoft.com/office/drawing/2014/main" val="1961680937"/>
                    </a:ext>
                  </a:extLst>
                </a:gridCol>
                <a:gridCol w="576072">
                  <a:extLst>
                    <a:ext uri="{9D8B030D-6E8A-4147-A177-3AD203B41FA5}">
                      <a16:colId xmlns:a16="http://schemas.microsoft.com/office/drawing/2014/main" val="4091436587"/>
                    </a:ext>
                  </a:extLst>
                </a:gridCol>
                <a:gridCol w="576072">
                  <a:extLst>
                    <a:ext uri="{9D8B030D-6E8A-4147-A177-3AD203B41FA5}">
                      <a16:colId xmlns:a16="http://schemas.microsoft.com/office/drawing/2014/main" val="1321132811"/>
                    </a:ext>
                  </a:extLst>
                </a:gridCol>
                <a:gridCol w="576072">
                  <a:extLst>
                    <a:ext uri="{9D8B030D-6E8A-4147-A177-3AD203B41FA5}">
                      <a16:colId xmlns:a16="http://schemas.microsoft.com/office/drawing/2014/main" val="4231219662"/>
                    </a:ext>
                  </a:extLst>
                </a:gridCol>
                <a:gridCol w="576072">
                  <a:extLst>
                    <a:ext uri="{9D8B030D-6E8A-4147-A177-3AD203B41FA5}">
                      <a16:colId xmlns:a16="http://schemas.microsoft.com/office/drawing/2014/main" val="3926693836"/>
                    </a:ext>
                  </a:extLst>
                </a:gridCol>
                <a:gridCol w="576072">
                  <a:extLst>
                    <a:ext uri="{9D8B030D-6E8A-4147-A177-3AD203B41FA5}">
                      <a16:colId xmlns:a16="http://schemas.microsoft.com/office/drawing/2014/main" val="2891794542"/>
                    </a:ext>
                  </a:extLst>
                </a:gridCol>
                <a:gridCol w="576072">
                  <a:extLst>
                    <a:ext uri="{9D8B030D-6E8A-4147-A177-3AD203B41FA5}">
                      <a16:colId xmlns:a16="http://schemas.microsoft.com/office/drawing/2014/main" val="1173860090"/>
                    </a:ext>
                  </a:extLst>
                </a:gridCol>
                <a:gridCol w="576072">
                  <a:extLst>
                    <a:ext uri="{9D8B030D-6E8A-4147-A177-3AD203B41FA5}">
                      <a16:colId xmlns:a16="http://schemas.microsoft.com/office/drawing/2014/main" val="2463627764"/>
                    </a:ext>
                  </a:extLst>
                </a:gridCol>
                <a:gridCol w="576072">
                  <a:extLst>
                    <a:ext uri="{9D8B030D-6E8A-4147-A177-3AD203B41FA5}">
                      <a16:colId xmlns:a16="http://schemas.microsoft.com/office/drawing/2014/main" val="1258447310"/>
                    </a:ext>
                  </a:extLst>
                </a:gridCol>
                <a:gridCol w="576072">
                  <a:extLst>
                    <a:ext uri="{9D8B030D-6E8A-4147-A177-3AD203B41FA5}">
                      <a16:colId xmlns:a16="http://schemas.microsoft.com/office/drawing/2014/main" val="136833934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I-Rate</a:t>
                      </a:r>
                    </a:p>
                  </a:txBody>
                  <a:tcPr/>
                </a:tc>
                <a:extLst>
                  <a:ext uri="{0D108BD9-81ED-4DB2-BD59-A6C34878D82A}">
                    <a16:rowId xmlns:a16="http://schemas.microsoft.com/office/drawing/2014/main" val="1550924203"/>
                  </a:ext>
                </a:extLst>
              </a:tr>
              <a:tr h="370840">
                <a:tc>
                  <a:txBody>
                    <a:bodyPr/>
                    <a:lstStyle/>
                    <a:p>
                      <a:r>
                        <a:rPr lang="en-US" sz="1000"/>
                        <a:t>312679</a:t>
                      </a:r>
                    </a:p>
                  </a:txBody>
                  <a:tcPr/>
                </a:tc>
                <a:tc>
                  <a:txBody>
                    <a:bodyPr/>
                    <a:lstStyle/>
                    <a:p>
                      <a:r>
                        <a:rPr lang="en-US" sz="1000"/>
                        <a:t>-396</a:t>
                      </a:r>
                    </a:p>
                  </a:txBody>
                  <a:tcPr/>
                </a:tc>
                <a:tc>
                  <a:txBody>
                    <a:bodyPr/>
                    <a:lstStyle/>
                    <a:p>
                      <a:r>
                        <a:rPr lang="en-US" sz="1000"/>
                        <a:t>331318</a:t>
                      </a:r>
                    </a:p>
                  </a:txBody>
                  <a:tcPr/>
                </a:tc>
                <a:tc>
                  <a:txBody>
                    <a:bodyPr/>
                    <a:lstStyle/>
                    <a:p>
                      <a:r>
                        <a:rPr lang="en-US" sz="1000"/>
                        <a:t>-264</a:t>
                      </a:r>
                    </a:p>
                  </a:txBody>
                  <a:tcPr/>
                </a:tc>
                <a:tc>
                  <a:txBody>
                    <a:bodyPr/>
                    <a:lstStyle/>
                    <a:p>
                      <a:r>
                        <a:rPr lang="en-US" sz="1000"/>
                        <a:t>107</a:t>
                      </a:r>
                    </a:p>
                  </a:txBody>
                  <a:tcPr/>
                </a:tc>
                <a:tc>
                  <a:txBody>
                    <a:bodyPr/>
                    <a:lstStyle/>
                    <a:p>
                      <a:r>
                        <a:rPr lang="en-US" sz="1000"/>
                        <a:t>8449</a:t>
                      </a:r>
                    </a:p>
                  </a:txBody>
                  <a:tcPr/>
                </a:tc>
                <a:tc>
                  <a:txBody>
                    <a:bodyPr/>
                    <a:lstStyle/>
                    <a:p>
                      <a:r>
                        <a:rPr lang="en-US" sz="1000"/>
                        <a:t>218</a:t>
                      </a:r>
                    </a:p>
                  </a:txBody>
                  <a:tcPr/>
                </a:tc>
                <a:tc>
                  <a:txBody>
                    <a:bodyPr/>
                    <a:lstStyle/>
                    <a:p>
                      <a:r>
                        <a:rPr lang="en-US" sz="1000"/>
                        <a:t>5264</a:t>
                      </a:r>
                    </a:p>
                  </a:txBody>
                  <a:tcPr/>
                </a:tc>
                <a:tc>
                  <a:txBody>
                    <a:bodyPr/>
                    <a:lstStyle/>
                    <a:p>
                      <a:r>
                        <a:rPr lang="en-US" sz="1000"/>
                        <a:t>4293</a:t>
                      </a:r>
                    </a:p>
                  </a:txBody>
                  <a:tcPr/>
                </a:tc>
                <a:tc>
                  <a:txBody>
                    <a:bodyPr/>
                    <a:lstStyle/>
                    <a:p>
                      <a:r>
                        <a:rPr lang="en-US" sz="1000"/>
                        <a:t>216</a:t>
                      </a:r>
                    </a:p>
                  </a:txBody>
                  <a:tcPr/>
                </a:tc>
                <a:tc>
                  <a:txBody>
                    <a:bodyPr/>
                    <a:lstStyle/>
                    <a:p>
                      <a:r>
                        <a:rPr lang="en-US" sz="1000"/>
                        <a:t>12958</a:t>
                      </a:r>
                    </a:p>
                  </a:txBody>
                  <a:tcPr/>
                </a:tc>
                <a:tc>
                  <a:txBody>
                    <a:bodyPr/>
                    <a:lstStyle/>
                    <a:p>
                      <a:r>
                        <a:rPr lang="en-US" sz="1000"/>
                        <a:t>0.0387 %</a:t>
                      </a:r>
                    </a:p>
                  </a:txBody>
                  <a:tcPr/>
                </a:tc>
                <a:extLst>
                  <a:ext uri="{0D108BD9-81ED-4DB2-BD59-A6C34878D82A}">
                    <a16:rowId xmlns:a16="http://schemas.microsoft.com/office/drawing/2014/main" val="3653151744"/>
                  </a:ext>
                </a:extLst>
              </a:tr>
            </a:tbl>
          </a:graphicData>
        </a:graphic>
      </p:graphicFrame>
      <p:sp>
        <p:nvSpPr>
          <p:cNvPr id="4" name="Text Placeholder 3">
            <a:extLst>
              <a:ext uri="{FF2B5EF4-FFF2-40B4-BE49-F238E27FC236}">
                <a16:creationId xmlns:a16="http://schemas.microsoft.com/office/drawing/2014/main" id="{17C42579-4230-4B26-A280-96E98258827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26672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B2715-32D0-4828-87DA-BA127A8C8235}"/>
              </a:ext>
            </a:extLst>
          </p:cNvPr>
          <p:cNvSpPr>
            <a:spLocks noGrp="1"/>
          </p:cNvSpPr>
          <p:nvPr>
            <p:ph type="title"/>
          </p:nvPr>
        </p:nvSpPr>
        <p:spPr/>
        <p:txBody>
          <a:bodyPr/>
          <a:lstStyle/>
          <a:p>
            <a:r>
              <a:rPr lang="en-US"/>
              <a:t>Facebook Weekbereik | NPO3FM</a:t>
            </a:r>
          </a:p>
        </p:txBody>
      </p:sp>
      <p:graphicFrame>
        <p:nvGraphicFramePr>
          <p:cNvPr id="6" name="Chart Placeholder 5">
            <a:extLst>
              <a:ext uri="{FF2B5EF4-FFF2-40B4-BE49-F238E27FC236}">
                <a16:creationId xmlns:a16="http://schemas.microsoft.com/office/drawing/2014/main" id="{588CF846-DAE2-4379-877C-90BF60CDA542}"/>
              </a:ext>
            </a:extLst>
          </p:cNvPr>
          <p:cNvGraphicFramePr>
            <a:graphicFrameLocks noGrp="1"/>
          </p:cNvGraphicFramePr>
          <p:nvPr>
            <p:ph type="chart" sz="quarter" idx="13"/>
            <p:extLst>
              <p:ext uri="{D42A27DB-BD31-4B8C-83A1-F6EECF244321}">
                <p14:modId xmlns:p14="http://schemas.microsoft.com/office/powerpoint/2010/main" val="3870272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380CBC-7E41-49E7-A20A-44EB7243B915}"/>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5EDFD54E-B04A-43E1-92F7-868324361B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9657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D59C3-7EFB-4DB0-861D-8430BD4E68AF}"/>
              </a:ext>
            </a:extLst>
          </p:cNvPr>
          <p:cNvSpPr>
            <a:spLocks noGrp="1"/>
          </p:cNvSpPr>
          <p:nvPr>
            <p:ph type="title"/>
          </p:nvPr>
        </p:nvSpPr>
        <p:spPr/>
        <p:txBody>
          <a:bodyPr/>
          <a:lstStyle/>
          <a:p>
            <a:r>
              <a:rPr lang="nl-NL"/>
              <a:t>Facebook Gemiddelde aan interacties per post | NPO3FM</a:t>
            </a:r>
            <a:endParaRPr lang="en-US"/>
          </a:p>
        </p:txBody>
      </p:sp>
      <p:graphicFrame>
        <p:nvGraphicFramePr>
          <p:cNvPr id="6" name="Chart Placeholder 5">
            <a:extLst>
              <a:ext uri="{FF2B5EF4-FFF2-40B4-BE49-F238E27FC236}">
                <a16:creationId xmlns:a16="http://schemas.microsoft.com/office/drawing/2014/main" id="{DAD75051-3785-4847-946E-4864EC8AE8CC}"/>
              </a:ext>
            </a:extLst>
          </p:cNvPr>
          <p:cNvGraphicFramePr>
            <a:graphicFrameLocks noGrp="1"/>
          </p:cNvGraphicFramePr>
          <p:nvPr>
            <p:ph type="chart" sz="quarter" idx="13"/>
            <p:extLst>
              <p:ext uri="{D42A27DB-BD31-4B8C-83A1-F6EECF244321}">
                <p14:modId xmlns:p14="http://schemas.microsoft.com/office/powerpoint/2010/main" val="3779438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DE55E1-57AA-4184-9B66-88A3DAB2ECA9}"/>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80D70D31-BB13-47B7-B63D-4EF0A735B2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4346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BC31D-D3F0-4A3D-A9DD-06C6EDCB7C68}"/>
              </a:ext>
            </a:extLst>
          </p:cNvPr>
          <p:cNvSpPr>
            <a:spLocks noGrp="1"/>
          </p:cNvSpPr>
          <p:nvPr>
            <p:ph type="title"/>
          </p:nvPr>
        </p:nvSpPr>
        <p:spPr/>
        <p:txBody>
          <a:bodyPr/>
          <a:lstStyle/>
          <a:p>
            <a:r>
              <a:rPr lang="en-US"/>
              <a:t>Facebook Fans or Followers Total | NPO3FM</a:t>
            </a:r>
          </a:p>
        </p:txBody>
      </p:sp>
      <p:graphicFrame>
        <p:nvGraphicFramePr>
          <p:cNvPr id="6" name="Chart Placeholder 5">
            <a:extLst>
              <a:ext uri="{FF2B5EF4-FFF2-40B4-BE49-F238E27FC236}">
                <a16:creationId xmlns:a16="http://schemas.microsoft.com/office/drawing/2014/main" id="{71AECF22-F444-488F-8B79-CF15774F7535}"/>
              </a:ext>
            </a:extLst>
          </p:cNvPr>
          <p:cNvGraphicFramePr>
            <a:graphicFrameLocks noGrp="1"/>
          </p:cNvGraphicFramePr>
          <p:nvPr>
            <p:ph type="chart" sz="quarter" idx="13"/>
            <p:extLst>
              <p:ext uri="{D42A27DB-BD31-4B8C-83A1-F6EECF244321}">
                <p14:modId xmlns:p14="http://schemas.microsoft.com/office/powerpoint/2010/main" val="2689306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221890-FBDC-410C-80FD-90507A153FFF}"/>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1911DE10-C6AB-4015-B47C-B38547730F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1300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68A4F-6EC0-43D6-9526-9BC5AF3E7429}"/>
              </a:ext>
            </a:extLst>
          </p:cNvPr>
          <p:cNvSpPr>
            <a:spLocks noGrp="1"/>
          </p:cNvSpPr>
          <p:nvPr>
            <p:ph type="title"/>
          </p:nvPr>
        </p:nvSpPr>
        <p:spPr/>
        <p:txBody>
          <a:bodyPr/>
          <a:lstStyle/>
          <a:p>
            <a:r>
              <a:rPr lang="en-US"/>
              <a:t>Facebook Post Type Distribution | NPO3FM</a:t>
            </a:r>
          </a:p>
        </p:txBody>
      </p:sp>
      <p:graphicFrame>
        <p:nvGraphicFramePr>
          <p:cNvPr id="6" name="Chart Placeholder 5">
            <a:extLst>
              <a:ext uri="{FF2B5EF4-FFF2-40B4-BE49-F238E27FC236}">
                <a16:creationId xmlns:a16="http://schemas.microsoft.com/office/drawing/2014/main" id="{7378F9BA-7350-4592-9658-108C70CC800E}"/>
              </a:ext>
            </a:extLst>
          </p:cNvPr>
          <p:cNvGraphicFramePr>
            <a:graphicFrameLocks noGrp="1"/>
          </p:cNvGraphicFramePr>
          <p:nvPr>
            <p:ph type="chart" sz="quarter" idx="13"/>
            <p:extLst>
              <p:ext uri="{D42A27DB-BD31-4B8C-83A1-F6EECF244321}">
                <p14:modId xmlns:p14="http://schemas.microsoft.com/office/powerpoint/2010/main" val="783112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66A9B3-72C7-4E4C-866E-306699958F12}"/>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12543295-AE21-4644-B45A-741B7D6C0F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8912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FCA41-BFF3-4C9B-A7A0-6A4399D4B844}"/>
              </a:ext>
            </a:extLst>
          </p:cNvPr>
          <p:cNvSpPr>
            <a:spLocks noGrp="1"/>
          </p:cNvSpPr>
          <p:nvPr>
            <p:ph type="title"/>
          </p:nvPr>
        </p:nvSpPr>
        <p:spPr/>
        <p:txBody>
          <a:bodyPr/>
          <a:lstStyle/>
          <a:p>
            <a:r>
              <a:rPr lang="en-US"/>
              <a:t>Facebook Top 10 best scorende posts | NPO3FM - 1 of 10</a:t>
            </a:r>
          </a:p>
        </p:txBody>
      </p:sp>
      <p:graphicFrame>
        <p:nvGraphicFramePr>
          <p:cNvPr id="5" name="Table Placeholder 4">
            <a:extLst>
              <a:ext uri="{FF2B5EF4-FFF2-40B4-BE49-F238E27FC236}">
                <a16:creationId xmlns:a16="http://schemas.microsoft.com/office/drawing/2014/main" id="{7E8D6940-4B79-4E5F-87DC-15FD6EEFB675}"/>
              </a:ext>
            </a:extLst>
          </p:cNvPr>
          <p:cNvGraphicFramePr>
            <a:graphicFrameLocks noGrp="1"/>
          </p:cNvGraphicFramePr>
          <p:nvPr>
            <p:ph type="tbl" sz="quarter" idx="13"/>
            <p:extLst>
              <p:ext uri="{D42A27DB-BD31-4B8C-83A1-F6EECF244321}">
                <p14:modId xmlns:p14="http://schemas.microsoft.com/office/powerpoint/2010/main" val="1131871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83737339"/>
                    </a:ext>
                  </a:extLst>
                </a:gridCol>
                <a:gridCol w="1645920">
                  <a:extLst>
                    <a:ext uri="{9D8B030D-6E8A-4147-A177-3AD203B41FA5}">
                      <a16:colId xmlns:a16="http://schemas.microsoft.com/office/drawing/2014/main" val="3685433107"/>
                    </a:ext>
                  </a:extLst>
                </a:gridCol>
                <a:gridCol w="1152144">
                  <a:extLst>
                    <a:ext uri="{9D8B030D-6E8A-4147-A177-3AD203B41FA5}">
                      <a16:colId xmlns:a16="http://schemas.microsoft.com/office/drawing/2014/main" val="3827792569"/>
                    </a:ext>
                  </a:extLst>
                </a:gridCol>
                <a:gridCol w="576072">
                  <a:extLst>
                    <a:ext uri="{9D8B030D-6E8A-4147-A177-3AD203B41FA5}">
                      <a16:colId xmlns:a16="http://schemas.microsoft.com/office/drawing/2014/main" val="304552261"/>
                    </a:ext>
                  </a:extLst>
                </a:gridCol>
                <a:gridCol w="576072">
                  <a:extLst>
                    <a:ext uri="{9D8B030D-6E8A-4147-A177-3AD203B41FA5}">
                      <a16:colId xmlns:a16="http://schemas.microsoft.com/office/drawing/2014/main" val="670571082"/>
                    </a:ext>
                  </a:extLst>
                </a:gridCol>
                <a:gridCol w="576072">
                  <a:extLst>
                    <a:ext uri="{9D8B030D-6E8A-4147-A177-3AD203B41FA5}">
                      <a16:colId xmlns:a16="http://schemas.microsoft.com/office/drawing/2014/main" val="2462469300"/>
                    </a:ext>
                  </a:extLst>
                </a:gridCol>
                <a:gridCol w="576072">
                  <a:extLst>
                    <a:ext uri="{9D8B030D-6E8A-4147-A177-3AD203B41FA5}">
                      <a16:colId xmlns:a16="http://schemas.microsoft.com/office/drawing/2014/main" val="4199412512"/>
                    </a:ext>
                  </a:extLst>
                </a:gridCol>
                <a:gridCol w="576072">
                  <a:extLst>
                    <a:ext uri="{9D8B030D-6E8A-4147-A177-3AD203B41FA5}">
                      <a16:colId xmlns:a16="http://schemas.microsoft.com/office/drawing/2014/main" val="190125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9528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- 2022-04-08 06:25:12</a:t>
                      </a:r>
                      <a:r>
                        <a:rPr kumimoji="0" lang="nl-NL" sz="1000" b="0" i="0" u="none" strike="noStrike" kern="1200" cap="none" spc="0" normalizeH="0" baseline="0" noProof="0">
                          <a:ln>
                            <a:noFill/>
                          </a:ln>
                          <a:solidFill>
                            <a:prstClr val="black"/>
                          </a:solidFill>
                          <a:effectLst/>
                          <a:uLnTx/>
                          <a:uFillTx/>
                          <a:latin typeface="+mn-lt"/>
                          <a:ea typeface="+mn-ea"/>
                          <a:cs typeface="+mn-cs"/>
                        </a:rPr>
                        <a:t>
 "Ik vind het super jammer dat het stopt, want dit is het allerleukste wat ik ooit heb gedaan op de radio."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w=360&amp;h=360&amp;url=https%3A%2F%2Fcms-assets.nporadio.nl%2Fnpo3fm%2F_videoThumbnail%2F50037159597_0f90e26a98_k.jpg%3Fv%3D1649398353&amp;cfs=1&amp;ext=emg0&amp;_nc_oe=6ffcc&amp;_nc_sid=06c271&amp;_nc_o2e=1&amp;ccb=3-6&amp;_nc_hash=AQHLvO4PuOCNY3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04/26/2022 01:12:42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26824341"/>
                  </a:ext>
                </a:extLst>
              </a:tr>
            </a:tbl>
          </a:graphicData>
        </a:graphic>
      </p:graphicFrame>
      <p:sp>
        <p:nvSpPr>
          <p:cNvPr id="4" name="Text Placeholder 3">
            <a:extLst>
              <a:ext uri="{FF2B5EF4-FFF2-40B4-BE49-F238E27FC236}">
                <a16:creationId xmlns:a16="http://schemas.microsoft.com/office/drawing/2014/main" id="{97C147DA-532F-4E70-8E70-01DB8074964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217725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CE764-2F4A-4838-9386-9B102E441F2F}"/>
              </a:ext>
            </a:extLst>
          </p:cNvPr>
          <p:cNvSpPr>
            <a:spLocks noGrp="1"/>
          </p:cNvSpPr>
          <p:nvPr>
            <p:ph type="title"/>
          </p:nvPr>
        </p:nvSpPr>
        <p:spPr/>
        <p:txBody>
          <a:bodyPr/>
          <a:lstStyle/>
          <a:p>
            <a:r>
              <a:rPr lang="en-US"/>
              <a:t>Facebook Top 10 best scorende posts | NPO3FM - 2 of 10</a:t>
            </a:r>
          </a:p>
        </p:txBody>
      </p:sp>
      <p:graphicFrame>
        <p:nvGraphicFramePr>
          <p:cNvPr id="5" name="Table Placeholder 4">
            <a:extLst>
              <a:ext uri="{FF2B5EF4-FFF2-40B4-BE49-F238E27FC236}">
                <a16:creationId xmlns:a16="http://schemas.microsoft.com/office/drawing/2014/main" id="{D2F398FE-A4C6-4724-88FC-139238BEC9A6}"/>
              </a:ext>
            </a:extLst>
          </p:cNvPr>
          <p:cNvGraphicFramePr>
            <a:graphicFrameLocks noGrp="1"/>
          </p:cNvGraphicFramePr>
          <p:nvPr>
            <p:ph type="tbl" sz="quarter" idx="13"/>
            <p:extLst>
              <p:ext uri="{D42A27DB-BD31-4B8C-83A1-F6EECF244321}">
                <p14:modId xmlns:p14="http://schemas.microsoft.com/office/powerpoint/2010/main" val="4008969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83198093"/>
                    </a:ext>
                  </a:extLst>
                </a:gridCol>
                <a:gridCol w="1645920">
                  <a:extLst>
                    <a:ext uri="{9D8B030D-6E8A-4147-A177-3AD203B41FA5}">
                      <a16:colId xmlns:a16="http://schemas.microsoft.com/office/drawing/2014/main" val="2751627540"/>
                    </a:ext>
                  </a:extLst>
                </a:gridCol>
                <a:gridCol w="1152144">
                  <a:extLst>
                    <a:ext uri="{9D8B030D-6E8A-4147-A177-3AD203B41FA5}">
                      <a16:colId xmlns:a16="http://schemas.microsoft.com/office/drawing/2014/main" val="739824397"/>
                    </a:ext>
                  </a:extLst>
                </a:gridCol>
                <a:gridCol w="576072">
                  <a:extLst>
                    <a:ext uri="{9D8B030D-6E8A-4147-A177-3AD203B41FA5}">
                      <a16:colId xmlns:a16="http://schemas.microsoft.com/office/drawing/2014/main" val="2652874017"/>
                    </a:ext>
                  </a:extLst>
                </a:gridCol>
                <a:gridCol w="576072">
                  <a:extLst>
                    <a:ext uri="{9D8B030D-6E8A-4147-A177-3AD203B41FA5}">
                      <a16:colId xmlns:a16="http://schemas.microsoft.com/office/drawing/2014/main" val="1208891173"/>
                    </a:ext>
                  </a:extLst>
                </a:gridCol>
                <a:gridCol w="576072">
                  <a:extLst>
                    <a:ext uri="{9D8B030D-6E8A-4147-A177-3AD203B41FA5}">
                      <a16:colId xmlns:a16="http://schemas.microsoft.com/office/drawing/2014/main" val="1298117326"/>
                    </a:ext>
                  </a:extLst>
                </a:gridCol>
                <a:gridCol w="576072">
                  <a:extLst>
                    <a:ext uri="{9D8B030D-6E8A-4147-A177-3AD203B41FA5}">
                      <a16:colId xmlns:a16="http://schemas.microsoft.com/office/drawing/2014/main" val="1359361875"/>
                    </a:ext>
                  </a:extLst>
                </a:gridCol>
                <a:gridCol w="576072">
                  <a:extLst>
                    <a:ext uri="{9D8B030D-6E8A-4147-A177-3AD203B41FA5}">
                      <a16:colId xmlns:a16="http://schemas.microsoft.com/office/drawing/2014/main" val="4213370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9747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- 2022-04-25 13:42:32</a:t>
                      </a:r>
                      <a:r>
                        <a:rPr kumimoji="0" lang="nl-NL" sz="1000" b="0" i="0" u="none" strike="noStrike" kern="1200" cap="none" spc="0" normalizeH="0" baseline="0" noProof="0">
                          <a:ln>
                            <a:noFill/>
                          </a:ln>
                          <a:solidFill>
                            <a:prstClr val="black"/>
                          </a:solidFill>
                          <a:effectLst/>
                          <a:uLnTx/>
                          <a:uFillTx/>
                          <a:latin typeface="+mn-lt"/>
                          <a:ea typeface="+mn-ea"/>
                          <a:cs typeface="+mn-cs"/>
                        </a:rPr>
                        <a:t>
 Verdrietig nieuws.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360&amp;h=360&amp;url=https%3A%2F%2Fcms-assets.nporadio.nl%2Fnpo3fm%2F_videoThumbnail%2F27328840570_646e7ad831_h.jpg%3Fv%3D1650893929&amp;cfs=1&amp;ext=emg0&amp;_nc_oe=70122&amp;_nc_sid=06c271&amp;_nc_o2e=1&amp;ccb=3-6&amp;_nc_hash=AQGRxcYxqNt5eC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07:16:59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06999319"/>
                  </a:ext>
                </a:extLst>
              </a:tr>
            </a:tbl>
          </a:graphicData>
        </a:graphic>
      </p:graphicFrame>
      <p:sp>
        <p:nvSpPr>
          <p:cNvPr id="4" name="Text Placeholder 3">
            <a:extLst>
              <a:ext uri="{FF2B5EF4-FFF2-40B4-BE49-F238E27FC236}">
                <a16:creationId xmlns:a16="http://schemas.microsoft.com/office/drawing/2014/main" id="{F7B45772-4EFB-4AD9-930E-1DBB791F8F8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834046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D4C1F-CB7F-4B52-9D92-AC015CEEB177}"/>
              </a:ext>
            </a:extLst>
          </p:cNvPr>
          <p:cNvSpPr>
            <a:spLocks noGrp="1"/>
          </p:cNvSpPr>
          <p:nvPr>
            <p:ph type="title"/>
          </p:nvPr>
        </p:nvSpPr>
        <p:spPr/>
        <p:txBody>
          <a:bodyPr/>
          <a:lstStyle/>
          <a:p>
            <a:r>
              <a:rPr lang="en-US"/>
              <a:t>Facebook Top 10 best scorende posts | NPO3FM - 3 of 10</a:t>
            </a:r>
          </a:p>
        </p:txBody>
      </p:sp>
      <p:graphicFrame>
        <p:nvGraphicFramePr>
          <p:cNvPr id="5" name="Table Placeholder 4">
            <a:extLst>
              <a:ext uri="{FF2B5EF4-FFF2-40B4-BE49-F238E27FC236}">
                <a16:creationId xmlns:a16="http://schemas.microsoft.com/office/drawing/2014/main" id="{F4BCC2EF-7E2F-42D6-9BCC-48A93663DD77}"/>
              </a:ext>
            </a:extLst>
          </p:cNvPr>
          <p:cNvGraphicFramePr>
            <a:graphicFrameLocks noGrp="1"/>
          </p:cNvGraphicFramePr>
          <p:nvPr>
            <p:ph type="tbl" sz="quarter" idx="13"/>
            <p:extLst>
              <p:ext uri="{D42A27DB-BD31-4B8C-83A1-F6EECF244321}">
                <p14:modId xmlns:p14="http://schemas.microsoft.com/office/powerpoint/2010/main" val="2424483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43462842"/>
                    </a:ext>
                  </a:extLst>
                </a:gridCol>
                <a:gridCol w="1645920">
                  <a:extLst>
                    <a:ext uri="{9D8B030D-6E8A-4147-A177-3AD203B41FA5}">
                      <a16:colId xmlns:a16="http://schemas.microsoft.com/office/drawing/2014/main" val="3480903910"/>
                    </a:ext>
                  </a:extLst>
                </a:gridCol>
                <a:gridCol w="1152144">
                  <a:extLst>
                    <a:ext uri="{9D8B030D-6E8A-4147-A177-3AD203B41FA5}">
                      <a16:colId xmlns:a16="http://schemas.microsoft.com/office/drawing/2014/main" val="610446195"/>
                    </a:ext>
                  </a:extLst>
                </a:gridCol>
                <a:gridCol w="576072">
                  <a:extLst>
                    <a:ext uri="{9D8B030D-6E8A-4147-A177-3AD203B41FA5}">
                      <a16:colId xmlns:a16="http://schemas.microsoft.com/office/drawing/2014/main" val="114695154"/>
                    </a:ext>
                  </a:extLst>
                </a:gridCol>
                <a:gridCol w="576072">
                  <a:extLst>
                    <a:ext uri="{9D8B030D-6E8A-4147-A177-3AD203B41FA5}">
                      <a16:colId xmlns:a16="http://schemas.microsoft.com/office/drawing/2014/main" val="613057633"/>
                    </a:ext>
                  </a:extLst>
                </a:gridCol>
                <a:gridCol w="576072">
                  <a:extLst>
                    <a:ext uri="{9D8B030D-6E8A-4147-A177-3AD203B41FA5}">
                      <a16:colId xmlns:a16="http://schemas.microsoft.com/office/drawing/2014/main" val="3599763392"/>
                    </a:ext>
                  </a:extLst>
                </a:gridCol>
                <a:gridCol w="576072">
                  <a:extLst>
                    <a:ext uri="{9D8B030D-6E8A-4147-A177-3AD203B41FA5}">
                      <a16:colId xmlns:a16="http://schemas.microsoft.com/office/drawing/2014/main" val="1847794891"/>
                    </a:ext>
                  </a:extLst>
                </a:gridCol>
                <a:gridCol w="576072">
                  <a:extLst>
                    <a:ext uri="{9D8B030D-6E8A-4147-A177-3AD203B41FA5}">
                      <a16:colId xmlns:a16="http://schemas.microsoft.com/office/drawing/2014/main" val="2704199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7280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- 2022-04-28 09:01:18</a:t>
                      </a:r>
                      <a:r>
                        <a:rPr kumimoji="0" lang="nl-NL" sz="1000" b="0" i="0" u="none" strike="noStrike" kern="1200" cap="none" spc="0" normalizeH="0" baseline="0" noProof="0">
                          <a:ln>
                            <a:noFill/>
                          </a:ln>
                          <a:solidFill>
                            <a:prstClr val="black"/>
                          </a:solidFill>
                          <a:effectLst/>
                          <a:uLnTx/>
                          <a:uFillTx/>
                          <a:latin typeface="+mn-lt"/>
                          <a:ea typeface="+mn-ea"/>
                          <a:cs typeface="+mn-cs"/>
                        </a:rPr>
                        <a:t>
 Johan Derksen weigert excuses te maken na de ophef die is ontstaan over een anekdote uit zijn jongere jaren. "We moeten gewoon wachten totdat dit soort gasten uitgestorven zijn."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279251071_10158550514287124_8294919727508631225_n.jpg?stp=dst-jpg_s720x720&amp;_nc_cat=109&amp;ccb=1-6&amp;_nc_sid=8024bb&amp;_nc_ohc=7q7UFl-POxIAX_G-omX&amp;_nc_ht=scontent-iad3-1.xx&amp;edm=AKIiGfEEAAAA&amp;oh=00_AT-ZiEM8eeHPUbUvK2UBbfcDAlRsjKVM0vMdUdXrfTUOQA&amp;oe=627F311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07:16:59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8064122"/>
                  </a:ext>
                </a:extLst>
              </a:tr>
            </a:tbl>
          </a:graphicData>
        </a:graphic>
      </p:graphicFrame>
      <p:sp>
        <p:nvSpPr>
          <p:cNvPr id="4" name="Text Placeholder 3">
            <a:extLst>
              <a:ext uri="{FF2B5EF4-FFF2-40B4-BE49-F238E27FC236}">
                <a16:creationId xmlns:a16="http://schemas.microsoft.com/office/drawing/2014/main" id="{D5C338D6-EA5A-488B-887C-F0A0F845B25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848618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A7382-4784-4F9A-9EA6-2DFD20A28F0B}"/>
              </a:ext>
            </a:extLst>
          </p:cNvPr>
          <p:cNvSpPr>
            <a:spLocks noGrp="1"/>
          </p:cNvSpPr>
          <p:nvPr>
            <p:ph type="title"/>
          </p:nvPr>
        </p:nvSpPr>
        <p:spPr/>
        <p:txBody>
          <a:bodyPr/>
          <a:lstStyle/>
          <a:p>
            <a:r>
              <a:rPr lang="en-US"/>
              <a:t>Facebook Top 10 best scorende posts | NPO3FM - 4 of 10</a:t>
            </a:r>
          </a:p>
        </p:txBody>
      </p:sp>
      <p:graphicFrame>
        <p:nvGraphicFramePr>
          <p:cNvPr id="5" name="Table Placeholder 4">
            <a:extLst>
              <a:ext uri="{FF2B5EF4-FFF2-40B4-BE49-F238E27FC236}">
                <a16:creationId xmlns:a16="http://schemas.microsoft.com/office/drawing/2014/main" id="{70F0295C-7D58-4C36-8FA1-B795B0EBC94D}"/>
              </a:ext>
            </a:extLst>
          </p:cNvPr>
          <p:cNvGraphicFramePr>
            <a:graphicFrameLocks noGrp="1"/>
          </p:cNvGraphicFramePr>
          <p:nvPr>
            <p:ph type="tbl" sz="quarter" idx="13"/>
            <p:extLst>
              <p:ext uri="{D42A27DB-BD31-4B8C-83A1-F6EECF244321}">
                <p14:modId xmlns:p14="http://schemas.microsoft.com/office/powerpoint/2010/main" val="1990590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33336099"/>
                    </a:ext>
                  </a:extLst>
                </a:gridCol>
                <a:gridCol w="1645920">
                  <a:extLst>
                    <a:ext uri="{9D8B030D-6E8A-4147-A177-3AD203B41FA5}">
                      <a16:colId xmlns:a16="http://schemas.microsoft.com/office/drawing/2014/main" val="4184533212"/>
                    </a:ext>
                  </a:extLst>
                </a:gridCol>
                <a:gridCol w="1152144">
                  <a:extLst>
                    <a:ext uri="{9D8B030D-6E8A-4147-A177-3AD203B41FA5}">
                      <a16:colId xmlns:a16="http://schemas.microsoft.com/office/drawing/2014/main" val="1533893377"/>
                    </a:ext>
                  </a:extLst>
                </a:gridCol>
                <a:gridCol w="576072">
                  <a:extLst>
                    <a:ext uri="{9D8B030D-6E8A-4147-A177-3AD203B41FA5}">
                      <a16:colId xmlns:a16="http://schemas.microsoft.com/office/drawing/2014/main" val="2824007055"/>
                    </a:ext>
                  </a:extLst>
                </a:gridCol>
                <a:gridCol w="576072">
                  <a:extLst>
                    <a:ext uri="{9D8B030D-6E8A-4147-A177-3AD203B41FA5}">
                      <a16:colId xmlns:a16="http://schemas.microsoft.com/office/drawing/2014/main" val="2344785072"/>
                    </a:ext>
                  </a:extLst>
                </a:gridCol>
                <a:gridCol w="576072">
                  <a:extLst>
                    <a:ext uri="{9D8B030D-6E8A-4147-A177-3AD203B41FA5}">
                      <a16:colId xmlns:a16="http://schemas.microsoft.com/office/drawing/2014/main" val="4167958155"/>
                    </a:ext>
                  </a:extLst>
                </a:gridCol>
                <a:gridCol w="576072">
                  <a:extLst>
                    <a:ext uri="{9D8B030D-6E8A-4147-A177-3AD203B41FA5}">
                      <a16:colId xmlns:a16="http://schemas.microsoft.com/office/drawing/2014/main" val="1078002580"/>
                    </a:ext>
                  </a:extLst>
                </a:gridCol>
                <a:gridCol w="576072">
                  <a:extLst>
                    <a:ext uri="{9D8B030D-6E8A-4147-A177-3AD203B41FA5}">
                      <a16:colId xmlns:a16="http://schemas.microsoft.com/office/drawing/2014/main" val="2660086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8269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- 2022-04-02 17:00:00</a:t>
                      </a:r>
                      <a:r>
                        <a:rPr kumimoji="0" lang="nl-NL" sz="1000" b="0" i="0" u="none" strike="noStrike" kern="1200" cap="none" spc="0" normalizeH="0" baseline="0" noProof="0">
                          <a:ln>
                            <a:noFill/>
                          </a:ln>
                          <a:solidFill>
                            <a:prstClr val="black"/>
                          </a:solidFill>
                          <a:effectLst/>
                          <a:uLnTx/>
                          <a:uFillTx/>
                          <a:latin typeface="+mn-lt"/>
                          <a:ea typeface="+mn-ea"/>
                          <a:cs typeface="+mn-cs"/>
                        </a:rPr>
                        <a:t>
 Deze drumskills en ook nog eens een toffe vent. Wat een gemis.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248403381_500877741582770_4223093163160382444_n.jpg?stp=dst-jpg_s720x720&amp;_nc_cat=101&amp;ccb=1-5&amp;_nc_sid=ad6a45&amp;_nc_ohc=Vdu82jr1yVcAX9v_Gph&amp;_nc_oc=AQmqNL0nYu5tMocoMde7tXDym-VOMK80qJnkmIzA-Jrktc10xCXFZoYuFMglvzJw3P0&amp;_nc_ht=scontent-iad3-1.xx&amp;edm=AKIiGfEEAAAA&amp;oh=00_AT_JGrcom2leHaxrL9PD6T1qV-9pT1JIJ5DWaVSUDza_Rg&amp;oe=62655699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04/20/2022 07:39:47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44350572"/>
                  </a:ext>
                </a:extLst>
              </a:tr>
            </a:tbl>
          </a:graphicData>
        </a:graphic>
      </p:graphicFrame>
      <p:sp>
        <p:nvSpPr>
          <p:cNvPr id="4" name="Text Placeholder 3">
            <a:extLst>
              <a:ext uri="{FF2B5EF4-FFF2-40B4-BE49-F238E27FC236}">
                <a16:creationId xmlns:a16="http://schemas.microsoft.com/office/drawing/2014/main" id="{F836ACFF-65AF-4D48-A5CC-5043DC8714E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922230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2BDF2-2E30-49DD-A03F-D4BE70C4F311}"/>
              </a:ext>
            </a:extLst>
          </p:cNvPr>
          <p:cNvSpPr>
            <a:spLocks noGrp="1"/>
          </p:cNvSpPr>
          <p:nvPr>
            <p:ph type="title"/>
          </p:nvPr>
        </p:nvSpPr>
        <p:spPr/>
        <p:txBody>
          <a:bodyPr/>
          <a:lstStyle/>
          <a:p>
            <a:r>
              <a:rPr lang="en-US"/>
              <a:t>Facebook Top 10 best scorende posts | NPO3FM - 5 of 10</a:t>
            </a:r>
          </a:p>
        </p:txBody>
      </p:sp>
      <p:graphicFrame>
        <p:nvGraphicFramePr>
          <p:cNvPr id="5" name="Table Placeholder 4">
            <a:extLst>
              <a:ext uri="{FF2B5EF4-FFF2-40B4-BE49-F238E27FC236}">
                <a16:creationId xmlns:a16="http://schemas.microsoft.com/office/drawing/2014/main" id="{E74F6863-9CCE-4B60-8289-36A484C120B7}"/>
              </a:ext>
            </a:extLst>
          </p:cNvPr>
          <p:cNvGraphicFramePr>
            <a:graphicFrameLocks noGrp="1"/>
          </p:cNvGraphicFramePr>
          <p:nvPr>
            <p:ph type="tbl" sz="quarter" idx="13"/>
            <p:extLst>
              <p:ext uri="{D42A27DB-BD31-4B8C-83A1-F6EECF244321}">
                <p14:modId xmlns:p14="http://schemas.microsoft.com/office/powerpoint/2010/main" val="3275597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44282620"/>
                    </a:ext>
                  </a:extLst>
                </a:gridCol>
                <a:gridCol w="1645920">
                  <a:extLst>
                    <a:ext uri="{9D8B030D-6E8A-4147-A177-3AD203B41FA5}">
                      <a16:colId xmlns:a16="http://schemas.microsoft.com/office/drawing/2014/main" val="3888320732"/>
                    </a:ext>
                  </a:extLst>
                </a:gridCol>
                <a:gridCol w="1152144">
                  <a:extLst>
                    <a:ext uri="{9D8B030D-6E8A-4147-A177-3AD203B41FA5}">
                      <a16:colId xmlns:a16="http://schemas.microsoft.com/office/drawing/2014/main" val="2304700306"/>
                    </a:ext>
                  </a:extLst>
                </a:gridCol>
                <a:gridCol w="576072">
                  <a:extLst>
                    <a:ext uri="{9D8B030D-6E8A-4147-A177-3AD203B41FA5}">
                      <a16:colId xmlns:a16="http://schemas.microsoft.com/office/drawing/2014/main" val="1937962689"/>
                    </a:ext>
                  </a:extLst>
                </a:gridCol>
                <a:gridCol w="576072">
                  <a:extLst>
                    <a:ext uri="{9D8B030D-6E8A-4147-A177-3AD203B41FA5}">
                      <a16:colId xmlns:a16="http://schemas.microsoft.com/office/drawing/2014/main" val="2158171370"/>
                    </a:ext>
                  </a:extLst>
                </a:gridCol>
                <a:gridCol w="576072">
                  <a:extLst>
                    <a:ext uri="{9D8B030D-6E8A-4147-A177-3AD203B41FA5}">
                      <a16:colId xmlns:a16="http://schemas.microsoft.com/office/drawing/2014/main" val="148479211"/>
                    </a:ext>
                  </a:extLst>
                </a:gridCol>
                <a:gridCol w="576072">
                  <a:extLst>
                    <a:ext uri="{9D8B030D-6E8A-4147-A177-3AD203B41FA5}">
                      <a16:colId xmlns:a16="http://schemas.microsoft.com/office/drawing/2014/main" val="534257534"/>
                    </a:ext>
                  </a:extLst>
                </a:gridCol>
                <a:gridCol w="576072">
                  <a:extLst>
                    <a:ext uri="{9D8B030D-6E8A-4147-A177-3AD203B41FA5}">
                      <a16:colId xmlns:a16="http://schemas.microsoft.com/office/drawing/2014/main" val="3588905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8332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- 2022-04-07 17:59:00</a:t>
                      </a:r>
                      <a:r>
                        <a:rPr kumimoji="0" lang="nl-NL" sz="1000" b="0" i="0" u="none" strike="noStrike" kern="1200" cap="none" spc="0" normalizeH="0" baseline="0" noProof="0">
                          <a:ln>
                            <a:noFill/>
                          </a:ln>
                          <a:solidFill>
                            <a:prstClr val="black"/>
                          </a:solidFill>
                          <a:effectLst/>
                          <a:uLnTx/>
                          <a:uFillTx/>
                          <a:latin typeface="+mn-lt"/>
                          <a:ea typeface="+mn-ea"/>
                          <a:cs typeface="+mn-cs"/>
                        </a:rPr>
                        <a:t>
 "Hoi!! Eef en ik zijn al 7 jaar collega’s bij 3FM en we hebben al zoveel meegemaakt. Hoogtepunten, dieptepunten en gewone punten! Geniet ervan en vergeet niet de mensen om je heen een beetje liefde maar vooral waardering te geven.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278086761_10158520805502124_2107263678127619646_n.jpg?stp=dst-jpg_s720x720&amp;_nc_cat=103&amp;ccb=1-5&amp;_nc_sid=8024bb&amp;_nc_ohc=DAPXgWIQsIUAX8-srMp&amp;_nc_ht=scontent-iad3-2.xx&amp;edm=AKIiGfEEAAAA&amp;oh=00_AT8uMv9UtsQxIaTry_QBuTJAm4C2KWb6uIXqOqB1qrFs_g&amp;oe=626C461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04/25/2022 13:13:02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4910567"/>
                  </a:ext>
                </a:extLst>
              </a:tr>
            </a:tbl>
          </a:graphicData>
        </a:graphic>
      </p:graphicFrame>
      <p:sp>
        <p:nvSpPr>
          <p:cNvPr id="4" name="Text Placeholder 3">
            <a:extLst>
              <a:ext uri="{FF2B5EF4-FFF2-40B4-BE49-F238E27FC236}">
                <a16:creationId xmlns:a16="http://schemas.microsoft.com/office/drawing/2014/main" id="{6FF47935-4867-4270-96F1-1EFACB8DF13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956168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C62AC-E2AB-41A3-AF26-F09ED01B260A}"/>
              </a:ext>
            </a:extLst>
          </p:cNvPr>
          <p:cNvSpPr>
            <a:spLocks noGrp="1"/>
          </p:cNvSpPr>
          <p:nvPr>
            <p:ph type="title"/>
          </p:nvPr>
        </p:nvSpPr>
        <p:spPr/>
        <p:txBody>
          <a:bodyPr/>
          <a:lstStyle/>
          <a:p>
            <a:r>
              <a:rPr lang="en-US"/>
              <a:t>Facebook Top 10 best scorende posts | NPO3FM - 6 of 10</a:t>
            </a:r>
          </a:p>
        </p:txBody>
      </p:sp>
      <p:graphicFrame>
        <p:nvGraphicFramePr>
          <p:cNvPr id="5" name="Table Placeholder 4">
            <a:extLst>
              <a:ext uri="{FF2B5EF4-FFF2-40B4-BE49-F238E27FC236}">
                <a16:creationId xmlns:a16="http://schemas.microsoft.com/office/drawing/2014/main" id="{53949F96-75B4-4BE4-9758-2B8131E5C68E}"/>
              </a:ext>
            </a:extLst>
          </p:cNvPr>
          <p:cNvGraphicFramePr>
            <a:graphicFrameLocks noGrp="1"/>
          </p:cNvGraphicFramePr>
          <p:nvPr>
            <p:ph type="tbl" sz="quarter" idx="13"/>
            <p:extLst>
              <p:ext uri="{D42A27DB-BD31-4B8C-83A1-F6EECF244321}">
                <p14:modId xmlns:p14="http://schemas.microsoft.com/office/powerpoint/2010/main" val="543357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0490627"/>
                    </a:ext>
                  </a:extLst>
                </a:gridCol>
                <a:gridCol w="1645920">
                  <a:extLst>
                    <a:ext uri="{9D8B030D-6E8A-4147-A177-3AD203B41FA5}">
                      <a16:colId xmlns:a16="http://schemas.microsoft.com/office/drawing/2014/main" val="3963958343"/>
                    </a:ext>
                  </a:extLst>
                </a:gridCol>
                <a:gridCol w="1152144">
                  <a:extLst>
                    <a:ext uri="{9D8B030D-6E8A-4147-A177-3AD203B41FA5}">
                      <a16:colId xmlns:a16="http://schemas.microsoft.com/office/drawing/2014/main" val="401884438"/>
                    </a:ext>
                  </a:extLst>
                </a:gridCol>
                <a:gridCol w="576072">
                  <a:extLst>
                    <a:ext uri="{9D8B030D-6E8A-4147-A177-3AD203B41FA5}">
                      <a16:colId xmlns:a16="http://schemas.microsoft.com/office/drawing/2014/main" val="4236073680"/>
                    </a:ext>
                  </a:extLst>
                </a:gridCol>
                <a:gridCol w="576072">
                  <a:extLst>
                    <a:ext uri="{9D8B030D-6E8A-4147-A177-3AD203B41FA5}">
                      <a16:colId xmlns:a16="http://schemas.microsoft.com/office/drawing/2014/main" val="500409356"/>
                    </a:ext>
                  </a:extLst>
                </a:gridCol>
                <a:gridCol w="576072">
                  <a:extLst>
                    <a:ext uri="{9D8B030D-6E8A-4147-A177-3AD203B41FA5}">
                      <a16:colId xmlns:a16="http://schemas.microsoft.com/office/drawing/2014/main" val="1602129174"/>
                    </a:ext>
                  </a:extLst>
                </a:gridCol>
                <a:gridCol w="576072">
                  <a:extLst>
                    <a:ext uri="{9D8B030D-6E8A-4147-A177-3AD203B41FA5}">
                      <a16:colId xmlns:a16="http://schemas.microsoft.com/office/drawing/2014/main" val="2022847047"/>
                    </a:ext>
                  </a:extLst>
                </a:gridCol>
                <a:gridCol w="576072">
                  <a:extLst>
                    <a:ext uri="{9D8B030D-6E8A-4147-A177-3AD203B41FA5}">
                      <a16:colId xmlns:a16="http://schemas.microsoft.com/office/drawing/2014/main" val="2602731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9610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- 2022-04-16 15:00:25</a:t>
                      </a:r>
                      <a:r>
                        <a:rPr kumimoji="0" lang="nl-NL" sz="1000" b="0" i="0" u="none" strike="noStrike" kern="1200" cap="none" spc="0" normalizeH="0" baseline="0" noProof="0">
                          <a:ln>
                            <a:noFill/>
                          </a:ln>
                          <a:solidFill>
                            <a:prstClr val="black"/>
                          </a:solidFill>
                          <a:effectLst/>
                          <a:uLnTx/>
                          <a:uFillTx/>
                          <a:latin typeface="+mn-lt"/>
                          <a:ea typeface="+mn-ea"/>
                          <a:cs typeface="+mn-cs"/>
                        </a:rPr>
                        <a:t>
 Dat is zo'n €95.000 per minuut.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w=360&amp;h=360&amp;url=https%3A%2F%2Fcms-assets.nporadio.nl%2Fnpo3fm%2F_videoThumbnail%2F33055239326_7c580f93b9_o.jpg%3Fv%3D1650017206%2C0.5024%2C0.3736&amp;cfs=1&amp;ext=emg0&amp;_nc_oe=70081&amp;_nc_sid=06c271&amp;_nc_o2e=1&amp;ccb=3-6&amp;_nc_hash=AQEkZ2xPQiJ70QN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05/03/2022 13:15:04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56025464"/>
                  </a:ext>
                </a:extLst>
              </a:tr>
            </a:tbl>
          </a:graphicData>
        </a:graphic>
      </p:graphicFrame>
      <p:sp>
        <p:nvSpPr>
          <p:cNvPr id="4" name="Text Placeholder 3">
            <a:extLst>
              <a:ext uri="{FF2B5EF4-FFF2-40B4-BE49-F238E27FC236}">
                <a16:creationId xmlns:a16="http://schemas.microsoft.com/office/drawing/2014/main" id="{56F76DE1-4AD4-4EC2-AC08-1451C2183B4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84779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25607-A7BA-4F3C-9250-12D868F4F0A7}"/>
              </a:ext>
            </a:extLst>
          </p:cNvPr>
          <p:cNvSpPr>
            <a:spLocks noGrp="1"/>
          </p:cNvSpPr>
          <p:nvPr>
            <p:ph type="title"/>
          </p:nvPr>
        </p:nvSpPr>
        <p:spPr/>
        <p:txBody>
          <a:bodyPr/>
          <a:lstStyle/>
          <a:p>
            <a:r>
              <a:rPr lang="en-US"/>
              <a:t>Facebook Top 10 best scorende posts | NPO3FM - 7 of 10</a:t>
            </a:r>
          </a:p>
        </p:txBody>
      </p:sp>
      <p:graphicFrame>
        <p:nvGraphicFramePr>
          <p:cNvPr id="5" name="Table Placeholder 4">
            <a:extLst>
              <a:ext uri="{FF2B5EF4-FFF2-40B4-BE49-F238E27FC236}">
                <a16:creationId xmlns:a16="http://schemas.microsoft.com/office/drawing/2014/main" id="{3105E324-CC70-457A-BE02-AFFE2EB3FF53}"/>
              </a:ext>
            </a:extLst>
          </p:cNvPr>
          <p:cNvGraphicFramePr>
            <a:graphicFrameLocks noGrp="1"/>
          </p:cNvGraphicFramePr>
          <p:nvPr>
            <p:ph type="tbl" sz="quarter" idx="13"/>
            <p:extLst>
              <p:ext uri="{D42A27DB-BD31-4B8C-83A1-F6EECF244321}">
                <p14:modId xmlns:p14="http://schemas.microsoft.com/office/powerpoint/2010/main" val="3471619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28140053"/>
                    </a:ext>
                  </a:extLst>
                </a:gridCol>
                <a:gridCol w="1645920">
                  <a:extLst>
                    <a:ext uri="{9D8B030D-6E8A-4147-A177-3AD203B41FA5}">
                      <a16:colId xmlns:a16="http://schemas.microsoft.com/office/drawing/2014/main" val="1507349668"/>
                    </a:ext>
                  </a:extLst>
                </a:gridCol>
                <a:gridCol w="1152144">
                  <a:extLst>
                    <a:ext uri="{9D8B030D-6E8A-4147-A177-3AD203B41FA5}">
                      <a16:colId xmlns:a16="http://schemas.microsoft.com/office/drawing/2014/main" val="1639349170"/>
                    </a:ext>
                  </a:extLst>
                </a:gridCol>
                <a:gridCol w="576072">
                  <a:extLst>
                    <a:ext uri="{9D8B030D-6E8A-4147-A177-3AD203B41FA5}">
                      <a16:colId xmlns:a16="http://schemas.microsoft.com/office/drawing/2014/main" val="3515577493"/>
                    </a:ext>
                  </a:extLst>
                </a:gridCol>
                <a:gridCol w="576072">
                  <a:extLst>
                    <a:ext uri="{9D8B030D-6E8A-4147-A177-3AD203B41FA5}">
                      <a16:colId xmlns:a16="http://schemas.microsoft.com/office/drawing/2014/main" val="3357757413"/>
                    </a:ext>
                  </a:extLst>
                </a:gridCol>
                <a:gridCol w="576072">
                  <a:extLst>
                    <a:ext uri="{9D8B030D-6E8A-4147-A177-3AD203B41FA5}">
                      <a16:colId xmlns:a16="http://schemas.microsoft.com/office/drawing/2014/main" val="1524160176"/>
                    </a:ext>
                  </a:extLst>
                </a:gridCol>
                <a:gridCol w="576072">
                  <a:extLst>
                    <a:ext uri="{9D8B030D-6E8A-4147-A177-3AD203B41FA5}">
                      <a16:colId xmlns:a16="http://schemas.microsoft.com/office/drawing/2014/main" val="3255160793"/>
                    </a:ext>
                  </a:extLst>
                </a:gridCol>
                <a:gridCol w="576072">
                  <a:extLst>
                    <a:ext uri="{9D8B030D-6E8A-4147-A177-3AD203B41FA5}">
                      <a16:colId xmlns:a16="http://schemas.microsoft.com/office/drawing/2014/main" val="1349249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3954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- 2022-04-20 13:36:14</a:t>
                      </a:r>
                      <a:r>
                        <a:rPr kumimoji="0" lang="nl-NL" sz="1000" b="0" i="0" u="none" strike="noStrike" kern="1200" cap="none" spc="0" normalizeH="0" baseline="0" noProof="0">
                          <a:ln>
                            <a:noFill/>
                          </a:ln>
                          <a:solidFill>
                            <a:prstClr val="black"/>
                          </a:solidFill>
                          <a:effectLst/>
                          <a:uLnTx/>
                          <a:uFillTx/>
                          <a:latin typeface="+mn-lt"/>
                          <a:ea typeface="+mn-ea"/>
                          <a:cs typeface="+mn-cs"/>
                        </a:rPr>
                        <a:t>
 Vandaag is het vier jaar geleden dat Avicii overleed.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360&amp;h=360&amp;url=https%3A%2F%2Fcms-assets.nporadio.nl%2Fnpo3fm%2F_videoThumbnail%2FAvicii-Facebook.jpeg%3Fv%3D1650378211&amp;cfs=1&amp;ext=emg0&amp;_nc_oe=700f2&amp;_nc_sid=06c271&amp;_nc_o2e=1&amp;ccb=3-6&amp;_nc_hash=AQGzwZlZHt7aLPz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05/08/2022 07:11:54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9597964"/>
                  </a:ext>
                </a:extLst>
              </a:tr>
            </a:tbl>
          </a:graphicData>
        </a:graphic>
      </p:graphicFrame>
      <p:sp>
        <p:nvSpPr>
          <p:cNvPr id="4" name="Text Placeholder 3">
            <a:extLst>
              <a:ext uri="{FF2B5EF4-FFF2-40B4-BE49-F238E27FC236}">
                <a16:creationId xmlns:a16="http://schemas.microsoft.com/office/drawing/2014/main" id="{64E17008-3390-42FA-B8B0-BCCE6A1B4A6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18336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0F29-F38A-4230-AAF2-B8A29FD8F4C1}"/>
              </a:ext>
            </a:extLst>
          </p:cNvPr>
          <p:cNvSpPr>
            <a:spLocks noGrp="1"/>
          </p:cNvSpPr>
          <p:nvPr>
            <p:ph type="title"/>
          </p:nvPr>
        </p:nvSpPr>
        <p:spPr/>
        <p:txBody>
          <a:bodyPr/>
          <a:lstStyle/>
          <a:p>
            <a:r>
              <a:rPr lang="en-US"/>
              <a:t>Facebook Top 10 best scorende posts | NPO3FM - 8 of 10</a:t>
            </a:r>
          </a:p>
        </p:txBody>
      </p:sp>
      <p:graphicFrame>
        <p:nvGraphicFramePr>
          <p:cNvPr id="5" name="Table Placeholder 4">
            <a:extLst>
              <a:ext uri="{FF2B5EF4-FFF2-40B4-BE49-F238E27FC236}">
                <a16:creationId xmlns:a16="http://schemas.microsoft.com/office/drawing/2014/main" id="{D4F0B652-13B1-402E-AD7A-14E026986AF6}"/>
              </a:ext>
            </a:extLst>
          </p:cNvPr>
          <p:cNvGraphicFramePr>
            <a:graphicFrameLocks noGrp="1"/>
          </p:cNvGraphicFramePr>
          <p:nvPr>
            <p:ph type="tbl" sz="quarter" idx="13"/>
            <p:extLst>
              <p:ext uri="{D42A27DB-BD31-4B8C-83A1-F6EECF244321}">
                <p14:modId xmlns:p14="http://schemas.microsoft.com/office/powerpoint/2010/main" val="2265878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16196624"/>
                    </a:ext>
                  </a:extLst>
                </a:gridCol>
                <a:gridCol w="1645920">
                  <a:extLst>
                    <a:ext uri="{9D8B030D-6E8A-4147-A177-3AD203B41FA5}">
                      <a16:colId xmlns:a16="http://schemas.microsoft.com/office/drawing/2014/main" val="1798051533"/>
                    </a:ext>
                  </a:extLst>
                </a:gridCol>
                <a:gridCol w="1152144">
                  <a:extLst>
                    <a:ext uri="{9D8B030D-6E8A-4147-A177-3AD203B41FA5}">
                      <a16:colId xmlns:a16="http://schemas.microsoft.com/office/drawing/2014/main" val="3299904493"/>
                    </a:ext>
                  </a:extLst>
                </a:gridCol>
                <a:gridCol w="576072">
                  <a:extLst>
                    <a:ext uri="{9D8B030D-6E8A-4147-A177-3AD203B41FA5}">
                      <a16:colId xmlns:a16="http://schemas.microsoft.com/office/drawing/2014/main" val="58617645"/>
                    </a:ext>
                  </a:extLst>
                </a:gridCol>
                <a:gridCol w="576072">
                  <a:extLst>
                    <a:ext uri="{9D8B030D-6E8A-4147-A177-3AD203B41FA5}">
                      <a16:colId xmlns:a16="http://schemas.microsoft.com/office/drawing/2014/main" val="3544915765"/>
                    </a:ext>
                  </a:extLst>
                </a:gridCol>
                <a:gridCol w="576072">
                  <a:extLst>
                    <a:ext uri="{9D8B030D-6E8A-4147-A177-3AD203B41FA5}">
                      <a16:colId xmlns:a16="http://schemas.microsoft.com/office/drawing/2014/main" val="2398811351"/>
                    </a:ext>
                  </a:extLst>
                </a:gridCol>
                <a:gridCol w="576072">
                  <a:extLst>
                    <a:ext uri="{9D8B030D-6E8A-4147-A177-3AD203B41FA5}">
                      <a16:colId xmlns:a16="http://schemas.microsoft.com/office/drawing/2014/main" val="817620701"/>
                    </a:ext>
                  </a:extLst>
                </a:gridCol>
                <a:gridCol w="576072">
                  <a:extLst>
                    <a:ext uri="{9D8B030D-6E8A-4147-A177-3AD203B41FA5}">
                      <a16:colId xmlns:a16="http://schemas.microsoft.com/office/drawing/2014/main" val="4135462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1184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- 2022-04-29 15:00:01</a:t>
                      </a:r>
                      <a:r>
                        <a:rPr kumimoji="0" lang="nl-NL" sz="1000" b="0" i="0" u="none" strike="noStrike" kern="1200" cap="none" spc="0" normalizeH="0" baseline="0" noProof="0">
                          <a:ln>
                            <a:noFill/>
                          </a:ln>
                          <a:solidFill>
                            <a:prstClr val="black"/>
                          </a:solidFill>
                          <a:effectLst/>
                          <a:uLnTx/>
                          <a:uFillTx/>
                          <a:latin typeface="+mn-lt"/>
                          <a:ea typeface="+mn-ea"/>
                          <a:cs typeface="+mn-cs"/>
                        </a:rPr>
                        <a:t>
 Twee iconische bands uit een ander decennium, maar overtreft de nieuwe generatie de oude generatie? Laat je horen!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279181651_10158550577422124_8411722971810437143_n.jpg?stp=dst-jpg_s720x720&amp;_nc_cat=105&amp;ccb=1-6&amp;_nc_sid=8024bb&amp;_nc_ohc=_CxvZPIkMQgAX9Jav9v&amp;_nc_ht=scontent-iad3-1.xx&amp;edm=AKIiGfEEAAAA&amp;oh=00_AT-Er5UH0MVDtqoUuSp0sp5UKA1l3Oz2vMykes2RCZiaTw&amp;oe=627FD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07:16:59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25150240"/>
                  </a:ext>
                </a:extLst>
              </a:tr>
            </a:tbl>
          </a:graphicData>
        </a:graphic>
      </p:graphicFrame>
      <p:sp>
        <p:nvSpPr>
          <p:cNvPr id="4" name="Text Placeholder 3">
            <a:extLst>
              <a:ext uri="{FF2B5EF4-FFF2-40B4-BE49-F238E27FC236}">
                <a16:creationId xmlns:a16="http://schemas.microsoft.com/office/drawing/2014/main" id="{5E701D8A-DA3A-46CD-9E58-21EEA3170AD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850045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8EDC1-F83E-4772-88B7-850052CD63A0}"/>
              </a:ext>
            </a:extLst>
          </p:cNvPr>
          <p:cNvSpPr>
            <a:spLocks noGrp="1"/>
          </p:cNvSpPr>
          <p:nvPr>
            <p:ph type="title"/>
          </p:nvPr>
        </p:nvSpPr>
        <p:spPr/>
        <p:txBody>
          <a:bodyPr/>
          <a:lstStyle/>
          <a:p>
            <a:r>
              <a:rPr lang="en-US"/>
              <a:t>Facebook Top 10 best scorende posts | NPO3FM - 9 of 10</a:t>
            </a:r>
          </a:p>
        </p:txBody>
      </p:sp>
      <p:graphicFrame>
        <p:nvGraphicFramePr>
          <p:cNvPr id="5" name="Table Placeholder 4">
            <a:extLst>
              <a:ext uri="{FF2B5EF4-FFF2-40B4-BE49-F238E27FC236}">
                <a16:creationId xmlns:a16="http://schemas.microsoft.com/office/drawing/2014/main" id="{8E0519F1-E39A-4350-A6D4-4DBD35745C0E}"/>
              </a:ext>
            </a:extLst>
          </p:cNvPr>
          <p:cNvGraphicFramePr>
            <a:graphicFrameLocks noGrp="1"/>
          </p:cNvGraphicFramePr>
          <p:nvPr>
            <p:ph type="tbl" sz="quarter" idx="13"/>
            <p:extLst>
              <p:ext uri="{D42A27DB-BD31-4B8C-83A1-F6EECF244321}">
                <p14:modId xmlns:p14="http://schemas.microsoft.com/office/powerpoint/2010/main" val="3523813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47137374"/>
                    </a:ext>
                  </a:extLst>
                </a:gridCol>
                <a:gridCol w="1645920">
                  <a:extLst>
                    <a:ext uri="{9D8B030D-6E8A-4147-A177-3AD203B41FA5}">
                      <a16:colId xmlns:a16="http://schemas.microsoft.com/office/drawing/2014/main" val="2286390524"/>
                    </a:ext>
                  </a:extLst>
                </a:gridCol>
                <a:gridCol w="1152144">
                  <a:extLst>
                    <a:ext uri="{9D8B030D-6E8A-4147-A177-3AD203B41FA5}">
                      <a16:colId xmlns:a16="http://schemas.microsoft.com/office/drawing/2014/main" val="3268147942"/>
                    </a:ext>
                  </a:extLst>
                </a:gridCol>
                <a:gridCol w="576072">
                  <a:extLst>
                    <a:ext uri="{9D8B030D-6E8A-4147-A177-3AD203B41FA5}">
                      <a16:colId xmlns:a16="http://schemas.microsoft.com/office/drawing/2014/main" val="4053550145"/>
                    </a:ext>
                  </a:extLst>
                </a:gridCol>
                <a:gridCol w="576072">
                  <a:extLst>
                    <a:ext uri="{9D8B030D-6E8A-4147-A177-3AD203B41FA5}">
                      <a16:colId xmlns:a16="http://schemas.microsoft.com/office/drawing/2014/main" val="3472182907"/>
                    </a:ext>
                  </a:extLst>
                </a:gridCol>
                <a:gridCol w="576072">
                  <a:extLst>
                    <a:ext uri="{9D8B030D-6E8A-4147-A177-3AD203B41FA5}">
                      <a16:colId xmlns:a16="http://schemas.microsoft.com/office/drawing/2014/main" val="2067607638"/>
                    </a:ext>
                  </a:extLst>
                </a:gridCol>
                <a:gridCol w="576072">
                  <a:extLst>
                    <a:ext uri="{9D8B030D-6E8A-4147-A177-3AD203B41FA5}">
                      <a16:colId xmlns:a16="http://schemas.microsoft.com/office/drawing/2014/main" val="1882535148"/>
                    </a:ext>
                  </a:extLst>
                </a:gridCol>
                <a:gridCol w="576072">
                  <a:extLst>
                    <a:ext uri="{9D8B030D-6E8A-4147-A177-3AD203B41FA5}">
                      <a16:colId xmlns:a16="http://schemas.microsoft.com/office/drawing/2014/main" val="3079382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5368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- 2022-04-26 12:50:12</a:t>
                      </a:r>
                      <a:r>
                        <a:rPr kumimoji="0" lang="nl-NL" sz="1000" b="0" i="0" u="none" strike="noStrike" kern="1200" cap="none" spc="0" normalizeH="0" baseline="0" noProof="0">
                          <a:ln>
                            <a:noFill/>
                          </a:ln>
                          <a:solidFill>
                            <a:prstClr val="black"/>
                          </a:solidFill>
                          <a:effectLst/>
                          <a:uLnTx/>
                          <a:uFillTx/>
                          <a:latin typeface="+mn-lt"/>
                          <a:ea typeface="+mn-ea"/>
                          <a:cs typeface="+mn-cs"/>
                        </a:rPr>
                        <a:t>
 "Henny Vrienten liet zien dat je in Nederland net zo'n coole popster als Mick Jagger kon zijn"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360&amp;h=360&amp;url=https%3A%2F%2Fcms-assets.nporadio.nl%2Fnpo3fm%2F_videoThumbnail%2FLucky-Fonz-III.png%3Fv%3D1650975216&amp;cfs=1&amp;ext=emg0&amp;_nc_oe=70122&amp;_nc_sid=06c271&amp;_nc_o2e=1&amp;ccb=3-6&amp;_nc_hash=AQFhUJxprvgc_G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07:16:59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44014973"/>
                  </a:ext>
                </a:extLst>
              </a:tr>
            </a:tbl>
          </a:graphicData>
        </a:graphic>
      </p:graphicFrame>
      <p:sp>
        <p:nvSpPr>
          <p:cNvPr id="4" name="Text Placeholder 3">
            <a:extLst>
              <a:ext uri="{FF2B5EF4-FFF2-40B4-BE49-F238E27FC236}">
                <a16:creationId xmlns:a16="http://schemas.microsoft.com/office/drawing/2014/main" id="{46DC8489-5D64-4B2F-9133-3A78A2AB8FD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054110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4B807-4BB8-4DA8-ADF1-19EC04B82365}"/>
              </a:ext>
            </a:extLst>
          </p:cNvPr>
          <p:cNvSpPr>
            <a:spLocks noGrp="1"/>
          </p:cNvSpPr>
          <p:nvPr>
            <p:ph type="title"/>
          </p:nvPr>
        </p:nvSpPr>
        <p:spPr/>
        <p:txBody>
          <a:bodyPr/>
          <a:lstStyle/>
          <a:p>
            <a:r>
              <a:rPr lang="en-US"/>
              <a:t>Facebook Top 10 best scorende posts | NPO3FM - 10 of 10</a:t>
            </a:r>
          </a:p>
        </p:txBody>
      </p:sp>
      <p:graphicFrame>
        <p:nvGraphicFramePr>
          <p:cNvPr id="5" name="Table Placeholder 4">
            <a:extLst>
              <a:ext uri="{FF2B5EF4-FFF2-40B4-BE49-F238E27FC236}">
                <a16:creationId xmlns:a16="http://schemas.microsoft.com/office/drawing/2014/main" id="{CCAB9AD5-123C-4594-811B-23E466B854FB}"/>
              </a:ext>
            </a:extLst>
          </p:cNvPr>
          <p:cNvGraphicFramePr>
            <a:graphicFrameLocks noGrp="1"/>
          </p:cNvGraphicFramePr>
          <p:nvPr>
            <p:ph type="tbl" sz="quarter" idx="13"/>
            <p:extLst>
              <p:ext uri="{D42A27DB-BD31-4B8C-83A1-F6EECF244321}">
                <p14:modId xmlns:p14="http://schemas.microsoft.com/office/powerpoint/2010/main" val="1803245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23525458"/>
                    </a:ext>
                  </a:extLst>
                </a:gridCol>
                <a:gridCol w="1645920">
                  <a:extLst>
                    <a:ext uri="{9D8B030D-6E8A-4147-A177-3AD203B41FA5}">
                      <a16:colId xmlns:a16="http://schemas.microsoft.com/office/drawing/2014/main" val="1560030164"/>
                    </a:ext>
                  </a:extLst>
                </a:gridCol>
                <a:gridCol w="1152144">
                  <a:extLst>
                    <a:ext uri="{9D8B030D-6E8A-4147-A177-3AD203B41FA5}">
                      <a16:colId xmlns:a16="http://schemas.microsoft.com/office/drawing/2014/main" val="1115346784"/>
                    </a:ext>
                  </a:extLst>
                </a:gridCol>
                <a:gridCol w="576072">
                  <a:extLst>
                    <a:ext uri="{9D8B030D-6E8A-4147-A177-3AD203B41FA5}">
                      <a16:colId xmlns:a16="http://schemas.microsoft.com/office/drawing/2014/main" val="1495579825"/>
                    </a:ext>
                  </a:extLst>
                </a:gridCol>
                <a:gridCol w="576072">
                  <a:extLst>
                    <a:ext uri="{9D8B030D-6E8A-4147-A177-3AD203B41FA5}">
                      <a16:colId xmlns:a16="http://schemas.microsoft.com/office/drawing/2014/main" val="2744867416"/>
                    </a:ext>
                  </a:extLst>
                </a:gridCol>
                <a:gridCol w="576072">
                  <a:extLst>
                    <a:ext uri="{9D8B030D-6E8A-4147-A177-3AD203B41FA5}">
                      <a16:colId xmlns:a16="http://schemas.microsoft.com/office/drawing/2014/main" val="1886001008"/>
                    </a:ext>
                  </a:extLst>
                </a:gridCol>
                <a:gridCol w="576072">
                  <a:extLst>
                    <a:ext uri="{9D8B030D-6E8A-4147-A177-3AD203B41FA5}">
                      <a16:colId xmlns:a16="http://schemas.microsoft.com/office/drawing/2014/main" val="641371775"/>
                    </a:ext>
                  </a:extLst>
                </a:gridCol>
                <a:gridCol w="576072">
                  <a:extLst>
                    <a:ext uri="{9D8B030D-6E8A-4147-A177-3AD203B41FA5}">
                      <a16:colId xmlns:a16="http://schemas.microsoft.com/office/drawing/2014/main" val="3886627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8009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- 2022-04-10 12:00:01</a:t>
                      </a:r>
                      <a:r>
                        <a:rPr kumimoji="0" lang="nl-NL" sz="1000" b="0" i="0" u="none" strike="noStrike" kern="1200" cap="none" spc="0" normalizeH="0" baseline="0" noProof="0">
                          <a:ln>
                            <a:noFill/>
                          </a:ln>
                          <a:solidFill>
                            <a:prstClr val="black"/>
                          </a:solidFill>
                          <a:effectLst/>
                          <a:uLnTx/>
                          <a:uFillTx/>
                          <a:latin typeface="+mn-lt"/>
                          <a:ea typeface="+mn-ea"/>
                          <a:cs typeface="+mn-cs"/>
                        </a:rPr>
                        <a:t>
 Je mag iedereen kiezen!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278040774_10158522104532124_491438791654621826_n.jpg?stp=dst-jpg_s720x720&amp;_nc_cat=100&amp;ccb=1-5&amp;_nc_sid=8024bb&amp;_nc_ohc=FeKcGI1bSAAAX-62VUO&amp;_nc_ht=scontent-iad3-1.xx&amp;edm=AKIiGfEEAAAA&amp;oh=00_AT-OU41uQrPkgkcekYzoZPDjpmuDPWK9plakg9hYIEKdjg&amp;oe=626D9A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04/27/2022 13:42:34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30855679"/>
                  </a:ext>
                </a:extLst>
              </a:tr>
            </a:tbl>
          </a:graphicData>
        </a:graphic>
      </p:graphicFrame>
      <p:sp>
        <p:nvSpPr>
          <p:cNvPr id="4" name="Text Placeholder 3">
            <a:extLst>
              <a:ext uri="{FF2B5EF4-FFF2-40B4-BE49-F238E27FC236}">
                <a16:creationId xmlns:a16="http://schemas.microsoft.com/office/drawing/2014/main" id="{D490F15D-7677-438F-B50F-04541C5C91B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575353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517E8-6517-4DC9-9A80-CA5EB9978F2A}"/>
              </a:ext>
            </a:extLst>
          </p:cNvPr>
          <p:cNvSpPr>
            <a:spLocks noGrp="1"/>
          </p:cNvSpPr>
          <p:nvPr>
            <p:ph type="title"/>
          </p:nvPr>
        </p:nvSpPr>
        <p:spPr/>
        <p:txBody>
          <a:bodyPr/>
          <a:lstStyle/>
          <a:p>
            <a:r>
              <a:rPr lang="en-US"/>
              <a:t>Facebook Top 10 slechtst scorende posts | NPO3FM - 1 of 10</a:t>
            </a:r>
          </a:p>
        </p:txBody>
      </p:sp>
      <p:graphicFrame>
        <p:nvGraphicFramePr>
          <p:cNvPr id="5" name="Table Placeholder 4">
            <a:extLst>
              <a:ext uri="{FF2B5EF4-FFF2-40B4-BE49-F238E27FC236}">
                <a16:creationId xmlns:a16="http://schemas.microsoft.com/office/drawing/2014/main" id="{32A6E5E0-F761-47ED-9018-22E40E022539}"/>
              </a:ext>
            </a:extLst>
          </p:cNvPr>
          <p:cNvGraphicFramePr>
            <a:graphicFrameLocks noGrp="1"/>
          </p:cNvGraphicFramePr>
          <p:nvPr>
            <p:ph type="tbl" sz="quarter" idx="13"/>
            <p:extLst>
              <p:ext uri="{D42A27DB-BD31-4B8C-83A1-F6EECF244321}">
                <p14:modId xmlns:p14="http://schemas.microsoft.com/office/powerpoint/2010/main" val="3345426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35049513"/>
                    </a:ext>
                  </a:extLst>
                </a:gridCol>
                <a:gridCol w="1645920">
                  <a:extLst>
                    <a:ext uri="{9D8B030D-6E8A-4147-A177-3AD203B41FA5}">
                      <a16:colId xmlns:a16="http://schemas.microsoft.com/office/drawing/2014/main" val="1319144157"/>
                    </a:ext>
                  </a:extLst>
                </a:gridCol>
                <a:gridCol w="1152144">
                  <a:extLst>
                    <a:ext uri="{9D8B030D-6E8A-4147-A177-3AD203B41FA5}">
                      <a16:colId xmlns:a16="http://schemas.microsoft.com/office/drawing/2014/main" val="3695904255"/>
                    </a:ext>
                  </a:extLst>
                </a:gridCol>
                <a:gridCol w="576072">
                  <a:extLst>
                    <a:ext uri="{9D8B030D-6E8A-4147-A177-3AD203B41FA5}">
                      <a16:colId xmlns:a16="http://schemas.microsoft.com/office/drawing/2014/main" val="3351122250"/>
                    </a:ext>
                  </a:extLst>
                </a:gridCol>
                <a:gridCol w="576072">
                  <a:extLst>
                    <a:ext uri="{9D8B030D-6E8A-4147-A177-3AD203B41FA5}">
                      <a16:colId xmlns:a16="http://schemas.microsoft.com/office/drawing/2014/main" val="1471256862"/>
                    </a:ext>
                  </a:extLst>
                </a:gridCol>
                <a:gridCol w="576072">
                  <a:extLst>
                    <a:ext uri="{9D8B030D-6E8A-4147-A177-3AD203B41FA5}">
                      <a16:colId xmlns:a16="http://schemas.microsoft.com/office/drawing/2014/main" val="4079956986"/>
                    </a:ext>
                  </a:extLst>
                </a:gridCol>
                <a:gridCol w="576072">
                  <a:extLst>
                    <a:ext uri="{9D8B030D-6E8A-4147-A177-3AD203B41FA5}">
                      <a16:colId xmlns:a16="http://schemas.microsoft.com/office/drawing/2014/main" val="3984187514"/>
                    </a:ext>
                  </a:extLst>
                </a:gridCol>
                <a:gridCol w="576072">
                  <a:extLst>
                    <a:ext uri="{9D8B030D-6E8A-4147-A177-3AD203B41FA5}">
                      <a16:colId xmlns:a16="http://schemas.microsoft.com/office/drawing/2014/main" val="3900831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3492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- 2022-04-13 08:38:56</a:t>
                      </a:r>
                      <a:r>
                        <a:rPr kumimoji="0" lang="nl-NL" sz="1000" b="0" i="0" u="none" strike="noStrike" kern="1200" cap="none" spc="0" normalizeH="0" baseline="0" noProof="0">
                          <a:ln>
                            <a:noFill/>
                          </a:ln>
                          <a:solidFill>
                            <a:prstClr val="black"/>
                          </a:solidFill>
                          <a:effectLst/>
                          <a:uLnTx/>
                          <a:uFillTx/>
                          <a:latin typeface="+mn-lt"/>
                          <a:ea typeface="+mn-ea"/>
                          <a:cs typeface="+mn-cs"/>
                        </a:rPr>
                        <a:t>
 Welke iconische memorabilia zou jij wel willen hebben?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w=360&amp;h=360&amp;url=https%3A%2F%2Fcms-assets.nporadio.nl%2Fnpo3fm%2F_videoThumbnail%2Fkurt-cobain.webp%3Fv%3D1649764137&amp;cfs=1&amp;ext=emg0&amp;_nc_oe=7001b&amp;_nc_sid=06c271&amp;_nc_o2e=1&amp;ccb=3-6&amp;_nc_hash=AQEwIOwJ10fZduz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04/29/2022 07:17:27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82261994"/>
                  </a:ext>
                </a:extLst>
              </a:tr>
            </a:tbl>
          </a:graphicData>
        </a:graphic>
      </p:graphicFrame>
      <p:sp>
        <p:nvSpPr>
          <p:cNvPr id="4" name="Text Placeholder 3">
            <a:extLst>
              <a:ext uri="{FF2B5EF4-FFF2-40B4-BE49-F238E27FC236}">
                <a16:creationId xmlns:a16="http://schemas.microsoft.com/office/drawing/2014/main" id="{49481D36-0C1C-4E7B-BA3E-E4123ECEAD0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47268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B51AA-8F24-42DE-8532-1C3693A5B51F}"/>
              </a:ext>
            </a:extLst>
          </p:cNvPr>
          <p:cNvSpPr>
            <a:spLocks noGrp="1"/>
          </p:cNvSpPr>
          <p:nvPr>
            <p:ph type="title"/>
          </p:nvPr>
        </p:nvSpPr>
        <p:spPr/>
        <p:txBody>
          <a:bodyPr/>
          <a:lstStyle/>
          <a:p>
            <a:r>
              <a:rPr lang="en-US"/>
              <a:t>Facebook Top 10 slechtst scorende posts | NPO3FM - 2 of 10</a:t>
            </a:r>
          </a:p>
        </p:txBody>
      </p:sp>
      <p:graphicFrame>
        <p:nvGraphicFramePr>
          <p:cNvPr id="5" name="Table Placeholder 4">
            <a:extLst>
              <a:ext uri="{FF2B5EF4-FFF2-40B4-BE49-F238E27FC236}">
                <a16:creationId xmlns:a16="http://schemas.microsoft.com/office/drawing/2014/main" id="{809F321E-C133-4547-9C4A-B8D9992BBE26}"/>
              </a:ext>
            </a:extLst>
          </p:cNvPr>
          <p:cNvGraphicFramePr>
            <a:graphicFrameLocks noGrp="1"/>
          </p:cNvGraphicFramePr>
          <p:nvPr>
            <p:ph type="tbl" sz="quarter" idx="13"/>
            <p:extLst>
              <p:ext uri="{D42A27DB-BD31-4B8C-83A1-F6EECF244321}">
                <p14:modId xmlns:p14="http://schemas.microsoft.com/office/powerpoint/2010/main" val="4095714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05024793"/>
                    </a:ext>
                  </a:extLst>
                </a:gridCol>
                <a:gridCol w="1645920">
                  <a:extLst>
                    <a:ext uri="{9D8B030D-6E8A-4147-A177-3AD203B41FA5}">
                      <a16:colId xmlns:a16="http://schemas.microsoft.com/office/drawing/2014/main" val="1616094181"/>
                    </a:ext>
                  </a:extLst>
                </a:gridCol>
                <a:gridCol w="1152144">
                  <a:extLst>
                    <a:ext uri="{9D8B030D-6E8A-4147-A177-3AD203B41FA5}">
                      <a16:colId xmlns:a16="http://schemas.microsoft.com/office/drawing/2014/main" val="980178718"/>
                    </a:ext>
                  </a:extLst>
                </a:gridCol>
                <a:gridCol w="576072">
                  <a:extLst>
                    <a:ext uri="{9D8B030D-6E8A-4147-A177-3AD203B41FA5}">
                      <a16:colId xmlns:a16="http://schemas.microsoft.com/office/drawing/2014/main" val="1584162011"/>
                    </a:ext>
                  </a:extLst>
                </a:gridCol>
                <a:gridCol w="576072">
                  <a:extLst>
                    <a:ext uri="{9D8B030D-6E8A-4147-A177-3AD203B41FA5}">
                      <a16:colId xmlns:a16="http://schemas.microsoft.com/office/drawing/2014/main" val="1879269756"/>
                    </a:ext>
                  </a:extLst>
                </a:gridCol>
                <a:gridCol w="576072">
                  <a:extLst>
                    <a:ext uri="{9D8B030D-6E8A-4147-A177-3AD203B41FA5}">
                      <a16:colId xmlns:a16="http://schemas.microsoft.com/office/drawing/2014/main" val="3849157778"/>
                    </a:ext>
                  </a:extLst>
                </a:gridCol>
                <a:gridCol w="576072">
                  <a:extLst>
                    <a:ext uri="{9D8B030D-6E8A-4147-A177-3AD203B41FA5}">
                      <a16:colId xmlns:a16="http://schemas.microsoft.com/office/drawing/2014/main" val="2934979440"/>
                    </a:ext>
                  </a:extLst>
                </a:gridCol>
                <a:gridCol w="576072">
                  <a:extLst>
                    <a:ext uri="{9D8B030D-6E8A-4147-A177-3AD203B41FA5}">
                      <a16:colId xmlns:a16="http://schemas.microsoft.com/office/drawing/2014/main" val="2791254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7980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- 2022-04-04 12:00:09</a:t>
                      </a:r>
                      <a:r>
                        <a:rPr kumimoji="0" lang="nl-NL" sz="1000" b="0" i="0" u="none" strike="noStrike" kern="1200" cap="none" spc="0" normalizeH="0" baseline="0" noProof="0">
                          <a:ln>
                            <a:noFill/>
                          </a:ln>
                          <a:solidFill>
                            <a:prstClr val="black"/>
                          </a:solidFill>
                          <a:effectLst/>
                          <a:uLnTx/>
                          <a:uFillTx/>
                          <a:latin typeface="+mn-lt"/>
                          <a:ea typeface="+mn-ea"/>
                          <a:cs typeface="+mn-cs"/>
                        </a:rPr>
                        <a:t>
 Zit je op de wc, moet je een Grammy ontvangen.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360&amp;h=360&amp;url=https%3A%2F%2Fcms-assets.nporadio.nl%2Fnpo3fm%2F_videoThumbnail%2FGettyImages-1389440036.jpg%3Fv%3D1649066607%2C0.5033%2C0.3543&amp;cfs=1&amp;ext=emg0&amp;_nc_oe=6ff60&amp;_nc_sid=06c271&amp;_nc_o2e=1&amp;ccb=3-6&amp;_nc_hash=AQFT-KkiAKg7sD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04/21/2022 13:16:11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46513510"/>
                  </a:ext>
                </a:extLst>
              </a:tr>
            </a:tbl>
          </a:graphicData>
        </a:graphic>
      </p:graphicFrame>
      <p:sp>
        <p:nvSpPr>
          <p:cNvPr id="4" name="Text Placeholder 3">
            <a:extLst>
              <a:ext uri="{FF2B5EF4-FFF2-40B4-BE49-F238E27FC236}">
                <a16:creationId xmlns:a16="http://schemas.microsoft.com/office/drawing/2014/main" id="{E12C65F5-2F0F-4973-BA17-9C14433C716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8678218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944FC-475A-46B9-A8C5-C9F0B6997D60}"/>
              </a:ext>
            </a:extLst>
          </p:cNvPr>
          <p:cNvSpPr>
            <a:spLocks noGrp="1"/>
          </p:cNvSpPr>
          <p:nvPr>
            <p:ph type="title"/>
          </p:nvPr>
        </p:nvSpPr>
        <p:spPr/>
        <p:txBody>
          <a:bodyPr/>
          <a:lstStyle/>
          <a:p>
            <a:r>
              <a:rPr lang="en-US"/>
              <a:t>Facebook Top 10 slechtst scorende posts | NPO3FM - 3 of 10</a:t>
            </a:r>
          </a:p>
        </p:txBody>
      </p:sp>
      <p:graphicFrame>
        <p:nvGraphicFramePr>
          <p:cNvPr id="5" name="Table Placeholder 4">
            <a:extLst>
              <a:ext uri="{FF2B5EF4-FFF2-40B4-BE49-F238E27FC236}">
                <a16:creationId xmlns:a16="http://schemas.microsoft.com/office/drawing/2014/main" id="{50A6BF3A-176F-4357-A42A-B35533CE2AAC}"/>
              </a:ext>
            </a:extLst>
          </p:cNvPr>
          <p:cNvGraphicFramePr>
            <a:graphicFrameLocks noGrp="1"/>
          </p:cNvGraphicFramePr>
          <p:nvPr>
            <p:ph type="tbl" sz="quarter" idx="13"/>
            <p:extLst>
              <p:ext uri="{D42A27DB-BD31-4B8C-83A1-F6EECF244321}">
                <p14:modId xmlns:p14="http://schemas.microsoft.com/office/powerpoint/2010/main" val="3082382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4692970"/>
                    </a:ext>
                  </a:extLst>
                </a:gridCol>
                <a:gridCol w="1645920">
                  <a:extLst>
                    <a:ext uri="{9D8B030D-6E8A-4147-A177-3AD203B41FA5}">
                      <a16:colId xmlns:a16="http://schemas.microsoft.com/office/drawing/2014/main" val="907101805"/>
                    </a:ext>
                  </a:extLst>
                </a:gridCol>
                <a:gridCol w="1152144">
                  <a:extLst>
                    <a:ext uri="{9D8B030D-6E8A-4147-A177-3AD203B41FA5}">
                      <a16:colId xmlns:a16="http://schemas.microsoft.com/office/drawing/2014/main" val="4294197514"/>
                    </a:ext>
                  </a:extLst>
                </a:gridCol>
                <a:gridCol w="576072">
                  <a:extLst>
                    <a:ext uri="{9D8B030D-6E8A-4147-A177-3AD203B41FA5}">
                      <a16:colId xmlns:a16="http://schemas.microsoft.com/office/drawing/2014/main" val="4290262260"/>
                    </a:ext>
                  </a:extLst>
                </a:gridCol>
                <a:gridCol w="576072">
                  <a:extLst>
                    <a:ext uri="{9D8B030D-6E8A-4147-A177-3AD203B41FA5}">
                      <a16:colId xmlns:a16="http://schemas.microsoft.com/office/drawing/2014/main" val="1507760743"/>
                    </a:ext>
                  </a:extLst>
                </a:gridCol>
                <a:gridCol w="576072">
                  <a:extLst>
                    <a:ext uri="{9D8B030D-6E8A-4147-A177-3AD203B41FA5}">
                      <a16:colId xmlns:a16="http://schemas.microsoft.com/office/drawing/2014/main" val="1653525030"/>
                    </a:ext>
                  </a:extLst>
                </a:gridCol>
                <a:gridCol w="576072">
                  <a:extLst>
                    <a:ext uri="{9D8B030D-6E8A-4147-A177-3AD203B41FA5}">
                      <a16:colId xmlns:a16="http://schemas.microsoft.com/office/drawing/2014/main" val="3790094404"/>
                    </a:ext>
                  </a:extLst>
                </a:gridCol>
                <a:gridCol w="576072">
                  <a:extLst>
                    <a:ext uri="{9D8B030D-6E8A-4147-A177-3AD203B41FA5}">
                      <a16:colId xmlns:a16="http://schemas.microsoft.com/office/drawing/2014/main" val="2932068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671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- 2022-04-09 15:00:18</a:t>
                      </a:r>
                      <a:r>
                        <a:rPr kumimoji="0" lang="nl-NL" sz="1000" b="0" i="0" u="none" strike="noStrike" kern="1200" cap="none" spc="0" normalizeH="0" baseline="0" noProof="0">
                          <a:ln>
                            <a:noFill/>
                          </a:ln>
                          <a:solidFill>
                            <a:prstClr val="black"/>
                          </a:solidFill>
                          <a:effectLst/>
                          <a:uLnTx/>
                          <a:uFillTx/>
                          <a:latin typeface="+mn-lt"/>
                          <a:ea typeface="+mn-ea"/>
                          <a:cs typeface="+mn-cs"/>
                        </a:rPr>
                        <a:t>
 Deurstopper, toiletversiering of zijn er nog andere ideeën?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360&amp;h=360&amp;url=https%3A%2F%2Fcms-assets.nporadio.nl%2Fnpo3fm%2F_videoThumbnail%2FGettyImages-1389412032.jpg%3Fv%3D1649432130%2C0.4414%2C0.3223&amp;cfs=1&amp;ext=emg0&amp;_nc_oe=6ffea&amp;_nc_sid=06c271&amp;_nc_o2e=1&amp;ccb=3-6&amp;_nc_hash=AQG3lyJAluQtt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04/27/2022 07:12:22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98385001"/>
                  </a:ext>
                </a:extLst>
              </a:tr>
            </a:tbl>
          </a:graphicData>
        </a:graphic>
      </p:graphicFrame>
      <p:sp>
        <p:nvSpPr>
          <p:cNvPr id="4" name="Text Placeholder 3">
            <a:extLst>
              <a:ext uri="{FF2B5EF4-FFF2-40B4-BE49-F238E27FC236}">
                <a16:creationId xmlns:a16="http://schemas.microsoft.com/office/drawing/2014/main" id="{67ADB40B-595D-4561-A510-7C265021F90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34034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834F1-B2D1-4242-A00D-A75B3E95EAB0}"/>
              </a:ext>
            </a:extLst>
          </p:cNvPr>
          <p:cNvSpPr>
            <a:spLocks noGrp="1"/>
          </p:cNvSpPr>
          <p:nvPr>
            <p:ph type="title"/>
          </p:nvPr>
        </p:nvSpPr>
        <p:spPr/>
        <p:txBody>
          <a:bodyPr/>
          <a:lstStyle/>
          <a:p>
            <a:r>
              <a:rPr lang="en-US"/>
              <a:t>Facebook Top 10 slechtst scorende posts | NPO3FM - 4 of 10</a:t>
            </a:r>
          </a:p>
        </p:txBody>
      </p:sp>
      <p:graphicFrame>
        <p:nvGraphicFramePr>
          <p:cNvPr id="5" name="Table Placeholder 4">
            <a:extLst>
              <a:ext uri="{FF2B5EF4-FFF2-40B4-BE49-F238E27FC236}">
                <a16:creationId xmlns:a16="http://schemas.microsoft.com/office/drawing/2014/main" id="{C5D8F06B-76A5-45F9-A3D9-A27B2F19A61E}"/>
              </a:ext>
            </a:extLst>
          </p:cNvPr>
          <p:cNvGraphicFramePr>
            <a:graphicFrameLocks noGrp="1"/>
          </p:cNvGraphicFramePr>
          <p:nvPr>
            <p:ph type="tbl" sz="quarter" idx="13"/>
            <p:extLst>
              <p:ext uri="{D42A27DB-BD31-4B8C-83A1-F6EECF244321}">
                <p14:modId xmlns:p14="http://schemas.microsoft.com/office/powerpoint/2010/main" val="2333772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70586599"/>
                    </a:ext>
                  </a:extLst>
                </a:gridCol>
                <a:gridCol w="1645920">
                  <a:extLst>
                    <a:ext uri="{9D8B030D-6E8A-4147-A177-3AD203B41FA5}">
                      <a16:colId xmlns:a16="http://schemas.microsoft.com/office/drawing/2014/main" val="1678858586"/>
                    </a:ext>
                  </a:extLst>
                </a:gridCol>
                <a:gridCol w="1152144">
                  <a:extLst>
                    <a:ext uri="{9D8B030D-6E8A-4147-A177-3AD203B41FA5}">
                      <a16:colId xmlns:a16="http://schemas.microsoft.com/office/drawing/2014/main" val="784099254"/>
                    </a:ext>
                  </a:extLst>
                </a:gridCol>
                <a:gridCol w="576072">
                  <a:extLst>
                    <a:ext uri="{9D8B030D-6E8A-4147-A177-3AD203B41FA5}">
                      <a16:colId xmlns:a16="http://schemas.microsoft.com/office/drawing/2014/main" val="2435023898"/>
                    </a:ext>
                  </a:extLst>
                </a:gridCol>
                <a:gridCol w="576072">
                  <a:extLst>
                    <a:ext uri="{9D8B030D-6E8A-4147-A177-3AD203B41FA5}">
                      <a16:colId xmlns:a16="http://schemas.microsoft.com/office/drawing/2014/main" val="2805862008"/>
                    </a:ext>
                  </a:extLst>
                </a:gridCol>
                <a:gridCol w="576072">
                  <a:extLst>
                    <a:ext uri="{9D8B030D-6E8A-4147-A177-3AD203B41FA5}">
                      <a16:colId xmlns:a16="http://schemas.microsoft.com/office/drawing/2014/main" val="2386796413"/>
                    </a:ext>
                  </a:extLst>
                </a:gridCol>
                <a:gridCol w="576072">
                  <a:extLst>
                    <a:ext uri="{9D8B030D-6E8A-4147-A177-3AD203B41FA5}">
                      <a16:colId xmlns:a16="http://schemas.microsoft.com/office/drawing/2014/main" val="3977037878"/>
                    </a:ext>
                  </a:extLst>
                </a:gridCol>
                <a:gridCol w="576072">
                  <a:extLst>
                    <a:ext uri="{9D8B030D-6E8A-4147-A177-3AD203B41FA5}">
                      <a16:colId xmlns:a16="http://schemas.microsoft.com/office/drawing/2014/main" val="2226042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2023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- 2022-04-28 12:03:21</a:t>
                      </a:r>
                      <a:r>
                        <a:rPr kumimoji="0" lang="nl-NL" sz="1000" b="0" i="0" u="none" strike="noStrike" kern="1200" cap="none" spc="0" normalizeH="0" baseline="0" noProof="0">
                          <a:ln>
                            <a:noFill/>
                          </a:ln>
                          <a:solidFill>
                            <a:prstClr val="black"/>
                          </a:solidFill>
                          <a:effectLst/>
                          <a:uLnTx/>
                          <a:uFillTx/>
                          <a:latin typeface="+mn-lt"/>
                          <a:ea typeface="+mn-ea"/>
                          <a:cs typeface="+mn-cs"/>
                        </a:rPr>
                        <a:t>
 Doe dan mee met 3FM Trending Talent: lees hier hoe!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360&amp;h=360&amp;url=https%3A%2F%2Fcms-assets.nporadio.nl%2Fnpo3fm%2F_videoThumbnail%2FTrending-Talent-headerfinal.jpg%3Fv%3D1650625173&amp;cfs=1&amp;ext=emg0&amp;_nc_oe=70122&amp;_nc_sid=06c271&amp;_nc_o2e=1&amp;ccb=3-6&amp;_nc_hash=AQE9Nl1WhwR93T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07:16:59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14350561"/>
                  </a:ext>
                </a:extLst>
              </a:tr>
            </a:tbl>
          </a:graphicData>
        </a:graphic>
      </p:graphicFrame>
      <p:sp>
        <p:nvSpPr>
          <p:cNvPr id="4" name="Text Placeholder 3">
            <a:extLst>
              <a:ext uri="{FF2B5EF4-FFF2-40B4-BE49-F238E27FC236}">
                <a16:creationId xmlns:a16="http://schemas.microsoft.com/office/drawing/2014/main" id="{1750353C-EAFB-4CC8-952D-D199D71ABE5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88448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AE53-FA64-4637-84FF-ABA65EC4BE78}"/>
              </a:ext>
            </a:extLst>
          </p:cNvPr>
          <p:cNvSpPr>
            <a:spLocks noGrp="1"/>
          </p:cNvSpPr>
          <p:nvPr>
            <p:ph type="title"/>
          </p:nvPr>
        </p:nvSpPr>
        <p:spPr/>
        <p:txBody>
          <a:bodyPr/>
          <a:lstStyle/>
          <a:p>
            <a:r>
              <a:rPr lang="en-US"/>
              <a:t>Facebook Top 10 slechtst scorende posts | NPO3FM - 5 of 10</a:t>
            </a:r>
          </a:p>
        </p:txBody>
      </p:sp>
      <p:graphicFrame>
        <p:nvGraphicFramePr>
          <p:cNvPr id="5" name="Table Placeholder 4">
            <a:extLst>
              <a:ext uri="{FF2B5EF4-FFF2-40B4-BE49-F238E27FC236}">
                <a16:creationId xmlns:a16="http://schemas.microsoft.com/office/drawing/2014/main" id="{086BCCEA-6281-4A6C-9AFD-4C4D01B3A5CC}"/>
              </a:ext>
            </a:extLst>
          </p:cNvPr>
          <p:cNvGraphicFramePr>
            <a:graphicFrameLocks noGrp="1"/>
          </p:cNvGraphicFramePr>
          <p:nvPr>
            <p:ph type="tbl" sz="quarter" idx="13"/>
            <p:extLst>
              <p:ext uri="{D42A27DB-BD31-4B8C-83A1-F6EECF244321}">
                <p14:modId xmlns:p14="http://schemas.microsoft.com/office/powerpoint/2010/main" val="184643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20069534"/>
                    </a:ext>
                  </a:extLst>
                </a:gridCol>
                <a:gridCol w="1645920">
                  <a:extLst>
                    <a:ext uri="{9D8B030D-6E8A-4147-A177-3AD203B41FA5}">
                      <a16:colId xmlns:a16="http://schemas.microsoft.com/office/drawing/2014/main" val="3258125617"/>
                    </a:ext>
                  </a:extLst>
                </a:gridCol>
                <a:gridCol w="1152144">
                  <a:extLst>
                    <a:ext uri="{9D8B030D-6E8A-4147-A177-3AD203B41FA5}">
                      <a16:colId xmlns:a16="http://schemas.microsoft.com/office/drawing/2014/main" val="3510730049"/>
                    </a:ext>
                  </a:extLst>
                </a:gridCol>
                <a:gridCol w="576072">
                  <a:extLst>
                    <a:ext uri="{9D8B030D-6E8A-4147-A177-3AD203B41FA5}">
                      <a16:colId xmlns:a16="http://schemas.microsoft.com/office/drawing/2014/main" val="1003781268"/>
                    </a:ext>
                  </a:extLst>
                </a:gridCol>
                <a:gridCol w="576072">
                  <a:extLst>
                    <a:ext uri="{9D8B030D-6E8A-4147-A177-3AD203B41FA5}">
                      <a16:colId xmlns:a16="http://schemas.microsoft.com/office/drawing/2014/main" val="1198956588"/>
                    </a:ext>
                  </a:extLst>
                </a:gridCol>
                <a:gridCol w="576072">
                  <a:extLst>
                    <a:ext uri="{9D8B030D-6E8A-4147-A177-3AD203B41FA5}">
                      <a16:colId xmlns:a16="http://schemas.microsoft.com/office/drawing/2014/main" val="4082458987"/>
                    </a:ext>
                  </a:extLst>
                </a:gridCol>
                <a:gridCol w="576072">
                  <a:extLst>
                    <a:ext uri="{9D8B030D-6E8A-4147-A177-3AD203B41FA5}">
                      <a16:colId xmlns:a16="http://schemas.microsoft.com/office/drawing/2014/main" val="3920439249"/>
                    </a:ext>
                  </a:extLst>
                </a:gridCol>
                <a:gridCol w="576072">
                  <a:extLst>
                    <a:ext uri="{9D8B030D-6E8A-4147-A177-3AD203B41FA5}">
                      <a16:colId xmlns:a16="http://schemas.microsoft.com/office/drawing/2014/main" val="1930426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097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- 2022-04-13 06:00:01</a:t>
                      </a:r>
                      <a:r>
                        <a:rPr kumimoji="0" lang="nl-NL" sz="1000" b="0" i="0" u="none" strike="noStrike" kern="1200" cap="none" spc="0" normalizeH="0" baseline="0" noProof="0">
                          <a:ln>
                            <a:noFill/>
                          </a:ln>
                          <a:solidFill>
                            <a:prstClr val="black"/>
                          </a:solidFill>
                          <a:effectLst/>
                          <a:uLnTx/>
                          <a:uFillTx/>
                          <a:latin typeface="+mn-lt"/>
                          <a:ea typeface="+mn-ea"/>
                          <a:cs typeface="+mn-cs"/>
                        </a:rPr>
                        <a:t>
 Welke iconische memorabilia zou jij wel willen hebben?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w=360&amp;h=360&amp;url=https%3A%2F%2Fcms-assets.nporadio.nl%2Fnpo3fm%2F_videoThumbnail%2Fkurt-cobain.webp%3Fv%3D1649764137&amp;cfs=1&amp;ext=emg0&amp;_nc_oe=6fe9b&amp;_nc_sid=06c271&amp;_nc_o2e=1&amp;ccb=3-6&amp;_nc_hash=AQEIZC4I4eATF0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07:18:23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413306"/>
                  </a:ext>
                </a:extLst>
              </a:tr>
            </a:tbl>
          </a:graphicData>
        </a:graphic>
      </p:graphicFrame>
      <p:sp>
        <p:nvSpPr>
          <p:cNvPr id="4" name="Text Placeholder 3">
            <a:extLst>
              <a:ext uri="{FF2B5EF4-FFF2-40B4-BE49-F238E27FC236}">
                <a16:creationId xmlns:a16="http://schemas.microsoft.com/office/drawing/2014/main" id="{1AB89A43-A58D-4A9D-B18F-BA9A00E98EA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155098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A3CCC-A637-4E6C-A663-D5500D3B54EE}"/>
              </a:ext>
            </a:extLst>
          </p:cNvPr>
          <p:cNvSpPr>
            <a:spLocks noGrp="1"/>
          </p:cNvSpPr>
          <p:nvPr>
            <p:ph type="title"/>
          </p:nvPr>
        </p:nvSpPr>
        <p:spPr/>
        <p:txBody>
          <a:bodyPr/>
          <a:lstStyle/>
          <a:p>
            <a:r>
              <a:rPr lang="en-US"/>
              <a:t>Facebook Top 10 slechtst scorende posts | NPO3FM - 6 of 10</a:t>
            </a:r>
          </a:p>
        </p:txBody>
      </p:sp>
      <p:graphicFrame>
        <p:nvGraphicFramePr>
          <p:cNvPr id="5" name="Table Placeholder 4">
            <a:extLst>
              <a:ext uri="{FF2B5EF4-FFF2-40B4-BE49-F238E27FC236}">
                <a16:creationId xmlns:a16="http://schemas.microsoft.com/office/drawing/2014/main" id="{9B4552DB-045D-4B3C-A8EC-68930D79C49D}"/>
              </a:ext>
            </a:extLst>
          </p:cNvPr>
          <p:cNvGraphicFramePr>
            <a:graphicFrameLocks noGrp="1"/>
          </p:cNvGraphicFramePr>
          <p:nvPr>
            <p:ph type="tbl" sz="quarter" idx="13"/>
            <p:extLst>
              <p:ext uri="{D42A27DB-BD31-4B8C-83A1-F6EECF244321}">
                <p14:modId xmlns:p14="http://schemas.microsoft.com/office/powerpoint/2010/main" val="2674883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67246735"/>
                    </a:ext>
                  </a:extLst>
                </a:gridCol>
                <a:gridCol w="1645920">
                  <a:extLst>
                    <a:ext uri="{9D8B030D-6E8A-4147-A177-3AD203B41FA5}">
                      <a16:colId xmlns:a16="http://schemas.microsoft.com/office/drawing/2014/main" val="112381928"/>
                    </a:ext>
                  </a:extLst>
                </a:gridCol>
                <a:gridCol w="1152144">
                  <a:extLst>
                    <a:ext uri="{9D8B030D-6E8A-4147-A177-3AD203B41FA5}">
                      <a16:colId xmlns:a16="http://schemas.microsoft.com/office/drawing/2014/main" val="1731518193"/>
                    </a:ext>
                  </a:extLst>
                </a:gridCol>
                <a:gridCol w="576072">
                  <a:extLst>
                    <a:ext uri="{9D8B030D-6E8A-4147-A177-3AD203B41FA5}">
                      <a16:colId xmlns:a16="http://schemas.microsoft.com/office/drawing/2014/main" val="3616805955"/>
                    </a:ext>
                  </a:extLst>
                </a:gridCol>
                <a:gridCol w="576072">
                  <a:extLst>
                    <a:ext uri="{9D8B030D-6E8A-4147-A177-3AD203B41FA5}">
                      <a16:colId xmlns:a16="http://schemas.microsoft.com/office/drawing/2014/main" val="438933307"/>
                    </a:ext>
                  </a:extLst>
                </a:gridCol>
                <a:gridCol w="576072">
                  <a:extLst>
                    <a:ext uri="{9D8B030D-6E8A-4147-A177-3AD203B41FA5}">
                      <a16:colId xmlns:a16="http://schemas.microsoft.com/office/drawing/2014/main" val="3336127349"/>
                    </a:ext>
                  </a:extLst>
                </a:gridCol>
                <a:gridCol w="576072">
                  <a:extLst>
                    <a:ext uri="{9D8B030D-6E8A-4147-A177-3AD203B41FA5}">
                      <a16:colId xmlns:a16="http://schemas.microsoft.com/office/drawing/2014/main" val="2804097878"/>
                    </a:ext>
                  </a:extLst>
                </a:gridCol>
                <a:gridCol w="576072">
                  <a:extLst>
                    <a:ext uri="{9D8B030D-6E8A-4147-A177-3AD203B41FA5}">
                      <a16:colId xmlns:a16="http://schemas.microsoft.com/office/drawing/2014/main" val="568948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2806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- 2022-04-28 15:04:37</a:t>
                      </a:r>
                      <a:r>
                        <a:rPr kumimoji="0" lang="nl-NL" sz="1000" b="0" i="0" u="none" strike="noStrike" kern="1200" cap="none" spc="0" normalizeH="0" baseline="0" noProof="0">
                          <a:ln>
                            <a:noFill/>
                          </a:ln>
                          <a:solidFill>
                            <a:prstClr val="black"/>
                          </a:solidFill>
                          <a:effectLst/>
                          <a:uLnTx/>
                          <a:uFillTx/>
                          <a:latin typeface="+mn-lt"/>
                          <a:ea typeface="+mn-ea"/>
                          <a:cs typeface="+mn-cs"/>
                        </a:rPr>
                        <a:t>
 Bloemenriders, puppies en witte vloerbedekking: in een nieuwe aflevering van de 3FM-podcast 'Blauwe M&amp;M's' hoor je alles over de bizarre wensen van artiesten.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360&amp;h=360&amp;url=https%3A%2F%2Fcms-assets.nporadio.nl%2Fnpo3fm%2F_videoThumbnail%2FGettyImages-122720966.jpg%3Fv%3D1651142509%2C0.445%2C0.2947&amp;cfs=1&amp;ext=emg0&amp;_nc_oe=70122&amp;_nc_sid=06c271&amp;_nc_o2e=1&amp;ccb=3-6&amp;_nc_hash=AQGy74BODdB_yex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07:16:59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31443113"/>
                  </a:ext>
                </a:extLst>
              </a:tr>
            </a:tbl>
          </a:graphicData>
        </a:graphic>
      </p:graphicFrame>
      <p:sp>
        <p:nvSpPr>
          <p:cNvPr id="4" name="Text Placeholder 3">
            <a:extLst>
              <a:ext uri="{FF2B5EF4-FFF2-40B4-BE49-F238E27FC236}">
                <a16:creationId xmlns:a16="http://schemas.microsoft.com/office/drawing/2014/main" id="{9F4E8622-568D-4C35-B061-BE42DD71FD2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66697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956DD-92D2-4F6B-9BF3-3B4D8A7ABFCE}"/>
              </a:ext>
            </a:extLst>
          </p:cNvPr>
          <p:cNvSpPr>
            <a:spLocks noGrp="1"/>
          </p:cNvSpPr>
          <p:nvPr>
            <p:ph type="title"/>
          </p:nvPr>
        </p:nvSpPr>
        <p:spPr/>
        <p:txBody>
          <a:bodyPr/>
          <a:lstStyle/>
          <a:p>
            <a:r>
              <a:rPr lang="en-US"/>
              <a:t>Facebook Top 10 slechtst scorende posts | NPO3FM - 7 of 10</a:t>
            </a:r>
          </a:p>
        </p:txBody>
      </p:sp>
      <p:graphicFrame>
        <p:nvGraphicFramePr>
          <p:cNvPr id="5" name="Table Placeholder 4">
            <a:extLst>
              <a:ext uri="{FF2B5EF4-FFF2-40B4-BE49-F238E27FC236}">
                <a16:creationId xmlns:a16="http://schemas.microsoft.com/office/drawing/2014/main" id="{386BC97B-9BF4-40D4-89C5-1535D4F189CF}"/>
              </a:ext>
            </a:extLst>
          </p:cNvPr>
          <p:cNvGraphicFramePr>
            <a:graphicFrameLocks noGrp="1"/>
          </p:cNvGraphicFramePr>
          <p:nvPr>
            <p:ph type="tbl" sz="quarter" idx="13"/>
            <p:extLst>
              <p:ext uri="{D42A27DB-BD31-4B8C-83A1-F6EECF244321}">
                <p14:modId xmlns:p14="http://schemas.microsoft.com/office/powerpoint/2010/main" val="3538321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92497019"/>
                    </a:ext>
                  </a:extLst>
                </a:gridCol>
                <a:gridCol w="1645920">
                  <a:extLst>
                    <a:ext uri="{9D8B030D-6E8A-4147-A177-3AD203B41FA5}">
                      <a16:colId xmlns:a16="http://schemas.microsoft.com/office/drawing/2014/main" val="3010984111"/>
                    </a:ext>
                  </a:extLst>
                </a:gridCol>
                <a:gridCol w="1152144">
                  <a:extLst>
                    <a:ext uri="{9D8B030D-6E8A-4147-A177-3AD203B41FA5}">
                      <a16:colId xmlns:a16="http://schemas.microsoft.com/office/drawing/2014/main" val="1993036787"/>
                    </a:ext>
                  </a:extLst>
                </a:gridCol>
                <a:gridCol w="576072">
                  <a:extLst>
                    <a:ext uri="{9D8B030D-6E8A-4147-A177-3AD203B41FA5}">
                      <a16:colId xmlns:a16="http://schemas.microsoft.com/office/drawing/2014/main" val="3813891573"/>
                    </a:ext>
                  </a:extLst>
                </a:gridCol>
                <a:gridCol w="576072">
                  <a:extLst>
                    <a:ext uri="{9D8B030D-6E8A-4147-A177-3AD203B41FA5}">
                      <a16:colId xmlns:a16="http://schemas.microsoft.com/office/drawing/2014/main" val="2379164028"/>
                    </a:ext>
                  </a:extLst>
                </a:gridCol>
                <a:gridCol w="576072">
                  <a:extLst>
                    <a:ext uri="{9D8B030D-6E8A-4147-A177-3AD203B41FA5}">
                      <a16:colId xmlns:a16="http://schemas.microsoft.com/office/drawing/2014/main" val="3199334072"/>
                    </a:ext>
                  </a:extLst>
                </a:gridCol>
                <a:gridCol w="576072">
                  <a:extLst>
                    <a:ext uri="{9D8B030D-6E8A-4147-A177-3AD203B41FA5}">
                      <a16:colId xmlns:a16="http://schemas.microsoft.com/office/drawing/2014/main" val="1185324513"/>
                    </a:ext>
                  </a:extLst>
                </a:gridCol>
                <a:gridCol w="576072">
                  <a:extLst>
                    <a:ext uri="{9D8B030D-6E8A-4147-A177-3AD203B41FA5}">
                      <a16:colId xmlns:a16="http://schemas.microsoft.com/office/drawing/2014/main" val="3668254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6932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- 2022-04-30 08:00:47</a:t>
                      </a:r>
                      <a:r>
                        <a:rPr kumimoji="0" lang="nl-NL" sz="1000" b="0" i="0" u="none" strike="noStrike" kern="1200" cap="none" spc="0" normalizeH="0" baseline="0" noProof="0">
                          <a:ln>
                            <a:noFill/>
                          </a:ln>
                          <a:solidFill>
                            <a:prstClr val="black"/>
                          </a:solidFill>
                          <a:effectLst/>
                          <a:uLnTx/>
                          <a:uFillTx/>
                          <a:latin typeface="+mn-lt"/>
                          <a:ea typeface="+mn-ea"/>
                          <a:cs typeface="+mn-cs"/>
                        </a:rPr>
                        <a:t>
 Welk nummer heb jij miljarden keren gestreamd?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360&amp;h=360&amp;url=https%3A%2F%2Fcms-assets.nporadio.nl%2Fnpo3fm%2F_videoThumbnail%2Fdownload-2.jpg%3Fv%3D1651229846%2C0.5%2C0.5&amp;cfs=1&amp;ext=emg0&amp;_nc_oe=70122&amp;_nc_sid=06c271&amp;_nc_o2e=1&amp;ccb=3-6&amp;_nc_hash=AQGSFCjYJo4_gpw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07:16:59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04322017"/>
                  </a:ext>
                </a:extLst>
              </a:tr>
            </a:tbl>
          </a:graphicData>
        </a:graphic>
      </p:graphicFrame>
      <p:sp>
        <p:nvSpPr>
          <p:cNvPr id="4" name="Text Placeholder 3">
            <a:extLst>
              <a:ext uri="{FF2B5EF4-FFF2-40B4-BE49-F238E27FC236}">
                <a16:creationId xmlns:a16="http://schemas.microsoft.com/office/drawing/2014/main" id="{F90B09C9-AE72-4950-9175-89F062F15E6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1598749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2E4CF-6DE0-4A3B-AE8F-06F2724E976B}"/>
              </a:ext>
            </a:extLst>
          </p:cNvPr>
          <p:cNvSpPr>
            <a:spLocks noGrp="1"/>
          </p:cNvSpPr>
          <p:nvPr>
            <p:ph type="title"/>
          </p:nvPr>
        </p:nvSpPr>
        <p:spPr/>
        <p:txBody>
          <a:bodyPr/>
          <a:lstStyle/>
          <a:p>
            <a:r>
              <a:rPr lang="en-US"/>
              <a:t>Facebook Top 10 slechtst scorende posts | NPO3FM - 8 of 10</a:t>
            </a:r>
          </a:p>
        </p:txBody>
      </p:sp>
      <p:graphicFrame>
        <p:nvGraphicFramePr>
          <p:cNvPr id="5" name="Table Placeholder 4">
            <a:extLst>
              <a:ext uri="{FF2B5EF4-FFF2-40B4-BE49-F238E27FC236}">
                <a16:creationId xmlns:a16="http://schemas.microsoft.com/office/drawing/2014/main" id="{77EFD566-D263-44AA-984B-086817B4ED15}"/>
              </a:ext>
            </a:extLst>
          </p:cNvPr>
          <p:cNvGraphicFramePr>
            <a:graphicFrameLocks noGrp="1"/>
          </p:cNvGraphicFramePr>
          <p:nvPr>
            <p:ph type="tbl" sz="quarter" idx="13"/>
            <p:extLst>
              <p:ext uri="{D42A27DB-BD31-4B8C-83A1-F6EECF244321}">
                <p14:modId xmlns:p14="http://schemas.microsoft.com/office/powerpoint/2010/main" val="1425283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81175892"/>
                    </a:ext>
                  </a:extLst>
                </a:gridCol>
                <a:gridCol w="1645920">
                  <a:extLst>
                    <a:ext uri="{9D8B030D-6E8A-4147-A177-3AD203B41FA5}">
                      <a16:colId xmlns:a16="http://schemas.microsoft.com/office/drawing/2014/main" val="3038424291"/>
                    </a:ext>
                  </a:extLst>
                </a:gridCol>
                <a:gridCol w="1152144">
                  <a:extLst>
                    <a:ext uri="{9D8B030D-6E8A-4147-A177-3AD203B41FA5}">
                      <a16:colId xmlns:a16="http://schemas.microsoft.com/office/drawing/2014/main" val="4092953521"/>
                    </a:ext>
                  </a:extLst>
                </a:gridCol>
                <a:gridCol w="576072">
                  <a:extLst>
                    <a:ext uri="{9D8B030D-6E8A-4147-A177-3AD203B41FA5}">
                      <a16:colId xmlns:a16="http://schemas.microsoft.com/office/drawing/2014/main" val="175079589"/>
                    </a:ext>
                  </a:extLst>
                </a:gridCol>
                <a:gridCol w="576072">
                  <a:extLst>
                    <a:ext uri="{9D8B030D-6E8A-4147-A177-3AD203B41FA5}">
                      <a16:colId xmlns:a16="http://schemas.microsoft.com/office/drawing/2014/main" val="2587974938"/>
                    </a:ext>
                  </a:extLst>
                </a:gridCol>
                <a:gridCol w="576072">
                  <a:extLst>
                    <a:ext uri="{9D8B030D-6E8A-4147-A177-3AD203B41FA5}">
                      <a16:colId xmlns:a16="http://schemas.microsoft.com/office/drawing/2014/main" val="2701892776"/>
                    </a:ext>
                  </a:extLst>
                </a:gridCol>
                <a:gridCol w="576072">
                  <a:extLst>
                    <a:ext uri="{9D8B030D-6E8A-4147-A177-3AD203B41FA5}">
                      <a16:colId xmlns:a16="http://schemas.microsoft.com/office/drawing/2014/main" val="3498077911"/>
                    </a:ext>
                  </a:extLst>
                </a:gridCol>
                <a:gridCol w="576072">
                  <a:extLst>
                    <a:ext uri="{9D8B030D-6E8A-4147-A177-3AD203B41FA5}">
                      <a16:colId xmlns:a16="http://schemas.microsoft.com/office/drawing/2014/main" val="2868302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2307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- 2022-04-05 13:02:38</a:t>
                      </a:r>
                      <a:r>
                        <a:rPr kumimoji="0" lang="nl-NL" sz="1000" b="0" i="0" u="none" strike="noStrike" kern="1200" cap="none" spc="0" normalizeH="0" baseline="0" noProof="0">
                          <a:ln>
                            <a:noFill/>
                          </a:ln>
                          <a:solidFill>
                            <a:prstClr val="black"/>
                          </a:solidFill>
                          <a:effectLst/>
                          <a:uLnTx/>
                          <a:uFillTx/>
                          <a:latin typeface="+mn-lt"/>
                          <a:ea typeface="+mn-ea"/>
                          <a:cs typeface="+mn-cs"/>
                        </a:rPr>
                        <a:t>
 Tijdens het filmen van de 'As It Was'-videoclip van Harry Styles kreeg ze het slechte nieuws over haar thuisland.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dfw5-1.xx.fbcdn.net/safe_image.php?w=360&amp;h=360&amp;url=https%3A%2F%2Fcms-assets.nporadio.nl%2Fnpo3fm%2F_videoThumbnail%2Fharrystyles_277417554_384059993565266_2890787549212367969_n.jpg%3Fv%3D1649160392&amp;cfs=1&amp;ext=emg0&amp;_nc_oe=6ff79&amp;_nc_sid=06c271&amp;_nc_o2e=1&amp;ccb=3-6&amp;_nc_hash=AQG28TZ1hu2oD8_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04/22/2022 13:20:02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09963067"/>
                  </a:ext>
                </a:extLst>
              </a:tr>
            </a:tbl>
          </a:graphicData>
        </a:graphic>
      </p:graphicFrame>
      <p:sp>
        <p:nvSpPr>
          <p:cNvPr id="4" name="Text Placeholder 3">
            <a:extLst>
              <a:ext uri="{FF2B5EF4-FFF2-40B4-BE49-F238E27FC236}">
                <a16:creationId xmlns:a16="http://schemas.microsoft.com/office/drawing/2014/main" id="{D6FF26D4-E445-45BC-9F83-B41B1E3AE5A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186645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52F95-AC59-488C-B6D0-996CA05E8DB6}"/>
              </a:ext>
            </a:extLst>
          </p:cNvPr>
          <p:cNvSpPr>
            <a:spLocks noGrp="1"/>
          </p:cNvSpPr>
          <p:nvPr>
            <p:ph type="title"/>
          </p:nvPr>
        </p:nvSpPr>
        <p:spPr/>
        <p:txBody>
          <a:bodyPr/>
          <a:lstStyle/>
          <a:p>
            <a:r>
              <a:rPr lang="en-US"/>
              <a:t>Facebook Top 10 slechtst scorende posts | NPO3FM - 9 of 10</a:t>
            </a:r>
          </a:p>
        </p:txBody>
      </p:sp>
      <p:graphicFrame>
        <p:nvGraphicFramePr>
          <p:cNvPr id="5" name="Table Placeholder 4">
            <a:extLst>
              <a:ext uri="{FF2B5EF4-FFF2-40B4-BE49-F238E27FC236}">
                <a16:creationId xmlns:a16="http://schemas.microsoft.com/office/drawing/2014/main" id="{827520B5-A6BA-44C0-ADF7-279CB91BA494}"/>
              </a:ext>
            </a:extLst>
          </p:cNvPr>
          <p:cNvGraphicFramePr>
            <a:graphicFrameLocks noGrp="1"/>
          </p:cNvGraphicFramePr>
          <p:nvPr>
            <p:ph type="tbl" sz="quarter" idx="13"/>
            <p:extLst>
              <p:ext uri="{D42A27DB-BD31-4B8C-83A1-F6EECF244321}">
                <p14:modId xmlns:p14="http://schemas.microsoft.com/office/powerpoint/2010/main" val="1686882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59478620"/>
                    </a:ext>
                  </a:extLst>
                </a:gridCol>
                <a:gridCol w="1645920">
                  <a:extLst>
                    <a:ext uri="{9D8B030D-6E8A-4147-A177-3AD203B41FA5}">
                      <a16:colId xmlns:a16="http://schemas.microsoft.com/office/drawing/2014/main" val="1749592841"/>
                    </a:ext>
                  </a:extLst>
                </a:gridCol>
                <a:gridCol w="1152144">
                  <a:extLst>
                    <a:ext uri="{9D8B030D-6E8A-4147-A177-3AD203B41FA5}">
                      <a16:colId xmlns:a16="http://schemas.microsoft.com/office/drawing/2014/main" val="435388693"/>
                    </a:ext>
                  </a:extLst>
                </a:gridCol>
                <a:gridCol w="576072">
                  <a:extLst>
                    <a:ext uri="{9D8B030D-6E8A-4147-A177-3AD203B41FA5}">
                      <a16:colId xmlns:a16="http://schemas.microsoft.com/office/drawing/2014/main" val="3082987459"/>
                    </a:ext>
                  </a:extLst>
                </a:gridCol>
                <a:gridCol w="576072">
                  <a:extLst>
                    <a:ext uri="{9D8B030D-6E8A-4147-A177-3AD203B41FA5}">
                      <a16:colId xmlns:a16="http://schemas.microsoft.com/office/drawing/2014/main" val="677398519"/>
                    </a:ext>
                  </a:extLst>
                </a:gridCol>
                <a:gridCol w="576072">
                  <a:extLst>
                    <a:ext uri="{9D8B030D-6E8A-4147-A177-3AD203B41FA5}">
                      <a16:colId xmlns:a16="http://schemas.microsoft.com/office/drawing/2014/main" val="2445692708"/>
                    </a:ext>
                  </a:extLst>
                </a:gridCol>
                <a:gridCol w="576072">
                  <a:extLst>
                    <a:ext uri="{9D8B030D-6E8A-4147-A177-3AD203B41FA5}">
                      <a16:colId xmlns:a16="http://schemas.microsoft.com/office/drawing/2014/main" val="2792989800"/>
                    </a:ext>
                  </a:extLst>
                </a:gridCol>
                <a:gridCol w="576072">
                  <a:extLst>
                    <a:ext uri="{9D8B030D-6E8A-4147-A177-3AD203B41FA5}">
                      <a16:colId xmlns:a16="http://schemas.microsoft.com/office/drawing/2014/main" val="2389904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7422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- 2022-04-21 18:00:04</a:t>
                      </a:r>
                      <a:r>
                        <a:rPr kumimoji="0" lang="nl-NL" sz="1000" b="0" i="0" u="none" strike="noStrike" kern="1200" cap="none" spc="0" normalizeH="0" baseline="0" noProof="0">
                          <a:ln>
                            <a:noFill/>
                          </a:ln>
                          <a:solidFill>
                            <a:prstClr val="black"/>
                          </a:solidFill>
                          <a:effectLst/>
                          <a:uLnTx/>
                          <a:uFillTx/>
                          <a:latin typeface="+mn-lt"/>
                          <a:ea typeface="+mn-ea"/>
                          <a:cs typeface="+mn-cs"/>
                        </a:rPr>
                        <a:t>
 In de 3FM podcastserie Blauwe M&amp;M's hoor je de meest juicy backstage-verhalen uit de muziekindustrie. Nu te checken in je al je favoriete podcast-apps!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278464675_2079214018919451_8434398996806685163_n.jpg?stp=dst-jpg_s720x720&amp;_nc_cat=104&amp;ccb=1-5&amp;_nc_sid=ad6a45&amp;_nc_ohc=JprzII3igFsAX9_IENH&amp;_nc_ht=scontent-iad3-1.xx&amp;edm=AKIiGfEEAAAA&amp;oh=00_AT8zJOys0iHavVHD_P7WaprhluOyv6t6DW9zFsbRl8BrAA&amp;oe=62696774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04/25/2022 01:14:54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15496340"/>
                  </a:ext>
                </a:extLst>
              </a:tr>
            </a:tbl>
          </a:graphicData>
        </a:graphic>
      </p:graphicFrame>
      <p:sp>
        <p:nvSpPr>
          <p:cNvPr id="4" name="Text Placeholder 3">
            <a:extLst>
              <a:ext uri="{FF2B5EF4-FFF2-40B4-BE49-F238E27FC236}">
                <a16:creationId xmlns:a16="http://schemas.microsoft.com/office/drawing/2014/main" id="{E8886C2F-A77B-4AC5-9B69-A1A5586A506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57194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33A3E-6C27-42DE-9961-74A3DF73835E}"/>
              </a:ext>
            </a:extLst>
          </p:cNvPr>
          <p:cNvSpPr>
            <a:spLocks noGrp="1"/>
          </p:cNvSpPr>
          <p:nvPr>
            <p:ph type="title"/>
          </p:nvPr>
        </p:nvSpPr>
        <p:spPr/>
        <p:txBody>
          <a:bodyPr/>
          <a:lstStyle/>
          <a:p>
            <a:r>
              <a:rPr lang="en-US"/>
              <a:t>Facebook Top 10 slechtst scorende posts | NPO3FM - 10 of 10</a:t>
            </a:r>
          </a:p>
        </p:txBody>
      </p:sp>
      <p:graphicFrame>
        <p:nvGraphicFramePr>
          <p:cNvPr id="5" name="Table Placeholder 4">
            <a:extLst>
              <a:ext uri="{FF2B5EF4-FFF2-40B4-BE49-F238E27FC236}">
                <a16:creationId xmlns:a16="http://schemas.microsoft.com/office/drawing/2014/main" id="{D8BC6D97-CB9D-4B7A-8BD9-065917409006}"/>
              </a:ext>
            </a:extLst>
          </p:cNvPr>
          <p:cNvGraphicFramePr>
            <a:graphicFrameLocks noGrp="1"/>
          </p:cNvGraphicFramePr>
          <p:nvPr>
            <p:ph type="tbl" sz="quarter" idx="13"/>
            <p:extLst>
              <p:ext uri="{D42A27DB-BD31-4B8C-83A1-F6EECF244321}">
                <p14:modId xmlns:p14="http://schemas.microsoft.com/office/powerpoint/2010/main" val="1007588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76660200"/>
                    </a:ext>
                  </a:extLst>
                </a:gridCol>
                <a:gridCol w="1645920">
                  <a:extLst>
                    <a:ext uri="{9D8B030D-6E8A-4147-A177-3AD203B41FA5}">
                      <a16:colId xmlns:a16="http://schemas.microsoft.com/office/drawing/2014/main" val="2557868885"/>
                    </a:ext>
                  </a:extLst>
                </a:gridCol>
                <a:gridCol w="1152144">
                  <a:extLst>
                    <a:ext uri="{9D8B030D-6E8A-4147-A177-3AD203B41FA5}">
                      <a16:colId xmlns:a16="http://schemas.microsoft.com/office/drawing/2014/main" val="1321066452"/>
                    </a:ext>
                  </a:extLst>
                </a:gridCol>
                <a:gridCol w="576072">
                  <a:extLst>
                    <a:ext uri="{9D8B030D-6E8A-4147-A177-3AD203B41FA5}">
                      <a16:colId xmlns:a16="http://schemas.microsoft.com/office/drawing/2014/main" val="137820941"/>
                    </a:ext>
                  </a:extLst>
                </a:gridCol>
                <a:gridCol w="576072">
                  <a:extLst>
                    <a:ext uri="{9D8B030D-6E8A-4147-A177-3AD203B41FA5}">
                      <a16:colId xmlns:a16="http://schemas.microsoft.com/office/drawing/2014/main" val="1553506179"/>
                    </a:ext>
                  </a:extLst>
                </a:gridCol>
                <a:gridCol w="576072">
                  <a:extLst>
                    <a:ext uri="{9D8B030D-6E8A-4147-A177-3AD203B41FA5}">
                      <a16:colId xmlns:a16="http://schemas.microsoft.com/office/drawing/2014/main" val="3460957462"/>
                    </a:ext>
                  </a:extLst>
                </a:gridCol>
                <a:gridCol w="576072">
                  <a:extLst>
                    <a:ext uri="{9D8B030D-6E8A-4147-A177-3AD203B41FA5}">
                      <a16:colId xmlns:a16="http://schemas.microsoft.com/office/drawing/2014/main" val="2368843578"/>
                    </a:ext>
                  </a:extLst>
                </a:gridCol>
                <a:gridCol w="576072">
                  <a:extLst>
                    <a:ext uri="{9D8B030D-6E8A-4147-A177-3AD203B41FA5}">
                      <a16:colId xmlns:a16="http://schemas.microsoft.com/office/drawing/2014/main" val="2443571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3811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- 2022-04-21 06:00:19</a:t>
                      </a:r>
                      <a:r>
                        <a:rPr kumimoji="0" lang="nl-NL" sz="1000" b="0" i="0" u="none" strike="noStrike" kern="1200" cap="none" spc="0" normalizeH="0" baseline="0" noProof="0">
                          <a:ln>
                            <a:noFill/>
                          </a:ln>
                          <a:solidFill>
                            <a:prstClr val="black"/>
                          </a:solidFill>
                          <a:effectLst/>
                          <a:uLnTx/>
                          <a:uFillTx/>
                          <a:latin typeface="+mn-lt"/>
                          <a:ea typeface="+mn-ea"/>
                          <a:cs typeface="+mn-cs"/>
                        </a:rPr>
                        <a:t>
 En dit is alles wat we weten over het nieuwe album!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w=360&amp;h=360&amp;url=https%3A%2F%2Fcms-assets.nporadio.nl%2Fnpo3fm%2F_videoThumbnail%2FSchermafbeelding-2022-04-20-om-17.05.03.png%3Fv%3D1650467128&amp;cfs=1&amp;ext=emg0&amp;_nc_oe=70104&amp;_nc_sid=06c271&amp;_nc_o2e=1&amp;ccb=3-6&amp;_nc_hash=AQEpLdYr4zy8MEH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05/09/2022 01:12:16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97374489"/>
                  </a:ext>
                </a:extLst>
              </a:tr>
            </a:tbl>
          </a:graphicData>
        </a:graphic>
      </p:graphicFrame>
      <p:sp>
        <p:nvSpPr>
          <p:cNvPr id="4" name="Text Placeholder 3">
            <a:extLst>
              <a:ext uri="{FF2B5EF4-FFF2-40B4-BE49-F238E27FC236}">
                <a16:creationId xmlns:a16="http://schemas.microsoft.com/office/drawing/2014/main" id="{12842F4E-E523-43C7-9C9A-639F4516033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88396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58E51-7838-418D-8511-D84454A2773F}"/>
              </a:ext>
            </a:extLst>
          </p:cNvPr>
          <p:cNvSpPr>
            <a:spLocks noGrp="1"/>
          </p:cNvSpPr>
          <p:nvPr>
            <p:ph type="title"/>
          </p:nvPr>
        </p:nvSpPr>
        <p:spPr/>
        <p:txBody>
          <a:bodyPr/>
          <a:lstStyle/>
          <a:p>
            <a:r>
              <a:rPr lang="en-US"/>
              <a:t>Instagram Key Metrics Table | NPO3FM</a:t>
            </a:r>
          </a:p>
        </p:txBody>
      </p:sp>
      <p:graphicFrame>
        <p:nvGraphicFramePr>
          <p:cNvPr id="5" name="Table Placeholder 4">
            <a:extLst>
              <a:ext uri="{FF2B5EF4-FFF2-40B4-BE49-F238E27FC236}">
                <a16:creationId xmlns:a16="http://schemas.microsoft.com/office/drawing/2014/main" id="{948EBDE5-D9EE-4E09-90F0-E924ED21C0F3}"/>
              </a:ext>
            </a:extLst>
          </p:cNvPr>
          <p:cNvGraphicFramePr>
            <a:graphicFrameLocks noGrp="1"/>
          </p:cNvGraphicFramePr>
          <p:nvPr>
            <p:ph type="tbl" sz="quarter" idx="13"/>
            <p:extLst>
              <p:ext uri="{D42A27DB-BD31-4B8C-83A1-F6EECF244321}">
                <p14:modId xmlns:p14="http://schemas.microsoft.com/office/powerpoint/2010/main" val="696625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96316067"/>
                    </a:ext>
                  </a:extLst>
                </a:gridCol>
                <a:gridCol w="905256">
                  <a:extLst>
                    <a:ext uri="{9D8B030D-6E8A-4147-A177-3AD203B41FA5}">
                      <a16:colId xmlns:a16="http://schemas.microsoft.com/office/drawing/2014/main" val="3845575896"/>
                    </a:ext>
                  </a:extLst>
                </a:gridCol>
                <a:gridCol w="905256">
                  <a:extLst>
                    <a:ext uri="{9D8B030D-6E8A-4147-A177-3AD203B41FA5}">
                      <a16:colId xmlns:a16="http://schemas.microsoft.com/office/drawing/2014/main" val="1472144602"/>
                    </a:ext>
                  </a:extLst>
                </a:gridCol>
                <a:gridCol w="905256">
                  <a:extLst>
                    <a:ext uri="{9D8B030D-6E8A-4147-A177-3AD203B41FA5}">
                      <a16:colId xmlns:a16="http://schemas.microsoft.com/office/drawing/2014/main" val="1188920580"/>
                    </a:ext>
                  </a:extLst>
                </a:gridCol>
                <a:gridCol w="905256">
                  <a:extLst>
                    <a:ext uri="{9D8B030D-6E8A-4147-A177-3AD203B41FA5}">
                      <a16:colId xmlns:a16="http://schemas.microsoft.com/office/drawing/2014/main" val="643632665"/>
                    </a:ext>
                  </a:extLst>
                </a:gridCol>
                <a:gridCol w="905256">
                  <a:extLst>
                    <a:ext uri="{9D8B030D-6E8A-4147-A177-3AD203B41FA5}">
                      <a16:colId xmlns:a16="http://schemas.microsoft.com/office/drawing/2014/main" val="2300238432"/>
                    </a:ext>
                  </a:extLst>
                </a:gridCol>
                <a:gridCol w="905256">
                  <a:extLst>
                    <a:ext uri="{9D8B030D-6E8A-4147-A177-3AD203B41FA5}">
                      <a16:colId xmlns:a16="http://schemas.microsoft.com/office/drawing/2014/main" val="1935878277"/>
                    </a:ext>
                  </a:extLst>
                </a:gridCol>
                <a:gridCol w="905256">
                  <a:extLst>
                    <a:ext uri="{9D8B030D-6E8A-4147-A177-3AD203B41FA5}">
                      <a16:colId xmlns:a16="http://schemas.microsoft.com/office/drawing/2014/main" val="453548833"/>
                    </a:ext>
                  </a:extLst>
                </a:gridCol>
                <a:gridCol w="905256">
                  <a:extLst>
                    <a:ext uri="{9D8B030D-6E8A-4147-A177-3AD203B41FA5}">
                      <a16:colId xmlns:a16="http://schemas.microsoft.com/office/drawing/2014/main" val="408196553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92738081"/>
                  </a:ext>
                </a:extLst>
              </a:tr>
              <a:tr h="370840">
                <a:tc>
                  <a:txBody>
                    <a:bodyPr/>
                    <a:lstStyle/>
                    <a:p>
                      <a:r>
                        <a:rPr lang="en-US" sz="1000"/>
                        <a:t>103269</a:t>
                      </a:r>
                    </a:p>
                  </a:txBody>
                  <a:tcPr/>
                </a:tc>
                <a:tc>
                  <a:txBody>
                    <a:bodyPr/>
                    <a:lstStyle/>
                    <a:p>
                      <a:r>
                        <a:rPr lang="en-US" sz="1000"/>
                        <a:t>-30</a:t>
                      </a:r>
                    </a:p>
                  </a:txBody>
                  <a:tcPr/>
                </a:tc>
                <a:tc>
                  <a:txBody>
                    <a:bodyPr/>
                    <a:lstStyle/>
                    <a:p>
                      <a:r>
                        <a:rPr lang="en-US" sz="1000"/>
                        <a:t>32</a:t>
                      </a:r>
                    </a:p>
                  </a:txBody>
                  <a:tcPr/>
                </a:tc>
                <a:tc>
                  <a:txBody>
                    <a:bodyPr/>
                    <a:lstStyle/>
                    <a:p>
                      <a:r>
                        <a:rPr lang="en-US" sz="1000"/>
                        <a:t>39</a:t>
                      </a:r>
                    </a:p>
                  </a:txBody>
                  <a:tcPr/>
                </a:tc>
                <a:tc>
                  <a:txBody>
                    <a:bodyPr/>
                    <a:lstStyle/>
                    <a:p>
                      <a:r>
                        <a:rPr lang="en-US" sz="1000"/>
                        <a:t>22</a:t>
                      </a:r>
                    </a:p>
                  </a:txBody>
                  <a:tcPr/>
                </a:tc>
                <a:tc>
                  <a:txBody>
                    <a:bodyPr/>
                    <a:lstStyle/>
                    <a:p>
                      <a:r>
                        <a:rPr lang="en-US" sz="1000"/>
                        <a:t>93</a:t>
                      </a:r>
                    </a:p>
                  </a:txBody>
                  <a:tcPr/>
                </a:tc>
                <a:tc>
                  <a:txBody>
                    <a:bodyPr/>
                    <a:lstStyle/>
                    <a:p>
                      <a:r>
                        <a:rPr lang="en-US" sz="1000"/>
                        <a:t>72689</a:t>
                      </a:r>
                    </a:p>
                  </a:txBody>
                  <a:tcPr/>
                </a:tc>
                <a:tc>
                  <a:txBody>
                    <a:bodyPr/>
                    <a:lstStyle/>
                    <a:p>
                      <a:r>
                        <a:rPr lang="en-US" sz="1000"/>
                        <a:t>2987</a:t>
                      </a:r>
                    </a:p>
                  </a:txBody>
                  <a:tcPr/>
                </a:tc>
                <a:tc>
                  <a:txBody>
                    <a:bodyPr/>
                    <a:lstStyle/>
                    <a:p>
                      <a:r>
                        <a:rPr lang="en-US" sz="1000"/>
                        <a:t>0.7878 %</a:t>
                      </a:r>
                    </a:p>
                  </a:txBody>
                  <a:tcPr/>
                </a:tc>
                <a:extLst>
                  <a:ext uri="{0D108BD9-81ED-4DB2-BD59-A6C34878D82A}">
                    <a16:rowId xmlns:a16="http://schemas.microsoft.com/office/drawing/2014/main" val="3011144850"/>
                  </a:ext>
                </a:extLst>
              </a:tr>
            </a:tbl>
          </a:graphicData>
        </a:graphic>
      </p:graphicFrame>
      <p:sp>
        <p:nvSpPr>
          <p:cNvPr id="4" name="Text Placeholder 3">
            <a:extLst>
              <a:ext uri="{FF2B5EF4-FFF2-40B4-BE49-F238E27FC236}">
                <a16:creationId xmlns:a16="http://schemas.microsoft.com/office/drawing/2014/main" id="{E3B856FE-366B-44A0-81D1-916CDBE3D1D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272592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CCE47-BFCA-46D3-99DC-51B7E23400F2}"/>
              </a:ext>
            </a:extLst>
          </p:cNvPr>
          <p:cNvSpPr>
            <a:spLocks noGrp="1"/>
          </p:cNvSpPr>
          <p:nvPr>
            <p:ph type="title"/>
          </p:nvPr>
        </p:nvSpPr>
        <p:spPr/>
        <p:txBody>
          <a:bodyPr/>
          <a:lstStyle/>
          <a:p>
            <a:r>
              <a:rPr lang="en-US"/>
              <a:t>Instagram Followers Total | NPO3FM</a:t>
            </a:r>
          </a:p>
        </p:txBody>
      </p:sp>
      <p:graphicFrame>
        <p:nvGraphicFramePr>
          <p:cNvPr id="6" name="Chart Placeholder 5">
            <a:extLst>
              <a:ext uri="{FF2B5EF4-FFF2-40B4-BE49-F238E27FC236}">
                <a16:creationId xmlns:a16="http://schemas.microsoft.com/office/drawing/2014/main" id="{4B566D59-C344-4168-A7D0-A7E80CF3BF8D}"/>
              </a:ext>
            </a:extLst>
          </p:cNvPr>
          <p:cNvGraphicFramePr>
            <a:graphicFrameLocks noGrp="1"/>
          </p:cNvGraphicFramePr>
          <p:nvPr>
            <p:ph type="chart" sz="quarter" idx="13"/>
            <p:extLst>
              <p:ext uri="{D42A27DB-BD31-4B8C-83A1-F6EECF244321}">
                <p14:modId xmlns:p14="http://schemas.microsoft.com/office/powerpoint/2010/main" val="607447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FC8FD4-DCF5-40EB-B625-ADFE17641257}"/>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D043F789-9638-4A9C-A54C-D44B126860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3141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E1DD1-8284-4F05-A89A-3383552CD36A}"/>
              </a:ext>
            </a:extLst>
          </p:cNvPr>
          <p:cNvSpPr>
            <a:spLocks noGrp="1"/>
          </p:cNvSpPr>
          <p:nvPr>
            <p:ph type="title"/>
          </p:nvPr>
        </p:nvSpPr>
        <p:spPr/>
        <p:txBody>
          <a:bodyPr/>
          <a:lstStyle/>
          <a:p>
            <a:r>
              <a:rPr lang="en-US"/>
              <a:t>Instagram Interaction Rate By Post Type | NPO3FM</a:t>
            </a:r>
          </a:p>
        </p:txBody>
      </p:sp>
      <p:graphicFrame>
        <p:nvGraphicFramePr>
          <p:cNvPr id="6" name="Chart Placeholder 5">
            <a:extLst>
              <a:ext uri="{FF2B5EF4-FFF2-40B4-BE49-F238E27FC236}">
                <a16:creationId xmlns:a16="http://schemas.microsoft.com/office/drawing/2014/main" id="{587D40FF-8A44-4366-8678-7260A1DBCF4A}"/>
              </a:ext>
            </a:extLst>
          </p:cNvPr>
          <p:cNvGraphicFramePr>
            <a:graphicFrameLocks noGrp="1"/>
          </p:cNvGraphicFramePr>
          <p:nvPr>
            <p:ph type="chart" sz="quarter" idx="13"/>
            <p:extLst>
              <p:ext uri="{D42A27DB-BD31-4B8C-83A1-F6EECF244321}">
                <p14:modId xmlns:p14="http://schemas.microsoft.com/office/powerpoint/2010/main" val="2291408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993F44-75C2-4F39-814D-60F9E2DA4E9F}"/>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72BEF0F1-440D-4BFE-B528-1AC9DF448C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34869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71959-F497-4154-AAD4-96C3E58B9D62}"/>
              </a:ext>
            </a:extLst>
          </p:cNvPr>
          <p:cNvSpPr>
            <a:spLocks noGrp="1"/>
          </p:cNvSpPr>
          <p:nvPr>
            <p:ph type="title"/>
          </p:nvPr>
        </p:nvSpPr>
        <p:spPr/>
        <p:txBody>
          <a:bodyPr/>
          <a:lstStyle/>
          <a:p>
            <a:r>
              <a:rPr lang="en-US"/>
              <a:t>Instagram Reach | NPO3FM</a:t>
            </a:r>
          </a:p>
        </p:txBody>
      </p:sp>
      <p:graphicFrame>
        <p:nvGraphicFramePr>
          <p:cNvPr id="6" name="Chart Placeholder 5">
            <a:extLst>
              <a:ext uri="{FF2B5EF4-FFF2-40B4-BE49-F238E27FC236}">
                <a16:creationId xmlns:a16="http://schemas.microsoft.com/office/drawing/2014/main" id="{25A059B2-3BD1-4DA6-804A-FABBA8DFE470}"/>
              </a:ext>
            </a:extLst>
          </p:cNvPr>
          <p:cNvGraphicFramePr>
            <a:graphicFrameLocks noGrp="1"/>
          </p:cNvGraphicFramePr>
          <p:nvPr>
            <p:ph type="chart" sz="quarter" idx="13"/>
            <p:extLst>
              <p:ext uri="{D42A27DB-BD31-4B8C-83A1-F6EECF244321}">
                <p14:modId xmlns:p14="http://schemas.microsoft.com/office/powerpoint/2010/main" val="1125674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DAB06A-FC08-462E-AA04-D50317907D04}"/>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D5123C83-904B-416B-9F3B-D3FAE57844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89265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569B8-D383-4E6A-91DB-F686FA970760}"/>
              </a:ext>
            </a:extLst>
          </p:cNvPr>
          <p:cNvSpPr>
            <a:spLocks noGrp="1"/>
          </p:cNvSpPr>
          <p:nvPr>
            <p:ph type="title"/>
          </p:nvPr>
        </p:nvSpPr>
        <p:spPr/>
        <p:txBody>
          <a:bodyPr/>
          <a:lstStyle/>
          <a:p>
            <a:r>
              <a:rPr lang="en-US"/>
              <a:t>Instagram Hashtag Detection | NPO3FM - 1 of 3</a:t>
            </a:r>
          </a:p>
        </p:txBody>
      </p:sp>
      <p:graphicFrame>
        <p:nvGraphicFramePr>
          <p:cNvPr id="5" name="Table Placeholder 4">
            <a:extLst>
              <a:ext uri="{FF2B5EF4-FFF2-40B4-BE49-F238E27FC236}">
                <a16:creationId xmlns:a16="http://schemas.microsoft.com/office/drawing/2014/main" id="{FA652188-A260-4EA3-877C-43CAEB5FAC6F}"/>
              </a:ext>
            </a:extLst>
          </p:cNvPr>
          <p:cNvGraphicFramePr>
            <a:graphicFrameLocks noGrp="1"/>
          </p:cNvGraphicFramePr>
          <p:nvPr>
            <p:ph type="tbl" sz="quarter" idx="13"/>
            <p:extLst>
              <p:ext uri="{D42A27DB-BD31-4B8C-83A1-F6EECF244321}">
                <p14:modId xmlns:p14="http://schemas.microsoft.com/office/powerpoint/2010/main" val="4057795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26804459"/>
                    </a:ext>
                  </a:extLst>
                </a:gridCol>
                <a:gridCol w="1069848">
                  <a:extLst>
                    <a:ext uri="{9D8B030D-6E8A-4147-A177-3AD203B41FA5}">
                      <a16:colId xmlns:a16="http://schemas.microsoft.com/office/drawing/2014/main" val="564386782"/>
                    </a:ext>
                  </a:extLst>
                </a:gridCol>
                <a:gridCol w="1069848">
                  <a:extLst>
                    <a:ext uri="{9D8B030D-6E8A-4147-A177-3AD203B41FA5}">
                      <a16:colId xmlns:a16="http://schemas.microsoft.com/office/drawing/2014/main" val="4275542478"/>
                    </a:ext>
                  </a:extLst>
                </a:gridCol>
                <a:gridCol w="1069848">
                  <a:extLst>
                    <a:ext uri="{9D8B030D-6E8A-4147-A177-3AD203B41FA5}">
                      <a16:colId xmlns:a16="http://schemas.microsoft.com/office/drawing/2014/main" val="961398721"/>
                    </a:ext>
                  </a:extLst>
                </a:gridCol>
                <a:gridCol w="1069848">
                  <a:extLst>
                    <a:ext uri="{9D8B030D-6E8A-4147-A177-3AD203B41FA5}">
                      <a16:colId xmlns:a16="http://schemas.microsoft.com/office/drawing/2014/main" val="697380468"/>
                    </a:ext>
                  </a:extLst>
                </a:gridCol>
                <a:gridCol w="1069848">
                  <a:extLst>
                    <a:ext uri="{9D8B030D-6E8A-4147-A177-3AD203B41FA5}">
                      <a16:colId xmlns:a16="http://schemas.microsoft.com/office/drawing/2014/main" val="3667536647"/>
                    </a:ext>
                  </a:extLst>
                </a:gridCol>
                <a:gridCol w="1069848">
                  <a:extLst>
                    <a:ext uri="{9D8B030D-6E8A-4147-A177-3AD203B41FA5}">
                      <a16:colId xmlns:a16="http://schemas.microsoft.com/office/drawing/2014/main" val="3398170573"/>
                    </a:ext>
                  </a:extLst>
                </a:gridCol>
                <a:gridCol w="1069848">
                  <a:extLst>
                    <a:ext uri="{9D8B030D-6E8A-4147-A177-3AD203B41FA5}">
                      <a16:colId xmlns:a16="http://schemas.microsoft.com/office/drawing/2014/main" val="4254351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3338776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763.59782608696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31.826086956522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25244.02173913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23028.565217391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795.42391304348</a:t>
                      </a:r>
                    </a:p>
                  </a:txBody>
                  <a:tcPr/>
                </a:tc>
                <a:extLst>
                  <a:ext uri="{0D108BD9-81ED-4DB2-BD59-A6C34878D82A}">
                    <a16:rowId xmlns:a16="http://schemas.microsoft.com/office/drawing/2014/main" val="427882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#SandersVriendenteam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990.41176470588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32454.058823529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29063.117647059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extLst>
                  <a:ext uri="{0D108BD9-81ED-4DB2-BD59-A6C34878D82A}">
                    <a16:rowId xmlns:a16="http://schemas.microsoft.com/office/drawing/2014/main" val="302054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#LaatJeHoren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783.1</a:t>
                      </a:r>
                    </a:p>
                  </a:txBody>
                  <a:tcPr/>
                </a:tc>
                <a:extLst>
                  <a:ext uri="{0D108BD9-81ED-4DB2-BD59-A6C34878D82A}">
                    <a16:rowId xmlns:a16="http://schemas.microsoft.com/office/drawing/2014/main" val="4011576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#WelkomBijDeClub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968.66666666667</a:t>
                      </a:r>
                    </a:p>
                  </a:txBody>
                  <a:tcPr/>
                </a:tc>
                <a:extLst>
                  <a:ext uri="{0D108BD9-81ED-4DB2-BD59-A6C34878D82A}">
                    <a16:rowId xmlns:a16="http://schemas.microsoft.com/office/drawing/2014/main" val="217619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#Koningsdag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a:t>
                      </a:r>
                    </a:p>
                  </a:txBody>
                  <a:tcPr/>
                </a:tc>
                <a:extLst>
                  <a:ext uri="{0D108BD9-81ED-4DB2-BD59-A6C34878D82A}">
                    <a16:rowId xmlns:a16="http://schemas.microsoft.com/office/drawing/2014/main" val="3678751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#PartijVoorDeVrijdag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430.8</a:t>
                      </a:r>
                    </a:p>
                  </a:txBody>
                  <a:tcPr/>
                </a:tc>
                <a:extLst>
                  <a:ext uri="{0D108BD9-81ED-4DB2-BD59-A6C34878D82A}">
                    <a16:rowId xmlns:a16="http://schemas.microsoft.com/office/drawing/2014/main" val="388941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880.75</a:t>
                      </a:r>
                    </a:p>
                  </a:txBody>
                  <a:tcPr/>
                </a:tc>
                <a:extLst>
                  <a:ext uri="{0D108BD9-81ED-4DB2-BD59-A6C34878D82A}">
                    <a16:rowId xmlns:a16="http://schemas.microsoft.com/office/drawing/2014/main" val="1653409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397.25</a:t>
                      </a:r>
                    </a:p>
                  </a:txBody>
                  <a:tcPr/>
                </a:tc>
                <a:extLst>
                  <a:ext uri="{0D108BD9-81ED-4DB2-BD59-A6C34878D82A}">
                    <a16:rowId xmlns:a16="http://schemas.microsoft.com/office/drawing/2014/main" val="1840676733"/>
                  </a:ext>
                </a:extLst>
              </a:tr>
            </a:tbl>
          </a:graphicData>
        </a:graphic>
      </p:graphicFrame>
      <p:sp>
        <p:nvSpPr>
          <p:cNvPr id="4" name="Text Placeholder 3">
            <a:extLst>
              <a:ext uri="{FF2B5EF4-FFF2-40B4-BE49-F238E27FC236}">
                <a16:creationId xmlns:a16="http://schemas.microsoft.com/office/drawing/2014/main" id="{09DA2115-A475-4BBD-8C02-BE585A7E86A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925335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0B67D-B8DB-4192-913B-9B4F03AA8379}"/>
              </a:ext>
            </a:extLst>
          </p:cNvPr>
          <p:cNvSpPr>
            <a:spLocks noGrp="1"/>
          </p:cNvSpPr>
          <p:nvPr>
            <p:ph type="title"/>
          </p:nvPr>
        </p:nvSpPr>
        <p:spPr/>
        <p:txBody>
          <a:bodyPr/>
          <a:lstStyle/>
          <a:p>
            <a:r>
              <a:rPr lang="en-US"/>
              <a:t>Instagram Hashtag Detection | NPO3FM - 2 of 3</a:t>
            </a:r>
          </a:p>
        </p:txBody>
      </p:sp>
      <p:graphicFrame>
        <p:nvGraphicFramePr>
          <p:cNvPr id="5" name="Table Placeholder 4">
            <a:extLst>
              <a:ext uri="{FF2B5EF4-FFF2-40B4-BE49-F238E27FC236}">
                <a16:creationId xmlns:a16="http://schemas.microsoft.com/office/drawing/2014/main" id="{0BB7F926-35D9-42C2-AA5E-4EE54F8C1E1A}"/>
              </a:ext>
            </a:extLst>
          </p:cNvPr>
          <p:cNvGraphicFramePr>
            <a:graphicFrameLocks noGrp="1"/>
          </p:cNvGraphicFramePr>
          <p:nvPr>
            <p:ph type="tbl" sz="quarter" idx="13"/>
            <p:extLst>
              <p:ext uri="{D42A27DB-BD31-4B8C-83A1-F6EECF244321}">
                <p14:modId xmlns:p14="http://schemas.microsoft.com/office/powerpoint/2010/main" val="2774947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687292617"/>
                    </a:ext>
                  </a:extLst>
                </a:gridCol>
                <a:gridCol w="1069848">
                  <a:extLst>
                    <a:ext uri="{9D8B030D-6E8A-4147-A177-3AD203B41FA5}">
                      <a16:colId xmlns:a16="http://schemas.microsoft.com/office/drawing/2014/main" val="3043498486"/>
                    </a:ext>
                  </a:extLst>
                </a:gridCol>
                <a:gridCol w="1069848">
                  <a:extLst>
                    <a:ext uri="{9D8B030D-6E8A-4147-A177-3AD203B41FA5}">
                      <a16:colId xmlns:a16="http://schemas.microsoft.com/office/drawing/2014/main" val="2338121096"/>
                    </a:ext>
                  </a:extLst>
                </a:gridCol>
                <a:gridCol w="1069848">
                  <a:extLst>
                    <a:ext uri="{9D8B030D-6E8A-4147-A177-3AD203B41FA5}">
                      <a16:colId xmlns:a16="http://schemas.microsoft.com/office/drawing/2014/main" val="1725427561"/>
                    </a:ext>
                  </a:extLst>
                </a:gridCol>
                <a:gridCol w="1069848">
                  <a:extLst>
                    <a:ext uri="{9D8B030D-6E8A-4147-A177-3AD203B41FA5}">
                      <a16:colId xmlns:a16="http://schemas.microsoft.com/office/drawing/2014/main" val="2211735472"/>
                    </a:ext>
                  </a:extLst>
                </a:gridCol>
                <a:gridCol w="1069848">
                  <a:extLst>
                    <a:ext uri="{9D8B030D-6E8A-4147-A177-3AD203B41FA5}">
                      <a16:colId xmlns:a16="http://schemas.microsoft.com/office/drawing/2014/main" val="2464403160"/>
                    </a:ext>
                  </a:extLst>
                </a:gridCol>
                <a:gridCol w="1069848">
                  <a:extLst>
                    <a:ext uri="{9D8B030D-6E8A-4147-A177-3AD203B41FA5}">
                      <a16:colId xmlns:a16="http://schemas.microsoft.com/office/drawing/2014/main" val="3937372846"/>
                    </a:ext>
                  </a:extLst>
                </a:gridCol>
                <a:gridCol w="1069848">
                  <a:extLst>
                    <a:ext uri="{9D8B030D-6E8A-4147-A177-3AD203B41FA5}">
                      <a16:colId xmlns:a16="http://schemas.microsoft.com/office/drawing/2014/main" val="2684128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59671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#BenIkDeEnige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712.5</a:t>
                      </a:r>
                    </a:p>
                  </a:txBody>
                  <a:tcPr/>
                </a:tc>
                <a:extLst>
                  <a:ext uri="{0D108BD9-81ED-4DB2-BD59-A6C34878D82A}">
                    <a16:rowId xmlns:a16="http://schemas.microsoft.com/office/drawing/2014/main" val="152081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#Festivals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916.5</a:t>
                      </a:r>
                    </a:p>
                  </a:txBody>
                  <a:tcPr/>
                </a:tc>
                <a:extLst>
                  <a:ext uri="{0D108BD9-81ED-4DB2-BD59-A6C34878D82A}">
                    <a16:rowId xmlns:a16="http://schemas.microsoft.com/office/drawing/2014/main" val="449023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#Goldband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extLst>
                  <a:ext uri="{0D108BD9-81ED-4DB2-BD59-A6C34878D82A}">
                    <a16:rowId xmlns:a16="http://schemas.microsoft.com/office/drawing/2014/main" val="1103240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#Grammys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extLst>
                  <a:ext uri="{0D108BD9-81ED-4DB2-BD59-A6C34878D82A}">
                    <a16:rowId xmlns:a16="http://schemas.microsoft.com/office/drawing/2014/main" val="65224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#HarryStyles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extLst>
                  <a:ext uri="{0D108BD9-81ED-4DB2-BD59-A6C34878D82A}">
                    <a16:rowId xmlns:a16="http://schemas.microsoft.com/office/drawing/2014/main" val="3877980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#MegaTop30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948.5</a:t>
                      </a:r>
                    </a:p>
                  </a:txBody>
                  <a:tcPr/>
                </a:tc>
                <a:extLst>
                  <a:ext uri="{0D108BD9-81ED-4DB2-BD59-A6C34878D82A}">
                    <a16:rowId xmlns:a16="http://schemas.microsoft.com/office/drawing/2014/main" val="1290332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#SandersVriendenboekje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a:t>
                      </a:r>
                    </a:p>
                  </a:txBody>
                  <a:tcPr/>
                </a:tc>
                <a:extLst>
                  <a:ext uri="{0D108BD9-81ED-4DB2-BD59-A6C34878D82A}">
                    <a16:rowId xmlns:a16="http://schemas.microsoft.com/office/drawing/2014/main" val="1022567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#3FMExclusive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extLst>
                  <a:ext uri="{0D108BD9-81ED-4DB2-BD59-A6C34878D82A}">
                    <a16:rowId xmlns:a16="http://schemas.microsoft.com/office/drawing/2014/main" val="105336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#3FMLentehit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extLst>
                  <a:ext uri="{0D108BD9-81ED-4DB2-BD59-A6C34878D82A}">
                    <a16:rowId xmlns:a16="http://schemas.microsoft.com/office/drawing/2014/main" val="4050289572"/>
                  </a:ext>
                </a:extLst>
              </a:tr>
            </a:tbl>
          </a:graphicData>
        </a:graphic>
      </p:graphicFrame>
      <p:sp>
        <p:nvSpPr>
          <p:cNvPr id="4" name="Text Placeholder 3">
            <a:extLst>
              <a:ext uri="{FF2B5EF4-FFF2-40B4-BE49-F238E27FC236}">
                <a16:creationId xmlns:a16="http://schemas.microsoft.com/office/drawing/2014/main" id="{B1C031C0-EEC7-4AC0-8A82-7A8E42F3A23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7930114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11865-DF4D-4AB4-9A74-3CFD9455590A}"/>
              </a:ext>
            </a:extLst>
          </p:cNvPr>
          <p:cNvSpPr>
            <a:spLocks noGrp="1"/>
          </p:cNvSpPr>
          <p:nvPr>
            <p:ph type="title"/>
          </p:nvPr>
        </p:nvSpPr>
        <p:spPr/>
        <p:txBody>
          <a:bodyPr/>
          <a:lstStyle/>
          <a:p>
            <a:r>
              <a:rPr lang="en-US"/>
              <a:t>Instagram Hashtag Detection | NPO3FM - 3 of 3</a:t>
            </a:r>
          </a:p>
        </p:txBody>
      </p:sp>
      <p:graphicFrame>
        <p:nvGraphicFramePr>
          <p:cNvPr id="5" name="Table Placeholder 4">
            <a:extLst>
              <a:ext uri="{FF2B5EF4-FFF2-40B4-BE49-F238E27FC236}">
                <a16:creationId xmlns:a16="http://schemas.microsoft.com/office/drawing/2014/main" id="{C2CCE7EC-A432-4F15-952B-519EBB6D6690}"/>
              </a:ext>
            </a:extLst>
          </p:cNvPr>
          <p:cNvGraphicFramePr>
            <a:graphicFrameLocks noGrp="1"/>
          </p:cNvGraphicFramePr>
          <p:nvPr>
            <p:ph type="tbl" sz="quarter" idx="13"/>
            <p:extLst>
              <p:ext uri="{D42A27DB-BD31-4B8C-83A1-F6EECF244321}">
                <p14:modId xmlns:p14="http://schemas.microsoft.com/office/powerpoint/2010/main" val="1632652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398947421"/>
                    </a:ext>
                  </a:extLst>
                </a:gridCol>
                <a:gridCol w="1069848">
                  <a:extLst>
                    <a:ext uri="{9D8B030D-6E8A-4147-A177-3AD203B41FA5}">
                      <a16:colId xmlns:a16="http://schemas.microsoft.com/office/drawing/2014/main" val="4289969089"/>
                    </a:ext>
                  </a:extLst>
                </a:gridCol>
                <a:gridCol w="1069848">
                  <a:extLst>
                    <a:ext uri="{9D8B030D-6E8A-4147-A177-3AD203B41FA5}">
                      <a16:colId xmlns:a16="http://schemas.microsoft.com/office/drawing/2014/main" val="1137555318"/>
                    </a:ext>
                  </a:extLst>
                </a:gridCol>
                <a:gridCol w="1069848">
                  <a:extLst>
                    <a:ext uri="{9D8B030D-6E8A-4147-A177-3AD203B41FA5}">
                      <a16:colId xmlns:a16="http://schemas.microsoft.com/office/drawing/2014/main" val="3602391513"/>
                    </a:ext>
                  </a:extLst>
                </a:gridCol>
                <a:gridCol w="1069848">
                  <a:extLst>
                    <a:ext uri="{9D8B030D-6E8A-4147-A177-3AD203B41FA5}">
                      <a16:colId xmlns:a16="http://schemas.microsoft.com/office/drawing/2014/main" val="2005629333"/>
                    </a:ext>
                  </a:extLst>
                </a:gridCol>
                <a:gridCol w="1069848">
                  <a:extLst>
                    <a:ext uri="{9D8B030D-6E8A-4147-A177-3AD203B41FA5}">
                      <a16:colId xmlns:a16="http://schemas.microsoft.com/office/drawing/2014/main" val="242708903"/>
                    </a:ext>
                  </a:extLst>
                </a:gridCol>
                <a:gridCol w="1069848">
                  <a:extLst>
                    <a:ext uri="{9D8B030D-6E8A-4147-A177-3AD203B41FA5}">
                      <a16:colId xmlns:a16="http://schemas.microsoft.com/office/drawing/2014/main" val="1686401709"/>
                    </a:ext>
                  </a:extLst>
                </a:gridCol>
                <a:gridCol w="1069848">
                  <a:extLst>
                    <a:ext uri="{9D8B030D-6E8A-4147-A177-3AD203B41FA5}">
                      <a16:colId xmlns:a16="http://schemas.microsoft.com/office/drawing/2014/main" val="1417832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1532263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#3FMMegahit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162278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#3FMTrendingTalent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extLst>
                  <a:ext uri="{0D108BD9-81ED-4DB2-BD59-A6C34878D82A}">
                    <a16:rowId xmlns:a16="http://schemas.microsoft.com/office/drawing/2014/main" val="1405657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#3voor12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a:t>
                      </a:r>
                    </a:p>
                  </a:txBody>
                  <a:tcPr/>
                </a:tc>
                <a:extLst>
                  <a:ext uri="{0D108BD9-81ED-4DB2-BD59-A6C34878D82A}">
                    <a16:rowId xmlns:a16="http://schemas.microsoft.com/office/drawing/2014/main" val="240629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extLst>
                  <a:ext uri="{0D108BD9-81ED-4DB2-BD59-A6C34878D82A}">
                    <a16:rowId xmlns:a16="http://schemas.microsoft.com/office/drawing/2014/main" val="3808874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#ArcadeFire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extLst>
                  <a:ext uri="{0D108BD9-81ED-4DB2-BD59-A6C34878D82A}">
                    <a16:rowId xmlns:a16="http://schemas.microsoft.com/office/drawing/2014/main" val="217423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#ArcticMonkeys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extLst>
                  <a:ext uri="{0D108BD9-81ED-4DB2-BD59-A6C34878D82A}">
                    <a16:rowId xmlns:a16="http://schemas.microsoft.com/office/drawing/2014/main" val="1128594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#BASTILLE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a:t>
                      </a:r>
                    </a:p>
                  </a:txBody>
                  <a:tcPr/>
                </a:tc>
                <a:extLst>
                  <a:ext uri="{0D108BD9-81ED-4DB2-BD59-A6C34878D82A}">
                    <a16:rowId xmlns:a16="http://schemas.microsoft.com/office/drawing/2014/main" val="2111550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#BesteZangers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extLst>
                  <a:ext uri="{0D108BD9-81ED-4DB2-BD59-A6C34878D82A}">
                    <a16:rowId xmlns:a16="http://schemas.microsoft.com/office/drawing/2014/main" val="1641213166"/>
                  </a:ext>
                </a:extLst>
              </a:tr>
            </a:tbl>
          </a:graphicData>
        </a:graphic>
      </p:graphicFrame>
      <p:sp>
        <p:nvSpPr>
          <p:cNvPr id="4" name="Text Placeholder 3">
            <a:extLst>
              <a:ext uri="{FF2B5EF4-FFF2-40B4-BE49-F238E27FC236}">
                <a16:creationId xmlns:a16="http://schemas.microsoft.com/office/drawing/2014/main" id="{B76DFDE4-729C-45DE-9604-4DA858CCA7C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7915638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9083E-1BD6-465D-B7E1-A21FF28EBC8C}"/>
              </a:ext>
            </a:extLst>
          </p:cNvPr>
          <p:cNvSpPr>
            <a:spLocks noGrp="1"/>
          </p:cNvSpPr>
          <p:nvPr>
            <p:ph type="title"/>
          </p:nvPr>
        </p:nvSpPr>
        <p:spPr/>
        <p:txBody>
          <a:bodyPr/>
          <a:lstStyle/>
          <a:p>
            <a:r>
              <a:rPr lang="en-US"/>
              <a:t>Instagram Average Likes Per Post | NPO3FM</a:t>
            </a:r>
          </a:p>
        </p:txBody>
      </p:sp>
      <p:graphicFrame>
        <p:nvGraphicFramePr>
          <p:cNvPr id="6" name="Chart Placeholder 5">
            <a:extLst>
              <a:ext uri="{FF2B5EF4-FFF2-40B4-BE49-F238E27FC236}">
                <a16:creationId xmlns:a16="http://schemas.microsoft.com/office/drawing/2014/main" id="{E23952E9-09D0-41FE-AF6B-8A23A1519294}"/>
              </a:ext>
            </a:extLst>
          </p:cNvPr>
          <p:cNvGraphicFramePr>
            <a:graphicFrameLocks noGrp="1"/>
          </p:cNvGraphicFramePr>
          <p:nvPr>
            <p:ph type="chart" sz="quarter" idx="13"/>
            <p:extLst>
              <p:ext uri="{D42A27DB-BD31-4B8C-83A1-F6EECF244321}">
                <p14:modId xmlns:p14="http://schemas.microsoft.com/office/powerpoint/2010/main" val="1560977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2C5D9E-650A-4314-8361-251CA6E2606C}"/>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37871409-F60D-453D-B56F-805FFD6C30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0430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FBD71-9B12-44D8-82E3-132455A80227}"/>
              </a:ext>
            </a:extLst>
          </p:cNvPr>
          <p:cNvSpPr>
            <a:spLocks noGrp="1"/>
          </p:cNvSpPr>
          <p:nvPr>
            <p:ph type="title"/>
          </p:nvPr>
        </p:nvSpPr>
        <p:spPr/>
        <p:txBody>
          <a:bodyPr/>
          <a:lstStyle/>
          <a:p>
            <a:r>
              <a:rPr lang="nl-NL"/>
              <a:t>Instagram Top 10 posts met meeste interactie | NPO3FM - 1 of 11</a:t>
            </a:r>
            <a:endParaRPr lang="en-US"/>
          </a:p>
        </p:txBody>
      </p:sp>
      <p:graphicFrame>
        <p:nvGraphicFramePr>
          <p:cNvPr id="5" name="Table Placeholder 4">
            <a:extLst>
              <a:ext uri="{FF2B5EF4-FFF2-40B4-BE49-F238E27FC236}">
                <a16:creationId xmlns:a16="http://schemas.microsoft.com/office/drawing/2014/main" id="{916228D1-C2B4-4355-886F-5662EAECD05A}"/>
              </a:ext>
            </a:extLst>
          </p:cNvPr>
          <p:cNvGraphicFramePr>
            <a:graphicFrameLocks noGrp="1"/>
          </p:cNvGraphicFramePr>
          <p:nvPr>
            <p:ph type="tbl" sz="quarter" idx="13"/>
            <p:extLst>
              <p:ext uri="{D42A27DB-BD31-4B8C-83A1-F6EECF244321}">
                <p14:modId xmlns:p14="http://schemas.microsoft.com/office/powerpoint/2010/main" val="1283314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8375869"/>
                    </a:ext>
                  </a:extLst>
                </a:gridCol>
                <a:gridCol w="1645920">
                  <a:extLst>
                    <a:ext uri="{9D8B030D-6E8A-4147-A177-3AD203B41FA5}">
                      <a16:colId xmlns:a16="http://schemas.microsoft.com/office/drawing/2014/main" val="2667307923"/>
                    </a:ext>
                  </a:extLst>
                </a:gridCol>
                <a:gridCol w="740664">
                  <a:extLst>
                    <a:ext uri="{9D8B030D-6E8A-4147-A177-3AD203B41FA5}">
                      <a16:colId xmlns:a16="http://schemas.microsoft.com/office/drawing/2014/main" val="1832519349"/>
                    </a:ext>
                  </a:extLst>
                </a:gridCol>
                <a:gridCol w="740664">
                  <a:extLst>
                    <a:ext uri="{9D8B030D-6E8A-4147-A177-3AD203B41FA5}">
                      <a16:colId xmlns:a16="http://schemas.microsoft.com/office/drawing/2014/main" val="4027889258"/>
                    </a:ext>
                  </a:extLst>
                </a:gridCol>
                <a:gridCol w="740664">
                  <a:extLst>
                    <a:ext uri="{9D8B030D-6E8A-4147-A177-3AD203B41FA5}">
                      <a16:colId xmlns:a16="http://schemas.microsoft.com/office/drawing/2014/main" val="169479808"/>
                    </a:ext>
                  </a:extLst>
                </a:gridCol>
                <a:gridCol w="740664">
                  <a:extLst>
                    <a:ext uri="{9D8B030D-6E8A-4147-A177-3AD203B41FA5}">
                      <a16:colId xmlns:a16="http://schemas.microsoft.com/office/drawing/2014/main" val="3604185017"/>
                    </a:ext>
                  </a:extLst>
                </a:gridCol>
                <a:gridCol w="740664">
                  <a:extLst>
                    <a:ext uri="{9D8B030D-6E8A-4147-A177-3AD203B41FA5}">
                      <a16:colId xmlns:a16="http://schemas.microsoft.com/office/drawing/2014/main" val="3676670418"/>
                    </a:ext>
                  </a:extLst>
                </a:gridCol>
                <a:gridCol w="740664">
                  <a:extLst>
                    <a:ext uri="{9D8B030D-6E8A-4147-A177-3AD203B41FA5}">
                      <a16:colId xmlns:a16="http://schemas.microsoft.com/office/drawing/2014/main" val="1023347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6888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- 2022-04-28 09:01:33</a:t>
                      </a:r>
                      <a:r>
                        <a:rPr kumimoji="0" lang="nl-NL" sz="1000" b="0" i="0" u="none" strike="noStrike" kern="1200" cap="none" spc="0" normalizeH="0" baseline="0" noProof="0">
                          <a:ln>
                            <a:noFill/>
                          </a:ln>
                          <a:solidFill>
                            <a:prstClr val="black"/>
                          </a:solidFill>
                          <a:effectLst/>
                          <a:uLnTx/>
                          <a:uFillTx/>
                          <a:latin typeface="+mn-lt"/>
                          <a:ea typeface="+mn-ea"/>
                          <a:cs typeface="+mn-cs"/>
                        </a:rPr>
                        <a:t>
 Johan Derksen weigert excuses te maken na de ophef die is ontstaan over een anekdote uit zijn jongere jaren. Sander: “We moeten gewoon wachten totdat dit soort gasten uitgestorven zijn." #3FM #SandersVriendenteam #JohanDerksen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https://quintly-image-storage.s3.amazonaws.com/5e7bf16154c6da0663c50211224ef1f8/f2865488916184516ae0e1dbeab45aa2.jpg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9428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- 2022-04-08 07:00:36</a:t>
                      </a:r>
                      <a:r>
                        <a:rPr kumimoji="0" lang="nl-NL" sz="1000" b="0" i="0" u="none" strike="noStrike" kern="1200" cap="none" spc="0" normalizeH="0" baseline="0" noProof="0">
                          <a:ln>
                            <a:noFill/>
                          </a:ln>
                          <a:solidFill>
                            <a:prstClr val="black"/>
                          </a:solidFill>
                          <a:effectLst/>
                          <a:uLnTx/>
                          <a:uFillTx/>
                          <a:latin typeface="+mn-lt"/>
                          <a:ea typeface="+mn-ea"/>
                          <a:cs typeface="+mn-cs"/>
                        </a:rPr>
                        <a:t>
 "Dit is echt het enige waar ik zo vroeg voor m'n bed uit kan komen iedere ochtend, dus ik vind het echt super jammer dat het stopt." #3FM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https://quintly-image-storage.s3.amazonaws.com/5e7bf16154c6da0663c50211224ef1f8/b169adb7b3999ff7bcb7d8fb4581a7bf.jpg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88840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- 2022-04-15 20:51:37</a:t>
                      </a:r>
                      <a:r>
                        <a:rPr kumimoji="0" lang="en-US" sz="1000" b="0" i="0" u="none" strike="noStrike" kern="1200" cap="none" spc="0" normalizeH="0" baseline="0" noProof="0">
                          <a:ln>
                            <a:noFill/>
                          </a:ln>
                          <a:solidFill>
                            <a:prstClr val="black"/>
                          </a:solidFill>
                          <a:effectLst/>
                          <a:uLnTx/>
                          <a:uFillTx/>
                          <a:latin typeface="+mn-lt"/>
                          <a:ea typeface="+mn-ea"/>
                          <a:cs typeface="+mn-cs"/>
                        </a:rPr>
                        <a:t>
 “I left my heart in Amsterdam.” 💚 Perfecte omschrijving van deze avond! Binnenkort meer op 3FM.nl. #3FM #NothingButThieves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https://quintly-image-storage.s3.amazonaws.com/5e7bf16154c6da0663c50211224ef1f8/c60ee695d52e411fe0b8ed066974d21a.jpg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63002737"/>
                  </a:ext>
                </a:extLst>
              </a:tr>
            </a:tbl>
          </a:graphicData>
        </a:graphic>
      </p:graphicFrame>
      <p:sp>
        <p:nvSpPr>
          <p:cNvPr id="4" name="Text Placeholder 3">
            <a:extLst>
              <a:ext uri="{FF2B5EF4-FFF2-40B4-BE49-F238E27FC236}">
                <a16:creationId xmlns:a16="http://schemas.microsoft.com/office/drawing/2014/main" id="{037E5C17-5AF9-45E2-8352-689D3BD3E63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846879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19361-A4E6-45CC-84BF-B982E8998D50}"/>
              </a:ext>
            </a:extLst>
          </p:cNvPr>
          <p:cNvSpPr>
            <a:spLocks noGrp="1"/>
          </p:cNvSpPr>
          <p:nvPr>
            <p:ph type="title"/>
          </p:nvPr>
        </p:nvSpPr>
        <p:spPr/>
        <p:txBody>
          <a:bodyPr/>
          <a:lstStyle/>
          <a:p>
            <a:r>
              <a:rPr lang="nl-NL"/>
              <a:t>Instagram Top 10 posts met meeste interactie | NPO3FM - 2 of 11</a:t>
            </a:r>
            <a:endParaRPr lang="en-US"/>
          </a:p>
        </p:txBody>
      </p:sp>
      <p:graphicFrame>
        <p:nvGraphicFramePr>
          <p:cNvPr id="5" name="Table Placeholder 4">
            <a:extLst>
              <a:ext uri="{FF2B5EF4-FFF2-40B4-BE49-F238E27FC236}">
                <a16:creationId xmlns:a16="http://schemas.microsoft.com/office/drawing/2014/main" id="{D19744BB-20FF-40D5-AD9D-7A55F258E111}"/>
              </a:ext>
            </a:extLst>
          </p:cNvPr>
          <p:cNvGraphicFramePr>
            <a:graphicFrameLocks noGrp="1"/>
          </p:cNvGraphicFramePr>
          <p:nvPr>
            <p:ph type="tbl" sz="quarter" idx="13"/>
            <p:extLst>
              <p:ext uri="{D42A27DB-BD31-4B8C-83A1-F6EECF244321}">
                <p14:modId xmlns:p14="http://schemas.microsoft.com/office/powerpoint/2010/main" val="1152325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9509389"/>
                    </a:ext>
                  </a:extLst>
                </a:gridCol>
                <a:gridCol w="1645920">
                  <a:extLst>
                    <a:ext uri="{9D8B030D-6E8A-4147-A177-3AD203B41FA5}">
                      <a16:colId xmlns:a16="http://schemas.microsoft.com/office/drawing/2014/main" val="203692788"/>
                    </a:ext>
                  </a:extLst>
                </a:gridCol>
                <a:gridCol w="740664">
                  <a:extLst>
                    <a:ext uri="{9D8B030D-6E8A-4147-A177-3AD203B41FA5}">
                      <a16:colId xmlns:a16="http://schemas.microsoft.com/office/drawing/2014/main" val="1521672938"/>
                    </a:ext>
                  </a:extLst>
                </a:gridCol>
                <a:gridCol w="740664">
                  <a:extLst>
                    <a:ext uri="{9D8B030D-6E8A-4147-A177-3AD203B41FA5}">
                      <a16:colId xmlns:a16="http://schemas.microsoft.com/office/drawing/2014/main" val="3865623987"/>
                    </a:ext>
                  </a:extLst>
                </a:gridCol>
                <a:gridCol w="740664">
                  <a:extLst>
                    <a:ext uri="{9D8B030D-6E8A-4147-A177-3AD203B41FA5}">
                      <a16:colId xmlns:a16="http://schemas.microsoft.com/office/drawing/2014/main" val="4027233508"/>
                    </a:ext>
                  </a:extLst>
                </a:gridCol>
                <a:gridCol w="740664">
                  <a:extLst>
                    <a:ext uri="{9D8B030D-6E8A-4147-A177-3AD203B41FA5}">
                      <a16:colId xmlns:a16="http://schemas.microsoft.com/office/drawing/2014/main" val="3514082559"/>
                    </a:ext>
                  </a:extLst>
                </a:gridCol>
                <a:gridCol w="740664">
                  <a:extLst>
                    <a:ext uri="{9D8B030D-6E8A-4147-A177-3AD203B41FA5}">
                      <a16:colId xmlns:a16="http://schemas.microsoft.com/office/drawing/2014/main" val="426041922"/>
                    </a:ext>
                  </a:extLst>
                </a:gridCol>
                <a:gridCol w="740664">
                  <a:extLst>
                    <a:ext uri="{9D8B030D-6E8A-4147-A177-3AD203B41FA5}">
                      <a16:colId xmlns:a16="http://schemas.microsoft.com/office/drawing/2014/main" val="2724608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5041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- 2022-04-25 14:00:26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https://quintly-image-storage.s3.amazonaws.com/5e7bf16154c6da0663c50211224ef1f8/7f24ff444496b82fb65a953112813f7a.jpg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6588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- 2022-04-03 08:00:36</a:t>
                      </a:r>
                      <a:r>
                        <a:rPr kumimoji="0" lang="nl-NL" sz="1000" b="0" i="0" u="none" strike="noStrike" kern="1200" cap="none" spc="0" normalizeH="0" baseline="0" noProof="0">
                          <a:ln>
                            <a:noFill/>
                          </a:ln>
                          <a:solidFill>
                            <a:prstClr val="black"/>
                          </a:solidFill>
                          <a:effectLst/>
                          <a:uLnTx/>
                          <a:uFillTx/>
                          <a:latin typeface="+mn-lt"/>
                          <a:ea typeface="+mn-ea"/>
                          <a:cs typeface="+mn-cs"/>
                        </a:rPr>
                        <a:t>
 *rent snel naar boven* 🏃‍♀️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https://quintly-image-storage.s3.amazonaws.com/5e7bf16154c6da0663c50211224ef1f8/ba964afa3fbcfdbf3e084b028cc29512.jpg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05/06/2022 12:10:34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738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- 2022-04-22 08:56:58</a:t>
                      </a:r>
                      <a:r>
                        <a:rPr kumimoji="0" lang="en-US" sz="1000" b="0" i="0" u="none" strike="noStrike" kern="1200" cap="none" spc="0" normalizeH="0" baseline="0" noProof="0">
                          <a:ln>
                            <a:noFill/>
                          </a:ln>
                          <a:solidFill>
                            <a:prstClr val="black"/>
                          </a:solidFill>
                          <a:effectLst/>
                          <a:uLnTx/>
                          <a:uFillTx/>
                          <a:latin typeface="+mn-lt"/>
                          <a:ea typeface="+mn-ea"/>
                          <a:cs typeface="+mn-cs"/>
                        </a:rPr>
                        <a:t>
 Hey Marco, prima! 🚲 #3FM #SandersVriendenteam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https://quintly-image-storage.s3.amazonaws.com/5e7bf16154c6da0663c50211224ef1f8/47673b67de167d809f09aa3a29dc8779.jpg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36349451"/>
                  </a:ext>
                </a:extLst>
              </a:tr>
            </a:tbl>
          </a:graphicData>
        </a:graphic>
      </p:graphicFrame>
      <p:sp>
        <p:nvSpPr>
          <p:cNvPr id="4" name="Text Placeholder 3">
            <a:extLst>
              <a:ext uri="{FF2B5EF4-FFF2-40B4-BE49-F238E27FC236}">
                <a16:creationId xmlns:a16="http://schemas.microsoft.com/office/drawing/2014/main" id="{55BA995D-C54F-4ACA-88CA-8A121C68F2E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201313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F4C78-8730-418A-BA27-E0E4A28C2D4C}"/>
              </a:ext>
            </a:extLst>
          </p:cNvPr>
          <p:cNvSpPr>
            <a:spLocks noGrp="1"/>
          </p:cNvSpPr>
          <p:nvPr>
            <p:ph type="title"/>
          </p:nvPr>
        </p:nvSpPr>
        <p:spPr/>
        <p:txBody>
          <a:bodyPr/>
          <a:lstStyle/>
          <a:p>
            <a:r>
              <a:rPr lang="nl-NL"/>
              <a:t>Instagram Top 10 posts met meeste interactie | NPO3FM - 3 of 11</a:t>
            </a:r>
            <a:endParaRPr lang="en-US"/>
          </a:p>
        </p:txBody>
      </p:sp>
      <p:graphicFrame>
        <p:nvGraphicFramePr>
          <p:cNvPr id="5" name="Table Placeholder 4">
            <a:extLst>
              <a:ext uri="{FF2B5EF4-FFF2-40B4-BE49-F238E27FC236}">
                <a16:creationId xmlns:a16="http://schemas.microsoft.com/office/drawing/2014/main" id="{FC22539C-7010-4099-B2F6-9CBE253B7A9B}"/>
              </a:ext>
            </a:extLst>
          </p:cNvPr>
          <p:cNvGraphicFramePr>
            <a:graphicFrameLocks noGrp="1"/>
          </p:cNvGraphicFramePr>
          <p:nvPr>
            <p:ph type="tbl" sz="quarter" idx="13"/>
            <p:extLst>
              <p:ext uri="{D42A27DB-BD31-4B8C-83A1-F6EECF244321}">
                <p14:modId xmlns:p14="http://schemas.microsoft.com/office/powerpoint/2010/main" val="379174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2121480"/>
                    </a:ext>
                  </a:extLst>
                </a:gridCol>
                <a:gridCol w="1645920">
                  <a:extLst>
                    <a:ext uri="{9D8B030D-6E8A-4147-A177-3AD203B41FA5}">
                      <a16:colId xmlns:a16="http://schemas.microsoft.com/office/drawing/2014/main" val="2999948221"/>
                    </a:ext>
                  </a:extLst>
                </a:gridCol>
                <a:gridCol w="740664">
                  <a:extLst>
                    <a:ext uri="{9D8B030D-6E8A-4147-A177-3AD203B41FA5}">
                      <a16:colId xmlns:a16="http://schemas.microsoft.com/office/drawing/2014/main" val="3918190405"/>
                    </a:ext>
                  </a:extLst>
                </a:gridCol>
                <a:gridCol w="740664">
                  <a:extLst>
                    <a:ext uri="{9D8B030D-6E8A-4147-A177-3AD203B41FA5}">
                      <a16:colId xmlns:a16="http://schemas.microsoft.com/office/drawing/2014/main" val="1561886386"/>
                    </a:ext>
                  </a:extLst>
                </a:gridCol>
                <a:gridCol w="740664">
                  <a:extLst>
                    <a:ext uri="{9D8B030D-6E8A-4147-A177-3AD203B41FA5}">
                      <a16:colId xmlns:a16="http://schemas.microsoft.com/office/drawing/2014/main" val="2002350460"/>
                    </a:ext>
                  </a:extLst>
                </a:gridCol>
                <a:gridCol w="740664">
                  <a:extLst>
                    <a:ext uri="{9D8B030D-6E8A-4147-A177-3AD203B41FA5}">
                      <a16:colId xmlns:a16="http://schemas.microsoft.com/office/drawing/2014/main" val="3321312819"/>
                    </a:ext>
                  </a:extLst>
                </a:gridCol>
                <a:gridCol w="740664">
                  <a:extLst>
                    <a:ext uri="{9D8B030D-6E8A-4147-A177-3AD203B41FA5}">
                      <a16:colId xmlns:a16="http://schemas.microsoft.com/office/drawing/2014/main" val="2499391978"/>
                    </a:ext>
                  </a:extLst>
                </a:gridCol>
                <a:gridCol w="740664">
                  <a:extLst>
                    <a:ext uri="{9D8B030D-6E8A-4147-A177-3AD203B41FA5}">
                      <a16:colId xmlns:a16="http://schemas.microsoft.com/office/drawing/2014/main" val="3640566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12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- 2022-04-07 18:02:47</a:t>
                      </a:r>
                      <a:r>
                        <a:rPr kumimoji="0" lang="nl-NL" sz="1000" b="0" i="0" u="none" strike="noStrike" kern="1200" cap="none" spc="0" normalizeH="0" baseline="0" noProof="0">
                          <a:ln>
                            <a:noFill/>
                          </a:ln>
                          <a:solidFill>
                            <a:prstClr val="black"/>
                          </a:solidFill>
                          <a:effectLst/>
                          <a:uLnTx/>
                          <a:uFillTx/>
                          <a:latin typeface="+mn-lt"/>
                          <a:ea typeface="+mn-ea"/>
                          <a:cs typeface="+mn-cs"/>
                        </a:rPr>
                        <a:t>
 "Hoi!! Eef en ik zijn al 7 jaar collega’s bij 3FM en we hebben al zoveel meegemaakt. Hoogtepunten, dieptepunten en gewone punten! Alhier een collage van al die momenten. Geniet ervan en vergeet niet de mensen om je heen een beetje liefde maar vooral waardering te geven. ❤️" #3FM #WelkomBijDeClub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https://quintly-image-storage.s3.amazonaws.com/5e7bf16154c6da0663c50211224ef1f8/bf0830144549310964ace55ce18a1245.jpg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19813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- 2022-04-27 07:46:26</a:t>
                      </a:r>
                      <a:r>
                        <a:rPr kumimoji="0" lang="nl-NL" sz="1000" b="0" i="0" u="none" strike="noStrike" kern="1200" cap="none" spc="0" normalizeH="0" baseline="0" noProof="0">
                          <a:ln>
                            <a:noFill/>
                          </a:ln>
                          <a:solidFill>
                            <a:prstClr val="black"/>
                          </a:solidFill>
                          <a:effectLst/>
                          <a:uLnTx/>
                          <a:uFillTx/>
                          <a:latin typeface="+mn-lt"/>
                          <a:ea typeface="+mn-ea"/>
                          <a:cs typeface="+mn-cs"/>
                        </a:rPr>
                        <a:t>
 Koning Willem-Alexanders Vriendenteam vanaf de Vrijmarkt in Utrecht 🧡🇳🇱 #3FM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https://quintly-image-storage.s3.amazonaws.com/5e7bf16154c6da0663c50211224ef1f8/270e51da013f9039f74bd2d94298f8de.jpg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4878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- 2022-04-24 06:00:52</a:t>
                      </a:r>
                      <a:r>
                        <a:rPr kumimoji="0" lang="en-US" sz="1000" b="0" i="0" u="none" strike="noStrike" kern="1200" cap="none" spc="0" normalizeH="0" baseline="0" noProof="0">
                          <a:ln>
                            <a:noFill/>
                          </a:ln>
                          <a:solidFill>
                            <a:prstClr val="black"/>
                          </a:solidFill>
                          <a:effectLst/>
                          <a:uLnTx/>
                          <a:uFillTx/>
                          <a:latin typeface="+mn-lt"/>
                          <a:ea typeface="+mn-ea"/>
                          <a:cs typeface="+mn-cs"/>
                        </a:rPr>
                        <a:t>
 Als vervanger van Kanye West, eiste The Weeknd hetzelfde bedrag als de rapper: een bescheiden 8,5 miljoen dollar. 🥲 #3FM #Coachella #TheWeeknd #KanyeWest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https://quintly-image-storage.s3.amazonaws.com/5e7bf16154c6da0663c50211224ef1f8/4cc68f5cf277360502a6f630559a85dc.jpg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92074481"/>
                  </a:ext>
                </a:extLst>
              </a:tr>
            </a:tbl>
          </a:graphicData>
        </a:graphic>
      </p:graphicFrame>
      <p:sp>
        <p:nvSpPr>
          <p:cNvPr id="4" name="Text Placeholder 3">
            <a:extLst>
              <a:ext uri="{FF2B5EF4-FFF2-40B4-BE49-F238E27FC236}">
                <a16:creationId xmlns:a16="http://schemas.microsoft.com/office/drawing/2014/main" id="{E7A87BE7-831E-49E4-9C5B-0122F678BB6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4960367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94F4B-A78C-4CCA-950D-F3B036321893}"/>
              </a:ext>
            </a:extLst>
          </p:cNvPr>
          <p:cNvSpPr>
            <a:spLocks noGrp="1"/>
          </p:cNvSpPr>
          <p:nvPr>
            <p:ph type="title"/>
          </p:nvPr>
        </p:nvSpPr>
        <p:spPr/>
        <p:txBody>
          <a:bodyPr/>
          <a:lstStyle/>
          <a:p>
            <a:r>
              <a:rPr lang="nl-NL"/>
              <a:t>Instagram Top 10 posts met meeste interactie | NPO3FM - 4 of 11</a:t>
            </a:r>
            <a:endParaRPr lang="en-US"/>
          </a:p>
        </p:txBody>
      </p:sp>
      <p:graphicFrame>
        <p:nvGraphicFramePr>
          <p:cNvPr id="5" name="Table Placeholder 4">
            <a:extLst>
              <a:ext uri="{FF2B5EF4-FFF2-40B4-BE49-F238E27FC236}">
                <a16:creationId xmlns:a16="http://schemas.microsoft.com/office/drawing/2014/main" id="{92EDCAD6-B616-4FC6-94BB-00B006AF78B8}"/>
              </a:ext>
            </a:extLst>
          </p:cNvPr>
          <p:cNvGraphicFramePr>
            <a:graphicFrameLocks noGrp="1"/>
          </p:cNvGraphicFramePr>
          <p:nvPr>
            <p:ph type="tbl" sz="quarter" idx="13"/>
            <p:extLst>
              <p:ext uri="{D42A27DB-BD31-4B8C-83A1-F6EECF244321}">
                <p14:modId xmlns:p14="http://schemas.microsoft.com/office/powerpoint/2010/main" val="2011557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6944609"/>
                    </a:ext>
                  </a:extLst>
                </a:gridCol>
                <a:gridCol w="1645920">
                  <a:extLst>
                    <a:ext uri="{9D8B030D-6E8A-4147-A177-3AD203B41FA5}">
                      <a16:colId xmlns:a16="http://schemas.microsoft.com/office/drawing/2014/main" val="389545246"/>
                    </a:ext>
                  </a:extLst>
                </a:gridCol>
                <a:gridCol w="740664">
                  <a:extLst>
                    <a:ext uri="{9D8B030D-6E8A-4147-A177-3AD203B41FA5}">
                      <a16:colId xmlns:a16="http://schemas.microsoft.com/office/drawing/2014/main" val="2750467818"/>
                    </a:ext>
                  </a:extLst>
                </a:gridCol>
                <a:gridCol w="740664">
                  <a:extLst>
                    <a:ext uri="{9D8B030D-6E8A-4147-A177-3AD203B41FA5}">
                      <a16:colId xmlns:a16="http://schemas.microsoft.com/office/drawing/2014/main" val="3774567270"/>
                    </a:ext>
                  </a:extLst>
                </a:gridCol>
                <a:gridCol w="740664">
                  <a:extLst>
                    <a:ext uri="{9D8B030D-6E8A-4147-A177-3AD203B41FA5}">
                      <a16:colId xmlns:a16="http://schemas.microsoft.com/office/drawing/2014/main" val="1513177236"/>
                    </a:ext>
                  </a:extLst>
                </a:gridCol>
                <a:gridCol w="740664">
                  <a:extLst>
                    <a:ext uri="{9D8B030D-6E8A-4147-A177-3AD203B41FA5}">
                      <a16:colId xmlns:a16="http://schemas.microsoft.com/office/drawing/2014/main" val="1708798428"/>
                    </a:ext>
                  </a:extLst>
                </a:gridCol>
                <a:gridCol w="740664">
                  <a:extLst>
                    <a:ext uri="{9D8B030D-6E8A-4147-A177-3AD203B41FA5}">
                      <a16:colId xmlns:a16="http://schemas.microsoft.com/office/drawing/2014/main" val="1416112329"/>
                    </a:ext>
                  </a:extLst>
                </a:gridCol>
                <a:gridCol w="740664">
                  <a:extLst>
                    <a:ext uri="{9D8B030D-6E8A-4147-A177-3AD203B41FA5}">
                      <a16:colId xmlns:a16="http://schemas.microsoft.com/office/drawing/2014/main" val="2176503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4399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- 2022-04-06 12:04:42</a:t>
                      </a:r>
                      <a:r>
                        <a:rPr kumimoji="0" lang="en-US" sz="1000" b="0" i="0" u="none" strike="noStrike" kern="1200" cap="none" spc="0" normalizeH="0" baseline="0" noProof="0">
                          <a:ln>
                            <a:noFill/>
                          </a:ln>
                          <a:solidFill>
                            <a:prstClr val="black"/>
                          </a:solidFill>
                          <a:effectLst/>
                          <a:uLnTx/>
                          <a:uFillTx/>
                          <a:latin typeface="+mn-lt"/>
                          <a:ea typeface="+mn-ea"/>
                          <a:cs typeface="+mn-cs"/>
                        </a:rPr>
                        <a:t>
 Goals! 😍 #3FM #RONDE #BASTILLE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https://quintly-image-storage.s3.amazonaws.com/5e7bf16154c6da0663c50211224ef1f8/bc74c33b5f406e417eb28f110bc8d455.jpg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47023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- 2022-04-19 09:03:29</a:t>
                      </a:r>
                      <a:r>
                        <a:rPr kumimoji="0" lang="en-US" sz="1000" b="0" i="0" u="none" strike="noStrike" kern="1200" cap="none" spc="0" normalizeH="0" baseline="0" noProof="0">
                          <a:ln>
                            <a:noFill/>
                          </a:ln>
                          <a:solidFill>
                            <a:prstClr val="black"/>
                          </a:solidFill>
                          <a:effectLst/>
                          <a:uLnTx/>
                          <a:uFillTx/>
                          <a:latin typeface="+mn-lt"/>
                          <a:ea typeface="+mn-ea"/>
                          <a:cs typeface="+mn-cs"/>
                        </a:rPr>
                        <a:t>
 Hij nam 'break a leg' iets te serieus. 🥲 #3FM #SandersVriendenteam #SonMieux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https://quintly-image-storage.s3.amazonaws.com/5e7bf16154c6da0663c50211224ef1f8/087adb9f9ca5d17036d9da2a64614f17.jpg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63592978"/>
                  </a:ext>
                </a:extLst>
              </a:tr>
            </a:tbl>
          </a:graphicData>
        </a:graphic>
      </p:graphicFrame>
      <p:sp>
        <p:nvSpPr>
          <p:cNvPr id="4" name="Text Placeholder 3">
            <a:extLst>
              <a:ext uri="{FF2B5EF4-FFF2-40B4-BE49-F238E27FC236}">
                <a16:creationId xmlns:a16="http://schemas.microsoft.com/office/drawing/2014/main" id="{8786105C-088E-4A84-BEE7-71B6030829D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804159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BDF55-F4E2-4407-94C2-3EB936B156AA}"/>
              </a:ext>
            </a:extLst>
          </p:cNvPr>
          <p:cNvSpPr>
            <a:spLocks noGrp="1"/>
          </p:cNvSpPr>
          <p:nvPr>
            <p:ph type="title"/>
          </p:nvPr>
        </p:nvSpPr>
        <p:spPr/>
        <p:txBody>
          <a:bodyPr/>
          <a:lstStyle/>
          <a:p>
            <a:r>
              <a:rPr lang="nl-NL"/>
              <a:t>Instagram Top 10 posts met meeste interactie | NPO3FM - 5 of 11</a:t>
            </a:r>
            <a:endParaRPr lang="en-US"/>
          </a:p>
        </p:txBody>
      </p:sp>
      <p:graphicFrame>
        <p:nvGraphicFramePr>
          <p:cNvPr id="5" name="Table Placeholder 4">
            <a:extLst>
              <a:ext uri="{FF2B5EF4-FFF2-40B4-BE49-F238E27FC236}">
                <a16:creationId xmlns:a16="http://schemas.microsoft.com/office/drawing/2014/main" id="{E8DB2448-AD1B-4C89-8CC0-B0BB68D79A5E}"/>
              </a:ext>
            </a:extLst>
          </p:cNvPr>
          <p:cNvGraphicFramePr>
            <a:graphicFrameLocks noGrp="1"/>
          </p:cNvGraphicFramePr>
          <p:nvPr>
            <p:ph type="tbl" sz="quarter" idx="13"/>
            <p:extLst>
              <p:ext uri="{D42A27DB-BD31-4B8C-83A1-F6EECF244321}">
                <p14:modId xmlns:p14="http://schemas.microsoft.com/office/powerpoint/2010/main" val="2969400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8989052"/>
                    </a:ext>
                  </a:extLst>
                </a:gridCol>
                <a:gridCol w="1645920">
                  <a:extLst>
                    <a:ext uri="{9D8B030D-6E8A-4147-A177-3AD203B41FA5}">
                      <a16:colId xmlns:a16="http://schemas.microsoft.com/office/drawing/2014/main" val="3424556685"/>
                    </a:ext>
                  </a:extLst>
                </a:gridCol>
                <a:gridCol w="740664">
                  <a:extLst>
                    <a:ext uri="{9D8B030D-6E8A-4147-A177-3AD203B41FA5}">
                      <a16:colId xmlns:a16="http://schemas.microsoft.com/office/drawing/2014/main" val="3262219194"/>
                    </a:ext>
                  </a:extLst>
                </a:gridCol>
                <a:gridCol w="740664">
                  <a:extLst>
                    <a:ext uri="{9D8B030D-6E8A-4147-A177-3AD203B41FA5}">
                      <a16:colId xmlns:a16="http://schemas.microsoft.com/office/drawing/2014/main" val="2498860794"/>
                    </a:ext>
                  </a:extLst>
                </a:gridCol>
                <a:gridCol w="740664">
                  <a:extLst>
                    <a:ext uri="{9D8B030D-6E8A-4147-A177-3AD203B41FA5}">
                      <a16:colId xmlns:a16="http://schemas.microsoft.com/office/drawing/2014/main" val="2432981823"/>
                    </a:ext>
                  </a:extLst>
                </a:gridCol>
                <a:gridCol w="740664">
                  <a:extLst>
                    <a:ext uri="{9D8B030D-6E8A-4147-A177-3AD203B41FA5}">
                      <a16:colId xmlns:a16="http://schemas.microsoft.com/office/drawing/2014/main" val="1697764846"/>
                    </a:ext>
                  </a:extLst>
                </a:gridCol>
                <a:gridCol w="740664">
                  <a:extLst>
                    <a:ext uri="{9D8B030D-6E8A-4147-A177-3AD203B41FA5}">
                      <a16:colId xmlns:a16="http://schemas.microsoft.com/office/drawing/2014/main" val="1885743360"/>
                    </a:ext>
                  </a:extLst>
                </a:gridCol>
                <a:gridCol w="740664">
                  <a:extLst>
                    <a:ext uri="{9D8B030D-6E8A-4147-A177-3AD203B41FA5}">
                      <a16:colId xmlns:a16="http://schemas.microsoft.com/office/drawing/2014/main" val="1534747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798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- 2022-04-30 15:00:18</a:t>
                      </a:r>
                      <a:r>
                        <a:rPr kumimoji="0" lang="en-US" sz="1000" b="0" i="0" u="none" strike="noStrike" kern="1200" cap="none" spc="0" normalizeH="0" baseline="0" noProof="0">
                          <a:ln>
                            <a:noFill/>
                          </a:ln>
                          <a:solidFill>
                            <a:prstClr val="black"/>
                          </a:solidFill>
                          <a:effectLst/>
                          <a:uLnTx/>
                          <a:uFillTx/>
                          <a:latin typeface="+mn-lt"/>
                          <a:ea typeface="+mn-ea"/>
                          <a:cs typeface="+mn-cs"/>
                        </a:rPr>
                        <a:t>
 April fotodump! 💚
1. Het festivalseizoen is geopend! En Frank trapte 'm af op Paaspop met zijn Singlefeestje. 🎉
2. Vera met Nothing But Thieves in de Ziggo Dome. 🎸
3. Sander + orka = een blije Sander.
4. Frank &amp; Herman 💛 Wies.
5 &amp; 6. Het is lente, dus er wordt weer getuinierd. 🌿
7. Sanders Vriendenteam werd speciaal voor Koningsdag omgedoopt tot Willem Alexanders Vriendenteam en ging de Vrijmarkt op. 🇳🇱
8. Maar ook in de studio was het feest op Koningsdag! 👑
9. Vera mocht Fred Again.. de Gouden Plaat overhandigen voor 'Marea (We've Lost Daning') 🔥
#3FM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https://quintly-image-storage.s3.amazonaws.com/5e7bf16154c6da0663c50211224ef1f8/85bd782a02f6891bac80f33ed3664888.jpg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29709410"/>
                  </a:ext>
                </a:extLst>
              </a:tr>
            </a:tbl>
          </a:graphicData>
        </a:graphic>
      </p:graphicFrame>
      <p:sp>
        <p:nvSpPr>
          <p:cNvPr id="4" name="Text Placeholder 3">
            <a:extLst>
              <a:ext uri="{FF2B5EF4-FFF2-40B4-BE49-F238E27FC236}">
                <a16:creationId xmlns:a16="http://schemas.microsoft.com/office/drawing/2014/main" id="{C2C7B9AC-201E-48ED-8ED4-C0DF81304D3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620434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AE764-DD3B-4BF1-B34D-1289727D4F56}"/>
              </a:ext>
            </a:extLst>
          </p:cNvPr>
          <p:cNvSpPr>
            <a:spLocks noGrp="1"/>
          </p:cNvSpPr>
          <p:nvPr>
            <p:ph type="title"/>
          </p:nvPr>
        </p:nvSpPr>
        <p:spPr/>
        <p:txBody>
          <a:bodyPr/>
          <a:lstStyle/>
          <a:p>
            <a:r>
              <a:rPr lang="nl-NL"/>
              <a:t>Instagram Top 10 posts met meeste interactie | NPO3FM - 6 of 11</a:t>
            </a:r>
            <a:endParaRPr lang="en-US"/>
          </a:p>
        </p:txBody>
      </p:sp>
      <p:graphicFrame>
        <p:nvGraphicFramePr>
          <p:cNvPr id="5" name="Table Placeholder 4">
            <a:extLst>
              <a:ext uri="{FF2B5EF4-FFF2-40B4-BE49-F238E27FC236}">
                <a16:creationId xmlns:a16="http://schemas.microsoft.com/office/drawing/2014/main" id="{CA67CBE5-4455-471D-8463-3DBD0E01259F}"/>
              </a:ext>
            </a:extLst>
          </p:cNvPr>
          <p:cNvGraphicFramePr>
            <a:graphicFrameLocks noGrp="1"/>
          </p:cNvGraphicFramePr>
          <p:nvPr>
            <p:ph type="tbl" sz="quarter" idx="13"/>
            <p:extLst>
              <p:ext uri="{D42A27DB-BD31-4B8C-83A1-F6EECF244321}">
                <p14:modId xmlns:p14="http://schemas.microsoft.com/office/powerpoint/2010/main" val="424938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4535995"/>
                    </a:ext>
                  </a:extLst>
                </a:gridCol>
                <a:gridCol w="1645920">
                  <a:extLst>
                    <a:ext uri="{9D8B030D-6E8A-4147-A177-3AD203B41FA5}">
                      <a16:colId xmlns:a16="http://schemas.microsoft.com/office/drawing/2014/main" val="2912174014"/>
                    </a:ext>
                  </a:extLst>
                </a:gridCol>
                <a:gridCol w="740664">
                  <a:extLst>
                    <a:ext uri="{9D8B030D-6E8A-4147-A177-3AD203B41FA5}">
                      <a16:colId xmlns:a16="http://schemas.microsoft.com/office/drawing/2014/main" val="2190970671"/>
                    </a:ext>
                  </a:extLst>
                </a:gridCol>
                <a:gridCol w="740664">
                  <a:extLst>
                    <a:ext uri="{9D8B030D-6E8A-4147-A177-3AD203B41FA5}">
                      <a16:colId xmlns:a16="http://schemas.microsoft.com/office/drawing/2014/main" val="2463073285"/>
                    </a:ext>
                  </a:extLst>
                </a:gridCol>
                <a:gridCol w="740664">
                  <a:extLst>
                    <a:ext uri="{9D8B030D-6E8A-4147-A177-3AD203B41FA5}">
                      <a16:colId xmlns:a16="http://schemas.microsoft.com/office/drawing/2014/main" val="1134719981"/>
                    </a:ext>
                  </a:extLst>
                </a:gridCol>
                <a:gridCol w="740664">
                  <a:extLst>
                    <a:ext uri="{9D8B030D-6E8A-4147-A177-3AD203B41FA5}">
                      <a16:colId xmlns:a16="http://schemas.microsoft.com/office/drawing/2014/main" val="2950973630"/>
                    </a:ext>
                  </a:extLst>
                </a:gridCol>
                <a:gridCol w="740664">
                  <a:extLst>
                    <a:ext uri="{9D8B030D-6E8A-4147-A177-3AD203B41FA5}">
                      <a16:colId xmlns:a16="http://schemas.microsoft.com/office/drawing/2014/main" val="1916669444"/>
                    </a:ext>
                  </a:extLst>
                </a:gridCol>
                <a:gridCol w="740664">
                  <a:extLst>
                    <a:ext uri="{9D8B030D-6E8A-4147-A177-3AD203B41FA5}">
                      <a16:colId xmlns:a16="http://schemas.microsoft.com/office/drawing/2014/main" val="2602012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722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- 2022-04-21 10:27:07</a:t>
                      </a:r>
                      <a:r>
                        <a:rPr kumimoji="0" lang="nl-NL" sz="1000" b="0" i="0" u="none" strike="noStrike" kern="1200" cap="none" spc="0" normalizeH="0" baseline="0" noProof="0">
                          <a:ln>
                            <a:noFill/>
                          </a:ln>
                          <a:solidFill>
                            <a:prstClr val="black"/>
                          </a:solidFill>
                          <a:effectLst/>
                          <a:uLnTx/>
                          <a:uFillTx/>
                          <a:latin typeface="+mn-lt"/>
                          <a:ea typeface="+mn-ea"/>
                          <a:cs typeface="+mn-cs"/>
                        </a:rPr>
                        <a:t>
 15 oktober 2022 staat Froukje in AFAS Live! 🔥  Froukje: “Dit voelt als zo’n hoog hoogtepunt na de afgelopen twee jaar.” Hoe graag wil jij erheen? #3FM #Froukje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https://quintly-image-storage.s3.amazonaws.com/5e7bf16154c6da0663c50211224ef1f8/ba1bccc2d228e0602cbd6436c052d02d.jpg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493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- 2022-04-01 16:01:27</a:t>
                      </a:r>
                      <a:r>
                        <a:rPr kumimoji="0" lang="nl-NL" sz="1000" b="0" i="0" u="none" strike="noStrike" kern="1200" cap="none" spc="0" normalizeH="0" baseline="0" noProof="0">
                          <a:ln>
                            <a:noFill/>
                          </a:ln>
                          <a:solidFill>
                            <a:prstClr val="black"/>
                          </a:solidFill>
                          <a:effectLst/>
                          <a:uLnTx/>
                          <a:uFillTx/>
                          <a:latin typeface="+mn-lt"/>
                          <a:ea typeface="+mn-ea"/>
                          <a:cs typeface="+mn-cs"/>
                        </a:rPr>
                        <a:t>
 Oehoeee, S10 staat voor de derde week op rij helemaal bovenaan in de Mega Top 30! 💚 #3FM #MegaTop30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https://quintly-image-storage.s3.amazonaws.com/5e7bf16154c6da0663c50211224ef1f8/6106a120e0f4591f6cc69dc54106a779.jpg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05/04/2022 12:09:54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68704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- 2022-04-14 06:00:35</a:t>
                      </a:r>
                      <a:r>
                        <a:rPr kumimoji="0" lang="en-US" sz="1000" b="0" i="0" u="none" strike="noStrike" kern="1200" cap="none" spc="0" normalizeH="0" baseline="0" noProof="0">
                          <a:ln>
                            <a:noFill/>
                          </a:ln>
                          <a:solidFill>
                            <a:prstClr val="black"/>
                          </a:solidFill>
                          <a:effectLst/>
                          <a:uLnTx/>
                          <a:uFillTx/>
                          <a:latin typeface="+mn-lt"/>
                          <a:ea typeface="+mn-ea"/>
                          <a:cs typeface="+mn-cs"/>
                        </a:rPr>
                        <a:t>
 Ga jij vanavond kijken naar The Passion? ✨  #3FM #Goldband #ThePassion #3voor12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https://quintly-image-storage.s3.amazonaws.com/5e7bf16154c6da0663c50211224ef1f8/154a3010abd134210f71d0b83615afd0.jpg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20977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- 2022-04-16 08:02:31</a:t>
                      </a:r>
                      <a:r>
                        <a:rPr kumimoji="0" lang="nl-NL" sz="1000" b="0" i="0" u="none" strike="noStrike" kern="1200" cap="none" spc="0" normalizeH="0" baseline="0" noProof="0">
                          <a:ln>
                            <a:noFill/>
                          </a:ln>
                          <a:solidFill>
                            <a:prstClr val="black"/>
                          </a:solidFill>
                          <a:effectLst/>
                          <a:uLnTx/>
                          <a:uFillTx/>
                          <a:latin typeface="+mn-lt"/>
                          <a:ea typeface="+mn-ea"/>
                          <a:cs typeface="+mn-cs"/>
                        </a:rPr>
                        <a:t>
 Maar vooral genieten, hè! 🥲 #3FM #Festivals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https://quintly-image-storage.s3.amazonaws.com/5e7bf16154c6da0663c50211224ef1f8/58074d19ad4a664673846854db96c49a.jpg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5323665"/>
                  </a:ext>
                </a:extLst>
              </a:tr>
            </a:tbl>
          </a:graphicData>
        </a:graphic>
      </p:graphicFrame>
      <p:sp>
        <p:nvSpPr>
          <p:cNvPr id="4" name="Text Placeholder 3">
            <a:extLst>
              <a:ext uri="{FF2B5EF4-FFF2-40B4-BE49-F238E27FC236}">
                <a16:creationId xmlns:a16="http://schemas.microsoft.com/office/drawing/2014/main" id="{A402FC98-04F6-4677-AF72-2725391A95B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7507638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C2685-48FE-4EE3-BA42-7A1399611E05}"/>
              </a:ext>
            </a:extLst>
          </p:cNvPr>
          <p:cNvSpPr>
            <a:spLocks noGrp="1"/>
          </p:cNvSpPr>
          <p:nvPr>
            <p:ph type="title"/>
          </p:nvPr>
        </p:nvSpPr>
        <p:spPr/>
        <p:txBody>
          <a:bodyPr/>
          <a:lstStyle/>
          <a:p>
            <a:r>
              <a:rPr lang="nl-NL"/>
              <a:t>Instagram Top 10 posts met meeste interactie | NPO3FM - 7 of 11</a:t>
            </a:r>
            <a:endParaRPr lang="en-US"/>
          </a:p>
        </p:txBody>
      </p:sp>
      <p:graphicFrame>
        <p:nvGraphicFramePr>
          <p:cNvPr id="5" name="Table Placeholder 4">
            <a:extLst>
              <a:ext uri="{FF2B5EF4-FFF2-40B4-BE49-F238E27FC236}">
                <a16:creationId xmlns:a16="http://schemas.microsoft.com/office/drawing/2014/main" id="{B818142A-3F35-4A19-AFF9-467BFC413C17}"/>
              </a:ext>
            </a:extLst>
          </p:cNvPr>
          <p:cNvGraphicFramePr>
            <a:graphicFrameLocks noGrp="1"/>
          </p:cNvGraphicFramePr>
          <p:nvPr>
            <p:ph type="tbl" sz="quarter" idx="13"/>
            <p:extLst>
              <p:ext uri="{D42A27DB-BD31-4B8C-83A1-F6EECF244321}">
                <p14:modId xmlns:p14="http://schemas.microsoft.com/office/powerpoint/2010/main" val="363166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3375452"/>
                    </a:ext>
                  </a:extLst>
                </a:gridCol>
                <a:gridCol w="1645920">
                  <a:extLst>
                    <a:ext uri="{9D8B030D-6E8A-4147-A177-3AD203B41FA5}">
                      <a16:colId xmlns:a16="http://schemas.microsoft.com/office/drawing/2014/main" val="3757663619"/>
                    </a:ext>
                  </a:extLst>
                </a:gridCol>
                <a:gridCol w="740664">
                  <a:extLst>
                    <a:ext uri="{9D8B030D-6E8A-4147-A177-3AD203B41FA5}">
                      <a16:colId xmlns:a16="http://schemas.microsoft.com/office/drawing/2014/main" val="4265197454"/>
                    </a:ext>
                  </a:extLst>
                </a:gridCol>
                <a:gridCol w="740664">
                  <a:extLst>
                    <a:ext uri="{9D8B030D-6E8A-4147-A177-3AD203B41FA5}">
                      <a16:colId xmlns:a16="http://schemas.microsoft.com/office/drawing/2014/main" val="4179539207"/>
                    </a:ext>
                  </a:extLst>
                </a:gridCol>
                <a:gridCol w="740664">
                  <a:extLst>
                    <a:ext uri="{9D8B030D-6E8A-4147-A177-3AD203B41FA5}">
                      <a16:colId xmlns:a16="http://schemas.microsoft.com/office/drawing/2014/main" val="3912951274"/>
                    </a:ext>
                  </a:extLst>
                </a:gridCol>
                <a:gridCol w="740664">
                  <a:extLst>
                    <a:ext uri="{9D8B030D-6E8A-4147-A177-3AD203B41FA5}">
                      <a16:colId xmlns:a16="http://schemas.microsoft.com/office/drawing/2014/main" val="452829967"/>
                    </a:ext>
                  </a:extLst>
                </a:gridCol>
                <a:gridCol w="740664">
                  <a:extLst>
                    <a:ext uri="{9D8B030D-6E8A-4147-A177-3AD203B41FA5}">
                      <a16:colId xmlns:a16="http://schemas.microsoft.com/office/drawing/2014/main" val="2501049521"/>
                    </a:ext>
                  </a:extLst>
                </a:gridCol>
                <a:gridCol w="740664">
                  <a:extLst>
                    <a:ext uri="{9D8B030D-6E8A-4147-A177-3AD203B41FA5}">
                      <a16:colId xmlns:a16="http://schemas.microsoft.com/office/drawing/2014/main" val="1853552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6313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- 2022-04-10 15:00:08</a:t>
                      </a:r>
                      <a:r>
                        <a:rPr kumimoji="0" lang="nl-NL" sz="1000" b="0" i="0" u="none" strike="noStrike" kern="1200" cap="none" spc="0" normalizeH="0" baseline="0" noProof="0">
                          <a:ln>
                            <a:noFill/>
                          </a:ln>
                          <a:solidFill>
                            <a:prstClr val="black"/>
                          </a:solidFill>
                          <a:effectLst/>
                          <a:uLnTx/>
                          <a:uFillTx/>
                          <a:latin typeface="+mn-lt"/>
                          <a:ea typeface="+mn-ea"/>
                          <a:cs typeface="+mn-cs"/>
                        </a:rPr>
                        <a:t>
 Er is een sex-toy-revolutie gaande! Onderzoek van 3Vraagt en HUMAN laat zien dat 72 procent van de jonge vrouwen één of meerdere seksspeeltjes in hun nachtkastje te hebben liggen. Maar wie maakt die toys eigenlijk? Lisa dus!
"Het designen van een sex toy is deels praktisch, het moet lekker in de hand liggen, de knopjes moet je ook kunnen vinden in het donker en je wil dat het er mooi uitziet. Daarnaast moet het goed bij het lichaam aansluiten. Ik test ook alles zelf, maar dat is natuurlijk nog niet genoeg want lichamen verschillen. Om echt te weten hoe het voelt stuur ik mijn design op naar een testpanel van vrouwen die dan vragenlijsten invullen en dan pas ik weer dingen aan."
Volgens Lisa is de sex-toy-revolutie niet alleen zichtbaar voor de verkopers maar ook onder designers.
"Er is nu veel meer aandacht voor esthetiek en kwaliteit. Seksspeeltjes zijn nu waterdichte designobjecten in mooie kleuren. Ze weken zich los van hun duistere imago in kelders of kleine winkeltjes op de wallen. Er zijn ook steeds meer vrouwelijke engineers, die strijden voor vrouwelijk genot. De vibrator is al lang niet meer een nep-piemel met aders."
→ In 3FM Spotlight zet omroephuman mensen met een bijzonder verhaal in de schijnwerpers. Lees het hele artikel via de link in bio. #3FM #LaatJeHoren #3FMSpotlight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https://quintly-image-storage.s3.amazonaws.com/5e7bf16154c6da0663c50211224ef1f8/afff0607e25716690cf8532201e8706a.jpg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92061097"/>
                  </a:ext>
                </a:extLst>
              </a:tr>
            </a:tbl>
          </a:graphicData>
        </a:graphic>
      </p:graphicFrame>
      <p:sp>
        <p:nvSpPr>
          <p:cNvPr id="4" name="Text Placeholder 3">
            <a:extLst>
              <a:ext uri="{FF2B5EF4-FFF2-40B4-BE49-F238E27FC236}">
                <a16:creationId xmlns:a16="http://schemas.microsoft.com/office/drawing/2014/main" id="{822330A1-E1C5-48EE-939A-F75059E53E5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607241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00A3C-3163-41D6-B669-9DEC65D915A6}"/>
              </a:ext>
            </a:extLst>
          </p:cNvPr>
          <p:cNvSpPr>
            <a:spLocks noGrp="1"/>
          </p:cNvSpPr>
          <p:nvPr>
            <p:ph type="title"/>
          </p:nvPr>
        </p:nvSpPr>
        <p:spPr/>
        <p:txBody>
          <a:bodyPr/>
          <a:lstStyle/>
          <a:p>
            <a:r>
              <a:rPr lang="nl-NL"/>
              <a:t>Instagram Top 10 posts met meeste interactie | NPO3FM - 8 of 11</a:t>
            </a:r>
            <a:endParaRPr lang="en-US"/>
          </a:p>
        </p:txBody>
      </p:sp>
      <p:graphicFrame>
        <p:nvGraphicFramePr>
          <p:cNvPr id="5" name="Table Placeholder 4">
            <a:extLst>
              <a:ext uri="{FF2B5EF4-FFF2-40B4-BE49-F238E27FC236}">
                <a16:creationId xmlns:a16="http://schemas.microsoft.com/office/drawing/2014/main" id="{DCABC13A-5035-4DA7-8CA5-AA4B7B0C153A}"/>
              </a:ext>
            </a:extLst>
          </p:cNvPr>
          <p:cNvGraphicFramePr>
            <a:graphicFrameLocks noGrp="1"/>
          </p:cNvGraphicFramePr>
          <p:nvPr>
            <p:ph type="tbl" sz="quarter" idx="13"/>
            <p:extLst>
              <p:ext uri="{D42A27DB-BD31-4B8C-83A1-F6EECF244321}">
                <p14:modId xmlns:p14="http://schemas.microsoft.com/office/powerpoint/2010/main" val="3471549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236639"/>
                    </a:ext>
                  </a:extLst>
                </a:gridCol>
                <a:gridCol w="1645920">
                  <a:extLst>
                    <a:ext uri="{9D8B030D-6E8A-4147-A177-3AD203B41FA5}">
                      <a16:colId xmlns:a16="http://schemas.microsoft.com/office/drawing/2014/main" val="1687870340"/>
                    </a:ext>
                  </a:extLst>
                </a:gridCol>
                <a:gridCol w="740664">
                  <a:extLst>
                    <a:ext uri="{9D8B030D-6E8A-4147-A177-3AD203B41FA5}">
                      <a16:colId xmlns:a16="http://schemas.microsoft.com/office/drawing/2014/main" val="3274521349"/>
                    </a:ext>
                  </a:extLst>
                </a:gridCol>
                <a:gridCol w="740664">
                  <a:extLst>
                    <a:ext uri="{9D8B030D-6E8A-4147-A177-3AD203B41FA5}">
                      <a16:colId xmlns:a16="http://schemas.microsoft.com/office/drawing/2014/main" val="2504737628"/>
                    </a:ext>
                  </a:extLst>
                </a:gridCol>
                <a:gridCol w="740664">
                  <a:extLst>
                    <a:ext uri="{9D8B030D-6E8A-4147-A177-3AD203B41FA5}">
                      <a16:colId xmlns:a16="http://schemas.microsoft.com/office/drawing/2014/main" val="910027767"/>
                    </a:ext>
                  </a:extLst>
                </a:gridCol>
                <a:gridCol w="740664">
                  <a:extLst>
                    <a:ext uri="{9D8B030D-6E8A-4147-A177-3AD203B41FA5}">
                      <a16:colId xmlns:a16="http://schemas.microsoft.com/office/drawing/2014/main" val="3809681659"/>
                    </a:ext>
                  </a:extLst>
                </a:gridCol>
                <a:gridCol w="740664">
                  <a:extLst>
                    <a:ext uri="{9D8B030D-6E8A-4147-A177-3AD203B41FA5}">
                      <a16:colId xmlns:a16="http://schemas.microsoft.com/office/drawing/2014/main" val="421823707"/>
                    </a:ext>
                  </a:extLst>
                </a:gridCol>
                <a:gridCol w="740664">
                  <a:extLst>
                    <a:ext uri="{9D8B030D-6E8A-4147-A177-3AD203B41FA5}">
                      <a16:colId xmlns:a16="http://schemas.microsoft.com/office/drawing/2014/main" val="959442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488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- 2022-04-28 15:55:05</a:t>
                      </a:r>
                      <a:r>
                        <a:rPr kumimoji="0" lang="nl-NL" sz="1000" b="0" i="0" u="none" strike="noStrike" kern="1200" cap="none" spc="0" normalizeH="0" baseline="0" noProof="0">
                          <a:ln>
                            <a:noFill/>
                          </a:ln>
                          <a:solidFill>
                            <a:prstClr val="black"/>
                          </a:solidFill>
                          <a:effectLst/>
                          <a:uLnTx/>
                          <a:uFillTx/>
                          <a:latin typeface="+mn-lt"/>
                          <a:ea typeface="+mn-ea"/>
                          <a:cs typeface="+mn-cs"/>
                        </a:rPr>
                        <a:t>
 'Lang Leve The Life' is nu uit! Wat vind jij van de track? 🔥 #3FM #KraantjePappie #WelkomBijDeClub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https://quintly-image-storage.s3.amazonaws.com/5e7bf16154c6da0663c50211224ef1f8/6015e50707e7dad65542b080ecbba3ed.jpg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07148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- 2022-04-24 08:00:16</a:t>
                      </a:r>
                      <a:r>
                        <a:rPr kumimoji="0" lang="en-US" sz="1000" b="0" i="0" u="none" strike="noStrike" kern="1200" cap="none" spc="0" normalizeH="0" baseline="0" noProof="0">
                          <a:ln>
                            <a:noFill/>
                          </a:ln>
                          <a:solidFill>
                            <a:prstClr val="black"/>
                          </a:solidFill>
                          <a:effectLst/>
                          <a:uLnTx/>
                          <a:uFillTx/>
                          <a:latin typeface="+mn-lt"/>
                          <a:ea typeface="+mn-ea"/>
                          <a:cs typeface="+mn-cs"/>
                        </a:rPr>
                        <a:t>
 Tag jouw bestie! 💚 #3FM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https://quintly-image-storage.s3.amazonaws.com/5e7bf16154c6da0663c50211224ef1f8/073a26cf300ba8d176458428990df6a7.jpg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51561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- 2022-04-09 15:14:53</a:t>
                      </a:r>
                      <a:r>
                        <a:rPr kumimoji="0" lang="nl-NL" sz="1000" b="0" i="0" u="none" strike="noStrike" kern="1200" cap="none" spc="0" normalizeH="0" baseline="0" noProof="0">
                          <a:ln>
                            <a:noFill/>
                          </a:ln>
                          <a:solidFill>
                            <a:prstClr val="black"/>
                          </a:solidFill>
                          <a:effectLst/>
                          <a:uLnTx/>
                          <a:uFillTx/>
                          <a:latin typeface="+mn-lt"/>
                          <a:ea typeface="+mn-ea"/>
                          <a:cs typeface="+mn-cs"/>
                        </a:rPr>
                        <a:t>
 Deurstopper, toiletversiering of zijn er nog andere ideeën? 🏆  #3FM #Grammys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https://quintly-image-storage.s3.amazonaws.com/5e7bf16154c6da0663c50211224ef1f8/f2331abcc03ccf3223a134e22193c015.jpg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9061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- 2022-04-18 08:30:20</a:t>
                      </a:r>
                      <a:r>
                        <a:rPr kumimoji="0" lang="nl-NL" sz="1000" b="0" i="0" u="none" strike="noStrike" kern="1200" cap="none" spc="0" normalizeH="0" baseline="0" noProof="0">
                          <a:ln>
                            <a:noFill/>
                          </a:ln>
                          <a:solidFill>
                            <a:prstClr val="black"/>
                          </a:solidFill>
                          <a:effectLst/>
                          <a:uLnTx/>
                          <a:uFillTx/>
                          <a:latin typeface="+mn-lt"/>
                          <a:ea typeface="+mn-ea"/>
                          <a:cs typeface="+mn-cs"/>
                        </a:rPr>
                        <a:t>
 Iemand nog een aanvulling? 😅 #3FM #LaatJeHoren #Festival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https://quintly-image-storage.s3.amazonaws.com/5e7bf16154c6da0663c50211224ef1f8/795b81ab78296c1c876d5349e306cf20.jpg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24577093"/>
                  </a:ext>
                </a:extLst>
              </a:tr>
            </a:tbl>
          </a:graphicData>
        </a:graphic>
      </p:graphicFrame>
      <p:sp>
        <p:nvSpPr>
          <p:cNvPr id="4" name="Text Placeholder 3">
            <a:extLst>
              <a:ext uri="{FF2B5EF4-FFF2-40B4-BE49-F238E27FC236}">
                <a16:creationId xmlns:a16="http://schemas.microsoft.com/office/drawing/2014/main" id="{72307336-B7DB-4C6D-BAF8-1149229DB01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2319944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CCFD0-3FCB-43CD-B8F0-9B1DD908AD03}"/>
              </a:ext>
            </a:extLst>
          </p:cNvPr>
          <p:cNvSpPr>
            <a:spLocks noGrp="1"/>
          </p:cNvSpPr>
          <p:nvPr>
            <p:ph type="title"/>
          </p:nvPr>
        </p:nvSpPr>
        <p:spPr/>
        <p:txBody>
          <a:bodyPr/>
          <a:lstStyle/>
          <a:p>
            <a:r>
              <a:rPr lang="nl-NL"/>
              <a:t>Instagram Top 10 posts met meeste interactie | NPO3FM - 9 of 11</a:t>
            </a:r>
            <a:endParaRPr lang="en-US"/>
          </a:p>
        </p:txBody>
      </p:sp>
      <p:graphicFrame>
        <p:nvGraphicFramePr>
          <p:cNvPr id="5" name="Table Placeholder 4">
            <a:extLst>
              <a:ext uri="{FF2B5EF4-FFF2-40B4-BE49-F238E27FC236}">
                <a16:creationId xmlns:a16="http://schemas.microsoft.com/office/drawing/2014/main" id="{BD35D1F4-D773-4643-83C3-344B1875A870}"/>
              </a:ext>
            </a:extLst>
          </p:cNvPr>
          <p:cNvGraphicFramePr>
            <a:graphicFrameLocks noGrp="1"/>
          </p:cNvGraphicFramePr>
          <p:nvPr>
            <p:ph type="tbl" sz="quarter" idx="13"/>
            <p:extLst>
              <p:ext uri="{D42A27DB-BD31-4B8C-83A1-F6EECF244321}">
                <p14:modId xmlns:p14="http://schemas.microsoft.com/office/powerpoint/2010/main" val="3884493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3665760"/>
                    </a:ext>
                  </a:extLst>
                </a:gridCol>
                <a:gridCol w="1645920">
                  <a:extLst>
                    <a:ext uri="{9D8B030D-6E8A-4147-A177-3AD203B41FA5}">
                      <a16:colId xmlns:a16="http://schemas.microsoft.com/office/drawing/2014/main" val="4271655064"/>
                    </a:ext>
                  </a:extLst>
                </a:gridCol>
                <a:gridCol w="740664">
                  <a:extLst>
                    <a:ext uri="{9D8B030D-6E8A-4147-A177-3AD203B41FA5}">
                      <a16:colId xmlns:a16="http://schemas.microsoft.com/office/drawing/2014/main" val="3267529457"/>
                    </a:ext>
                  </a:extLst>
                </a:gridCol>
                <a:gridCol w="740664">
                  <a:extLst>
                    <a:ext uri="{9D8B030D-6E8A-4147-A177-3AD203B41FA5}">
                      <a16:colId xmlns:a16="http://schemas.microsoft.com/office/drawing/2014/main" val="4148428843"/>
                    </a:ext>
                  </a:extLst>
                </a:gridCol>
                <a:gridCol w="740664">
                  <a:extLst>
                    <a:ext uri="{9D8B030D-6E8A-4147-A177-3AD203B41FA5}">
                      <a16:colId xmlns:a16="http://schemas.microsoft.com/office/drawing/2014/main" val="2836951566"/>
                    </a:ext>
                  </a:extLst>
                </a:gridCol>
                <a:gridCol w="740664">
                  <a:extLst>
                    <a:ext uri="{9D8B030D-6E8A-4147-A177-3AD203B41FA5}">
                      <a16:colId xmlns:a16="http://schemas.microsoft.com/office/drawing/2014/main" val="250671341"/>
                    </a:ext>
                  </a:extLst>
                </a:gridCol>
                <a:gridCol w="740664">
                  <a:extLst>
                    <a:ext uri="{9D8B030D-6E8A-4147-A177-3AD203B41FA5}">
                      <a16:colId xmlns:a16="http://schemas.microsoft.com/office/drawing/2014/main" val="2990258625"/>
                    </a:ext>
                  </a:extLst>
                </a:gridCol>
                <a:gridCol w="740664">
                  <a:extLst>
                    <a:ext uri="{9D8B030D-6E8A-4147-A177-3AD203B41FA5}">
                      <a16:colId xmlns:a16="http://schemas.microsoft.com/office/drawing/2014/main" val="424524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8276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- 2022-04-19 12:00:26</a:t>
                      </a:r>
                      <a:r>
                        <a:rPr kumimoji="0" lang="nl-NL" sz="1000" b="0" i="0" u="none" strike="noStrike" kern="1200" cap="none" spc="0" normalizeH="0" baseline="0" noProof="0">
                          <a:ln>
                            <a:noFill/>
                          </a:ln>
                          <a:solidFill>
                            <a:prstClr val="black"/>
                          </a:solidFill>
                          <a:effectLst/>
                          <a:uLnTx/>
                          <a:uFillTx/>
                          <a:latin typeface="+mn-lt"/>
                          <a:ea typeface="+mn-ea"/>
                          <a:cs typeface="+mn-cs"/>
                        </a:rPr>
                        <a:t>
 Arctic Monkeys headlinen zo'n beetje ieder festival in Europa deze zomer, maar waar blijft de nieuwe muziek?!?!?!!?! 🤯 #3FM #ArcticMonkeys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https://quintly-image-storage.s3.amazonaws.com/5e7bf16154c6da0663c50211224ef1f8/604ee6f70d4a464a216113cac30f2514.jpg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8081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- 2022-04-25 18:36:38</a:t>
                      </a:r>
                      <a:r>
                        <a:rPr kumimoji="0" lang="en-US" sz="1000" b="0" i="0" u="none" strike="noStrike" kern="1200" cap="none" spc="0" normalizeH="0" baseline="0" noProof="0">
                          <a:ln>
                            <a:noFill/>
                          </a:ln>
                          <a:solidFill>
                            <a:prstClr val="black"/>
                          </a:solidFill>
                          <a:effectLst/>
                          <a:uLnTx/>
                          <a:uFillTx/>
                          <a:latin typeface="+mn-lt"/>
                          <a:ea typeface="+mn-ea"/>
                          <a:cs typeface="+mn-cs"/>
                        </a:rPr>
                        <a:t>
 Een ode aan Henny Vrienten door Lucky Fonz III. 💚 #3FM #HennyVrienten #WelkomBijDeClub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https://quintly-image-storage.s3.amazonaws.com/5e7bf16154c6da0663c50211224ef1f8/e67a5c9c8c1795c0731029757accd83c.jpg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98780913"/>
                  </a:ext>
                </a:extLst>
              </a:tr>
            </a:tbl>
          </a:graphicData>
        </a:graphic>
      </p:graphicFrame>
      <p:sp>
        <p:nvSpPr>
          <p:cNvPr id="4" name="Text Placeholder 3">
            <a:extLst>
              <a:ext uri="{FF2B5EF4-FFF2-40B4-BE49-F238E27FC236}">
                <a16:creationId xmlns:a16="http://schemas.microsoft.com/office/drawing/2014/main" id="{47ABFDB2-027F-4FB7-9472-740AC644E6E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7207449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40E49-8781-418A-A073-B122D0ED30F2}"/>
              </a:ext>
            </a:extLst>
          </p:cNvPr>
          <p:cNvSpPr>
            <a:spLocks noGrp="1"/>
          </p:cNvSpPr>
          <p:nvPr>
            <p:ph type="title"/>
          </p:nvPr>
        </p:nvSpPr>
        <p:spPr/>
        <p:txBody>
          <a:bodyPr/>
          <a:lstStyle/>
          <a:p>
            <a:r>
              <a:rPr lang="nl-NL"/>
              <a:t>Instagram Top 10 posts met meeste interactie | NPO3FM - 10 of 11</a:t>
            </a:r>
            <a:endParaRPr lang="en-US"/>
          </a:p>
        </p:txBody>
      </p:sp>
      <p:graphicFrame>
        <p:nvGraphicFramePr>
          <p:cNvPr id="5" name="Table Placeholder 4">
            <a:extLst>
              <a:ext uri="{FF2B5EF4-FFF2-40B4-BE49-F238E27FC236}">
                <a16:creationId xmlns:a16="http://schemas.microsoft.com/office/drawing/2014/main" id="{B649ADDC-E3DD-4553-8E75-1AA972BD6BA4}"/>
              </a:ext>
            </a:extLst>
          </p:cNvPr>
          <p:cNvGraphicFramePr>
            <a:graphicFrameLocks noGrp="1"/>
          </p:cNvGraphicFramePr>
          <p:nvPr>
            <p:ph type="tbl" sz="quarter" idx="13"/>
            <p:extLst>
              <p:ext uri="{D42A27DB-BD31-4B8C-83A1-F6EECF244321}">
                <p14:modId xmlns:p14="http://schemas.microsoft.com/office/powerpoint/2010/main" val="1698597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25938261"/>
                    </a:ext>
                  </a:extLst>
                </a:gridCol>
                <a:gridCol w="1645920">
                  <a:extLst>
                    <a:ext uri="{9D8B030D-6E8A-4147-A177-3AD203B41FA5}">
                      <a16:colId xmlns:a16="http://schemas.microsoft.com/office/drawing/2014/main" val="1865582864"/>
                    </a:ext>
                  </a:extLst>
                </a:gridCol>
                <a:gridCol w="740664">
                  <a:extLst>
                    <a:ext uri="{9D8B030D-6E8A-4147-A177-3AD203B41FA5}">
                      <a16:colId xmlns:a16="http://schemas.microsoft.com/office/drawing/2014/main" val="3665577947"/>
                    </a:ext>
                  </a:extLst>
                </a:gridCol>
                <a:gridCol w="740664">
                  <a:extLst>
                    <a:ext uri="{9D8B030D-6E8A-4147-A177-3AD203B41FA5}">
                      <a16:colId xmlns:a16="http://schemas.microsoft.com/office/drawing/2014/main" val="3467552145"/>
                    </a:ext>
                  </a:extLst>
                </a:gridCol>
                <a:gridCol w="740664">
                  <a:extLst>
                    <a:ext uri="{9D8B030D-6E8A-4147-A177-3AD203B41FA5}">
                      <a16:colId xmlns:a16="http://schemas.microsoft.com/office/drawing/2014/main" val="1677294630"/>
                    </a:ext>
                  </a:extLst>
                </a:gridCol>
                <a:gridCol w="740664">
                  <a:extLst>
                    <a:ext uri="{9D8B030D-6E8A-4147-A177-3AD203B41FA5}">
                      <a16:colId xmlns:a16="http://schemas.microsoft.com/office/drawing/2014/main" val="2217954951"/>
                    </a:ext>
                  </a:extLst>
                </a:gridCol>
                <a:gridCol w="740664">
                  <a:extLst>
                    <a:ext uri="{9D8B030D-6E8A-4147-A177-3AD203B41FA5}">
                      <a16:colId xmlns:a16="http://schemas.microsoft.com/office/drawing/2014/main" val="1616326286"/>
                    </a:ext>
                  </a:extLst>
                </a:gridCol>
                <a:gridCol w="740664">
                  <a:extLst>
                    <a:ext uri="{9D8B030D-6E8A-4147-A177-3AD203B41FA5}">
                      <a16:colId xmlns:a16="http://schemas.microsoft.com/office/drawing/2014/main" val="3303788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8661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- 2022-04-24 15:02:01</a:t>
                      </a:r>
                      <a:r>
                        <a:rPr kumimoji="0" lang="nl-NL" sz="1000" b="0" i="0" u="none" strike="noStrike" kern="1200" cap="none" spc="0" normalizeH="0" baseline="0" noProof="0">
                          <a:ln>
                            <a:noFill/>
                          </a:ln>
                          <a:solidFill>
                            <a:prstClr val="black"/>
                          </a:solidFill>
                          <a:effectLst/>
                          <a:uLnTx/>
                          <a:uFillTx/>
                          <a:latin typeface="+mn-lt"/>
                          <a:ea typeface="+mn-ea"/>
                          <a:cs typeface="+mn-cs"/>
                        </a:rPr>
                        <a:t>
 Een bril die een blinde vertelt wat hij ‘ziet’, boodschappenlijstjes voorleest en je sleutels terugvindt. Klinkt futuristisch, maar het bestaat echt! 🕶️
Ferkan Metin (27), is één van de bedenkers van deze Envision Glasses. “Aan de voorkant van de bril zit een ingebouwde camera. Door een foto te maken wordt het beeld omgezet in spraak.” 
Deze hightech bril kan onder meer teksten voorlezen en kleuren en lichtintensiteit herkennen. “Wat ook super handig is, is dat deze bril bijvoorbeeld je sleutels kan vinden. Je scrollt door het menu om te kiezen welk object je wil vinden. Vervolgens loop je door de ruimte en hoor je een 'ping' als je sleutels voor je liggen.” 
Niemand minder dan soullegende Stevie Wonder test nu de bril. “Ik denk dat hij wil dat de bril muzieknoten kan herkennen. Het is bizar om te bedenken dat Stevie Wonder, misschien wel dé bekendste blinde persoon ter wereld, onze bril test."
→ In 3FM Spotlight zet omroephuman mensen met een bijzonder verhaal in de schijnwerpers. Lees het hele artikel via de link in bio. #3FM #LaatJeHoren #3FMSpotlight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https://quintly-image-storage.s3.amazonaws.com/5e7bf16154c6da0663c50211224ef1f8/880e863e9c979698ab6102525c1198c3.jpg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49876857"/>
                  </a:ext>
                </a:extLst>
              </a:tr>
            </a:tbl>
          </a:graphicData>
        </a:graphic>
      </p:graphicFrame>
      <p:sp>
        <p:nvSpPr>
          <p:cNvPr id="4" name="Text Placeholder 3">
            <a:extLst>
              <a:ext uri="{FF2B5EF4-FFF2-40B4-BE49-F238E27FC236}">
                <a16:creationId xmlns:a16="http://schemas.microsoft.com/office/drawing/2014/main" id="{973B39A4-F94B-49A3-B405-71B16096CB8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7626841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0EBFC-1FDA-43DC-9CD0-CB9F9C50B560}"/>
              </a:ext>
            </a:extLst>
          </p:cNvPr>
          <p:cNvSpPr>
            <a:spLocks noGrp="1"/>
          </p:cNvSpPr>
          <p:nvPr>
            <p:ph type="title"/>
          </p:nvPr>
        </p:nvSpPr>
        <p:spPr/>
        <p:txBody>
          <a:bodyPr/>
          <a:lstStyle/>
          <a:p>
            <a:r>
              <a:rPr lang="nl-NL"/>
              <a:t>Instagram Top 10 posts met meeste interactie | NPO3FM - 11 of 11</a:t>
            </a:r>
            <a:endParaRPr lang="en-US"/>
          </a:p>
        </p:txBody>
      </p:sp>
      <p:graphicFrame>
        <p:nvGraphicFramePr>
          <p:cNvPr id="5" name="Table Placeholder 4">
            <a:extLst>
              <a:ext uri="{FF2B5EF4-FFF2-40B4-BE49-F238E27FC236}">
                <a16:creationId xmlns:a16="http://schemas.microsoft.com/office/drawing/2014/main" id="{DA7F9873-9048-40BC-A222-96D3E294B12D}"/>
              </a:ext>
            </a:extLst>
          </p:cNvPr>
          <p:cNvGraphicFramePr>
            <a:graphicFrameLocks noGrp="1"/>
          </p:cNvGraphicFramePr>
          <p:nvPr>
            <p:ph type="tbl" sz="quarter" idx="13"/>
            <p:extLst>
              <p:ext uri="{D42A27DB-BD31-4B8C-83A1-F6EECF244321}">
                <p14:modId xmlns:p14="http://schemas.microsoft.com/office/powerpoint/2010/main" val="2793077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3591857"/>
                    </a:ext>
                  </a:extLst>
                </a:gridCol>
                <a:gridCol w="1645920">
                  <a:extLst>
                    <a:ext uri="{9D8B030D-6E8A-4147-A177-3AD203B41FA5}">
                      <a16:colId xmlns:a16="http://schemas.microsoft.com/office/drawing/2014/main" val="2860912006"/>
                    </a:ext>
                  </a:extLst>
                </a:gridCol>
                <a:gridCol w="740664">
                  <a:extLst>
                    <a:ext uri="{9D8B030D-6E8A-4147-A177-3AD203B41FA5}">
                      <a16:colId xmlns:a16="http://schemas.microsoft.com/office/drawing/2014/main" val="673013417"/>
                    </a:ext>
                  </a:extLst>
                </a:gridCol>
                <a:gridCol w="740664">
                  <a:extLst>
                    <a:ext uri="{9D8B030D-6E8A-4147-A177-3AD203B41FA5}">
                      <a16:colId xmlns:a16="http://schemas.microsoft.com/office/drawing/2014/main" val="540617949"/>
                    </a:ext>
                  </a:extLst>
                </a:gridCol>
                <a:gridCol w="740664">
                  <a:extLst>
                    <a:ext uri="{9D8B030D-6E8A-4147-A177-3AD203B41FA5}">
                      <a16:colId xmlns:a16="http://schemas.microsoft.com/office/drawing/2014/main" val="372527025"/>
                    </a:ext>
                  </a:extLst>
                </a:gridCol>
                <a:gridCol w="740664">
                  <a:extLst>
                    <a:ext uri="{9D8B030D-6E8A-4147-A177-3AD203B41FA5}">
                      <a16:colId xmlns:a16="http://schemas.microsoft.com/office/drawing/2014/main" val="2520731159"/>
                    </a:ext>
                  </a:extLst>
                </a:gridCol>
                <a:gridCol w="740664">
                  <a:extLst>
                    <a:ext uri="{9D8B030D-6E8A-4147-A177-3AD203B41FA5}">
                      <a16:colId xmlns:a16="http://schemas.microsoft.com/office/drawing/2014/main" val="2281892946"/>
                    </a:ext>
                  </a:extLst>
                </a:gridCol>
                <a:gridCol w="740664">
                  <a:extLst>
                    <a:ext uri="{9D8B030D-6E8A-4147-A177-3AD203B41FA5}">
                      <a16:colId xmlns:a16="http://schemas.microsoft.com/office/drawing/2014/main" val="1154852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89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- 2022-04-04 12:02:02</a:t>
                      </a:r>
                      <a:r>
                        <a:rPr kumimoji="0" lang="en-US" sz="1000" b="0" i="0" u="none" strike="noStrike" kern="1200" cap="none" spc="0" normalizeH="0" baseline="0" noProof="0">
                          <a:ln>
                            <a:noFill/>
                          </a:ln>
                          <a:solidFill>
                            <a:prstClr val="black"/>
                          </a:solidFill>
                          <a:effectLst/>
                          <a:uLnTx/>
                          <a:uFillTx/>
                          <a:latin typeface="+mn-lt"/>
                          <a:ea typeface="+mn-ea"/>
                          <a:cs typeface="+mn-cs"/>
                        </a:rPr>
                        <a:t>
 Toch? 🤩 #3FM #LadyGaga #Grammys #Oscars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https://quintly-image-storage.s3.amazonaws.com/5e7bf16154c6da0663c50211224ef1f8/3848bac47d283a7a873a5c334605e8d6.jpg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05/08/2022 12:10:38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902471"/>
                  </a:ext>
                </a:extLst>
              </a:tr>
            </a:tbl>
          </a:graphicData>
        </a:graphic>
      </p:graphicFrame>
      <p:sp>
        <p:nvSpPr>
          <p:cNvPr id="4" name="Text Placeholder 3">
            <a:extLst>
              <a:ext uri="{FF2B5EF4-FFF2-40B4-BE49-F238E27FC236}">
                <a16:creationId xmlns:a16="http://schemas.microsoft.com/office/drawing/2014/main" id="{E8B0BA4A-C11D-4A3F-A479-00606D49AF1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2691370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9587D-2DC9-4C22-9D9F-98F114E26EAB}"/>
              </a:ext>
            </a:extLst>
          </p:cNvPr>
          <p:cNvSpPr>
            <a:spLocks noGrp="1"/>
          </p:cNvSpPr>
          <p:nvPr>
            <p:ph type="title"/>
          </p:nvPr>
        </p:nvSpPr>
        <p:spPr/>
        <p:txBody>
          <a:bodyPr/>
          <a:lstStyle/>
          <a:p>
            <a:r>
              <a:rPr lang="nl-NL"/>
              <a:t>Instagram Top 10 posts met minste interactie | NPO3FM - 1 of 7</a:t>
            </a:r>
            <a:endParaRPr lang="en-US"/>
          </a:p>
        </p:txBody>
      </p:sp>
      <p:graphicFrame>
        <p:nvGraphicFramePr>
          <p:cNvPr id="5" name="Table Placeholder 4">
            <a:extLst>
              <a:ext uri="{FF2B5EF4-FFF2-40B4-BE49-F238E27FC236}">
                <a16:creationId xmlns:a16="http://schemas.microsoft.com/office/drawing/2014/main" id="{F07EFC1A-EA37-41CA-9633-132478292253}"/>
              </a:ext>
            </a:extLst>
          </p:cNvPr>
          <p:cNvGraphicFramePr>
            <a:graphicFrameLocks noGrp="1"/>
          </p:cNvGraphicFramePr>
          <p:nvPr>
            <p:ph type="tbl" sz="quarter" idx="13"/>
            <p:extLst>
              <p:ext uri="{D42A27DB-BD31-4B8C-83A1-F6EECF244321}">
                <p14:modId xmlns:p14="http://schemas.microsoft.com/office/powerpoint/2010/main" val="2415454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9074737"/>
                    </a:ext>
                  </a:extLst>
                </a:gridCol>
                <a:gridCol w="1645920">
                  <a:extLst>
                    <a:ext uri="{9D8B030D-6E8A-4147-A177-3AD203B41FA5}">
                      <a16:colId xmlns:a16="http://schemas.microsoft.com/office/drawing/2014/main" val="1857406345"/>
                    </a:ext>
                  </a:extLst>
                </a:gridCol>
                <a:gridCol w="740664">
                  <a:extLst>
                    <a:ext uri="{9D8B030D-6E8A-4147-A177-3AD203B41FA5}">
                      <a16:colId xmlns:a16="http://schemas.microsoft.com/office/drawing/2014/main" val="4089736997"/>
                    </a:ext>
                  </a:extLst>
                </a:gridCol>
                <a:gridCol w="740664">
                  <a:extLst>
                    <a:ext uri="{9D8B030D-6E8A-4147-A177-3AD203B41FA5}">
                      <a16:colId xmlns:a16="http://schemas.microsoft.com/office/drawing/2014/main" val="95442046"/>
                    </a:ext>
                  </a:extLst>
                </a:gridCol>
                <a:gridCol w="740664">
                  <a:extLst>
                    <a:ext uri="{9D8B030D-6E8A-4147-A177-3AD203B41FA5}">
                      <a16:colId xmlns:a16="http://schemas.microsoft.com/office/drawing/2014/main" val="2092113718"/>
                    </a:ext>
                  </a:extLst>
                </a:gridCol>
                <a:gridCol w="740664">
                  <a:extLst>
                    <a:ext uri="{9D8B030D-6E8A-4147-A177-3AD203B41FA5}">
                      <a16:colId xmlns:a16="http://schemas.microsoft.com/office/drawing/2014/main" val="1732736078"/>
                    </a:ext>
                  </a:extLst>
                </a:gridCol>
                <a:gridCol w="740664">
                  <a:extLst>
                    <a:ext uri="{9D8B030D-6E8A-4147-A177-3AD203B41FA5}">
                      <a16:colId xmlns:a16="http://schemas.microsoft.com/office/drawing/2014/main" val="1454418029"/>
                    </a:ext>
                  </a:extLst>
                </a:gridCol>
                <a:gridCol w="740664">
                  <a:extLst>
                    <a:ext uri="{9D8B030D-6E8A-4147-A177-3AD203B41FA5}">
                      <a16:colId xmlns:a16="http://schemas.microsoft.com/office/drawing/2014/main" val="1258388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9696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- 2022-04-28 18:00:31</a:t>
                      </a:r>
                      <a:r>
                        <a:rPr kumimoji="0" lang="nl-NL" sz="1000" b="0" i="0" u="none" strike="noStrike" kern="1200" cap="none" spc="0" normalizeH="0" baseline="0" noProof="0">
                          <a:ln>
                            <a:noFill/>
                          </a:ln>
                          <a:solidFill>
                            <a:prstClr val="black"/>
                          </a:solidFill>
                          <a:effectLst/>
                          <a:uLnTx/>
                          <a:uFillTx/>
                          <a:latin typeface="+mn-lt"/>
                          <a:ea typeface="+mn-ea"/>
                          <a:cs typeface="+mn-cs"/>
                        </a:rPr>
                        <a:t>
 Spot jij de GOAT? 🐐 Hulde voor deze nieuwe clip van De Staat. #3FM #DeStaat #GOAT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https://quintly-image-storage.s3.amazonaws.com/5e7bf16154c6da0663c50211224ef1f8/4152f6f274d598f59b39478e74a78824.jpg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6124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- 2022-04-27 13:00:18</a:t>
                      </a:r>
                      <a:r>
                        <a:rPr kumimoji="0" lang="nl-NL" sz="1000" b="0" i="0" u="none" strike="noStrike" kern="1200" cap="none" spc="0" normalizeH="0" baseline="0" noProof="0">
                          <a:ln>
                            <a:noFill/>
                          </a:ln>
                          <a:solidFill>
                            <a:prstClr val="black"/>
                          </a:solidFill>
                          <a:effectLst/>
                          <a:uLnTx/>
                          <a:uFillTx/>
                          <a:latin typeface="+mn-lt"/>
                          <a:ea typeface="+mn-ea"/>
                          <a:cs typeface="+mn-cs"/>
                        </a:rPr>
                        <a:t>
 Maak een screenshot van je scherm en strepen maar! ✏️ #3FM #Koningsdag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https://quintly-image-storage.s3.amazonaws.com/5e7bf16154c6da0663c50211224ef1f8/bb1c4acd92f50c723b1c6c4bf4ceafce.jpg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5287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- 2022-04-27 15:00:49</a:t>
                      </a:r>
                      <a:r>
                        <a:rPr kumimoji="0" lang="nl-NL" sz="1000" b="0" i="0" u="none" strike="noStrike" kern="1200" cap="none" spc="0" normalizeH="0" baseline="0" noProof="0">
                          <a:ln>
                            <a:noFill/>
                          </a:ln>
                          <a:solidFill>
                            <a:prstClr val="black"/>
                          </a:solidFill>
                          <a:effectLst/>
                          <a:uLnTx/>
                          <a:uFillTx/>
                          <a:latin typeface="+mn-lt"/>
                          <a:ea typeface="+mn-ea"/>
                          <a:cs typeface="+mn-cs"/>
                        </a:rPr>
                        <a:t>
 Een gratis hint: het is een Engelstalig nummer! 😉 #3FM #Koningsdag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https://quintly-image-storage.s3.amazonaws.com/5e7bf16154c6da0663c50211224ef1f8/fc0d34a103826a8d5f3817756de8a05e.jpg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877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- 2022-04-25 09:00:17</a:t>
                      </a:r>
                      <a:r>
                        <a:rPr kumimoji="0" lang="nl-NL" sz="1000" b="0" i="0" u="none" strike="noStrike" kern="1200" cap="none" spc="0" normalizeH="0" baseline="0" noProof="0">
                          <a:ln>
                            <a:noFill/>
                          </a:ln>
                          <a:solidFill>
                            <a:prstClr val="black"/>
                          </a:solidFill>
                          <a:effectLst/>
                          <a:uLnTx/>
                          <a:uFillTx/>
                          <a:latin typeface="+mn-lt"/>
                          <a:ea typeface="+mn-ea"/>
                          <a:cs typeface="+mn-cs"/>
                        </a:rPr>
                        <a:t>
 Wie raadt wat Sander en Andres zeggen wint een sjaal! 😂 #3FM #SandersVriendenteam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https://quintly-image-storage.s3.amazonaws.com/5e7bf16154c6da0663c50211224ef1f8/efa221979d93cabc97a5216d1eca0837.jpg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01427727"/>
                  </a:ext>
                </a:extLst>
              </a:tr>
            </a:tbl>
          </a:graphicData>
        </a:graphic>
      </p:graphicFrame>
      <p:sp>
        <p:nvSpPr>
          <p:cNvPr id="4" name="Text Placeholder 3">
            <a:extLst>
              <a:ext uri="{FF2B5EF4-FFF2-40B4-BE49-F238E27FC236}">
                <a16:creationId xmlns:a16="http://schemas.microsoft.com/office/drawing/2014/main" id="{F8C2D701-FB98-4F77-9D04-A606D8044F2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2193596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F348B-FBFD-4F34-B157-447A763DCAD1}"/>
              </a:ext>
            </a:extLst>
          </p:cNvPr>
          <p:cNvSpPr>
            <a:spLocks noGrp="1"/>
          </p:cNvSpPr>
          <p:nvPr>
            <p:ph type="title"/>
          </p:nvPr>
        </p:nvSpPr>
        <p:spPr/>
        <p:txBody>
          <a:bodyPr/>
          <a:lstStyle/>
          <a:p>
            <a:r>
              <a:rPr lang="nl-NL"/>
              <a:t>Instagram Top 10 posts met minste interactie | NPO3FM - 2 of 7</a:t>
            </a:r>
            <a:endParaRPr lang="en-US"/>
          </a:p>
        </p:txBody>
      </p:sp>
      <p:graphicFrame>
        <p:nvGraphicFramePr>
          <p:cNvPr id="5" name="Table Placeholder 4">
            <a:extLst>
              <a:ext uri="{FF2B5EF4-FFF2-40B4-BE49-F238E27FC236}">
                <a16:creationId xmlns:a16="http://schemas.microsoft.com/office/drawing/2014/main" id="{43A681B1-543F-477B-92F8-AE2C2C60EB6E}"/>
              </a:ext>
            </a:extLst>
          </p:cNvPr>
          <p:cNvGraphicFramePr>
            <a:graphicFrameLocks noGrp="1"/>
          </p:cNvGraphicFramePr>
          <p:nvPr>
            <p:ph type="tbl" sz="quarter" idx="13"/>
            <p:extLst>
              <p:ext uri="{D42A27DB-BD31-4B8C-83A1-F6EECF244321}">
                <p14:modId xmlns:p14="http://schemas.microsoft.com/office/powerpoint/2010/main" val="791453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25808529"/>
                    </a:ext>
                  </a:extLst>
                </a:gridCol>
                <a:gridCol w="1645920">
                  <a:extLst>
                    <a:ext uri="{9D8B030D-6E8A-4147-A177-3AD203B41FA5}">
                      <a16:colId xmlns:a16="http://schemas.microsoft.com/office/drawing/2014/main" val="4111123052"/>
                    </a:ext>
                  </a:extLst>
                </a:gridCol>
                <a:gridCol w="740664">
                  <a:extLst>
                    <a:ext uri="{9D8B030D-6E8A-4147-A177-3AD203B41FA5}">
                      <a16:colId xmlns:a16="http://schemas.microsoft.com/office/drawing/2014/main" val="803054768"/>
                    </a:ext>
                  </a:extLst>
                </a:gridCol>
                <a:gridCol w="740664">
                  <a:extLst>
                    <a:ext uri="{9D8B030D-6E8A-4147-A177-3AD203B41FA5}">
                      <a16:colId xmlns:a16="http://schemas.microsoft.com/office/drawing/2014/main" val="2636533592"/>
                    </a:ext>
                  </a:extLst>
                </a:gridCol>
                <a:gridCol w="740664">
                  <a:extLst>
                    <a:ext uri="{9D8B030D-6E8A-4147-A177-3AD203B41FA5}">
                      <a16:colId xmlns:a16="http://schemas.microsoft.com/office/drawing/2014/main" val="1957106788"/>
                    </a:ext>
                  </a:extLst>
                </a:gridCol>
                <a:gridCol w="740664">
                  <a:extLst>
                    <a:ext uri="{9D8B030D-6E8A-4147-A177-3AD203B41FA5}">
                      <a16:colId xmlns:a16="http://schemas.microsoft.com/office/drawing/2014/main" val="1111481215"/>
                    </a:ext>
                  </a:extLst>
                </a:gridCol>
                <a:gridCol w="740664">
                  <a:extLst>
                    <a:ext uri="{9D8B030D-6E8A-4147-A177-3AD203B41FA5}">
                      <a16:colId xmlns:a16="http://schemas.microsoft.com/office/drawing/2014/main" val="3682068402"/>
                    </a:ext>
                  </a:extLst>
                </a:gridCol>
                <a:gridCol w="740664">
                  <a:extLst>
                    <a:ext uri="{9D8B030D-6E8A-4147-A177-3AD203B41FA5}">
                      <a16:colId xmlns:a16="http://schemas.microsoft.com/office/drawing/2014/main" val="2854204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549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- 2022-04-16 12:57:07</a:t>
                      </a:r>
                      <a:r>
                        <a:rPr kumimoji="0" lang="en-US" sz="1000" b="0" i="0" u="none" strike="noStrike" kern="1200" cap="none" spc="0" normalizeH="0" baseline="0" noProof="0">
                          <a:ln>
                            <a:noFill/>
                          </a:ln>
                          <a:solidFill>
                            <a:prstClr val="black"/>
                          </a:solidFill>
                          <a:effectLst/>
                          <a:uLnTx/>
                          <a:uFillTx/>
                          <a:latin typeface="+mn-lt"/>
                          <a:ea typeface="+mn-ea"/>
                          <a:cs typeface="+mn-cs"/>
                        </a:rPr>
                        <a:t>
 Teamwork makes the dream work! 🎂 #3FM #PartijVoorDeVrijdag #papflap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https://quintly-image-storage.s3.amazonaws.com/5e7bf16154c6da0663c50211224ef1f8/2a892fb0d83b874a1598cabe181ad67c.jpg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63523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- 2022-04-02 12:01:32</a:t>
                      </a:r>
                      <a:r>
                        <a:rPr kumimoji="0" lang="nl-NL" sz="1000" b="0" i="0" u="none" strike="noStrike" kern="1200" cap="none" spc="0" normalizeH="0" baseline="0" noProof="0">
                          <a:ln>
                            <a:noFill/>
                          </a:ln>
                          <a:solidFill>
                            <a:prstClr val="black"/>
                          </a:solidFill>
                          <a:effectLst/>
                          <a:uLnTx/>
                          <a:uFillTx/>
                          <a:latin typeface="+mn-lt"/>
                          <a:ea typeface="+mn-ea"/>
                          <a:cs typeface="+mn-cs"/>
                        </a:rPr>
                        <a:t>
 Maar 'Jeu de Boulen met Stoelen' gaat gelukkig wél door! Het begint vanaf 6 mei en aanmelden kan via 3FM.nl/stoelen 🪑 #3FM #PartijVoorDeVrijdag #Stoelenstrijd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https://quintly-image-storage.s3.amazonaws.com/5e7bf16154c6da0663c50211224ef1f8/7f6f247f625accb9060282db76128e67.jpg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05/05/2022 06:10:04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84439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- 2022-04-03 12:05:16</a:t>
                      </a:r>
                      <a:r>
                        <a:rPr kumimoji="0" lang="en-US" sz="1000" b="0" i="0" u="none" strike="noStrike" kern="1200" cap="none" spc="0" normalizeH="0" baseline="0" noProof="0">
                          <a:ln>
                            <a:noFill/>
                          </a:ln>
                          <a:solidFill>
                            <a:prstClr val="black"/>
                          </a:solidFill>
                          <a:effectLst/>
                          <a:uLnTx/>
                          <a:uFillTx/>
                          <a:latin typeface="+mn-lt"/>
                          <a:ea typeface="+mn-ea"/>
                          <a:cs typeface="+mn-cs"/>
                        </a:rPr>
                        <a:t>
 Oranje boven? ☝️ #3FM #Oranje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https://quintly-image-storage.s3.amazonaws.com/5e7bf16154c6da0663c50211224ef1f8/00ea94e5d9e0be0c6ed9551335c1252d.jpg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05/07/2022 06:10:35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4513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- 2022-04-20 08:56:29</a:t>
                      </a:r>
                      <a:r>
                        <a:rPr kumimoji="0" lang="nl-NL" sz="1000" b="0" i="0" u="none" strike="noStrike" kern="1200" cap="none" spc="0" normalizeH="0" baseline="0" noProof="0">
                          <a:ln>
                            <a:noFill/>
                          </a:ln>
                          <a:solidFill>
                            <a:prstClr val="black"/>
                          </a:solidFill>
                          <a:effectLst/>
                          <a:uLnTx/>
                          <a:uFillTx/>
                          <a:latin typeface="+mn-lt"/>
                          <a:ea typeface="+mn-ea"/>
                          <a:cs typeface="+mn-cs"/>
                        </a:rPr>
                        <a:t>
 Waar ben jij bang voor? 🕷️ #3FM #SandersVriendenteam #SandersVriendenboekje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https://quintly-image-storage.s3.amazonaws.com/5e7bf16154c6da0663c50211224ef1f8/a5f0d4bedc90219dfda441b11f034772.jpg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35247087"/>
                  </a:ext>
                </a:extLst>
              </a:tr>
            </a:tbl>
          </a:graphicData>
        </a:graphic>
      </p:graphicFrame>
      <p:sp>
        <p:nvSpPr>
          <p:cNvPr id="4" name="Text Placeholder 3">
            <a:extLst>
              <a:ext uri="{FF2B5EF4-FFF2-40B4-BE49-F238E27FC236}">
                <a16:creationId xmlns:a16="http://schemas.microsoft.com/office/drawing/2014/main" id="{1CC08E99-238E-4C3D-8F8E-6EEB4F91F73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1347128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5351-0B3B-4B72-AE82-1DDD224CBD5D}"/>
              </a:ext>
            </a:extLst>
          </p:cNvPr>
          <p:cNvSpPr>
            <a:spLocks noGrp="1"/>
          </p:cNvSpPr>
          <p:nvPr>
            <p:ph type="title"/>
          </p:nvPr>
        </p:nvSpPr>
        <p:spPr/>
        <p:txBody>
          <a:bodyPr/>
          <a:lstStyle/>
          <a:p>
            <a:r>
              <a:rPr lang="nl-NL"/>
              <a:t>Instagram Top 10 posts met minste interactie | NPO3FM - 3 of 7</a:t>
            </a:r>
            <a:endParaRPr lang="en-US"/>
          </a:p>
        </p:txBody>
      </p:sp>
      <p:graphicFrame>
        <p:nvGraphicFramePr>
          <p:cNvPr id="5" name="Table Placeholder 4">
            <a:extLst>
              <a:ext uri="{FF2B5EF4-FFF2-40B4-BE49-F238E27FC236}">
                <a16:creationId xmlns:a16="http://schemas.microsoft.com/office/drawing/2014/main" id="{031F6468-D1E4-436D-900A-E723A354E06D}"/>
              </a:ext>
            </a:extLst>
          </p:cNvPr>
          <p:cNvGraphicFramePr>
            <a:graphicFrameLocks noGrp="1"/>
          </p:cNvGraphicFramePr>
          <p:nvPr>
            <p:ph type="tbl" sz="quarter" idx="13"/>
            <p:extLst>
              <p:ext uri="{D42A27DB-BD31-4B8C-83A1-F6EECF244321}">
                <p14:modId xmlns:p14="http://schemas.microsoft.com/office/powerpoint/2010/main" val="670629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3401065"/>
                    </a:ext>
                  </a:extLst>
                </a:gridCol>
                <a:gridCol w="1645920">
                  <a:extLst>
                    <a:ext uri="{9D8B030D-6E8A-4147-A177-3AD203B41FA5}">
                      <a16:colId xmlns:a16="http://schemas.microsoft.com/office/drawing/2014/main" val="3044784472"/>
                    </a:ext>
                  </a:extLst>
                </a:gridCol>
                <a:gridCol w="740664">
                  <a:extLst>
                    <a:ext uri="{9D8B030D-6E8A-4147-A177-3AD203B41FA5}">
                      <a16:colId xmlns:a16="http://schemas.microsoft.com/office/drawing/2014/main" val="1051293923"/>
                    </a:ext>
                  </a:extLst>
                </a:gridCol>
                <a:gridCol w="740664">
                  <a:extLst>
                    <a:ext uri="{9D8B030D-6E8A-4147-A177-3AD203B41FA5}">
                      <a16:colId xmlns:a16="http://schemas.microsoft.com/office/drawing/2014/main" val="628668205"/>
                    </a:ext>
                  </a:extLst>
                </a:gridCol>
                <a:gridCol w="740664">
                  <a:extLst>
                    <a:ext uri="{9D8B030D-6E8A-4147-A177-3AD203B41FA5}">
                      <a16:colId xmlns:a16="http://schemas.microsoft.com/office/drawing/2014/main" val="3614353465"/>
                    </a:ext>
                  </a:extLst>
                </a:gridCol>
                <a:gridCol w="740664">
                  <a:extLst>
                    <a:ext uri="{9D8B030D-6E8A-4147-A177-3AD203B41FA5}">
                      <a16:colId xmlns:a16="http://schemas.microsoft.com/office/drawing/2014/main" val="3761814696"/>
                    </a:ext>
                  </a:extLst>
                </a:gridCol>
                <a:gridCol w="740664">
                  <a:extLst>
                    <a:ext uri="{9D8B030D-6E8A-4147-A177-3AD203B41FA5}">
                      <a16:colId xmlns:a16="http://schemas.microsoft.com/office/drawing/2014/main" val="315331432"/>
                    </a:ext>
                  </a:extLst>
                </a:gridCol>
                <a:gridCol w="740664">
                  <a:extLst>
                    <a:ext uri="{9D8B030D-6E8A-4147-A177-3AD203B41FA5}">
                      <a16:colId xmlns:a16="http://schemas.microsoft.com/office/drawing/2014/main" val="3892716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53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- 2022-04-14 09:09:49</a:t>
                      </a:r>
                      <a:r>
                        <a:rPr kumimoji="0" lang="en-US" sz="1000" b="0" i="0" u="none" strike="noStrike" kern="1200" cap="none" spc="0" normalizeH="0" baseline="0" noProof="0">
                          <a:ln>
                            <a:noFill/>
                          </a:ln>
                          <a:solidFill>
                            <a:prstClr val="black"/>
                          </a:solidFill>
                          <a:effectLst/>
                          <a:uLnTx/>
                          <a:uFillTx/>
                          <a:latin typeface="+mn-lt"/>
                          <a:ea typeface="+mn-ea"/>
                          <a:cs typeface="+mn-cs"/>
                        </a:rPr>
                        <a:t>
 "Poorn0?!" -Thijs Boontjes ✨ #3FM #SandersVriendenteam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https://quintly-image-storage.s3.amazonaws.com/5e7bf16154c6da0663c50211224ef1f8/41285193bf3cf7ddaf62445cca87dc87.jpg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94083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- 2022-04-25 13:18:12</a:t>
                      </a:r>
                      <a:r>
                        <a:rPr kumimoji="0" lang="nl-NL" sz="1000" b="0" i="0" u="none" strike="noStrike" kern="1200" cap="none" spc="0" normalizeH="0" baseline="0" noProof="0">
                          <a:ln>
                            <a:noFill/>
                          </a:ln>
                          <a:solidFill>
                            <a:prstClr val="black"/>
                          </a:solidFill>
                          <a:effectLst/>
                          <a:uLnTx/>
                          <a:uFillTx/>
                          <a:latin typeface="+mn-lt"/>
                          <a:ea typeface="+mn-ea"/>
                          <a:cs typeface="+mn-cs"/>
                        </a:rPr>
                        <a:t>
 Ben jij de #3FMTrendingTalent? Geef je dan nu op en wie weet speel jij binnenkort bij Timur in de 3FM Live Box! 🔥 Check alle info over hoe je mee kunt doen via link in bio. #3FM #3FMTrendingTalent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https://quintly-image-storage.s3.amazonaws.com/5e7bf16154c6da0663c50211224ef1f8/eb666ce31bbb898be1953eecde6e579d.jpg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8114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- 2022-04-21 06:02:30</a:t>
                      </a:r>
                      <a:r>
                        <a:rPr kumimoji="0" lang="en-US" sz="1000" b="0" i="0" u="none" strike="noStrike" kern="1200" cap="none" spc="0" normalizeH="0" baseline="0" noProof="0">
                          <a:ln>
                            <a:noFill/>
                          </a:ln>
                          <a:solidFill>
                            <a:prstClr val="black"/>
                          </a:solidFill>
                          <a:effectLst/>
                          <a:uLnTx/>
                          <a:uFillTx/>
                          <a:latin typeface="+mn-lt"/>
                          <a:ea typeface="+mn-ea"/>
                          <a:cs typeface="+mn-cs"/>
                        </a:rPr>
                        <a:t>
 Kung Fu Kenny! 👉 #3FM #kendricklamar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https://quintly-image-storage.s3.amazonaws.com/5e7bf16154c6da0663c50211224ef1f8/c8ce4afd741c097c8176fb5fc5a365c5.jpg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88019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- 2022-04-13 06:00:43</a:t>
                      </a:r>
                      <a:r>
                        <a:rPr kumimoji="0" lang="en-US" sz="1000" b="0" i="0" u="none" strike="noStrike" kern="1200" cap="none" spc="0" normalizeH="0" baseline="0" noProof="0">
                          <a:ln>
                            <a:noFill/>
                          </a:ln>
                          <a:solidFill>
                            <a:prstClr val="black"/>
                          </a:solidFill>
                          <a:effectLst/>
                          <a:uLnTx/>
                          <a:uFillTx/>
                          <a:latin typeface="+mn-lt"/>
                          <a:ea typeface="+mn-ea"/>
                          <a:cs typeface="+mn-cs"/>
                        </a:rPr>
                        <a:t>
 Wat zou jouw rapnaam zijn? 👀 #3FM #Profeitje #ChildishGambino #PostMalone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https://quintly-image-storage.s3.amazonaws.com/5e7bf16154c6da0663c50211224ef1f8/de2d32fe30b1d23622d83005f7a59321.jpg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2091653"/>
                  </a:ext>
                </a:extLst>
              </a:tr>
            </a:tbl>
          </a:graphicData>
        </a:graphic>
      </p:graphicFrame>
      <p:sp>
        <p:nvSpPr>
          <p:cNvPr id="4" name="Text Placeholder 3">
            <a:extLst>
              <a:ext uri="{FF2B5EF4-FFF2-40B4-BE49-F238E27FC236}">
                <a16:creationId xmlns:a16="http://schemas.microsoft.com/office/drawing/2014/main" id="{41AF88F1-207C-47C3-8F4F-40ADCEEE553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2136413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F7C26-BF14-4229-8686-E31696D45106}"/>
              </a:ext>
            </a:extLst>
          </p:cNvPr>
          <p:cNvSpPr>
            <a:spLocks noGrp="1"/>
          </p:cNvSpPr>
          <p:nvPr>
            <p:ph type="title"/>
          </p:nvPr>
        </p:nvSpPr>
        <p:spPr/>
        <p:txBody>
          <a:bodyPr/>
          <a:lstStyle/>
          <a:p>
            <a:r>
              <a:rPr lang="nl-NL"/>
              <a:t>Instagram Top 10 posts met minste interactie | NPO3FM - 4 of 7</a:t>
            </a:r>
            <a:endParaRPr lang="en-US"/>
          </a:p>
        </p:txBody>
      </p:sp>
      <p:graphicFrame>
        <p:nvGraphicFramePr>
          <p:cNvPr id="5" name="Table Placeholder 4">
            <a:extLst>
              <a:ext uri="{FF2B5EF4-FFF2-40B4-BE49-F238E27FC236}">
                <a16:creationId xmlns:a16="http://schemas.microsoft.com/office/drawing/2014/main" id="{E6303200-C7E7-43B0-A029-ED3E8FBC5EC7}"/>
              </a:ext>
            </a:extLst>
          </p:cNvPr>
          <p:cNvGraphicFramePr>
            <a:graphicFrameLocks noGrp="1"/>
          </p:cNvGraphicFramePr>
          <p:nvPr>
            <p:ph type="tbl" sz="quarter" idx="13"/>
            <p:extLst>
              <p:ext uri="{D42A27DB-BD31-4B8C-83A1-F6EECF244321}">
                <p14:modId xmlns:p14="http://schemas.microsoft.com/office/powerpoint/2010/main" val="2568167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4915159"/>
                    </a:ext>
                  </a:extLst>
                </a:gridCol>
                <a:gridCol w="1645920">
                  <a:extLst>
                    <a:ext uri="{9D8B030D-6E8A-4147-A177-3AD203B41FA5}">
                      <a16:colId xmlns:a16="http://schemas.microsoft.com/office/drawing/2014/main" val="930287877"/>
                    </a:ext>
                  </a:extLst>
                </a:gridCol>
                <a:gridCol w="740664">
                  <a:extLst>
                    <a:ext uri="{9D8B030D-6E8A-4147-A177-3AD203B41FA5}">
                      <a16:colId xmlns:a16="http://schemas.microsoft.com/office/drawing/2014/main" val="1498526771"/>
                    </a:ext>
                  </a:extLst>
                </a:gridCol>
                <a:gridCol w="740664">
                  <a:extLst>
                    <a:ext uri="{9D8B030D-6E8A-4147-A177-3AD203B41FA5}">
                      <a16:colId xmlns:a16="http://schemas.microsoft.com/office/drawing/2014/main" val="1303049226"/>
                    </a:ext>
                  </a:extLst>
                </a:gridCol>
                <a:gridCol w="740664">
                  <a:extLst>
                    <a:ext uri="{9D8B030D-6E8A-4147-A177-3AD203B41FA5}">
                      <a16:colId xmlns:a16="http://schemas.microsoft.com/office/drawing/2014/main" val="2382254992"/>
                    </a:ext>
                  </a:extLst>
                </a:gridCol>
                <a:gridCol w="740664">
                  <a:extLst>
                    <a:ext uri="{9D8B030D-6E8A-4147-A177-3AD203B41FA5}">
                      <a16:colId xmlns:a16="http://schemas.microsoft.com/office/drawing/2014/main" val="3021195886"/>
                    </a:ext>
                  </a:extLst>
                </a:gridCol>
                <a:gridCol w="740664">
                  <a:extLst>
                    <a:ext uri="{9D8B030D-6E8A-4147-A177-3AD203B41FA5}">
                      <a16:colId xmlns:a16="http://schemas.microsoft.com/office/drawing/2014/main" val="2714243286"/>
                    </a:ext>
                  </a:extLst>
                </a:gridCol>
                <a:gridCol w="740664">
                  <a:extLst>
                    <a:ext uri="{9D8B030D-6E8A-4147-A177-3AD203B41FA5}">
                      <a16:colId xmlns:a16="http://schemas.microsoft.com/office/drawing/2014/main" val="3246412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399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- 2022-04-29 12:01:40</a:t>
                      </a:r>
                      <a:r>
                        <a:rPr kumimoji="0" lang="nl-NL" sz="1000" b="0" i="0" u="none" strike="noStrike" kern="1200" cap="none" spc="0" normalizeH="0" baseline="0" noProof="0">
                          <a:ln>
                            <a:noFill/>
                          </a:ln>
                          <a:solidFill>
                            <a:prstClr val="black"/>
                          </a:solidFill>
                          <a:effectLst/>
                          <a:uLnTx/>
                          <a:uFillTx/>
                          <a:latin typeface="+mn-lt"/>
                          <a:ea typeface="+mn-ea"/>
                          <a:cs typeface="+mn-cs"/>
                        </a:rPr>
                        <a:t>
 Een fijne mix voor deze fijne vrijdag! 🌞 #3FM #NewMusic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https://quintly-image-storage.s3.amazonaws.com/5e7bf16154c6da0663c50211224ef1f8/6c8b751f0c4fad2a3a5817a2e99d99a8.jpg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23582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- 2022-04-09 08:00:23</a:t>
                      </a:r>
                      <a:r>
                        <a:rPr kumimoji="0" lang="nl-NL" sz="1000" b="0" i="0" u="none" strike="noStrike" kern="1200" cap="none" spc="0" normalizeH="0" baseline="0" noProof="0">
                          <a:ln>
                            <a:noFill/>
                          </a:ln>
                          <a:solidFill>
                            <a:prstClr val="black"/>
                          </a:solidFill>
                          <a:effectLst/>
                          <a:uLnTx/>
                          <a:uFillTx/>
                          <a:latin typeface="+mn-lt"/>
                          <a:ea typeface="+mn-ea"/>
                          <a:cs typeface="+mn-cs"/>
                        </a:rPr>
                        <a:t>
 Sta je dan met je drip, drip, drip... 💦 #3FM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https://quintly-image-storage.s3.amazonaws.com/5e7bf16154c6da0663c50211224ef1f8/ed170e389c343e8aba581f3837e05556.jpg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8704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- 2022-04-15 12:00:52</a:t>
                      </a:r>
                      <a:r>
                        <a:rPr kumimoji="0" lang="nl-NL" sz="1000" b="0" i="0" u="none" strike="noStrike" kern="1200" cap="none" spc="0" normalizeH="0" baseline="0" noProof="0">
                          <a:ln>
                            <a:noFill/>
                          </a:ln>
                          <a:solidFill>
                            <a:prstClr val="black"/>
                          </a:solidFill>
                          <a:effectLst/>
                          <a:uLnTx/>
                          <a:uFillTx/>
                          <a:latin typeface="+mn-lt"/>
                          <a:ea typeface="+mn-ea"/>
                          <a:cs typeface="+mn-cs"/>
                        </a:rPr>
                        <a:t>
 Hop je paasweekend in met deze heerlijke nieuwe plaatjes! 🐰🔥 #3FM #NewMusic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https://quintly-image-storage.s3.amazonaws.com/5e7bf16154c6da0663c50211224ef1f8/b9c435c6babc4c5c48d4faa1e9388944.jpg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8156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- 2022-04-11 12:00:59</a:t>
                      </a:r>
                      <a:r>
                        <a:rPr kumimoji="0" lang="en-US" sz="1000" b="0" i="0" u="none" strike="noStrike" kern="1200" cap="none" spc="0" normalizeH="0" baseline="0" noProof="0">
                          <a:ln>
                            <a:noFill/>
                          </a:ln>
                          <a:solidFill>
                            <a:prstClr val="black"/>
                          </a:solidFill>
                          <a:effectLst/>
                          <a:uLnTx/>
                          <a:uFillTx/>
                          <a:latin typeface="+mn-lt"/>
                          <a:ea typeface="+mn-ea"/>
                          <a:cs typeface="+mn-cs"/>
                        </a:rPr>
                        <a:t>
 Forever nummer 3. 😴 #3FM #BillieEilish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https://quintly-image-storage.s3.amazonaws.com/5e7bf16154c6da0663c50211224ef1f8/c8c35f7e29ec22c3340edf7ba6ad3b11.jpg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1960025"/>
                  </a:ext>
                </a:extLst>
              </a:tr>
            </a:tbl>
          </a:graphicData>
        </a:graphic>
      </p:graphicFrame>
      <p:sp>
        <p:nvSpPr>
          <p:cNvPr id="4" name="Text Placeholder 3">
            <a:extLst>
              <a:ext uri="{FF2B5EF4-FFF2-40B4-BE49-F238E27FC236}">
                <a16:creationId xmlns:a16="http://schemas.microsoft.com/office/drawing/2014/main" id="{034CE6C5-67F5-4FE9-AAC1-F5D1E8C6DBA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9409638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46056-0789-420A-BAF0-27D0F670B3B3}"/>
              </a:ext>
            </a:extLst>
          </p:cNvPr>
          <p:cNvSpPr>
            <a:spLocks noGrp="1"/>
          </p:cNvSpPr>
          <p:nvPr>
            <p:ph type="title"/>
          </p:nvPr>
        </p:nvSpPr>
        <p:spPr/>
        <p:txBody>
          <a:bodyPr/>
          <a:lstStyle/>
          <a:p>
            <a:r>
              <a:rPr lang="nl-NL"/>
              <a:t>Instagram Top 10 posts met minste interactie | NPO3FM - 5 of 7</a:t>
            </a:r>
            <a:endParaRPr lang="en-US"/>
          </a:p>
        </p:txBody>
      </p:sp>
      <p:graphicFrame>
        <p:nvGraphicFramePr>
          <p:cNvPr id="5" name="Table Placeholder 4">
            <a:extLst>
              <a:ext uri="{FF2B5EF4-FFF2-40B4-BE49-F238E27FC236}">
                <a16:creationId xmlns:a16="http://schemas.microsoft.com/office/drawing/2014/main" id="{BE693FD0-E4F0-4591-8E3C-5B717533FEB1}"/>
              </a:ext>
            </a:extLst>
          </p:cNvPr>
          <p:cNvGraphicFramePr>
            <a:graphicFrameLocks noGrp="1"/>
          </p:cNvGraphicFramePr>
          <p:nvPr>
            <p:ph type="tbl" sz="quarter" idx="13"/>
            <p:extLst>
              <p:ext uri="{D42A27DB-BD31-4B8C-83A1-F6EECF244321}">
                <p14:modId xmlns:p14="http://schemas.microsoft.com/office/powerpoint/2010/main" val="1809914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0645494"/>
                    </a:ext>
                  </a:extLst>
                </a:gridCol>
                <a:gridCol w="1645920">
                  <a:extLst>
                    <a:ext uri="{9D8B030D-6E8A-4147-A177-3AD203B41FA5}">
                      <a16:colId xmlns:a16="http://schemas.microsoft.com/office/drawing/2014/main" val="1238172203"/>
                    </a:ext>
                  </a:extLst>
                </a:gridCol>
                <a:gridCol w="740664">
                  <a:extLst>
                    <a:ext uri="{9D8B030D-6E8A-4147-A177-3AD203B41FA5}">
                      <a16:colId xmlns:a16="http://schemas.microsoft.com/office/drawing/2014/main" val="2676661343"/>
                    </a:ext>
                  </a:extLst>
                </a:gridCol>
                <a:gridCol w="740664">
                  <a:extLst>
                    <a:ext uri="{9D8B030D-6E8A-4147-A177-3AD203B41FA5}">
                      <a16:colId xmlns:a16="http://schemas.microsoft.com/office/drawing/2014/main" val="1904235507"/>
                    </a:ext>
                  </a:extLst>
                </a:gridCol>
                <a:gridCol w="740664">
                  <a:extLst>
                    <a:ext uri="{9D8B030D-6E8A-4147-A177-3AD203B41FA5}">
                      <a16:colId xmlns:a16="http://schemas.microsoft.com/office/drawing/2014/main" val="836646474"/>
                    </a:ext>
                  </a:extLst>
                </a:gridCol>
                <a:gridCol w="740664">
                  <a:extLst>
                    <a:ext uri="{9D8B030D-6E8A-4147-A177-3AD203B41FA5}">
                      <a16:colId xmlns:a16="http://schemas.microsoft.com/office/drawing/2014/main" val="2192198633"/>
                    </a:ext>
                  </a:extLst>
                </a:gridCol>
                <a:gridCol w="740664">
                  <a:extLst>
                    <a:ext uri="{9D8B030D-6E8A-4147-A177-3AD203B41FA5}">
                      <a16:colId xmlns:a16="http://schemas.microsoft.com/office/drawing/2014/main" val="3510921142"/>
                    </a:ext>
                  </a:extLst>
                </a:gridCol>
                <a:gridCol w="740664">
                  <a:extLst>
                    <a:ext uri="{9D8B030D-6E8A-4147-A177-3AD203B41FA5}">
                      <a16:colId xmlns:a16="http://schemas.microsoft.com/office/drawing/2014/main" val="2739810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715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- 2022-04-28 06:00:26</a:t>
                      </a:r>
                      <a:r>
                        <a:rPr kumimoji="0" lang="nl-NL" sz="1000" b="0" i="0" u="none" strike="noStrike" kern="1200" cap="none" spc="0" normalizeH="0" baseline="0" noProof="0">
                          <a:ln>
                            <a:noFill/>
                          </a:ln>
                          <a:solidFill>
                            <a:prstClr val="black"/>
                          </a:solidFill>
                          <a:effectLst/>
                          <a:uLnTx/>
                          <a:uFillTx/>
                          <a:latin typeface="+mn-lt"/>
                          <a:ea typeface="+mn-ea"/>
                          <a:cs typeface="+mn-cs"/>
                        </a:rPr>
                        <a:t>
 Het aftellen kan beginnen! 🤩 #3FM #Pinkpop #PP22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https://quintly-image-storage.s3.amazonaws.com/5e7bf16154c6da0663c50211224ef1f8/a534450806d99470d82720b43509457e.jpg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9829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- 2022-04-26 15:00:11</a:t>
                      </a:r>
                      <a:r>
                        <a:rPr kumimoji="0" lang="nl-NL" sz="1000" b="0" i="0" u="none" strike="noStrike" kern="1200" cap="none" spc="0" normalizeH="0" baseline="0" noProof="0">
                          <a:ln>
                            <a:noFill/>
                          </a:ln>
                          <a:solidFill>
                            <a:prstClr val="black"/>
                          </a:solidFill>
                          <a:effectLst/>
                          <a:uLnTx/>
                          <a:uFillTx/>
                          <a:latin typeface="+mn-lt"/>
                          <a:ea typeface="+mn-ea"/>
                          <a:cs typeface="+mn-cs"/>
                        </a:rPr>
                        <a:t>
 Morgen is het zover! 🤴 Tussen 09:00 en 21:00 uur hoor je de beste meezingers tijdens de 3FM Koningsdag Karaoke! Zing je mee via 3FM.nl/Live? 🎶  #3FM #Koningsdag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https://quintly-image-storage.s3.amazonaws.com/5e7bf16154c6da0663c50211224ef1f8/1e3c023943928a7827d489e8e1864f64.jpg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8523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- 2022-04-30 12:40:28</a:t>
                      </a:r>
                      <a:r>
                        <a:rPr kumimoji="0" lang="nl-NL" sz="1000" b="0" i="0" u="none" strike="noStrike" kern="1200" cap="none" spc="0" normalizeH="0" baseline="0" noProof="0">
                          <a:ln>
                            <a:noFill/>
                          </a:ln>
                          <a:solidFill>
                            <a:prstClr val="black"/>
                          </a:solidFill>
                          <a:effectLst/>
                          <a:uLnTx/>
                          <a:uFillTx/>
                          <a:latin typeface="+mn-lt"/>
                          <a:ea typeface="+mn-ea"/>
                          <a:cs typeface="+mn-cs"/>
                        </a:rPr>
                        <a:t>
 Rob &amp; Wijnand: nu ook in te huren voor al je romantische verzoeken. 💚😂 #3FM #PartijVoorDeVrijdag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https://quintly-image-storage.s3.amazonaws.com/5e7bf16154c6da0663c50211224ef1f8/2b972c3459b6103ada3552b7b16cfe59.jpg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34219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- 2022-04-15 06:00:36</a:t>
                      </a:r>
                      <a:r>
                        <a:rPr kumimoji="0" lang="en-US" sz="1000" b="0" i="0" u="none" strike="noStrike" kern="1200" cap="none" spc="0" normalizeH="0" baseline="0" noProof="0">
                          <a:ln>
                            <a:noFill/>
                          </a:ln>
                          <a:solidFill>
                            <a:prstClr val="black"/>
                          </a:solidFill>
                          <a:effectLst/>
                          <a:uLnTx/>
                          <a:uFillTx/>
                          <a:latin typeface="+mn-lt"/>
                          <a:ea typeface="+mn-ea"/>
                          <a:cs typeface="+mn-cs"/>
                        </a:rPr>
                        <a:t>
 Heb jij 'm al gecheckt? 😍 #3FM #Lizzo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https://quintly-image-storage.s3.amazonaws.com/5e7bf16154c6da0663c50211224ef1f8/1eebfaedac7456a60ecc80c537298998.jpg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89356073"/>
                  </a:ext>
                </a:extLst>
              </a:tr>
            </a:tbl>
          </a:graphicData>
        </a:graphic>
      </p:graphicFrame>
      <p:sp>
        <p:nvSpPr>
          <p:cNvPr id="4" name="Text Placeholder 3">
            <a:extLst>
              <a:ext uri="{FF2B5EF4-FFF2-40B4-BE49-F238E27FC236}">
                <a16:creationId xmlns:a16="http://schemas.microsoft.com/office/drawing/2014/main" id="{7CDD8648-2181-4EEF-A422-8C9B160B0F0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7473056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56411-F469-4E18-9F58-F7370B0FE26E}"/>
              </a:ext>
            </a:extLst>
          </p:cNvPr>
          <p:cNvSpPr>
            <a:spLocks noGrp="1"/>
          </p:cNvSpPr>
          <p:nvPr>
            <p:ph type="title"/>
          </p:nvPr>
        </p:nvSpPr>
        <p:spPr/>
        <p:txBody>
          <a:bodyPr/>
          <a:lstStyle/>
          <a:p>
            <a:r>
              <a:rPr lang="nl-NL"/>
              <a:t>Instagram Top 10 posts met minste interactie | NPO3FM - 6 of 7</a:t>
            </a:r>
            <a:endParaRPr lang="en-US"/>
          </a:p>
        </p:txBody>
      </p:sp>
      <p:graphicFrame>
        <p:nvGraphicFramePr>
          <p:cNvPr id="5" name="Table Placeholder 4">
            <a:extLst>
              <a:ext uri="{FF2B5EF4-FFF2-40B4-BE49-F238E27FC236}">
                <a16:creationId xmlns:a16="http://schemas.microsoft.com/office/drawing/2014/main" id="{AD8F99E7-D808-4672-A55C-2A16DDCA6E3B}"/>
              </a:ext>
            </a:extLst>
          </p:cNvPr>
          <p:cNvGraphicFramePr>
            <a:graphicFrameLocks noGrp="1"/>
          </p:cNvGraphicFramePr>
          <p:nvPr>
            <p:ph type="tbl" sz="quarter" idx="13"/>
            <p:extLst>
              <p:ext uri="{D42A27DB-BD31-4B8C-83A1-F6EECF244321}">
                <p14:modId xmlns:p14="http://schemas.microsoft.com/office/powerpoint/2010/main" val="3102528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7594485"/>
                    </a:ext>
                  </a:extLst>
                </a:gridCol>
                <a:gridCol w="1645920">
                  <a:extLst>
                    <a:ext uri="{9D8B030D-6E8A-4147-A177-3AD203B41FA5}">
                      <a16:colId xmlns:a16="http://schemas.microsoft.com/office/drawing/2014/main" val="2317078805"/>
                    </a:ext>
                  </a:extLst>
                </a:gridCol>
                <a:gridCol w="740664">
                  <a:extLst>
                    <a:ext uri="{9D8B030D-6E8A-4147-A177-3AD203B41FA5}">
                      <a16:colId xmlns:a16="http://schemas.microsoft.com/office/drawing/2014/main" val="3115741684"/>
                    </a:ext>
                  </a:extLst>
                </a:gridCol>
                <a:gridCol w="740664">
                  <a:extLst>
                    <a:ext uri="{9D8B030D-6E8A-4147-A177-3AD203B41FA5}">
                      <a16:colId xmlns:a16="http://schemas.microsoft.com/office/drawing/2014/main" val="1077283532"/>
                    </a:ext>
                  </a:extLst>
                </a:gridCol>
                <a:gridCol w="740664">
                  <a:extLst>
                    <a:ext uri="{9D8B030D-6E8A-4147-A177-3AD203B41FA5}">
                      <a16:colId xmlns:a16="http://schemas.microsoft.com/office/drawing/2014/main" val="2196295268"/>
                    </a:ext>
                  </a:extLst>
                </a:gridCol>
                <a:gridCol w="740664">
                  <a:extLst>
                    <a:ext uri="{9D8B030D-6E8A-4147-A177-3AD203B41FA5}">
                      <a16:colId xmlns:a16="http://schemas.microsoft.com/office/drawing/2014/main" val="926693007"/>
                    </a:ext>
                  </a:extLst>
                </a:gridCol>
                <a:gridCol w="740664">
                  <a:extLst>
                    <a:ext uri="{9D8B030D-6E8A-4147-A177-3AD203B41FA5}">
                      <a16:colId xmlns:a16="http://schemas.microsoft.com/office/drawing/2014/main" val="3893196784"/>
                    </a:ext>
                  </a:extLst>
                </a:gridCol>
                <a:gridCol w="740664">
                  <a:extLst>
                    <a:ext uri="{9D8B030D-6E8A-4147-A177-3AD203B41FA5}">
                      <a16:colId xmlns:a16="http://schemas.microsoft.com/office/drawing/2014/main" val="3029298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599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- 2022-04-27 10:00:06</a:t>
                      </a:r>
                      <a:r>
                        <a:rPr kumimoji="0" lang="nl-NL" sz="1000" b="0" i="0" u="none" strike="noStrike" kern="1200" cap="none" spc="0" normalizeH="0" baseline="0" noProof="0">
                          <a:ln>
                            <a:noFill/>
                          </a:ln>
                          <a:solidFill>
                            <a:prstClr val="black"/>
                          </a:solidFill>
                          <a:effectLst/>
                          <a:uLnTx/>
                          <a:uFillTx/>
                          <a:latin typeface="+mn-lt"/>
                          <a:ea typeface="+mn-ea"/>
                          <a:cs typeface="+mn-cs"/>
                        </a:rPr>
                        <a:t>
 Tijd voor het eerste spelletje! 🎲  #3FM #Koningsdag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https://quintly-image-storage.s3.amazonaws.com/5e7bf16154c6da0663c50211224ef1f8/e686998549e0eacf46ffe98d9dfdd5be.jpg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18830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- 2022-04-18 12:00:21</a:t>
                      </a:r>
                      <a:r>
                        <a:rPr kumimoji="0" lang="en-US" sz="1000" b="0" i="0" u="none" strike="noStrike" kern="1200" cap="none" spc="0" normalizeH="0" baseline="0" noProof="0">
                          <a:ln>
                            <a:noFill/>
                          </a:ln>
                          <a:solidFill>
                            <a:prstClr val="black"/>
                          </a:solidFill>
                          <a:effectLst/>
                          <a:uLnTx/>
                          <a:uFillTx/>
                          <a:latin typeface="+mn-lt"/>
                          <a:ea typeface="+mn-ea"/>
                          <a:cs typeface="+mn-cs"/>
                        </a:rPr>
                        <a:t>
 Fun fact: vandaag 35 jaar geleden werd Heavy Metal als genre pas officieel erkend door MTV. 🧐 #3FM #LaatJeHoren #HeavyMetal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https://quintly-image-storage.s3.amazonaws.com/5e7bf16154c6da0663c50211224ef1f8/ecda1b0f868c7ce75b1d818bcffc1b46.jpg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5689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- 2022-04-08 06:02:45</a:t>
                      </a:r>
                      <a:r>
                        <a:rPr kumimoji="0" lang="nl-NL" sz="1000" b="0" i="0" u="none" strike="noStrike" kern="1200" cap="none" spc="0" normalizeH="0" baseline="0" noProof="0">
                          <a:ln>
                            <a:noFill/>
                          </a:ln>
                          <a:solidFill>
                            <a:prstClr val="black"/>
                          </a:solidFill>
                          <a:effectLst/>
                          <a:uLnTx/>
                          <a:uFillTx/>
                          <a:latin typeface="+mn-lt"/>
                          <a:ea typeface="+mn-ea"/>
                          <a:cs typeface="+mn-cs"/>
                        </a:rPr>
                        <a:t>
 Een orkaan genaamd Fontaines D.C. raasde afgelopen week door ons land. Heb je het gevoeld? 😍 #3FM #FontainesDC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https://quintly-image-storage.s3.amazonaws.com/5e7bf16154c6da0663c50211224ef1f8/e4c85cc23519feb154ec2d23ff789ce7.jpg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69479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- 2022-04-30 08:00:05</a:t>
                      </a:r>
                      <a:r>
                        <a:rPr kumimoji="0" lang="nl-NL" sz="1000" b="0" i="0" u="none" strike="noStrike" kern="1200" cap="none" spc="0" normalizeH="0" baseline="0" noProof="0">
                          <a:ln>
                            <a:noFill/>
                          </a:ln>
                          <a:solidFill>
                            <a:prstClr val="black"/>
                          </a:solidFill>
                          <a:effectLst/>
                          <a:uLnTx/>
                          <a:uFillTx/>
                          <a:latin typeface="+mn-lt"/>
                          <a:ea typeface="+mn-ea"/>
                          <a:cs typeface="+mn-cs"/>
                        </a:rPr>
                        <a:t>
 Op 6 mei komt het nieuwe album van Arcade Fire uit, maar 3FM geeft jou de kans om het album als eerste van Nederland te horen op 3 mei. Tag je mede-fan hieronder en wie weet ben jij erbij! 🔥 #3FM #ArcadeFire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https://quintly-image-storage.s3.amazonaws.com/5e7bf16154c6da0663c50211224ef1f8/432e5795afbf94e99e1d36dcf2c5b722.jpg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0583545"/>
                  </a:ext>
                </a:extLst>
              </a:tr>
            </a:tbl>
          </a:graphicData>
        </a:graphic>
      </p:graphicFrame>
      <p:sp>
        <p:nvSpPr>
          <p:cNvPr id="4" name="Text Placeholder 3">
            <a:extLst>
              <a:ext uri="{FF2B5EF4-FFF2-40B4-BE49-F238E27FC236}">
                <a16:creationId xmlns:a16="http://schemas.microsoft.com/office/drawing/2014/main" id="{C5AB147D-E24F-4917-9D0B-1F93E82C8C9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316251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276FD-63AB-4216-B9DE-BEA61B2CE601}"/>
              </a:ext>
            </a:extLst>
          </p:cNvPr>
          <p:cNvSpPr>
            <a:spLocks noGrp="1"/>
          </p:cNvSpPr>
          <p:nvPr>
            <p:ph type="title"/>
          </p:nvPr>
        </p:nvSpPr>
        <p:spPr/>
        <p:txBody>
          <a:bodyPr/>
          <a:lstStyle/>
          <a:p>
            <a:r>
              <a:rPr lang="nl-NL"/>
              <a:t>Instagram Top 10 posts met minste interactie | NPO3FM - 7 of 7</a:t>
            </a:r>
            <a:endParaRPr lang="en-US"/>
          </a:p>
        </p:txBody>
      </p:sp>
      <p:graphicFrame>
        <p:nvGraphicFramePr>
          <p:cNvPr id="5" name="Table Placeholder 4">
            <a:extLst>
              <a:ext uri="{FF2B5EF4-FFF2-40B4-BE49-F238E27FC236}">
                <a16:creationId xmlns:a16="http://schemas.microsoft.com/office/drawing/2014/main" id="{31A6D483-AA04-47E8-87A3-BEE516B9F026}"/>
              </a:ext>
            </a:extLst>
          </p:cNvPr>
          <p:cNvGraphicFramePr>
            <a:graphicFrameLocks noGrp="1"/>
          </p:cNvGraphicFramePr>
          <p:nvPr>
            <p:ph type="tbl" sz="quarter" idx="13"/>
            <p:extLst>
              <p:ext uri="{D42A27DB-BD31-4B8C-83A1-F6EECF244321}">
                <p14:modId xmlns:p14="http://schemas.microsoft.com/office/powerpoint/2010/main" val="2816165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4941265"/>
                    </a:ext>
                  </a:extLst>
                </a:gridCol>
                <a:gridCol w="1645920">
                  <a:extLst>
                    <a:ext uri="{9D8B030D-6E8A-4147-A177-3AD203B41FA5}">
                      <a16:colId xmlns:a16="http://schemas.microsoft.com/office/drawing/2014/main" val="2161006104"/>
                    </a:ext>
                  </a:extLst>
                </a:gridCol>
                <a:gridCol w="740664">
                  <a:extLst>
                    <a:ext uri="{9D8B030D-6E8A-4147-A177-3AD203B41FA5}">
                      <a16:colId xmlns:a16="http://schemas.microsoft.com/office/drawing/2014/main" val="2845595360"/>
                    </a:ext>
                  </a:extLst>
                </a:gridCol>
                <a:gridCol w="740664">
                  <a:extLst>
                    <a:ext uri="{9D8B030D-6E8A-4147-A177-3AD203B41FA5}">
                      <a16:colId xmlns:a16="http://schemas.microsoft.com/office/drawing/2014/main" val="3390646630"/>
                    </a:ext>
                  </a:extLst>
                </a:gridCol>
                <a:gridCol w="740664">
                  <a:extLst>
                    <a:ext uri="{9D8B030D-6E8A-4147-A177-3AD203B41FA5}">
                      <a16:colId xmlns:a16="http://schemas.microsoft.com/office/drawing/2014/main" val="4252188170"/>
                    </a:ext>
                  </a:extLst>
                </a:gridCol>
                <a:gridCol w="740664">
                  <a:extLst>
                    <a:ext uri="{9D8B030D-6E8A-4147-A177-3AD203B41FA5}">
                      <a16:colId xmlns:a16="http://schemas.microsoft.com/office/drawing/2014/main" val="2793719436"/>
                    </a:ext>
                  </a:extLst>
                </a:gridCol>
                <a:gridCol w="740664">
                  <a:extLst>
                    <a:ext uri="{9D8B030D-6E8A-4147-A177-3AD203B41FA5}">
                      <a16:colId xmlns:a16="http://schemas.microsoft.com/office/drawing/2014/main" val="3051842627"/>
                    </a:ext>
                  </a:extLst>
                </a:gridCol>
                <a:gridCol w="740664">
                  <a:extLst>
                    <a:ext uri="{9D8B030D-6E8A-4147-A177-3AD203B41FA5}">
                      <a16:colId xmlns:a16="http://schemas.microsoft.com/office/drawing/2014/main" val="3761493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786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- 2022-04-08 12:13:08</a:t>
                      </a:r>
                      <a:r>
                        <a:rPr kumimoji="0" lang="en-US" sz="1000" b="0" i="0" u="none" strike="noStrike" kern="1200" cap="none" spc="0" normalizeH="0" baseline="0" noProof="0">
                          <a:ln>
                            <a:noFill/>
                          </a:ln>
                          <a:solidFill>
                            <a:prstClr val="black"/>
                          </a:solidFill>
                          <a:effectLst/>
                          <a:uLnTx/>
                          <a:uFillTx/>
                          <a:latin typeface="+mn-lt"/>
                          <a:ea typeface="+mn-ea"/>
                          <a:cs typeface="+mn-cs"/>
                        </a:rPr>
                        <a:t>
 Nieuwe RONDÉ, nieuwe 3FM Megahit. 💚 #3FM #3FMMegahit #NewMusic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https://quintly-image-storage.s3.amazonaws.com/5e7bf16154c6da0663c50211224ef1f8/480ae8b8bcde92750de5929295adb2bb.jpg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05/10/2022 06:09:19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66614676"/>
                  </a:ext>
                </a:extLst>
              </a:tr>
            </a:tbl>
          </a:graphicData>
        </a:graphic>
      </p:graphicFrame>
      <p:sp>
        <p:nvSpPr>
          <p:cNvPr id="4" name="Text Placeholder 3">
            <a:extLst>
              <a:ext uri="{FF2B5EF4-FFF2-40B4-BE49-F238E27FC236}">
                <a16:creationId xmlns:a16="http://schemas.microsoft.com/office/drawing/2014/main" id="{F3D97683-56CA-4442-8BF9-DB9DF45A81E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1141749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70E88-8107-462C-B669-4E19D71BCD48}"/>
              </a:ext>
            </a:extLst>
          </p:cNvPr>
          <p:cNvSpPr>
            <a:spLocks noGrp="1"/>
          </p:cNvSpPr>
          <p:nvPr>
            <p:ph type="title"/>
          </p:nvPr>
        </p:nvSpPr>
        <p:spPr/>
        <p:txBody>
          <a:bodyPr/>
          <a:lstStyle/>
          <a:p>
            <a:r>
              <a:rPr lang="en-US"/>
              <a:t>Instagram Stories Key Metrics Table | NPO3FM</a:t>
            </a:r>
          </a:p>
        </p:txBody>
      </p:sp>
      <p:graphicFrame>
        <p:nvGraphicFramePr>
          <p:cNvPr id="5" name="Table Placeholder 4">
            <a:extLst>
              <a:ext uri="{FF2B5EF4-FFF2-40B4-BE49-F238E27FC236}">
                <a16:creationId xmlns:a16="http://schemas.microsoft.com/office/drawing/2014/main" id="{4AA8E54D-8B3D-4A57-B370-B50A57786C30}"/>
              </a:ext>
            </a:extLst>
          </p:cNvPr>
          <p:cNvGraphicFramePr>
            <a:graphicFrameLocks noGrp="1"/>
          </p:cNvGraphicFramePr>
          <p:nvPr>
            <p:ph type="tbl" sz="quarter" idx="13"/>
            <p:extLst>
              <p:ext uri="{D42A27DB-BD31-4B8C-83A1-F6EECF244321}">
                <p14:modId xmlns:p14="http://schemas.microsoft.com/office/powerpoint/2010/main" val="3478731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37316743"/>
                    </a:ext>
                  </a:extLst>
                </a:gridCol>
                <a:gridCol w="822960">
                  <a:extLst>
                    <a:ext uri="{9D8B030D-6E8A-4147-A177-3AD203B41FA5}">
                      <a16:colId xmlns:a16="http://schemas.microsoft.com/office/drawing/2014/main" val="2619810933"/>
                    </a:ext>
                  </a:extLst>
                </a:gridCol>
                <a:gridCol w="411480">
                  <a:extLst>
                    <a:ext uri="{9D8B030D-6E8A-4147-A177-3AD203B41FA5}">
                      <a16:colId xmlns:a16="http://schemas.microsoft.com/office/drawing/2014/main" val="3758129871"/>
                    </a:ext>
                  </a:extLst>
                </a:gridCol>
                <a:gridCol w="411480">
                  <a:extLst>
                    <a:ext uri="{9D8B030D-6E8A-4147-A177-3AD203B41FA5}">
                      <a16:colId xmlns:a16="http://schemas.microsoft.com/office/drawing/2014/main" val="1722212713"/>
                    </a:ext>
                  </a:extLst>
                </a:gridCol>
                <a:gridCol w="822960">
                  <a:extLst>
                    <a:ext uri="{9D8B030D-6E8A-4147-A177-3AD203B41FA5}">
                      <a16:colId xmlns:a16="http://schemas.microsoft.com/office/drawing/2014/main" val="2636606029"/>
                    </a:ext>
                  </a:extLst>
                </a:gridCol>
                <a:gridCol w="822960">
                  <a:extLst>
                    <a:ext uri="{9D8B030D-6E8A-4147-A177-3AD203B41FA5}">
                      <a16:colId xmlns:a16="http://schemas.microsoft.com/office/drawing/2014/main" val="2577529559"/>
                    </a:ext>
                  </a:extLst>
                </a:gridCol>
                <a:gridCol w="822960">
                  <a:extLst>
                    <a:ext uri="{9D8B030D-6E8A-4147-A177-3AD203B41FA5}">
                      <a16:colId xmlns:a16="http://schemas.microsoft.com/office/drawing/2014/main" val="454744892"/>
                    </a:ext>
                  </a:extLst>
                </a:gridCol>
                <a:gridCol w="822960">
                  <a:extLst>
                    <a:ext uri="{9D8B030D-6E8A-4147-A177-3AD203B41FA5}">
                      <a16:colId xmlns:a16="http://schemas.microsoft.com/office/drawing/2014/main" val="1113502204"/>
                    </a:ext>
                  </a:extLst>
                </a:gridCol>
                <a:gridCol w="822960">
                  <a:extLst>
                    <a:ext uri="{9D8B030D-6E8A-4147-A177-3AD203B41FA5}">
                      <a16:colId xmlns:a16="http://schemas.microsoft.com/office/drawing/2014/main" val="1172577736"/>
                    </a:ext>
                  </a:extLst>
                </a:gridCol>
                <a:gridCol w="822960">
                  <a:extLst>
                    <a:ext uri="{9D8B030D-6E8A-4147-A177-3AD203B41FA5}">
                      <a16:colId xmlns:a16="http://schemas.microsoft.com/office/drawing/2014/main" val="2520666634"/>
                    </a:ext>
                  </a:extLst>
                </a:gridCol>
                <a:gridCol w="822960">
                  <a:extLst>
                    <a:ext uri="{9D8B030D-6E8A-4147-A177-3AD203B41FA5}">
                      <a16:colId xmlns:a16="http://schemas.microsoft.com/office/drawing/2014/main" val="177131642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060529948"/>
                  </a:ext>
                </a:extLst>
              </a:tr>
              <a:tr h="370840">
                <a:tc>
                  <a:txBody>
                    <a:bodyPr/>
                    <a:lstStyle/>
                    <a:p>
                      <a:r>
                        <a:rPr lang="en-US" sz="1000"/>
                        <a:t>115</a:t>
                      </a:r>
                    </a:p>
                  </a:txBody>
                  <a:tcPr/>
                </a:tc>
                <a:tc>
                  <a:txBody>
                    <a:bodyPr/>
                    <a:lstStyle/>
                    <a:p>
                      <a:r>
                        <a:rPr lang="en-US" sz="1000"/>
                        <a:t>0.9444 %</a:t>
                      </a:r>
                    </a:p>
                  </a:txBody>
                  <a:tcPr/>
                </a:tc>
                <a:tc>
                  <a:txBody>
                    <a:bodyPr/>
                    <a:lstStyle/>
                    <a:p>
                      <a:r>
                        <a:rPr lang="en-US" sz="1000"/>
                        <a:t>283.05</a:t>
                      </a:r>
                    </a:p>
                  </a:txBody>
                  <a:tcPr/>
                </a:tc>
                <a:tc>
                  <a:txBody>
                    <a:bodyPr/>
                    <a:lstStyle/>
                    <a:p>
                      <a:r>
                        <a:rPr lang="en-US" sz="1000"/>
                        <a:t>0.00</a:t>
                      </a:r>
                    </a:p>
                  </a:txBody>
                  <a:tcPr/>
                </a:tc>
                <a:tc>
                  <a:txBody>
                    <a:bodyPr/>
                    <a:lstStyle/>
                    <a:p>
                      <a:r>
                        <a:rPr lang="en-US" sz="1000"/>
                        <a:t>5826.89</a:t>
                      </a:r>
                    </a:p>
                  </a:txBody>
                  <a:tcPr/>
                </a:tc>
                <a:tc>
                  <a:txBody>
                    <a:bodyPr/>
                    <a:lstStyle/>
                    <a:p>
                      <a:r>
                        <a:rPr lang="en-US" sz="1000"/>
                        <a:t>5802.63</a:t>
                      </a:r>
                    </a:p>
                  </a:txBody>
                  <a:tcPr/>
                </a:tc>
                <a:tc>
                  <a:txBody>
                    <a:bodyPr/>
                    <a:lstStyle/>
                    <a:p>
                      <a:r>
                        <a:rPr lang="en-US" sz="1000"/>
                        <a:t>5474.90</a:t>
                      </a:r>
                    </a:p>
                  </a:txBody>
                  <a:tcPr/>
                </a:tc>
                <a:tc>
                  <a:txBody>
                    <a:bodyPr/>
                    <a:lstStyle/>
                    <a:p>
                      <a:r>
                        <a:rPr lang="en-US" sz="1000"/>
                        <a:t>5474.90</a:t>
                      </a:r>
                    </a:p>
                  </a:txBody>
                  <a:tcPr/>
                </a:tc>
                <a:tc>
                  <a:txBody>
                    <a:bodyPr/>
                    <a:lstStyle/>
                    <a:p>
                      <a:r>
                        <a:rPr lang="en-US" sz="1000"/>
                        <a:t>670092</a:t>
                      </a:r>
                    </a:p>
                  </a:txBody>
                  <a:tcPr/>
                </a:tc>
                <a:tc>
                  <a:txBody>
                    <a:bodyPr/>
                    <a:lstStyle/>
                    <a:p>
                      <a:r>
                        <a:rPr lang="en-US" sz="1000"/>
                        <a:t>32551</a:t>
                      </a:r>
                    </a:p>
                  </a:txBody>
                  <a:tcPr/>
                </a:tc>
                <a:tc>
                  <a:txBody>
                    <a:bodyPr/>
                    <a:lstStyle/>
                    <a:p>
                      <a:r>
                        <a:rPr lang="en-US" sz="1000"/>
                        <a:t>629613</a:t>
                      </a:r>
                    </a:p>
                  </a:txBody>
                  <a:tcPr/>
                </a:tc>
                <a:extLst>
                  <a:ext uri="{0D108BD9-81ED-4DB2-BD59-A6C34878D82A}">
                    <a16:rowId xmlns:a16="http://schemas.microsoft.com/office/drawing/2014/main" val="3756025469"/>
                  </a:ext>
                </a:extLst>
              </a:tr>
            </a:tbl>
          </a:graphicData>
        </a:graphic>
      </p:graphicFrame>
      <p:sp>
        <p:nvSpPr>
          <p:cNvPr id="4" name="Text Placeholder 3">
            <a:extLst>
              <a:ext uri="{FF2B5EF4-FFF2-40B4-BE49-F238E27FC236}">
                <a16:creationId xmlns:a16="http://schemas.microsoft.com/office/drawing/2014/main" id="{F17DDC11-876D-4B24-8D22-4DE251E4C0D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7113271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4496F-D6A7-4110-B280-ACB36452FA41}"/>
              </a:ext>
            </a:extLst>
          </p:cNvPr>
          <p:cNvSpPr>
            <a:spLocks noGrp="1"/>
          </p:cNvSpPr>
          <p:nvPr>
            <p:ph type="title"/>
          </p:nvPr>
        </p:nvSpPr>
        <p:spPr/>
        <p:txBody>
          <a:bodyPr/>
          <a:lstStyle/>
          <a:p>
            <a:r>
              <a:rPr lang="en-US"/>
              <a:t>Instagram Stories meeste impressies | NPO3FM - 1 of 13</a:t>
            </a:r>
          </a:p>
        </p:txBody>
      </p:sp>
      <p:graphicFrame>
        <p:nvGraphicFramePr>
          <p:cNvPr id="5" name="Table Placeholder 4">
            <a:extLst>
              <a:ext uri="{FF2B5EF4-FFF2-40B4-BE49-F238E27FC236}">
                <a16:creationId xmlns:a16="http://schemas.microsoft.com/office/drawing/2014/main" id="{8B14EA19-E800-4B8D-A956-4B72238F47E4}"/>
              </a:ext>
            </a:extLst>
          </p:cNvPr>
          <p:cNvGraphicFramePr>
            <a:graphicFrameLocks noGrp="1"/>
          </p:cNvGraphicFramePr>
          <p:nvPr>
            <p:ph type="tbl" sz="quarter" idx="13"/>
            <p:extLst>
              <p:ext uri="{D42A27DB-BD31-4B8C-83A1-F6EECF244321}">
                <p14:modId xmlns:p14="http://schemas.microsoft.com/office/powerpoint/2010/main" val="220764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813409536"/>
                    </a:ext>
                  </a:extLst>
                </a:gridCol>
                <a:gridCol w="1152143">
                  <a:extLst>
                    <a:ext uri="{9D8B030D-6E8A-4147-A177-3AD203B41FA5}">
                      <a16:colId xmlns:a16="http://schemas.microsoft.com/office/drawing/2014/main" val="3198936327"/>
                    </a:ext>
                  </a:extLst>
                </a:gridCol>
                <a:gridCol w="576072">
                  <a:extLst>
                    <a:ext uri="{9D8B030D-6E8A-4147-A177-3AD203B41FA5}">
                      <a16:colId xmlns:a16="http://schemas.microsoft.com/office/drawing/2014/main" val="190129991"/>
                    </a:ext>
                  </a:extLst>
                </a:gridCol>
                <a:gridCol w="576072">
                  <a:extLst>
                    <a:ext uri="{9D8B030D-6E8A-4147-A177-3AD203B41FA5}">
                      <a16:colId xmlns:a16="http://schemas.microsoft.com/office/drawing/2014/main" val="460017002"/>
                    </a:ext>
                  </a:extLst>
                </a:gridCol>
                <a:gridCol w="576072">
                  <a:extLst>
                    <a:ext uri="{9D8B030D-6E8A-4147-A177-3AD203B41FA5}">
                      <a16:colId xmlns:a16="http://schemas.microsoft.com/office/drawing/2014/main" val="427837114"/>
                    </a:ext>
                  </a:extLst>
                </a:gridCol>
                <a:gridCol w="576072">
                  <a:extLst>
                    <a:ext uri="{9D8B030D-6E8A-4147-A177-3AD203B41FA5}">
                      <a16:colId xmlns:a16="http://schemas.microsoft.com/office/drawing/2014/main" val="4006451927"/>
                    </a:ext>
                  </a:extLst>
                </a:gridCol>
                <a:gridCol w="576072">
                  <a:extLst>
                    <a:ext uri="{9D8B030D-6E8A-4147-A177-3AD203B41FA5}">
                      <a16:colId xmlns:a16="http://schemas.microsoft.com/office/drawing/2014/main" val="544686228"/>
                    </a:ext>
                  </a:extLst>
                </a:gridCol>
                <a:gridCol w="576072">
                  <a:extLst>
                    <a:ext uri="{9D8B030D-6E8A-4147-A177-3AD203B41FA5}">
                      <a16:colId xmlns:a16="http://schemas.microsoft.com/office/drawing/2014/main" val="1512232061"/>
                    </a:ext>
                  </a:extLst>
                </a:gridCol>
                <a:gridCol w="576072">
                  <a:extLst>
                    <a:ext uri="{9D8B030D-6E8A-4147-A177-3AD203B41FA5}">
                      <a16:colId xmlns:a16="http://schemas.microsoft.com/office/drawing/2014/main" val="773827403"/>
                    </a:ext>
                  </a:extLst>
                </a:gridCol>
                <a:gridCol w="576072">
                  <a:extLst>
                    <a:ext uri="{9D8B030D-6E8A-4147-A177-3AD203B41FA5}">
                      <a16:colId xmlns:a16="http://schemas.microsoft.com/office/drawing/2014/main" val="3505640046"/>
                    </a:ext>
                  </a:extLst>
                </a:gridCol>
                <a:gridCol w="576072">
                  <a:extLst>
                    <a:ext uri="{9D8B030D-6E8A-4147-A177-3AD203B41FA5}">
                      <a16:colId xmlns:a16="http://schemas.microsoft.com/office/drawing/2014/main" val="2176864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31527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- 2022-04-27 04:37:55</a:t>
                      </a:r>
                      <a:r>
                        <a:rPr kumimoji="0" lang="nl-NL" sz="1000" b="0" i="0" u="none" strike="noStrike" kern="1200" cap="none" spc="0" normalizeH="0" baseline="0" noProof="0">
                          <a:ln>
                            <a:noFill/>
                          </a:ln>
                          <a:solidFill>
                            <a:prstClr val="black"/>
                          </a:solidFill>
                          <a:effectLst/>
                          <a:uLnTx/>
                          <a:uFillTx/>
                          <a:latin typeface="+mn-lt"/>
                          <a:ea typeface="+mn-ea"/>
                          <a:cs typeface="+mn-cs"/>
                        </a:rPr>
                        <a:t>
 “GOEIEMORGEN SANDER HIER, STRAKS VANAF DE VRIJMARKT IN UTRECHT.”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https://quintly-image-storage.s3.amazonaws.com/33630f87b9998f2c3940c7ab31fa800c/0828a9fdf06dc6f93399b2a537eb1fc5.jpg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04/27/2022 13:36:29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0.7606 %</a:t>
                      </a:r>
                    </a:p>
                  </a:txBody>
                  <a:tcPr/>
                </a:tc>
                <a:extLst>
                  <a:ext uri="{0D108BD9-81ED-4DB2-BD59-A6C34878D82A}">
                    <a16:rowId xmlns:a16="http://schemas.microsoft.com/office/drawing/2014/main" val="485365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- 2022-04-27 06:37:16</a:t>
                      </a:r>
                      <a:r>
                        <a:rPr kumimoji="0" lang="nl-NL" sz="1000" b="0" i="0" u="none" strike="noStrike" kern="1200" cap="none" spc="0" normalizeH="0" baseline="0" noProof="0">
                          <a:ln>
                            <a:noFill/>
                          </a:ln>
                          <a:solidFill>
                            <a:prstClr val="black"/>
                          </a:solidFill>
                          <a:effectLst/>
                          <a:uLnTx/>
                          <a:uFillTx/>
                          <a:latin typeface="+mn-lt"/>
                          <a:ea typeface="+mn-ea"/>
                          <a:cs typeface="+mn-cs"/>
                        </a:rPr>
                        <a:t>
 @WURFWAIN BINNENKORT
IN DE 3FM LIVEBOX? @BRICKEDOUT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https://quintly-image-storage.s3.amazonaws.com/33630f87b9998f2c3940c7ab31fa800c/a735761c918a46f3bc0979c4da514e4e.jpg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04/27/2022 13:36:29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0.8211 %</a:t>
                      </a:r>
                    </a:p>
                  </a:txBody>
                  <a:tcPr/>
                </a:tc>
                <a:extLst>
                  <a:ext uri="{0D108BD9-81ED-4DB2-BD59-A6C34878D82A}">
                    <a16:rowId xmlns:a16="http://schemas.microsoft.com/office/drawing/2014/main" val="2105092095"/>
                  </a:ext>
                </a:extLst>
              </a:tr>
            </a:tbl>
          </a:graphicData>
        </a:graphic>
      </p:graphicFrame>
      <p:sp>
        <p:nvSpPr>
          <p:cNvPr id="4" name="Text Placeholder 3">
            <a:extLst>
              <a:ext uri="{FF2B5EF4-FFF2-40B4-BE49-F238E27FC236}">
                <a16:creationId xmlns:a16="http://schemas.microsoft.com/office/drawing/2014/main" id="{9DE3E222-9A1C-4E99-8440-3904B778845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809731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0FE00-431B-4FA2-8D9F-FB7C0C9C18BC}"/>
              </a:ext>
            </a:extLst>
          </p:cNvPr>
          <p:cNvSpPr>
            <a:spLocks noGrp="1"/>
          </p:cNvSpPr>
          <p:nvPr>
            <p:ph type="title"/>
          </p:nvPr>
        </p:nvSpPr>
        <p:spPr/>
        <p:txBody>
          <a:bodyPr/>
          <a:lstStyle/>
          <a:p>
            <a:r>
              <a:rPr lang="en-US"/>
              <a:t>Instagram Stories meeste impressies | NPO3FM - 2 of 13</a:t>
            </a:r>
          </a:p>
        </p:txBody>
      </p:sp>
      <p:graphicFrame>
        <p:nvGraphicFramePr>
          <p:cNvPr id="5" name="Table Placeholder 4">
            <a:extLst>
              <a:ext uri="{FF2B5EF4-FFF2-40B4-BE49-F238E27FC236}">
                <a16:creationId xmlns:a16="http://schemas.microsoft.com/office/drawing/2014/main" id="{4222B319-682A-4D92-B406-D14896A68FEE}"/>
              </a:ext>
            </a:extLst>
          </p:cNvPr>
          <p:cNvGraphicFramePr>
            <a:graphicFrameLocks noGrp="1"/>
          </p:cNvGraphicFramePr>
          <p:nvPr>
            <p:ph type="tbl" sz="quarter" idx="13"/>
            <p:extLst>
              <p:ext uri="{D42A27DB-BD31-4B8C-83A1-F6EECF244321}">
                <p14:modId xmlns:p14="http://schemas.microsoft.com/office/powerpoint/2010/main" val="718502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4065947486"/>
                    </a:ext>
                  </a:extLst>
                </a:gridCol>
                <a:gridCol w="1152143">
                  <a:extLst>
                    <a:ext uri="{9D8B030D-6E8A-4147-A177-3AD203B41FA5}">
                      <a16:colId xmlns:a16="http://schemas.microsoft.com/office/drawing/2014/main" val="143619757"/>
                    </a:ext>
                  </a:extLst>
                </a:gridCol>
                <a:gridCol w="576072">
                  <a:extLst>
                    <a:ext uri="{9D8B030D-6E8A-4147-A177-3AD203B41FA5}">
                      <a16:colId xmlns:a16="http://schemas.microsoft.com/office/drawing/2014/main" val="2292918571"/>
                    </a:ext>
                  </a:extLst>
                </a:gridCol>
                <a:gridCol w="576072">
                  <a:extLst>
                    <a:ext uri="{9D8B030D-6E8A-4147-A177-3AD203B41FA5}">
                      <a16:colId xmlns:a16="http://schemas.microsoft.com/office/drawing/2014/main" val="1633204961"/>
                    </a:ext>
                  </a:extLst>
                </a:gridCol>
                <a:gridCol w="576072">
                  <a:extLst>
                    <a:ext uri="{9D8B030D-6E8A-4147-A177-3AD203B41FA5}">
                      <a16:colId xmlns:a16="http://schemas.microsoft.com/office/drawing/2014/main" val="1434260529"/>
                    </a:ext>
                  </a:extLst>
                </a:gridCol>
                <a:gridCol w="576072">
                  <a:extLst>
                    <a:ext uri="{9D8B030D-6E8A-4147-A177-3AD203B41FA5}">
                      <a16:colId xmlns:a16="http://schemas.microsoft.com/office/drawing/2014/main" val="2250636529"/>
                    </a:ext>
                  </a:extLst>
                </a:gridCol>
                <a:gridCol w="576072">
                  <a:extLst>
                    <a:ext uri="{9D8B030D-6E8A-4147-A177-3AD203B41FA5}">
                      <a16:colId xmlns:a16="http://schemas.microsoft.com/office/drawing/2014/main" val="1166287993"/>
                    </a:ext>
                  </a:extLst>
                </a:gridCol>
                <a:gridCol w="576072">
                  <a:extLst>
                    <a:ext uri="{9D8B030D-6E8A-4147-A177-3AD203B41FA5}">
                      <a16:colId xmlns:a16="http://schemas.microsoft.com/office/drawing/2014/main" val="1649663778"/>
                    </a:ext>
                  </a:extLst>
                </a:gridCol>
                <a:gridCol w="576072">
                  <a:extLst>
                    <a:ext uri="{9D8B030D-6E8A-4147-A177-3AD203B41FA5}">
                      <a16:colId xmlns:a16="http://schemas.microsoft.com/office/drawing/2014/main" val="2233202518"/>
                    </a:ext>
                  </a:extLst>
                </a:gridCol>
                <a:gridCol w="576072">
                  <a:extLst>
                    <a:ext uri="{9D8B030D-6E8A-4147-A177-3AD203B41FA5}">
                      <a16:colId xmlns:a16="http://schemas.microsoft.com/office/drawing/2014/main" val="2299235165"/>
                    </a:ext>
                  </a:extLst>
                </a:gridCol>
                <a:gridCol w="576072">
                  <a:extLst>
                    <a:ext uri="{9D8B030D-6E8A-4147-A177-3AD203B41FA5}">
                      <a16:colId xmlns:a16="http://schemas.microsoft.com/office/drawing/2014/main" val="3904901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90087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- 2022-04-17 08:48:55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https://quintly-image-storage.s3.amazonaws.com/33630f87b9998f2c3940c7ab31fa800c/534e974d006595ec2c25072bb3995f81.jpg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04/18/2022 08:36:22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1.0904 %</a:t>
                      </a:r>
                    </a:p>
                  </a:txBody>
                  <a:tcPr/>
                </a:tc>
                <a:extLst>
                  <a:ext uri="{0D108BD9-81ED-4DB2-BD59-A6C34878D82A}">
                    <a16:rowId xmlns:a16="http://schemas.microsoft.com/office/drawing/2014/main" val="245069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- 2022-04-27 04:37:56</a:t>
                      </a:r>
                      <a:r>
                        <a:rPr kumimoji="0" lang="nl-NL" sz="1000" b="0" i="0" u="none" strike="noStrike" kern="1200" cap="none" spc="0" normalizeH="0" baseline="0" noProof="0">
                          <a:ln>
                            <a:noFill/>
                          </a:ln>
                          <a:solidFill>
                            <a:prstClr val="black"/>
                          </a:solidFill>
                          <a:effectLst/>
                          <a:uLnTx/>
                          <a:uFillTx/>
                          <a:latin typeface="+mn-lt"/>
                          <a:ea typeface="+mn-ea"/>
                          <a:cs typeface="+mn-cs"/>
                        </a:rPr>
                        <a:t>
 “BOVEN ZIJN NOG MENSEN AAN HET RAVEN, MAAR TUNE IN BIJ KONING WILLEM-ALEXANDERS VRIENDENTEAM.”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https://quintly-image-storage.s3.amazonaws.com/33630f87b9998f2c3940c7ab31fa800c/369818d7a6f8ac14ded2a7fbaef02e93.jpg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04/27/2022 08:36:28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0.8395 %</a:t>
                      </a:r>
                    </a:p>
                  </a:txBody>
                  <a:tcPr/>
                </a:tc>
                <a:extLst>
                  <a:ext uri="{0D108BD9-81ED-4DB2-BD59-A6C34878D82A}">
                    <a16:rowId xmlns:a16="http://schemas.microsoft.com/office/drawing/2014/main" val="4262385733"/>
                  </a:ext>
                </a:extLst>
              </a:tr>
            </a:tbl>
          </a:graphicData>
        </a:graphic>
      </p:graphicFrame>
      <p:sp>
        <p:nvSpPr>
          <p:cNvPr id="4" name="Text Placeholder 3">
            <a:extLst>
              <a:ext uri="{FF2B5EF4-FFF2-40B4-BE49-F238E27FC236}">
                <a16:creationId xmlns:a16="http://schemas.microsoft.com/office/drawing/2014/main" id="{50E278C4-2047-4A95-AB33-DB6A6FDA3C5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969848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086B0-2350-4870-96FF-63DAC619D001}"/>
              </a:ext>
            </a:extLst>
          </p:cNvPr>
          <p:cNvSpPr>
            <a:spLocks noGrp="1"/>
          </p:cNvSpPr>
          <p:nvPr>
            <p:ph type="title"/>
          </p:nvPr>
        </p:nvSpPr>
        <p:spPr/>
        <p:txBody>
          <a:bodyPr/>
          <a:lstStyle/>
          <a:p>
            <a:r>
              <a:rPr lang="en-US"/>
              <a:t>Instagram Stories meeste impressies | NPO3FM - 3 of 13</a:t>
            </a:r>
          </a:p>
        </p:txBody>
      </p:sp>
      <p:graphicFrame>
        <p:nvGraphicFramePr>
          <p:cNvPr id="5" name="Table Placeholder 4">
            <a:extLst>
              <a:ext uri="{FF2B5EF4-FFF2-40B4-BE49-F238E27FC236}">
                <a16:creationId xmlns:a16="http://schemas.microsoft.com/office/drawing/2014/main" id="{A5EB82BB-4B24-48B2-8DB5-0735D0F98590}"/>
              </a:ext>
            </a:extLst>
          </p:cNvPr>
          <p:cNvGraphicFramePr>
            <a:graphicFrameLocks noGrp="1"/>
          </p:cNvGraphicFramePr>
          <p:nvPr>
            <p:ph type="tbl" sz="quarter" idx="13"/>
            <p:extLst>
              <p:ext uri="{D42A27DB-BD31-4B8C-83A1-F6EECF244321}">
                <p14:modId xmlns:p14="http://schemas.microsoft.com/office/powerpoint/2010/main" val="2259130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795827255"/>
                    </a:ext>
                  </a:extLst>
                </a:gridCol>
                <a:gridCol w="1152143">
                  <a:extLst>
                    <a:ext uri="{9D8B030D-6E8A-4147-A177-3AD203B41FA5}">
                      <a16:colId xmlns:a16="http://schemas.microsoft.com/office/drawing/2014/main" val="898068583"/>
                    </a:ext>
                  </a:extLst>
                </a:gridCol>
                <a:gridCol w="576072">
                  <a:extLst>
                    <a:ext uri="{9D8B030D-6E8A-4147-A177-3AD203B41FA5}">
                      <a16:colId xmlns:a16="http://schemas.microsoft.com/office/drawing/2014/main" val="3370367161"/>
                    </a:ext>
                  </a:extLst>
                </a:gridCol>
                <a:gridCol w="576072">
                  <a:extLst>
                    <a:ext uri="{9D8B030D-6E8A-4147-A177-3AD203B41FA5}">
                      <a16:colId xmlns:a16="http://schemas.microsoft.com/office/drawing/2014/main" val="2453618424"/>
                    </a:ext>
                  </a:extLst>
                </a:gridCol>
                <a:gridCol w="576072">
                  <a:extLst>
                    <a:ext uri="{9D8B030D-6E8A-4147-A177-3AD203B41FA5}">
                      <a16:colId xmlns:a16="http://schemas.microsoft.com/office/drawing/2014/main" val="3824659521"/>
                    </a:ext>
                  </a:extLst>
                </a:gridCol>
                <a:gridCol w="576072">
                  <a:extLst>
                    <a:ext uri="{9D8B030D-6E8A-4147-A177-3AD203B41FA5}">
                      <a16:colId xmlns:a16="http://schemas.microsoft.com/office/drawing/2014/main" val="698515486"/>
                    </a:ext>
                  </a:extLst>
                </a:gridCol>
                <a:gridCol w="576072">
                  <a:extLst>
                    <a:ext uri="{9D8B030D-6E8A-4147-A177-3AD203B41FA5}">
                      <a16:colId xmlns:a16="http://schemas.microsoft.com/office/drawing/2014/main" val="790311326"/>
                    </a:ext>
                  </a:extLst>
                </a:gridCol>
                <a:gridCol w="576072">
                  <a:extLst>
                    <a:ext uri="{9D8B030D-6E8A-4147-A177-3AD203B41FA5}">
                      <a16:colId xmlns:a16="http://schemas.microsoft.com/office/drawing/2014/main" val="2257071161"/>
                    </a:ext>
                  </a:extLst>
                </a:gridCol>
                <a:gridCol w="576072">
                  <a:extLst>
                    <a:ext uri="{9D8B030D-6E8A-4147-A177-3AD203B41FA5}">
                      <a16:colId xmlns:a16="http://schemas.microsoft.com/office/drawing/2014/main" val="2160552206"/>
                    </a:ext>
                  </a:extLst>
                </a:gridCol>
                <a:gridCol w="576072">
                  <a:extLst>
                    <a:ext uri="{9D8B030D-6E8A-4147-A177-3AD203B41FA5}">
                      <a16:colId xmlns:a16="http://schemas.microsoft.com/office/drawing/2014/main" val="1300330318"/>
                    </a:ext>
                  </a:extLst>
                </a:gridCol>
                <a:gridCol w="576072">
                  <a:extLst>
                    <a:ext uri="{9D8B030D-6E8A-4147-A177-3AD203B41FA5}">
                      <a16:colId xmlns:a16="http://schemas.microsoft.com/office/drawing/2014/main" val="116683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236965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- 2022-04-27 08:49:20</a:t>
                      </a:r>
                      <a:r>
                        <a:rPr kumimoji="0" lang="nl-NL" sz="1000" b="0" i="0" u="none" strike="noStrike" kern="1200" cap="none" spc="0" normalizeH="0" baseline="0" noProof="0">
                          <a:ln>
                            <a:noFill/>
                          </a:ln>
                          <a:solidFill>
                            <a:prstClr val="black"/>
                          </a:solidFill>
                          <a:effectLst/>
                          <a:uLnTx/>
                          <a:uFillTx/>
                          <a:latin typeface="+mn-lt"/>
                          <a:ea typeface="+mn-ea"/>
                          <a:cs typeface="+mn-cs"/>
                        </a:rPr>
                        <a:t>
 Ben jij die OUD-Hollandse spelletjes ook ZAT?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https://quintly-image-storage.s3.amazonaws.com/33630f87b9998f2c3940c7ab31fa800c/0bdd6f64dfdec2405c3f0a83834e2d04.jpg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04/28/2022 08:36:30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0.7356 %</a:t>
                      </a:r>
                    </a:p>
                  </a:txBody>
                  <a:tcPr/>
                </a:tc>
                <a:extLst>
                  <a:ext uri="{0D108BD9-81ED-4DB2-BD59-A6C34878D82A}">
                    <a16:rowId xmlns:a16="http://schemas.microsoft.com/office/drawing/2014/main" val="103621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- 2022-04-17 08:49:44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https://quintly-image-storage.s3.amazonaws.com/33630f87b9998f2c3940c7ab31fa800c/6d97bb49b2388e02ad34e6754d61e3e7.jpg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04/18/2022 08:36:22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1.2337 %</a:t>
                      </a:r>
                    </a:p>
                  </a:txBody>
                  <a:tcPr/>
                </a:tc>
                <a:extLst>
                  <a:ext uri="{0D108BD9-81ED-4DB2-BD59-A6C34878D82A}">
                    <a16:rowId xmlns:a16="http://schemas.microsoft.com/office/drawing/2014/main" val="2938441071"/>
                  </a:ext>
                </a:extLst>
              </a:tr>
            </a:tbl>
          </a:graphicData>
        </a:graphic>
      </p:graphicFrame>
      <p:sp>
        <p:nvSpPr>
          <p:cNvPr id="4" name="Text Placeholder 3">
            <a:extLst>
              <a:ext uri="{FF2B5EF4-FFF2-40B4-BE49-F238E27FC236}">
                <a16:creationId xmlns:a16="http://schemas.microsoft.com/office/drawing/2014/main" id="{143F687B-8D47-4968-8090-6DBA6FF8E10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8847983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F138C-AB42-49D7-90B4-C83483BC8A26}"/>
              </a:ext>
            </a:extLst>
          </p:cNvPr>
          <p:cNvSpPr>
            <a:spLocks noGrp="1"/>
          </p:cNvSpPr>
          <p:nvPr>
            <p:ph type="title"/>
          </p:nvPr>
        </p:nvSpPr>
        <p:spPr/>
        <p:txBody>
          <a:bodyPr/>
          <a:lstStyle/>
          <a:p>
            <a:r>
              <a:rPr lang="en-US"/>
              <a:t>Instagram Stories meeste impressies | NPO3FM - 4 of 13</a:t>
            </a:r>
          </a:p>
        </p:txBody>
      </p:sp>
      <p:graphicFrame>
        <p:nvGraphicFramePr>
          <p:cNvPr id="5" name="Table Placeholder 4">
            <a:extLst>
              <a:ext uri="{FF2B5EF4-FFF2-40B4-BE49-F238E27FC236}">
                <a16:creationId xmlns:a16="http://schemas.microsoft.com/office/drawing/2014/main" id="{78A1EBE5-9B2B-4E49-ACFE-385E6E0ABB6C}"/>
              </a:ext>
            </a:extLst>
          </p:cNvPr>
          <p:cNvGraphicFramePr>
            <a:graphicFrameLocks noGrp="1"/>
          </p:cNvGraphicFramePr>
          <p:nvPr>
            <p:ph type="tbl" sz="quarter" idx="13"/>
            <p:extLst>
              <p:ext uri="{D42A27DB-BD31-4B8C-83A1-F6EECF244321}">
                <p14:modId xmlns:p14="http://schemas.microsoft.com/office/powerpoint/2010/main" val="1552680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66868340"/>
                    </a:ext>
                  </a:extLst>
                </a:gridCol>
                <a:gridCol w="1152143">
                  <a:extLst>
                    <a:ext uri="{9D8B030D-6E8A-4147-A177-3AD203B41FA5}">
                      <a16:colId xmlns:a16="http://schemas.microsoft.com/office/drawing/2014/main" val="3974041295"/>
                    </a:ext>
                  </a:extLst>
                </a:gridCol>
                <a:gridCol w="576072">
                  <a:extLst>
                    <a:ext uri="{9D8B030D-6E8A-4147-A177-3AD203B41FA5}">
                      <a16:colId xmlns:a16="http://schemas.microsoft.com/office/drawing/2014/main" val="1247869983"/>
                    </a:ext>
                  </a:extLst>
                </a:gridCol>
                <a:gridCol w="576072">
                  <a:extLst>
                    <a:ext uri="{9D8B030D-6E8A-4147-A177-3AD203B41FA5}">
                      <a16:colId xmlns:a16="http://schemas.microsoft.com/office/drawing/2014/main" val="227208559"/>
                    </a:ext>
                  </a:extLst>
                </a:gridCol>
                <a:gridCol w="576072">
                  <a:extLst>
                    <a:ext uri="{9D8B030D-6E8A-4147-A177-3AD203B41FA5}">
                      <a16:colId xmlns:a16="http://schemas.microsoft.com/office/drawing/2014/main" val="2109467152"/>
                    </a:ext>
                  </a:extLst>
                </a:gridCol>
                <a:gridCol w="576072">
                  <a:extLst>
                    <a:ext uri="{9D8B030D-6E8A-4147-A177-3AD203B41FA5}">
                      <a16:colId xmlns:a16="http://schemas.microsoft.com/office/drawing/2014/main" val="1724978382"/>
                    </a:ext>
                  </a:extLst>
                </a:gridCol>
                <a:gridCol w="576072">
                  <a:extLst>
                    <a:ext uri="{9D8B030D-6E8A-4147-A177-3AD203B41FA5}">
                      <a16:colId xmlns:a16="http://schemas.microsoft.com/office/drawing/2014/main" val="2220127411"/>
                    </a:ext>
                  </a:extLst>
                </a:gridCol>
                <a:gridCol w="576072">
                  <a:extLst>
                    <a:ext uri="{9D8B030D-6E8A-4147-A177-3AD203B41FA5}">
                      <a16:colId xmlns:a16="http://schemas.microsoft.com/office/drawing/2014/main" val="4140450344"/>
                    </a:ext>
                  </a:extLst>
                </a:gridCol>
                <a:gridCol w="576072">
                  <a:extLst>
                    <a:ext uri="{9D8B030D-6E8A-4147-A177-3AD203B41FA5}">
                      <a16:colId xmlns:a16="http://schemas.microsoft.com/office/drawing/2014/main" val="1127909839"/>
                    </a:ext>
                  </a:extLst>
                </a:gridCol>
                <a:gridCol w="576072">
                  <a:extLst>
                    <a:ext uri="{9D8B030D-6E8A-4147-A177-3AD203B41FA5}">
                      <a16:colId xmlns:a16="http://schemas.microsoft.com/office/drawing/2014/main" val="3764701399"/>
                    </a:ext>
                  </a:extLst>
                </a:gridCol>
                <a:gridCol w="576072">
                  <a:extLst>
                    <a:ext uri="{9D8B030D-6E8A-4147-A177-3AD203B41FA5}">
                      <a16:colId xmlns:a16="http://schemas.microsoft.com/office/drawing/2014/main" val="4019546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571576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- 2022-04-27 05:24:10</a:t>
                      </a:r>
                      <a:r>
                        <a:rPr kumimoji="0" lang="nl-NL" sz="1000" b="0" i="0" u="none" strike="noStrike" kern="1200" cap="none" spc="0" normalizeH="0" baseline="0" noProof="0">
                          <a:ln>
                            <a:noFill/>
                          </a:ln>
                          <a:solidFill>
                            <a:prstClr val="black"/>
                          </a:solidFill>
                          <a:effectLst/>
                          <a:uLnTx/>
                          <a:uFillTx/>
                          <a:latin typeface="+mn-lt"/>
                          <a:ea typeface="+mn-ea"/>
                          <a:cs typeface="+mn-cs"/>
                        </a:rPr>
                        <a:t>
 SANDER PROBEERDE KOOPJES 
TE JAGEN, MAAR ER WAS
EEN KLEINE TELEURSTELLING @SANDERHOOGENDRN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https://quintly-image-storage.s3.amazonaws.com/33630f87b9998f2c3940c7ab31fa800c/63fbd859f22e1ddf361a8c3ae290b184.jpg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04/27/2022 08:36:28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0.6880 %</a:t>
                      </a:r>
                    </a:p>
                  </a:txBody>
                  <a:tcPr/>
                </a:tc>
                <a:extLst>
                  <a:ext uri="{0D108BD9-81ED-4DB2-BD59-A6C34878D82A}">
                    <a16:rowId xmlns:a16="http://schemas.microsoft.com/office/drawing/2014/main" val="3387227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- 2022-04-17 12:14:42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https://quintly-image-storage.s3.amazonaws.com/33630f87b9998f2c3940c7ab31fa800c/2ef23aa0b3f7c4e548ac1731af3ce409.jpg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04/18/2022 12:08:45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0.9049 %</a:t>
                      </a:r>
                    </a:p>
                  </a:txBody>
                  <a:tcPr/>
                </a:tc>
                <a:extLst>
                  <a:ext uri="{0D108BD9-81ED-4DB2-BD59-A6C34878D82A}">
                    <a16:rowId xmlns:a16="http://schemas.microsoft.com/office/drawing/2014/main" val="2157313966"/>
                  </a:ext>
                </a:extLst>
              </a:tr>
            </a:tbl>
          </a:graphicData>
        </a:graphic>
      </p:graphicFrame>
      <p:sp>
        <p:nvSpPr>
          <p:cNvPr id="4" name="Text Placeholder 3">
            <a:extLst>
              <a:ext uri="{FF2B5EF4-FFF2-40B4-BE49-F238E27FC236}">
                <a16:creationId xmlns:a16="http://schemas.microsoft.com/office/drawing/2014/main" id="{1D57940C-2283-44DD-BC57-1503F4AC9A2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0362768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DF4F3-A197-43FB-B45C-7AF6C3C9239D}"/>
              </a:ext>
            </a:extLst>
          </p:cNvPr>
          <p:cNvSpPr>
            <a:spLocks noGrp="1"/>
          </p:cNvSpPr>
          <p:nvPr>
            <p:ph type="title"/>
          </p:nvPr>
        </p:nvSpPr>
        <p:spPr/>
        <p:txBody>
          <a:bodyPr/>
          <a:lstStyle/>
          <a:p>
            <a:r>
              <a:rPr lang="en-US"/>
              <a:t>Instagram Stories meeste impressies | NPO3FM - 5 of 13</a:t>
            </a:r>
          </a:p>
        </p:txBody>
      </p:sp>
      <p:graphicFrame>
        <p:nvGraphicFramePr>
          <p:cNvPr id="5" name="Table Placeholder 4">
            <a:extLst>
              <a:ext uri="{FF2B5EF4-FFF2-40B4-BE49-F238E27FC236}">
                <a16:creationId xmlns:a16="http://schemas.microsoft.com/office/drawing/2014/main" id="{567126B3-7CF6-4A9B-B330-FCC6FC528475}"/>
              </a:ext>
            </a:extLst>
          </p:cNvPr>
          <p:cNvGraphicFramePr>
            <a:graphicFrameLocks noGrp="1"/>
          </p:cNvGraphicFramePr>
          <p:nvPr>
            <p:ph type="tbl" sz="quarter" idx="13"/>
            <p:extLst>
              <p:ext uri="{D42A27DB-BD31-4B8C-83A1-F6EECF244321}">
                <p14:modId xmlns:p14="http://schemas.microsoft.com/office/powerpoint/2010/main" val="3542697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872782717"/>
                    </a:ext>
                  </a:extLst>
                </a:gridCol>
                <a:gridCol w="1152143">
                  <a:extLst>
                    <a:ext uri="{9D8B030D-6E8A-4147-A177-3AD203B41FA5}">
                      <a16:colId xmlns:a16="http://schemas.microsoft.com/office/drawing/2014/main" val="535654401"/>
                    </a:ext>
                  </a:extLst>
                </a:gridCol>
                <a:gridCol w="576072">
                  <a:extLst>
                    <a:ext uri="{9D8B030D-6E8A-4147-A177-3AD203B41FA5}">
                      <a16:colId xmlns:a16="http://schemas.microsoft.com/office/drawing/2014/main" val="160124152"/>
                    </a:ext>
                  </a:extLst>
                </a:gridCol>
                <a:gridCol w="576072">
                  <a:extLst>
                    <a:ext uri="{9D8B030D-6E8A-4147-A177-3AD203B41FA5}">
                      <a16:colId xmlns:a16="http://schemas.microsoft.com/office/drawing/2014/main" val="276390918"/>
                    </a:ext>
                  </a:extLst>
                </a:gridCol>
                <a:gridCol w="576072">
                  <a:extLst>
                    <a:ext uri="{9D8B030D-6E8A-4147-A177-3AD203B41FA5}">
                      <a16:colId xmlns:a16="http://schemas.microsoft.com/office/drawing/2014/main" val="1731823214"/>
                    </a:ext>
                  </a:extLst>
                </a:gridCol>
                <a:gridCol w="576072">
                  <a:extLst>
                    <a:ext uri="{9D8B030D-6E8A-4147-A177-3AD203B41FA5}">
                      <a16:colId xmlns:a16="http://schemas.microsoft.com/office/drawing/2014/main" val="1923165689"/>
                    </a:ext>
                  </a:extLst>
                </a:gridCol>
                <a:gridCol w="576072">
                  <a:extLst>
                    <a:ext uri="{9D8B030D-6E8A-4147-A177-3AD203B41FA5}">
                      <a16:colId xmlns:a16="http://schemas.microsoft.com/office/drawing/2014/main" val="2932218538"/>
                    </a:ext>
                  </a:extLst>
                </a:gridCol>
                <a:gridCol w="576072">
                  <a:extLst>
                    <a:ext uri="{9D8B030D-6E8A-4147-A177-3AD203B41FA5}">
                      <a16:colId xmlns:a16="http://schemas.microsoft.com/office/drawing/2014/main" val="2600393565"/>
                    </a:ext>
                  </a:extLst>
                </a:gridCol>
                <a:gridCol w="576072">
                  <a:extLst>
                    <a:ext uri="{9D8B030D-6E8A-4147-A177-3AD203B41FA5}">
                      <a16:colId xmlns:a16="http://schemas.microsoft.com/office/drawing/2014/main" val="2594930691"/>
                    </a:ext>
                  </a:extLst>
                </a:gridCol>
                <a:gridCol w="576072">
                  <a:extLst>
                    <a:ext uri="{9D8B030D-6E8A-4147-A177-3AD203B41FA5}">
                      <a16:colId xmlns:a16="http://schemas.microsoft.com/office/drawing/2014/main" val="1332461187"/>
                    </a:ext>
                  </a:extLst>
                </a:gridCol>
                <a:gridCol w="576072">
                  <a:extLst>
                    <a:ext uri="{9D8B030D-6E8A-4147-A177-3AD203B41FA5}">
                      <a16:colId xmlns:a16="http://schemas.microsoft.com/office/drawing/2014/main" val="3962712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142718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- 2022-04-27 08:49:21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https://quintly-image-storage.s3.amazonaws.com/33630f87b9998f2c3940c7ab31fa800c/2881b269666b3c5c85dbe1b82259f508.jpg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04/28/2022 08:36:30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0.7466 %</a:t>
                      </a:r>
                    </a:p>
                  </a:txBody>
                  <a:tcPr/>
                </a:tc>
                <a:extLst>
                  <a:ext uri="{0D108BD9-81ED-4DB2-BD59-A6C34878D82A}">
                    <a16:rowId xmlns:a16="http://schemas.microsoft.com/office/drawing/2014/main" val="112579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- 2022-04-17 08:50:25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https://quintly-image-storage.s3.amazonaws.com/33630f87b9998f2c3940c7ab31fa800c/412543a71c245753fd3c51377ddd8821.jpg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04/18/2022 08:36:22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1.1693 %</a:t>
                      </a:r>
                    </a:p>
                  </a:txBody>
                  <a:tcPr/>
                </a:tc>
                <a:extLst>
                  <a:ext uri="{0D108BD9-81ED-4DB2-BD59-A6C34878D82A}">
                    <a16:rowId xmlns:a16="http://schemas.microsoft.com/office/drawing/2014/main" val="1726105057"/>
                  </a:ext>
                </a:extLst>
              </a:tr>
            </a:tbl>
          </a:graphicData>
        </a:graphic>
      </p:graphicFrame>
      <p:sp>
        <p:nvSpPr>
          <p:cNvPr id="4" name="Text Placeholder 3">
            <a:extLst>
              <a:ext uri="{FF2B5EF4-FFF2-40B4-BE49-F238E27FC236}">
                <a16:creationId xmlns:a16="http://schemas.microsoft.com/office/drawing/2014/main" id="{BA0F95F9-7B2E-4A1C-8EEE-082B2BC9B9A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154794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1CF14-D5D1-4056-9178-472BF56C4043}"/>
              </a:ext>
            </a:extLst>
          </p:cNvPr>
          <p:cNvSpPr>
            <a:spLocks noGrp="1"/>
          </p:cNvSpPr>
          <p:nvPr>
            <p:ph type="title"/>
          </p:nvPr>
        </p:nvSpPr>
        <p:spPr/>
        <p:txBody>
          <a:bodyPr/>
          <a:lstStyle/>
          <a:p>
            <a:r>
              <a:rPr lang="en-US"/>
              <a:t>Instagram Stories meeste impressies | NPO3FM - 6 of 13</a:t>
            </a:r>
          </a:p>
        </p:txBody>
      </p:sp>
      <p:graphicFrame>
        <p:nvGraphicFramePr>
          <p:cNvPr id="5" name="Table Placeholder 4">
            <a:extLst>
              <a:ext uri="{FF2B5EF4-FFF2-40B4-BE49-F238E27FC236}">
                <a16:creationId xmlns:a16="http://schemas.microsoft.com/office/drawing/2014/main" id="{E1C92B75-99DB-4EED-8094-D5F2B5BCEEE8}"/>
              </a:ext>
            </a:extLst>
          </p:cNvPr>
          <p:cNvGraphicFramePr>
            <a:graphicFrameLocks noGrp="1"/>
          </p:cNvGraphicFramePr>
          <p:nvPr>
            <p:ph type="tbl" sz="quarter" idx="13"/>
            <p:extLst>
              <p:ext uri="{D42A27DB-BD31-4B8C-83A1-F6EECF244321}">
                <p14:modId xmlns:p14="http://schemas.microsoft.com/office/powerpoint/2010/main" val="2362545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855821209"/>
                    </a:ext>
                  </a:extLst>
                </a:gridCol>
                <a:gridCol w="1152143">
                  <a:extLst>
                    <a:ext uri="{9D8B030D-6E8A-4147-A177-3AD203B41FA5}">
                      <a16:colId xmlns:a16="http://schemas.microsoft.com/office/drawing/2014/main" val="2809510080"/>
                    </a:ext>
                  </a:extLst>
                </a:gridCol>
                <a:gridCol w="576072">
                  <a:extLst>
                    <a:ext uri="{9D8B030D-6E8A-4147-A177-3AD203B41FA5}">
                      <a16:colId xmlns:a16="http://schemas.microsoft.com/office/drawing/2014/main" val="3417438625"/>
                    </a:ext>
                  </a:extLst>
                </a:gridCol>
                <a:gridCol w="576072">
                  <a:extLst>
                    <a:ext uri="{9D8B030D-6E8A-4147-A177-3AD203B41FA5}">
                      <a16:colId xmlns:a16="http://schemas.microsoft.com/office/drawing/2014/main" val="2437039827"/>
                    </a:ext>
                  </a:extLst>
                </a:gridCol>
                <a:gridCol w="576072">
                  <a:extLst>
                    <a:ext uri="{9D8B030D-6E8A-4147-A177-3AD203B41FA5}">
                      <a16:colId xmlns:a16="http://schemas.microsoft.com/office/drawing/2014/main" val="3503199947"/>
                    </a:ext>
                  </a:extLst>
                </a:gridCol>
                <a:gridCol w="576072">
                  <a:extLst>
                    <a:ext uri="{9D8B030D-6E8A-4147-A177-3AD203B41FA5}">
                      <a16:colId xmlns:a16="http://schemas.microsoft.com/office/drawing/2014/main" val="2905383906"/>
                    </a:ext>
                  </a:extLst>
                </a:gridCol>
                <a:gridCol w="576072">
                  <a:extLst>
                    <a:ext uri="{9D8B030D-6E8A-4147-A177-3AD203B41FA5}">
                      <a16:colId xmlns:a16="http://schemas.microsoft.com/office/drawing/2014/main" val="110014935"/>
                    </a:ext>
                  </a:extLst>
                </a:gridCol>
                <a:gridCol w="576072">
                  <a:extLst>
                    <a:ext uri="{9D8B030D-6E8A-4147-A177-3AD203B41FA5}">
                      <a16:colId xmlns:a16="http://schemas.microsoft.com/office/drawing/2014/main" val="1601477069"/>
                    </a:ext>
                  </a:extLst>
                </a:gridCol>
                <a:gridCol w="576072">
                  <a:extLst>
                    <a:ext uri="{9D8B030D-6E8A-4147-A177-3AD203B41FA5}">
                      <a16:colId xmlns:a16="http://schemas.microsoft.com/office/drawing/2014/main" val="1013124269"/>
                    </a:ext>
                  </a:extLst>
                </a:gridCol>
                <a:gridCol w="576072">
                  <a:extLst>
                    <a:ext uri="{9D8B030D-6E8A-4147-A177-3AD203B41FA5}">
                      <a16:colId xmlns:a16="http://schemas.microsoft.com/office/drawing/2014/main" val="1347628045"/>
                    </a:ext>
                  </a:extLst>
                </a:gridCol>
                <a:gridCol w="576072">
                  <a:extLst>
                    <a:ext uri="{9D8B030D-6E8A-4147-A177-3AD203B41FA5}">
                      <a16:colId xmlns:a16="http://schemas.microsoft.com/office/drawing/2014/main" val="3152386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05541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- 2022-04-20 12:46:38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https://quintly-image-storage.s3.amazonaws.com/33630f87b9998f2c3940c7ab31fa800c/e4dc6ad24fa8fa48f926b9cdf4c1e3c1.jpg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04/21/2022 12:36:26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0.8847 %</a:t>
                      </a:r>
                    </a:p>
                  </a:txBody>
                  <a:tcPr/>
                </a:tc>
                <a:extLst>
                  <a:ext uri="{0D108BD9-81ED-4DB2-BD59-A6C34878D82A}">
                    <a16:rowId xmlns:a16="http://schemas.microsoft.com/office/drawing/2014/main" val="114226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- 2022-04-17 08:51:29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https://quintly-image-storage.s3.amazonaws.com/33630f87b9998f2c3940c7ab31fa800c/016aeb71cfabc38f0998520bd9abbbb9.jpg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04/18/2022 08:36:22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1.1310 %</a:t>
                      </a:r>
                    </a:p>
                  </a:txBody>
                  <a:tcPr/>
                </a:tc>
                <a:extLst>
                  <a:ext uri="{0D108BD9-81ED-4DB2-BD59-A6C34878D82A}">
                    <a16:rowId xmlns:a16="http://schemas.microsoft.com/office/drawing/2014/main" val="3923590008"/>
                  </a:ext>
                </a:extLst>
              </a:tr>
            </a:tbl>
          </a:graphicData>
        </a:graphic>
      </p:graphicFrame>
      <p:sp>
        <p:nvSpPr>
          <p:cNvPr id="4" name="Text Placeholder 3">
            <a:extLst>
              <a:ext uri="{FF2B5EF4-FFF2-40B4-BE49-F238E27FC236}">
                <a16:creationId xmlns:a16="http://schemas.microsoft.com/office/drawing/2014/main" id="{28B60A27-77C8-46A6-9965-BCCBD773115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499878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62FC8-3043-48B3-BFDB-2C082164AD80}"/>
              </a:ext>
            </a:extLst>
          </p:cNvPr>
          <p:cNvSpPr>
            <a:spLocks noGrp="1"/>
          </p:cNvSpPr>
          <p:nvPr>
            <p:ph type="title"/>
          </p:nvPr>
        </p:nvSpPr>
        <p:spPr/>
        <p:txBody>
          <a:bodyPr/>
          <a:lstStyle/>
          <a:p>
            <a:r>
              <a:rPr lang="en-US"/>
              <a:t>Instagram Stories meeste impressies | NPO3FM - 7 of 13</a:t>
            </a:r>
          </a:p>
        </p:txBody>
      </p:sp>
      <p:graphicFrame>
        <p:nvGraphicFramePr>
          <p:cNvPr id="5" name="Table Placeholder 4">
            <a:extLst>
              <a:ext uri="{FF2B5EF4-FFF2-40B4-BE49-F238E27FC236}">
                <a16:creationId xmlns:a16="http://schemas.microsoft.com/office/drawing/2014/main" id="{105CA7CB-BADA-4C92-B9A6-225F0FAAF5AC}"/>
              </a:ext>
            </a:extLst>
          </p:cNvPr>
          <p:cNvGraphicFramePr>
            <a:graphicFrameLocks noGrp="1"/>
          </p:cNvGraphicFramePr>
          <p:nvPr>
            <p:ph type="tbl" sz="quarter" idx="13"/>
            <p:extLst>
              <p:ext uri="{D42A27DB-BD31-4B8C-83A1-F6EECF244321}">
                <p14:modId xmlns:p14="http://schemas.microsoft.com/office/powerpoint/2010/main" val="2997763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085343924"/>
                    </a:ext>
                  </a:extLst>
                </a:gridCol>
                <a:gridCol w="1152143">
                  <a:extLst>
                    <a:ext uri="{9D8B030D-6E8A-4147-A177-3AD203B41FA5}">
                      <a16:colId xmlns:a16="http://schemas.microsoft.com/office/drawing/2014/main" val="1149474353"/>
                    </a:ext>
                  </a:extLst>
                </a:gridCol>
                <a:gridCol w="576072">
                  <a:extLst>
                    <a:ext uri="{9D8B030D-6E8A-4147-A177-3AD203B41FA5}">
                      <a16:colId xmlns:a16="http://schemas.microsoft.com/office/drawing/2014/main" val="274396759"/>
                    </a:ext>
                  </a:extLst>
                </a:gridCol>
                <a:gridCol w="576072">
                  <a:extLst>
                    <a:ext uri="{9D8B030D-6E8A-4147-A177-3AD203B41FA5}">
                      <a16:colId xmlns:a16="http://schemas.microsoft.com/office/drawing/2014/main" val="1187213966"/>
                    </a:ext>
                  </a:extLst>
                </a:gridCol>
                <a:gridCol w="576072">
                  <a:extLst>
                    <a:ext uri="{9D8B030D-6E8A-4147-A177-3AD203B41FA5}">
                      <a16:colId xmlns:a16="http://schemas.microsoft.com/office/drawing/2014/main" val="630427270"/>
                    </a:ext>
                  </a:extLst>
                </a:gridCol>
                <a:gridCol w="576072">
                  <a:extLst>
                    <a:ext uri="{9D8B030D-6E8A-4147-A177-3AD203B41FA5}">
                      <a16:colId xmlns:a16="http://schemas.microsoft.com/office/drawing/2014/main" val="2581942214"/>
                    </a:ext>
                  </a:extLst>
                </a:gridCol>
                <a:gridCol w="576072">
                  <a:extLst>
                    <a:ext uri="{9D8B030D-6E8A-4147-A177-3AD203B41FA5}">
                      <a16:colId xmlns:a16="http://schemas.microsoft.com/office/drawing/2014/main" val="3133455056"/>
                    </a:ext>
                  </a:extLst>
                </a:gridCol>
                <a:gridCol w="576072">
                  <a:extLst>
                    <a:ext uri="{9D8B030D-6E8A-4147-A177-3AD203B41FA5}">
                      <a16:colId xmlns:a16="http://schemas.microsoft.com/office/drawing/2014/main" val="2654436523"/>
                    </a:ext>
                  </a:extLst>
                </a:gridCol>
                <a:gridCol w="576072">
                  <a:extLst>
                    <a:ext uri="{9D8B030D-6E8A-4147-A177-3AD203B41FA5}">
                      <a16:colId xmlns:a16="http://schemas.microsoft.com/office/drawing/2014/main" val="946435814"/>
                    </a:ext>
                  </a:extLst>
                </a:gridCol>
                <a:gridCol w="576072">
                  <a:extLst>
                    <a:ext uri="{9D8B030D-6E8A-4147-A177-3AD203B41FA5}">
                      <a16:colId xmlns:a16="http://schemas.microsoft.com/office/drawing/2014/main" val="1725732604"/>
                    </a:ext>
                  </a:extLst>
                </a:gridCol>
                <a:gridCol w="576072">
                  <a:extLst>
                    <a:ext uri="{9D8B030D-6E8A-4147-A177-3AD203B41FA5}">
                      <a16:colId xmlns:a16="http://schemas.microsoft.com/office/drawing/2014/main" val="857432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683016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- 2022-04-27 08:49:23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https://quintly-image-storage.s3.amazonaws.com/33630f87b9998f2c3940c7ab31fa800c/48a09343e713f7bddbf0c1eecb96d25f.jpg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04/28/2022 08:36:30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0.8636 %</a:t>
                      </a:r>
                    </a:p>
                  </a:txBody>
                  <a:tcPr/>
                </a:tc>
                <a:extLst>
                  <a:ext uri="{0D108BD9-81ED-4DB2-BD59-A6C34878D82A}">
                    <a16:rowId xmlns:a16="http://schemas.microsoft.com/office/drawing/2014/main" val="3277526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- 2022-04-17 08:52:39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https://quintly-image-storage.s3.amazonaws.com/33630f87b9998f2c3940c7ab31fa800c/12e95c98a45017fb1b0685a42e99c8c9.jpg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04/18/2022 08:36:22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1.1145 %</a:t>
                      </a:r>
                    </a:p>
                  </a:txBody>
                  <a:tcPr/>
                </a:tc>
                <a:extLst>
                  <a:ext uri="{0D108BD9-81ED-4DB2-BD59-A6C34878D82A}">
                    <a16:rowId xmlns:a16="http://schemas.microsoft.com/office/drawing/2014/main" val="2289718416"/>
                  </a:ext>
                </a:extLst>
              </a:tr>
            </a:tbl>
          </a:graphicData>
        </a:graphic>
      </p:graphicFrame>
      <p:sp>
        <p:nvSpPr>
          <p:cNvPr id="4" name="Text Placeholder 3">
            <a:extLst>
              <a:ext uri="{FF2B5EF4-FFF2-40B4-BE49-F238E27FC236}">
                <a16:creationId xmlns:a16="http://schemas.microsoft.com/office/drawing/2014/main" id="{A74753A3-E1EB-4FB6-BAE2-C3566ED3334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3584703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FD2D0-A58D-4FDB-AECF-BA50B3FB98B9}"/>
              </a:ext>
            </a:extLst>
          </p:cNvPr>
          <p:cNvSpPr>
            <a:spLocks noGrp="1"/>
          </p:cNvSpPr>
          <p:nvPr>
            <p:ph type="title"/>
          </p:nvPr>
        </p:nvSpPr>
        <p:spPr/>
        <p:txBody>
          <a:bodyPr/>
          <a:lstStyle/>
          <a:p>
            <a:r>
              <a:rPr lang="en-US"/>
              <a:t>Instagram Stories meeste impressies | NPO3FM - 8 of 13</a:t>
            </a:r>
          </a:p>
        </p:txBody>
      </p:sp>
      <p:graphicFrame>
        <p:nvGraphicFramePr>
          <p:cNvPr id="5" name="Table Placeholder 4">
            <a:extLst>
              <a:ext uri="{FF2B5EF4-FFF2-40B4-BE49-F238E27FC236}">
                <a16:creationId xmlns:a16="http://schemas.microsoft.com/office/drawing/2014/main" id="{D81D4479-3CBC-4E92-A967-8495D27CF890}"/>
              </a:ext>
            </a:extLst>
          </p:cNvPr>
          <p:cNvGraphicFramePr>
            <a:graphicFrameLocks noGrp="1"/>
          </p:cNvGraphicFramePr>
          <p:nvPr>
            <p:ph type="tbl" sz="quarter" idx="13"/>
            <p:extLst>
              <p:ext uri="{D42A27DB-BD31-4B8C-83A1-F6EECF244321}">
                <p14:modId xmlns:p14="http://schemas.microsoft.com/office/powerpoint/2010/main" val="3781527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4201465715"/>
                    </a:ext>
                  </a:extLst>
                </a:gridCol>
                <a:gridCol w="1152143">
                  <a:extLst>
                    <a:ext uri="{9D8B030D-6E8A-4147-A177-3AD203B41FA5}">
                      <a16:colId xmlns:a16="http://schemas.microsoft.com/office/drawing/2014/main" val="1010399430"/>
                    </a:ext>
                  </a:extLst>
                </a:gridCol>
                <a:gridCol w="576072">
                  <a:extLst>
                    <a:ext uri="{9D8B030D-6E8A-4147-A177-3AD203B41FA5}">
                      <a16:colId xmlns:a16="http://schemas.microsoft.com/office/drawing/2014/main" val="504630630"/>
                    </a:ext>
                  </a:extLst>
                </a:gridCol>
                <a:gridCol w="576072">
                  <a:extLst>
                    <a:ext uri="{9D8B030D-6E8A-4147-A177-3AD203B41FA5}">
                      <a16:colId xmlns:a16="http://schemas.microsoft.com/office/drawing/2014/main" val="3473316987"/>
                    </a:ext>
                  </a:extLst>
                </a:gridCol>
                <a:gridCol w="576072">
                  <a:extLst>
                    <a:ext uri="{9D8B030D-6E8A-4147-A177-3AD203B41FA5}">
                      <a16:colId xmlns:a16="http://schemas.microsoft.com/office/drawing/2014/main" val="2645861519"/>
                    </a:ext>
                  </a:extLst>
                </a:gridCol>
                <a:gridCol w="576072">
                  <a:extLst>
                    <a:ext uri="{9D8B030D-6E8A-4147-A177-3AD203B41FA5}">
                      <a16:colId xmlns:a16="http://schemas.microsoft.com/office/drawing/2014/main" val="2198991915"/>
                    </a:ext>
                  </a:extLst>
                </a:gridCol>
                <a:gridCol w="576072">
                  <a:extLst>
                    <a:ext uri="{9D8B030D-6E8A-4147-A177-3AD203B41FA5}">
                      <a16:colId xmlns:a16="http://schemas.microsoft.com/office/drawing/2014/main" val="3809176818"/>
                    </a:ext>
                  </a:extLst>
                </a:gridCol>
                <a:gridCol w="576072">
                  <a:extLst>
                    <a:ext uri="{9D8B030D-6E8A-4147-A177-3AD203B41FA5}">
                      <a16:colId xmlns:a16="http://schemas.microsoft.com/office/drawing/2014/main" val="3589213326"/>
                    </a:ext>
                  </a:extLst>
                </a:gridCol>
                <a:gridCol w="576072">
                  <a:extLst>
                    <a:ext uri="{9D8B030D-6E8A-4147-A177-3AD203B41FA5}">
                      <a16:colId xmlns:a16="http://schemas.microsoft.com/office/drawing/2014/main" val="3921489511"/>
                    </a:ext>
                  </a:extLst>
                </a:gridCol>
                <a:gridCol w="576072">
                  <a:extLst>
                    <a:ext uri="{9D8B030D-6E8A-4147-A177-3AD203B41FA5}">
                      <a16:colId xmlns:a16="http://schemas.microsoft.com/office/drawing/2014/main" val="3931211213"/>
                    </a:ext>
                  </a:extLst>
                </a:gridCol>
                <a:gridCol w="576072">
                  <a:extLst>
                    <a:ext uri="{9D8B030D-6E8A-4147-A177-3AD203B41FA5}">
                      <a16:colId xmlns:a16="http://schemas.microsoft.com/office/drawing/2014/main" val="4109792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753987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- 2022-04-27 07:19:33</a:t>
                      </a:r>
                      <a:r>
                        <a:rPr kumimoji="0" lang="nl-NL" sz="1000" b="0" i="0" u="none" strike="noStrike" kern="1200" cap="none" spc="0" normalizeH="0" baseline="0" noProof="0">
                          <a:ln>
                            <a:noFill/>
                          </a:ln>
                          <a:solidFill>
                            <a:prstClr val="black"/>
                          </a:solidFill>
                          <a:effectLst/>
                          <a:uLnTx/>
                          <a:uFillTx/>
                          <a:latin typeface="+mn-lt"/>
                          <a:ea typeface="+mn-ea"/>
                          <a:cs typeface="+mn-cs"/>
                        </a:rPr>
                        <a:t>
 TOMPOUCEVRAAG:
IN 2002 WERD IN PURMEREND EEN HELE LANGE TOMPOUCE GEMAAKT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https://quintly-image-storage.s3.amazonaws.com/33630f87b9998f2c3940c7ab31fa800c/0856cc2cf19e2b06857d2f68b13e0b09.jpg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04/27/2022 13:36:29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0.8934 %</a:t>
                      </a:r>
                    </a:p>
                  </a:txBody>
                  <a:tcPr/>
                </a:tc>
                <a:extLst>
                  <a:ext uri="{0D108BD9-81ED-4DB2-BD59-A6C34878D82A}">
                    <a16:rowId xmlns:a16="http://schemas.microsoft.com/office/drawing/2014/main" val="3017203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- 2022-04-17 08:53:19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https://quintly-image-storage.s3.amazonaws.com/33630f87b9998f2c3940c7ab31fa800c/9a367c9b23445b57ed29fd796a2374f9.jpg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04/18/2022 08:36:22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1.0996 %</a:t>
                      </a:r>
                    </a:p>
                  </a:txBody>
                  <a:tcPr/>
                </a:tc>
                <a:extLst>
                  <a:ext uri="{0D108BD9-81ED-4DB2-BD59-A6C34878D82A}">
                    <a16:rowId xmlns:a16="http://schemas.microsoft.com/office/drawing/2014/main" val="611736189"/>
                  </a:ext>
                </a:extLst>
              </a:tr>
            </a:tbl>
          </a:graphicData>
        </a:graphic>
      </p:graphicFrame>
      <p:sp>
        <p:nvSpPr>
          <p:cNvPr id="4" name="Text Placeholder 3">
            <a:extLst>
              <a:ext uri="{FF2B5EF4-FFF2-40B4-BE49-F238E27FC236}">
                <a16:creationId xmlns:a16="http://schemas.microsoft.com/office/drawing/2014/main" id="{20551C1A-B700-4699-8893-BB75588A756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750488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EF811-D98B-4D84-9E77-E3092BC53DCE}"/>
              </a:ext>
            </a:extLst>
          </p:cNvPr>
          <p:cNvSpPr>
            <a:spLocks noGrp="1"/>
          </p:cNvSpPr>
          <p:nvPr>
            <p:ph type="title"/>
          </p:nvPr>
        </p:nvSpPr>
        <p:spPr/>
        <p:txBody>
          <a:bodyPr/>
          <a:lstStyle/>
          <a:p>
            <a:r>
              <a:rPr lang="en-US"/>
              <a:t>Instagram Stories meeste impressies | NPO3FM - 9 of 13</a:t>
            </a:r>
          </a:p>
        </p:txBody>
      </p:sp>
      <p:graphicFrame>
        <p:nvGraphicFramePr>
          <p:cNvPr id="5" name="Table Placeholder 4">
            <a:extLst>
              <a:ext uri="{FF2B5EF4-FFF2-40B4-BE49-F238E27FC236}">
                <a16:creationId xmlns:a16="http://schemas.microsoft.com/office/drawing/2014/main" id="{115D98AA-8C0B-4676-B489-3E0A54188A81}"/>
              </a:ext>
            </a:extLst>
          </p:cNvPr>
          <p:cNvGraphicFramePr>
            <a:graphicFrameLocks noGrp="1"/>
          </p:cNvGraphicFramePr>
          <p:nvPr>
            <p:ph type="tbl" sz="quarter" idx="13"/>
            <p:extLst>
              <p:ext uri="{D42A27DB-BD31-4B8C-83A1-F6EECF244321}">
                <p14:modId xmlns:p14="http://schemas.microsoft.com/office/powerpoint/2010/main" val="199861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3399669"/>
                    </a:ext>
                  </a:extLst>
                </a:gridCol>
                <a:gridCol w="1152143">
                  <a:extLst>
                    <a:ext uri="{9D8B030D-6E8A-4147-A177-3AD203B41FA5}">
                      <a16:colId xmlns:a16="http://schemas.microsoft.com/office/drawing/2014/main" val="1840590486"/>
                    </a:ext>
                  </a:extLst>
                </a:gridCol>
                <a:gridCol w="576072">
                  <a:extLst>
                    <a:ext uri="{9D8B030D-6E8A-4147-A177-3AD203B41FA5}">
                      <a16:colId xmlns:a16="http://schemas.microsoft.com/office/drawing/2014/main" val="2069040566"/>
                    </a:ext>
                  </a:extLst>
                </a:gridCol>
                <a:gridCol w="576072">
                  <a:extLst>
                    <a:ext uri="{9D8B030D-6E8A-4147-A177-3AD203B41FA5}">
                      <a16:colId xmlns:a16="http://schemas.microsoft.com/office/drawing/2014/main" val="71177093"/>
                    </a:ext>
                  </a:extLst>
                </a:gridCol>
                <a:gridCol w="576072">
                  <a:extLst>
                    <a:ext uri="{9D8B030D-6E8A-4147-A177-3AD203B41FA5}">
                      <a16:colId xmlns:a16="http://schemas.microsoft.com/office/drawing/2014/main" val="2139216623"/>
                    </a:ext>
                  </a:extLst>
                </a:gridCol>
                <a:gridCol w="576072">
                  <a:extLst>
                    <a:ext uri="{9D8B030D-6E8A-4147-A177-3AD203B41FA5}">
                      <a16:colId xmlns:a16="http://schemas.microsoft.com/office/drawing/2014/main" val="1406632149"/>
                    </a:ext>
                  </a:extLst>
                </a:gridCol>
                <a:gridCol w="576072">
                  <a:extLst>
                    <a:ext uri="{9D8B030D-6E8A-4147-A177-3AD203B41FA5}">
                      <a16:colId xmlns:a16="http://schemas.microsoft.com/office/drawing/2014/main" val="2633201998"/>
                    </a:ext>
                  </a:extLst>
                </a:gridCol>
                <a:gridCol w="576072">
                  <a:extLst>
                    <a:ext uri="{9D8B030D-6E8A-4147-A177-3AD203B41FA5}">
                      <a16:colId xmlns:a16="http://schemas.microsoft.com/office/drawing/2014/main" val="1151887213"/>
                    </a:ext>
                  </a:extLst>
                </a:gridCol>
                <a:gridCol w="576072">
                  <a:extLst>
                    <a:ext uri="{9D8B030D-6E8A-4147-A177-3AD203B41FA5}">
                      <a16:colId xmlns:a16="http://schemas.microsoft.com/office/drawing/2014/main" val="3874733840"/>
                    </a:ext>
                  </a:extLst>
                </a:gridCol>
                <a:gridCol w="576072">
                  <a:extLst>
                    <a:ext uri="{9D8B030D-6E8A-4147-A177-3AD203B41FA5}">
                      <a16:colId xmlns:a16="http://schemas.microsoft.com/office/drawing/2014/main" val="645592048"/>
                    </a:ext>
                  </a:extLst>
                </a:gridCol>
                <a:gridCol w="576072">
                  <a:extLst>
                    <a:ext uri="{9D8B030D-6E8A-4147-A177-3AD203B41FA5}">
                      <a16:colId xmlns:a16="http://schemas.microsoft.com/office/drawing/2014/main" val="1561709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770311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- 2022-04-17 08:54:09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https://quintly-image-storage.s3.amazonaws.com/33630f87b9998f2c3940c7ab31fa800c/dc94c208d0c51cd50049ac0c34b21678.jpg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04/18/2022 08:36:22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1.0503 %</a:t>
                      </a:r>
                    </a:p>
                  </a:txBody>
                  <a:tcPr/>
                </a:tc>
                <a:extLst>
                  <a:ext uri="{0D108BD9-81ED-4DB2-BD59-A6C34878D82A}">
                    <a16:rowId xmlns:a16="http://schemas.microsoft.com/office/drawing/2014/main" val="252359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- 2022-04-16 19:16:45</a:t>
                      </a:r>
                      <a:r>
                        <a:rPr kumimoji="0" lang="nl-NL" sz="1000" b="0" i="0" u="none" strike="noStrike" kern="1200" cap="none" spc="0" normalizeH="0" baseline="0" noProof="0">
                          <a:ln>
                            <a:noFill/>
                          </a:ln>
                          <a:solidFill>
                            <a:prstClr val="black"/>
                          </a:solidFill>
                          <a:effectLst/>
                          <a:uLnTx/>
                          <a:uFillTx/>
                          <a:latin typeface="+mn-lt"/>
                          <a:ea typeface="+mn-ea"/>
                          <a:cs typeface="+mn-cs"/>
                        </a:rPr>
                        <a:t>
 “JA HALLO! IK NEEM EVEN DE STORIES OVER VANAF… …DE OFFICIEUZE OPENING VAN HET FESTIVALSEIZOEN… …PAASPOP FESTIVAL IN SCHIJNDEL!”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https://quintly-image-storage.s3.amazonaws.com/33630f87b9998f2c3940c7ab31fa800c/3de3bfcabdc2a4d47a488b1d9f37264e.jpg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04/17/2022 19:06:27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0.7690 %</a:t>
                      </a:r>
                    </a:p>
                  </a:txBody>
                  <a:tcPr/>
                </a:tc>
                <a:extLst>
                  <a:ext uri="{0D108BD9-81ED-4DB2-BD59-A6C34878D82A}">
                    <a16:rowId xmlns:a16="http://schemas.microsoft.com/office/drawing/2014/main" val="372605344"/>
                  </a:ext>
                </a:extLst>
              </a:tr>
            </a:tbl>
          </a:graphicData>
        </a:graphic>
      </p:graphicFrame>
      <p:sp>
        <p:nvSpPr>
          <p:cNvPr id="4" name="Text Placeholder 3">
            <a:extLst>
              <a:ext uri="{FF2B5EF4-FFF2-40B4-BE49-F238E27FC236}">
                <a16:creationId xmlns:a16="http://schemas.microsoft.com/office/drawing/2014/main" id="{824252BC-0E0E-4603-894B-2CAEC54C59B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7850314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69D1-72F9-4046-BF35-D7CD0DCF5FDF}"/>
              </a:ext>
            </a:extLst>
          </p:cNvPr>
          <p:cNvSpPr>
            <a:spLocks noGrp="1"/>
          </p:cNvSpPr>
          <p:nvPr>
            <p:ph type="title"/>
          </p:nvPr>
        </p:nvSpPr>
        <p:spPr/>
        <p:txBody>
          <a:bodyPr/>
          <a:lstStyle/>
          <a:p>
            <a:r>
              <a:rPr lang="en-US"/>
              <a:t>Instagram Stories meeste impressies | NPO3FM - 10 of 13</a:t>
            </a:r>
          </a:p>
        </p:txBody>
      </p:sp>
      <p:graphicFrame>
        <p:nvGraphicFramePr>
          <p:cNvPr id="5" name="Table Placeholder 4">
            <a:extLst>
              <a:ext uri="{FF2B5EF4-FFF2-40B4-BE49-F238E27FC236}">
                <a16:creationId xmlns:a16="http://schemas.microsoft.com/office/drawing/2014/main" id="{555A083A-FF9A-45C6-9283-612F4E2DE2D5}"/>
              </a:ext>
            </a:extLst>
          </p:cNvPr>
          <p:cNvGraphicFramePr>
            <a:graphicFrameLocks noGrp="1"/>
          </p:cNvGraphicFramePr>
          <p:nvPr>
            <p:ph type="tbl" sz="quarter" idx="13"/>
            <p:extLst>
              <p:ext uri="{D42A27DB-BD31-4B8C-83A1-F6EECF244321}">
                <p14:modId xmlns:p14="http://schemas.microsoft.com/office/powerpoint/2010/main" val="57470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689417661"/>
                    </a:ext>
                  </a:extLst>
                </a:gridCol>
                <a:gridCol w="1152143">
                  <a:extLst>
                    <a:ext uri="{9D8B030D-6E8A-4147-A177-3AD203B41FA5}">
                      <a16:colId xmlns:a16="http://schemas.microsoft.com/office/drawing/2014/main" val="3163529023"/>
                    </a:ext>
                  </a:extLst>
                </a:gridCol>
                <a:gridCol w="576072">
                  <a:extLst>
                    <a:ext uri="{9D8B030D-6E8A-4147-A177-3AD203B41FA5}">
                      <a16:colId xmlns:a16="http://schemas.microsoft.com/office/drawing/2014/main" val="123340947"/>
                    </a:ext>
                  </a:extLst>
                </a:gridCol>
                <a:gridCol w="576072">
                  <a:extLst>
                    <a:ext uri="{9D8B030D-6E8A-4147-A177-3AD203B41FA5}">
                      <a16:colId xmlns:a16="http://schemas.microsoft.com/office/drawing/2014/main" val="3038280423"/>
                    </a:ext>
                  </a:extLst>
                </a:gridCol>
                <a:gridCol w="576072">
                  <a:extLst>
                    <a:ext uri="{9D8B030D-6E8A-4147-A177-3AD203B41FA5}">
                      <a16:colId xmlns:a16="http://schemas.microsoft.com/office/drawing/2014/main" val="2826558779"/>
                    </a:ext>
                  </a:extLst>
                </a:gridCol>
                <a:gridCol w="576072">
                  <a:extLst>
                    <a:ext uri="{9D8B030D-6E8A-4147-A177-3AD203B41FA5}">
                      <a16:colId xmlns:a16="http://schemas.microsoft.com/office/drawing/2014/main" val="2560379360"/>
                    </a:ext>
                  </a:extLst>
                </a:gridCol>
                <a:gridCol w="576072">
                  <a:extLst>
                    <a:ext uri="{9D8B030D-6E8A-4147-A177-3AD203B41FA5}">
                      <a16:colId xmlns:a16="http://schemas.microsoft.com/office/drawing/2014/main" val="1541298433"/>
                    </a:ext>
                  </a:extLst>
                </a:gridCol>
                <a:gridCol w="576072">
                  <a:extLst>
                    <a:ext uri="{9D8B030D-6E8A-4147-A177-3AD203B41FA5}">
                      <a16:colId xmlns:a16="http://schemas.microsoft.com/office/drawing/2014/main" val="2840777496"/>
                    </a:ext>
                  </a:extLst>
                </a:gridCol>
                <a:gridCol w="576072">
                  <a:extLst>
                    <a:ext uri="{9D8B030D-6E8A-4147-A177-3AD203B41FA5}">
                      <a16:colId xmlns:a16="http://schemas.microsoft.com/office/drawing/2014/main" val="3699244903"/>
                    </a:ext>
                  </a:extLst>
                </a:gridCol>
                <a:gridCol w="576072">
                  <a:extLst>
                    <a:ext uri="{9D8B030D-6E8A-4147-A177-3AD203B41FA5}">
                      <a16:colId xmlns:a16="http://schemas.microsoft.com/office/drawing/2014/main" val="105429607"/>
                    </a:ext>
                  </a:extLst>
                </a:gridCol>
                <a:gridCol w="576072">
                  <a:extLst>
                    <a:ext uri="{9D8B030D-6E8A-4147-A177-3AD203B41FA5}">
                      <a16:colId xmlns:a16="http://schemas.microsoft.com/office/drawing/2014/main" val="2727281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541795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- 2022-04-20 12:47:06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https://quintly-image-storage.s3.amazonaws.com/33630f87b9998f2c3940c7ab31fa800c/0fecaa06c1e589de710d9f70d9aad01c.jpg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04/21/2022 12:36:26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1.0112 %</a:t>
                      </a:r>
                    </a:p>
                  </a:txBody>
                  <a:tcPr/>
                </a:tc>
                <a:extLst>
                  <a:ext uri="{0D108BD9-81ED-4DB2-BD59-A6C34878D82A}">
                    <a16:rowId xmlns:a16="http://schemas.microsoft.com/office/drawing/2014/main" val="3056203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- 2022-04-17 08:54:35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https://quintly-image-storage.s3.amazonaws.com/33630f87b9998f2c3940c7ab31fa800c/4b06d1b3abd9ee2ee38c75ed3841f0ee.jpg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04/18/2022 08:36:22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1.0303 %</a:t>
                      </a:r>
                    </a:p>
                  </a:txBody>
                  <a:tcPr/>
                </a:tc>
                <a:extLst>
                  <a:ext uri="{0D108BD9-81ED-4DB2-BD59-A6C34878D82A}">
                    <a16:rowId xmlns:a16="http://schemas.microsoft.com/office/drawing/2014/main" val="3404730270"/>
                  </a:ext>
                </a:extLst>
              </a:tr>
            </a:tbl>
          </a:graphicData>
        </a:graphic>
      </p:graphicFrame>
      <p:sp>
        <p:nvSpPr>
          <p:cNvPr id="4" name="Text Placeholder 3">
            <a:extLst>
              <a:ext uri="{FF2B5EF4-FFF2-40B4-BE49-F238E27FC236}">
                <a16:creationId xmlns:a16="http://schemas.microsoft.com/office/drawing/2014/main" id="{3597226C-98EA-435A-A1E9-A726ADDCAD9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1155354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7A41D-F975-4145-A768-175D55C87758}"/>
              </a:ext>
            </a:extLst>
          </p:cNvPr>
          <p:cNvSpPr>
            <a:spLocks noGrp="1"/>
          </p:cNvSpPr>
          <p:nvPr>
            <p:ph type="title"/>
          </p:nvPr>
        </p:nvSpPr>
        <p:spPr/>
        <p:txBody>
          <a:bodyPr/>
          <a:lstStyle/>
          <a:p>
            <a:r>
              <a:rPr lang="en-US"/>
              <a:t>Instagram Stories meeste impressies | NPO3FM - 11 of 13</a:t>
            </a:r>
          </a:p>
        </p:txBody>
      </p:sp>
      <p:graphicFrame>
        <p:nvGraphicFramePr>
          <p:cNvPr id="5" name="Table Placeholder 4">
            <a:extLst>
              <a:ext uri="{FF2B5EF4-FFF2-40B4-BE49-F238E27FC236}">
                <a16:creationId xmlns:a16="http://schemas.microsoft.com/office/drawing/2014/main" id="{457FCF72-9671-41E2-8884-330350F3B12F}"/>
              </a:ext>
            </a:extLst>
          </p:cNvPr>
          <p:cNvGraphicFramePr>
            <a:graphicFrameLocks noGrp="1"/>
          </p:cNvGraphicFramePr>
          <p:nvPr>
            <p:ph type="tbl" sz="quarter" idx="13"/>
            <p:extLst>
              <p:ext uri="{D42A27DB-BD31-4B8C-83A1-F6EECF244321}">
                <p14:modId xmlns:p14="http://schemas.microsoft.com/office/powerpoint/2010/main" val="1348323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693001117"/>
                    </a:ext>
                  </a:extLst>
                </a:gridCol>
                <a:gridCol w="1152143">
                  <a:extLst>
                    <a:ext uri="{9D8B030D-6E8A-4147-A177-3AD203B41FA5}">
                      <a16:colId xmlns:a16="http://schemas.microsoft.com/office/drawing/2014/main" val="1584227950"/>
                    </a:ext>
                  </a:extLst>
                </a:gridCol>
                <a:gridCol w="576072">
                  <a:extLst>
                    <a:ext uri="{9D8B030D-6E8A-4147-A177-3AD203B41FA5}">
                      <a16:colId xmlns:a16="http://schemas.microsoft.com/office/drawing/2014/main" val="288856667"/>
                    </a:ext>
                  </a:extLst>
                </a:gridCol>
                <a:gridCol w="576072">
                  <a:extLst>
                    <a:ext uri="{9D8B030D-6E8A-4147-A177-3AD203B41FA5}">
                      <a16:colId xmlns:a16="http://schemas.microsoft.com/office/drawing/2014/main" val="3779334156"/>
                    </a:ext>
                  </a:extLst>
                </a:gridCol>
                <a:gridCol w="576072">
                  <a:extLst>
                    <a:ext uri="{9D8B030D-6E8A-4147-A177-3AD203B41FA5}">
                      <a16:colId xmlns:a16="http://schemas.microsoft.com/office/drawing/2014/main" val="2338407927"/>
                    </a:ext>
                  </a:extLst>
                </a:gridCol>
                <a:gridCol w="576072">
                  <a:extLst>
                    <a:ext uri="{9D8B030D-6E8A-4147-A177-3AD203B41FA5}">
                      <a16:colId xmlns:a16="http://schemas.microsoft.com/office/drawing/2014/main" val="3862513348"/>
                    </a:ext>
                  </a:extLst>
                </a:gridCol>
                <a:gridCol w="576072">
                  <a:extLst>
                    <a:ext uri="{9D8B030D-6E8A-4147-A177-3AD203B41FA5}">
                      <a16:colId xmlns:a16="http://schemas.microsoft.com/office/drawing/2014/main" val="880034674"/>
                    </a:ext>
                  </a:extLst>
                </a:gridCol>
                <a:gridCol w="576072">
                  <a:extLst>
                    <a:ext uri="{9D8B030D-6E8A-4147-A177-3AD203B41FA5}">
                      <a16:colId xmlns:a16="http://schemas.microsoft.com/office/drawing/2014/main" val="949413283"/>
                    </a:ext>
                  </a:extLst>
                </a:gridCol>
                <a:gridCol w="576072">
                  <a:extLst>
                    <a:ext uri="{9D8B030D-6E8A-4147-A177-3AD203B41FA5}">
                      <a16:colId xmlns:a16="http://schemas.microsoft.com/office/drawing/2014/main" val="913182041"/>
                    </a:ext>
                  </a:extLst>
                </a:gridCol>
                <a:gridCol w="576072">
                  <a:extLst>
                    <a:ext uri="{9D8B030D-6E8A-4147-A177-3AD203B41FA5}">
                      <a16:colId xmlns:a16="http://schemas.microsoft.com/office/drawing/2014/main" val="3844349069"/>
                    </a:ext>
                  </a:extLst>
                </a:gridCol>
                <a:gridCol w="576072">
                  <a:extLst>
                    <a:ext uri="{9D8B030D-6E8A-4147-A177-3AD203B41FA5}">
                      <a16:colId xmlns:a16="http://schemas.microsoft.com/office/drawing/2014/main" val="54268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3488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- 2022-04-09 10:58:19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https://quintly-image-storage.s3.amazonaws.com/33630f87b9998f2c3940c7ab31fa800c/06be6825ff76fb3aece252e7f961b262.jpg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04/10/2022 10:36:42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0.8771 %</a:t>
                      </a:r>
                    </a:p>
                  </a:txBody>
                  <a:tcPr/>
                </a:tc>
                <a:extLst>
                  <a:ext uri="{0D108BD9-81ED-4DB2-BD59-A6C34878D82A}">
                    <a16:rowId xmlns:a16="http://schemas.microsoft.com/office/drawing/2014/main" val="4223524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- 2022-04-16 22:22:01</a:t>
                      </a:r>
                      <a:r>
                        <a:rPr kumimoji="0" lang="en-US" sz="1000" b="0" i="0" u="none" strike="noStrike" kern="1200" cap="none" spc="0" normalizeH="0" baseline="0" noProof="0">
                          <a:ln>
                            <a:noFill/>
                          </a:ln>
                          <a:solidFill>
                            <a:prstClr val="black"/>
                          </a:solidFill>
                          <a:effectLst/>
                          <a:uLnTx/>
                          <a:uFillTx/>
                          <a:latin typeface="+mn-lt"/>
                          <a:ea typeface="+mn-ea"/>
                          <a:cs typeface="+mn-cs"/>
                        </a:rPr>
                        <a:t>
 🔥SINGLEFEESTJE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https://quintly-image-storage.s3.amazonaws.com/33630f87b9998f2c3940c7ab31fa800c/8497c80f07a2393f56cb49156b493721.jpg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04/17/2022 22:06:26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1.0791 %</a:t>
                      </a:r>
                    </a:p>
                  </a:txBody>
                  <a:tcPr/>
                </a:tc>
                <a:extLst>
                  <a:ext uri="{0D108BD9-81ED-4DB2-BD59-A6C34878D82A}">
                    <a16:rowId xmlns:a16="http://schemas.microsoft.com/office/drawing/2014/main" val="3953432264"/>
                  </a:ext>
                </a:extLst>
              </a:tr>
            </a:tbl>
          </a:graphicData>
        </a:graphic>
      </p:graphicFrame>
      <p:sp>
        <p:nvSpPr>
          <p:cNvPr id="4" name="Text Placeholder 3">
            <a:extLst>
              <a:ext uri="{FF2B5EF4-FFF2-40B4-BE49-F238E27FC236}">
                <a16:creationId xmlns:a16="http://schemas.microsoft.com/office/drawing/2014/main" id="{10D35BEE-F9AA-4884-AB39-534675E7AD4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1807050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D38D0-5452-4643-98F1-E9C2FF69A77A}"/>
              </a:ext>
            </a:extLst>
          </p:cNvPr>
          <p:cNvSpPr>
            <a:spLocks noGrp="1"/>
          </p:cNvSpPr>
          <p:nvPr>
            <p:ph type="title"/>
          </p:nvPr>
        </p:nvSpPr>
        <p:spPr/>
        <p:txBody>
          <a:bodyPr/>
          <a:lstStyle/>
          <a:p>
            <a:r>
              <a:rPr lang="en-US"/>
              <a:t>Instagram Stories meeste impressies | NPO3FM - 12 of 13</a:t>
            </a:r>
          </a:p>
        </p:txBody>
      </p:sp>
      <p:graphicFrame>
        <p:nvGraphicFramePr>
          <p:cNvPr id="5" name="Table Placeholder 4">
            <a:extLst>
              <a:ext uri="{FF2B5EF4-FFF2-40B4-BE49-F238E27FC236}">
                <a16:creationId xmlns:a16="http://schemas.microsoft.com/office/drawing/2014/main" id="{4B4DA724-1612-4A62-AD98-48E62CBB9972}"/>
              </a:ext>
            </a:extLst>
          </p:cNvPr>
          <p:cNvGraphicFramePr>
            <a:graphicFrameLocks noGrp="1"/>
          </p:cNvGraphicFramePr>
          <p:nvPr>
            <p:ph type="tbl" sz="quarter" idx="13"/>
            <p:extLst>
              <p:ext uri="{D42A27DB-BD31-4B8C-83A1-F6EECF244321}">
                <p14:modId xmlns:p14="http://schemas.microsoft.com/office/powerpoint/2010/main" val="3460262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484918125"/>
                    </a:ext>
                  </a:extLst>
                </a:gridCol>
                <a:gridCol w="1152143">
                  <a:extLst>
                    <a:ext uri="{9D8B030D-6E8A-4147-A177-3AD203B41FA5}">
                      <a16:colId xmlns:a16="http://schemas.microsoft.com/office/drawing/2014/main" val="2248437257"/>
                    </a:ext>
                  </a:extLst>
                </a:gridCol>
                <a:gridCol w="576072">
                  <a:extLst>
                    <a:ext uri="{9D8B030D-6E8A-4147-A177-3AD203B41FA5}">
                      <a16:colId xmlns:a16="http://schemas.microsoft.com/office/drawing/2014/main" val="354240297"/>
                    </a:ext>
                  </a:extLst>
                </a:gridCol>
                <a:gridCol w="576072">
                  <a:extLst>
                    <a:ext uri="{9D8B030D-6E8A-4147-A177-3AD203B41FA5}">
                      <a16:colId xmlns:a16="http://schemas.microsoft.com/office/drawing/2014/main" val="287080065"/>
                    </a:ext>
                  </a:extLst>
                </a:gridCol>
                <a:gridCol w="576072">
                  <a:extLst>
                    <a:ext uri="{9D8B030D-6E8A-4147-A177-3AD203B41FA5}">
                      <a16:colId xmlns:a16="http://schemas.microsoft.com/office/drawing/2014/main" val="645982179"/>
                    </a:ext>
                  </a:extLst>
                </a:gridCol>
                <a:gridCol w="576072">
                  <a:extLst>
                    <a:ext uri="{9D8B030D-6E8A-4147-A177-3AD203B41FA5}">
                      <a16:colId xmlns:a16="http://schemas.microsoft.com/office/drawing/2014/main" val="506728597"/>
                    </a:ext>
                  </a:extLst>
                </a:gridCol>
                <a:gridCol w="576072">
                  <a:extLst>
                    <a:ext uri="{9D8B030D-6E8A-4147-A177-3AD203B41FA5}">
                      <a16:colId xmlns:a16="http://schemas.microsoft.com/office/drawing/2014/main" val="503145802"/>
                    </a:ext>
                  </a:extLst>
                </a:gridCol>
                <a:gridCol w="576072">
                  <a:extLst>
                    <a:ext uri="{9D8B030D-6E8A-4147-A177-3AD203B41FA5}">
                      <a16:colId xmlns:a16="http://schemas.microsoft.com/office/drawing/2014/main" val="1040343237"/>
                    </a:ext>
                  </a:extLst>
                </a:gridCol>
                <a:gridCol w="576072">
                  <a:extLst>
                    <a:ext uri="{9D8B030D-6E8A-4147-A177-3AD203B41FA5}">
                      <a16:colId xmlns:a16="http://schemas.microsoft.com/office/drawing/2014/main" val="932006001"/>
                    </a:ext>
                  </a:extLst>
                </a:gridCol>
                <a:gridCol w="576072">
                  <a:extLst>
                    <a:ext uri="{9D8B030D-6E8A-4147-A177-3AD203B41FA5}">
                      <a16:colId xmlns:a16="http://schemas.microsoft.com/office/drawing/2014/main" val="3204238003"/>
                    </a:ext>
                  </a:extLst>
                </a:gridCol>
                <a:gridCol w="576072">
                  <a:extLst>
                    <a:ext uri="{9D8B030D-6E8A-4147-A177-3AD203B41FA5}">
                      <a16:colId xmlns:a16="http://schemas.microsoft.com/office/drawing/2014/main" val="1664637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936017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- 2022-04-27 07:28:52</a:t>
                      </a:r>
                      <a:r>
                        <a:rPr kumimoji="0" lang="nl-NL" sz="1000" b="0" i="0" u="none" strike="noStrike" kern="1200" cap="none" spc="0" normalizeH="0" baseline="0" noProof="0">
                          <a:ln>
                            <a:noFill/>
                          </a:ln>
                          <a:solidFill>
                            <a:prstClr val="black"/>
                          </a:solidFill>
                          <a:effectLst/>
                          <a:uLnTx/>
                          <a:uFillTx/>
                          <a:latin typeface="+mn-lt"/>
                          <a:ea typeface="+mn-ea"/>
                          <a:cs typeface="+mn-cs"/>
                        </a:rPr>
                        <a:t>
 DIT WAS HET VRIENDENTEAM VANUIT UTRECHT, SANDER IS KLAAR VOOR DE KONINGSDAG KARAOKEMACHIEN! HOUD DE SOCIALS IN DE GATEN VOOR SPELLETJES, KARAOKE EN PRIJZEN!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https://quintly-image-storage.s3.amazonaws.com/33630f87b9998f2c3940c7ab31fa800c/0babf8709807df0cdd16f710a087df9e.jpg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04/27/2022 13:36:29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0.9494 %</a:t>
                      </a:r>
                    </a:p>
                  </a:txBody>
                  <a:tcPr/>
                </a:tc>
                <a:extLst>
                  <a:ext uri="{0D108BD9-81ED-4DB2-BD59-A6C34878D82A}">
                    <a16:rowId xmlns:a16="http://schemas.microsoft.com/office/drawing/2014/main" val="414799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- 2022-04-16 19:47:23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https://quintly-image-storage.s3.amazonaws.com/33630f87b9998f2c3940c7ab31fa800c/b8a8f7aa74dc1a4d55c784b29613c54f.jpg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04/17/2022 19:36:21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0.9428 %</a:t>
                      </a:r>
                    </a:p>
                  </a:txBody>
                  <a:tcPr/>
                </a:tc>
                <a:extLst>
                  <a:ext uri="{0D108BD9-81ED-4DB2-BD59-A6C34878D82A}">
                    <a16:rowId xmlns:a16="http://schemas.microsoft.com/office/drawing/2014/main" val="39066312"/>
                  </a:ext>
                </a:extLst>
              </a:tr>
            </a:tbl>
          </a:graphicData>
        </a:graphic>
      </p:graphicFrame>
      <p:sp>
        <p:nvSpPr>
          <p:cNvPr id="4" name="Text Placeholder 3">
            <a:extLst>
              <a:ext uri="{FF2B5EF4-FFF2-40B4-BE49-F238E27FC236}">
                <a16:creationId xmlns:a16="http://schemas.microsoft.com/office/drawing/2014/main" id="{1128ED99-B6F8-442B-830B-89860C3E787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622527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9DB67-A1D7-47E9-B0F2-50D385402F91}"/>
              </a:ext>
            </a:extLst>
          </p:cNvPr>
          <p:cNvSpPr>
            <a:spLocks noGrp="1"/>
          </p:cNvSpPr>
          <p:nvPr>
            <p:ph type="title"/>
          </p:nvPr>
        </p:nvSpPr>
        <p:spPr/>
        <p:txBody>
          <a:bodyPr/>
          <a:lstStyle/>
          <a:p>
            <a:r>
              <a:rPr lang="en-US"/>
              <a:t>Instagram Stories meeste impressies | NPO3FM - 13 of 13</a:t>
            </a:r>
          </a:p>
        </p:txBody>
      </p:sp>
      <p:graphicFrame>
        <p:nvGraphicFramePr>
          <p:cNvPr id="5" name="Table Placeholder 4">
            <a:extLst>
              <a:ext uri="{FF2B5EF4-FFF2-40B4-BE49-F238E27FC236}">
                <a16:creationId xmlns:a16="http://schemas.microsoft.com/office/drawing/2014/main" id="{FFA7BFCC-93EA-46E8-AAC0-87FB717EEB5D}"/>
              </a:ext>
            </a:extLst>
          </p:cNvPr>
          <p:cNvGraphicFramePr>
            <a:graphicFrameLocks noGrp="1"/>
          </p:cNvGraphicFramePr>
          <p:nvPr>
            <p:ph type="tbl" sz="quarter" idx="13"/>
            <p:extLst>
              <p:ext uri="{D42A27DB-BD31-4B8C-83A1-F6EECF244321}">
                <p14:modId xmlns:p14="http://schemas.microsoft.com/office/powerpoint/2010/main" val="3205976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960225778"/>
                    </a:ext>
                  </a:extLst>
                </a:gridCol>
                <a:gridCol w="1152143">
                  <a:extLst>
                    <a:ext uri="{9D8B030D-6E8A-4147-A177-3AD203B41FA5}">
                      <a16:colId xmlns:a16="http://schemas.microsoft.com/office/drawing/2014/main" val="2232966693"/>
                    </a:ext>
                  </a:extLst>
                </a:gridCol>
                <a:gridCol w="576072">
                  <a:extLst>
                    <a:ext uri="{9D8B030D-6E8A-4147-A177-3AD203B41FA5}">
                      <a16:colId xmlns:a16="http://schemas.microsoft.com/office/drawing/2014/main" val="3324086639"/>
                    </a:ext>
                  </a:extLst>
                </a:gridCol>
                <a:gridCol w="576072">
                  <a:extLst>
                    <a:ext uri="{9D8B030D-6E8A-4147-A177-3AD203B41FA5}">
                      <a16:colId xmlns:a16="http://schemas.microsoft.com/office/drawing/2014/main" val="3156968659"/>
                    </a:ext>
                  </a:extLst>
                </a:gridCol>
                <a:gridCol w="576072">
                  <a:extLst>
                    <a:ext uri="{9D8B030D-6E8A-4147-A177-3AD203B41FA5}">
                      <a16:colId xmlns:a16="http://schemas.microsoft.com/office/drawing/2014/main" val="3550011195"/>
                    </a:ext>
                  </a:extLst>
                </a:gridCol>
                <a:gridCol w="576072">
                  <a:extLst>
                    <a:ext uri="{9D8B030D-6E8A-4147-A177-3AD203B41FA5}">
                      <a16:colId xmlns:a16="http://schemas.microsoft.com/office/drawing/2014/main" val="3547588342"/>
                    </a:ext>
                  </a:extLst>
                </a:gridCol>
                <a:gridCol w="576072">
                  <a:extLst>
                    <a:ext uri="{9D8B030D-6E8A-4147-A177-3AD203B41FA5}">
                      <a16:colId xmlns:a16="http://schemas.microsoft.com/office/drawing/2014/main" val="4173914193"/>
                    </a:ext>
                  </a:extLst>
                </a:gridCol>
                <a:gridCol w="576072">
                  <a:extLst>
                    <a:ext uri="{9D8B030D-6E8A-4147-A177-3AD203B41FA5}">
                      <a16:colId xmlns:a16="http://schemas.microsoft.com/office/drawing/2014/main" val="1991952956"/>
                    </a:ext>
                  </a:extLst>
                </a:gridCol>
                <a:gridCol w="576072">
                  <a:extLst>
                    <a:ext uri="{9D8B030D-6E8A-4147-A177-3AD203B41FA5}">
                      <a16:colId xmlns:a16="http://schemas.microsoft.com/office/drawing/2014/main" val="1671233420"/>
                    </a:ext>
                  </a:extLst>
                </a:gridCol>
                <a:gridCol w="576072">
                  <a:extLst>
                    <a:ext uri="{9D8B030D-6E8A-4147-A177-3AD203B41FA5}">
                      <a16:colId xmlns:a16="http://schemas.microsoft.com/office/drawing/2014/main" val="1271632001"/>
                    </a:ext>
                  </a:extLst>
                </a:gridCol>
                <a:gridCol w="576072">
                  <a:extLst>
                    <a:ext uri="{9D8B030D-6E8A-4147-A177-3AD203B41FA5}">
                      <a16:colId xmlns:a16="http://schemas.microsoft.com/office/drawing/2014/main" val="658412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931274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- 2022-04-20 12:50:51</a:t>
                      </a:r>
                      <a:r>
                        <a:rPr kumimoji="0" lang="nl-NL" sz="1000" b="0" i="0" u="none" strike="noStrike" kern="1200" cap="none" spc="0" normalizeH="0" baseline="0" noProof="0">
                          <a:ln>
                            <a:noFill/>
                          </a:ln>
                          <a:solidFill>
                            <a:prstClr val="black"/>
                          </a:solidFill>
                          <a:effectLst/>
                          <a:uLnTx/>
                          <a:uFillTx/>
                          <a:latin typeface="+mn-lt"/>
                          <a:ea typeface="+mn-ea"/>
                          <a:cs typeface="+mn-cs"/>
                        </a:rPr>
                        <a:t>
 IN AFLEVERING 1 VERTELT KIM BIJVOORBEELD ALLES OVER HET TE LAAT KOMEN VAN DRAKE. MEER WETEN OVER DIT SOORT BACKSTAGE VERHALEN? 
LUISTER DAN DEZE PODCAST.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https://quintly-image-storage.s3.amazonaws.com/33630f87b9998f2c3940c7ab31fa800c/521d46d11d9eb2eb76675d7f13681bf6.jpg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04/21/2022 12:36:26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1.1826 %</a:t>
                      </a:r>
                    </a:p>
                  </a:txBody>
                  <a:tcPr/>
                </a:tc>
                <a:extLst>
                  <a:ext uri="{0D108BD9-81ED-4DB2-BD59-A6C34878D82A}">
                    <a16:rowId xmlns:a16="http://schemas.microsoft.com/office/drawing/2014/main" val="391443483"/>
                  </a:ext>
                </a:extLst>
              </a:tr>
            </a:tbl>
          </a:graphicData>
        </a:graphic>
      </p:graphicFrame>
      <p:sp>
        <p:nvSpPr>
          <p:cNvPr id="4" name="Text Placeholder 3">
            <a:extLst>
              <a:ext uri="{FF2B5EF4-FFF2-40B4-BE49-F238E27FC236}">
                <a16:creationId xmlns:a16="http://schemas.microsoft.com/office/drawing/2014/main" id="{89C02765-43A8-47F9-B93A-043F9B90B75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2362114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0DE63-9BEF-4921-A445-3D176F96BBEE}"/>
              </a:ext>
            </a:extLst>
          </p:cNvPr>
          <p:cNvSpPr>
            <a:spLocks noGrp="1"/>
          </p:cNvSpPr>
          <p:nvPr>
            <p:ph type="title"/>
          </p:nvPr>
        </p:nvSpPr>
        <p:spPr/>
        <p:txBody>
          <a:bodyPr/>
          <a:lstStyle/>
          <a:p>
            <a:r>
              <a:rPr lang="en-US"/>
              <a:t>Tiktok Hashtag Detection | NPO3FM - 1 of 3</a:t>
            </a:r>
          </a:p>
        </p:txBody>
      </p:sp>
      <p:graphicFrame>
        <p:nvGraphicFramePr>
          <p:cNvPr id="5" name="Table Placeholder 4">
            <a:extLst>
              <a:ext uri="{FF2B5EF4-FFF2-40B4-BE49-F238E27FC236}">
                <a16:creationId xmlns:a16="http://schemas.microsoft.com/office/drawing/2014/main" id="{3179E6FF-7705-4BD3-BB7C-C0EA5D5DD0E5}"/>
              </a:ext>
            </a:extLst>
          </p:cNvPr>
          <p:cNvGraphicFramePr>
            <a:graphicFrameLocks noGrp="1"/>
          </p:cNvGraphicFramePr>
          <p:nvPr>
            <p:ph type="tbl" sz="quarter" idx="13"/>
            <p:extLst>
              <p:ext uri="{D42A27DB-BD31-4B8C-83A1-F6EECF244321}">
                <p14:modId xmlns:p14="http://schemas.microsoft.com/office/powerpoint/2010/main" val="2041813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877903823"/>
                    </a:ext>
                  </a:extLst>
                </a:gridCol>
                <a:gridCol w="1234440">
                  <a:extLst>
                    <a:ext uri="{9D8B030D-6E8A-4147-A177-3AD203B41FA5}">
                      <a16:colId xmlns:a16="http://schemas.microsoft.com/office/drawing/2014/main" val="1306639511"/>
                    </a:ext>
                  </a:extLst>
                </a:gridCol>
                <a:gridCol w="1234440">
                  <a:extLst>
                    <a:ext uri="{9D8B030D-6E8A-4147-A177-3AD203B41FA5}">
                      <a16:colId xmlns:a16="http://schemas.microsoft.com/office/drawing/2014/main" val="903848123"/>
                    </a:ext>
                  </a:extLst>
                </a:gridCol>
                <a:gridCol w="1234440">
                  <a:extLst>
                    <a:ext uri="{9D8B030D-6E8A-4147-A177-3AD203B41FA5}">
                      <a16:colId xmlns:a16="http://schemas.microsoft.com/office/drawing/2014/main" val="2751927254"/>
                    </a:ext>
                  </a:extLst>
                </a:gridCol>
                <a:gridCol w="1234440">
                  <a:extLst>
                    <a:ext uri="{9D8B030D-6E8A-4147-A177-3AD203B41FA5}">
                      <a16:colId xmlns:a16="http://schemas.microsoft.com/office/drawing/2014/main" val="3869965149"/>
                    </a:ext>
                  </a:extLst>
                </a:gridCol>
                <a:gridCol w="1234440">
                  <a:extLst>
                    <a:ext uri="{9D8B030D-6E8A-4147-A177-3AD203B41FA5}">
                      <a16:colId xmlns:a16="http://schemas.microsoft.com/office/drawing/2014/main" val="2113683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971526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7140.1</a:t>
                      </a:r>
                    </a:p>
                  </a:txBody>
                  <a:tcPr/>
                </a:tc>
                <a:extLst>
                  <a:ext uri="{0D108BD9-81ED-4DB2-BD59-A6C34878D82A}">
                    <a16:rowId xmlns:a16="http://schemas.microsoft.com/office/drawing/2014/main" val="3214986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8281.5</a:t>
                      </a:r>
                    </a:p>
                  </a:txBody>
                  <a:tcPr/>
                </a:tc>
                <a:extLst>
                  <a:ext uri="{0D108BD9-81ED-4DB2-BD59-A6C34878D82A}">
                    <a16:rowId xmlns:a16="http://schemas.microsoft.com/office/drawing/2014/main" val="76925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#3FMTrendingTalent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247.66666666667</a:t>
                      </a:r>
                    </a:p>
                  </a:txBody>
                  <a:tcPr/>
                </a:tc>
                <a:extLst>
                  <a:ext uri="{0D108BD9-81ED-4DB2-BD59-A6C34878D82A}">
                    <a16:rowId xmlns:a16="http://schemas.microsoft.com/office/drawing/2014/main" val="109903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8416</a:t>
                      </a:r>
                    </a:p>
                  </a:txBody>
                  <a:tcPr/>
                </a:tc>
                <a:extLst>
                  <a:ext uri="{0D108BD9-81ED-4DB2-BD59-A6C34878D82A}">
                    <a16:rowId xmlns:a16="http://schemas.microsoft.com/office/drawing/2014/main" val="4064782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#1april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3018</a:t>
                      </a:r>
                    </a:p>
                  </a:txBody>
                  <a:tcPr/>
                </a:tc>
                <a:extLst>
                  <a:ext uri="{0D108BD9-81ED-4DB2-BD59-A6C34878D82A}">
                    <a16:rowId xmlns:a16="http://schemas.microsoft.com/office/drawing/2014/main" val="376117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#MamaAppelsap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4125</a:t>
                      </a:r>
                    </a:p>
                  </a:txBody>
                  <a:tcPr/>
                </a:tc>
                <a:extLst>
                  <a:ext uri="{0D108BD9-81ED-4DB2-BD59-A6C34878D82A}">
                    <a16:rowId xmlns:a16="http://schemas.microsoft.com/office/drawing/2014/main" val="98765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#Muziek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4125</a:t>
                      </a:r>
                    </a:p>
                  </a:txBody>
                  <a:tcPr/>
                </a:tc>
                <a:extLst>
                  <a:ext uri="{0D108BD9-81ED-4DB2-BD59-A6C34878D82A}">
                    <a16:rowId xmlns:a16="http://schemas.microsoft.com/office/drawing/2014/main" val="3185143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#Songfestival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4125</a:t>
                      </a:r>
                    </a:p>
                  </a:txBody>
                  <a:tcPr/>
                </a:tc>
                <a:extLst>
                  <a:ext uri="{0D108BD9-81ED-4DB2-BD59-A6C34878D82A}">
                    <a16:rowId xmlns:a16="http://schemas.microsoft.com/office/drawing/2014/main" val="1211663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4125</a:t>
                      </a:r>
                    </a:p>
                  </a:txBody>
                  <a:tcPr/>
                </a:tc>
                <a:extLst>
                  <a:ext uri="{0D108BD9-81ED-4DB2-BD59-A6C34878D82A}">
                    <a16:rowId xmlns:a16="http://schemas.microsoft.com/office/drawing/2014/main" val="3849995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#WelkomBijDeClub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extLst>
                  <a:ext uri="{0D108BD9-81ED-4DB2-BD59-A6C34878D82A}">
                    <a16:rowId xmlns:a16="http://schemas.microsoft.com/office/drawing/2014/main" val="3921441173"/>
                  </a:ext>
                </a:extLst>
              </a:tr>
            </a:tbl>
          </a:graphicData>
        </a:graphic>
      </p:graphicFrame>
      <p:sp>
        <p:nvSpPr>
          <p:cNvPr id="4" name="Text Placeholder 3">
            <a:extLst>
              <a:ext uri="{FF2B5EF4-FFF2-40B4-BE49-F238E27FC236}">
                <a16:creationId xmlns:a16="http://schemas.microsoft.com/office/drawing/2014/main" id="{29355AE4-2AD7-47E0-8302-760C40F6FE2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866803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8507B-8CD3-4296-B5CA-D2FB829EB69F}"/>
              </a:ext>
            </a:extLst>
          </p:cNvPr>
          <p:cNvSpPr>
            <a:spLocks noGrp="1"/>
          </p:cNvSpPr>
          <p:nvPr>
            <p:ph type="title"/>
          </p:nvPr>
        </p:nvSpPr>
        <p:spPr/>
        <p:txBody>
          <a:bodyPr/>
          <a:lstStyle/>
          <a:p>
            <a:r>
              <a:rPr lang="en-US"/>
              <a:t>Tiktok Hashtag Detection | NPO3FM - 2 of 3</a:t>
            </a:r>
          </a:p>
        </p:txBody>
      </p:sp>
      <p:graphicFrame>
        <p:nvGraphicFramePr>
          <p:cNvPr id="5" name="Table Placeholder 4">
            <a:extLst>
              <a:ext uri="{FF2B5EF4-FFF2-40B4-BE49-F238E27FC236}">
                <a16:creationId xmlns:a16="http://schemas.microsoft.com/office/drawing/2014/main" id="{AC573684-3FBD-4650-922A-8F3BD7145825}"/>
              </a:ext>
            </a:extLst>
          </p:cNvPr>
          <p:cNvGraphicFramePr>
            <a:graphicFrameLocks noGrp="1"/>
          </p:cNvGraphicFramePr>
          <p:nvPr>
            <p:ph type="tbl" sz="quarter" idx="13"/>
            <p:extLst>
              <p:ext uri="{D42A27DB-BD31-4B8C-83A1-F6EECF244321}">
                <p14:modId xmlns:p14="http://schemas.microsoft.com/office/powerpoint/2010/main" val="2722303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029729621"/>
                    </a:ext>
                  </a:extLst>
                </a:gridCol>
                <a:gridCol w="1234440">
                  <a:extLst>
                    <a:ext uri="{9D8B030D-6E8A-4147-A177-3AD203B41FA5}">
                      <a16:colId xmlns:a16="http://schemas.microsoft.com/office/drawing/2014/main" val="2107421657"/>
                    </a:ext>
                  </a:extLst>
                </a:gridCol>
                <a:gridCol w="1234440">
                  <a:extLst>
                    <a:ext uri="{9D8B030D-6E8A-4147-A177-3AD203B41FA5}">
                      <a16:colId xmlns:a16="http://schemas.microsoft.com/office/drawing/2014/main" val="2995898383"/>
                    </a:ext>
                  </a:extLst>
                </a:gridCol>
                <a:gridCol w="1234440">
                  <a:extLst>
                    <a:ext uri="{9D8B030D-6E8A-4147-A177-3AD203B41FA5}">
                      <a16:colId xmlns:a16="http://schemas.microsoft.com/office/drawing/2014/main" val="743745506"/>
                    </a:ext>
                  </a:extLst>
                </a:gridCol>
                <a:gridCol w="1234440">
                  <a:extLst>
                    <a:ext uri="{9D8B030D-6E8A-4147-A177-3AD203B41FA5}">
                      <a16:colId xmlns:a16="http://schemas.microsoft.com/office/drawing/2014/main" val="219390129"/>
                    </a:ext>
                  </a:extLst>
                </a:gridCol>
                <a:gridCol w="1234440">
                  <a:extLst>
                    <a:ext uri="{9D8B030D-6E8A-4147-A177-3AD203B41FA5}">
                      <a16:colId xmlns:a16="http://schemas.microsoft.com/office/drawing/2014/main" val="2066548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722369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#sportfails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extLst>
                  <a:ext uri="{0D108BD9-81ED-4DB2-BD59-A6C34878D82A}">
                    <a16:rowId xmlns:a16="http://schemas.microsoft.com/office/drawing/2014/main" val="1066803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#mamaappelsap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16488</a:t>
                      </a:r>
                    </a:p>
                  </a:txBody>
                  <a:tcPr/>
                </a:tc>
                <a:extLst>
                  <a:ext uri="{0D108BD9-81ED-4DB2-BD59-A6C34878D82A}">
                    <a16:rowId xmlns:a16="http://schemas.microsoft.com/office/drawing/2014/main" val="1212059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#laatjehoren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16488</a:t>
                      </a:r>
                    </a:p>
                  </a:txBody>
                  <a:tcPr/>
                </a:tc>
                <a:extLst>
                  <a:ext uri="{0D108BD9-81ED-4DB2-BD59-A6C34878D82A}">
                    <a16:rowId xmlns:a16="http://schemas.microsoft.com/office/drawing/2014/main" val="1889263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#encanto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16488</a:t>
                      </a:r>
                    </a:p>
                  </a:txBody>
                  <a:tcPr/>
                </a:tc>
                <a:extLst>
                  <a:ext uri="{0D108BD9-81ED-4DB2-BD59-A6C34878D82A}">
                    <a16:rowId xmlns:a16="http://schemas.microsoft.com/office/drawing/2014/main" val="3728070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#wedonttalkaboutbruno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16488</a:t>
                      </a:r>
                    </a:p>
                  </a:txBody>
                  <a:tcPr/>
                </a:tc>
                <a:extLst>
                  <a:ext uri="{0D108BD9-81ED-4DB2-BD59-A6C34878D82A}">
                    <a16:rowId xmlns:a16="http://schemas.microsoft.com/office/drawing/2014/main" val="534306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20942</a:t>
                      </a:r>
                    </a:p>
                  </a:txBody>
                  <a:tcPr/>
                </a:tc>
                <a:extLst>
                  <a:ext uri="{0D108BD9-81ED-4DB2-BD59-A6C34878D82A}">
                    <a16:rowId xmlns:a16="http://schemas.microsoft.com/office/drawing/2014/main" val="272401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#kinderenvoorkinderen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20942</a:t>
                      </a:r>
                    </a:p>
                  </a:txBody>
                  <a:tcPr/>
                </a:tc>
                <a:extLst>
                  <a:ext uri="{0D108BD9-81ED-4DB2-BD59-A6C34878D82A}">
                    <a16:rowId xmlns:a16="http://schemas.microsoft.com/office/drawing/2014/main" val="416790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4781</a:t>
                      </a:r>
                    </a:p>
                  </a:txBody>
                  <a:tcPr/>
                </a:tc>
                <a:extLst>
                  <a:ext uri="{0D108BD9-81ED-4DB2-BD59-A6C34878D82A}">
                    <a16:rowId xmlns:a16="http://schemas.microsoft.com/office/drawing/2014/main" val="35092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#lerenoptiktok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4781</a:t>
                      </a:r>
                    </a:p>
                  </a:txBody>
                  <a:tcPr/>
                </a:tc>
                <a:extLst>
                  <a:ext uri="{0D108BD9-81ED-4DB2-BD59-A6C34878D82A}">
                    <a16:rowId xmlns:a16="http://schemas.microsoft.com/office/drawing/2014/main" val="2497948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#Sandersvriendenteam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36023</a:t>
                      </a:r>
                    </a:p>
                  </a:txBody>
                  <a:tcPr/>
                </a:tc>
                <a:extLst>
                  <a:ext uri="{0D108BD9-81ED-4DB2-BD59-A6C34878D82A}">
                    <a16:rowId xmlns:a16="http://schemas.microsoft.com/office/drawing/2014/main" val="424797702"/>
                  </a:ext>
                </a:extLst>
              </a:tr>
            </a:tbl>
          </a:graphicData>
        </a:graphic>
      </p:graphicFrame>
      <p:sp>
        <p:nvSpPr>
          <p:cNvPr id="4" name="Text Placeholder 3">
            <a:extLst>
              <a:ext uri="{FF2B5EF4-FFF2-40B4-BE49-F238E27FC236}">
                <a16:creationId xmlns:a16="http://schemas.microsoft.com/office/drawing/2014/main" id="{5BE91DAF-9FDF-4C74-8319-B04F0CC45FD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5041129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5A41-B64D-4900-BCE5-691E514D7EDE}"/>
              </a:ext>
            </a:extLst>
          </p:cNvPr>
          <p:cNvSpPr>
            <a:spLocks noGrp="1"/>
          </p:cNvSpPr>
          <p:nvPr>
            <p:ph type="title"/>
          </p:nvPr>
        </p:nvSpPr>
        <p:spPr/>
        <p:txBody>
          <a:bodyPr/>
          <a:lstStyle/>
          <a:p>
            <a:r>
              <a:rPr lang="en-US"/>
              <a:t>Tiktok Hashtag Detection | NPO3FM - 3 of 3</a:t>
            </a:r>
          </a:p>
        </p:txBody>
      </p:sp>
      <p:graphicFrame>
        <p:nvGraphicFramePr>
          <p:cNvPr id="5" name="Table Placeholder 4">
            <a:extLst>
              <a:ext uri="{FF2B5EF4-FFF2-40B4-BE49-F238E27FC236}">
                <a16:creationId xmlns:a16="http://schemas.microsoft.com/office/drawing/2014/main" id="{84F6E91C-D473-40F7-9329-0347D48F78CA}"/>
              </a:ext>
            </a:extLst>
          </p:cNvPr>
          <p:cNvGraphicFramePr>
            <a:graphicFrameLocks noGrp="1"/>
          </p:cNvGraphicFramePr>
          <p:nvPr>
            <p:ph type="tbl" sz="quarter" idx="13"/>
            <p:extLst>
              <p:ext uri="{D42A27DB-BD31-4B8C-83A1-F6EECF244321}">
                <p14:modId xmlns:p14="http://schemas.microsoft.com/office/powerpoint/2010/main" val="2648298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31730270"/>
                    </a:ext>
                  </a:extLst>
                </a:gridCol>
                <a:gridCol w="1234440">
                  <a:extLst>
                    <a:ext uri="{9D8B030D-6E8A-4147-A177-3AD203B41FA5}">
                      <a16:colId xmlns:a16="http://schemas.microsoft.com/office/drawing/2014/main" val="3392897534"/>
                    </a:ext>
                  </a:extLst>
                </a:gridCol>
                <a:gridCol w="1234440">
                  <a:extLst>
                    <a:ext uri="{9D8B030D-6E8A-4147-A177-3AD203B41FA5}">
                      <a16:colId xmlns:a16="http://schemas.microsoft.com/office/drawing/2014/main" val="1678691059"/>
                    </a:ext>
                  </a:extLst>
                </a:gridCol>
                <a:gridCol w="1234440">
                  <a:extLst>
                    <a:ext uri="{9D8B030D-6E8A-4147-A177-3AD203B41FA5}">
                      <a16:colId xmlns:a16="http://schemas.microsoft.com/office/drawing/2014/main" val="2885289291"/>
                    </a:ext>
                  </a:extLst>
                </a:gridCol>
                <a:gridCol w="1234440">
                  <a:extLst>
                    <a:ext uri="{9D8B030D-6E8A-4147-A177-3AD203B41FA5}">
                      <a16:colId xmlns:a16="http://schemas.microsoft.com/office/drawing/2014/main" val="2301983000"/>
                    </a:ext>
                  </a:extLst>
                </a:gridCol>
                <a:gridCol w="1234440">
                  <a:extLst>
                    <a:ext uri="{9D8B030D-6E8A-4147-A177-3AD203B41FA5}">
                      <a16:colId xmlns:a16="http://schemas.microsoft.com/office/drawing/2014/main" val="497476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577634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#Koningsdag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extLst>
                  <a:ext uri="{0D108BD9-81ED-4DB2-BD59-A6C34878D82A}">
                    <a16:rowId xmlns:a16="http://schemas.microsoft.com/office/drawing/2014/main" val="2165419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#talentenjacht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14337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#voorjou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4287968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#koningsdag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extLst>
                  <a:ext uri="{0D108BD9-81ED-4DB2-BD59-A6C34878D82A}">
                    <a16:rowId xmlns:a16="http://schemas.microsoft.com/office/drawing/2014/main" val="391165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#stemkwijt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extLst>
                  <a:ext uri="{0D108BD9-81ED-4DB2-BD59-A6C34878D82A}">
                    <a16:rowId xmlns:a16="http://schemas.microsoft.com/office/drawing/2014/main" val="3483832455"/>
                  </a:ext>
                </a:extLst>
              </a:tr>
            </a:tbl>
          </a:graphicData>
        </a:graphic>
      </p:graphicFrame>
      <p:sp>
        <p:nvSpPr>
          <p:cNvPr id="4" name="Text Placeholder 3">
            <a:extLst>
              <a:ext uri="{FF2B5EF4-FFF2-40B4-BE49-F238E27FC236}">
                <a16:creationId xmlns:a16="http://schemas.microsoft.com/office/drawing/2014/main" id="{AC5A1E15-B514-467F-9288-B1B90FAED89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5574513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9CB77-2F7F-442B-B207-CB21F14FA1F5}"/>
              </a:ext>
            </a:extLst>
          </p:cNvPr>
          <p:cNvSpPr>
            <a:spLocks noGrp="1"/>
          </p:cNvSpPr>
          <p:nvPr>
            <p:ph type="title"/>
          </p:nvPr>
        </p:nvSpPr>
        <p:spPr/>
        <p:txBody>
          <a:bodyPr/>
          <a:lstStyle/>
          <a:p>
            <a:r>
              <a:rPr lang="en-US"/>
              <a:t>Tiktok Followers Total | NPO3FM</a:t>
            </a:r>
          </a:p>
        </p:txBody>
      </p:sp>
      <p:graphicFrame>
        <p:nvGraphicFramePr>
          <p:cNvPr id="6" name="Chart Placeholder 5">
            <a:extLst>
              <a:ext uri="{FF2B5EF4-FFF2-40B4-BE49-F238E27FC236}">
                <a16:creationId xmlns:a16="http://schemas.microsoft.com/office/drawing/2014/main" id="{048A14A1-D523-46FD-9D99-65EA3BDDD653}"/>
              </a:ext>
            </a:extLst>
          </p:cNvPr>
          <p:cNvGraphicFramePr>
            <a:graphicFrameLocks noGrp="1"/>
          </p:cNvGraphicFramePr>
          <p:nvPr>
            <p:ph type="chart" sz="quarter" idx="13"/>
            <p:extLst>
              <p:ext uri="{D42A27DB-BD31-4B8C-83A1-F6EECF244321}">
                <p14:modId xmlns:p14="http://schemas.microsoft.com/office/powerpoint/2010/main" val="3842949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F4FF6C-AA34-4868-A69A-7C18A20A2E38}"/>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47CCB4C9-2513-4224-84E4-CCF51AAE51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53184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DF01A-6028-40A7-8F7D-9A2970371167}"/>
              </a:ext>
            </a:extLst>
          </p:cNvPr>
          <p:cNvSpPr>
            <a:spLocks noGrp="1"/>
          </p:cNvSpPr>
          <p:nvPr>
            <p:ph type="title"/>
          </p:nvPr>
        </p:nvSpPr>
        <p:spPr/>
        <p:txBody>
          <a:bodyPr/>
          <a:lstStyle/>
          <a:p>
            <a:r>
              <a:rPr lang="en-US"/>
              <a:t>Tiktok Likes Total | NPO3FM</a:t>
            </a:r>
          </a:p>
        </p:txBody>
      </p:sp>
      <p:graphicFrame>
        <p:nvGraphicFramePr>
          <p:cNvPr id="6" name="Chart Placeholder 5">
            <a:extLst>
              <a:ext uri="{FF2B5EF4-FFF2-40B4-BE49-F238E27FC236}">
                <a16:creationId xmlns:a16="http://schemas.microsoft.com/office/drawing/2014/main" id="{98A1C53D-C1ED-47CB-9E76-74950406C071}"/>
              </a:ext>
            </a:extLst>
          </p:cNvPr>
          <p:cNvGraphicFramePr>
            <a:graphicFrameLocks noGrp="1"/>
          </p:cNvGraphicFramePr>
          <p:nvPr>
            <p:ph type="chart" sz="quarter" idx="13"/>
            <p:extLst>
              <p:ext uri="{D42A27DB-BD31-4B8C-83A1-F6EECF244321}">
                <p14:modId xmlns:p14="http://schemas.microsoft.com/office/powerpoint/2010/main" val="750044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E4FF83-A7F5-48E1-B768-567B1A9EFCC8}"/>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3800DD1F-6C5F-471B-B7CC-0197C58B8D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53792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F7598-E285-4B35-B3E9-0D0700778C88}"/>
              </a:ext>
            </a:extLst>
          </p:cNvPr>
          <p:cNvSpPr>
            <a:spLocks noGrp="1"/>
          </p:cNvSpPr>
          <p:nvPr>
            <p:ph type="title"/>
          </p:nvPr>
        </p:nvSpPr>
        <p:spPr/>
        <p:txBody>
          <a:bodyPr/>
          <a:lstStyle/>
          <a:p>
            <a:r>
              <a:rPr lang="nb-NO"/>
              <a:t>Tiktok Average Likes per Video | NPO3FM</a:t>
            </a:r>
            <a:endParaRPr lang="en-US"/>
          </a:p>
        </p:txBody>
      </p:sp>
      <p:graphicFrame>
        <p:nvGraphicFramePr>
          <p:cNvPr id="6" name="Chart Placeholder 5">
            <a:extLst>
              <a:ext uri="{FF2B5EF4-FFF2-40B4-BE49-F238E27FC236}">
                <a16:creationId xmlns:a16="http://schemas.microsoft.com/office/drawing/2014/main" id="{C3453489-8592-414B-BDBE-C92827FC95CD}"/>
              </a:ext>
            </a:extLst>
          </p:cNvPr>
          <p:cNvGraphicFramePr>
            <a:graphicFrameLocks noGrp="1"/>
          </p:cNvGraphicFramePr>
          <p:nvPr>
            <p:ph type="chart" sz="quarter" idx="13"/>
            <p:extLst>
              <p:ext uri="{D42A27DB-BD31-4B8C-83A1-F6EECF244321}">
                <p14:modId xmlns:p14="http://schemas.microsoft.com/office/powerpoint/2010/main" val="1398316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7B07DC-C24C-4D50-A21E-EAAE95FDF25D}"/>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00BD5DD0-1371-42C7-8797-4C51B80AF5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93140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73AFE-0A29-43AD-B56F-8D9E6F91E09E}"/>
              </a:ext>
            </a:extLst>
          </p:cNvPr>
          <p:cNvSpPr>
            <a:spLocks noGrp="1"/>
          </p:cNvSpPr>
          <p:nvPr>
            <p:ph type="title"/>
          </p:nvPr>
        </p:nvSpPr>
        <p:spPr/>
        <p:txBody>
          <a:bodyPr/>
          <a:lstStyle/>
          <a:p>
            <a:r>
              <a:rPr lang="en-US"/>
              <a:t>Tiktok Followers Change | NPO3FM</a:t>
            </a:r>
          </a:p>
        </p:txBody>
      </p:sp>
      <p:graphicFrame>
        <p:nvGraphicFramePr>
          <p:cNvPr id="6" name="Chart Placeholder 5">
            <a:extLst>
              <a:ext uri="{FF2B5EF4-FFF2-40B4-BE49-F238E27FC236}">
                <a16:creationId xmlns:a16="http://schemas.microsoft.com/office/drawing/2014/main" id="{DA57714F-43E4-4494-A211-101BB2C9DA91}"/>
              </a:ext>
            </a:extLst>
          </p:cNvPr>
          <p:cNvGraphicFramePr>
            <a:graphicFrameLocks noGrp="1"/>
          </p:cNvGraphicFramePr>
          <p:nvPr>
            <p:ph type="chart" sz="quarter" idx="13"/>
            <p:extLst>
              <p:ext uri="{D42A27DB-BD31-4B8C-83A1-F6EECF244321}">
                <p14:modId xmlns:p14="http://schemas.microsoft.com/office/powerpoint/2010/main" val="3405968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B6AC73-2E35-4ACB-A37C-92025C21EA78}"/>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3ED2DFA7-6120-41F8-A987-A0664B364A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47295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59F5D-C73D-4E02-84C7-5FC33002FEC5}"/>
              </a:ext>
            </a:extLst>
          </p:cNvPr>
          <p:cNvSpPr>
            <a:spLocks noGrp="1"/>
          </p:cNvSpPr>
          <p:nvPr>
            <p:ph type="title"/>
          </p:nvPr>
        </p:nvSpPr>
        <p:spPr/>
        <p:txBody>
          <a:bodyPr/>
          <a:lstStyle/>
          <a:p>
            <a:r>
              <a:rPr lang="en-US"/>
              <a:t>Youtube Private Key Metrics Table | NPO3FM</a:t>
            </a:r>
          </a:p>
        </p:txBody>
      </p:sp>
      <p:graphicFrame>
        <p:nvGraphicFramePr>
          <p:cNvPr id="5" name="Table Placeholder 4">
            <a:extLst>
              <a:ext uri="{FF2B5EF4-FFF2-40B4-BE49-F238E27FC236}">
                <a16:creationId xmlns:a16="http://schemas.microsoft.com/office/drawing/2014/main" id="{AB1A563E-2CF2-421C-AA0E-B06441FDC274}"/>
              </a:ext>
            </a:extLst>
          </p:cNvPr>
          <p:cNvGraphicFramePr>
            <a:graphicFrameLocks noGrp="1"/>
          </p:cNvGraphicFramePr>
          <p:nvPr>
            <p:ph type="tbl" sz="quarter" idx="13"/>
            <p:extLst>
              <p:ext uri="{D42A27DB-BD31-4B8C-83A1-F6EECF244321}">
                <p14:modId xmlns:p14="http://schemas.microsoft.com/office/powerpoint/2010/main" val="599979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69767016"/>
                    </a:ext>
                  </a:extLst>
                </a:gridCol>
                <a:gridCol w="576072">
                  <a:extLst>
                    <a:ext uri="{9D8B030D-6E8A-4147-A177-3AD203B41FA5}">
                      <a16:colId xmlns:a16="http://schemas.microsoft.com/office/drawing/2014/main" val="2904459553"/>
                    </a:ext>
                  </a:extLst>
                </a:gridCol>
                <a:gridCol w="576072">
                  <a:extLst>
                    <a:ext uri="{9D8B030D-6E8A-4147-A177-3AD203B41FA5}">
                      <a16:colId xmlns:a16="http://schemas.microsoft.com/office/drawing/2014/main" val="2462317772"/>
                    </a:ext>
                  </a:extLst>
                </a:gridCol>
                <a:gridCol w="576072">
                  <a:extLst>
                    <a:ext uri="{9D8B030D-6E8A-4147-A177-3AD203B41FA5}">
                      <a16:colId xmlns:a16="http://schemas.microsoft.com/office/drawing/2014/main" val="1988752133"/>
                    </a:ext>
                  </a:extLst>
                </a:gridCol>
                <a:gridCol w="576072">
                  <a:extLst>
                    <a:ext uri="{9D8B030D-6E8A-4147-A177-3AD203B41FA5}">
                      <a16:colId xmlns:a16="http://schemas.microsoft.com/office/drawing/2014/main" val="2001617130"/>
                    </a:ext>
                  </a:extLst>
                </a:gridCol>
                <a:gridCol w="576072">
                  <a:extLst>
                    <a:ext uri="{9D8B030D-6E8A-4147-A177-3AD203B41FA5}">
                      <a16:colId xmlns:a16="http://schemas.microsoft.com/office/drawing/2014/main" val="1345416954"/>
                    </a:ext>
                  </a:extLst>
                </a:gridCol>
                <a:gridCol w="576072">
                  <a:extLst>
                    <a:ext uri="{9D8B030D-6E8A-4147-A177-3AD203B41FA5}">
                      <a16:colId xmlns:a16="http://schemas.microsoft.com/office/drawing/2014/main" val="4144181919"/>
                    </a:ext>
                  </a:extLst>
                </a:gridCol>
                <a:gridCol w="576072">
                  <a:extLst>
                    <a:ext uri="{9D8B030D-6E8A-4147-A177-3AD203B41FA5}">
                      <a16:colId xmlns:a16="http://schemas.microsoft.com/office/drawing/2014/main" val="1912699484"/>
                    </a:ext>
                  </a:extLst>
                </a:gridCol>
                <a:gridCol w="576072">
                  <a:extLst>
                    <a:ext uri="{9D8B030D-6E8A-4147-A177-3AD203B41FA5}">
                      <a16:colId xmlns:a16="http://schemas.microsoft.com/office/drawing/2014/main" val="540314386"/>
                    </a:ext>
                  </a:extLst>
                </a:gridCol>
                <a:gridCol w="576072">
                  <a:extLst>
                    <a:ext uri="{9D8B030D-6E8A-4147-A177-3AD203B41FA5}">
                      <a16:colId xmlns:a16="http://schemas.microsoft.com/office/drawing/2014/main" val="2044041239"/>
                    </a:ext>
                  </a:extLst>
                </a:gridCol>
                <a:gridCol w="576072">
                  <a:extLst>
                    <a:ext uri="{9D8B030D-6E8A-4147-A177-3AD203B41FA5}">
                      <a16:colId xmlns:a16="http://schemas.microsoft.com/office/drawing/2014/main" val="3315925600"/>
                    </a:ext>
                  </a:extLst>
                </a:gridCol>
                <a:gridCol w="576072">
                  <a:extLst>
                    <a:ext uri="{9D8B030D-6E8A-4147-A177-3AD203B41FA5}">
                      <a16:colId xmlns:a16="http://schemas.microsoft.com/office/drawing/2014/main" val="1628627215"/>
                    </a:ext>
                  </a:extLst>
                </a:gridCol>
              </a:tblGrid>
              <a:tr h="370840">
                <a:tc>
                  <a:txBody>
                    <a:bodyPr/>
                    <a:lstStyle/>
                    <a:p>
                      <a:r>
                        <a:rPr lang="en-US" sz="1000"/>
                        <a:t>Channel</a:t>
                      </a:r>
                    </a:p>
                  </a:txBody>
                  <a:tcPr/>
                </a:tc>
                <a:tc>
                  <a:txBody>
                    <a:bodyPr/>
                    <a:lstStyle/>
                    <a:p>
                      <a:r>
                        <a:rPr lang="en-US" sz="1000"/>
                        <a:t>Subscribers Total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254435861"/>
                  </a:ext>
                </a:extLst>
              </a:tr>
              <a:tr h="370840">
                <a:tc>
                  <a:txBody>
                    <a:bodyPr/>
                    <a:lstStyle/>
                    <a:p>
                      <a:r>
                        <a:rPr lang="en-US" sz="1000"/>
                        <a:t>3FM</a:t>
                      </a:r>
                    </a:p>
                  </a:txBody>
                  <a:tcPr/>
                </a:tc>
                <a:tc>
                  <a:txBody>
                    <a:bodyPr/>
                    <a:lstStyle/>
                    <a:p>
                      <a:r>
                        <a:rPr lang="en-US" sz="1000"/>
                        <a:t>72960</a:t>
                      </a:r>
                    </a:p>
                  </a:txBody>
                  <a:tcPr/>
                </a:tc>
                <a:tc>
                  <a:txBody>
                    <a:bodyPr/>
                    <a:lstStyle/>
                    <a:p>
                      <a:r>
                        <a:rPr lang="en-US" sz="1000"/>
                        <a:t>449</a:t>
                      </a:r>
                    </a:p>
                  </a:txBody>
                  <a:tcPr/>
                </a:tc>
                <a:tc>
                  <a:txBody>
                    <a:bodyPr/>
                    <a:lstStyle/>
                    <a:p>
                      <a:r>
                        <a:rPr lang="en-US" sz="1000"/>
                        <a:t>201</a:t>
                      </a:r>
                    </a:p>
                  </a:txBody>
                  <a:tcPr/>
                </a:tc>
                <a:tc>
                  <a:txBody>
                    <a:bodyPr/>
                    <a:lstStyle/>
                    <a:p>
                      <a:r>
                        <a:rPr lang="en-US" sz="1000"/>
                        <a:t>400342</a:t>
                      </a:r>
                    </a:p>
                  </a:txBody>
                  <a:tcPr/>
                </a:tc>
                <a:tc>
                  <a:txBody>
                    <a:bodyPr/>
                    <a:lstStyle/>
                    <a:p>
                      <a:r>
                        <a:rPr lang="en-US" sz="1000"/>
                        <a:t>3829</a:t>
                      </a:r>
                    </a:p>
                  </a:txBody>
                  <a:tcPr/>
                </a:tc>
                <a:tc>
                  <a:txBody>
                    <a:bodyPr/>
                    <a:lstStyle/>
                    <a:p>
                      <a:r>
                        <a:rPr lang="en-US" sz="1000"/>
                        <a:t>96</a:t>
                      </a:r>
                    </a:p>
                  </a:txBody>
                  <a:tcPr/>
                </a:tc>
                <a:tc>
                  <a:txBody>
                    <a:bodyPr/>
                    <a:lstStyle/>
                    <a:p>
                      <a:r>
                        <a:rPr lang="en-US" sz="1000"/>
                        <a:t>120</a:t>
                      </a:r>
                    </a:p>
                  </a:txBody>
                  <a:tcPr/>
                </a:tc>
                <a:tc>
                  <a:txBody>
                    <a:bodyPr/>
                    <a:lstStyle/>
                    <a:p>
                      <a:r>
                        <a:rPr lang="en-US" sz="1000"/>
                        <a:t>1757</a:t>
                      </a:r>
                    </a:p>
                  </a:txBody>
                  <a:tcPr/>
                </a:tc>
                <a:tc>
                  <a:txBody>
                    <a:bodyPr/>
                    <a:lstStyle/>
                    <a:p>
                      <a:r>
                        <a:rPr lang="en-US" sz="1000"/>
                        <a:t>2373769</a:t>
                      </a:r>
                    </a:p>
                  </a:txBody>
                  <a:tcPr/>
                </a:tc>
                <a:tc>
                  <a:txBody>
                    <a:bodyPr/>
                    <a:lstStyle/>
                    <a:p>
                      <a:r>
                        <a:rPr lang="en-US" sz="1000"/>
                        <a:t>356</a:t>
                      </a:r>
                    </a:p>
                  </a:txBody>
                  <a:tcPr/>
                </a:tc>
                <a:tc>
                  <a:txBody>
                    <a:bodyPr/>
                    <a:lstStyle/>
                    <a:p>
                      <a:r>
                        <a:rPr lang="en-US" sz="1000"/>
                        <a:t>44 %</a:t>
                      </a:r>
                    </a:p>
                  </a:txBody>
                  <a:tcPr/>
                </a:tc>
                <a:extLst>
                  <a:ext uri="{0D108BD9-81ED-4DB2-BD59-A6C34878D82A}">
                    <a16:rowId xmlns:a16="http://schemas.microsoft.com/office/drawing/2014/main" val="2386004076"/>
                  </a:ext>
                </a:extLst>
              </a:tr>
              <a:tr h="370840">
                <a:tc>
                  <a:txBody>
                    <a:bodyPr/>
                    <a:lstStyle/>
                    <a:p>
                      <a:r>
                        <a:rPr lang="en-US" sz="1000"/>
                        <a:t>3FM Live Box</a:t>
                      </a:r>
                    </a:p>
                  </a:txBody>
                  <a:tcPr/>
                </a:tc>
                <a:tc>
                  <a:txBody>
                    <a:bodyPr/>
                    <a:lstStyle/>
                    <a:p>
                      <a:r>
                        <a:rPr lang="en-US" sz="1000"/>
                        <a:t>72987</a:t>
                      </a:r>
                    </a:p>
                  </a:txBody>
                  <a:tcPr/>
                </a:tc>
                <a:tc>
                  <a:txBody>
                    <a:bodyPr/>
                    <a:lstStyle/>
                    <a:p>
                      <a:r>
                        <a:rPr lang="en-US" sz="1000"/>
                        <a:t>293</a:t>
                      </a:r>
                    </a:p>
                  </a:txBody>
                  <a:tcPr/>
                </a:tc>
                <a:tc>
                  <a:txBody>
                    <a:bodyPr/>
                    <a:lstStyle/>
                    <a:p>
                      <a:r>
                        <a:rPr lang="en-US" sz="1000"/>
                        <a:t>138</a:t>
                      </a:r>
                    </a:p>
                  </a:txBody>
                  <a:tcPr/>
                </a:tc>
                <a:tc>
                  <a:txBody>
                    <a:bodyPr/>
                    <a:lstStyle/>
                    <a:p>
                      <a:r>
                        <a:rPr lang="en-US" sz="1000"/>
                        <a:t>251760</a:t>
                      </a:r>
                    </a:p>
                  </a:txBody>
                  <a:tcPr/>
                </a:tc>
                <a:tc>
                  <a:txBody>
                    <a:bodyPr/>
                    <a:lstStyle/>
                    <a:p>
                      <a:r>
                        <a:rPr lang="en-US" sz="1000"/>
                        <a:t>2467</a:t>
                      </a:r>
                    </a:p>
                  </a:txBody>
                  <a:tcPr/>
                </a:tc>
                <a:tc>
                  <a:txBody>
                    <a:bodyPr/>
                    <a:lstStyle/>
                    <a:p>
                      <a:r>
                        <a:rPr lang="en-US" sz="1000"/>
                        <a:t>70</a:t>
                      </a:r>
                    </a:p>
                  </a:txBody>
                  <a:tcPr/>
                </a:tc>
                <a:tc>
                  <a:txBody>
                    <a:bodyPr/>
                    <a:lstStyle/>
                    <a:p>
                      <a:r>
                        <a:rPr lang="en-US" sz="1000"/>
                        <a:t>122</a:t>
                      </a:r>
                    </a:p>
                  </a:txBody>
                  <a:tcPr/>
                </a:tc>
                <a:tc>
                  <a:txBody>
                    <a:bodyPr/>
                    <a:lstStyle/>
                    <a:p>
                      <a:r>
                        <a:rPr lang="en-US" sz="1000"/>
                        <a:t>2913</a:t>
                      </a:r>
                    </a:p>
                  </a:txBody>
                  <a:tcPr/>
                </a:tc>
                <a:tc>
                  <a:txBody>
                    <a:bodyPr/>
                    <a:lstStyle/>
                    <a:p>
                      <a:r>
                        <a:rPr lang="en-US" sz="1000"/>
                        <a:t>782817</a:t>
                      </a:r>
                    </a:p>
                  </a:txBody>
                  <a:tcPr/>
                </a:tc>
                <a:tc>
                  <a:txBody>
                    <a:bodyPr/>
                    <a:lstStyle/>
                    <a:p>
                      <a:r>
                        <a:rPr lang="en-US" sz="1000"/>
                        <a:t>185</a:t>
                      </a:r>
                    </a:p>
                  </a:txBody>
                  <a:tcPr/>
                </a:tc>
                <a:tc>
                  <a:txBody>
                    <a:bodyPr/>
                    <a:lstStyle/>
                    <a:p>
                      <a:r>
                        <a:rPr lang="en-US" sz="1000"/>
                        <a:t>47.34 %</a:t>
                      </a:r>
                    </a:p>
                  </a:txBody>
                  <a:tcPr/>
                </a:tc>
                <a:extLst>
                  <a:ext uri="{0D108BD9-81ED-4DB2-BD59-A6C34878D82A}">
                    <a16:rowId xmlns:a16="http://schemas.microsoft.com/office/drawing/2014/main" val="3175391921"/>
                  </a:ext>
                </a:extLst>
              </a:tr>
            </a:tbl>
          </a:graphicData>
        </a:graphic>
      </p:graphicFrame>
      <p:sp>
        <p:nvSpPr>
          <p:cNvPr id="4" name="Text Placeholder 3">
            <a:extLst>
              <a:ext uri="{FF2B5EF4-FFF2-40B4-BE49-F238E27FC236}">
                <a16:creationId xmlns:a16="http://schemas.microsoft.com/office/drawing/2014/main" id="{2FDEA975-3DA3-4C43-A763-748A5669FF5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9151073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CE001-6AAD-4429-B431-79BD3B494E50}"/>
              </a:ext>
            </a:extLst>
          </p:cNvPr>
          <p:cNvSpPr>
            <a:spLocks noGrp="1"/>
          </p:cNvSpPr>
          <p:nvPr>
            <p:ph type="title"/>
          </p:nvPr>
        </p:nvSpPr>
        <p:spPr/>
        <p:txBody>
          <a:bodyPr/>
          <a:lstStyle/>
          <a:p>
            <a:r>
              <a:rPr lang="en-US"/>
              <a:t>Youtube Subscribers | NPO3FM</a:t>
            </a:r>
          </a:p>
        </p:txBody>
      </p:sp>
      <p:graphicFrame>
        <p:nvGraphicFramePr>
          <p:cNvPr id="6" name="Chart Placeholder 5">
            <a:extLst>
              <a:ext uri="{FF2B5EF4-FFF2-40B4-BE49-F238E27FC236}">
                <a16:creationId xmlns:a16="http://schemas.microsoft.com/office/drawing/2014/main" id="{C372F969-39D1-4366-9402-3B37BF3B7AF8}"/>
              </a:ext>
            </a:extLst>
          </p:cNvPr>
          <p:cNvGraphicFramePr>
            <a:graphicFrameLocks noGrp="1"/>
          </p:cNvGraphicFramePr>
          <p:nvPr>
            <p:ph type="chart" sz="quarter" idx="13"/>
            <p:extLst>
              <p:ext uri="{D42A27DB-BD31-4B8C-83A1-F6EECF244321}">
                <p14:modId xmlns:p14="http://schemas.microsoft.com/office/powerpoint/2010/main" val="4233430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3EABB9-CA58-469E-A5E0-B9907A070F05}"/>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ED22E15E-6CAB-4629-9CFE-3B5E98A2A5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95384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481A6-CE62-4CB5-9A70-8765AAD9E780}"/>
              </a:ext>
            </a:extLst>
          </p:cNvPr>
          <p:cNvSpPr>
            <a:spLocks noGrp="1"/>
          </p:cNvSpPr>
          <p:nvPr>
            <p:ph type="title"/>
          </p:nvPr>
        </p:nvSpPr>
        <p:spPr/>
        <p:txBody>
          <a:bodyPr/>
          <a:lstStyle/>
          <a:p>
            <a:r>
              <a:rPr lang="en-US"/>
              <a:t>Facebook Total Reach over Time GB | NPO3FM</a:t>
            </a:r>
          </a:p>
        </p:txBody>
      </p:sp>
      <p:graphicFrame>
        <p:nvGraphicFramePr>
          <p:cNvPr id="6" name="Chart Placeholder 5">
            <a:extLst>
              <a:ext uri="{FF2B5EF4-FFF2-40B4-BE49-F238E27FC236}">
                <a16:creationId xmlns:a16="http://schemas.microsoft.com/office/drawing/2014/main" id="{D4872393-458E-4E5C-92E1-765275467867}"/>
              </a:ext>
            </a:extLst>
          </p:cNvPr>
          <p:cNvGraphicFramePr>
            <a:graphicFrameLocks noGrp="1"/>
          </p:cNvGraphicFramePr>
          <p:nvPr>
            <p:ph type="chart" sz="quarter" idx="13"/>
            <p:extLst>
              <p:ext uri="{D42A27DB-BD31-4B8C-83A1-F6EECF244321}">
                <p14:modId xmlns:p14="http://schemas.microsoft.com/office/powerpoint/2010/main" val="3059238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30D1B4-2B3E-4F67-AF39-62A52C97B666}"/>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A4B7A9B9-CD00-455D-A13C-F216BCAC74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96975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72AB1-7998-4AFD-8A2D-9BC2A99F72B4}"/>
              </a:ext>
            </a:extLst>
          </p:cNvPr>
          <p:cNvSpPr>
            <a:spLocks noGrp="1"/>
          </p:cNvSpPr>
          <p:nvPr>
            <p:ph type="title"/>
          </p:nvPr>
        </p:nvSpPr>
        <p:spPr/>
        <p:txBody>
          <a:bodyPr/>
          <a:lstStyle/>
          <a:p>
            <a:r>
              <a:rPr lang="en-US"/>
              <a:t>Youtube Videos Table | NPO3FM</a:t>
            </a:r>
          </a:p>
        </p:txBody>
      </p:sp>
      <p:graphicFrame>
        <p:nvGraphicFramePr>
          <p:cNvPr id="5" name="Table Placeholder 4">
            <a:extLst>
              <a:ext uri="{FF2B5EF4-FFF2-40B4-BE49-F238E27FC236}">
                <a16:creationId xmlns:a16="http://schemas.microsoft.com/office/drawing/2014/main" id="{C94E9BF7-437D-4C66-B142-13AE4A53D28D}"/>
              </a:ext>
            </a:extLst>
          </p:cNvPr>
          <p:cNvGraphicFramePr>
            <a:graphicFrameLocks noGrp="1"/>
          </p:cNvGraphicFramePr>
          <p:nvPr>
            <p:ph type="tbl" sz="quarter" idx="13"/>
            <p:extLst>
              <p:ext uri="{D42A27DB-BD31-4B8C-83A1-F6EECF244321}">
                <p14:modId xmlns:p14="http://schemas.microsoft.com/office/powerpoint/2010/main" val="3841529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336545721"/>
                    </a:ext>
                  </a:extLst>
                </a:gridCol>
                <a:gridCol w="2057400">
                  <a:extLst>
                    <a:ext uri="{9D8B030D-6E8A-4147-A177-3AD203B41FA5}">
                      <a16:colId xmlns:a16="http://schemas.microsoft.com/office/drawing/2014/main" val="788007409"/>
                    </a:ext>
                  </a:extLst>
                </a:gridCol>
                <a:gridCol w="658368">
                  <a:extLst>
                    <a:ext uri="{9D8B030D-6E8A-4147-A177-3AD203B41FA5}">
                      <a16:colId xmlns:a16="http://schemas.microsoft.com/office/drawing/2014/main" val="3149199386"/>
                    </a:ext>
                  </a:extLst>
                </a:gridCol>
                <a:gridCol w="658368">
                  <a:extLst>
                    <a:ext uri="{9D8B030D-6E8A-4147-A177-3AD203B41FA5}">
                      <a16:colId xmlns:a16="http://schemas.microsoft.com/office/drawing/2014/main" val="48297552"/>
                    </a:ext>
                  </a:extLst>
                </a:gridCol>
                <a:gridCol w="658368">
                  <a:extLst>
                    <a:ext uri="{9D8B030D-6E8A-4147-A177-3AD203B41FA5}">
                      <a16:colId xmlns:a16="http://schemas.microsoft.com/office/drawing/2014/main" val="4287278922"/>
                    </a:ext>
                  </a:extLst>
                </a:gridCol>
                <a:gridCol w="658368">
                  <a:extLst>
                    <a:ext uri="{9D8B030D-6E8A-4147-A177-3AD203B41FA5}">
                      <a16:colId xmlns:a16="http://schemas.microsoft.com/office/drawing/2014/main" val="2181924628"/>
                    </a:ext>
                  </a:extLst>
                </a:gridCol>
                <a:gridCol w="658368">
                  <a:extLst>
                    <a:ext uri="{9D8B030D-6E8A-4147-A177-3AD203B41FA5}">
                      <a16:colId xmlns:a16="http://schemas.microsoft.com/office/drawing/2014/main" val="2597524235"/>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1596786723"/>
                  </a:ext>
                </a:extLst>
              </a:tr>
              <a:tr h="370840">
                <a:tc>
                  <a:txBody>
                    <a:bodyPr/>
                    <a:lstStyle/>
                    <a:p>
                      <a:r>
                        <a:rPr lang="en-US" sz="1000" b="1"/>
                        <a:t>3FM Live Box - 2022-04-28 15:00:02</a:t>
                      </a:r>
                      <a:r>
                        <a:rPr lang="en-US" sz="1000"/>
                        <a:t>
 n/a</a:t>
                      </a:r>
                    </a:p>
                  </a:txBody>
                  <a:tcPr/>
                </a:tc>
                <a:tc>
                  <a:txBody>
                    <a:bodyPr/>
                    <a:lstStyle/>
                    <a:p>
                      <a:r>
                        <a:rPr lang="en-US" sz="1000"/>
                        <a:t>https://i.ytimg.com/vi/gsQW7MtO2W8/hqdefault.jpg</a:t>
                      </a:r>
                    </a:p>
                  </a:txBody>
                  <a:tcPr/>
                </a:tc>
                <a:tc>
                  <a:txBody>
                    <a:bodyPr/>
                    <a:lstStyle/>
                    <a:p>
                      <a:r>
                        <a:rPr lang="en-US" sz="1000"/>
                        <a:t>00:03:01</a:t>
                      </a:r>
                    </a:p>
                  </a:txBody>
                  <a:tcPr/>
                </a:tc>
                <a:tc>
                  <a:txBody>
                    <a:bodyPr/>
                    <a:lstStyle/>
                    <a:p>
                      <a:r>
                        <a:rPr lang="en-US" sz="1000"/>
                        <a:t>863</a:t>
                      </a:r>
                    </a:p>
                  </a:txBody>
                  <a:tcPr/>
                </a:tc>
                <a:tc>
                  <a:txBody>
                    <a:bodyPr/>
                    <a:lstStyle/>
                    <a:p>
                      <a:r>
                        <a:rPr lang="en-US" sz="1000"/>
                        <a:t>17</a:t>
                      </a:r>
                    </a:p>
                  </a:txBody>
                  <a:tcPr/>
                </a:tc>
                <a:tc>
                  <a:txBody>
                    <a:bodyPr/>
                    <a:lstStyle/>
                    <a:p>
                      <a:r>
                        <a:rPr lang="en-US" sz="1000"/>
                        <a:t>n/a</a:t>
                      </a:r>
                    </a:p>
                  </a:txBody>
                  <a:tcPr/>
                </a:tc>
                <a:tc>
                  <a:txBody>
                    <a:bodyPr/>
                    <a:lstStyle/>
                    <a:p>
                      <a:r>
                        <a:rPr lang="en-US" sz="1000"/>
                        <a:t>1</a:t>
                      </a:r>
                    </a:p>
                  </a:txBody>
                  <a:tcPr/>
                </a:tc>
                <a:extLst>
                  <a:ext uri="{0D108BD9-81ED-4DB2-BD59-A6C34878D82A}">
                    <a16:rowId xmlns:a16="http://schemas.microsoft.com/office/drawing/2014/main" val="3877949756"/>
                  </a:ext>
                </a:extLst>
              </a:tr>
              <a:tr h="370840">
                <a:tc>
                  <a:txBody>
                    <a:bodyPr/>
                    <a:lstStyle/>
                    <a:p>
                      <a:r>
                        <a:rPr lang="en-US" sz="1000" b="1"/>
                        <a:t>3FM Live Box - 2022-04-26 14:50:06</a:t>
                      </a:r>
                      <a:r>
                        <a:rPr lang="en-US" sz="1000"/>
                        <a:t>
 n/a</a:t>
                      </a:r>
                    </a:p>
                  </a:txBody>
                  <a:tcPr/>
                </a:tc>
                <a:tc>
                  <a:txBody>
                    <a:bodyPr/>
                    <a:lstStyle/>
                    <a:p>
                      <a:r>
                        <a:rPr lang="en-US" sz="1000"/>
                        <a:t>https://i.ytimg.com/vi/CV-tBHLCt9k/hqdefault.jpg</a:t>
                      </a:r>
                    </a:p>
                  </a:txBody>
                  <a:tcPr/>
                </a:tc>
                <a:tc>
                  <a:txBody>
                    <a:bodyPr/>
                    <a:lstStyle/>
                    <a:p>
                      <a:r>
                        <a:rPr lang="en-US" sz="1000"/>
                        <a:t>00:03:08</a:t>
                      </a:r>
                    </a:p>
                  </a:txBody>
                  <a:tcPr/>
                </a:tc>
                <a:tc>
                  <a:txBody>
                    <a:bodyPr/>
                    <a:lstStyle/>
                    <a:p>
                      <a:r>
                        <a:rPr lang="en-US" sz="1000"/>
                        <a:t>431</a:t>
                      </a:r>
                    </a:p>
                  </a:txBody>
                  <a:tcPr/>
                </a:tc>
                <a:tc>
                  <a:txBody>
                    <a:bodyPr/>
                    <a:lstStyle/>
                    <a:p>
                      <a:r>
                        <a:rPr lang="en-US" sz="1000"/>
                        <a:t>13</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1563010634"/>
                  </a:ext>
                </a:extLst>
              </a:tr>
              <a:tr h="370840">
                <a:tc>
                  <a:txBody>
                    <a:bodyPr/>
                    <a:lstStyle/>
                    <a:p>
                      <a:r>
                        <a:rPr lang="en-US" sz="1000" b="1"/>
                        <a:t>3FM Live Box - 2022-04-21 14:45:49</a:t>
                      </a:r>
                      <a:r>
                        <a:rPr lang="en-US" sz="1000"/>
                        <a:t>
 n/a</a:t>
                      </a:r>
                    </a:p>
                  </a:txBody>
                  <a:tcPr/>
                </a:tc>
                <a:tc>
                  <a:txBody>
                    <a:bodyPr/>
                    <a:lstStyle/>
                    <a:p>
                      <a:r>
                        <a:rPr lang="en-US" sz="1000"/>
                        <a:t>https://i.ytimg.com/vi/oseh9oeDizM/hqdefault.jpg</a:t>
                      </a:r>
                    </a:p>
                  </a:txBody>
                  <a:tcPr/>
                </a:tc>
                <a:tc>
                  <a:txBody>
                    <a:bodyPr/>
                    <a:lstStyle/>
                    <a:p>
                      <a:r>
                        <a:rPr lang="en-US" sz="1000"/>
                        <a:t>00:03:55</a:t>
                      </a:r>
                    </a:p>
                  </a:txBody>
                  <a:tcPr/>
                </a:tc>
                <a:tc>
                  <a:txBody>
                    <a:bodyPr/>
                    <a:lstStyle/>
                    <a:p>
                      <a:r>
                        <a:rPr lang="en-US" sz="1000"/>
                        <a:t>1442</a:t>
                      </a:r>
                    </a:p>
                  </a:txBody>
                  <a:tcPr/>
                </a:tc>
                <a:tc>
                  <a:txBody>
                    <a:bodyPr/>
                    <a:lstStyle/>
                    <a:p>
                      <a:r>
                        <a:rPr lang="en-US" sz="1000"/>
                        <a:t>50</a:t>
                      </a:r>
                    </a:p>
                  </a:txBody>
                  <a:tcPr/>
                </a:tc>
                <a:tc>
                  <a:txBody>
                    <a:bodyPr/>
                    <a:lstStyle/>
                    <a:p>
                      <a:r>
                        <a:rPr lang="en-US" sz="1000"/>
                        <a:t>n/a</a:t>
                      </a:r>
                    </a:p>
                  </a:txBody>
                  <a:tcPr/>
                </a:tc>
                <a:tc>
                  <a:txBody>
                    <a:bodyPr/>
                    <a:lstStyle/>
                    <a:p>
                      <a:r>
                        <a:rPr lang="en-US" sz="1000"/>
                        <a:t>5</a:t>
                      </a:r>
                    </a:p>
                  </a:txBody>
                  <a:tcPr/>
                </a:tc>
                <a:extLst>
                  <a:ext uri="{0D108BD9-81ED-4DB2-BD59-A6C34878D82A}">
                    <a16:rowId xmlns:a16="http://schemas.microsoft.com/office/drawing/2014/main" val="2065485036"/>
                  </a:ext>
                </a:extLst>
              </a:tr>
              <a:tr h="370840">
                <a:tc>
                  <a:txBody>
                    <a:bodyPr/>
                    <a:lstStyle/>
                    <a:p>
                      <a:r>
                        <a:rPr lang="en-US" sz="1000" b="1"/>
                        <a:t>3FM Live Box - 2022-04-19 15:03:14</a:t>
                      </a:r>
                      <a:r>
                        <a:rPr lang="en-US" sz="1000"/>
                        <a:t>
 n/a</a:t>
                      </a:r>
                    </a:p>
                  </a:txBody>
                  <a:tcPr/>
                </a:tc>
                <a:tc>
                  <a:txBody>
                    <a:bodyPr/>
                    <a:lstStyle/>
                    <a:p>
                      <a:r>
                        <a:rPr lang="en-US" sz="1000"/>
                        <a:t>https://i.ytimg.com/vi/xNvp65-nZhI/hqdefault.jpg</a:t>
                      </a:r>
                    </a:p>
                  </a:txBody>
                  <a:tcPr/>
                </a:tc>
                <a:tc>
                  <a:txBody>
                    <a:bodyPr/>
                    <a:lstStyle/>
                    <a:p>
                      <a:r>
                        <a:rPr lang="en-US" sz="1000"/>
                        <a:t>00:03:38</a:t>
                      </a:r>
                    </a:p>
                  </a:txBody>
                  <a:tcPr/>
                </a:tc>
                <a:tc>
                  <a:txBody>
                    <a:bodyPr/>
                    <a:lstStyle/>
                    <a:p>
                      <a:r>
                        <a:rPr lang="en-US" sz="1000"/>
                        <a:t>7084</a:t>
                      </a:r>
                    </a:p>
                  </a:txBody>
                  <a:tcPr/>
                </a:tc>
                <a:tc>
                  <a:txBody>
                    <a:bodyPr/>
                    <a:lstStyle/>
                    <a:p>
                      <a:r>
                        <a:rPr lang="en-US" sz="1000"/>
                        <a:t>114</a:t>
                      </a:r>
                    </a:p>
                  </a:txBody>
                  <a:tcPr/>
                </a:tc>
                <a:tc>
                  <a:txBody>
                    <a:bodyPr/>
                    <a:lstStyle/>
                    <a:p>
                      <a:r>
                        <a:rPr lang="en-US" sz="1000"/>
                        <a:t>n/a</a:t>
                      </a:r>
                    </a:p>
                  </a:txBody>
                  <a:tcPr/>
                </a:tc>
                <a:tc>
                  <a:txBody>
                    <a:bodyPr/>
                    <a:lstStyle/>
                    <a:p>
                      <a:r>
                        <a:rPr lang="en-US" sz="1000"/>
                        <a:t>18</a:t>
                      </a:r>
                    </a:p>
                  </a:txBody>
                  <a:tcPr/>
                </a:tc>
                <a:extLst>
                  <a:ext uri="{0D108BD9-81ED-4DB2-BD59-A6C34878D82A}">
                    <a16:rowId xmlns:a16="http://schemas.microsoft.com/office/drawing/2014/main" val="2399369581"/>
                  </a:ext>
                </a:extLst>
              </a:tr>
              <a:tr h="370840">
                <a:tc>
                  <a:txBody>
                    <a:bodyPr/>
                    <a:lstStyle/>
                    <a:p>
                      <a:r>
                        <a:rPr lang="en-US" sz="1000" b="1"/>
                        <a:t>3FM Live Box - 2022-04-14 14:54:39</a:t>
                      </a:r>
                      <a:r>
                        <a:rPr lang="en-US" sz="1000"/>
                        <a:t>
 n/a</a:t>
                      </a:r>
                    </a:p>
                  </a:txBody>
                  <a:tcPr/>
                </a:tc>
                <a:tc>
                  <a:txBody>
                    <a:bodyPr/>
                    <a:lstStyle/>
                    <a:p>
                      <a:r>
                        <a:rPr lang="en-US" sz="1000"/>
                        <a:t>https://i.ytimg.com/vi/XIQqJl75xGM/hqdefault.jpg</a:t>
                      </a:r>
                    </a:p>
                  </a:txBody>
                  <a:tcPr/>
                </a:tc>
                <a:tc>
                  <a:txBody>
                    <a:bodyPr/>
                    <a:lstStyle/>
                    <a:p>
                      <a:r>
                        <a:rPr lang="en-US" sz="1000"/>
                        <a:t>00:02:46</a:t>
                      </a:r>
                    </a:p>
                  </a:txBody>
                  <a:tcPr/>
                </a:tc>
                <a:tc>
                  <a:txBody>
                    <a:bodyPr/>
                    <a:lstStyle/>
                    <a:p>
                      <a:r>
                        <a:rPr lang="en-US" sz="1000"/>
                        <a:t>2581</a:t>
                      </a:r>
                    </a:p>
                  </a:txBody>
                  <a:tcPr/>
                </a:tc>
                <a:tc>
                  <a:txBody>
                    <a:bodyPr/>
                    <a:lstStyle/>
                    <a:p>
                      <a:r>
                        <a:rPr lang="en-US" sz="1000"/>
                        <a:t>24</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77885892"/>
                  </a:ext>
                </a:extLst>
              </a:tr>
              <a:tr h="370840">
                <a:tc>
                  <a:txBody>
                    <a:bodyPr/>
                    <a:lstStyle/>
                    <a:p>
                      <a:r>
                        <a:rPr lang="en-US" sz="1000" b="1"/>
                        <a:t>3FM Live Box - 2022-04-12 14:53:57</a:t>
                      </a:r>
                      <a:r>
                        <a:rPr lang="en-US" sz="1000"/>
                        <a:t>
 n/a</a:t>
                      </a:r>
                    </a:p>
                  </a:txBody>
                  <a:tcPr/>
                </a:tc>
                <a:tc>
                  <a:txBody>
                    <a:bodyPr/>
                    <a:lstStyle/>
                    <a:p>
                      <a:r>
                        <a:rPr lang="en-US" sz="1000"/>
                        <a:t>https://i.ytimg.com/vi/tx7t5_okcr8/hqdefault.jpg</a:t>
                      </a:r>
                    </a:p>
                  </a:txBody>
                  <a:tcPr/>
                </a:tc>
                <a:tc>
                  <a:txBody>
                    <a:bodyPr/>
                    <a:lstStyle/>
                    <a:p>
                      <a:r>
                        <a:rPr lang="en-US" sz="1000"/>
                        <a:t>00:03:01</a:t>
                      </a:r>
                    </a:p>
                  </a:txBody>
                  <a:tcPr/>
                </a:tc>
                <a:tc>
                  <a:txBody>
                    <a:bodyPr/>
                    <a:lstStyle/>
                    <a:p>
                      <a:r>
                        <a:rPr lang="en-US" sz="1000"/>
                        <a:t>892</a:t>
                      </a:r>
                    </a:p>
                  </a:txBody>
                  <a:tcPr/>
                </a:tc>
                <a:tc>
                  <a:txBody>
                    <a:bodyPr/>
                    <a:lstStyle/>
                    <a:p>
                      <a:r>
                        <a:rPr lang="en-US" sz="1000"/>
                        <a:t>24</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2570652927"/>
                  </a:ext>
                </a:extLst>
              </a:tr>
              <a:tr h="370840">
                <a:tc>
                  <a:txBody>
                    <a:bodyPr/>
                    <a:lstStyle/>
                    <a:p>
                      <a:r>
                        <a:rPr lang="en-US" sz="1000" b="1"/>
                        <a:t>3FM Live Box - 2022-04-12 14:53:52</a:t>
                      </a:r>
                      <a:r>
                        <a:rPr lang="en-US" sz="1000"/>
                        <a:t>
 n/a</a:t>
                      </a:r>
                    </a:p>
                  </a:txBody>
                  <a:tcPr/>
                </a:tc>
                <a:tc>
                  <a:txBody>
                    <a:bodyPr/>
                    <a:lstStyle/>
                    <a:p>
                      <a:r>
                        <a:rPr lang="en-US" sz="1000"/>
                        <a:t>https://i.ytimg.com/vi/qhaecGzzUrc/hqdefault.jpg</a:t>
                      </a:r>
                    </a:p>
                  </a:txBody>
                  <a:tcPr/>
                </a:tc>
                <a:tc>
                  <a:txBody>
                    <a:bodyPr/>
                    <a:lstStyle/>
                    <a:p>
                      <a:r>
                        <a:rPr lang="en-US" sz="1000"/>
                        <a:t>00:03:53</a:t>
                      </a:r>
                    </a:p>
                  </a:txBody>
                  <a:tcPr/>
                </a:tc>
                <a:tc>
                  <a:txBody>
                    <a:bodyPr/>
                    <a:lstStyle/>
                    <a:p>
                      <a:r>
                        <a:rPr lang="en-US" sz="1000"/>
                        <a:t>465</a:t>
                      </a:r>
                    </a:p>
                  </a:txBody>
                  <a:tcPr/>
                </a:tc>
                <a:tc>
                  <a:txBody>
                    <a:bodyPr/>
                    <a:lstStyle/>
                    <a:p>
                      <a:r>
                        <a:rPr lang="en-US" sz="1000"/>
                        <a:t>15</a:t>
                      </a:r>
                    </a:p>
                  </a:txBody>
                  <a:tcPr/>
                </a:tc>
                <a:tc>
                  <a:txBody>
                    <a:bodyPr/>
                    <a:lstStyle/>
                    <a:p>
                      <a:r>
                        <a:rPr lang="en-US" sz="1000"/>
                        <a:t>n/a</a:t>
                      </a:r>
                    </a:p>
                  </a:txBody>
                  <a:tcPr/>
                </a:tc>
                <a:tc>
                  <a:txBody>
                    <a:bodyPr/>
                    <a:lstStyle/>
                    <a:p>
                      <a:r>
                        <a:rPr lang="en-US" sz="1000"/>
                        <a:t>2</a:t>
                      </a:r>
                    </a:p>
                  </a:txBody>
                  <a:tcPr/>
                </a:tc>
                <a:extLst>
                  <a:ext uri="{0D108BD9-81ED-4DB2-BD59-A6C34878D82A}">
                    <a16:rowId xmlns:a16="http://schemas.microsoft.com/office/drawing/2014/main" val="2533378113"/>
                  </a:ext>
                </a:extLst>
              </a:tr>
              <a:tr h="370840">
                <a:tc>
                  <a:txBody>
                    <a:bodyPr/>
                    <a:lstStyle/>
                    <a:p>
                      <a:r>
                        <a:rPr lang="en-US" sz="1000" b="1"/>
                        <a:t>3FM Live Box - 2022-04-07 15:00:52</a:t>
                      </a:r>
                      <a:r>
                        <a:rPr lang="en-US" sz="1000"/>
                        <a:t>
 n/a</a:t>
                      </a:r>
                    </a:p>
                  </a:txBody>
                  <a:tcPr/>
                </a:tc>
                <a:tc>
                  <a:txBody>
                    <a:bodyPr/>
                    <a:lstStyle/>
                    <a:p>
                      <a:r>
                        <a:rPr lang="en-US" sz="1000"/>
                        <a:t>https://i.ytimg.com/vi/JKCS6cO1OJ8/hqdefault.jpg</a:t>
                      </a:r>
                    </a:p>
                  </a:txBody>
                  <a:tcPr/>
                </a:tc>
                <a:tc>
                  <a:txBody>
                    <a:bodyPr/>
                    <a:lstStyle/>
                    <a:p>
                      <a:r>
                        <a:rPr lang="en-US" sz="1000"/>
                        <a:t>00:03:40</a:t>
                      </a:r>
                    </a:p>
                  </a:txBody>
                  <a:tcPr/>
                </a:tc>
                <a:tc>
                  <a:txBody>
                    <a:bodyPr/>
                    <a:lstStyle/>
                    <a:p>
                      <a:r>
                        <a:rPr lang="en-US" sz="1000"/>
                        <a:t>1975</a:t>
                      </a:r>
                    </a:p>
                  </a:txBody>
                  <a:tcPr/>
                </a:tc>
                <a:tc>
                  <a:txBody>
                    <a:bodyPr/>
                    <a:lstStyle/>
                    <a:p>
                      <a:r>
                        <a:rPr lang="en-US" sz="1000"/>
                        <a:t>54</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1686907952"/>
                  </a:ext>
                </a:extLst>
              </a:tr>
              <a:tr h="370840">
                <a:tc>
                  <a:txBody>
                    <a:bodyPr/>
                    <a:lstStyle/>
                    <a:p>
                      <a:r>
                        <a:rPr lang="en-US" sz="1000" b="1"/>
                        <a:t>3FM Live Box - 2022-04-07 15:00:13</a:t>
                      </a:r>
                      <a:r>
                        <a:rPr lang="en-US" sz="1000"/>
                        <a:t>
 n/a</a:t>
                      </a:r>
                    </a:p>
                  </a:txBody>
                  <a:tcPr/>
                </a:tc>
                <a:tc>
                  <a:txBody>
                    <a:bodyPr/>
                    <a:lstStyle/>
                    <a:p>
                      <a:r>
                        <a:rPr lang="en-US" sz="1000"/>
                        <a:t>https://i.ytimg.com/vi/UJKK_uXKxWk/hqdefault.jpg</a:t>
                      </a:r>
                    </a:p>
                  </a:txBody>
                  <a:tcPr/>
                </a:tc>
                <a:tc>
                  <a:txBody>
                    <a:bodyPr/>
                    <a:lstStyle/>
                    <a:p>
                      <a:r>
                        <a:rPr lang="en-US" sz="1000"/>
                        <a:t>00:03:13</a:t>
                      </a:r>
                    </a:p>
                  </a:txBody>
                  <a:tcPr/>
                </a:tc>
                <a:tc>
                  <a:txBody>
                    <a:bodyPr/>
                    <a:lstStyle/>
                    <a:p>
                      <a:r>
                        <a:rPr lang="en-US" sz="1000"/>
                        <a:t>514</a:t>
                      </a:r>
                    </a:p>
                  </a:txBody>
                  <a:tcPr/>
                </a:tc>
                <a:tc>
                  <a:txBody>
                    <a:bodyPr/>
                    <a:lstStyle/>
                    <a:p>
                      <a:r>
                        <a:rPr lang="en-US" sz="1000"/>
                        <a:t>14</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3023976478"/>
                  </a:ext>
                </a:extLst>
              </a:tr>
              <a:tr h="370840">
                <a:tc>
                  <a:txBody>
                    <a:bodyPr/>
                    <a:lstStyle/>
                    <a:p>
                      <a:r>
                        <a:rPr lang="en-US" sz="1000" b="1"/>
                        <a:t>3FM Live Box - 2022-04-06 15:00:36</a:t>
                      </a:r>
                      <a:r>
                        <a:rPr lang="en-US" sz="1000"/>
                        <a:t>
 n/a</a:t>
                      </a:r>
                    </a:p>
                  </a:txBody>
                  <a:tcPr/>
                </a:tc>
                <a:tc>
                  <a:txBody>
                    <a:bodyPr/>
                    <a:lstStyle/>
                    <a:p>
                      <a:r>
                        <a:rPr lang="en-US" sz="1000"/>
                        <a:t>https://i.ytimg.com/vi/kSgfJLqUzlk/hqdefault.jpg</a:t>
                      </a:r>
                    </a:p>
                  </a:txBody>
                  <a:tcPr/>
                </a:tc>
                <a:tc>
                  <a:txBody>
                    <a:bodyPr/>
                    <a:lstStyle/>
                    <a:p>
                      <a:r>
                        <a:rPr lang="en-US" sz="1000"/>
                        <a:t>00:04:25</a:t>
                      </a:r>
                    </a:p>
                  </a:txBody>
                  <a:tcPr/>
                </a:tc>
                <a:tc>
                  <a:txBody>
                    <a:bodyPr/>
                    <a:lstStyle/>
                    <a:p>
                      <a:r>
                        <a:rPr lang="en-US" sz="1000"/>
                        <a:t>2586</a:t>
                      </a:r>
                    </a:p>
                  </a:txBody>
                  <a:tcPr/>
                </a:tc>
                <a:tc>
                  <a:txBody>
                    <a:bodyPr/>
                    <a:lstStyle/>
                    <a:p>
                      <a:r>
                        <a:rPr lang="en-US" sz="1000"/>
                        <a:t>34</a:t>
                      </a:r>
                    </a:p>
                  </a:txBody>
                  <a:tcPr/>
                </a:tc>
                <a:tc>
                  <a:txBody>
                    <a:bodyPr/>
                    <a:lstStyle/>
                    <a:p>
                      <a:r>
                        <a:rPr lang="en-US" sz="1000"/>
                        <a:t>n/a</a:t>
                      </a:r>
                    </a:p>
                  </a:txBody>
                  <a:tcPr/>
                </a:tc>
                <a:tc>
                  <a:txBody>
                    <a:bodyPr/>
                    <a:lstStyle/>
                    <a:p>
                      <a:r>
                        <a:rPr lang="en-US" sz="1000"/>
                        <a:t>3</a:t>
                      </a:r>
                    </a:p>
                  </a:txBody>
                  <a:tcPr/>
                </a:tc>
                <a:extLst>
                  <a:ext uri="{0D108BD9-81ED-4DB2-BD59-A6C34878D82A}">
                    <a16:rowId xmlns:a16="http://schemas.microsoft.com/office/drawing/2014/main" val="2445776832"/>
                  </a:ext>
                </a:extLst>
              </a:tr>
              <a:tr h="370840">
                <a:tc>
                  <a:txBody>
                    <a:bodyPr/>
                    <a:lstStyle/>
                    <a:p>
                      <a:r>
                        <a:rPr lang="en-US" sz="1000" b="1"/>
                        <a:t>3FM Live Box - 2022-04-05 14:59:00</a:t>
                      </a:r>
                      <a:r>
                        <a:rPr lang="en-US" sz="1000"/>
                        <a:t>
 n/a</a:t>
                      </a:r>
                    </a:p>
                  </a:txBody>
                  <a:tcPr/>
                </a:tc>
                <a:tc>
                  <a:txBody>
                    <a:bodyPr/>
                    <a:lstStyle/>
                    <a:p>
                      <a:r>
                        <a:rPr lang="en-US" sz="1000"/>
                        <a:t>https://i.ytimg.com/vi/90JCO7XcLWs/hqdefault.jpg</a:t>
                      </a:r>
                    </a:p>
                  </a:txBody>
                  <a:tcPr/>
                </a:tc>
                <a:tc>
                  <a:txBody>
                    <a:bodyPr/>
                    <a:lstStyle/>
                    <a:p>
                      <a:r>
                        <a:rPr lang="en-US" sz="1000"/>
                        <a:t>00:02:43</a:t>
                      </a:r>
                    </a:p>
                  </a:txBody>
                  <a:tcPr/>
                </a:tc>
                <a:tc>
                  <a:txBody>
                    <a:bodyPr/>
                    <a:lstStyle/>
                    <a:p>
                      <a:r>
                        <a:rPr lang="en-US" sz="1000"/>
                        <a:t>3471</a:t>
                      </a:r>
                    </a:p>
                  </a:txBody>
                  <a:tcPr/>
                </a:tc>
                <a:tc>
                  <a:txBody>
                    <a:bodyPr/>
                    <a:lstStyle/>
                    <a:p>
                      <a:r>
                        <a:rPr lang="en-US" sz="1000"/>
                        <a:t>175</a:t>
                      </a:r>
                    </a:p>
                  </a:txBody>
                  <a:tcPr/>
                </a:tc>
                <a:tc>
                  <a:txBody>
                    <a:bodyPr/>
                    <a:lstStyle/>
                    <a:p>
                      <a:r>
                        <a:rPr lang="en-US" sz="1000"/>
                        <a:t>n/a</a:t>
                      </a:r>
                    </a:p>
                  </a:txBody>
                  <a:tcPr/>
                </a:tc>
                <a:tc>
                  <a:txBody>
                    <a:bodyPr/>
                    <a:lstStyle/>
                    <a:p>
                      <a:r>
                        <a:rPr lang="en-US" sz="1000"/>
                        <a:t>22</a:t>
                      </a:r>
                    </a:p>
                  </a:txBody>
                  <a:tcPr/>
                </a:tc>
                <a:extLst>
                  <a:ext uri="{0D108BD9-81ED-4DB2-BD59-A6C34878D82A}">
                    <a16:rowId xmlns:a16="http://schemas.microsoft.com/office/drawing/2014/main" val="4148254302"/>
                  </a:ext>
                </a:extLst>
              </a:tr>
            </a:tbl>
          </a:graphicData>
        </a:graphic>
      </p:graphicFrame>
      <p:sp>
        <p:nvSpPr>
          <p:cNvPr id="4" name="Text Placeholder 3">
            <a:extLst>
              <a:ext uri="{FF2B5EF4-FFF2-40B4-BE49-F238E27FC236}">
                <a16:creationId xmlns:a16="http://schemas.microsoft.com/office/drawing/2014/main" id="{FCB43115-78CE-4D5A-8DD5-02682DBA95F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08078618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4B4B6-6034-400B-B972-E2684B6E05F7}"/>
              </a:ext>
            </a:extLst>
          </p:cNvPr>
          <p:cNvSpPr>
            <a:spLocks noGrp="1"/>
          </p:cNvSpPr>
          <p:nvPr>
            <p:ph type="title"/>
          </p:nvPr>
        </p:nvSpPr>
        <p:spPr/>
        <p:txBody>
          <a:bodyPr/>
          <a:lstStyle/>
          <a:p>
            <a:r>
              <a:rPr lang="en-US"/>
              <a:t>Youtube kliktroughrate youtube  | NPO3FM</a:t>
            </a:r>
          </a:p>
        </p:txBody>
      </p:sp>
      <p:graphicFrame>
        <p:nvGraphicFramePr>
          <p:cNvPr id="6" name="Chart Placeholder 5">
            <a:extLst>
              <a:ext uri="{FF2B5EF4-FFF2-40B4-BE49-F238E27FC236}">
                <a16:creationId xmlns:a16="http://schemas.microsoft.com/office/drawing/2014/main" id="{62C3BCF7-7CB4-4123-AB22-590A3CCB5440}"/>
              </a:ext>
            </a:extLst>
          </p:cNvPr>
          <p:cNvGraphicFramePr>
            <a:graphicFrameLocks noGrp="1"/>
          </p:cNvGraphicFramePr>
          <p:nvPr>
            <p:ph type="chart" sz="quarter" idx="13"/>
            <p:extLst>
              <p:ext uri="{D42A27DB-BD31-4B8C-83A1-F6EECF244321}">
                <p14:modId xmlns:p14="http://schemas.microsoft.com/office/powerpoint/2010/main" val="369553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6DEB11-4E15-4F7B-B941-274119693ADC}"/>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1608D56D-BED6-4919-A064-FC9ACD1190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33162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7199</Words>
  <Application>Microsoft Office PowerPoint</Application>
  <PresentationFormat>On-screen Show (4:3)</PresentationFormat>
  <Paragraphs>2114</Paragraphs>
  <Slides>81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81</vt:i4>
      </vt:variant>
    </vt:vector>
  </HeadingPairs>
  <TitlesOfParts>
    <vt:vector size="84" baseType="lpstr">
      <vt:lpstr>Arial</vt:lpstr>
      <vt:lpstr>Calibri</vt:lpstr>
      <vt:lpstr>quintly_template</vt:lpstr>
      <vt:lpstr>3FM Maandelijkse raportage</vt:lpstr>
      <vt:lpstr>Overall Overall Top Pages | NPO3FM</vt:lpstr>
      <vt:lpstr>Overall Followers Count Progression | NPO3FM</vt:lpstr>
      <vt:lpstr>Overall Total Interactions by Weekday | NPO3FM</vt:lpstr>
      <vt:lpstr>Facebook Afgelopen maand in een notendop | NPO3FM</vt:lpstr>
      <vt:lpstr>Facebook Weekbereik | NPO3FM</vt:lpstr>
      <vt:lpstr>Facebook Gemiddelde aan interacties per post | NPO3FM</vt:lpstr>
      <vt:lpstr>Facebook Fans or Followers Total | NPO3FM</vt:lpstr>
      <vt:lpstr>Facebook Post Type Distribution | NPO3FM</vt:lpstr>
      <vt:lpstr>Facebook Top 10 best scorende posts | NPO3FM - 1 of 10</vt:lpstr>
      <vt:lpstr>Facebook Top 10 best scorende posts | NPO3FM - 2 of 10</vt:lpstr>
      <vt:lpstr>Facebook Top 10 best scorende posts | NPO3FM - 3 of 10</vt:lpstr>
      <vt:lpstr>Facebook Top 10 best scorende posts | NPO3FM - 4 of 10</vt:lpstr>
      <vt:lpstr>Facebook Top 10 best scorende posts | NPO3FM - 5 of 10</vt:lpstr>
      <vt:lpstr>Facebook Top 10 best scorende posts | NPO3FM - 6 of 10</vt:lpstr>
      <vt:lpstr>Facebook Top 10 best scorende posts | NPO3FM - 7 of 10</vt:lpstr>
      <vt:lpstr>Facebook Top 10 best scorende posts | NPO3FM - 8 of 10</vt:lpstr>
      <vt:lpstr>Facebook Top 10 best scorende posts | NPO3FM - 9 of 10</vt:lpstr>
      <vt:lpstr>Facebook Top 10 best scorende posts | NPO3FM - 10 of 10</vt:lpstr>
      <vt:lpstr>Facebook Top 10 slechtst scorende posts | NPO3FM - 1 of 10</vt:lpstr>
      <vt:lpstr>Facebook Top 10 slechtst scorende posts | NPO3FM - 2 of 10</vt:lpstr>
      <vt:lpstr>Facebook Top 10 slechtst scorende posts | NPO3FM - 3 of 10</vt:lpstr>
      <vt:lpstr>Facebook Top 10 slechtst scorende posts | NPO3FM - 4 of 10</vt:lpstr>
      <vt:lpstr>Facebook Top 10 slechtst scorende posts | NPO3FM - 5 of 10</vt:lpstr>
      <vt:lpstr>Facebook Top 10 slechtst scorende posts | NPO3FM - 6 of 10</vt:lpstr>
      <vt:lpstr>Facebook Top 10 slechtst scorende posts | NPO3FM - 7 of 10</vt:lpstr>
      <vt:lpstr>Facebook Top 10 slechtst scorende posts | NPO3FM - 8 of 10</vt:lpstr>
      <vt:lpstr>Facebook Top 10 slechtst scorende posts | NPO3FM - 9 of 10</vt:lpstr>
      <vt:lpstr>Facebook Top 10 slechtst scorende posts | NPO3FM - 10 of 10</vt:lpstr>
      <vt:lpstr>Instagram Key Metrics Table | NPO3FM</vt:lpstr>
      <vt:lpstr>Instagram Followers Total | NPO3FM</vt:lpstr>
      <vt:lpstr>Instagram Interaction Rate By Post Type | NPO3FM</vt:lpstr>
      <vt:lpstr>Instagram Reach | NPO3FM</vt:lpstr>
      <vt:lpstr>Instagram Hashtag Detection | NPO3FM - 1 of 3</vt:lpstr>
      <vt:lpstr>Instagram Hashtag Detection | NPO3FM - 2 of 3</vt:lpstr>
      <vt:lpstr>Instagram Hashtag Detection | NPO3FM - 3 of 3</vt:lpstr>
      <vt:lpstr>Instagram Average Likes Per Post | NPO3FM</vt:lpstr>
      <vt:lpstr>Instagram Top 10 posts met meeste interactie | NPO3FM - 1 of 11</vt:lpstr>
      <vt:lpstr>Instagram Top 10 posts met meeste interactie | NPO3FM - 2 of 11</vt:lpstr>
      <vt:lpstr>Instagram Top 10 posts met meeste interactie | NPO3FM - 3 of 11</vt:lpstr>
      <vt:lpstr>Instagram Top 10 posts met meeste interactie | NPO3FM - 4 of 11</vt:lpstr>
      <vt:lpstr>Instagram Top 10 posts met meeste interactie | NPO3FM - 5 of 11</vt:lpstr>
      <vt:lpstr>Instagram Top 10 posts met meeste interactie | NPO3FM - 6 of 11</vt:lpstr>
      <vt:lpstr>Instagram Top 10 posts met meeste interactie | NPO3FM - 7 of 11</vt:lpstr>
      <vt:lpstr>Instagram Top 10 posts met meeste interactie | NPO3FM - 8 of 11</vt:lpstr>
      <vt:lpstr>Instagram Top 10 posts met meeste interactie | NPO3FM - 9 of 11</vt:lpstr>
      <vt:lpstr>Instagram Top 10 posts met meeste interactie | NPO3FM - 10 of 11</vt:lpstr>
      <vt:lpstr>Instagram Top 10 posts met meeste interactie | NPO3FM - 11 of 11</vt:lpstr>
      <vt:lpstr>Instagram Top 10 posts met minste interactie | NPO3FM - 1 of 7</vt:lpstr>
      <vt:lpstr>Instagram Top 10 posts met minste interactie | NPO3FM - 2 of 7</vt:lpstr>
      <vt:lpstr>Instagram Top 10 posts met minste interactie | NPO3FM - 3 of 7</vt:lpstr>
      <vt:lpstr>Instagram Top 10 posts met minste interactie | NPO3FM - 4 of 7</vt:lpstr>
      <vt:lpstr>Instagram Top 10 posts met minste interactie | NPO3FM - 5 of 7</vt:lpstr>
      <vt:lpstr>Instagram Top 10 posts met minste interactie | NPO3FM - 6 of 7</vt:lpstr>
      <vt:lpstr>Instagram Top 10 posts met minste interactie | NPO3FM - 7 of 7</vt:lpstr>
      <vt:lpstr>Instagram Stories Key Metrics Table | NPO3FM</vt:lpstr>
      <vt:lpstr>Instagram Stories meeste impressies | NPO3FM - 1 of 13</vt:lpstr>
      <vt:lpstr>Instagram Stories meeste impressies | NPO3FM - 2 of 13</vt:lpstr>
      <vt:lpstr>Instagram Stories meeste impressies | NPO3FM - 3 of 13</vt:lpstr>
      <vt:lpstr>Instagram Stories meeste impressies | NPO3FM - 4 of 13</vt:lpstr>
      <vt:lpstr>Instagram Stories meeste impressies | NPO3FM - 5 of 13</vt:lpstr>
      <vt:lpstr>Instagram Stories meeste impressies | NPO3FM - 6 of 13</vt:lpstr>
      <vt:lpstr>Instagram Stories meeste impressies | NPO3FM - 7 of 13</vt:lpstr>
      <vt:lpstr>Instagram Stories meeste impressies | NPO3FM - 8 of 13</vt:lpstr>
      <vt:lpstr>Instagram Stories meeste impressies | NPO3FM - 9 of 13</vt:lpstr>
      <vt:lpstr>Instagram Stories meeste impressies | NPO3FM - 10 of 13</vt:lpstr>
      <vt:lpstr>Instagram Stories meeste impressies | NPO3FM - 11 of 13</vt:lpstr>
      <vt:lpstr>Instagram Stories meeste impressies | NPO3FM - 12 of 13</vt:lpstr>
      <vt:lpstr>Instagram Stories meeste impressies | NPO3FM - 13 of 13</vt:lpstr>
      <vt:lpstr>Tiktok Hashtag Detection | NPO3FM - 1 of 3</vt:lpstr>
      <vt:lpstr>Tiktok Hashtag Detection | NPO3FM - 2 of 3</vt:lpstr>
      <vt:lpstr>Tiktok Hashtag Detection | NPO3FM - 3 of 3</vt:lpstr>
      <vt:lpstr>Tiktok Followers Total | NPO3FM</vt:lpstr>
      <vt:lpstr>Tiktok Likes Total | NPO3FM</vt:lpstr>
      <vt:lpstr>Tiktok Average Likes per Video | NPO3FM</vt:lpstr>
      <vt:lpstr>Tiktok Followers Change | NPO3FM</vt:lpstr>
      <vt:lpstr>Youtube Private Key Metrics Table | NPO3FM</vt:lpstr>
      <vt:lpstr>Youtube Subscribers | NPO3FM</vt:lpstr>
      <vt:lpstr>Facebook Total Reach over Time GB | NPO3FM</vt:lpstr>
      <vt:lpstr>Youtube Videos Table | NPO3FM</vt:lpstr>
      <vt:lpstr>Youtube kliktroughrate youtube  | NPO3FM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3FM Maandelijkse raportage</dc:title>
  <dc:creator>Administrator</dc:creator>
  <cp:lastModifiedBy>Administrator</cp:lastModifiedBy>
  <cp:revision>1</cp:revision>
  <dcterms:created xsi:type="dcterms:W3CDTF">2022-05-10T11:31:23Z</dcterms:created>
  <dcterms:modified xsi:type="dcterms:W3CDTF">2022-05-10T11:36:32Z</dcterms:modified>
</cp:coreProperties>
</file>