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4" r:id="rId103"/>
    <p:sldId id="365" r:id="rId104"/>
    <p:sldId id="366" r:id="rId105"/>
    <p:sldId id="367" r:id="rId106"/>
    <p:sldId id="368" r:id="rId107"/>
    <p:sldId id="369" r:id="rId108"/>
    <p:sldId id="370" r:id="rId109"/>
    <p:sldId id="371" r:id="rId110"/>
    <p:sldId id="372" r:id="rId111"/>
    <p:sldId id="374" r:id="rId112"/>
    <p:sldId id="375" r:id="rId113"/>
    <p:sldId id="376" r:id="rId114"/>
    <p:sldId id="377" r:id="rId115"/>
  </p:sldIdLst>
  <p:sldSz cx="9144000" cy="6858000" type="screen4x3"/>
  <p:notesSz cx="6858000" cy="9144000"/>
  <p:embeddedFontLst>
    <p:embeddedFont>
      <p:font typeface="Calibri" panose="020F0502020204030204" pitchFamily="34" charset="0"/>
      <p:regular r:id="rId116"/>
      <p:bold r:id="rId117"/>
      <p:italic r:id="rId118"/>
      <p:boldItalic r:id="rId1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2.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3FM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3551</c:v>
                </c:pt>
                <c:pt idx="1">
                  <c:v>1794</c:v>
                </c:pt>
                <c:pt idx="2">
                  <c:v>2860</c:v>
                </c:pt>
                <c:pt idx="3">
                  <c:v>3659</c:v>
                </c:pt>
                <c:pt idx="4">
                  <c:v>1081</c:v>
                </c:pt>
                <c:pt idx="5">
                  <c:v>2098</c:v>
                </c:pt>
                <c:pt idx="6">
                  <c:v>5458</c:v>
                </c:pt>
              </c:numCache>
            </c:numRef>
          </c:val>
          <c:extLst>
            <c:ext xmlns:c16="http://schemas.microsoft.com/office/drawing/2014/chart" uri="{C3380CC4-5D6E-409C-BE32-E72D297353CC}">
              <c16:uniqueId val="{00000000-1BCA-47CF-AAB5-8C0B50B85D20}"/>
            </c:ext>
          </c:extLst>
        </c:ser>
        <c:ser>
          <c:idx val="1"/>
          <c:order val="1"/>
          <c:tx>
            <c:strRef>
              <c:f>Sheet1!$C$1</c:f>
              <c:strCache>
                <c:ptCount val="1"/>
                <c:pt idx="0">
                  <c:v>IG npo3fm</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17032</c:v>
                </c:pt>
                <c:pt idx="1">
                  <c:v>13360</c:v>
                </c:pt>
                <c:pt idx="2">
                  <c:v>16807</c:v>
                </c:pt>
                <c:pt idx="3">
                  <c:v>40096</c:v>
                </c:pt>
                <c:pt idx="4">
                  <c:v>10421</c:v>
                </c:pt>
                <c:pt idx="5">
                  <c:v>11646</c:v>
                </c:pt>
                <c:pt idx="6">
                  <c:v>12955</c:v>
                </c:pt>
              </c:numCache>
            </c:numRef>
          </c:val>
          <c:extLst>
            <c:ext xmlns:c16="http://schemas.microsoft.com/office/drawing/2014/chart" uri="{C3380CC4-5D6E-409C-BE32-E72D297353CC}">
              <c16:uniqueId val="{00000001-1BCA-47CF-AAB5-8C0B50B85D20}"/>
            </c:ext>
          </c:extLst>
        </c:ser>
        <c:ser>
          <c:idx val="2"/>
          <c:order val="2"/>
          <c:tx>
            <c:strRef>
              <c:f>Sheet1!$D$1</c:f>
              <c:strCache>
                <c:ptCount val="1"/>
                <c:pt idx="0">
                  <c:v>TT @npo3fm</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6436</c:v>
                </c:pt>
                <c:pt idx="1">
                  <c:v>28743</c:v>
                </c:pt>
                <c:pt idx="2">
                  <c:v>12416</c:v>
                </c:pt>
                <c:pt idx="3">
                  <c:v>846</c:v>
                </c:pt>
                <c:pt idx="4">
                  <c:v>1504</c:v>
                </c:pt>
                <c:pt idx="5">
                  <c:v>64</c:v>
                </c:pt>
                <c:pt idx="6">
                  <c:v>170028</c:v>
                </c:pt>
              </c:numCache>
            </c:numRef>
          </c:val>
          <c:extLst>
            <c:ext xmlns:c16="http://schemas.microsoft.com/office/drawing/2014/chart" uri="{C3380CC4-5D6E-409C-BE32-E72D297353CC}">
              <c16:uniqueId val="{00000002-1BCA-47CF-AAB5-8C0B50B85D20}"/>
            </c:ext>
          </c:extLst>
        </c:ser>
        <c:dLbls>
          <c:showLegendKey val="0"/>
          <c:showVal val="0"/>
          <c:showCatName val="0"/>
          <c:showSerName val="0"/>
          <c:showPercent val="0"/>
          <c:showBubbleSize val="0"/>
        </c:dLbls>
        <c:gapWidth val="219"/>
        <c:overlap val="-27"/>
        <c:axId val="370190576"/>
        <c:axId val="370185328"/>
      </c:barChart>
      <c:catAx>
        <c:axId val="37019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85328"/>
        <c:crosses val="autoZero"/>
        <c:auto val="1"/>
        <c:lblAlgn val="ctr"/>
        <c:lblOffset val="100"/>
        <c:noMultiLvlLbl val="0"/>
      </c:catAx>
      <c:valAx>
        <c:axId val="37018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9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106785</c:v>
                </c:pt>
                <c:pt idx="1">
                  <c:v>106102</c:v>
                </c:pt>
                <c:pt idx="2">
                  <c:v>119175</c:v>
                </c:pt>
                <c:pt idx="3">
                  <c:v>102887</c:v>
                </c:pt>
                <c:pt idx="4">
                  <c:v>97389</c:v>
                </c:pt>
                <c:pt idx="5">
                  <c:v>193820</c:v>
                </c:pt>
                <c:pt idx="6">
                  <c:v>384908</c:v>
                </c:pt>
                <c:pt idx="7">
                  <c:v>326220</c:v>
                </c:pt>
                <c:pt idx="8">
                  <c:v>271143</c:v>
                </c:pt>
                <c:pt idx="9">
                  <c:v>234938</c:v>
                </c:pt>
                <c:pt idx="10">
                  <c:v>162388</c:v>
                </c:pt>
                <c:pt idx="11">
                  <c:v>162597</c:v>
                </c:pt>
                <c:pt idx="12">
                  <c:v>164549</c:v>
                </c:pt>
                <c:pt idx="13">
                  <c:v>158701</c:v>
                </c:pt>
                <c:pt idx="14">
                  <c:v>410206</c:v>
                </c:pt>
                <c:pt idx="15">
                  <c:v>415063</c:v>
                </c:pt>
                <c:pt idx="16">
                  <c:v>425063</c:v>
                </c:pt>
                <c:pt idx="17">
                  <c:v>423102</c:v>
                </c:pt>
                <c:pt idx="18">
                  <c:v>396657</c:v>
                </c:pt>
                <c:pt idx="19">
                  <c:v>532258</c:v>
                </c:pt>
                <c:pt idx="20">
                  <c:v>313216</c:v>
                </c:pt>
                <c:pt idx="21">
                  <c:v>417696</c:v>
                </c:pt>
                <c:pt idx="22">
                  <c:v>396414</c:v>
                </c:pt>
                <c:pt idx="23">
                  <c:v>440849</c:v>
                </c:pt>
                <c:pt idx="24">
                  <c:v>170809</c:v>
                </c:pt>
                <c:pt idx="25">
                  <c:v>324656</c:v>
                </c:pt>
                <c:pt idx="26">
                  <c:v>1064706</c:v>
                </c:pt>
                <c:pt idx="27">
                  <c:v>971159</c:v>
                </c:pt>
                <c:pt idx="28">
                  <c:v>284864</c:v>
                </c:pt>
                <c:pt idx="29">
                  <c:v>133570</c:v>
                </c:pt>
                <c:pt idx="30">
                  <c:v>136511</c:v>
                </c:pt>
              </c:numCache>
            </c:numRef>
          </c:val>
          <c:smooth val="0"/>
          <c:extLst>
            <c:ext xmlns:c16="http://schemas.microsoft.com/office/drawing/2014/chart" uri="{C3380CC4-5D6E-409C-BE32-E72D297353CC}">
              <c16:uniqueId val="{00000000-B001-475F-ABEF-8B4E2ADB760E}"/>
            </c:ext>
          </c:extLst>
        </c:ser>
        <c:dLbls>
          <c:showLegendKey val="0"/>
          <c:showVal val="0"/>
          <c:showCatName val="0"/>
          <c:showSerName val="0"/>
          <c:showPercent val="0"/>
          <c:showBubbleSize val="0"/>
        </c:dLbls>
        <c:smooth val="0"/>
        <c:axId val="427507936"/>
        <c:axId val="427505968"/>
      </c:lineChart>
      <c:dateAx>
        <c:axId val="427507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05968"/>
        <c:crosses val="autoZero"/>
        <c:auto val="1"/>
        <c:lblOffset val="100"/>
        <c:baseTimeUnit val="days"/>
      </c:dateAx>
      <c:valAx>
        <c:axId val="42750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0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131</c:v>
                </c:pt>
                <c:pt idx="1">
                  <c:v>54</c:v>
                </c:pt>
                <c:pt idx="2">
                  <c:v>167</c:v>
                </c:pt>
                <c:pt idx="3">
                  <c:v>99</c:v>
                </c:pt>
                <c:pt idx="4">
                  <c:v>84</c:v>
                </c:pt>
                <c:pt idx="5">
                  <c:v>801</c:v>
                </c:pt>
                <c:pt idx="6">
                  <c:v>443</c:v>
                </c:pt>
                <c:pt idx="7">
                  <c:v>150</c:v>
                </c:pt>
                <c:pt idx="8">
                  <c:v>96</c:v>
                </c:pt>
                <c:pt idx="9">
                  <c:v>103</c:v>
                </c:pt>
                <c:pt idx="10">
                  <c:v>113</c:v>
                </c:pt>
                <c:pt idx="11">
                  <c:v>39</c:v>
                </c:pt>
                <c:pt idx="12">
                  <c:v>133</c:v>
                </c:pt>
                <c:pt idx="13">
                  <c:v>34</c:v>
                </c:pt>
                <c:pt idx="14">
                  <c:v>29</c:v>
                </c:pt>
                <c:pt idx="15">
                  <c:v>31</c:v>
                </c:pt>
                <c:pt idx="16">
                  <c:v>83</c:v>
                </c:pt>
                <c:pt idx="17">
                  <c:v>54</c:v>
                </c:pt>
                <c:pt idx="18">
                  <c:v>130</c:v>
                </c:pt>
                <c:pt idx="19">
                  <c:v>276</c:v>
                </c:pt>
                <c:pt idx="20">
                  <c:v>32</c:v>
                </c:pt>
                <c:pt idx="21">
                  <c:v>94</c:v>
                </c:pt>
                <c:pt idx="22">
                  <c:v>117</c:v>
                </c:pt>
                <c:pt idx="23">
                  <c:v>232</c:v>
                </c:pt>
                <c:pt idx="24">
                  <c:v>63</c:v>
                </c:pt>
                <c:pt idx="25">
                  <c:v>445</c:v>
                </c:pt>
                <c:pt idx="26">
                  <c:v>204</c:v>
                </c:pt>
                <c:pt idx="27">
                  <c:v>171</c:v>
                </c:pt>
                <c:pt idx="28">
                  <c:v>53</c:v>
                </c:pt>
                <c:pt idx="29">
                  <c:v>340</c:v>
                </c:pt>
                <c:pt idx="30">
                  <c:v>77</c:v>
                </c:pt>
              </c:numCache>
            </c:numRef>
          </c:val>
          <c:smooth val="0"/>
          <c:extLst>
            <c:ext xmlns:c16="http://schemas.microsoft.com/office/drawing/2014/chart" uri="{C3380CC4-5D6E-409C-BE32-E72D297353CC}">
              <c16:uniqueId val="{00000000-6440-49A1-B619-A977BB8D49B7}"/>
            </c:ext>
          </c:extLst>
        </c:ser>
        <c:dLbls>
          <c:showLegendKey val="0"/>
          <c:showVal val="0"/>
          <c:showCatName val="0"/>
          <c:showSerName val="0"/>
          <c:showPercent val="0"/>
          <c:showBubbleSize val="0"/>
        </c:dLbls>
        <c:smooth val="0"/>
        <c:axId val="427511872"/>
        <c:axId val="427512528"/>
      </c:lineChart>
      <c:dateAx>
        <c:axId val="427511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12528"/>
        <c:crosses val="autoZero"/>
        <c:auto val="1"/>
        <c:lblOffset val="100"/>
        <c:baseTimeUnit val="days"/>
      </c:dateAx>
      <c:valAx>
        <c:axId val="42751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1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313518</c:v>
                </c:pt>
                <c:pt idx="1">
                  <c:v>313508</c:v>
                </c:pt>
                <c:pt idx="2">
                  <c:v>313501</c:v>
                </c:pt>
                <c:pt idx="3">
                  <c:v>313483</c:v>
                </c:pt>
                <c:pt idx="4">
                  <c:v>313468</c:v>
                </c:pt>
                <c:pt idx="5">
                  <c:v>313449</c:v>
                </c:pt>
                <c:pt idx="6">
                  <c:v>313429</c:v>
                </c:pt>
                <c:pt idx="7">
                  <c:v>313409</c:v>
                </c:pt>
                <c:pt idx="8">
                  <c:v>313407</c:v>
                </c:pt>
                <c:pt idx="9">
                  <c:v>313385</c:v>
                </c:pt>
                <c:pt idx="10">
                  <c:v>313374</c:v>
                </c:pt>
                <c:pt idx="11">
                  <c:v>313368</c:v>
                </c:pt>
                <c:pt idx="12">
                  <c:v>313344</c:v>
                </c:pt>
                <c:pt idx="13">
                  <c:v>313324</c:v>
                </c:pt>
                <c:pt idx="14">
                  <c:v>313301</c:v>
                </c:pt>
                <c:pt idx="15">
                  <c:v>313292</c:v>
                </c:pt>
                <c:pt idx="16">
                  <c:v>313277</c:v>
                </c:pt>
                <c:pt idx="17">
                  <c:v>313253</c:v>
                </c:pt>
                <c:pt idx="18">
                  <c:v>313245</c:v>
                </c:pt>
                <c:pt idx="19">
                  <c:v>313221</c:v>
                </c:pt>
                <c:pt idx="20">
                  <c:v>313206</c:v>
                </c:pt>
                <c:pt idx="21">
                  <c:v>313202</c:v>
                </c:pt>
                <c:pt idx="22">
                  <c:v>313190</c:v>
                </c:pt>
                <c:pt idx="23">
                  <c:v>313181</c:v>
                </c:pt>
                <c:pt idx="24">
                  <c:v>313166</c:v>
                </c:pt>
                <c:pt idx="25">
                  <c:v>313145</c:v>
                </c:pt>
                <c:pt idx="26">
                  <c:v>313142</c:v>
                </c:pt>
                <c:pt idx="27">
                  <c:v>313128</c:v>
                </c:pt>
                <c:pt idx="28">
                  <c:v>313116</c:v>
                </c:pt>
                <c:pt idx="29">
                  <c:v>313098</c:v>
                </c:pt>
                <c:pt idx="30">
                  <c:v>313075</c:v>
                </c:pt>
              </c:numCache>
            </c:numRef>
          </c:val>
          <c:smooth val="0"/>
          <c:extLst>
            <c:ext xmlns:c16="http://schemas.microsoft.com/office/drawing/2014/chart" uri="{C3380CC4-5D6E-409C-BE32-E72D297353CC}">
              <c16:uniqueId val="{00000000-B249-47D1-8382-DD600D3D3A1F}"/>
            </c:ext>
          </c:extLst>
        </c:ser>
        <c:dLbls>
          <c:showLegendKey val="0"/>
          <c:showVal val="0"/>
          <c:showCatName val="0"/>
          <c:showSerName val="0"/>
          <c:showPercent val="0"/>
          <c:showBubbleSize val="0"/>
        </c:dLbls>
        <c:smooth val="0"/>
        <c:axId val="430948064"/>
        <c:axId val="430944128"/>
      </c:lineChart>
      <c:dateAx>
        <c:axId val="43094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44128"/>
        <c:crosses val="autoZero"/>
        <c:auto val="1"/>
        <c:lblOffset val="100"/>
        <c:baseTimeUnit val="days"/>
      </c:dateAx>
      <c:valAx>
        <c:axId val="43094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94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2</c:v>
                </c:pt>
                <c:pt idx="1">
                  <c:v>62</c:v>
                </c:pt>
                <c:pt idx="2">
                  <c:v>40</c:v>
                </c:pt>
                <c:pt idx="3">
                  <c:v>22</c:v>
                </c:pt>
              </c:numCache>
            </c:numRef>
          </c:val>
          <c:extLst>
            <c:ext xmlns:c16="http://schemas.microsoft.com/office/drawing/2014/chart" uri="{C3380CC4-5D6E-409C-BE32-E72D297353CC}">
              <c16:uniqueId val="{00000000-B197-449A-B773-7B1FB7FD430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103102</c:v>
                </c:pt>
                <c:pt idx="1">
                  <c:v>103090</c:v>
                </c:pt>
                <c:pt idx="2">
                  <c:v>103090</c:v>
                </c:pt>
                <c:pt idx="3">
                  <c:v>103118</c:v>
                </c:pt>
                <c:pt idx="4">
                  <c:v>103124</c:v>
                </c:pt>
                <c:pt idx="5">
                  <c:v>103115</c:v>
                </c:pt>
                <c:pt idx="6">
                  <c:v>103149</c:v>
                </c:pt>
                <c:pt idx="7">
                  <c:v>103165</c:v>
                </c:pt>
                <c:pt idx="8">
                  <c:v>103187</c:v>
                </c:pt>
                <c:pt idx="9">
                  <c:v>103192</c:v>
                </c:pt>
                <c:pt idx="10">
                  <c:v>103192</c:v>
                </c:pt>
                <c:pt idx="11">
                  <c:v>103176</c:v>
                </c:pt>
                <c:pt idx="12">
                  <c:v>103169</c:v>
                </c:pt>
                <c:pt idx="13">
                  <c:v>103163</c:v>
                </c:pt>
                <c:pt idx="14">
                  <c:v>103183</c:v>
                </c:pt>
                <c:pt idx="15">
                  <c:v>103176</c:v>
                </c:pt>
                <c:pt idx="16">
                  <c:v>103186</c:v>
                </c:pt>
                <c:pt idx="17">
                  <c:v>103180</c:v>
                </c:pt>
                <c:pt idx="18">
                  <c:v>103187</c:v>
                </c:pt>
                <c:pt idx="19">
                  <c:v>103177</c:v>
                </c:pt>
                <c:pt idx="20">
                  <c:v>103173</c:v>
                </c:pt>
                <c:pt idx="21">
                  <c:v>103191</c:v>
                </c:pt>
                <c:pt idx="22">
                  <c:v>103219</c:v>
                </c:pt>
                <c:pt idx="23">
                  <c:v>103215</c:v>
                </c:pt>
                <c:pt idx="24">
                  <c:v>103282</c:v>
                </c:pt>
                <c:pt idx="25">
                  <c:v>103285</c:v>
                </c:pt>
                <c:pt idx="26">
                  <c:v>103299</c:v>
                </c:pt>
                <c:pt idx="27">
                  <c:v>103296</c:v>
                </c:pt>
                <c:pt idx="28">
                  <c:v>103307</c:v>
                </c:pt>
                <c:pt idx="29">
                  <c:v>103311</c:v>
                </c:pt>
                <c:pt idx="30">
                  <c:v>103299</c:v>
                </c:pt>
              </c:numCache>
            </c:numRef>
          </c:val>
          <c:smooth val="0"/>
          <c:extLst>
            <c:ext xmlns:c16="http://schemas.microsoft.com/office/drawing/2014/chart" uri="{C3380CC4-5D6E-409C-BE32-E72D297353CC}">
              <c16:uniqueId val="{00000000-AB84-4B0E-85FE-5A3B14C15778}"/>
            </c:ext>
          </c:extLst>
        </c:ser>
        <c:dLbls>
          <c:showLegendKey val="0"/>
          <c:showVal val="0"/>
          <c:showCatName val="0"/>
          <c:showSerName val="0"/>
          <c:showPercent val="0"/>
          <c:showBubbleSize val="0"/>
        </c:dLbls>
        <c:smooth val="0"/>
        <c:axId val="485023344"/>
        <c:axId val="485016128"/>
      </c:lineChart>
      <c:dateAx>
        <c:axId val="48502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016128"/>
        <c:crosses val="autoZero"/>
        <c:auto val="1"/>
        <c:lblOffset val="100"/>
        <c:baseTimeUnit val="days"/>
      </c:dateAx>
      <c:valAx>
        <c:axId val="48501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02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1.2761776031696099</c:v>
                </c:pt>
                <c:pt idx="1">
                  <c:v>0.80486231676481601</c:v>
                </c:pt>
                <c:pt idx="2">
                  <c:v>0.94138150464715398</c:v>
                </c:pt>
              </c:numCache>
            </c:numRef>
          </c:val>
          <c:extLst>
            <c:ext xmlns:c16="http://schemas.microsoft.com/office/drawing/2014/chart" uri="{C3380CC4-5D6E-409C-BE32-E72D297353CC}">
              <c16:uniqueId val="{00000000-F0F6-4925-8F69-26FE45C65718}"/>
            </c:ext>
          </c:extLst>
        </c:ser>
        <c:dLbls>
          <c:showLegendKey val="0"/>
          <c:showVal val="0"/>
          <c:showCatName val="0"/>
          <c:showSerName val="0"/>
          <c:showPercent val="0"/>
          <c:showBubbleSize val="0"/>
        </c:dLbls>
        <c:gapWidth val="219"/>
        <c:overlap val="-27"/>
        <c:axId val="485020392"/>
        <c:axId val="485021048"/>
      </c:barChart>
      <c:catAx>
        <c:axId val="485020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021048"/>
        <c:crosses val="autoZero"/>
        <c:auto val="1"/>
        <c:lblAlgn val="ctr"/>
        <c:lblOffset val="100"/>
        <c:noMultiLvlLbl val="0"/>
      </c:catAx>
      <c:valAx>
        <c:axId val="48502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02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88212</c:v>
                </c:pt>
                <c:pt idx="1">
                  <c:v>113103</c:v>
                </c:pt>
                <c:pt idx="2">
                  <c:v>61479</c:v>
                </c:pt>
                <c:pt idx="3">
                  <c:v>52635</c:v>
                </c:pt>
                <c:pt idx="4">
                  <c:v>74301</c:v>
                </c:pt>
                <c:pt idx="5">
                  <c:v>85890</c:v>
                </c:pt>
                <c:pt idx="6">
                  <c:v>72885</c:v>
                </c:pt>
                <c:pt idx="7">
                  <c:v>91593</c:v>
                </c:pt>
                <c:pt idx="8">
                  <c:v>100231</c:v>
                </c:pt>
                <c:pt idx="9">
                  <c:v>61538</c:v>
                </c:pt>
                <c:pt idx="10">
                  <c:v>47392</c:v>
                </c:pt>
                <c:pt idx="11">
                  <c:v>50132</c:v>
                </c:pt>
                <c:pt idx="12">
                  <c:v>49323</c:v>
                </c:pt>
                <c:pt idx="13">
                  <c:v>70608</c:v>
                </c:pt>
                <c:pt idx="14">
                  <c:v>303631</c:v>
                </c:pt>
                <c:pt idx="15">
                  <c:v>286553</c:v>
                </c:pt>
                <c:pt idx="16">
                  <c:v>309990</c:v>
                </c:pt>
                <c:pt idx="17">
                  <c:v>324361</c:v>
                </c:pt>
                <c:pt idx="18">
                  <c:v>282756</c:v>
                </c:pt>
                <c:pt idx="19">
                  <c:v>321723</c:v>
                </c:pt>
                <c:pt idx="20">
                  <c:v>156824</c:v>
                </c:pt>
                <c:pt idx="21">
                  <c:v>386762</c:v>
                </c:pt>
                <c:pt idx="22">
                  <c:v>344266</c:v>
                </c:pt>
                <c:pt idx="23">
                  <c:v>247441</c:v>
                </c:pt>
                <c:pt idx="24">
                  <c:v>105513</c:v>
                </c:pt>
                <c:pt idx="25">
                  <c:v>82860</c:v>
                </c:pt>
                <c:pt idx="26">
                  <c:v>307127</c:v>
                </c:pt>
                <c:pt idx="27">
                  <c:v>241690</c:v>
                </c:pt>
                <c:pt idx="28">
                  <c:v>238460</c:v>
                </c:pt>
                <c:pt idx="29">
                  <c:v>103786</c:v>
                </c:pt>
                <c:pt idx="30">
                  <c:v>96343</c:v>
                </c:pt>
              </c:numCache>
            </c:numRef>
          </c:val>
          <c:smooth val="0"/>
          <c:extLst>
            <c:ext xmlns:c16="http://schemas.microsoft.com/office/drawing/2014/chart" uri="{C3380CC4-5D6E-409C-BE32-E72D297353CC}">
              <c16:uniqueId val="{00000000-8475-4FD7-A444-3724B046FB4A}"/>
            </c:ext>
          </c:extLst>
        </c:ser>
        <c:dLbls>
          <c:showLegendKey val="0"/>
          <c:showVal val="0"/>
          <c:showCatName val="0"/>
          <c:showSerName val="0"/>
          <c:showPercent val="0"/>
          <c:showBubbleSize val="0"/>
        </c:dLbls>
        <c:smooth val="0"/>
        <c:axId val="485024656"/>
        <c:axId val="485033840"/>
      </c:lineChart>
      <c:dateAx>
        <c:axId val="48502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033840"/>
        <c:crosses val="autoZero"/>
        <c:auto val="1"/>
        <c:lblOffset val="100"/>
        <c:baseTimeUnit val="days"/>
      </c:dateAx>
      <c:valAx>
        <c:axId val="48503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02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495</c:v>
                </c:pt>
                <c:pt idx="1">
                  <c:v>808</c:v>
                </c:pt>
                <c:pt idx="2">
                  <c:v>828</c:v>
                </c:pt>
                <c:pt idx="3">
                  <c:v>698</c:v>
                </c:pt>
                <c:pt idx="4">
                  <c:v>1102</c:v>
                </c:pt>
                <c:pt idx="5">
                  <c:v>845</c:v>
                </c:pt>
                <c:pt idx="6">
                  <c:v>1374</c:v>
                </c:pt>
                <c:pt idx="7">
                  <c:v>1432</c:v>
                </c:pt>
                <c:pt idx="8">
                  <c:v>1021</c:v>
                </c:pt>
                <c:pt idx="9">
                  <c:v>1275</c:v>
                </c:pt>
                <c:pt idx="10">
                  <c:v>443</c:v>
                </c:pt>
                <c:pt idx="11">
                  <c:v>612</c:v>
                </c:pt>
                <c:pt idx="12">
                  <c:v>703</c:v>
                </c:pt>
                <c:pt idx="13">
                  <c:v>684</c:v>
                </c:pt>
                <c:pt idx="14">
                  <c:v>420</c:v>
                </c:pt>
                <c:pt idx="15">
                  <c:v>559</c:v>
                </c:pt>
                <c:pt idx="16">
                  <c:v>501</c:v>
                </c:pt>
                <c:pt idx="17">
                  <c:v>948</c:v>
                </c:pt>
                <c:pt idx="18">
                  <c:v>835</c:v>
                </c:pt>
                <c:pt idx="19">
                  <c:v>806</c:v>
                </c:pt>
                <c:pt idx="20">
                  <c:v>656</c:v>
                </c:pt>
                <c:pt idx="21">
                  <c:v>998</c:v>
                </c:pt>
                <c:pt idx="22">
                  <c:v>495</c:v>
                </c:pt>
                <c:pt idx="23">
                  <c:v>2420</c:v>
                </c:pt>
                <c:pt idx="24">
                  <c:v>593</c:v>
                </c:pt>
                <c:pt idx="25">
                  <c:v>1237</c:v>
                </c:pt>
                <c:pt idx="26">
                  <c:v>1613</c:v>
                </c:pt>
                <c:pt idx="27">
                  <c:v>1163</c:v>
                </c:pt>
                <c:pt idx="28">
                  <c:v>786</c:v>
                </c:pt>
                <c:pt idx="29">
                  <c:v>1831</c:v>
                </c:pt>
                <c:pt idx="30">
                  <c:v>1482</c:v>
                </c:pt>
              </c:numCache>
            </c:numRef>
          </c:val>
          <c:smooth val="0"/>
          <c:extLst>
            <c:ext xmlns:c16="http://schemas.microsoft.com/office/drawing/2014/chart" uri="{C3380CC4-5D6E-409C-BE32-E72D297353CC}">
              <c16:uniqueId val="{00000000-B329-4EED-8F1B-45C2EAA0A176}"/>
            </c:ext>
          </c:extLst>
        </c:ser>
        <c:dLbls>
          <c:showLegendKey val="0"/>
          <c:showVal val="0"/>
          <c:showCatName val="0"/>
          <c:showSerName val="0"/>
          <c:showPercent val="0"/>
          <c:showBubbleSize val="0"/>
        </c:dLbls>
        <c:smooth val="0"/>
        <c:axId val="286296712"/>
        <c:axId val="286299008"/>
      </c:lineChart>
      <c:dateAx>
        <c:axId val="28629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99008"/>
        <c:crosses val="autoZero"/>
        <c:auto val="1"/>
        <c:lblOffset val="100"/>
        <c:baseTimeUnit val="days"/>
      </c:dateAx>
      <c:valAx>
        <c:axId val="28629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9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59200</c:v>
                </c:pt>
                <c:pt idx="1">
                  <c:v>60400</c:v>
                </c:pt>
                <c:pt idx="2">
                  <c:v>60700</c:v>
                </c:pt>
                <c:pt idx="3">
                  <c:v>60800</c:v>
                </c:pt>
                <c:pt idx="4">
                  <c:v>60800</c:v>
                </c:pt>
                <c:pt idx="5">
                  <c:v>62200</c:v>
                </c:pt>
                <c:pt idx="6">
                  <c:v>63900</c:v>
                </c:pt>
                <c:pt idx="7">
                  <c:v>64700</c:v>
                </c:pt>
                <c:pt idx="8">
                  <c:v>65100</c:v>
                </c:pt>
                <c:pt idx="9">
                  <c:v>65400</c:v>
                </c:pt>
                <c:pt idx="10">
                  <c:v>65500</c:v>
                </c:pt>
                <c:pt idx="11">
                  <c:v>65600</c:v>
                </c:pt>
                <c:pt idx="12">
                  <c:v>65700</c:v>
                </c:pt>
                <c:pt idx="13">
                  <c:v>65800</c:v>
                </c:pt>
                <c:pt idx="14">
                  <c:v>65900</c:v>
                </c:pt>
                <c:pt idx="15">
                  <c:v>66000</c:v>
                </c:pt>
                <c:pt idx="16">
                  <c:v>66100</c:v>
                </c:pt>
                <c:pt idx="17">
                  <c:v>66200</c:v>
                </c:pt>
                <c:pt idx="18">
                  <c:v>66200</c:v>
                </c:pt>
                <c:pt idx="19">
                  <c:v>66300</c:v>
                </c:pt>
                <c:pt idx="20">
                  <c:v>66300</c:v>
                </c:pt>
                <c:pt idx="21">
                  <c:v>66400</c:v>
                </c:pt>
                <c:pt idx="22">
                  <c:v>66500</c:v>
                </c:pt>
                <c:pt idx="23">
                  <c:v>66500</c:v>
                </c:pt>
                <c:pt idx="24">
                  <c:v>66500</c:v>
                </c:pt>
                <c:pt idx="25">
                  <c:v>66600</c:v>
                </c:pt>
                <c:pt idx="26">
                  <c:v>66700</c:v>
                </c:pt>
                <c:pt idx="27">
                  <c:v>66700</c:v>
                </c:pt>
                <c:pt idx="28">
                  <c:v>66700</c:v>
                </c:pt>
                <c:pt idx="29">
                  <c:v>66800</c:v>
                </c:pt>
                <c:pt idx="30">
                  <c:v>66800</c:v>
                </c:pt>
              </c:numCache>
            </c:numRef>
          </c:val>
          <c:smooth val="0"/>
          <c:extLst>
            <c:ext xmlns:c16="http://schemas.microsoft.com/office/drawing/2014/chart" uri="{C3380CC4-5D6E-409C-BE32-E72D297353CC}">
              <c16:uniqueId val="{00000000-BC10-4DC3-961B-74B033DFEA89}"/>
            </c:ext>
          </c:extLst>
        </c:ser>
        <c:dLbls>
          <c:showLegendKey val="0"/>
          <c:showVal val="0"/>
          <c:showCatName val="0"/>
          <c:showSerName val="0"/>
          <c:showPercent val="0"/>
          <c:showBubbleSize val="0"/>
        </c:dLbls>
        <c:smooth val="0"/>
        <c:axId val="726158096"/>
        <c:axId val="726153504"/>
      </c:lineChart>
      <c:dateAx>
        <c:axId val="726158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153504"/>
        <c:crosses val="autoZero"/>
        <c:auto val="1"/>
        <c:lblOffset val="100"/>
        <c:baseTimeUnit val="days"/>
      </c:dateAx>
      <c:valAx>
        <c:axId val="72615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15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1600000</c:v>
                </c:pt>
                <c:pt idx="1">
                  <c:v>1700000</c:v>
                </c:pt>
                <c:pt idx="2">
                  <c:v>1700000</c:v>
                </c:pt>
                <c:pt idx="3">
                  <c:v>1700000</c:v>
                </c:pt>
                <c:pt idx="4">
                  <c:v>1700000</c:v>
                </c:pt>
                <c:pt idx="5">
                  <c:v>1700000</c:v>
                </c:pt>
                <c:pt idx="6">
                  <c:v>1800000</c:v>
                </c:pt>
                <c:pt idx="7">
                  <c:v>1800000</c:v>
                </c:pt>
                <c:pt idx="8">
                  <c:v>1800000</c:v>
                </c:pt>
                <c:pt idx="9">
                  <c:v>1800000</c:v>
                </c:pt>
                <c:pt idx="10">
                  <c:v>1900000</c:v>
                </c:pt>
                <c:pt idx="11">
                  <c:v>1900000</c:v>
                </c:pt>
                <c:pt idx="12">
                  <c:v>1900000</c:v>
                </c:pt>
                <c:pt idx="13">
                  <c:v>1900000</c:v>
                </c:pt>
                <c:pt idx="14">
                  <c:v>1900000</c:v>
                </c:pt>
                <c:pt idx="15">
                  <c:v>1900000</c:v>
                </c:pt>
                <c:pt idx="16">
                  <c:v>1900000</c:v>
                </c:pt>
                <c:pt idx="17">
                  <c:v>1900000</c:v>
                </c:pt>
                <c:pt idx="18">
                  <c:v>1900000</c:v>
                </c:pt>
                <c:pt idx="19">
                  <c:v>1900000</c:v>
                </c:pt>
                <c:pt idx="20">
                  <c:v>1900000</c:v>
                </c:pt>
                <c:pt idx="21">
                  <c:v>1900000</c:v>
                </c:pt>
                <c:pt idx="22">
                  <c:v>1900000</c:v>
                </c:pt>
                <c:pt idx="23">
                  <c:v>1900000</c:v>
                </c:pt>
                <c:pt idx="24">
                  <c:v>1900000</c:v>
                </c:pt>
                <c:pt idx="25">
                  <c:v>1900000</c:v>
                </c:pt>
                <c:pt idx="26">
                  <c:v>1900000</c:v>
                </c:pt>
                <c:pt idx="27">
                  <c:v>1900000</c:v>
                </c:pt>
                <c:pt idx="28">
                  <c:v>1900000</c:v>
                </c:pt>
                <c:pt idx="29">
                  <c:v>1900000</c:v>
                </c:pt>
                <c:pt idx="30">
                  <c:v>1900000</c:v>
                </c:pt>
              </c:numCache>
            </c:numRef>
          </c:val>
          <c:smooth val="0"/>
          <c:extLst>
            <c:ext xmlns:c16="http://schemas.microsoft.com/office/drawing/2014/chart" uri="{C3380CC4-5D6E-409C-BE32-E72D297353CC}">
              <c16:uniqueId val="{00000000-1EDA-432A-99F4-B2162FFD8BAE}"/>
            </c:ext>
          </c:extLst>
        </c:ser>
        <c:dLbls>
          <c:showLegendKey val="0"/>
          <c:showVal val="0"/>
          <c:showCatName val="0"/>
          <c:showSerName val="0"/>
          <c:showPercent val="0"/>
          <c:showBubbleSize val="0"/>
        </c:dLbls>
        <c:smooth val="0"/>
        <c:axId val="726209920"/>
        <c:axId val="726208936"/>
      </c:lineChart>
      <c:dateAx>
        <c:axId val="726209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208936"/>
        <c:crosses val="autoZero"/>
        <c:auto val="1"/>
        <c:lblOffset val="100"/>
        <c:baseTimeUnit val="days"/>
      </c:dateAx>
      <c:valAx>
        <c:axId val="7262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20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3905</c:v>
                </c:pt>
                <c:pt idx="1">
                  <c:v>5136</c:v>
                </c:pt>
                <c:pt idx="2">
                  <c:v>0</c:v>
                </c:pt>
                <c:pt idx="3">
                  <c:v>0</c:v>
                </c:pt>
                <c:pt idx="4">
                  <c:v>0</c:v>
                </c:pt>
                <c:pt idx="5">
                  <c:v>159000</c:v>
                </c:pt>
                <c:pt idx="6">
                  <c:v>0</c:v>
                </c:pt>
                <c:pt idx="7">
                  <c:v>17900</c:v>
                </c:pt>
                <c:pt idx="8">
                  <c:v>1938</c:v>
                </c:pt>
                <c:pt idx="9">
                  <c:v>0</c:v>
                </c:pt>
                <c:pt idx="10">
                  <c:v>0</c:v>
                </c:pt>
                <c:pt idx="11">
                  <c:v>0</c:v>
                </c:pt>
                <c:pt idx="12">
                  <c:v>0</c:v>
                </c:pt>
                <c:pt idx="13">
                  <c:v>0</c:v>
                </c:pt>
                <c:pt idx="14">
                  <c:v>0</c:v>
                </c:pt>
                <c:pt idx="15">
                  <c:v>2985</c:v>
                </c:pt>
                <c:pt idx="16">
                  <c:v>0</c:v>
                </c:pt>
                <c:pt idx="17">
                  <c:v>518</c:v>
                </c:pt>
                <c:pt idx="18">
                  <c:v>62</c:v>
                </c:pt>
                <c:pt idx="19">
                  <c:v>0</c:v>
                </c:pt>
                <c:pt idx="20">
                  <c:v>5916</c:v>
                </c:pt>
                <c:pt idx="21">
                  <c:v>2568.5</c:v>
                </c:pt>
                <c:pt idx="22">
                  <c:v>253</c:v>
                </c:pt>
                <c:pt idx="23">
                  <c:v>838</c:v>
                </c:pt>
                <c:pt idx="24">
                  <c:v>957</c:v>
                </c:pt>
                <c:pt idx="25">
                  <c:v>0</c:v>
                </c:pt>
                <c:pt idx="26">
                  <c:v>0</c:v>
                </c:pt>
                <c:pt idx="27">
                  <c:v>369</c:v>
                </c:pt>
                <c:pt idx="28">
                  <c:v>312</c:v>
                </c:pt>
                <c:pt idx="29">
                  <c:v>0</c:v>
                </c:pt>
                <c:pt idx="30">
                  <c:v>0</c:v>
                </c:pt>
              </c:numCache>
            </c:numRef>
          </c:val>
          <c:smooth val="0"/>
          <c:extLst>
            <c:ext xmlns:c16="http://schemas.microsoft.com/office/drawing/2014/chart" uri="{C3380CC4-5D6E-409C-BE32-E72D297353CC}">
              <c16:uniqueId val="{00000000-C4AB-4C99-918C-1F70161A4FE3}"/>
            </c:ext>
          </c:extLst>
        </c:ser>
        <c:dLbls>
          <c:showLegendKey val="0"/>
          <c:showVal val="0"/>
          <c:showCatName val="0"/>
          <c:showSerName val="0"/>
          <c:showPercent val="0"/>
          <c:showBubbleSize val="0"/>
        </c:dLbls>
        <c:smooth val="0"/>
        <c:axId val="726214840"/>
        <c:axId val="726209264"/>
      </c:lineChart>
      <c:dateAx>
        <c:axId val="726214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209264"/>
        <c:crosses val="autoZero"/>
        <c:auto val="1"/>
        <c:lblOffset val="100"/>
        <c:baseTimeUnit val="days"/>
      </c:dateAx>
      <c:valAx>
        <c:axId val="72620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21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700</c:v>
                </c:pt>
                <c:pt idx="1">
                  <c:v>1200</c:v>
                </c:pt>
                <c:pt idx="2">
                  <c:v>300</c:v>
                </c:pt>
                <c:pt idx="3">
                  <c:v>100</c:v>
                </c:pt>
                <c:pt idx="4">
                  <c:v>0</c:v>
                </c:pt>
                <c:pt idx="5">
                  <c:v>1400</c:v>
                </c:pt>
                <c:pt idx="6">
                  <c:v>1700</c:v>
                </c:pt>
                <c:pt idx="7">
                  <c:v>800</c:v>
                </c:pt>
                <c:pt idx="8">
                  <c:v>400</c:v>
                </c:pt>
                <c:pt idx="9">
                  <c:v>300</c:v>
                </c:pt>
                <c:pt idx="10">
                  <c:v>100</c:v>
                </c:pt>
                <c:pt idx="11">
                  <c:v>100</c:v>
                </c:pt>
                <c:pt idx="12">
                  <c:v>100</c:v>
                </c:pt>
                <c:pt idx="13">
                  <c:v>100</c:v>
                </c:pt>
                <c:pt idx="14">
                  <c:v>100</c:v>
                </c:pt>
                <c:pt idx="15">
                  <c:v>100</c:v>
                </c:pt>
                <c:pt idx="16">
                  <c:v>100</c:v>
                </c:pt>
                <c:pt idx="17">
                  <c:v>100</c:v>
                </c:pt>
                <c:pt idx="18">
                  <c:v>0</c:v>
                </c:pt>
                <c:pt idx="19">
                  <c:v>100</c:v>
                </c:pt>
                <c:pt idx="20">
                  <c:v>0</c:v>
                </c:pt>
                <c:pt idx="21">
                  <c:v>100</c:v>
                </c:pt>
                <c:pt idx="22">
                  <c:v>100</c:v>
                </c:pt>
                <c:pt idx="23">
                  <c:v>0</c:v>
                </c:pt>
                <c:pt idx="24">
                  <c:v>0</c:v>
                </c:pt>
                <c:pt idx="25">
                  <c:v>100</c:v>
                </c:pt>
                <c:pt idx="26">
                  <c:v>100</c:v>
                </c:pt>
                <c:pt idx="27">
                  <c:v>0</c:v>
                </c:pt>
                <c:pt idx="28">
                  <c:v>0</c:v>
                </c:pt>
                <c:pt idx="29">
                  <c:v>100</c:v>
                </c:pt>
                <c:pt idx="30">
                  <c:v>0</c:v>
                </c:pt>
              </c:numCache>
            </c:numRef>
          </c:val>
          <c:smooth val="0"/>
          <c:extLst>
            <c:ext xmlns:c16="http://schemas.microsoft.com/office/drawing/2014/chart" uri="{C3380CC4-5D6E-409C-BE32-E72D297353CC}">
              <c16:uniqueId val="{00000000-1EB3-4509-BE9A-2BA2C09F8AA6}"/>
            </c:ext>
          </c:extLst>
        </c:ser>
        <c:dLbls>
          <c:showLegendKey val="0"/>
          <c:showVal val="0"/>
          <c:showCatName val="0"/>
          <c:showSerName val="0"/>
          <c:showPercent val="0"/>
          <c:showBubbleSize val="0"/>
        </c:dLbls>
        <c:smooth val="0"/>
        <c:axId val="726224024"/>
        <c:axId val="726221072"/>
      </c:lineChart>
      <c:dateAx>
        <c:axId val="72622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221072"/>
        <c:crosses val="autoZero"/>
        <c:auto val="1"/>
        <c:lblOffset val="100"/>
        <c:baseTimeUnit val="days"/>
      </c:dateAx>
      <c:valAx>
        <c:axId val="72622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22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5">
                  <c:v>73100</c:v>
                </c:pt>
                <c:pt idx="6">
                  <c:v>73100</c:v>
                </c:pt>
                <c:pt idx="7">
                  <c:v>73100</c:v>
                </c:pt>
                <c:pt idx="8">
                  <c:v>73100</c:v>
                </c:pt>
                <c:pt idx="9">
                  <c:v>73100</c:v>
                </c:pt>
                <c:pt idx="10">
                  <c:v>73100</c:v>
                </c:pt>
                <c:pt idx="11">
                  <c:v>73100</c:v>
                </c:pt>
                <c:pt idx="12">
                  <c:v>73100</c:v>
                </c:pt>
                <c:pt idx="13">
                  <c:v>73100</c:v>
                </c:pt>
                <c:pt idx="14">
                  <c:v>73100</c:v>
                </c:pt>
                <c:pt idx="15">
                  <c:v>73200</c:v>
                </c:pt>
                <c:pt idx="16">
                  <c:v>73200</c:v>
                </c:pt>
                <c:pt idx="17">
                  <c:v>73200</c:v>
                </c:pt>
                <c:pt idx="18">
                  <c:v>73200</c:v>
                </c:pt>
                <c:pt idx="19">
                  <c:v>73200</c:v>
                </c:pt>
                <c:pt idx="20">
                  <c:v>73200</c:v>
                </c:pt>
                <c:pt idx="21">
                  <c:v>73200</c:v>
                </c:pt>
                <c:pt idx="22">
                  <c:v>73200</c:v>
                </c:pt>
                <c:pt idx="23">
                  <c:v>73300</c:v>
                </c:pt>
                <c:pt idx="24">
                  <c:v>73300</c:v>
                </c:pt>
                <c:pt idx="25">
                  <c:v>73300</c:v>
                </c:pt>
                <c:pt idx="26">
                  <c:v>73300</c:v>
                </c:pt>
                <c:pt idx="27">
                  <c:v>73300</c:v>
                </c:pt>
                <c:pt idx="28">
                  <c:v>73300</c:v>
                </c:pt>
                <c:pt idx="29">
                  <c:v>73300</c:v>
                </c:pt>
                <c:pt idx="30">
                  <c:v>73300</c:v>
                </c:pt>
              </c:numCache>
            </c:numRef>
          </c:val>
          <c:smooth val="0"/>
          <c:extLst>
            <c:ext xmlns:c16="http://schemas.microsoft.com/office/drawing/2014/chart" uri="{C3380CC4-5D6E-409C-BE32-E72D297353CC}">
              <c16:uniqueId val="{00000000-AF2B-49BC-862C-3FD7C038D2D8}"/>
            </c:ext>
          </c:extLst>
        </c:ser>
        <c:ser>
          <c:idx val="1"/>
          <c:order val="1"/>
          <c:tx>
            <c:strRef>
              <c:f>Sheet1!$C$1</c:f>
              <c:strCache>
                <c:ptCount val="1"/>
                <c:pt idx="0">
                  <c:v>3FM Live Box</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5">
                  <c:v>72600</c:v>
                </c:pt>
                <c:pt idx="6">
                  <c:v>72600</c:v>
                </c:pt>
                <c:pt idx="7">
                  <c:v>72600</c:v>
                </c:pt>
                <c:pt idx="8">
                  <c:v>72600</c:v>
                </c:pt>
                <c:pt idx="9">
                  <c:v>72600</c:v>
                </c:pt>
                <c:pt idx="10">
                  <c:v>72700</c:v>
                </c:pt>
                <c:pt idx="11">
                  <c:v>72700</c:v>
                </c:pt>
                <c:pt idx="12">
                  <c:v>72700</c:v>
                </c:pt>
                <c:pt idx="13">
                  <c:v>72700</c:v>
                </c:pt>
                <c:pt idx="14">
                  <c:v>72700</c:v>
                </c:pt>
                <c:pt idx="15">
                  <c:v>72700</c:v>
                </c:pt>
                <c:pt idx="16">
                  <c:v>72700</c:v>
                </c:pt>
                <c:pt idx="17">
                  <c:v>72700</c:v>
                </c:pt>
                <c:pt idx="18">
                  <c:v>72700</c:v>
                </c:pt>
                <c:pt idx="19">
                  <c:v>72700</c:v>
                </c:pt>
                <c:pt idx="20">
                  <c:v>72700</c:v>
                </c:pt>
                <c:pt idx="21">
                  <c:v>72700</c:v>
                </c:pt>
                <c:pt idx="22">
                  <c:v>72700</c:v>
                </c:pt>
                <c:pt idx="23">
                  <c:v>72700</c:v>
                </c:pt>
                <c:pt idx="24">
                  <c:v>72700</c:v>
                </c:pt>
                <c:pt idx="25">
                  <c:v>72700</c:v>
                </c:pt>
                <c:pt idx="26">
                  <c:v>72800</c:v>
                </c:pt>
                <c:pt idx="27">
                  <c:v>72800</c:v>
                </c:pt>
                <c:pt idx="28">
                  <c:v>72800</c:v>
                </c:pt>
                <c:pt idx="29">
                  <c:v>72800</c:v>
                </c:pt>
                <c:pt idx="30">
                  <c:v>72800</c:v>
                </c:pt>
              </c:numCache>
            </c:numRef>
          </c:val>
          <c:smooth val="0"/>
          <c:extLst>
            <c:ext xmlns:c16="http://schemas.microsoft.com/office/drawing/2014/chart" uri="{C3380CC4-5D6E-409C-BE32-E72D297353CC}">
              <c16:uniqueId val="{00000001-AF2B-49BC-862C-3FD7C038D2D8}"/>
            </c:ext>
          </c:extLst>
        </c:ser>
        <c:dLbls>
          <c:showLegendKey val="0"/>
          <c:showVal val="0"/>
          <c:showCatName val="0"/>
          <c:showSerName val="0"/>
          <c:showPercent val="0"/>
          <c:showBubbleSize val="0"/>
        </c:dLbls>
        <c:smooth val="0"/>
        <c:axId val="726232552"/>
        <c:axId val="726228616"/>
      </c:lineChart>
      <c:dateAx>
        <c:axId val="72623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228616"/>
        <c:crosses val="autoZero"/>
        <c:auto val="1"/>
        <c:lblOffset val="100"/>
        <c:baseTimeUnit val="days"/>
      </c:dateAx>
      <c:valAx>
        <c:axId val="72622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23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 Mumford &amp; Sons live met ‘Guiding Light’, 'Only Love', ’Woman’ &amp; meer | 3FM Live | NPO 3FM (Published: 2019-07-10 15:00:12)</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1</c:v>
                </c:pt>
                <c:pt idx="17">
                  <c:v>0</c:v>
                </c:pt>
                <c:pt idx="18">
                  <c:v>0</c:v>
                </c:pt>
                <c:pt idx="19">
                  <c:v>0</c:v>
                </c:pt>
                <c:pt idx="20">
                  <c:v>0</c:v>
                </c:pt>
                <c:pt idx="21">
                  <c:v>0</c:v>
                </c:pt>
                <c:pt idx="22">
                  <c:v>0</c:v>
                </c:pt>
                <c:pt idx="23">
                  <c:v>0</c:v>
                </c:pt>
                <c:pt idx="24">
                  <c:v>0</c:v>
                </c:pt>
                <c:pt idx="25">
                  <c:v>0</c:v>
                </c:pt>
                <c:pt idx="26">
                  <c:v>2</c:v>
                </c:pt>
                <c:pt idx="27">
                  <c:v>0</c:v>
                </c:pt>
                <c:pt idx="28">
                  <c:v>0</c:v>
                </c:pt>
                <c:pt idx="29">
                  <c:v>0</c:v>
                </c:pt>
                <c:pt idx="30">
                  <c:v>2</c:v>
                </c:pt>
              </c:numCache>
            </c:numRef>
          </c:val>
          <c:smooth val="0"/>
          <c:extLst>
            <c:ext xmlns:c16="http://schemas.microsoft.com/office/drawing/2014/chart" uri="{C3380CC4-5D6E-409C-BE32-E72D297353CC}">
              <c16:uniqueId val="{00000000-A412-454A-AF83-B2C4F861C622}"/>
            </c:ext>
          </c:extLst>
        </c:ser>
        <c:ser>
          <c:idx val="1"/>
          <c:order val="1"/>
          <c:tx>
            <c:strRef>
              <c:f>Sheet1!$C$1</c:f>
              <c:strCache>
                <c:ptCount val="1"/>
                <c:pt idx="0">
                  <c:v>3FM Froukje vertaalt Macklemore met sterke boodschap🌈 | 3FM Live | NPO 3FM (Published: 2020-02-12 16:00:02)</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2</c:v>
                </c:pt>
                <c:pt idx="1">
                  <c:v>2</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2</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1-A412-454A-AF83-B2C4F861C622}"/>
            </c:ext>
          </c:extLst>
        </c:ser>
        <c:ser>
          <c:idx val="2"/>
          <c:order val="2"/>
          <c:tx>
            <c:strRef>
              <c:f>Sheet1!$D$1</c:f>
              <c:strCache>
                <c:ptCount val="1"/>
                <c:pt idx="0">
                  <c:v>3FM Kraantje Pappie &amp; Chef'Special: "Heel ongemakkelijk dit" | Speeddate ❤️⏰ | NPO 3FM (Published: 2018-06-12 12:54:43)</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2</c:v>
                </c:pt>
              </c:numCache>
            </c:numRef>
          </c:val>
          <c:smooth val="0"/>
          <c:extLst>
            <c:ext xmlns:c16="http://schemas.microsoft.com/office/drawing/2014/chart" uri="{C3380CC4-5D6E-409C-BE32-E72D297353CC}">
              <c16:uniqueId val="{00000002-A412-454A-AF83-B2C4F861C622}"/>
            </c:ext>
          </c:extLst>
        </c:ser>
        <c:ser>
          <c:idx val="3"/>
          <c:order val="3"/>
          <c:tx>
            <c:strRef>
              <c:f>Sheet1!$E$1</c:f>
              <c:strCache>
                <c:ptCount val="1"/>
                <c:pt idx="0">
                  <c:v>3FM Sziget 2018: "Eén groot drugslab!" | Ga Je Lekker?! #9 | NPO 3FM (Published: 2018-08-13 15:00:08)</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3</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A412-454A-AF83-B2C4F861C622}"/>
            </c:ext>
          </c:extLst>
        </c:ser>
        <c:ser>
          <c:idx val="4"/>
          <c:order val="4"/>
          <c:tx>
            <c:strRef>
              <c:f>Sheet1!$F$1</c:f>
              <c:strCache>
                <c:ptCount val="1"/>
                <c:pt idx="0">
                  <c:v>3FM Ginger schrijft brief aan zijn zus over zijn depressie | #OPENUP | NPO 3FM (Published: 2020-03-10 18:00:16)</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3</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A412-454A-AF83-B2C4F861C622}"/>
            </c:ext>
          </c:extLst>
        </c:ser>
        <c:ser>
          <c:idx val="5"/>
          <c:order val="5"/>
          <c:tx>
            <c:strRef>
              <c:f>Sheet1!$G$1</c:f>
              <c:strCache>
                <c:ptCount val="1"/>
                <c:pt idx="0">
                  <c:v>3FM Live Box Lil Kleine en Ronnie Flex - 1, 2, 3 | 3FM Live (Published: 2016-02-15 11:55:44)</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0</c:v>
                </c:pt>
                <c:pt idx="1">
                  <c:v>0</c:v>
                </c:pt>
                <c:pt idx="2">
                  <c:v>1</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A412-454A-AF83-B2C4F861C622}"/>
            </c:ext>
          </c:extLst>
        </c:ser>
        <c:ser>
          <c:idx val="6"/>
          <c:order val="6"/>
          <c:tx>
            <c:strRef>
              <c:f>Sheet1!$H$1</c:f>
              <c:strCache>
                <c:ptCount val="1"/>
                <c:pt idx="0">
                  <c:v>3FM Gaat Joost lekker op Down The Rabbit Hole 2018? | Ga Je Lekker?! #4 | NPO 3FM (Published: 2018-07-02 14:38:08)</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A412-454A-AF83-B2C4F861C622}"/>
            </c:ext>
          </c:extLst>
        </c:ser>
        <c:ser>
          <c:idx val="7"/>
          <c:order val="7"/>
          <c:tx>
            <c:strRef>
              <c:f>Sheet1!$I$1</c:f>
              <c:strCache>
                <c:ptCount val="1"/>
                <c:pt idx="0">
                  <c:v>3FM "Zo is het om jong te zijn en rijke ouders te hebben" | Op Me Monnie | NPO 3FM (Published: 2019-12-05 16:00:13)</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2</c:v>
                </c:pt>
              </c:numCache>
            </c:numRef>
          </c:val>
          <c:smooth val="0"/>
          <c:extLst>
            <c:ext xmlns:c16="http://schemas.microsoft.com/office/drawing/2014/chart" uri="{C3380CC4-5D6E-409C-BE32-E72D297353CC}">
              <c16:uniqueId val="{00000007-A412-454A-AF83-B2C4F861C622}"/>
            </c:ext>
          </c:extLst>
        </c:ser>
        <c:ser>
          <c:idx val="8"/>
          <c:order val="8"/>
          <c:tx>
            <c:strRef>
              <c:f>Sheet1!$J$1</c:f>
              <c:strCache>
                <c:ptCount val="1"/>
                <c:pt idx="0">
                  <c:v>3FM Live Box Lil' Kleine &amp; Ronnie Flex - Chips &amp; Cola (Drank &amp; Drugs voor kids) | 3FM Live (Published: 2015-06-23 06:30:09)</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Sheet1!$J$2:$J$32</c:f>
              <c:numCache>
                <c:formatCode>General</c:formatCode>
                <c:ptCount val="31"/>
                <c:pt idx="0">
                  <c:v>0</c:v>
                </c:pt>
                <c:pt idx="1">
                  <c:v>0</c:v>
                </c:pt>
                <c:pt idx="2">
                  <c:v>0</c:v>
                </c:pt>
                <c:pt idx="3">
                  <c:v>0</c:v>
                </c:pt>
                <c:pt idx="4">
                  <c:v>0</c:v>
                </c:pt>
                <c:pt idx="5">
                  <c:v>0</c:v>
                </c:pt>
                <c:pt idx="6">
                  <c:v>0</c:v>
                </c:pt>
                <c:pt idx="7">
                  <c:v>0</c:v>
                </c:pt>
                <c:pt idx="8">
                  <c:v>2</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8-A412-454A-AF83-B2C4F861C622}"/>
            </c:ext>
          </c:extLst>
        </c:ser>
        <c:ser>
          <c:idx val="9"/>
          <c:order val="9"/>
          <c:tx>
            <c:strRef>
              <c:f>Sheet1!$K$1</c:f>
              <c:strCache>
                <c:ptCount val="1"/>
                <c:pt idx="0">
                  <c:v>3FM Live Box Faberyayo - Slapeloze Nachten (Opposites cover) | 3FM Live (Published: 2012-09-20 11:28:45)</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Sheet1!$K$2:$K$32</c:f>
              <c:numCache>
                <c:formatCode>General</c:formatCode>
                <c:ptCount val="31"/>
                <c:pt idx="0">
                  <c:v>0</c:v>
                </c:pt>
                <c:pt idx="1">
                  <c:v>0</c:v>
                </c:pt>
                <c:pt idx="2">
                  <c:v>0</c:v>
                </c:pt>
                <c:pt idx="3">
                  <c:v>0</c:v>
                </c:pt>
                <c:pt idx="4">
                  <c:v>0</c:v>
                </c:pt>
                <c:pt idx="5">
                  <c:v>1</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9-A412-454A-AF83-B2C4F861C622}"/>
            </c:ext>
          </c:extLst>
        </c:ser>
        <c:ser>
          <c:idx val="10"/>
          <c:order val="10"/>
          <c:tx>
            <c:strRef>
              <c:f>Sheet1!$L$1</c:f>
              <c:strCache>
                <c:ptCount val="1"/>
                <c:pt idx="0">
                  <c:v>3FM Live Box Chef'Special - Ride (Twenty One Pilots cover) | 3FM Live (Published: 2016-09-14 15:36:20)</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Sheet1!$L$2:$L$32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2</c:v>
                </c:pt>
                <c:pt idx="26">
                  <c:v>0</c:v>
                </c:pt>
                <c:pt idx="27">
                  <c:v>0</c:v>
                </c:pt>
                <c:pt idx="28">
                  <c:v>0</c:v>
                </c:pt>
                <c:pt idx="29">
                  <c:v>0</c:v>
                </c:pt>
                <c:pt idx="30">
                  <c:v>0</c:v>
                </c:pt>
              </c:numCache>
            </c:numRef>
          </c:val>
          <c:smooth val="0"/>
          <c:extLst>
            <c:ext xmlns:c16="http://schemas.microsoft.com/office/drawing/2014/chart" uri="{C3380CC4-5D6E-409C-BE32-E72D297353CC}">
              <c16:uniqueId val="{0000000A-A412-454A-AF83-B2C4F861C622}"/>
            </c:ext>
          </c:extLst>
        </c:ser>
        <c:ser>
          <c:idx val="11"/>
          <c:order val="11"/>
          <c:tx>
            <c:strRef>
              <c:f>Sheet1!$M$1</c:f>
              <c:strCache>
                <c:ptCount val="1"/>
                <c:pt idx="0">
                  <c:v>3FM Live Box Roxeanne Hazes - Schiet Maar Raak | 3FM Live (Published: 2017-05-18 09:17:36)</c:v>
                </c:pt>
              </c:strCache>
            </c:strRef>
          </c:tx>
          <c:spPr>
            <a:ln w="28575" cap="rnd">
              <a:solidFill>
                <a:schemeClr val="accent6">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Sheet1!$M$2:$M$32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2</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B-A412-454A-AF83-B2C4F861C622}"/>
            </c:ext>
          </c:extLst>
        </c:ser>
        <c:ser>
          <c:idx val="12"/>
          <c:order val="12"/>
          <c:tx>
            <c:strRef>
              <c:f>Sheet1!$N$1</c:f>
              <c:strCache>
                <c:ptCount val="1"/>
                <c:pt idx="0">
                  <c:v>3FM Lowlands 2019: "De drugs was goed!" | Ga Je Lekker?! #19 | NPO 3FM (Published: 2019-08-26 15:00:00)</c:v>
                </c:pt>
              </c:strCache>
            </c:strRef>
          </c:tx>
          <c:spPr>
            <a:ln w="28575" cap="rnd">
              <a:solidFill>
                <a:schemeClr val="accent1">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Sheet1!$N$2:$N$32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C-A412-454A-AF83-B2C4F861C622}"/>
            </c:ext>
          </c:extLst>
        </c:ser>
        <c:ser>
          <c:idx val="13"/>
          <c:order val="13"/>
          <c:tx>
            <c:strRef>
              <c:f>Sheet1!$O$1</c:f>
              <c:strCache>
                <c:ptCount val="1"/>
                <c:pt idx="0">
                  <c:v>3FM Eva: “lk plaste in mijn broek tijdens de eilandraad” | After Expeditie Robinson #10 | NPO 3FM (Published: 2019-11-04 16:00:06)</c:v>
                </c:pt>
              </c:strCache>
            </c:strRef>
          </c:tx>
          <c:spPr>
            <a:ln w="28575" cap="rnd">
              <a:solidFill>
                <a:schemeClr val="accent2">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Sheet1!$O$2:$O$32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D-A412-454A-AF83-B2C4F861C622}"/>
            </c:ext>
          </c:extLst>
        </c:ser>
        <c:ser>
          <c:idx val="14"/>
          <c:order val="14"/>
          <c:tx>
            <c:strRef>
              <c:f>Sheet1!$P$1</c:f>
              <c:strCache>
                <c:ptCount val="1"/>
                <c:pt idx="0">
                  <c:v>3FM "Hugo verdiende een stuk meer met de finale" | After Expeditie Robinson #17 | NPO 3FM (Published: 2019-12-16 16:00:20)</c:v>
                </c:pt>
              </c:strCache>
            </c:strRef>
          </c:tx>
          <c:spPr>
            <a:ln w="28575" cap="rnd">
              <a:solidFill>
                <a:schemeClr val="accent3">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Sheet1!$P$2:$P$32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E-A412-454A-AF83-B2C4F861C622}"/>
            </c:ext>
          </c:extLst>
        </c:ser>
        <c:ser>
          <c:idx val="15"/>
          <c:order val="15"/>
          <c:tx>
            <c:strRef>
              <c:f>Sheet1!$Q$1</c:f>
              <c:strCache>
                <c:ptCount val="1"/>
                <c:pt idx="0">
                  <c:v>3FM Best Kept Secret | Ga je lekker?! #2 | NPO 3FM (Published: 2018-06-11 14:37:31)</c:v>
                </c:pt>
              </c:strCache>
            </c:strRef>
          </c:tx>
          <c:spPr>
            <a:ln w="28575" cap="rnd">
              <a:solidFill>
                <a:schemeClr val="accent4">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Sheet1!$Q$2:$Q$32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F-A412-454A-AF83-B2C4F861C622}"/>
            </c:ext>
          </c:extLst>
        </c:ser>
        <c:ser>
          <c:idx val="16"/>
          <c:order val="16"/>
          <c:tx>
            <c:strRef>
              <c:f>Sheet1!$R$1</c:f>
              <c:strCache>
                <c:ptCount val="1"/>
                <c:pt idx="0">
                  <c:v>3FM Live Box Fresku - Dankbaar (Emeli Sandé cover) | 3FM Live (Published: 2012-08-30 13:51:33)</c:v>
                </c:pt>
              </c:strCache>
            </c:strRef>
          </c:tx>
          <c:spPr>
            <a:ln w="28575" cap="rnd">
              <a:solidFill>
                <a:schemeClr val="accent5">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Sheet1!$R$2:$R$32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0-A412-454A-AF83-B2C4F861C622}"/>
            </c:ext>
          </c:extLst>
        </c:ser>
        <c:ser>
          <c:idx val="17"/>
          <c:order val="17"/>
          <c:tx>
            <c:strRef>
              <c:f>Sheet1!$S$1</c:f>
              <c:strCache>
                <c:ptCount val="1"/>
                <c:pt idx="0">
                  <c:v>3FM MEROL: "Mijn fantasieën zijn niet veranderd" | In de studio | NPO 3FM (Published: 2020-01-14 16:00:03)</c:v>
                </c:pt>
              </c:strCache>
            </c:strRef>
          </c:tx>
          <c:spPr>
            <a:ln w="28575" cap="rnd">
              <a:solidFill>
                <a:schemeClr val="accent6">
                  <a:lumMod val="80000"/>
                  <a:lumOff val="2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Sheet1!$S$2:$S$32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1-A412-454A-AF83-B2C4F861C622}"/>
            </c:ext>
          </c:extLst>
        </c:ser>
        <c:ser>
          <c:idx val="18"/>
          <c:order val="18"/>
          <c:tx>
            <c:strRef>
              <c:f>Sheet1!$T$1</c:f>
              <c:strCache>
                <c:ptCount val="1"/>
                <c:pt idx="0">
                  <c:v>3FM Eva: "Ik heb na de proef pizza gejat!" | After Expeditie Robinson #13 | NPO 3FM (Published: 2019-11-25 16:00:06)</c:v>
                </c:pt>
              </c:strCache>
            </c:strRef>
          </c:tx>
          <c:spPr>
            <a:ln w="28575" cap="rnd">
              <a:solidFill>
                <a:schemeClr val="accent1">
                  <a:lumMod val="8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Sheet1!$T$2:$T$32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2-A412-454A-AF83-B2C4F861C622}"/>
            </c:ext>
          </c:extLst>
        </c:ser>
        <c:ser>
          <c:idx val="19"/>
          <c:order val="19"/>
          <c:tx>
            <c:strRef>
              <c:f>Sheet1!$U$1</c:f>
              <c:strCache>
                <c:ptCount val="1"/>
                <c:pt idx="0">
                  <c:v>3FM 'Drugs op de Zwarte Cross? Nee! Biertje?' | Ga Je Lekker?! #17 | NPO 3FM (Published: 2019-08-12 15:00:04)</c:v>
                </c:pt>
              </c:strCache>
            </c:strRef>
          </c:tx>
          <c:spPr>
            <a:ln w="28575" cap="rnd">
              <a:solidFill>
                <a:schemeClr val="accent2">
                  <a:lumMod val="8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Sheet1!$U$2:$U$32</c:f>
              <c:numCache>
                <c:formatCode>General</c:formatCode>
                <c:ptCount val="31"/>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3-A412-454A-AF83-B2C4F861C622}"/>
            </c:ext>
          </c:extLst>
        </c:ser>
        <c:ser>
          <c:idx val="20"/>
          <c:order val="20"/>
          <c:tx>
            <c:strRef>
              <c:f>Sheet1!$V$1</c:f>
              <c:strCache>
                <c:ptCount val="1"/>
                <c:pt idx="0">
                  <c:v>3FM Eva: "We zitten met z'n allen in een groepsapp" | After Expeditie Robinson #9 | NPO 3FM (Published: 2019-10-28 18:02:36)</c:v>
                </c:pt>
              </c:strCache>
            </c:strRef>
          </c:tx>
          <c:spPr>
            <a:ln w="28575" cap="rnd">
              <a:solidFill>
                <a:schemeClr val="accent3">
                  <a:lumMod val="8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Sheet1!$V$2:$V$32</c:f>
              <c:numCache>
                <c:formatCode>General</c:formatCode>
                <c:ptCount val="31"/>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4-A412-454A-AF83-B2C4F861C622}"/>
            </c:ext>
          </c:extLst>
        </c:ser>
        <c:ser>
          <c:idx val="21"/>
          <c:order val="21"/>
          <c:tx>
            <c:strRef>
              <c:f>Sheet1!$W$1</c:f>
              <c:strCache>
                <c:ptCount val="1"/>
                <c:pt idx="0">
                  <c:v>3FM 3FM Song Challenge: Blanks maakt protestsong | 3FM Special | NPO 3FM (Published: 2019-10-31 16:00:00)</c:v>
                </c:pt>
              </c:strCache>
            </c:strRef>
          </c:tx>
          <c:spPr>
            <a:ln w="28575" cap="rnd">
              <a:solidFill>
                <a:schemeClr val="accent4">
                  <a:lumMod val="8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Sheet1!$W$2:$W$32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5-A412-454A-AF83-B2C4F861C622}"/>
            </c:ext>
          </c:extLst>
        </c:ser>
        <c:ser>
          <c:idx val="22"/>
          <c:order val="22"/>
          <c:tx>
            <c:strRef>
              <c:f>Sheet1!$X$1</c:f>
              <c:strCache>
                <c:ptCount val="1"/>
                <c:pt idx="0">
                  <c:v>3FM Eva: "Er werd vaker stiekem in stemkokers gekeken" | After Expeditie Robinson #14 | NPO 3FM (Published: 2019-12-02 16:00:01)</c:v>
                </c:pt>
              </c:strCache>
            </c:strRef>
          </c:tx>
          <c:spPr>
            <a:ln w="28575" cap="rnd">
              <a:solidFill>
                <a:schemeClr val="accent5">
                  <a:lumMod val="8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Sheet1!$X$2:$X$32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16-A412-454A-AF83-B2C4F861C622}"/>
            </c:ext>
          </c:extLst>
        </c:ser>
        <c:dLbls>
          <c:showLegendKey val="0"/>
          <c:showVal val="0"/>
          <c:showCatName val="0"/>
          <c:showSerName val="0"/>
          <c:showPercent val="0"/>
          <c:showBubbleSize val="0"/>
        </c:dLbls>
        <c:smooth val="0"/>
        <c:axId val="726097088"/>
        <c:axId val="726089872"/>
      </c:lineChart>
      <c:dateAx>
        <c:axId val="726097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089872"/>
        <c:crosses val="autoZero"/>
        <c:auto val="1"/>
        <c:lblOffset val="100"/>
        <c:baseTimeUnit val="days"/>
      </c:dateAx>
      <c:valAx>
        <c:axId val="72608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609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C1FF8-A942-47A7-9E83-59A0A5B97D65}"/>
              </a:ext>
            </a:extLst>
          </p:cNvPr>
          <p:cNvSpPr>
            <a:spLocks noGrp="1"/>
          </p:cNvSpPr>
          <p:nvPr>
            <p:ph type="ctrTitle"/>
          </p:nvPr>
        </p:nvSpPr>
        <p:spPr/>
        <p:txBody>
          <a:bodyPr/>
          <a:lstStyle/>
          <a:p>
            <a:r>
              <a:rPr lang="en-US"/>
              <a:t>3FM Maandelijkse raportage</a:t>
            </a:r>
          </a:p>
        </p:txBody>
      </p:sp>
      <p:sp>
        <p:nvSpPr>
          <p:cNvPr id="3" name="Subtitle 2">
            <a:extLst>
              <a:ext uri="{FF2B5EF4-FFF2-40B4-BE49-F238E27FC236}">
                <a16:creationId xmlns:a16="http://schemas.microsoft.com/office/drawing/2014/main" id="{5BF4AC05-C8BC-4B4F-A584-1FA1DD7CA3C3}"/>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1523126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AF27A-769F-4416-B4B1-085FBB737DD3}"/>
              </a:ext>
            </a:extLst>
          </p:cNvPr>
          <p:cNvSpPr>
            <a:spLocks noGrp="1"/>
          </p:cNvSpPr>
          <p:nvPr>
            <p:ph type="title"/>
          </p:nvPr>
        </p:nvSpPr>
        <p:spPr/>
        <p:txBody>
          <a:bodyPr/>
          <a:lstStyle/>
          <a:p>
            <a:r>
              <a:rPr lang="en-US"/>
              <a:t>Overall Overall Top Pages | NPO3FM</a:t>
            </a:r>
          </a:p>
        </p:txBody>
      </p:sp>
      <p:graphicFrame>
        <p:nvGraphicFramePr>
          <p:cNvPr id="5" name="Table Placeholder 4">
            <a:extLst>
              <a:ext uri="{FF2B5EF4-FFF2-40B4-BE49-F238E27FC236}">
                <a16:creationId xmlns:a16="http://schemas.microsoft.com/office/drawing/2014/main" id="{64119973-A756-4C40-8AC5-FBB8E4384985}"/>
              </a:ext>
            </a:extLst>
          </p:cNvPr>
          <p:cNvGraphicFramePr>
            <a:graphicFrameLocks noGrp="1"/>
          </p:cNvGraphicFramePr>
          <p:nvPr>
            <p:ph type="tbl" sz="quarter" idx="13"/>
            <p:extLst>
              <p:ext uri="{D42A27DB-BD31-4B8C-83A1-F6EECF244321}">
                <p14:modId xmlns:p14="http://schemas.microsoft.com/office/powerpoint/2010/main" val="2937715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43016623"/>
                    </a:ext>
                  </a:extLst>
                </a:gridCol>
                <a:gridCol w="987552">
                  <a:extLst>
                    <a:ext uri="{9D8B030D-6E8A-4147-A177-3AD203B41FA5}">
                      <a16:colId xmlns:a16="http://schemas.microsoft.com/office/drawing/2014/main" val="2909051228"/>
                    </a:ext>
                  </a:extLst>
                </a:gridCol>
                <a:gridCol w="987552">
                  <a:extLst>
                    <a:ext uri="{9D8B030D-6E8A-4147-A177-3AD203B41FA5}">
                      <a16:colId xmlns:a16="http://schemas.microsoft.com/office/drawing/2014/main" val="145292746"/>
                    </a:ext>
                  </a:extLst>
                </a:gridCol>
                <a:gridCol w="987552">
                  <a:extLst>
                    <a:ext uri="{9D8B030D-6E8A-4147-A177-3AD203B41FA5}">
                      <a16:colId xmlns:a16="http://schemas.microsoft.com/office/drawing/2014/main" val="3944327512"/>
                    </a:ext>
                  </a:extLst>
                </a:gridCol>
                <a:gridCol w="987552">
                  <a:extLst>
                    <a:ext uri="{9D8B030D-6E8A-4147-A177-3AD203B41FA5}">
                      <a16:colId xmlns:a16="http://schemas.microsoft.com/office/drawing/2014/main" val="2927981631"/>
                    </a:ext>
                  </a:extLst>
                </a:gridCol>
                <a:gridCol w="987552">
                  <a:extLst>
                    <a:ext uri="{9D8B030D-6E8A-4147-A177-3AD203B41FA5}">
                      <a16:colId xmlns:a16="http://schemas.microsoft.com/office/drawing/2014/main" val="1864582957"/>
                    </a:ext>
                  </a:extLst>
                </a:gridCol>
                <a:gridCol w="987552">
                  <a:extLst>
                    <a:ext uri="{9D8B030D-6E8A-4147-A177-3AD203B41FA5}">
                      <a16:colId xmlns:a16="http://schemas.microsoft.com/office/drawing/2014/main" val="2068518093"/>
                    </a:ext>
                  </a:extLst>
                </a:gridCol>
                <a:gridCol w="987552">
                  <a:extLst>
                    <a:ext uri="{9D8B030D-6E8A-4147-A177-3AD203B41FA5}">
                      <a16:colId xmlns:a16="http://schemas.microsoft.com/office/drawing/2014/main" val="441227405"/>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tc>
                  <a:txBody>
                    <a:bodyPr/>
                    <a:lstStyle/>
                    <a:p>
                      <a:r>
                        <a:rPr lang="en-US" sz="1000"/>
                        <a:t>Interactions per Post</a:t>
                      </a:r>
                    </a:p>
                  </a:txBody>
                  <a:tcPr/>
                </a:tc>
                <a:extLst>
                  <a:ext uri="{0D108BD9-81ED-4DB2-BD59-A6C34878D82A}">
                    <a16:rowId xmlns:a16="http://schemas.microsoft.com/office/drawing/2014/main" val="2425717273"/>
                  </a:ext>
                </a:extLst>
              </a:tr>
              <a:tr h="370840">
                <a:tc>
                  <a:txBody>
                    <a:bodyPr/>
                    <a:lstStyle/>
                    <a:p>
                      <a:r>
                        <a:rPr lang="en-US" sz="1000"/>
                        <a:t>TikTok</a:t>
                      </a:r>
                    </a:p>
                  </a:txBody>
                  <a:tcPr/>
                </a:tc>
                <a:tc>
                  <a:txBody>
                    <a:bodyPr/>
                    <a:lstStyle/>
                    <a:p>
                      <a:r>
                        <a:rPr lang="en-US" sz="1000"/>
                        <a:t>@npo3fm</a:t>
                      </a:r>
                    </a:p>
                  </a:txBody>
                  <a:tcPr/>
                </a:tc>
                <a:tc>
                  <a:txBody>
                    <a:bodyPr/>
                    <a:lstStyle/>
                    <a:p>
                      <a:r>
                        <a:rPr lang="en-US" sz="1000"/>
                        <a:t>66800</a:t>
                      </a:r>
                    </a:p>
                  </a:txBody>
                  <a:tcPr/>
                </a:tc>
                <a:tc>
                  <a:txBody>
                    <a:bodyPr/>
                    <a:lstStyle/>
                    <a:p>
                      <a:r>
                        <a:rPr lang="en-US" sz="1000"/>
                        <a:t>8300</a:t>
                      </a:r>
                    </a:p>
                  </a:txBody>
                  <a:tcPr/>
                </a:tc>
                <a:tc>
                  <a:txBody>
                    <a:bodyPr/>
                    <a:lstStyle/>
                    <a:p>
                      <a:r>
                        <a:rPr lang="en-US" sz="1000"/>
                        <a:t>17</a:t>
                      </a:r>
                    </a:p>
                  </a:txBody>
                  <a:tcPr/>
                </a:tc>
                <a:tc>
                  <a:txBody>
                    <a:bodyPr/>
                    <a:lstStyle/>
                    <a:p>
                      <a:r>
                        <a:rPr lang="en-US" sz="1000"/>
                        <a:t>220037</a:t>
                      </a:r>
                    </a:p>
                  </a:txBody>
                  <a:tcPr/>
                </a:tc>
                <a:tc>
                  <a:txBody>
                    <a:bodyPr/>
                    <a:lstStyle/>
                    <a:p>
                      <a:r>
                        <a:rPr lang="en-US" sz="1000"/>
                        <a:t>12943</a:t>
                      </a:r>
                    </a:p>
                  </a:txBody>
                  <a:tcPr/>
                </a:tc>
                <a:tc>
                  <a:txBody>
                    <a:bodyPr/>
                    <a:lstStyle/>
                    <a:p>
                      <a:r>
                        <a:rPr lang="en-US" sz="1000"/>
                        <a:t>12943</a:t>
                      </a:r>
                    </a:p>
                  </a:txBody>
                  <a:tcPr/>
                </a:tc>
                <a:extLst>
                  <a:ext uri="{0D108BD9-81ED-4DB2-BD59-A6C34878D82A}">
                    <a16:rowId xmlns:a16="http://schemas.microsoft.com/office/drawing/2014/main" val="2229813664"/>
                  </a:ext>
                </a:extLst>
              </a:tr>
              <a:tr h="370840">
                <a:tc>
                  <a:txBody>
                    <a:bodyPr/>
                    <a:lstStyle/>
                    <a:p>
                      <a:r>
                        <a:rPr lang="en-US" sz="1000"/>
                        <a:t>YouTube</a:t>
                      </a:r>
                    </a:p>
                  </a:txBody>
                  <a:tcPr/>
                </a:tc>
                <a:tc>
                  <a:txBody>
                    <a:bodyPr/>
                    <a:lstStyle/>
                    <a:p>
                      <a:r>
                        <a:rPr lang="en-US" sz="1000"/>
                        <a:t>3FM</a:t>
                      </a:r>
                    </a:p>
                  </a:txBody>
                  <a:tcPr/>
                </a:tc>
                <a:tc>
                  <a:txBody>
                    <a:bodyPr/>
                    <a:lstStyle/>
                    <a:p>
                      <a:r>
                        <a:rPr lang="en-US" sz="1000"/>
                        <a:t>73300</a:t>
                      </a:r>
                    </a:p>
                  </a:txBody>
                  <a:tcPr/>
                </a:tc>
                <a:tc>
                  <a:txBody>
                    <a:bodyPr/>
                    <a:lstStyle/>
                    <a:p>
                      <a:r>
                        <a:rPr lang="en-US" sz="1000"/>
                        <a:t>300</a:t>
                      </a:r>
                    </a:p>
                  </a:txBody>
                  <a:tcPr/>
                </a:tc>
                <a:tc>
                  <a:txBody>
                    <a:bodyPr/>
                    <a:lstStyle/>
                    <a:p>
                      <a:r>
                        <a:rPr lang="en-US" sz="1000"/>
                        <a:t>13</a:t>
                      </a:r>
                    </a:p>
                  </a:txBody>
                  <a:tcPr/>
                </a:tc>
                <a:tc>
                  <a:txBody>
                    <a:bodyPr/>
                    <a:lstStyle/>
                    <a:p>
                      <a:r>
                        <a:rPr lang="en-US" sz="1000"/>
                        <a:t>4928</a:t>
                      </a:r>
                    </a:p>
                  </a:txBody>
                  <a:tcPr/>
                </a:tc>
                <a:tc>
                  <a:txBody>
                    <a:bodyPr/>
                    <a:lstStyle/>
                    <a:p>
                      <a:r>
                        <a:rPr lang="en-US" sz="1000"/>
                        <a:t>379</a:t>
                      </a:r>
                    </a:p>
                  </a:txBody>
                  <a:tcPr/>
                </a:tc>
                <a:tc>
                  <a:txBody>
                    <a:bodyPr/>
                    <a:lstStyle/>
                    <a:p>
                      <a:r>
                        <a:rPr lang="en-US" sz="1000"/>
                        <a:t>379</a:t>
                      </a:r>
                    </a:p>
                  </a:txBody>
                  <a:tcPr/>
                </a:tc>
                <a:extLst>
                  <a:ext uri="{0D108BD9-81ED-4DB2-BD59-A6C34878D82A}">
                    <a16:rowId xmlns:a16="http://schemas.microsoft.com/office/drawing/2014/main" val="1981417232"/>
                  </a:ext>
                </a:extLst>
              </a:tr>
              <a:tr h="370840">
                <a:tc>
                  <a:txBody>
                    <a:bodyPr/>
                    <a:lstStyle/>
                    <a:p>
                      <a:r>
                        <a:rPr lang="en-US" sz="1000"/>
                        <a:t>YouTube</a:t>
                      </a:r>
                    </a:p>
                  </a:txBody>
                  <a:tcPr/>
                </a:tc>
                <a:tc>
                  <a:txBody>
                    <a:bodyPr/>
                    <a:lstStyle/>
                    <a:p>
                      <a:r>
                        <a:rPr lang="en-US" sz="1000"/>
                        <a:t>3FM Live Box</a:t>
                      </a:r>
                    </a:p>
                  </a:txBody>
                  <a:tcPr/>
                </a:tc>
                <a:tc>
                  <a:txBody>
                    <a:bodyPr/>
                    <a:lstStyle/>
                    <a:p>
                      <a:r>
                        <a:rPr lang="en-US" sz="1000"/>
                        <a:t>72800</a:t>
                      </a:r>
                    </a:p>
                  </a:txBody>
                  <a:tcPr/>
                </a:tc>
                <a:tc>
                  <a:txBody>
                    <a:bodyPr/>
                    <a:lstStyle/>
                    <a:p>
                      <a:r>
                        <a:rPr lang="en-US" sz="1000"/>
                        <a:t>200</a:t>
                      </a:r>
                    </a:p>
                  </a:txBody>
                  <a:tcPr/>
                </a:tc>
                <a:tc>
                  <a:txBody>
                    <a:bodyPr/>
                    <a:lstStyle/>
                    <a:p>
                      <a:r>
                        <a:rPr lang="en-US" sz="1000"/>
                        <a:t>14</a:t>
                      </a:r>
                    </a:p>
                  </a:txBody>
                  <a:tcPr/>
                </a:tc>
                <a:tc>
                  <a:txBody>
                    <a:bodyPr/>
                    <a:lstStyle/>
                    <a:p>
                      <a:r>
                        <a:rPr lang="en-US" sz="1000"/>
                        <a:t>3113</a:t>
                      </a:r>
                    </a:p>
                  </a:txBody>
                  <a:tcPr/>
                </a:tc>
                <a:tc>
                  <a:txBody>
                    <a:bodyPr/>
                    <a:lstStyle/>
                    <a:p>
                      <a:r>
                        <a:rPr lang="en-US" sz="1000"/>
                        <a:t>222</a:t>
                      </a:r>
                    </a:p>
                  </a:txBody>
                  <a:tcPr/>
                </a:tc>
                <a:tc>
                  <a:txBody>
                    <a:bodyPr/>
                    <a:lstStyle/>
                    <a:p>
                      <a:r>
                        <a:rPr lang="en-US" sz="1000"/>
                        <a:t>222</a:t>
                      </a:r>
                    </a:p>
                  </a:txBody>
                  <a:tcPr/>
                </a:tc>
                <a:extLst>
                  <a:ext uri="{0D108BD9-81ED-4DB2-BD59-A6C34878D82A}">
                    <a16:rowId xmlns:a16="http://schemas.microsoft.com/office/drawing/2014/main" val="3065584589"/>
                  </a:ext>
                </a:extLst>
              </a:tr>
              <a:tr h="370840">
                <a:tc>
                  <a:txBody>
                    <a:bodyPr/>
                    <a:lstStyle/>
                    <a:p>
                      <a:r>
                        <a:rPr lang="en-US" sz="1000"/>
                        <a:t>Instagram</a:t>
                      </a:r>
                    </a:p>
                  </a:txBody>
                  <a:tcPr/>
                </a:tc>
                <a:tc>
                  <a:txBody>
                    <a:bodyPr/>
                    <a:lstStyle/>
                    <a:p>
                      <a:r>
                        <a:rPr lang="en-US" sz="1000"/>
                        <a:t>npo3fm</a:t>
                      </a:r>
                    </a:p>
                  </a:txBody>
                  <a:tcPr/>
                </a:tc>
                <a:tc>
                  <a:txBody>
                    <a:bodyPr/>
                    <a:lstStyle/>
                    <a:p>
                      <a:r>
                        <a:rPr lang="en-US" sz="1000"/>
                        <a:t>103299</a:t>
                      </a:r>
                    </a:p>
                  </a:txBody>
                  <a:tcPr/>
                </a:tc>
                <a:tc>
                  <a:txBody>
                    <a:bodyPr/>
                    <a:lstStyle/>
                    <a:p>
                      <a:r>
                        <a:rPr lang="en-US" sz="1000"/>
                        <a:t>196</a:t>
                      </a:r>
                    </a:p>
                  </a:txBody>
                  <a:tcPr/>
                </a:tc>
                <a:tc>
                  <a:txBody>
                    <a:bodyPr/>
                    <a:lstStyle/>
                    <a:p>
                      <a:r>
                        <a:rPr lang="en-US" sz="1000"/>
                        <a:t>114</a:t>
                      </a:r>
                    </a:p>
                  </a:txBody>
                  <a:tcPr/>
                </a:tc>
                <a:tc>
                  <a:txBody>
                    <a:bodyPr/>
                    <a:lstStyle/>
                    <a:p>
                      <a:r>
                        <a:rPr lang="en-US" sz="1000"/>
                        <a:t>122317</a:t>
                      </a:r>
                    </a:p>
                  </a:txBody>
                  <a:tcPr/>
                </a:tc>
                <a:tc>
                  <a:txBody>
                    <a:bodyPr/>
                    <a:lstStyle/>
                    <a:p>
                      <a:r>
                        <a:rPr lang="en-US" sz="1000"/>
                        <a:t>1073</a:t>
                      </a:r>
                    </a:p>
                  </a:txBody>
                  <a:tcPr/>
                </a:tc>
                <a:tc>
                  <a:txBody>
                    <a:bodyPr/>
                    <a:lstStyle/>
                    <a:p>
                      <a:r>
                        <a:rPr lang="en-US" sz="1000"/>
                        <a:t>1073</a:t>
                      </a:r>
                    </a:p>
                  </a:txBody>
                  <a:tcPr/>
                </a:tc>
                <a:extLst>
                  <a:ext uri="{0D108BD9-81ED-4DB2-BD59-A6C34878D82A}">
                    <a16:rowId xmlns:a16="http://schemas.microsoft.com/office/drawing/2014/main" val="2779214694"/>
                  </a:ext>
                </a:extLst>
              </a:tr>
              <a:tr h="370840">
                <a:tc>
                  <a:txBody>
                    <a:bodyPr/>
                    <a:lstStyle/>
                    <a:p>
                      <a:r>
                        <a:rPr lang="en-US" sz="1000"/>
                        <a:t>Facebook</a:t>
                      </a:r>
                    </a:p>
                  </a:txBody>
                  <a:tcPr/>
                </a:tc>
                <a:tc>
                  <a:txBody>
                    <a:bodyPr/>
                    <a:lstStyle/>
                    <a:p>
                      <a:r>
                        <a:rPr lang="en-US" sz="1000"/>
                        <a:t>3FM</a:t>
                      </a:r>
                    </a:p>
                  </a:txBody>
                  <a:tcPr/>
                </a:tc>
                <a:tc>
                  <a:txBody>
                    <a:bodyPr/>
                    <a:lstStyle/>
                    <a:p>
                      <a:r>
                        <a:rPr lang="en-US" sz="1000"/>
                        <a:t>313075</a:t>
                      </a:r>
                    </a:p>
                  </a:txBody>
                  <a:tcPr/>
                </a:tc>
                <a:tc>
                  <a:txBody>
                    <a:bodyPr/>
                    <a:lstStyle/>
                    <a:p>
                      <a:r>
                        <a:rPr lang="en-US" sz="1000"/>
                        <a:t>-462</a:t>
                      </a:r>
                    </a:p>
                  </a:txBody>
                  <a:tcPr/>
                </a:tc>
                <a:tc>
                  <a:txBody>
                    <a:bodyPr/>
                    <a:lstStyle/>
                    <a:p>
                      <a:r>
                        <a:rPr lang="en-US" sz="1000"/>
                        <a:t>126</a:t>
                      </a:r>
                    </a:p>
                  </a:txBody>
                  <a:tcPr/>
                </a:tc>
                <a:tc>
                  <a:txBody>
                    <a:bodyPr/>
                    <a:lstStyle/>
                    <a:p>
                      <a:r>
                        <a:rPr lang="en-US" sz="1000"/>
                        <a:t>20501</a:t>
                      </a:r>
                    </a:p>
                  </a:txBody>
                  <a:tcPr/>
                </a:tc>
                <a:tc>
                  <a:txBody>
                    <a:bodyPr/>
                    <a:lstStyle/>
                    <a:p>
                      <a:r>
                        <a:rPr lang="en-US" sz="1000"/>
                        <a:t>163</a:t>
                      </a:r>
                    </a:p>
                  </a:txBody>
                  <a:tcPr/>
                </a:tc>
                <a:tc>
                  <a:txBody>
                    <a:bodyPr/>
                    <a:lstStyle/>
                    <a:p>
                      <a:r>
                        <a:rPr lang="en-US" sz="1000"/>
                        <a:t>163</a:t>
                      </a:r>
                    </a:p>
                  </a:txBody>
                  <a:tcPr/>
                </a:tc>
                <a:extLst>
                  <a:ext uri="{0D108BD9-81ED-4DB2-BD59-A6C34878D82A}">
                    <a16:rowId xmlns:a16="http://schemas.microsoft.com/office/drawing/2014/main" val="3636385250"/>
                  </a:ext>
                </a:extLst>
              </a:tr>
            </a:tbl>
          </a:graphicData>
        </a:graphic>
      </p:graphicFrame>
      <p:sp>
        <p:nvSpPr>
          <p:cNvPr id="4" name="Text Placeholder 3">
            <a:extLst>
              <a:ext uri="{FF2B5EF4-FFF2-40B4-BE49-F238E27FC236}">
                <a16:creationId xmlns:a16="http://schemas.microsoft.com/office/drawing/2014/main" id="{8E4AE0B9-48A2-4414-A25D-8878A1DF611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60180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9161B-6EBF-4FB9-AD7C-86F6175112C0}"/>
              </a:ext>
            </a:extLst>
          </p:cNvPr>
          <p:cNvSpPr>
            <a:spLocks noGrp="1"/>
          </p:cNvSpPr>
          <p:nvPr>
            <p:ph type="title"/>
          </p:nvPr>
        </p:nvSpPr>
        <p:spPr/>
        <p:txBody>
          <a:bodyPr/>
          <a:lstStyle/>
          <a:p>
            <a:r>
              <a:rPr lang="en-US"/>
              <a:t>Overall Followers Count Progression | NPO3FM</a:t>
            </a:r>
          </a:p>
        </p:txBody>
      </p:sp>
      <p:graphicFrame>
        <p:nvGraphicFramePr>
          <p:cNvPr id="5" name="Table Placeholder 4">
            <a:extLst>
              <a:ext uri="{FF2B5EF4-FFF2-40B4-BE49-F238E27FC236}">
                <a16:creationId xmlns:a16="http://schemas.microsoft.com/office/drawing/2014/main" id="{C4B25C58-0EEF-4E76-9866-34A4DA616702}"/>
              </a:ext>
            </a:extLst>
          </p:cNvPr>
          <p:cNvGraphicFramePr>
            <a:graphicFrameLocks noGrp="1"/>
          </p:cNvGraphicFramePr>
          <p:nvPr>
            <p:ph type="tbl" sz="quarter" idx="13"/>
            <p:extLst>
              <p:ext uri="{D42A27DB-BD31-4B8C-83A1-F6EECF244321}">
                <p14:modId xmlns:p14="http://schemas.microsoft.com/office/powerpoint/2010/main" val="190878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71631486"/>
                    </a:ext>
                  </a:extLst>
                </a:gridCol>
                <a:gridCol w="1645920">
                  <a:extLst>
                    <a:ext uri="{9D8B030D-6E8A-4147-A177-3AD203B41FA5}">
                      <a16:colId xmlns:a16="http://schemas.microsoft.com/office/drawing/2014/main" val="714499899"/>
                    </a:ext>
                  </a:extLst>
                </a:gridCol>
                <a:gridCol w="1645920">
                  <a:extLst>
                    <a:ext uri="{9D8B030D-6E8A-4147-A177-3AD203B41FA5}">
                      <a16:colId xmlns:a16="http://schemas.microsoft.com/office/drawing/2014/main" val="1805357274"/>
                    </a:ext>
                  </a:extLst>
                </a:gridCol>
                <a:gridCol w="1645920">
                  <a:extLst>
                    <a:ext uri="{9D8B030D-6E8A-4147-A177-3AD203B41FA5}">
                      <a16:colId xmlns:a16="http://schemas.microsoft.com/office/drawing/2014/main" val="3085965379"/>
                    </a:ext>
                  </a:extLst>
                </a:gridCol>
                <a:gridCol w="1645920">
                  <a:extLst>
                    <a:ext uri="{9D8B030D-6E8A-4147-A177-3AD203B41FA5}">
                      <a16:colId xmlns:a16="http://schemas.microsoft.com/office/drawing/2014/main" val="1949004960"/>
                    </a:ext>
                  </a:extLst>
                </a:gridCol>
              </a:tblGrid>
              <a:tr h="370840">
                <a:tc>
                  <a:txBody>
                    <a:bodyPr/>
                    <a:lstStyle/>
                    <a:p>
                      <a:r>
                        <a:rPr lang="en-US" sz="1000"/>
                        <a:t>Network</a:t>
                      </a:r>
                    </a:p>
                  </a:txBody>
                  <a:tcPr/>
                </a:tc>
                <a:tc>
                  <a:txBody>
                    <a:bodyPr/>
                    <a:lstStyle/>
                    <a:p>
                      <a:r>
                        <a:rPr lang="en-US" sz="1000"/>
                        <a:t>Profile</a:t>
                      </a:r>
                    </a:p>
                  </a:txBody>
                  <a:tcPr/>
                </a:tc>
                <a:tc>
                  <a:txBody>
                    <a:bodyPr/>
                    <a:lstStyle/>
                    <a:p>
                      <a:r>
                        <a:rPr lang="en-US" sz="1000"/>
                        <a:t>Previous Count</a:t>
                      </a:r>
                    </a:p>
                  </a:txBody>
                  <a:tcPr/>
                </a:tc>
                <a:tc>
                  <a:txBody>
                    <a:bodyPr/>
                    <a:lstStyle/>
                    <a:p>
                      <a:r>
                        <a:rPr lang="en-US" sz="1000"/>
                        <a:t>Recent Count</a:t>
                      </a:r>
                    </a:p>
                  </a:txBody>
                  <a:tcPr/>
                </a:tc>
                <a:tc>
                  <a:txBody>
                    <a:bodyPr/>
                    <a:lstStyle/>
                    <a:p>
                      <a:r>
                        <a:rPr lang="en-US" sz="1000"/>
                        <a:t>+/-%</a:t>
                      </a:r>
                    </a:p>
                  </a:txBody>
                  <a:tcPr/>
                </a:tc>
                <a:extLst>
                  <a:ext uri="{0D108BD9-81ED-4DB2-BD59-A6C34878D82A}">
                    <a16:rowId xmlns:a16="http://schemas.microsoft.com/office/drawing/2014/main" val="3083588040"/>
                  </a:ext>
                </a:extLst>
              </a:tr>
              <a:tr h="370840">
                <a:tc>
                  <a:txBody>
                    <a:bodyPr/>
                    <a:lstStyle/>
                    <a:p>
                      <a:r>
                        <a:rPr lang="en-US" sz="1000"/>
                        <a:t>Facebook</a:t>
                      </a:r>
                    </a:p>
                  </a:txBody>
                  <a:tcPr/>
                </a:tc>
                <a:tc>
                  <a:txBody>
                    <a:bodyPr/>
                    <a:lstStyle/>
                    <a:p>
                      <a:r>
                        <a:rPr lang="en-US" sz="1000"/>
                        <a:t>3FM</a:t>
                      </a:r>
                    </a:p>
                  </a:txBody>
                  <a:tcPr/>
                </a:tc>
                <a:tc>
                  <a:txBody>
                    <a:bodyPr/>
                    <a:lstStyle/>
                    <a:p>
                      <a:r>
                        <a:rPr lang="en-US" sz="1000"/>
                        <a:t>313537</a:t>
                      </a:r>
                    </a:p>
                  </a:txBody>
                  <a:tcPr/>
                </a:tc>
                <a:tc>
                  <a:txBody>
                    <a:bodyPr/>
                    <a:lstStyle/>
                    <a:p>
                      <a:r>
                        <a:rPr lang="en-US" sz="1000"/>
                        <a:t>313075</a:t>
                      </a:r>
                    </a:p>
                  </a:txBody>
                  <a:tcPr/>
                </a:tc>
                <a:tc>
                  <a:txBody>
                    <a:bodyPr/>
                    <a:lstStyle/>
                    <a:p>
                      <a:r>
                        <a:rPr lang="en-US" sz="1000"/>
                        <a:t>-0.14735103034092 %</a:t>
                      </a:r>
                    </a:p>
                  </a:txBody>
                  <a:tcPr/>
                </a:tc>
                <a:extLst>
                  <a:ext uri="{0D108BD9-81ED-4DB2-BD59-A6C34878D82A}">
                    <a16:rowId xmlns:a16="http://schemas.microsoft.com/office/drawing/2014/main" val="2394986473"/>
                  </a:ext>
                </a:extLst>
              </a:tr>
              <a:tr h="370840">
                <a:tc>
                  <a:txBody>
                    <a:bodyPr/>
                    <a:lstStyle/>
                    <a:p>
                      <a:r>
                        <a:rPr lang="en-US" sz="1000"/>
                        <a:t>YouTube</a:t>
                      </a:r>
                    </a:p>
                  </a:txBody>
                  <a:tcPr/>
                </a:tc>
                <a:tc>
                  <a:txBody>
                    <a:bodyPr/>
                    <a:lstStyle/>
                    <a:p>
                      <a:r>
                        <a:rPr lang="en-US" sz="1000"/>
                        <a:t>3FM</a:t>
                      </a:r>
                    </a:p>
                  </a:txBody>
                  <a:tcPr/>
                </a:tc>
                <a:tc>
                  <a:txBody>
                    <a:bodyPr/>
                    <a:lstStyle/>
                    <a:p>
                      <a:r>
                        <a:rPr lang="en-US" sz="1000"/>
                        <a:t>73000</a:t>
                      </a:r>
                    </a:p>
                  </a:txBody>
                  <a:tcPr/>
                </a:tc>
                <a:tc>
                  <a:txBody>
                    <a:bodyPr/>
                    <a:lstStyle/>
                    <a:p>
                      <a:r>
                        <a:rPr lang="en-US" sz="1000"/>
                        <a:t>73300</a:t>
                      </a:r>
                    </a:p>
                  </a:txBody>
                  <a:tcPr/>
                </a:tc>
                <a:tc>
                  <a:txBody>
                    <a:bodyPr/>
                    <a:lstStyle/>
                    <a:p>
                      <a:r>
                        <a:rPr lang="en-US" sz="1000"/>
                        <a:t>0.41095890410959 %</a:t>
                      </a:r>
                    </a:p>
                  </a:txBody>
                  <a:tcPr/>
                </a:tc>
                <a:extLst>
                  <a:ext uri="{0D108BD9-81ED-4DB2-BD59-A6C34878D82A}">
                    <a16:rowId xmlns:a16="http://schemas.microsoft.com/office/drawing/2014/main" val="2574724093"/>
                  </a:ext>
                </a:extLst>
              </a:tr>
              <a:tr h="370840">
                <a:tc>
                  <a:txBody>
                    <a:bodyPr/>
                    <a:lstStyle/>
                    <a:p>
                      <a:r>
                        <a:rPr lang="en-US" sz="1000"/>
                        <a:t>YouTube</a:t>
                      </a:r>
                    </a:p>
                  </a:txBody>
                  <a:tcPr/>
                </a:tc>
                <a:tc>
                  <a:txBody>
                    <a:bodyPr/>
                    <a:lstStyle/>
                    <a:p>
                      <a:r>
                        <a:rPr lang="en-US" sz="1000"/>
                        <a:t>3FM Live Box</a:t>
                      </a:r>
                    </a:p>
                  </a:txBody>
                  <a:tcPr/>
                </a:tc>
                <a:tc>
                  <a:txBody>
                    <a:bodyPr/>
                    <a:lstStyle/>
                    <a:p>
                      <a:r>
                        <a:rPr lang="en-US" sz="1000"/>
                        <a:t>72600</a:t>
                      </a:r>
                    </a:p>
                  </a:txBody>
                  <a:tcPr/>
                </a:tc>
                <a:tc>
                  <a:txBody>
                    <a:bodyPr/>
                    <a:lstStyle/>
                    <a:p>
                      <a:r>
                        <a:rPr lang="en-US" sz="1000"/>
                        <a:t>72800</a:t>
                      </a:r>
                    </a:p>
                  </a:txBody>
                  <a:tcPr/>
                </a:tc>
                <a:tc>
                  <a:txBody>
                    <a:bodyPr/>
                    <a:lstStyle/>
                    <a:p>
                      <a:r>
                        <a:rPr lang="en-US" sz="1000"/>
                        <a:t>0.27548209366391 %</a:t>
                      </a:r>
                    </a:p>
                  </a:txBody>
                  <a:tcPr/>
                </a:tc>
                <a:extLst>
                  <a:ext uri="{0D108BD9-81ED-4DB2-BD59-A6C34878D82A}">
                    <a16:rowId xmlns:a16="http://schemas.microsoft.com/office/drawing/2014/main" val="2508875427"/>
                  </a:ext>
                </a:extLst>
              </a:tr>
              <a:tr h="370840">
                <a:tc>
                  <a:txBody>
                    <a:bodyPr/>
                    <a:lstStyle/>
                    <a:p>
                      <a:r>
                        <a:rPr lang="en-US" sz="1000"/>
                        <a:t>TikTok</a:t>
                      </a:r>
                    </a:p>
                  </a:txBody>
                  <a:tcPr/>
                </a:tc>
                <a:tc>
                  <a:txBody>
                    <a:bodyPr/>
                    <a:lstStyle/>
                    <a:p>
                      <a:r>
                        <a:rPr lang="en-US" sz="1000"/>
                        <a:t>@npo3fm</a:t>
                      </a:r>
                    </a:p>
                  </a:txBody>
                  <a:tcPr/>
                </a:tc>
                <a:tc>
                  <a:txBody>
                    <a:bodyPr/>
                    <a:lstStyle/>
                    <a:p>
                      <a:r>
                        <a:rPr lang="en-US" sz="1000"/>
                        <a:t>58500</a:t>
                      </a:r>
                    </a:p>
                  </a:txBody>
                  <a:tcPr/>
                </a:tc>
                <a:tc>
                  <a:txBody>
                    <a:bodyPr/>
                    <a:lstStyle/>
                    <a:p>
                      <a:r>
                        <a:rPr lang="en-US" sz="1000"/>
                        <a:t>66800</a:t>
                      </a:r>
                    </a:p>
                  </a:txBody>
                  <a:tcPr/>
                </a:tc>
                <a:tc>
                  <a:txBody>
                    <a:bodyPr/>
                    <a:lstStyle/>
                    <a:p>
                      <a:r>
                        <a:rPr lang="en-US" sz="1000"/>
                        <a:t>14.188034188034 %</a:t>
                      </a:r>
                    </a:p>
                  </a:txBody>
                  <a:tcPr/>
                </a:tc>
                <a:extLst>
                  <a:ext uri="{0D108BD9-81ED-4DB2-BD59-A6C34878D82A}">
                    <a16:rowId xmlns:a16="http://schemas.microsoft.com/office/drawing/2014/main" val="1842296474"/>
                  </a:ext>
                </a:extLst>
              </a:tr>
              <a:tr h="370840">
                <a:tc>
                  <a:txBody>
                    <a:bodyPr/>
                    <a:lstStyle/>
                    <a:p>
                      <a:r>
                        <a:rPr lang="en-US" sz="1000"/>
                        <a:t>Instagram</a:t>
                      </a:r>
                    </a:p>
                  </a:txBody>
                  <a:tcPr/>
                </a:tc>
                <a:tc>
                  <a:txBody>
                    <a:bodyPr/>
                    <a:lstStyle/>
                    <a:p>
                      <a:r>
                        <a:rPr lang="en-US" sz="1000"/>
                        <a:t>npo3fm</a:t>
                      </a:r>
                    </a:p>
                  </a:txBody>
                  <a:tcPr/>
                </a:tc>
                <a:tc>
                  <a:txBody>
                    <a:bodyPr/>
                    <a:lstStyle/>
                    <a:p>
                      <a:r>
                        <a:rPr lang="en-US" sz="1000"/>
                        <a:t>103103</a:t>
                      </a:r>
                    </a:p>
                  </a:txBody>
                  <a:tcPr/>
                </a:tc>
                <a:tc>
                  <a:txBody>
                    <a:bodyPr/>
                    <a:lstStyle/>
                    <a:p>
                      <a:r>
                        <a:rPr lang="en-US" sz="1000"/>
                        <a:t>103299</a:t>
                      </a:r>
                    </a:p>
                  </a:txBody>
                  <a:tcPr/>
                </a:tc>
                <a:tc>
                  <a:txBody>
                    <a:bodyPr/>
                    <a:lstStyle/>
                    <a:p>
                      <a:r>
                        <a:rPr lang="en-US" sz="1000"/>
                        <a:t>0.19010116097495 %</a:t>
                      </a:r>
                    </a:p>
                  </a:txBody>
                  <a:tcPr/>
                </a:tc>
                <a:extLst>
                  <a:ext uri="{0D108BD9-81ED-4DB2-BD59-A6C34878D82A}">
                    <a16:rowId xmlns:a16="http://schemas.microsoft.com/office/drawing/2014/main" val="926563313"/>
                  </a:ext>
                </a:extLst>
              </a:tr>
            </a:tbl>
          </a:graphicData>
        </a:graphic>
      </p:graphicFrame>
      <p:sp>
        <p:nvSpPr>
          <p:cNvPr id="4" name="Text Placeholder 3">
            <a:extLst>
              <a:ext uri="{FF2B5EF4-FFF2-40B4-BE49-F238E27FC236}">
                <a16:creationId xmlns:a16="http://schemas.microsoft.com/office/drawing/2014/main" id="{64AE714A-A583-4FE7-80C3-745FF8CA5D7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20303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39ECC-EE00-4BCC-95D9-7C6E49064491}"/>
              </a:ext>
            </a:extLst>
          </p:cNvPr>
          <p:cNvSpPr>
            <a:spLocks noGrp="1"/>
          </p:cNvSpPr>
          <p:nvPr>
            <p:ph type="title"/>
          </p:nvPr>
        </p:nvSpPr>
        <p:spPr/>
        <p:txBody>
          <a:bodyPr/>
          <a:lstStyle/>
          <a:p>
            <a:r>
              <a:rPr lang="en-US"/>
              <a:t>Overall Total Interactions by Weekday | NPO3FM</a:t>
            </a:r>
          </a:p>
        </p:txBody>
      </p:sp>
      <p:graphicFrame>
        <p:nvGraphicFramePr>
          <p:cNvPr id="6" name="Chart Placeholder 5">
            <a:extLst>
              <a:ext uri="{FF2B5EF4-FFF2-40B4-BE49-F238E27FC236}">
                <a16:creationId xmlns:a16="http://schemas.microsoft.com/office/drawing/2014/main" id="{E27092E6-9BC9-43EA-A918-438EBDBD5C11}"/>
              </a:ext>
            </a:extLst>
          </p:cNvPr>
          <p:cNvGraphicFramePr>
            <a:graphicFrameLocks noGrp="1"/>
          </p:cNvGraphicFramePr>
          <p:nvPr>
            <p:ph type="chart" sz="quarter" idx="13"/>
            <p:extLst>
              <p:ext uri="{D42A27DB-BD31-4B8C-83A1-F6EECF244321}">
                <p14:modId xmlns:p14="http://schemas.microsoft.com/office/powerpoint/2010/main" val="2424121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1D317E-16DB-481D-8536-996541CFD15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2C967E8A-CC7E-4275-A0C9-F117FB9ECE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540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224A-E7A8-4AD9-8BC6-F9581997E9FD}"/>
              </a:ext>
            </a:extLst>
          </p:cNvPr>
          <p:cNvSpPr>
            <a:spLocks noGrp="1"/>
          </p:cNvSpPr>
          <p:nvPr>
            <p:ph type="title"/>
          </p:nvPr>
        </p:nvSpPr>
        <p:spPr/>
        <p:txBody>
          <a:bodyPr/>
          <a:lstStyle/>
          <a:p>
            <a:r>
              <a:rPr lang="nl-NL"/>
              <a:t>Facebook Afgelopen maand in een notendop | NPO3FM</a:t>
            </a:r>
            <a:endParaRPr lang="en-US"/>
          </a:p>
        </p:txBody>
      </p:sp>
      <p:graphicFrame>
        <p:nvGraphicFramePr>
          <p:cNvPr id="5" name="Table Placeholder 4">
            <a:extLst>
              <a:ext uri="{FF2B5EF4-FFF2-40B4-BE49-F238E27FC236}">
                <a16:creationId xmlns:a16="http://schemas.microsoft.com/office/drawing/2014/main" id="{EEAFF679-10F4-40EE-A01B-FC6C9DE33A9F}"/>
              </a:ext>
            </a:extLst>
          </p:cNvPr>
          <p:cNvGraphicFramePr>
            <a:graphicFrameLocks noGrp="1"/>
          </p:cNvGraphicFramePr>
          <p:nvPr>
            <p:ph type="tbl" sz="quarter" idx="13"/>
            <p:extLst>
              <p:ext uri="{D42A27DB-BD31-4B8C-83A1-F6EECF244321}">
                <p14:modId xmlns:p14="http://schemas.microsoft.com/office/powerpoint/2010/main" val="339897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682838221"/>
                    </a:ext>
                  </a:extLst>
                </a:gridCol>
                <a:gridCol w="576072">
                  <a:extLst>
                    <a:ext uri="{9D8B030D-6E8A-4147-A177-3AD203B41FA5}">
                      <a16:colId xmlns:a16="http://schemas.microsoft.com/office/drawing/2014/main" val="1805136843"/>
                    </a:ext>
                  </a:extLst>
                </a:gridCol>
                <a:gridCol w="987552">
                  <a:extLst>
                    <a:ext uri="{9D8B030D-6E8A-4147-A177-3AD203B41FA5}">
                      <a16:colId xmlns:a16="http://schemas.microsoft.com/office/drawing/2014/main" val="2906336392"/>
                    </a:ext>
                  </a:extLst>
                </a:gridCol>
                <a:gridCol w="576072">
                  <a:extLst>
                    <a:ext uri="{9D8B030D-6E8A-4147-A177-3AD203B41FA5}">
                      <a16:colId xmlns:a16="http://schemas.microsoft.com/office/drawing/2014/main" val="3709047759"/>
                    </a:ext>
                  </a:extLst>
                </a:gridCol>
                <a:gridCol w="576072">
                  <a:extLst>
                    <a:ext uri="{9D8B030D-6E8A-4147-A177-3AD203B41FA5}">
                      <a16:colId xmlns:a16="http://schemas.microsoft.com/office/drawing/2014/main" val="479664776"/>
                    </a:ext>
                  </a:extLst>
                </a:gridCol>
                <a:gridCol w="576072">
                  <a:extLst>
                    <a:ext uri="{9D8B030D-6E8A-4147-A177-3AD203B41FA5}">
                      <a16:colId xmlns:a16="http://schemas.microsoft.com/office/drawing/2014/main" val="3123928404"/>
                    </a:ext>
                  </a:extLst>
                </a:gridCol>
                <a:gridCol w="576072">
                  <a:extLst>
                    <a:ext uri="{9D8B030D-6E8A-4147-A177-3AD203B41FA5}">
                      <a16:colId xmlns:a16="http://schemas.microsoft.com/office/drawing/2014/main" val="506726059"/>
                    </a:ext>
                  </a:extLst>
                </a:gridCol>
                <a:gridCol w="576072">
                  <a:extLst>
                    <a:ext uri="{9D8B030D-6E8A-4147-A177-3AD203B41FA5}">
                      <a16:colId xmlns:a16="http://schemas.microsoft.com/office/drawing/2014/main" val="3021503318"/>
                    </a:ext>
                  </a:extLst>
                </a:gridCol>
                <a:gridCol w="576072">
                  <a:extLst>
                    <a:ext uri="{9D8B030D-6E8A-4147-A177-3AD203B41FA5}">
                      <a16:colId xmlns:a16="http://schemas.microsoft.com/office/drawing/2014/main" val="2113464438"/>
                    </a:ext>
                  </a:extLst>
                </a:gridCol>
                <a:gridCol w="576072">
                  <a:extLst>
                    <a:ext uri="{9D8B030D-6E8A-4147-A177-3AD203B41FA5}">
                      <a16:colId xmlns:a16="http://schemas.microsoft.com/office/drawing/2014/main" val="1106896941"/>
                    </a:ext>
                  </a:extLst>
                </a:gridCol>
                <a:gridCol w="576072">
                  <a:extLst>
                    <a:ext uri="{9D8B030D-6E8A-4147-A177-3AD203B41FA5}">
                      <a16:colId xmlns:a16="http://schemas.microsoft.com/office/drawing/2014/main" val="3145688616"/>
                    </a:ext>
                  </a:extLst>
                </a:gridCol>
                <a:gridCol w="576072">
                  <a:extLst>
                    <a:ext uri="{9D8B030D-6E8A-4147-A177-3AD203B41FA5}">
                      <a16:colId xmlns:a16="http://schemas.microsoft.com/office/drawing/2014/main" val="256834022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I-Rate</a:t>
                      </a:r>
                    </a:p>
                  </a:txBody>
                  <a:tcPr/>
                </a:tc>
                <a:extLst>
                  <a:ext uri="{0D108BD9-81ED-4DB2-BD59-A6C34878D82A}">
                    <a16:rowId xmlns:a16="http://schemas.microsoft.com/office/drawing/2014/main" val="3051714312"/>
                  </a:ext>
                </a:extLst>
              </a:tr>
              <a:tr h="370840">
                <a:tc>
                  <a:txBody>
                    <a:bodyPr/>
                    <a:lstStyle/>
                    <a:p>
                      <a:r>
                        <a:rPr lang="en-US" sz="1000"/>
                        <a:t>313075</a:t>
                      </a:r>
                    </a:p>
                  </a:txBody>
                  <a:tcPr/>
                </a:tc>
                <a:tc>
                  <a:txBody>
                    <a:bodyPr/>
                    <a:lstStyle/>
                    <a:p>
                      <a:r>
                        <a:rPr lang="en-US" sz="1000"/>
                        <a:t>-462</a:t>
                      </a:r>
                    </a:p>
                  </a:txBody>
                  <a:tcPr/>
                </a:tc>
                <a:tc>
                  <a:txBody>
                    <a:bodyPr/>
                    <a:lstStyle/>
                    <a:p>
                      <a:r>
                        <a:rPr lang="en-US" sz="1000"/>
                        <a:t>331582</a:t>
                      </a:r>
                    </a:p>
                  </a:txBody>
                  <a:tcPr/>
                </a:tc>
                <a:tc>
                  <a:txBody>
                    <a:bodyPr/>
                    <a:lstStyle/>
                    <a:p>
                      <a:r>
                        <a:rPr lang="en-US" sz="1000"/>
                        <a:t>-141</a:t>
                      </a:r>
                    </a:p>
                  </a:txBody>
                  <a:tcPr/>
                </a:tc>
                <a:tc>
                  <a:txBody>
                    <a:bodyPr/>
                    <a:lstStyle/>
                    <a:p>
                      <a:r>
                        <a:rPr lang="en-US" sz="1000"/>
                        <a:t>126</a:t>
                      </a:r>
                    </a:p>
                  </a:txBody>
                  <a:tcPr/>
                </a:tc>
                <a:tc>
                  <a:txBody>
                    <a:bodyPr/>
                    <a:lstStyle/>
                    <a:p>
                      <a:r>
                        <a:rPr lang="en-US" sz="1000"/>
                        <a:t>15523</a:t>
                      </a:r>
                    </a:p>
                  </a:txBody>
                  <a:tcPr/>
                </a:tc>
                <a:tc>
                  <a:txBody>
                    <a:bodyPr/>
                    <a:lstStyle/>
                    <a:p>
                      <a:r>
                        <a:rPr lang="en-US" sz="1000"/>
                        <a:t>26</a:t>
                      </a:r>
                    </a:p>
                  </a:txBody>
                  <a:tcPr/>
                </a:tc>
                <a:tc>
                  <a:txBody>
                    <a:bodyPr/>
                    <a:lstStyle/>
                    <a:p>
                      <a:r>
                        <a:rPr lang="en-US" sz="1000"/>
                        <a:t>11667</a:t>
                      </a:r>
                    </a:p>
                  </a:txBody>
                  <a:tcPr/>
                </a:tc>
                <a:tc>
                  <a:txBody>
                    <a:bodyPr/>
                    <a:lstStyle/>
                    <a:p>
                      <a:r>
                        <a:rPr lang="en-US" sz="1000"/>
                        <a:t>4149</a:t>
                      </a:r>
                    </a:p>
                  </a:txBody>
                  <a:tcPr/>
                </a:tc>
                <a:tc>
                  <a:txBody>
                    <a:bodyPr/>
                    <a:lstStyle/>
                    <a:p>
                      <a:r>
                        <a:rPr lang="en-US" sz="1000"/>
                        <a:t>829</a:t>
                      </a:r>
                    </a:p>
                  </a:txBody>
                  <a:tcPr/>
                </a:tc>
                <a:tc>
                  <a:txBody>
                    <a:bodyPr/>
                    <a:lstStyle/>
                    <a:p>
                      <a:r>
                        <a:rPr lang="en-US" sz="1000"/>
                        <a:t>20501</a:t>
                      </a:r>
                    </a:p>
                  </a:txBody>
                  <a:tcPr/>
                </a:tc>
                <a:tc>
                  <a:txBody>
                    <a:bodyPr/>
                    <a:lstStyle/>
                    <a:p>
                      <a:r>
                        <a:rPr lang="en-US" sz="1000"/>
                        <a:t>0.0519 %</a:t>
                      </a:r>
                    </a:p>
                  </a:txBody>
                  <a:tcPr/>
                </a:tc>
                <a:extLst>
                  <a:ext uri="{0D108BD9-81ED-4DB2-BD59-A6C34878D82A}">
                    <a16:rowId xmlns:a16="http://schemas.microsoft.com/office/drawing/2014/main" val="3328652238"/>
                  </a:ext>
                </a:extLst>
              </a:tr>
            </a:tbl>
          </a:graphicData>
        </a:graphic>
      </p:graphicFrame>
      <p:sp>
        <p:nvSpPr>
          <p:cNvPr id="4" name="Text Placeholder 3">
            <a:extLst>
              <a:ext uri="{FF2B5EF4-FFF2-40B4-BE49-F238E27FC236}">
                <a16:creationId xmlns:a16="http://schemas.microsoft.com/office/drawing/2014/main" id="{89FCE709-5E3E-46AA-AFEF-84C726855D3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1393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DBDC2-05C3-469F-A659-D79C1510D13F}"/>
              </a:ext>
            </a:extLst>
          </p:cNvPr>
          <p:cNvSpPr>
            <a:spLocks noGrp="1"/>
          </p:cNvSpPr>
          <p:nvPr>
            <p:ph type="title"/>
          </p:nvPr>
        </p:nvSpPr>
        <p:spPr/>
        <p:txBody>
          <a:bodyPr/>
          <a:lstStyle/>
          <a:p>
            <a:r>
              <a:rPr lang="en-US"/>
              <a:t>Facebook Weekbereik | NPO3FM</a:t>
            </a:r>
          </a:p>
        </p:txBody>
      </p:sp>
      <p:graphicFrame>
        <p:nvGraphicFramePr>
          <p:cNvPr id="6" name="Chart Placeholder 5">
            <a:extLst>
              <a:ext uri="{FF2B5EF4-FFF2-40B4-BE49-F238E27FC236}">
                <a16:creationId xmlns:a16="http://schemas.microsoft.com/office/drawing/2014/main" id="{873814F0-EB7C-4A71-BC7F-E5E950D5D82A}"/>
              </a:ext>
            </a:extLst>
          </p:cNvPr>
          <p:cNvGraphicFramePr>
            <a:graphicFrameLocks noGrp="1"/>
          </p:cNvGraphicFramePr>
          <p:nvPr>
            <p:ph type="chart" sz="quarter" idx="13"/>
            <p:extLst>
              <p:ext uri="{D42A27DB-BD31-4B8C-83A1-F6EECF244321}">
                <p14:modId xmlns:p14="http://schemas.microsoft.com/office/powerpoint/2010/main" val="529736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ED4EB9-5CB1-4108-A284-7FFF3155392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AE40486-890A-40D2-9F17-FDA8427057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7190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31BFD-E9E1-4C72-B1DA-B8915ED573F0}"/>
              </a:ext>
            </a:extLst>
          </p:cNvPr>
          <p:cNvSpPr>
            <a:spLocks noGrp="1"/>
          </p:cNvSpPr>
          <p:nvPr>
            <p:ph type="title"/>
          </p:nvPr>
        </p:nvSpPr>
        <p:spPr/>
        <p:txBody>
          <a:bodyPr/>
          <a:lstStyle/>
          <a:p>
            <a:r>
              <a:rPr lang="nl-NL"/>
              <a:t>Facebook Gemiddelde aan interacties per post | NPO3FM</a:t>
            </a:r>
            <a:endParaRPr lang="en-US"/>
          </a:p>
        </p:txBody>
      </p:sp>
      <p:graphicFrame>
        <p:nvGraphicFramePr>
          <p:cNvPr id="6" name="Chart Placeholder 5">
            <a:extLst>
              <a:ext uri="{FF2B5EF4-FFF2-40B4-BE49-F238E27FC236}">
                <a16:creationId xmlns:a16="http://schemas.microsoft.com/office/drawing/2014/main" id="{FFBECC43-0438-41AC-9A51-8B3FBE1FE2B5}"/>
              </a:ext>
            </a:extLst>
          </p:cNvPr>
          <p:cNvGraphicFramePr>
            <a:graphicFrameLocks noGrp="1"/>
          </p:cNvGraphicFramePr>
          <p:nvPr>
            <p:ph type="chart" sz="quarter" idx="13"/>
            <p:extLst>
              <p:ext uri="{D42A27DB-BD31-4B8C-83A1-F6EECF244321}">
                <p14:modId xmlns:p14="http://schemas.microsoft.com/office/powerpoint/2010/main" val="2339980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2877BF-39EF-41D1-BF73-17971BFD000D}"/>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A23EFD51-F83E-457A-ACCF-FB09A5038B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434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460A-05FC-409F-84B1-9AD821EBFDBD}"/>
              </a:ext>
            </a:extLst>
          </p:cNvPr>
          <p:cNvSpPr>
            <a:spLocks noGrp="1"/>
          </p:cNvSpPr>
          <p:nvPr>
            <p:ph type="title"/>
          </p:nvPr>
        </p:nvSpPr>
        <p:spPr/>
        <p:txBody>
          <a:bodyPr/>
          <a:lstStyle/>
          <a:p>
            <a:r>
              <a:rPr lang="en-US"/>
              <a:t>Facebook Page Likes Total | NPO3FM</a:t>
            </a:r>
          </a:p>
        </p:txBody>
      </p:sp>
      <p:graphicFrame>
        <p:nvGraphicFramePr>
          <p:cNvPr id="6" name="Chart Placeholder 5">
            <a:extLst>
              <a:ext uri="{FF2B5EF4-FFF2-40B4-BE49-F238E27FC236}">
                <a16:creationId xmlns:a16="http://schemas.microsoft.com/office/drawing/2014/main" id="{6D5763B9-9500-4DBD-91D5-E9046FC44077}"/>
              </a:ext>
            </a:extLst>
          </p:cNvPr>
          <p:cNvGraphicFramePr>
            <a:graphicFrameLocks noGrp="1"/>
          </p:cNvGraphicFramePr>
          <p:nvPr>
            <p:ph type="chart" sz="quarter" idx="13"/>
            <p:extLst>
              <p:ext uri="{D42A27DB-BD31-4B8C-83A1-F6EECF244321}">
                <p14:modId xmlns:p14="http://schemas.microsoft.com/office/powerpoint/2010/main" val="4182871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FFCB64-2971-47C7-99C4-6F7E4998FB9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2BAC7CC-9728-4624-BBD6-9EB897ED3A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9543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DB49B-E196-4BDD-BBC9-C6353957F0C4}"/>
              </a:ext>
            </a:extLst>
          </p:cNvPr>
          <p:cNvSpPr>
            <a:spLocks noGrp="1"/>
          </p:cNvSpPr>
          <p:nvPr>
            <p:ph type="title"/>
          </p:nvPr>
        </p:nvSpPr>
        <p:spPr/>
        <p:txBody>
          <a:bodyPr/>
          <a:lstStyle/>
          <a:p>
            <a:r>
              <a:rPr lang="en-US"/>
              <a:t>Facebook Post Type Distribution | NPO3FM</a:t>
            </a:r>
          </a:p>
        </p:txBody>
      </p:sp>
      <p:graphicFrame>
        <p:nvGraphicFramePr>
          <p:cNvPr id="6" name="Chart Placeholder 5">
            <a:extLst>
              <a:ext uri="{FF2B5EF4-FFF2-40B4-BE49-F238E27FC236}">
                <a16:creationId xmlns:a16="http://schemas.microsoft.com/office/drawing/2014/main" id="{BE05719F-FA20-4921-B49C-4882A72C0643}"/>
              </a:ext>
            </a:extLst>
          </p:cNvPr>
          <p:cNvGraphicFramePr>
            <a:graphicFrameLocks noGrp="1"/>
          </p:cNvGraphicFramePr>
          <p:nvPr>
            <p:ph type="chart" sz="quarter" idx="13"/>
            <p:extLst>
              <p:ext uri="{D42A27DB-BD31-4B8C-83A1-F6EECF244321}">
                <p14:modId xmlns:p14="http://schemas.microsoft.com/office/powerpoint/2010/main" val="3899507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9E47C6-62A0-4287-A9D2-6D68382DAC0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225E89C3-4753-47D4-B7A4-D842FAA807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0932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BA91-2223-4E79-A0A3-88A521D6D268}"/>
              </a:ext>
            </a:extLst>
          </p:cNvPr>
          <p:cNvSpPr>
            <a:spLocks noGrp="1"/>
          </p:cNvSpPr>
          <p:nvPr>
            <p:ph type="title"/>
          </p:nvPr>
        </p:nvSpPr>
        <p:spPr/>
        <p:txBody>
          <a:bodyPr/>
          <a:lstStyle/>
          <a:p>
            <a:r>
              <a:rPr lang="en-US"/>
              <a:t>Facebook Top 10 best scorende posts | NPO3FM - 1 of 10</a:t>
            </a:r>
          </a:p>
        </p:txBody>
      </p:sp>
      <p:graphicFrame>
        <p:nvGraphicFramePr>
          <p:cNvPr id="5" name="Table Placeholder 4">
            <a:extLst>
              <a:ext uri="{FF2B5EF4-FFF2-40B4-BE49-F238E27FC236}">
                <a16:creationId xmlns:a16="http://schemas.microsoft.com/office/drawing/2014/main" id="{772D594D-A35E-4CFA-B5E9-AC2DFF303B50}"/>
              </a:ext>
            </a:extLst>
          </p:cNvPr>
          <p:cNvGraphicFramePr>
            <a:graphicFrameLocks noGrp="1"/>
          </p:cNvGraphicFramePr>
          <p:nvPr>
            <p:ph type="tbl" sz="quarter" idx="13"/>
            <p:extLst>
              <p:ext uri="{D42A27DB-BD31-4B8C-83A1-F6EECF244321}">
                <p14:modId xmlns:p14="http://schemas.microsoft.com/office/powerpoint/2010/main" val="3011389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9382763"/>
                    </a:ext>
                  </a:extLst>
                </a:gridCol>
                <a:gridCol w="1645920">
                  <a:extLst>
                    <a:ext uri="{9D8B030D-6E8A-4147-A177-3AD203B41FA5}">
                      <a16:colId xmlns:a16="http://schemas.microsoft.com/office/drawing/2014/main" val="3805965677"/>
                    </a:ext>
                  </a:extLst>
                </a:gridCol>
                <a:gridCol w="1152144">
                  <a:extLst>
                    <a:ext uri="{9D8B030D-6E8A-4147-A177-3AD203B41FA5}">
                      <a16:colId xmlns:a16="http://schemas.microsoft.com/office/drawing/2014/main" val="3783313605"/>
                    </a:ext>
                  </a:extLst>
                </a:gridCol>
                <a:gridCol w="576072">
                  <a:extLst>
                    <a:ext uri="{9D8B030D-6E8A-4147-A177-3AD203B41FA5}">
                      <a16:colId xmlns:a16="http://schemas.microsoft.com/office/drawing/2014/main" val="762321982"/>
                    </a:ext>
                  </a:extLst>
                </a:gridCol>
                <a:gridCol w="576072">
                  <a:extLst>
                    <a:ext uri="{9D8B030D-6E8A-4147-A177-3AD203B41FA5}">
                      <a16:colId xmlns:a16="http://schemas.microsoft.com/office/drawing/2014/main" val="2009462069"/>
                    </a:ext>
                  </a:extLst>
                </a:gridCol>
                <a:gridCol w="576072">
                  <a:extLst>
                    <a:ext uri="{9D8B030D-6E8A-4147-A177-3AD203B41FA5}">
                      <a16:colId xmlns:a16="http://schemas.microsoft.com/office/drawing/2014/main" val="2342093536"/>
                    </a:ext>
                  </a:extLst>
                </a:gridCol>
                <a:gridCol w="576072">
                  <a:extLst>
                    <a:ext uri="{9D8B030D-6E8A-4147-A177-3AD203B41FA5}">
                      <a16:colId xmlns:a16="http://schemas.microsoft.com/office/drawing/2014/main" val="1740387241"/>
                    </a:ext>
                  </a:extLst>
                </a:gridCol>
                <a:gridCol w="576072">
                  <a:extLst>
                    <a:ext uri="{9D8B030D-6E8A-4147-A177-3AD203B41FA5}">
                      <a16:colId xmlns:a16="http://schemas.microsoft.com/office/drawing/2014/main" val="657602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241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- 2022-03-06 09:00:00</a:t>
                      </a:r>
                      <a:r>
                        <a:rPr kumimoji="0" lang="nl-NL" sz="1000" b="0" i="0" u="none" strike="noStrike" kern="1200" cap="none" spc="0" normalizeH="0" baseline="0" noProof="0">
                          <a:ln>
                            <a:noFill/>
                          </a:ln>
                          <a:solidFill>
                            <a:prstClr val="black"/>
                          </a:solidFill>
                          <a:effectLst/>
                          <a:uLnTx/>
                          <a:uFillTx/>
                          <a:latin typeface="+mn-lt"/>
                          <a:ea typeface="+mn-ea"/>
                          <a:cs typeface="+mn-cs"/>
                        </a:rPr>
                        <a:t>
 Waarschuwing: alleen kijken als je wilt dat je het nummer daarna nooit meer normaal kunt luisteren.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270070673_1803145536550793_4557662347373480431_n.jpg?stp=dst-jpg_s720x720&amp;_nc_cat=102&amp;ccb=1-5&amp;_nc_sid=ad6a45&amp;_nc_ohc=PEUbVlR3PaEAX90BJka&amp;_nc_ht=scontent-iad3-2.xx&amp;edm=AKIiGfEEAAAA&amp;oh=00_AT9HkFM04CfbdQzSDkXi-w_Gad369_qktiMFkiD6TQdwjg&amp;oe=622AC1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47151476"/>
                  </a:ext>
                </a:extLst>
              </a:tr>
            </a:tbl>
          </a:graphicData>
        </a:graphic>
      </p:graphicFrame>
      <p:sp>
        <p:nvSpPr>
          <p:cNvPr id="4" name="Text Placeholder 3">
            <a:extLst>
              <a:ext uri="{FF2B5EF4-FFF2-40B4-BE49-F238E27FC236}">
                <a16:creationId xmlns:a16="http://schemas.microsoft.com/office/drawing/2014/main" id="{A4963EA2-E223-48DE-B2D9-7194067489C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99757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24598-F4D5-4636-B81E-A5389E71E8B5}"/>
              </a:ext>
            </a:extLst>
          </p:cNvPr>
          <p:cNvSpPr>
            <a:spLocks noGrp="1"/>
          </p:cNvSpPr>
          <p:nvPr>
            <p:ph type="title"/>
          </p:nvPr>
        </p:nvSpPr>
        <p:spPr/>
        <p:txBody>
          <a:bodyPr/>
          <a:lstStyle/>
          <a:p>
            <a:r>
              <a:rPr lang="en-US"/>
              <a:t>Facebook Top 10 best scorende posts | NPO3FM - 2 of 10</a:t>
            </a:r>
          </a:p>
        </p:txBody>
      </p:sp>
      <p:graphicFrame>
        <p:nvGraphicFramePr>
          <p:cNvPr id="5" name="Table Placeholder 4">
            <a:extLst>
              <a:ext uri="{FF2B5EF4-FFF2-40B4-BE49-F238E27FC236}">
                <a16:creationId xmlns:a16="http://schemas.microsoft.com/office/drawing/2014/main" id="{9E860D3E-8FE7-4519-8805-52FBDE6BB4A4}"/>
              </a:ext>
            </a:extLst>
          </p:cNvPr>
          <p:cNvGraphicFramePr>
            <a:graphicFrameLocks noGrp="1"/>
          </p:cNvGraphicFramePr>
          <p:nvPr>
            <p:ph type="tbl" sz="quarter" idx="13"/>
            <p:extLst>
              <p:ext uri="{D42A27DB-BD31-4B8C-83A1-F6EECF244321}">
                <p14:modId xmlns:p14="http://schemas.microsoft.com/office/powerpoint/2010/main" val="2847974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10398912"/>
                    </a:ext>
                  </a:extLst>
                </a:gridCol>
                <a:gridCol w="1645920">
                  <a:extLst>
                    <a:ext uri="{9D8B030D-6E8A-4147-A177-3AD203B41FA5}">
                      <a16:colId xmlns:a16="http://schemas.microsoft.com/office/drawing/2014/main" val="714356069"/>
                    </a:ext>
                  </a:extLst>
                </a:gridCol>
                <a:gridCol w="1152144">
                  <a:extLst>
                    <a:ext uri="{9D8B030D-6E8A-4147-A177-3AD203B41FA5}">
                      <a16:colId xmlns:a16="http://schemas.microsoft.com/office/drawing/2014/main" val="4150286275"/>
                    </a:ext>
                  </a:extLst>
                </a:gridCol>
                <a:gridCol w="576072">
                  <a:extLst>
                    <a:ext uri="{9D8B030D-6E8A-4147-A177-3AD203B41FA5}">
                      <a16:colId xmlns:a16="http://schemas.microsoft.com/office/drawing/2014/main" val="4265278499"/>
                    </a:ext>
                  </a:extLst>
                </a:gridCol>
                <a:gridCol w="576072">
                  <a:extLst>
                    <a:ext uri="{9D8B030D-6E8A-4147-A177-3AD203B41FA5}">
                      <a16:colId xmlns:a16="http://schemas.microsoft.com/office/drawing/2014/main" val="1304741816"/>
                    </a:ext>
                  </a:extLst>
                </a:gridCol>
                <a:gridCol w="576072">
                  <a:extLst>
                    <a:ext uri="{9D8B030D-6E8A-4147-A177-3AD203B41FA5}">
                      <a16:colId xmlns:a16="http://schemas.microsoft.com/office/drawing/2014/main" val="828732281"/>
                    </a:ext>
                  </a:extLst>
                </a:gridCol>
                <a:gridCol w="576072">
                  <a:extLst>
                    <a:ext uri="{9D8B030D-6E8A-4147-A177-3AD203B41FA5}">
                      <a16:colId xmlns:a16="http://schemas.microsoft.com/office/drawing/2014/main" val="140578222"/>
                    </a:ext>
                  </a:extLst>
                </a:gridCol>
                <a:gridCol w="576072">
                  <a:extLst>
                    <a:ext uri="{9D8B030D-6E8A-4147-A177-3AD203B41FA5}">
                      <a16:colId xmlns:a16="http://schemas.microsoft.com/office/drawing/2014/main" val="1217032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767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- 2022-03-07 15:55:07</a:t>
                      </a:r>
                      <a:r>
                        <a:rPr kumimoji="0" lang="nl-NL" sz="1000" b="0" i="0" u="none" strike="noStrike" kern="1200" cap="none" spc="0" normalizeH="0" baseline="0" noProof="0">
                          <a:ln>
                            <a:noFill/>
                          </a:ln>
                          <a:solidFill>
                            <a:prstClr val="black"/>
                          </a:solidFill>
                          <a:effectLst/>
                          <a:uLnTx/>
                          <a:uFillTx/>
                          <a:latin typeface="+mn-lt"/>
                          <a:ea typeface="+mn-ea"/>
                          <a:cs typeface="+mn-cs"/>
                        </a:rPr>
                        <a:t>
 10 radiozenders, 3 televisiezenders, 1 groot doel. Samen voor Oekraïne!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275376312_10158475165032124_2349674671181494839_n.jpg?stp=dst-jpg_s720x720&amp;_nc_cat=106&amp;ccb=1-5&amp;_nc_sid=8024bb&amp;_nc_ohc=L6bwEJ_OMS0AX-kCHnO&amp;_nc_ht=scontent-iad3-1.xx&amp;edm=AKIiGfEEAAAA&amp;oh=00_AT8Lyp03Lp-oe0v7OleXexw6rl86BYejYPMPzo5ZoEKT8w&amp;oe=62478F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1804145"/>
                  </a:ext>
                </a:extLst>
              </a:tr>
            </a:tbl>
          </a:graphicData>
        </a:graphic>
      </p:graphicFrame>
      <p:sp>
        <p:nvSpPr>
          <p:cNvPr id="4" name="Text Placeholder 3">
            <a:extLst>
              <a:ext uri="{FF2B5EF4-FFF2-40B4-BE49-F238E27FC236}">
                <a16:creationId xmlns:a16="http://schemas.microsoft.com/office/drawing/2014/main" id="{8D843E6B-8590-48E2-A815-4D6A556AD28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855502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C01DD-9D1E-48E4-8533-F82CDF554BA3}"/>
              </a:ext>
            </a:extLst>
          </p:cNvPr>
          <p:cNvSpPr>
            <a:spLocks noGrp="1"/>
          </p:cNvSpPr>
          <p:nvPr>
            <p:ph type="title"/>
          </p:nvPr>
        </p:nvSpPr>
        <p:spPr/>
        <p:txBody>
          <a:bodyPr/>
          <a:lstStyle/>
          <a:p>
            <a:r>
              <a:rPr lang="en-US"/>
              <a:t>Facebook Top 10 best scorende posts | NPO3FM - 3 of 10</a:t>
            </a:r>
          </a:p>
        </p:txBody>
      </p:sp>
      <p:graphicFrame>
        <p:nvGraphicFramePr>
          <p:cNvPr id="5" name="Table Placeholder 4">
            <a:extLst>
              <a:ext uri="{FF2B5EF4-FFF2-40B4-BE49-F238E27FC236}">
                <a16:creationId xmlns:a16="http://schemas.microsoft.com/office/drawing/2014/main" id="{96074B17-1C16-43CA-8789-4D301322C907}"/>
              </a:ext>
            </a:extLst>
          </p:cNvPr>
          <p:cNvGraphicFramePr>
            <a:graphicFrameLocks noGrp="1"/>
          </p:cNvGraphicFramePr>
          <p:nvPr>
            <p:ph type="tbl" sz="quarter" idx="13"/>
            <p:extLst>
              <p:ext uri="{D42A27DB-BD31-4B8C-83A1-F6EECF244321}">
                <p14:modId xmlns:p14="http://schemas.microsoft.com/office/powerpoint/2010/main" val="974050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66580147"/>
                    </a:ext>
                  </a:extLst>
                </a:gridCol>
                <a:gridCol w="1645920">
                  <a:extLst>
                    <a:ext uri="{9D8B030D-6E8A-4147-A177-3AD203B41FA5}">
                      <a16:colId xmlns:a16="http://schemas.microsoft.com/office/drawing/2014/main" val="2371255955"/>
                    </a:ext>
                  </a:extLst>
                </a:gridCol>
                <a:gridCol w="1152144">
                  <a:extLst>
                    <a:ext uri="{9D8B030D-6E8A-4147-A177-3AD203B41FA5}">
                      <a16:colId xmlns:a16="http://schemas.microsoft.com/office/drawing/2014/main" val="1976098940"/>
                    </a:ext>
                  </a:extLst>
                </a:gridCol>
                <a:gridCol w="576072">
                  <a:extLst>
                    <a:ext uri="{9D8B030D-6E8A-4147-A177-3AD203B41FA5}">
                      <a16:colId xmlns:a16="http://schemas.microsoft.com/office/drawing/2014/main" val="558731076"/>
                    </a:ext>
                  </a:extLst>
                </a:gridCol>
                <a:gridCol w="576072">
                  <a:extLst>
                    <a:ext uri="{9D8B030D-6E8A-4147-A177-3AD203B41FA5}">
                      <a16:colId xmlns:a16="http://schemas.microsoft.com/office/drawing/2014/main" val="2524122419"/>
                    </a:ext>
                  </a:extLst>
                </a:gridCol>
                <a:gridCol w="576072">
                  <a:extLst>
                    <a:ext uri="{9D8B030D-6E8A-4147-A177-3AD203B41FA5}">
                      <a16:colId xmlns:a16="http://schemas.microsoft.com/office/drawing/2014/main" val="1327720815"/>
                    </a:ext>
                  </a:extLst>
                </a:gridCol>
                <a:gridCol w="576072">
                  <a:extLst>
                    <a:ext uri="{9D8B030D-6E8A-4147-A177-3AD203B41FA5}">
                      <a16:colId xmlns:a16="http://schemas.microsoft.com/office/drawing/2014/main" val="2774148527"/>
                    </a:ext>
                  </a:extLst>
                </a:gridCol>
                <a:gridCol w="576072">
                  <a:extLst>
                    <a:ext uri="{9D8B030D-6E8A-4147-A177-3AD203B41FA5}">
                      <a16:colId xmlns:a16="http://schemas.microsoft.com/office/drawing/2014/main" val="3180446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492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- 2022-03-24 20:08:07</a:t>
                      </a:r>
                      <a:r>
                        <a:rPr kumimoji="0" lang="nl-NL" sz="1000" b="0" i="0" u="none" strike="noStrike" kern="1200" cap="none" spc="0" normalizeH="0" baseline="0" noProof="0">
                          <a:ln>
                            <a:noFill/>
                          </a:ln>
                          <a:solidFill>
                            <a:prstClr val="black"/>
                          </a:solidFill>
                          <a:effectLst/>
                          <a:uLnTx/>
                          <a:uFillTx/>
                          <a:latin typeface="+mn-lt"/>
                          <a:ea typeface="+mn-ea"/>
                          <a:cs typeface="+mn-cs"/>
                        </a:rPr>
                        <a:t>
 "Dit is een mooie kroon op een prachtige 15 jaar met z'n vieren, dankjewel.” 💚 Kensington wint de 3FM Legend Award.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275903263_474674534386519_7025548396122344038_n.jpg?stp=dst-jpg_s720x720&amp;_nc_cat=106&amp;ccb=1-5&amp;_nc_sid=ad6a45&amp;_nc_ohc=2gK-HwsWWtgAX-uwKH_&amp;_nc_ht=scontent-iad3-1.xx&amp;edm=AKIiGfEEAAAA&amp;oh=00_AT9CfZowku5iB-OPkNv7dzvqYgD-_VDdzrr-DUmJtLBHhw&amp;oe=625002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07:11:00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70164398"/>
                  </a:ext>
                </a:extLst>
              </a:tr>
            </a:tbl>
          </a:graphicData>
        </a:graphic>
      </p:graphicFrame>
      <p:sp>
        <p:nvSpPr>
          <p:cNvPr id="4" name="Text Placeholder 3">
            <a:extLst>
              <a:ext uri="{FF2B5EF4-FFF2-40B4-BE49-F238E27FC236}">
                <a16:creationId xmlns:a16="http://schemas.microsoft.com/office/drawing/2014/main" id="{08CB14D2-573A-451A-9B70-B309582C10E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287784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8BB22-F83F-486A-B1B7-BBE3B98F7937}"/>
              </a:ext>
            </a:extLst>
          </p:cNvPr>
          <p:cNvSpPr>
            <a:spLocks noGrp="1"/>
          </p:cNvSpPr>
          <p:nvPr>
            <p:ph type="title"/>
          </p:nvPr>
        </p:nvSpPr>
        <p:spPr/>
        <p:txBody>
          <a:bodyPr/>
          <a:lstStyle/>
          <a:p>
            <a:r>
              <a:rPr lang="en-US"/>
              <a:t>Facebook Top 10 best scorende posts | NPO3FM - 4 of 10</a:t>
            </a:r>
          </a:p>
        </p:txBody>
      </p:sp>
      <p:graphicFrame>
        <p:nvGraphicFramePr>
          <p:cNvPr id="5" name="Table Placeholder 4">
            <a:extLst>
              <a:ext uri="{FF2B5EF4-FFF2-40B4-BE49-F238E27FC236}">
                <a16:creationId xmlns:a16="http://schemas.microsoft.com/office/drawing/2014/main" id="{FDDC489B-6292-4D9A-870F-D7FC81651721}"/>
              </a:ext>
            </a:extLst>
          </p:cNvPr>
          <p:cNvGraphicFramePr>
            <a:graphicFrameLocks noGrp="1"/>
          </p:cNvGraphicFramePr>
          <p:nvPr>
            <p:ph type="tbl" sz="quarter" idx="13"/>
            <p:extLst>
              <p:ext uri="{D42A27DB-BD31-4B8C-83A1-F6EECF244321}">
                <p14:modId xmlns:p14="http://schemas.microsoft.com/office/powerpoint/2010/main" val="387130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19543133"/>
                    </a:ext>
                  </a:extLst>
                </a:gridCol>
                <a:gridCol w="1645920">
                  <a:extLst>
                    <a:ext uri="{9D8B030D-6E8A-4147-A177-3AD203B41FA5}">
                      <a16:colId xmlns:a16="http://schemas.microsoft.com/office/drawing/2014/main" val="2919752275"/>
                    </a:ext>
                  </a:extLst>
                </a:gridCol>
                <a:gridCol w="1152144">
                  <a:extLst>
                    <a:ext uri="{9D8B030D-6E8A-4147-A177-3AD203B41FA5}">
                      <a16:colId xmlns:a16="http://schemas.microsoft.com/office/drawing/2014/main" val="2897654601"/>
                    </a:ext>
                  </a:extLst>
                </a:gridCol>
                <a:gridCol w="576072">
                  <a:extLst>
                    <a:ext uri="{9D8B030D-6E8A-4147-A177-3AD203B41FA5}">
                      <a16:colId xmlns:a16="http://schemas.microsoft.com/office/drawing/2014/main" val="4070926927"/>
                    </a:ext>
                  </a:extLst>
                </a:gridCol>
                <a:gridCol w="576072">
                  <a:extLst>
                    <a:ext uri="{9D8B030D-6E8A-4147-A177-3AD203B41FA5}">
                      <a16:colId xmlns:a16="http://schemas.microsoft.com/office/drawing/2014/main" val="2275334729"/>
                    </a:ext>
                  </a:extLst>
                </a:gridCol>
                <a:gridCol w="576072">
                  <a:extLst>
                    <a:ext uri="{9D8B030D-6E8A-4147-A177-3AD203B41FA5}">
                      <a16:colId xmlns:a16="http://schemas.microsoft.com/office/drawing/2014/main" val="2559138600"/>
                    </a:ext>
                  </a:extLst>
                </a:gridCol>
                <a:gridCol w="576072">
                  <a:extLst>
                    <a:ext uri="{9D8B030D-6E8A-4147-A177-3AD203B41FA5}">
                      <a16:colId xmlns:a16="http://schemas.microsoft.com/office/drawing/2014/main" val="192637269"/>
                    </a:ext>
                  </a:extLst>
                </a:gridCol>
                <a:gridCol w="576072">
                  <a:extLst>
                    <a:ext uri="{9D8B030D-6E8A-4147-A177-3AD203B41FA5}">
                      <a16:colId xmlns:a16="http://schemas.microsoft.com/office/drawing/2014/main" val="2787656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4141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- 2022-03-26 07:21:30</a:t>
                      </a:r>
                      <a:r>
                        <a:rPr kumimoji="0" lang="nl-NL" sz="1000" b="0" i="0" u="none" strike="noStrike" kern="1200" cap="none" spc="0" normalizeH="0" baseline="0" noProof="0">
                          <a:ln>
                            <a:noFill/>
                          </a:ln>
                          <a:solidFill>
                            <a:prstClr val="black"/>
                          </a:solidFill>
                          <a:effectLst/>
                          <a:uLnTx/>
                          <a:uFillTx/>
                          <a:latin typeface="+mn-lt"/>
                          <a:ea typeface="+mn-ea"/>
                          <a:cs typeface="+mn-cs"/>
                        </a:rPr>
                        <a:t>
 "Zijn muzikale ziel en aanstekelijke lach zullen altijd in ons voortleven."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277352921_10158502641042124_2997694521386850513_n.jpg?stp=dst-jpg_s720x720&amp;_nc_cat=100&amp;ccb=1-5&amp;_nc_sid=8024bb&amp;_nc_ohc=9QYTIRgQxBAAX9_BBKw&amp;_nc_ht=scontent-iad3-1.xx&amp;edm=AKIiGfEEAAAA&amp;oh=00_AT9ntHndkyzYAs-Adp4rLW9EgxN_XdVlnzwS2BmksPstkQ&amp;oe=62506027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07:11:00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5631924"/>
                  </a:ext>
                </a:extLst>
              </a:tr>
            </a:tbl>
          </a:graphicData>
        </a:graphic>
      </p:graphicFrame>
      <p:sp>
        <p:nvSpPr>
          <p:cNvPr id="4" name="Text Placeholder 3">
            <a:extLst>
              <a:ext uri="{FF2B5EF4-FFF2-40B4-BE49-F238E27FC236}">
                <a16:creationId xmlns:a16="http://schemas.microsoft.com/office/drawing/2014/main" id="{4F7CC21B-AA93-4D43-988B-0F0AA70C8D4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18804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CF1A1-D8E2-482B-A700-10CBDBC8E927}"/>
              </a:ext>
            </a:extLst>
          </p:cNvPr>
          <p:cNvSpPr>
            <a:spLocks noGrp="1"/>
          </p:cNvSpPr>
          <p:nvPr>
            <p:ph type="title"/>
          </p:nvPr>
        </p:nvSpPr>
        <p:spPr/>
        <p:txBody>
          <a:bodyPr/>
          <a:lstStyle/>
          <a:p>
            <a:r>
              <a:rPr lang="en-US"/>
              <a:t>Facebook Top 10 best scorende posts | NPO3FM - 5 of 10</a:t>
            </a:r>
          </a:p>
        </p:txBody>
      </p:sp>
      <p:graphicFrame>
        <p:nvGraphicFramePr>
          <p:cNvPr id="5" name="Table Placeholder 4">
            <a:extLst>
              <a:ext uri="{FF2B5EF4-FFF2-40B4-BE49-F238E27FC236}">
                <a16:creationId xmlns:a16="http://schemas.microsoft.com/office/drawing/2014/main" id="{E468109E-D6A5-409D-9C87-4F93554E14C1}"/>
              </a:ext>
            </a:extLst>
          </p:cNvPr>
          <p:cNvGraphicFramePr>
            <a:graphicFrameLocks noGrp="1"/>
          </p:cNvGraphicFramePr>
          <p:nvPr>
            <p:ph type="tbl" sz="quarter" idx="13"/>
            <p:extLst>
              <p:ext uri="{D42A27DB-BD31-4B8C-83A1-F6EECF244321}">
                <p14:modId xmlns:p14="http://schemas.microsoft.com/office/powerpoint/2010/main" val="24354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4469643"/>
                    </a:ext>
                  </a:extLst>
                </a:gridCol>
                <a:gridCol w="1645920">
                  <a:extLst>
                    <a:ext uri="{9D8B030D-6E8A-4147-A177-3AD203B41FA5}">
                      <a16:colId xmlns:a16="http://schemas.microsoft.com/office/drawing/2014/main" val="3182380911"/>
                    </a:ext>
                  </a:extLst>
                </a:gridCol>
                <a:gridCol w="1152144">
                  <a:extLst>
                    <a:ext uri="{9D8B030D-6E8A-4147-A177-3AD203B41FA5}">
                      <a16:colId xmlns:a16="http://schemas.microsoft.com/office/drawing/2014/main" val="556673569"/>
                    </a:ext>
                  </a:extLst>
                </a:gridCol>
                <a:gridCol w="576072">
                  <a:extLst>
                    <a:ext uri="{9D8B030D-6E8A-4147-A177-3AD203B41FA5}">
                      <a16:colId xmlns:a16="http://schemas.microsoft.com/office/drawing/2014/main" val="3104417627"/>
                    </a:ext>
                  </a:extLst>
                </a:gridCol>
                <a:gridCol w="576072">
                  <a:extLst>
                    <a:ext uri="{9D8B030D-6E8A-4147-A177-3AD203B41FA5}">
                      <a16:colId xmlns:a16="http://schemas.microsoft.com/office/drawing/2014/main" val="1187210399"/>
                    </a:ext>
                  </a:extLst>
                </a:gridCol>
                <a:gridCol w="576072">
                  <a:extLst>
                    <a:ext uri="{9D8B030D-6E8A-4147-A177-3AD203B41FA5}">
                      <a16:colId xmlns:a16="http://schemas.microsoft.com/office/drawing/2014/main" val="3611562480"/>
                    </a:ext>
                  </a:extLst>
                </a:gridCol>
                <a:gridCol w="576072">
                  <a:extLst>
                    <a:ext uri="{9D8B030D-6E8A-4147-A177-3AD203B41FA5}">
                      <a16:colId xmlns:a16="http://schemas.microsoft.com/office/drawing/2014/main" val="532986728"/>
                    </a:ext>
                  </a:extLst>
                </a:gridCol>
                <a:gridCol w="576072">
                  <a:extLst>
                    <a:ext uri="{9D8B030D-6E8A-4147-A177-3AD203B41FA5}">
                      <a16:colId xmlns:a16="http://schemas.microsoft.com/office/drawing/2014/main" val="1558496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6801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- 2022-03-07 20:48:53</a:t>
                      </a:r>
                      <a:r>
                        <a:rPr kumimoji="0" lang="nl-NL" sz="1000" b="0" i="0" u="none" strike="noStrike" kern="1200" cap="none" spc="0" normalizeH="0" baseline="0" noProof="0">
                          <a:ln>
                            <a:noFill/>
                          </a:ln>
                          <a:solidFill>
                            <a:prstClr val="black"/>
                          </a:solidFill>
                          <a:effectLst/>
                          <a:uLnTx/>
                          <a:uFillTx/>
                          <a:latin typeface="+mn-lt"/>
                          <a:ea typeface="+mn-ea"/>
                          <a:cs typeface="+mn-cs"/>
                        </a:rPr>
                        <a:t>
 De eindstand van Radio555, maar tv gaat nu verder. 💪 Blijf doneren via giro555.nl en help Oekraïne.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275381277_10158475480482124_5846320118037981513_n.jpg?stp=dst-jpg_s720x720&amp;_nc_cat=104&amp;ccb=1-5&amp;_nc_sid=8024bb&amp;_nc_ohc=kJPwiuIsoG0AX_7fhGJ&amp;_nc_ht=scontent-iad3-1.xx&amp;edm=AKIiGfEEAAAA&amp;oh=00_AT-GL_8zVd9xIeEQ2JWncJCZ6dOnAe4YXmdwN7zVROZgzg&amp;oe=6246C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4471274"/>
                  </a:ext>
                </a:extLst>
              </a:tr>
            </a:tbl>
          </a:graphicData>
        </a:graphic>
      </p:graphicFrame>
      <p:sp>
        <p:nvSpPr>
          <p:cNvPr id="4" name="Text Placeholder 3">
            <a:extLst>
              <a:ext uri="{FF2B5EF4-FFF2-40B4-BE49-F238E27FC236}">
                <a16:creationId xmlns:a16="http://schemas.microsoft.com/office/drawing/2014/main" id="{324A6CB5-536F-4DBB-B3DD-43938E21750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01311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B2A2B-7E9B-4180-9577-6247891D025E}"/>
              </a:ext>
            </a:extLst>
          </p:cNvPr>
          <p:cNvSpPr>
            <a:spLocks noGrp="1"/>
          </p:cNvSpPr>
          <p:nvPr>
            <p:ph type="title"/>
          </p:nvPr>
        </p:nvSpPr>
        <p:spPr/>
        <p:txBody>
          <a:bodyPr/>
          <a:lstStyle/>
          <a:p>
            <a:r>
              <a:rPr lang="en-US"/>
              <a:t>Facebook Top 10 best scorende posts | NPO3FM - 6 of 10</a:t>
            </a:r>
          </a:p>
        </p:txBody>
      </p:sp>
      <p:graphicFrame>
        <p:nvGraphicFramePr>
          <p:cNvPr id="5" name="Table Placeholder 4">
            <a:extLst>
              <a:ext uri="{FF2B5EF4-FFF2-40B4-BE49-F238E27FC236}">
                <a16:creationId xmlns:a16="http://schemas.microsoft.com/office/drawing/2014/main" id="{81176FF1-92CF-4AD6-9031-88A093FA7288}"/>
              </a:ext>
            </a:extLst>
          </p:cNvPr>
          <p:cNvGraphicFramePr>
            <a:graphicFrameLocks noGrp="1"/>
          </p:cNvGraphicFramePr>
          <p:nvPr>
            <p:ph type="tbl" sz="quarter" idx="13"/>
            <p:extLst>
              <p:ext uri="{D42A27DB-BD31-4B8C-83A1-F6EECF244321}">
                <p14:modId xmlns:p14="http://schemas.microsoft.com/office/powerpoint/2010/main" val="2676259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09046934"/>
                    </a:ext>
                  </a:extLst>
                </a:gridCol>
                <a:gridCol w="1645920">
                  <a:extLst>
                    <a:ext uri="{9D8B030D-6E8A-4147-A177-3AD203B41FA5}">
                      <a16:colId xmlns:a16="http://schemas.microsoft.com/office/drawing/2014/main" val="3109956907"/>
                    </a:ext>
                  </a:extLst>
                </a:gridCol>
                <a:gridCol w="1152144">
                  <a:extLst>
                    <a:ext uri="{9D8B030D-6E8A-4147-A177-3AD203B41FA5}">
                      <a16:colId xmlns:a16="http://schemas.microsoft.com/office/drawing/2014/main" val="3241340993"/>
                    </a:ext>
                  </a:extLst>
                </a:gridCol>
                <a:gridCol w="576072">
                  <a:extLst>
                    <a:ext uri="{9D8B030D-6E8A-4147-A177-3AD203B41FA5}">
                      <a16:colId xmlns:a16="http://schemas.microsoft.com/office/drawing/2014/main" val="2141169518"/>
                    </a:ext>
                  </a:extLst>
                </a:gridCol>
                <a:gridCol w="576072">
                  <a:extLst>
                    <a:ext uri="{9D8B030D-6E8A-4147-A177-3AD203B41FA5}">
                      <a16:colId xmlns:a16="http://schemas.microsoft.com/office/drawing/2014/main" val="2169988146"/>
                    </a:ext>
                  </a:extLst>
                </a:gridCol>
                <a:gridCol w="576072">
                  <a:extLst>
                    <a:ext uri="{9D8B030D-6E8A-4147-A177-3AD203B41FA5}">
                      <a16:colId xmlns:a16="http://schemas.microsoft.com/office/drawing/2014/main" val="3282915518"/>
                    </a:ext>
                  </a:extLst>
                </a:gridCol>
                <a:gridCol w="576072">
                  <a:extLst>
                    <a:ext uri="{9D8B030D-6E8A-4147-A177-3AD203B41FA5}">
                      <a16:colId xmlns:a16="http://schemas.microsoft.com/office/drawing/2014/main" val="1986391394"/>
                    </a:ext>
                  </a:extLst>
                </a:gridCol>
                <a:gridCol w="576072">
                  <a:extLst>
                    <a:ext uri="{9D8B030D-6E8A-4147-A177-3AD203B41FA5}">
                      <a16:colId xmlns:a16="http://schemas.microsoft.com/office/drawing/2014/main" val="2840777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354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- 2022-03-20 16:00:43</a:t>
                      </a:r>
                      <a:r>
                        <a:rPr kumimoji="0" lang="nl-NL" sz="1000" b="0" i="0" u="none" strike="noStrike" kern="1200" cap="none" spc="0" normalizeH="0" baseline="0" noProof="0">
                          <a:ln>
                            <a:noFill/>
                          </a:ln>
                          <a:solidFill>
                            <a:prstClr val="black"/>
                          </a:solidFill>
                          <a:effectLst/>
                          <a:uLnTx/>
                          <a:uFillTx/>
                          <a:latin typeface="+mn-lt"/>
                          <a:ea typeface="+mn-ea"/>
                          <a:cs typeface="+mn-cs"/>
                        </a:rPr>
                        <a:t>
 “Als endometriose een penisziekte zou zijn, dan was er allang meer onderzoek gedaan.”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https://external-iad3-1.xx.fbcdn.net/safe_image.php?w=360&amp;h=360&amp;url=https%3A%2F%2Fcms-assets.nporadio.nl%2Fnpo3fm%2F_videoThumbnail%2Fpsmelody.png%3Fv%3D1647605775&amp;cfs=1&amp;ext=emg0&amp;_nc_oe=6fdda&amp;_nc_sid=06c271&amp;ccb=3-5&amp;_nc_hash=AQGVhyuHQdRvP4hJ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07:11:00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07092550"/>
                  </a:ext>
                </a:extLst>
              </a:tr>
            </a:tbl>
          </a:graphicData>
        </a:graphic>
      </p:graphicFrame>
      <p:sp>
        <p:nvSpPr>
          <p:cNvPr id="4" name="Text Placeholder 3">
            <a:extLst>
              <a:ext uri="{FF2B5EF4-FFF2-40B4-BE49-F238E27FC236}">
                <a16:creationId xmlns:a16="http://schemas.microsoft.com/office/drawing/2014/main" id="{A31F282C-411B-42DE-9B85-DD441CAF52F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193107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A5172-A00F-4D5F-941E-F384180D0F88}"/>
              </a:ext>
            </a:extLst>
          </p:cNvPr>
          <p:cNvSpPr>
            <a:spLocks noGrp="1"/>
          </p:cNvSpPr>
          <p:nvPr>
            <p:ph type="title"/>
          </p:nvPr>
        </p:nvSpPr>
        <p:spPr/>
        <p:txBody>
          <a:bodyPr/>
          <a:lstStyle/>
          <a:p>
            <a:r>
              <a:rPr lang="en-US"/>
              <a:t>Facebook Top 10 best scorende posts | NPO3FM - 7 of 10</a:t>
            </a:r>
          </a:p>
        </p:txBody>
      </p:sp>
      <p:graphicFrame>
        <p:nvGraphicFramePr>
          <p:cNvPr id="5" name="Table Placeholder 4">
            <a:extLst>
              <a:ext uri="{FF2B5EF4-FFF2-40B4-BE49-F238E27FC236}">
                <a16:creationId xmlns:a16="http://schemas.microsoft.com/office/drawing/2014/main" id="{9787A204-02BD-4CC3-AD8B-79D3842327C6}"/>
              </a:ext>
            </a:extLst>
          </p:cNvPr>
          <p:cNvGraphicFramePr>
            <a:graphicFrameLocks noGrp="1"/>
          </p:cNvGraphicFramePr>
          <p:nvPr>
            <p:ph type="tbl" sz="quarter" idx="13"/>
            <p:extLst>
              <p:ext uri="{D42A27DB-BD31-4B8C-83A1-F6EECF244321}">
                <p14:modId xmlns:p14="http://schemas.microsoft.com/office/powerpoint/2010/main" val="388955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86137069"/>
                    </a:ext>
                  </a:extLst>
                </a:gridCol>
                <a:gridCol w="1645920">
                  <a:extLst>
                    <a:ext uri="{9D8B030D-6E8A-4147-A177-3AD203B41FA5}">
                      <a16:colId xmlns:a16="http://schemas.microsoft.com/office/drawing/2014/main" val="4182464284"/>
                    </a:ext>
                  </a:extLst>
                </a:gridCol>
                <a:gridCol w="1152144">
                  <a:extLst>
                    <a:ext uri="{9D8B030D-6E8A-4147-A177-3AD203B41FA5}">
                      <a16:colId xmlns:a16="http://schemas.microsoft.com/office/drawing/2014/main" val="2032543955"/>
                    </a:ext>
                  </a:extLst>
                </a:gridCol>
                <a:gridCol w="576072">
                  <a:extLst>
                    <a:ext uri="{9D8B030D-6E8A-4147-A177-3AD203B41FA5}">
                      <a16:colId xmlns:a16="http://schemas.microsoft.com/office/drawing/2014/main" val="830964985"/>
                    </a:ext>
                  </a:extLst>
                </a:gridCol>
                <a:gridCol w="576072">
                  <a:extLst>
                    <a:ext uri="{9D8B030D-6E8A-4147-A177-3AD203B41FA5}">
                      <a16:colId xmlns:a16="http://schemas.microsoft.com/office/drawing/2014/main" val="2542763566"/>
                    </a:ext>
                  </a:extLst>
                </a:gridCol>
                <a:gridCol w="576072">
                  <a:extLst>
                    <a:ext uri="{9D8B030D-6E8A-4147-A177-3AD203B41FA5}">
                      <a16:colId xmlns:a16="http://schemas.microsoft.com/office/drawing/2014/main" val="3516476882"/>
                    </a:ext>
                  </a:extLst>
                </a:gridCol>
                <a:gridCol w="576072">
                  <a:extLst>
                    <a:ext uri="{9D8B030D-6E8A-4147-A177-3AD203B41FA5}">
                      <a16:colId xmlns:a16="http://schemas.microsoft.com/office/drawing/2014/main" val="2122200267"/>
                    </a:ext>
                  </a:extLst>
                </a:gridCol>
                <a:gridCol w="576072">
                  <a:extLst>
                    <a:ext uri="{9D8B030D-6E8A-4147-A177-3AD203B41FA5}">
                      <a16:colId xmlns:a16="http://schemas.microsoft.com/office/drawing/2014/main" val="111527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453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- 2022-03-30 18:06:50</a:t>
                      </a:r>
                      <a:r>
                        <a:rPr kumimoji="0" lang="nl-NL" sz="1000" b="0" i="0" u="none" strike="noStrike" kern="1200" cap="none" spc="0" normalizeH="0" baseline="0" noProof="0">
                          <a:ln>
                            <a:noFill/>
                          </a:ln>
                          <a:solidFill>
                            <a:prstClr val="black"/>
                          </a:solidFill>
                          <a:effectLst/>
                          <a:uLnTx/>
                          <a:uFillTx/>
                          <a:latin typeface="+mn-lt"/>
                          <a:ea typeface="+mn-ea"/>
                          <a:cs typeface="+mn-cs"/>
                        </a:rPr>
                        <a:t>
 “Tijn was een enorme waterrat, dus alles valt op z’n plek op deze manier”, aldus z’n moeder.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276026015_1078950799328152_5862293765965557570_n.jpg?stp=dst-jpg_s720x720&amp;_nc_cat=100&amp;ccb=1-5&amp;_nc_sid=ad6a45&amp;_nc_ohc=3E8cI6bxOaEAX8UJYSV&amp;_nc_ht=scontent-iad3-1.xx&amp;edm=AKIiGfEEAAAA&amp;oh=00_AT_OMJEv8kWZ8Cc75qyPv2_oX1-XSUp0SYK1zibjUItPyQ&amp;oe=62518177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07:11:00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07491722"/>
                  </a:ext>
                </a:extLst>
              </a:tr>
            </a:tbl>
          </a:graphicData>
        </a:graphic>
      </p:graphicFrame>
      <p:sp>
        <p:nvSpPr>
          <p:cNvPr id="4" name="Text Placeholder 3">
            <a:extLst>
              <a:ext uri="{FF2B5EF4-FFF2-40B4-BE49-F238E27FC236}">
                <a16:creationId xmlns:a16="http://schemas.microsoft.com/office/drawing/2014/main" id="{3ADA44CF-DCB3-4DB8-82ED-2D2B7D0B0D2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676519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E1FFF-1262-404E-B250-8CA4D322B43D}"/>
              </a:ext>
            </a:extLst>
          </p:cNvPr>
          <p:cNvSpPr>
            <a:spLocks noGrp="1"/>
          </p:cNvSpPr>
          <p:nvPr>
            <p:ph type="title"/>
          </p:nvPr>
        </p:nvSpPr>
        <p:spPr/>
        <p:txBody>
          <a:bodyPr/>
          <a:lstStyle/>
          <a:p>
            <a:r>
              <a:rPr lang="en-US"/>
              <a:t>Facebook Top 10 best scorende posts | NPO3FM - 8 of 10</a:t>
            </a:r>
          </a:p>
        </p:txBody>
      </p:sp>
      <p:graphicFrame>
        <p:nvGraphicFramePr>
          <p:cNvPr id="5" name="Table Placeholder 4">
            <a:extLst>
              <a:ext uri="{FF2B5EF4-FFF2-40B4-BE49-F238E27FC236}">
                <a16:creationId xmlns:a16="http://schemas.microsoft.com/office/drawing/2014/main" id="{28E235B2-B1F7-4684-BA22-E7EB433A0F38}"/>
              </a:ext>
            </a:extLst>
          </p:cNvPr>
          <p:cNvGraphicFramePr>
            <a:graphicFrameLocks noGrp="1"/>
          </p:cNvGraphicFramePr>
          <p:nvPr>
            <p:ph type="tbl" sz="quarter" idx="13"/>
            <p:extLst>
              <p:ext uri="{D42A27DB-BD31-4B8C-83A1-F6EECF244321}">
                <p14:modId xmlns:p14="http://schemas.microsoft.com/office/powerpoint/2010/main" val="78759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97719441"/>
                    </a:ext>
                  </a:extLst>
                </a:gridCol>
                <a:gridCol w="1645920">
                  <a:extLst>
                    <a:ext uri="{9D8B030D-6E8A-4147-A177-3AD203B41FA5}">
                      <a16:colId xmlns:a16="http://schemas.microsoft.com/office/drawing/2014/main" val="4071785634"/>
                    </a:ext>
                  </a:extLst>
                </a:gridCol>
                <a:gridCol w="1152144">
                  <a:extLst>
                    <a:ext uri="{9D8B030D-6E8A-4147-A177-3AD203B41FA5}">
                      <a16:colId xmlns:a16="http://schemas.microsoft.com/office/drawing/2014/main" val="3123366310"/>
                    </a:ext>
                  </a:extLst>
                </a:gridCol>
                <a:gridCol w="576072">
                  <a:extLst>
                    <a:ext uri="{9D8B030D-6E8A-4147-A177-3AD203B41FA5}">
                      <a16:colId xmlns:a16="http://schemas.microsoft.com/office/drawing/2014/main" val="3709889808"/>
                    </a:ext>
                  </a:extLst>
                </a:gridCol>
                <a:gridCol w="576072">
                  <a:extLst>
                    <a:ext uri="{9D8B030D-6E8A-4147-A177-3AD203B41FA5}">
                      <a16:colId xmlns:a16="http://schemas.microsoft.com/office/drawing/2014/main" val="106298549"/>
                    </a:ext>
                  </a:extLst>
                </a:gridCol>
                <a:gridCol w="576072">
                  <a:extLst>
                    <a:ext uri="{9D8B030D-6E8A-4147-A177-3AD203B41FA5}">
                      <a16:colId xmlns:a16="http://schemas.microsoft.com/office/drawing/2014/main" val="238440253"/>
                    </a:ext>
                  </a:extLst>
                </a:gridCol>
                <a:gridCol w="576072">
                  <a:extLst>
                    <a:ext uri="{9D8B030D-6E8A-4147-A177-3AD203B41FA5}">
                      <a16:colId xmlns:a16="http://schemas.microsoft.com/office/drawing/2014/main" val="3171687229"/>
                    </a:ext>
                  </a:extLst>
                </a:gridCol>
                <a:gridCol w="576072">
                  <a:extLst>
                    <a:ext uri="{9D8B030D-6E8A-4147-A177-3AD203B41FA5}">
                      <a16:colId xmlns:a16="http://schemas.microsoft.com/office/drawing/2014/main" val="3482224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944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- 2022-03-30 12:00:43</a:t>
                      </a:r>
                      <a:r>
                        <a:rPr kumimoji="0" lang="nl-NL" sz="1000" b="0" i="0" u="none" strike="noStrike" kern="1200" cap="none" spc="0" normalizeH="0" baseline="0" noProof="0">
                          <a:ln>
                            <a:noFill/>
                          </a:ln>
                          <a:solidFill>
                            <a:prstClr val="black"/>
                          </a:solidFill>
                          <a:effectLst/>
                          <a:uLnTx/>
                          <a:uFillTx/>
                          <a:latin typeface="+mn-lt"/>
                          <a:ea typeface="+mn-ea"/>
                          <a:cs typeface="+mn-cs"/>
                        </a:rPr>
                        <a:t>
 De band wil de tijd nemen om het verlies van het bandlid te verwerken.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41030456860_5d358fbdc8_o_2022-03-30-095224_srko.jpg%3Fv%3D1648633981%2C0.5%2C0.5&amp;cfs=1&amp;ext=emg0&amp;_nc_oe=6fdda&amp;_nc_sid=06c271&amp;ccb=3-5&amp;_nc_hash=AQGs3jloGlteo9k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07:11:00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38279671"/>
                  </a:ext>
                </a:extLst>
              </a:tr>
            </a:tbl>
          </a:graphicData>
        </a:graphic>
      </p:graphicFrame>
      <p:sp>
        <p:nvSpPr>
          <p:cNvPr id="4" name="Text Placeholder 3">
            <a:extLst>
              <a:ext uri="{FF2B5EF4-FFF2-40B4-BE49-F238E27FC236}">
                <a16:creationId xmlns:a16="http://schemas.microsoft.com/office/drawing/2014/main" id="{6883DB11-1EC5-4D52-9D29-1FB792132C0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8533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4A036-D55B-4FFF-BA68-B4BA2E1142E5}"/>
              </a:ext>
            </a:extLst>
          </p:cNvPr>
          <p:cNvSpPr>
            <a:spLocks noGrp="1"/>
          </p:cNvSpPr>
          <p:nvPr>
            <p:ph type="title"/>
          </p:nvPr>
        </p:nvSpPr>
        <p:spPr/>
        <p:txBody>
          <a:bodyPr/>
          <a:lstStyle/>
          <a:p>
            <a:r>
              <a:rPr lang="en-US"/>
              <a:t>Facebook Top 10 best scorende posts | NPO3FM - 9 of 10</a:t>
            </a:r>
          </a:p>
        </p:txBody>
      </p:sp>
      <p:graphicFrame>
        <p:nvGraphicFramePr>
          <p:cNvPr id="5" name="Table Placeholder 4">
            <a:extLst>
              <a:ext uri="{FF2B5EF4-FFF2-40B4-BE49-F238E27FC236}">
                <a16:creationId xmlns:a16="http://schemas.microsoft.com/office/drawing/2014/main" id="{C5BE5C0F-120F-4412-A8A7-D0D4EE001241}"/>
              </a:ext>
            </a:extLst>
          </p:cNvPr>
          <p:cNvGraphicFramePr>
            <a:graphicFrameLocks noGrp="1"/>
          </p:cNvGraphicFramePr>
          <p:nvPr>
            <p:ph type="tbl" sz="quarter" idx="13"/>
            <p:extLst>
              <p:ext uri="{D42A27DB-BD31-4B8C-83A1-F6EECF244321}">
                <p14:modId xmlns:p14="http://schemas.microsoft.com/office/powerpoint/2010/main" val="2149195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61835945"/>
                    </a:ext>
                  </a:extLst>
                </a:gridCol>
                <a:gridCol w="1645920">
                  <a:extLst>
                    <a:ext uri="{9D8B030D-6E8A-4147-A177-3AD203B41FA5}">
                      <a16:colId xmlns:a16="http://schemas.microsoft.com/office/drawing/2014/main" val="417108953"/>
                    </a:ext>
                  </a:extLst>
                </a:gridCol>
                <a:gridCol w="1152144">
                  <a:extLst>
                    <a:ext uri="{9D8B030D-6E8A-4147-A177-3AD203B41FA5}">
                      <a16:colId xmlns:a16="http://schemas.microsoft.com/office/drawing/2014/main" val="1679328226"/>
                    </a:ext>
                  </a:extLst>
                </a:gridCol>
                <a:gridCol w="576072">
                  <a:extLst>
                    <a:ext uri="{9D8B030D-6E8A-4147-A177-3AD203B41FA5}">
                      <a16:colId xmlns:a16="http://schemas.microsoft.com/office/drawing/2014/main" val="2291110159"/>
                    </a:ext>
                  </a:extLst>
                </a:gridCol>
                <a:gridCol w="576072">
                  <a:extLst>
                    <a:ext uri="{9D8B030D-6E8A-4147-A177-3AD203B41FA5}">
                      <a16:colId xmlns:a16="http://schemas.microsoft.com/office/drawing/2014/main" val="1091453334"/>
                    </a:ext>
                  </a:extLst>
                </a:gridCol>
                <a:gridCol w="576072">
                  <a:extLst>
                    <a:ext uri="{9D8B030D-6E8A-4147-A177-3AD203B41FA5}">
                      <a16:colId xmlns:a16="http://schemas.microsoft.com/office/drawing/2014/main" val="3195473128"/>
                    </a:ext>
                  </a:extLst>
                </a:gridCol>
                <a:gridCol w="576072">
                  <a:extLst>
                    <a:ext uri="{9D8B030D-6E8A-4147-A177-3AD203B41FA5}">
                      <a16:colId xmlns:a16="http://schemas.microsoft.com/office/drawing/2014/main" val="1787995068"/>
                    </a:ext>
                  </a:extLst>
                </a:gridCol>
                <a:gridCol w="576072">
                  <a:extLst>
                    <a:ext uri="{9D8B030D-6E8A-4147-A177-3AD203B41FA5}">
                      <a16:colId xmlns:a16="http://schemas.microsoft.com/office/drawing/2014/main" val="3800185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31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- 2022-03-30 15:09:50</a:t>
                      </a:r>
                      <a:r>
                        <a:rPr kumimoji="0" lang="nl-NL" sz="1000" b="0" i="0" u="none" strike="noStrike" kern="1200" cap="none" spc="0" normalizeH="0" baseline="0" noProof="0">
                          <a:ln>
                            <a:noFill/>
                          </a:ln>
                          <a:solidFill>
                            <a:prstClr val="black"/>
                          </a:solidFill>
                          <a:effectLst/>
                          <a:uLnTx/>
                          <a:uFillTx/>
                          <a:latin typeface="+mn-lt"/>
                          <a:ea typeface="+mn-ea"/>
                          <a:cs typeface="+mn-cs"/>
                        </a:rPr>
                        <a:t>
 Gewoon omdat we je zo erg missen, Taylor.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277508818_10158509017387124_4217433007026924414_n.jpg?stp=dst-jpg_s720x720&amp;_nc_cat=106&amp;ccb=1-5&amp;_nc_sid=110474&amp;_nc_ohc=AYiqggSPnmEAX89CwPi&amp;_nc_ht=scontent-iad3-1.xx&amp;edm=AKIiGfEEAAAA&amp;oh=00_AT8JCcF0lx9C9GOLM0GTuW4qB_3i4iKK6lp50T5Sdcl12g&amp;oe=625109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07:11:00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1869801"/>
                  </a:ext>
                </a:extLst>
              </a:tr>
            </a:tbl>
          </a:graphicData>
        </a:graphic>
      </p:graphicFrame>
      <p:sp>
        <p:nvSpPr>
          <p:cNvPr id="4" name="Text Placeholder 3">
            <a:extLst>
              <a:ext uri="{FF2B5EF4-FFF2-40B4-BE49-F238E27FC236}">
                <a16:creationId xmlns:a16="http://schemas.microsoft.com/office/drawing/2014/main" id="{71C03A8D-8D29-4142-8B9C-24D87DF3864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48647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4D28B-83BF-4EFD-A5EB-F4836CFD6B8E}"/>
              </a:ext>
            </a:extLst>
          </p:cNvPr>
          <p:cNvSpPr>
            <a:spLocks noGrp="1"/>
          </p:cNvSpPr>
          <p:nvPr>
            <p:ph type="title"/>
          </p:nvPr>
        </p:nvSpPr>
        <p:spPr/>
        <p:txBody>
          <a:bodyPr/>
          <a:lstStyle/>
          <a:p>
            <a:r>
              <a:rPr lang="en-US"/>
              <a:t>Facebook Top 10 best scorende posts | NPO3FM - 10 of 10</a:t>
            </a:r>
          </a:p>
        </p:txBody>
      </p:sp>
      <p:graphicFrame>
        <p:nvGraphicFramePr>
          <p:cNvPr id="5" name="Table Placeholder 4">
            <a:extLst>
              <a:ext uri="{FF2B5EF4-FFF2-40B4-BE49-F238E27FC236}">
                <a16:creationId xmlns:a16="http://schemas.microsoft.com/office/drawing/2014/main" id="{8E4D7C83-9E0D-4B24-9311-6BEF48DA2118}"/>
              </a:ext>
            </a:extLst>
          </p:cNvPr>
          <p:cNvGraphicFramePr>
            <a:graphicFrameLocks noGrp="1"/>
          </p:cNvGraphicFramePr>
          <p:nvPr>
            <p:ph type="tbl" sz="quarter" idx="13"/>
            <p:extLst>
              <p:ext uri="{D42A27DB-BD31-4B8C-83A1-F6EECF244321}">
                <p14:modId xmlns:p14="http://schemas.microsoft.com/office/powerpoint/2010/main" val="354794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76376393"/>
                    </a:ext>
                  </a:extLst>
                </a:gridCol>
                <a:gridCol w="1645920">
                  <a:extLst>
                    <a:ext uri="{9D8B030D-6E8A-4147-A177-3AD203B41FA5}">
                      <a16:colId xmlns:a16="http://schemas.microsoft.com/office/drawing/2014/main" val="2982899160"/>
                    </a:ext>
                  </a:extLst>
                </a:gridCol>
                <a:gridCol w="1152144">
                  <a:extLst>
                    <a:ext uri="{9D8B030D-6E8A-4147-A177-3AD203B41FA5}">
                      <a16:colId xmlns:a16="http://schemas.microsoft.com/office/drawing/2014/main" val="2340866659"/>
                    </a:ext>
                  </a:extLst>
                </a:gridCol>
                <a:gridCol w="576072">
                  <a:extLst>
                    <a:ext uri="{9D8B030D-6E8A-4147-A177-3AD203B41FA5}">
                      <a16:colId xmlns:a16="http://schemas.microsoft.com/office/drawing/2014/main" val="1370691811"/>
                    </a:ext>
                  </a:extLst>
                </a:gridCol>
                <a:gridCol w="576072">
                  <a:extLst>
                    <a:ext uri="{9D8B030D-6E8A-4147-A177-3AD203B41FA5}">
                      <a16:colId xmlns:a16="http://schemas.microsoft.com/office/drawing/2014/main" val="2712070903"/>
                    </a:ext>
                  </a:extLst>
                </a:gridCol>
                <a:gridCol w="576072">
                  <a:extLst>
                    <a:ext uri="{9D8B030D-6E8A-4147-A177-3AD203B41FA5}">
                      <a16:colId xmlns:a16="http://schemas.microsoft.com/office/drawing/2014/main" val="3238012391"/>
                    </a:ext>
                  </a:extLst>
                </a:gridCol>
                <a:gridCol w="576072">
                  <a:extLst>
                    <a:ext uri="{9D8B030D-6E8A-4147-A177-3AD203B41FA5}">
                      <a16:colId xmlns:a16="http://schemas.microsoft.com/office/drawing/2014/main" val="3888693916"/>
                    </a:ext>
                  </a:extLst>
                </a:gridCol>
                <a:gridCol w="576072">
                  <a:extLst>
                    <a:ext uri="{9D8B030D-6E8A-4147-A177-3AD203B41FA5}">
                      <a16:colId xmlns:a16="http://schemas.microsoft.com/office/drawing/2014/main" val="463080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567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- 2022-03-28 09:02:09</a:t>
                      </a:r>
                      <a:r>
                        <a:rPr kumimoji="0" lang="nl-NL" sz="1000" b="0" i="0" u="none" strike="noStrike" kern="1200" cap="none" spc="0" normalizeH="0" baseline="0" noProof="0">
                          <a:ln>
                            <a:noFill/>
                          </a:ln>
                          <a:solidFill>
                            <a:prstClr val="black"/>
                          </a:solidFill>
                          <a:effectLst/>
                          <a:uLnTx/>
                          <a:uFillTx/>
                          <a:latin typeface="+mn-lt"/>
                          <a:ea typeface="+mn-ea"/>
                          <a:cs typeface="+mn-cs"/>
                        </a:rPr>
                        <a:t>
 Will Smith sloeg Chris Rock gisteravond tijdens de Oscars, naar aanleiding van een misplaatste grap over zijn vrouw. 🤕 Wat vind jij: begrijpelijk of kan écht niet?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277462283_10158505730017124_1391624348171745519_n.jpg?stp=dst-jpg_s720x720&amp;_nc_cat=109&amp;ccb=1-5&amp;_nc_sid=110474&amp;_nc_ohc=BnsqpYp-QXEAX91JsQx&amp;_nc_ht=scontent-iad3-1.xx&amp;edm=AKIiGfEEAAAA&amp;oh=00_AT8vmSr1CdG0pjNdPzDlyiYUr9HgLSUYse-ZZbDRNB1h_Q&amp;oe=624FFE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07:11:00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8253038"/>
                  </a:ext>
                </a:extLst>
              </a:tr>
            </a:tbl>
          </a:graphicData>
        </a:graphic>
      </p:graphicFrame>
      <p:sp>
        <p:nvSpPr>
          <p:cNvPr id="4" name="Text Placeholder 3">
            <a:extLst>
              <a:ext uri="{FF2B5EF4-FFF2-40B4-BE49-F238E27FC236}">
                <a16:creationId xmlns:a16="http://schemas.microsoft.com/office/drawing/2014/main" id="{D435976C-71AB-4898-A86A-A4762BF4181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8684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497FE-7E67-415F-BF89-30506C3C04D5}"/>
              </a:ext>
            </a:extLst>
          </p:cNvPr>
          <p:cNvSpPr>
            <a:spLocks noGrp="1"/>
          </p:cNvSpPr>
          <p:nvPr>
            <p:ph type="title"/>
          </p:nvPr>
        </p:nvSpPr>
        <p:spPr/>
        <p:txBody>
          <a:bodyPr/>
          <a:lstStyle/>
          <a:p>
            <a:r>
              <a:rPr lang="en-US"/>
              <a:t>Facebook Top 10 slechtst scorende posts | NPO3FM - 1 of 10</a:t>
            </a:r>
          </a:p>
        </p:txBody>
      </p:sp>
      <p:graphicFrame>
        <p:nvGraphicFramePr>
          <p:cNvPr id="5" name="Table Placeholder 4">
            <a:extLst>
              <a:ext uri="{FF2B5EF4-FFF2-40B4-BE49-F238E27FC236}">
                <a16:creationId xmlns:a16="http://schemas.microsoft.com/office/drawing/2014/main" id="{BA6AC1E4-52A9-4838-9A5D-137C6B0ABF39}"/>
              </a:ext>
            </a:extLst>
          </p:cNvPr>
          <p:cNvGraphicFramePr>
            <a:graphicFrameLocks noGrp="1"/>
          </p:cNvGraphicFramePr>
          <p:nvPr>
            <p:ph type="tbl" sz="quarter" idx="13"/>
            <p:extLst>
              <p:ext uri="{D42A27DB-BD31-4B8C-83A1-F6EECF244321}">
                <p14:modId xmlns:p14="http://schemas.microsoft.com/office/powerpoint/2010/main" val="1897352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53362246"/>
                    </a:ext>
                  </a:extLst>
                </a:gridCol>
                <a:gridCol w="1645920">
                  <a:extLst>
                    <a:ext uri="{9D8B030D-6E8A-4147-A177-3AD203B41FA5}">
                      <a16:colId xmlns:a16="http://schemas.microsoft.com/office/drawing/2014/main" val="3719913241"/>
                    </a:ext>
                  </a:extLst>
                </a:gridCol>
                <a:gridCol w="1152144">
                  <a:extLst>
                    <a:ext uri="{9D8B030D-6E8A-4147-A177-3AD203B41FA5}">
                      <a16:colId xmlns:a16="http://schemas.microsoft.com/office/drawing/2014/main" val="1596629399"/>
                    </a:ext>
                  </a:extLst>
                </a:gridCol>
                <a:gridCol w="576072">
                  <a:extLst>
                    <a:ext uri="{9D8B030D-6E8A-4147-A177-3AD203B41FA5}">
                      <a16:colId xmlns:a16="http://schemas.microsoft.com/office/drawing/2014/main" val="2159369016"/>
                    </a:ext>
                  </a:extLst>
                </a:gridCol>
                <a:gridCol w="576072">
                  <a:extLst>
                    <a:ext uri="{9D8B030D-6E8A-4147-A177-3AD203B41FA5}">
                      <a16:colId xmlns:a16="http://schemas.microsoft.com/office/drawing/2014/main" val="56598699"/>
                    </a:ext>
                  </a:extLst>
                </a:gridCol>
                <a:gridCol w="576072">
                  <a:extLst>
                    <a:ext uri="{9D8B030D-6E8A-4147-A177-3AD203B41FA5}">
                      <a16:colId xmlns:a16="http://schemas.microsoft.com/office/drawing/2014/main" val="2390917484"/>
                    </a:ext>
                  </a:extLst>
                </a:gridCol>
                <a:gridCol w="576072">
                  <a:extLst>
                    <a:ext uri="{9D8B030D-6E8A-4147-A177-3AD203B41FA5}">
                      <a16:colId xmlns:a16="http://schemas.microsoft.com/office/drawing/2014/main" val="41481411"/>
                    </a:ext>
                  </a:extLst>
                </a:gridCol>
                <a:gridCol w="576072">
                  <a:extLst>
                    <a:ext uri="{9D8B030D-6E8A-4147-A177-3AD203B41FA5}">
                      <a16:colId xmlns:a16="http://schemas.microsoft.com/office/drawing/2014/main" val="4108948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81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- 2022-03-09 07:00:17</a:t>
                      </a:r>
                      <a:r>
                        <a:rPr kumimoji="0" lang="nl-NL" sz="1000" b="0" i="0" u="none" strike="noStrike" kern="1200" cap="none" spc="0" normalizeH="0" baseline="0" noProof="0">
                          <a:ln>
                            <a:noFill/>
                          </a:ln>
                          <a:solidFill>
                            <a:prstClr val="black"/>
                          </a:solidFill>
                          <a:effectLst/>
                          <a:uLnTx/>
                          <a:uFillTx/>
                          <a:latin typeface="+mn-lt"/>
                          <a:ea typeface="+mn-ea"/>
                          <a:cs typeface="+mn-cs"/>
                        </a:rPr>
                        <a:t>
 Euphoria is eindelijk ook in Nederland te volgen!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Eqo8HSkEQxcmpG&amp;w=240&amp;h=240&amp;url=https%3A%2F%2Fcms-assets.nporadio.nl%2Fnpo3fm%2F_articleThumbnailL%2Feuphoria-still.jpeg%3Fv%3D1646750331&amp;cfs=1&amp;ext=emg0&amp;_nc_oe=6fd27&amp;_nc_sid=06c271&amp;ccb=3-5&amp;_nc_hash=AQGQx4pFB6zS7mJ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90208941"/>
                  </a:ext>
                </a:extLst>
              </a:tr>
            </a:tbl>
          </a:graphicData>
        </a:graphic>
      </p:graphicFrame>
      <p:sp>
        <p:nvSpPr>
          <p:cNvPr id="4" name="Text Placeholder 3">
            <a:extLst>
              <a:ext uri="{FF2B5EF4-FFF2-40B4-BE49-F238E27FC236}">
                <a16:creationId xmlns:a16="http://schemas.microsoft.com/office/drawing/2014/main" id="{12062D3A-B413-4ACA-A819-E951DBFD1BD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54146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B440C-1A14-41D7-878E-50E96FEBEDF2}"/>
              </a:ext>
            </a:extLst>
          </p:cNvPr>
          <p:cNvSpPr>
            <a:spLocks noGrp="1"/>
          </p:cNvSpPr>
          <p:nvPr>
            <p:ph type="title"/>
          </p:nvPr>
        </p:nvSpPr>
        <p:spPr/>
        <p:txBody>
          <a:bodyPr/>
          <a:lstStyle/>
          <a:p>
            <a:r>
              <a:rPr lang="en-US"/>
              <a:t>Facebook Top 10 slechtst scorende posts | NPO3FM - 2 of 10</a:t>
            </a:r>
          </a:p>
        </p:txBody>
      </p:sp>
      <p:graphicFrame>
        <p:nvGraphicFramePr>
          <p:cNvPr id="5" name="Table Placeholder 4">
            <a:extLst>
              <a:ext uri="{FF2B5EF4-FFF2-40B4-BE49-F238E27FC236}">
                <a16:creationId xmlns:a16="http://schemas.microsoft.com/office/drawing/2014/main" id="{8296E8F4-3856-4411-A656-BE9BAAC2F2F7}"/>
              </a:ext>
            </a:extLst>
          </p:cNvPr>
          <p:cNvGraphicFramePr>
            <a:graphicFrameLocks noGrp="1"/>
          </p:cNvGraphicFramePr>
          <p:nvPr>
            <p:ph type="tbl" sz="quarter" idx="13"/>
            <p:extLst>
              <p:ext uri="{D42A27DB-BD31-4B8C-83A1-F6EECF244321}">
                <p14:modId xmlns:p14="http://schemas.microsoft.com/office/powerpoint/2010/main" val="2629297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8604752"/>
                    </a:ext>
                  </a:extLst>
                </a:gridCol>
                <a:gridCol w="1645920">
                  <a:extLst>
                    <a:ext uri="{9D8B030D-6E8A-4147-A177-3AD203B41FA5}">
                      <a16:colId xmlns:a16="http://schemas.microsoft.com/office/drawing/2014/main" val="1927362851"/>
                    </a:ext>
                  </a:extLst>
                </a:gridCol>
                <a:gridCol w="1152144">
                  <a:extLst>
                    <a:ext uri="{9D8B030D-6E8A-4147-A177-3AD203B41FA5}">
                      <a16:colId xmlns:a16="http://schemas.microsoft.com/office/drawing/2014/main" val="2518239464"/>
                    </a:ext>
                  </a:extLst>
                </a:gridCol>
                <a:gridCol w="576072">
                  <a:extLst>
                    <a:ext uri="{9D8B030D-6E8A-4147-A177-3AD203B41FA5}">
                      <a16:colId xmlns:a16="http://schemas.microsoft.com/office/drawing/2014/main" val="1355668597"/>
                    </a:ext>
                  </a:extLst>
                </a:gridCol>
                <a:gridCol w="576072">
                  <a:extLst>
                    <a:ext uri="{9D8B030D-6E8A-4147-A177-3AD203B41FA5}">
                      <a16:colId xmlns:a16="http://schemas.microsoft.com/office/drawing/2014/main" val="3007441543"/>
                    </a:ext>
                  </a:extLst>
                </a:gridCol>
                <a:gridCol w="576072">
                  <a:extLst>
                    <a:ext uri="{9D8B030D-6E8A-4147-A177-3AD203B41FA5}">
                      <a16:colId xmlns:a16="http://schemas.microsoft.com/office/drawing/2014/main" val="3558697843"/>
                    </a:ext>
                  </a:extLst>
                </a:gridCol>
                <a:gridCol w="576072">
                  <a:extLst>
                    <a:ext uri="{9D8B030D-6E8A-4147-A177-3AD203B41FA5}">
                      <a16:colId xmlns:a16="http://schemas.microsoft.com/office/drawing/2014/main" val="61758902"/>
                    </a:ext>
                  </a:extLst>
                </a:gridCol>
                <a:gridCol w="576072">
                  <a:extLst>
                    <a:ext uri="{9D8B030D-6E8A-4147-A177-3AD203B41FA5}">
                      <a16:colId xmlns:a16="http://schemas.microsoft.com/office/drawing/2014/main" val="1070947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3823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- 2022-03-20 18:45:00</a:t>
                      </a:r>
                      <a:r>
                        <a:rPr kumimoji="0" lang="nl-NL" sz="1000" b="0" i="0" u="none" strike="noStrike" kern="1200" cap="none" spc="0" normalizeH="0" baseline="0" noProof="0">
                          <a:ln>
                            <a:noFill/>
                          </a:ln>
                          <a:solidFill>
                            <a:prstClr val="black"/>
                          </a:solidFill>
                          <a:effectLst/>
                          <a:uLnTx/>
                          <a:uFillTx/>
                          <a:latin typeface="+mn-lt"/>
                          <a:ea typeface="+mn-ea"/>
                          <a:cs typeface="+mn-cs"/>
                        </a:rPr>
                        <a:t>
 Kijk je naar 3 op Reis en wil je nog meer (achter de schermen) verhalen horen? Check dan podcast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https://external-iad3-1.xx.fbcdn.net/safe_image.php?w=360&amp;h=360&amp;url=https%3A%2F%2Fcms-assets.nporadio.nl%2Fnpo3fm%2F_videoThumbnail%2F3opreis-koffer.jpg&amp;cfs=1&amp;ext=emg0&amp;_nc_oe=6fdda&amp;_nc_sid=06c271&amp;ccb=3-5&amp;_nc_hash=AQFkfZ7g288elpZZ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07:11:00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3067256"/>
                  </a:ext>
                </a:extLst>
              </a:tr>
            </a:tbl>
          </a:graphicData>
        </a:graphic>
      </p:graphicFrame>
      <p:sp>
        <p:nvSpPr>
          <p:cNvPr id="4" name="Text Placeholder 3">
            <a:extLst>
              <a:ext uri="{FF2B5EF4-FFF2-40B4-BE49-F238E27FC236}">
                <a16:creationId xmlns:a16="http://schemas.microsoft.com/office/drawing/2014/main" id="{17607A9D-E6F4-4948-98AA-AD73FD4E7C7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53174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718D-D77D-4ACF-A30D-0053906AD56E}"/>
              </a:ext>
            </a:extLst>
          </p:cNvPr>
          <p:cNvSpPr>
            <a:spLocks noGrp="1"/>
          </p:cNvSpPr>
          <p:nvPr>
            <p:ph type="title"/>
          </p:nvPr>
        </p:nvSpPr>
        <p:spPr/>
        <p:txBody>
          <a:bodyPr/>
          <a:lstStyle/>
          <a:p>
            <a:r>
              <a:rPr lang="en-US"/>
              <a:t>Facebook Top 10 slechtst scorende posts | NPO3FM - 3 of 10</a:t>
            </a:r>
          </a:p>
        </p:txBody>
      </p:sp>
      <p:graphicFrame>
        <p:nvGraphicFramePr>
          <p:cNvPr id="5" name="Table Placeholder 4">
            <a:extLst>
              <a:ext uri="{FF2B5EF4-FFF2-40B4-BE49-F238E27FC236}">
                <a16:creationId xmlns:a16="http://schemas.microsoft.com/office/drawing/2014/main" id="{94A058CB-AAC6-4366-A8DA-8F777AB775A0}"/>
              </a:ext>
            </a:extLst>
          </p:cNvPr>
          <p:cNvGraphicFramePr>
            <a:graphicFrameLocks noGrp="1"/>
          </p:cNvGraphicFramePr>
          <p:nvPr>
            <p:ph type="tbl" sz="quarter" idx="13"/>
            <p:extLst>
              <p:ext uri="{D42A27DB-BD31-4B8C-83A1-F6EECF244321}">
                <p14:modId xmlns:p14="http://schemas.microsoft.com/office/powerpoint/2010/main" val="2958734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38553101"/>
                    </a:ext>
                  </a:extLst>
                </a:gridCol>
                <a:gridCol w="1645920">
                  <a:extLst>
                    <a:ext uri="{9D8B030D-6E8A-4147-A177-3AD203B41FA5}">
                      <a16:colId xmlns:a16="http://schemas.microsoft.com/office/drawing/2014/main" val="140284366"/>
                    </a:ext>
                  </a:extLst>
                </a:gridCol>
                <a:gridCol w="1152144">
                  <a:extLst>
                    <a:ext uri="{9D8B030D-6E8A-4147-A177-3AD203B41FA5}">
                      <a16:colId xmlns:a16="http://schemas.microsoft.com/office/drawing/2014/main" val="3765604987"/>
                    </a:ext>
                  </a:extLst>
                </a:gridCol>
                <a:gridCol w="576072">
                  <a:extLst>
                    <a:ext uri="{9D8B030D-6E8A-4147-A177-3AD203B41FA5}">
                      <a16:colId xmlns:a16="http://schemas.microsoft.com/office/drawing/2014/main" val="3399546739"/>
                    </a:ext>
                  </a:extLst>
                </a:gridCol>
                <a:gridCol w="576072">
                  <a:extLst>
                    <a:ext uri="{9D8B030D-6E8A-4147-A177-3AD203B41FA5}">
                      <a16:colId xmlns:a16="http://schemas.microsoft.com/office/drawing/2014/main" val="562201474"/>
                    </a:ext>
                  </a:extLst>
                </a:gridCol>
                <a:gridCol w="576072">
                  <a:extLst>
                    <a:ext uri="{9D8B030D-6E8A-4147-A177-3AD203B41FA5}">
                      <a16:colId xmlns:a16="http://schemas.microsoft.com/office/drawing/2014/main" val="3265544050"/>
                    </a:ext>
                  </a:extLst>
                </a:gridCol>
                <a:gridCol w="576072">
                  <a:extLst>
                    <a:ext uri="{9D8B030D-6E8A-4147-A177-3AD203B41FA5}">
                      <a16:colId xmlns:a16="http://schemas.microsoft.com/office/drawing/2014/main" val="1944678960"/>
                    </a:ext>
                  </a:extLst>
                </a:gridCol>
                <a:gridCol w="576072">
                  <a:extLst>
                    <a:ext uri="{9D8B030D-6E8A-4147-A177-3AD203B41FA5}">
                      <a16:colId xmlns:a16="http://schemas.microsoft.com/office/drawing/2014/main" val="3766221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3470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- 2022-03-14 17:04:45</a:t>
                      </a:r>
                      <a:r>
                        <a:rPr kumimoji="0" lang="nl-NL" sz="1000" b="0" i="0" u="none" strike="noStrike" kern="1200" cap="none" spc="0" normalizeH="0" baseline="0" noProof="0">
                          <a:ln>
                            <a:noFill/>
                          </a:ln>
                          <a:solidFill>
                            <a:prstClr val="black"/>
                          </a:solidFill>
                          <a:effectLst/>
                          <a:uLnTx/>
                          <a:uFillTx/>
                          <a:latin typeface="+mn-lt"/>
                          <a:ea typeface="+mn-ea"/>
                          <a:cs typeface="+mn-cs"/>
                        </a:rPr>
                        <a:t>
 Breng nu je stem uit via 3FM.nl/Awards!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275798026_10158485405362124_8794431110055614731_n.png?stp=dst-png_s720x720&amp;_nc_cat=111&amp;ccb=1-5&amp;_nc_sid=dd9801&amp;_nc_ohc=gzoUpS5VbnsAX8i_dtT&amp;_nc_ht=scontent-iad3-2.xx&amp;edm=AKIiGfEEAAAA&amp;oh=00_AT-Ftd3cJUtOCt4AZx2VGa54oXldUWHsQopgBqGCs2YsGw&amp;oe=6248DA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03/30/2022 13:52:51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3095133"/>
                  </a:ext>
                </a:extLst>
              </a:tr>
            </a:tbl>
          </a:graphicData>
        </a:graphic>
      </p:graphicFrame>
      <p:sp>
        <p:nvSpPr>
          <p:cNvPr id="4" name="Text Placeholder 3">
            <a:extLst>
              <a:ext uri="{FF2B5EF4-FFF2-40B4-BE49-F238E27FC236}">
                <a16:creationId xmlns:a16="http://schemas.microsoft.com/office/drawing/2014/main" id="{05BCF2CC-58E9-47BF-B72A-803A3DCE989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7441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9BF57-A9F9-450E-B7AE-05819C0F88CC}"/>
              </a:ext>
            </a:extLst>
          </p:cNvPr>
          <p:cNvSpPr>
            <a:spLocks noGrp="1"/>
          </p:cNvSpPr>
          <p:nvPr>
            <p:ph type="title"/>
          </p:nvPr>
        </p:nvSpPr>
        <p:spPr/>
        <p:txBody>
          <a:bodyPr/>
          <a:lstStyle/>
          <a:p>
            <a:r>
              <a:rPr lang="en-US"/>
              <a:t>Facebook Top 10 slechtst scorende posts | NPO3FM - 4 of 10</a:t>
            </a:r>
          </a:p>
        </p:txBody>
      </p:sp>
      <p:graphicFrame>
        <p:nvGraphicFramePr>
          <p:cNvPr id="5" name="Table Placeholder 4">
            <a:extLst>
              <a:ext uri="{FF2B5EF4-FFF2-40B4-BE49-F238E27FC236}">
                <a16:creationId xmlns:a16="http://schemas.microsoft.com/office/drawing/2014/main" id="{57EB4222-E485-4EF3-BDA9-A9AABF84F1E8}"/>
              </a:ext>
            </a:extLst>
          </p:cNvPr>
          <p:cNvGraphicFramePr>
            <a:graphicFrameLocks noGrp="1"/>
          </p:cNvGraphicFramePr>
          <p:nvPr>
            <p:ph type="tbl" sz="quarter" idx="13"/>
            <p:extLst>
              <p:ext uri="{D42A27DB-BD31-4B8C-83A1-F6EECF244321}">
                <p14:modId xmlns:p14="http://schemas.microsoft.com/office/powerpoint/2010/main" val="285501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11841634"/>
                    </a:ext>
                  </a:extLst>
                </a:gridCol>
                <a:gridCol w="1645920">
                  <a:extLst>
                    <a:ext uri="{9D8B030D-6E8A-4147-A177-3AD203B41FA5}">
                      <a16:colId xmlns:a16="http://schemas.microsoft.com/office/drawing/2014/main" val="1641285844"/>
                    </a:ext>
                  </a:extLst>
                </a:gridCol>
                <a:gridCol w="1152144">
                  <a:extLst>
                    <a:ext uri="{9D8B030D-6E8A-4147-A177-3AD203B41FA5}">
                      <a16:colId xmlns:a16="http://schemas.microsoft.com/office/drawing/2014/main" val="1172861644"/>
                    </a:ext>
                  </a:extLst>
                </a:gridCol>
                <a:gridCol w="576072">
                  <a:extLst>
                    <a:ext uri="{9D8B030D-6E8A-4147-A177-3AD203B41FA5}">
                      <a16:colId xmlns:a16="http://schemas.microsoft.com/office/drawing/2014/main" val="3016170732"/>
                    </a:ext>
                  </a:extLst>
                </a:gridCol>
                <a:gridCol w="576072">
                  <a:extLst>
                    <a:ext uri="{9D8B030D-6E8A-4147-A177-3AD203B41FA5}">
                      <a16:colId xmlns:a16="http://schemas.microsoft.com/office/drawing/2014/main" val="2587707265"/>
                    </a:ext>
                  </a:extLst>
                </a:gridCol>
                <a:gridCol w="576072">
                  <a:extLst>
                    <a:ext uri="{9D8B030D-6E8A-4147-A177-3AD203B41FA5}">
                      <a16:colId xmlns:a16="http://schemas.microsoft.com/office/drawing/2014/main" val="4154824994"/>
                    </a:ext>
                  </a:extLst>
                </a:gridCol>
                <a:gridCol w="576072">
                  <a:extLst>
                    <a:ext uri="{9D8B030D-6E8A-4147-A177-3AD203B41FA5}">
                      <a16:colId xmlns:a16="http://schemas.microsoft.com/office/drawing/2014/main" val="3194790371"/>
                    </a:ext>
                  </a:extLst>
                </a:gridCol>
                <a:gridCol w="576072">
                  <a:extLst>
                    <a:ext uri="{9D8B030D-6E8A-4147-A177-3AD203B41FA5}">
                      <a16:colId xmlns:a16="http://schemas.microsoft.com/office/drawing/2014/main" val="3444762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452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- 2022-03-07 14:00:01</a:t>
                      </a:r>
                      <a:r>
                        <a:rPr kumimoji="0" lang="nl-NL" sz="1000" b="0" i="0" u="none" strike="noStrike" kern="1200" cap="none" spc="0" normalizeH="0" baseline="0" noProof="0">
                          <a:ln>
                            <a:noFill/>
                          </a:ln>
                          <a:solidFill>
                            <a:prstClr val="black"/>
                          </a:solidFill>
                          <a:effectLst/>
                          <a:uLnTx/>
                          <a:uFillTx/>
                          <a:latin typeface="+mn-lt"/>
                          <a:ea typeface="+mn-ea"/>
                          <a:cs typeface="+mn-cs"/>
                        </a:rPr>
                        <a:t>
 Een badkuip met koud water gebruiken als jacuzzi en je haar föhnen met een heteluchtpistool... Dit is het nieuwe leven van de Oekraïense TikTokker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Gcv7cmrk9SD3Ls&amp;w=720&amp;h=720&amp;url=https%3A%2F%2Fcms-assets.nporadio.nl%2Fnpo3fm%2F_videoPreview%2Fschuilkelder.png%3Fv%3D1646652184&amp;cfs=1&amp;ext=emg0&amp;_nc_oe=6fd27&amp;_nc_sid=06c271&amp;ccb=3-5&amp;_nc_hash=AQH3_XLonuxhJzm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10664669"/>
                  </a:ext>
                </a:extLst>
              </a:tr>
            </a:tbl>
          </a:graphicData>
        </a:graphic>
      </p:graphicFrame>
      <p:sp>
        <p:nvSpPr>
          <p:cNvPr id="4" name="Text Placeholder 3">
            <a:extLst>
              <a:ext uri="{FF2B5EF4-FFF2-40B4-BE49-F238E27FC236}">
                <a16:creationId xmlns:a16="http://schemas.microsoft.com/office/drawing/2014/main" id="{AAD9FF03-6284-4A97-838A-3B44EB97BB2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04584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D7E23-5044-4452-A4D4-044F66C5E2BF}"/>
              </a:ext>
            </a:extLst>
          </p:cNvPr>
          <p:cNvSpPr>
            <a:spLocks noGrp="1"/>
          </p:cNvSpPr>
          <p:nvPr>
            <p:ph type="title"/>
          </p:nvPr>
        </p:nvSpPr>
        <p:spPr/>
        <p:txBody>
          <a:bodyPr/>
          <a:lstStyle/>
          <a:p>
            <a:r>
              <a:rPr lang="en-US"/>
              <a:t>Facebook Top 10 slechtst scorende posts | NPO3FM - 5 of 10</a:t>
            </a:r>
          </a:p>
        </p:txBody>
      </p:sp>
      <p:graphicFrame>
        <p:nvGraphicFramePr>
          <p:cNvPr id="5" name="Table Placeholder 4">
            <a:extLst>
              <a:ext uri="{FF2B5EF4-FFF2-40B4-BE49-F238E27FC236}">
                <a16:creationId xmlns:a16="http://schemas.microsoft.com/office/drawing/2014/main" id="{1CD8CE21-A42C-4777-9DEB-254F85D4EA3E}"/>
              </a:ext>
            </a:extLst>
          </p:cNvPr>
          <p:cNvGraphicFramePr>
            <a:graphicFrameLocks noGrp="1"/>
          </p:cNvGraphicFramePr>
          <p:nvPr>
            <p:ph type="tbl" sz="quarter" idx="13"/>
            <p:extLst>
              <p:ext uri="{D42A27DB-BD31-4B8C-83A1-F6EECF244321}">
                <p14:modId xmlns:p14="http://schemas.microsoft.com/office/powerpoint/2010/main" val="1482182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47823315"/>
                    </a:ext>
                  </a:extLst>
                </a:gridCol>
                <a:gridCol w="1645920">
                  <a:extLst>
                    <a:ext uri="{9D8B030D-6E8A-4147-A177-3AD203B41FA5}">
                      <a16:colId xmlns:a16="http://schemas.microsoft.com/office/drawing/2014/main" val="1504738089"/>
                    </a:ext>
                  </a:extLst>
                </a:gridCol>
                <a:gridCol w="1152144">
                  <a:extLst>
                    <a:ext uri="{9D8B030D-6E8A-4147-A177-3AD203B41FA5}">
                      <a16:colId xmlns:a16="http://schemas.microsoft.com/office/drawing/2014/main" val="3586142159"/>
                    </a:ext>
                  </a:extLst>
                </a:gridCol>
                <a:gridCol w="576072">
                  <a:extLst>
                    <a:ext uri="{9D8B030D-6E8A-4147-A177-3AD203B41FA5}">
                      <a16:colId xmlns:a16="http://schemas.microsoft.com/office/drawing/2014/main" val="1802115786"/>
                    </a:ext>
                  </a:extLst>
                </a:gridCol>
                <a:gridCol w="576072">
                  <a:extLst>
                    <a:ext uri="{9D8B030D-6E8A-4147-A177-3AD203B41FA5}">
                      <a16:colId xmlns:a16="http://schemas.microsoft.com/office/drawing/2014/main" val="463598265"/>
                    </a:ext>
                  </a:extLst>
                </a:gridCol>
                <a:gridCol w="576072">
                  <a:extLst>
                    <a:ext uri="{9D8B030D-6E8A-4147-A177-3AD203B41FA5}">
                      <a16:colId xmlns:a16="http://schemas.microsoft.com/office/drawing/2014/main" val="1304443578"/>
                    </a:ext>
                  </a:extLst>
                </a:gridCol>
                <a:gridCol w="576072">
                  <a:extLst>
                    <a:ext uri="{9D8B030D-6E8A-4147-A177-3AD203B41FA5}">
                      <a16:colId xmlns:a16="http://schemas.microsoft.com/office/drawing/2014/main" val="2368949809"/>
                    </a:ext>
                  </a:extLst>
                </a:gridCol>
                <a:gridCol w="576072">
                  <a:extLst>
                    <a:ext uri="{9D8B030D-6E8A-4147-A177-3AD203B41FA5}">
                      <a16:colId xmlns:a16="http://schemas.microsoft.com/office/drawing/2014/main" val="3973058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5925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- 2022-03-11 22:40:00</a:t>
                      </a:r>
                      <a:r>
                        <a:rPr kumimoji="0" lang="nl-NL" sz="1000" b="0" i="0" u="none" strike="noStrike" kern="1200" cap="none" spc="0" normalizeH="0" baseline="0" noProof="0">
                          <a:ln>
                            <a:noFill/>
                          </a:ln>
                          <a:solidFill>
                            <a:prstClr val="black"/>
                          </a:solidFill>
                          <a:effectLst/>
                          <a:uLnTx/>
                          <a:uFillTx/>
                          <a:latin typeface="+mn-lt"/>
                          <a:ea typeface="+mn-ea"/>
                          <a:cs typeface="+mn-cs"/>
                        </a:rPr>
                        <a:t>
 Klik hieronder voor plezier, we zullen het aan niemand doorvertellen.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C6aWEJe91ug1M&amp;w=360&amp;h=360&amp;url=https%3A%2F%2Fcms-assets.nporadio.nl%2Fnpo3fm%2F_videoThumbnail%2Falexander-krivitskiy-Wi80DmE9ybE-unsplash.jpg%3Fv%3D1647002093%2C0.1539%2C0.3591&amp;cfs=1&amp;ext=emg0&amp;_nc_oe=6fd27&amp;_nc_sid=06c271&amp;ccb=3-5&amp;_nc_hash=AQG1UT5H8JezCS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20970629"/>
                  </a:ext>
                </a:extLst>
              </a:tr>
            </a:tbl>
          </a:graphicData>
        </a:graphic>
      </p:graphicFrame>
      <p:sp>
        <p:nvSpPr>
          <p:cNvPr id="4" name="Text Placeholder 3">
            <a:extLst>
              <a:ext uri="{FF2B5EF4-FFF2-40B4-BE49-F238E27FC236}">
                <a16:creationId xmlns:a16="http://schemas.microsoft.com/office/drawing/2014/main" id="{D77DCCB2-2273-4882-BD7A-B938C0FA3CA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62854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7D870-1EB0-413D-846D-E5CA70E5466E}"/>
              </a:ext>
            </a:extLst>
          </p:cNvPr>
          <p:cNvSpPr>
            <a:spLocks noGrp="1"/>
          </p:cNvSpPr>
          <p:nvPr>
            <p:ph type="title"/>
          </p:nvPr>
        </p:nvSpPr>
        <p:spPr/>
        <p:txBody>
          <a:bodyPr/>
          <a:lstStyle/>
          <a:p>
            <a:r>
              <a:rPr lang="en-US"/>
              <a:t>Facebook Top 10 slechtst scorende posts | NPO3FM - 6 of 10</a:t>
            </a:r>
          </a:p>
        </p:txBody>
      </p:sp>
      <p:graphicFrame>
        <p:nvGraphicFramePr>
          <p:cNvPr id="5" name="Table Placeholder 4">
            <a:extLst>
              <a:ext uri="{FF2B5EF4-FFF2-40B4-BE49-F238E27FC236}">
                <a16:creationId xmlns:a16="http://schemas.microsoft.com/office/drawing/2014/main" id="{10EBC2C9-AA0A-47D2-96A8-E80C301C04B8}"/>
              </a:ext>
            </a:extLst>
          </p:cNvPr>
          <p:cNvGraphicFramePr>
            <a:graphicFrameLocks noGrp="1"/>
          </p:cNvGraphicFramePr>
          <p:nvPr>
            <p:ph type="tbl" sz="quarter" idx="13"/>
            <p:extLst>
              <p:ext uri="{D42A27DB-BD31-4B8C-83A1-F6EECF244321}">
                <p14:modId xmlns:p14="http://schemas.microsoft.com/office/powerpoint/2010/main" val="2295174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19703620"/>
                    </a:ext>
                  </a:extLst>
                </a:gridCol>
                <a:gridCol w="1645920">
                  <a:extLst>
                    <a:ext uri="{9D8B030D-6E8A-4147-A177-3AD203B41FA5}">
                      <a16:colId xmlns:a16="http://schemas.microsoft.com/office/drawing/2014/main" val="1476271315"/>
                    </a:ext>
                  </a:extLst>
                </a:gridCol>
                <a:gridCol w="1152144">
                  <a:extLst>
                    <a:ext uri="{9D8B030D-6E8A-4147-A177-3AD203B41FA5}">
                      <a16:colId xmlns:a16="http://schemas.microsoft.com/office/drawing/2014/main" val="1314076039"/>
                    </a:ext>
                  </a:extLst>
                </a:gridCol>
                <a:gridCol w="576072">
                  <a:extLst>
                    <a:ext uri="{9D8B030D-6E8A-4147-A177-3AD203B41FA5}">
                      <a16:colId xmlns:a16="http://schemas.microsoft.com/office/drawing/2014/main" val="1502796238"/>
                    </a:ext>
                  </a:extLst>
                </a:gridCol>
                <a:gridCol w="576072">
                  <a:extLst>
                    <a:ext uri="{9D8B030D-6E8A-4147-A177-3AD203B41FA5}">
                      <a16:colId xmlns:a16="http://schemas.microsoft.com/office/drawing/2014/main" val="1690431849"/>
                    </a:ext>
                  </a:extLst>
                </a:gridCol>
                <a:gridCol w="576072">
                  <a:extLst>
                    <a:ext uri="{9D8B030D-6E8A-4147-A177-3AD203B41FA5}">
                      <a16:colId xmlns:a16="http://schemas.microsoft.com/office/drawing/2014/main" val="2768822701"/>
                    </a:ext>
                  </a:extLst>
                </a:gridCol>
                <a:gridCol w="576072">
                  <a:extLst>
                    <a:ext uri="{9D8B030D-6E8A-4147-A177-3AD203B41FA5}">
                      <a16:colId xmlns:a16="http://schemas.microsoft.com/office/drawing/2014/main" val="383538709"/>
                    </a:ext>
                  </a:extLst>
                </a:gridCol>
                <a:gridCol w="576072">
                  <a:extLst>
                    <a:ext uri="{9D8B030D-6E8A-4147-A177-3AD203B41FA5}">
                      <a16:colId xmlns:a16="http://schemas.microsoft.com/office/drawing/2014/main" val="3171947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0899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- 2022-03-12 09:00:01</a:t>
                      </a:r>
                      <a:r>
                        <a:rPr kumimoji="0" lang="nl-NL" sz="1000" b="0" i="0" u="none" strike="noStrike" kern="1200" cap="none" spc="0" normalizeH="0" baseline="0" noProof="0">
                          <a:ln>
                            <a:noFill/>
                          </a:ln>
                          <a:solidFill>
                            <a:prstClr val="black"/>
                          </a:solidFill>
                          <a:effectLst/>
                          <a:uLnTx/>
                          <a:uFillTx/>
                          <a:latin typeface="+mn-lt"/>
                          <a:ea typeface="+mn-ea"/>
                          <a:cs typeface="+mn-cs"/>
                        </a:rPr>
                        <a:t>
 KUZKO is 3FM Talent en dit zijn hun drie meest onmisbare platen. 💿
Prijsvraag: Welke muziek vind jij bij KUZKO passen? Laat je horen en maak kans op tickets voor hun eerstvolgende show.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275636495_3007681309543079_4246040625740010181_n.jpg?stp=dst-jpg_s720x720&amp;_nc_cat=110&amp;ccb=1-5&amp;_nc_sid=ad6a45&amp;_nc_ohc=Nrqu7AqCO9YAX_e0aH1&amp;_nc_ht=scontent-iad3-2.xx&amp;edm=AKIiGfEEAAAA&amp;oh=00_AT9KdDezNS8PDCeFI0e0qIDnQh4fv1OxOhlV_Zfyxrlzlg&amp;oe=623516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03/15/2022 19:43:48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57871118"/>
                  </a:ext>
                </a:extLst>
              </a:tr>
            </a:tbl>
          </a:graphicData>
        </a:graphic>
      </p:graphicFrame>
      <p:sp>
        <p:nvSpPr>
          <p:cNvPr id="4" name="Text Placeholder 3">
            <a:extLst>
              <a:ext uri="{FF2B5EF4-FFF2-40B4-BE49-F238E27FC236}">
                <a16:creationId xmlns:a16="http://schemas.microsoft.com/office/drawing/2014/main" id="{51C67F32-3E10-418B-BD69-981715A8194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119758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379EA-3018-455E-AFE2-430FBB2C4A87}"/>
              </a:ext>
            </a:extLst>
          </p:cNvPr>
          <p:cNvSpPr>
            <a:spLocks noGrp="1"/>
          </p:cNvSpPr>
          <p:nvPr>
            <p:ph type="title"/>
          </p:nvPr>
        </p:nvSpPr>
        <p:spPr/>
        <p:txBody>
          <a:bodyPr/>
          <a:lstStyle/>
          <a:p>
            <a:r>
              <a:rPr lang="en-US"/>
              <a:t>Facebook Top 10 slechtst scorende posts | NPO3FM - 7 of 10</a:t>
            </a:r>
          </a:p>
        </p:txBody>
      </p:sp>
      <p:graphicFrame>
        <p:nvGraphicFramePr>
          <p:cNvPr id="5" name="Table Placeholder 4">
            <a:extLst>
              <a:ext uri="{FF2B5EF4-FFF2-40B4-BE49-F238E27FC236}">
                <a16:creationId xmlns:a16="http://schemas.microsoft.com/office/drawing/2014/main" id="{EE7EF08D-40B5-4AB2-91F0-E1529AC2398A}"/>
              </a:ext>
            </a:extLst>
          </p:cNvPr>
          <p:cNvGraphicFramePr>
            <a:graphicFrameLocks noGrp="1"/>
          </p:cNvGraphicFramePr>
          <p:nvPr>
            <p:ph type="tbl" sz="quarter" idx="13"/>
            <p:extLst>
              <p:ext uri="{D42A27DB-BD31-4B8C-83A1-F6EECF244321}">
                <p14:modId xmlns:p14="http://schemas.microsoft.com/office/powerpoint/2010/main" val="442074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94204407"/>
                    </a:ext>
                  </a:extLst>
                </a:gridCol>
                <a:gridCol w="1645920">
                  <a:extLst>
                    <a:ext uri="{9D8B030D-6E8A-4147-A177-3AD203B41FA5}">
                      <a16:colId xmlns:a16="http://schemas.microsoft.com/office/drawing/2014/main" val="1588776422"/>
                    </a:ext>
                  </a:extLst>
                </a:gridCol>
                <a:gridCol w="1152144">
                  <a:extLst>
                    <a:ext uri="{9D8B030D-6E8A-4147-A177-3AD203B41FA5}">
                      <a16:colId xmlns:a16="http://schemas.microsoft.com/office/drawing/2014/main" val="1708505670"/>
                    </a:ext>
                  </a:extLst>
                </a:gridCol>
                <a:gridCol w="576072">
                  <a:extLst>
                    <a:ext uri="{9D8B030D-6E8A-4147-A177-3AD203B41FA5}">
                      <a16:colId xmlns:a16="http://schemas.microsoft.com/office/drawing/2014/main" val="2130267926"/>
                    </a:ext>
                  </a:extLst>
                </a:gridCol>
                <a:gridCol w="576072">
                  <a:extLst>
                    <a:ext uri="{9D8B030D-6E8A-4147-A177-3AD203B41FA5}">
                      <a16:colId xmlns:a16="http://schemas.microsoft.com/office/drawing/2014/main" val="132296368"/>
                    </a:ext>
                  </a:extLst>
                </a:gridCol>
                <a:gridCol w="576072">
                  <a:extLst>
                    <a:ext uri="{9D8B030D-6E8A-4147-A177-3AD203B41FA5}">
                      <a16:colId xmlns:a16="http://schemas.microsoft.com/office/drawing/2014/main" val="959404863"/>
                    </a:ext>
                  </a:extLst>
                </a:gridCol>
                <a:gridCol w="576072">
                  <a:extLst>
                    <a:ext uri="{9D8B030D-6E8A-4147-A177-3AD203B41FA5}">
                      <a16:colId xmlns:a16="http://schemas.microsoft.com/office/drawing/2014/main" val="984425145"/>
                    </a:ext>
                  </a:extLst>
                </a:gridCol>
                <a:gridCol w="576072">
                  <a:extLst>
                    <a:ext uri="{9D8B030D-6E8A-4147-A177-3AD203B41FA5}">
                      <a16:colId xmlns:a16="http://schemas.microsoft.com/office/drawing/2014/main" val="2396695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2439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- 2022-03-24 07:05:12</a:t>
                      </a:r>
                      <a:r>
                        <a:rPr kumimoji="0" lang="nl-NL" sz="1000" b="0" i="0" u="none" strike="noStrike" kern="1200" cap="none" spc="0" normalizeH="0" baseline="0" noProof="0">
                          <a:ln>
                            <a:noFill/>
                          </a:ln>
                          <a:solidFill>
                            <a:prstClr val="black"/>
                          </a:solidFill>
                          <a:effectLst/>
                          <a:uLnTx/>
                          <a:uFillTx/>
                          <a:latin typeface="+mn-lt"/>
                          <a:ea typeface="+mn-ea"/>
                          <a:cs typeface="+mn-cs"/>
                        </a:rPr>
                        <a:t>
 Wie wordt de grote winnaar van vanavond?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51118226738_1ba72dfa8b_o.jpg%3Fv%3D1648029368&amp;cfs=1&amp;ext=emg0&amp;_nc_oe=6fdda&amp;_nc_sid=06c271&amp;ccb=3-5&amp;_nc_hash=AQHCRTQUmn-1F17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07:11:00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24364179"/>
                  </a:ext>
                </a:extLst>
              </a:tr>
            </a:tbl>
          </a:graphicData>
        </a:graphic>
      </p:graphicFrame>
      <p:sp>
        <p:nvSpPr>
          <p:cNvPr id="4" name="Text Placeholder 3">
            <a:extLst>
              <a:ext uri="{FF2B5EF4-FFF2-40B4-BE49-F238E27FC236}">
                <a16:creationId xmlns:a16="http://schemas.microsoft.com/office/drawing/2014/main" id="{703399EB-5F12-46CA-9F4B-3AB60AB8171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4282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5CD1C-3082-4FE4-B051-F90CADB3194F}"/>
              </a:ext>
            </a:extLst>
          </p:cNvPr>
          <p:cNvSpPr>
            <a:spLocks noGrp="1"/>
          </p:cNvSpPr>
          <p:nvPr>
            <p:ph type="title"/>
          </p:nvPr>
        </p:nvSpPr>
        <p:spPr/>
        <p:txBody>
          <a:bodyPr/>
          <a:lstStyle/>
          <a:p>
            <a:r>
              <a:rPr lang="en-US"/>
              <a:t>Facebook Top 10 slechtst scorende posts | NPO3FM - 8 of 10</a:t>
            </a:r>
          </a:p>
        </p:txBody>
      </p:sp>
      <p:graphicFrame>
        <p:nvGraphicFramePr>
          <p:cNvPr id="5" name="Table Placeholder 4">
            <a:extLst>
              <a:ext uri="{FF2B5EF4-FFF2-40B4-BE49-F238E27FC236}">
                <a16:creationId xmlns:a16="http://schemas.microsoft.com/office/drawing/2014/main" id="{FC64A3B8-CB89-4CF2-B7F3-659215C827CE}"/>
              </a:ext>
            </a:extLst>
          </p:cNvPr>
          <p:cNvGraphicFramePr>
            <a:graphicFrameLocks noGrp="1"/>
          </p:cNvGraphicFramePr>
          <p:nvPr>
            <p:ph type="tbl" sz="quarter" idx="13"/>
            <p:extLst>
              <p:ext uri="{D42A27DB-BD31-4B8C-83A1-F6EECF244321}">
                <p14:modId xmlns:p14="http://schemas.microsoft.com/office/powerpoint/2010/main" val="84451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53618317"/>
                    </a:ext>
                  </a:extLst>
                </a:gridCol>
                <a:gridCol w="1645920">
                  <a:extLst>
                    <a:ext uri="{9D8B030D-6E8A-4147-A177-3AD203B41FA5}">
                      <a16:colId xmlns:a16="http://schemas.microsoft.com/office/drawing/2014/main" val="1351761196"/>
                    </a:ext>
                  </a:extLst>
                </a:gridCol>
                <a:gridCol w="1152144">
                  <a:extLst>
                    <a:ext uri="{9D8B030D-6E8A-4147-A177-3AD203B41FA5}">
                      <a16:colId xmlns:a16="http://schemas.microsoft.com/office/drawing/2014/main" val="4034789774"/>
                    </a:ext>
                  </a:extLst>
                </a:gridCol>
                <a:gridCol w="576072">
                  <a:extLst>
                    <a:ext uri="{9D8B030D-6E8A-4147-A177-3AD203B41FA5}">
                      <a16:colId xmlns:a16="http://schemas.microsoft.com/office/drawing/2014/main" val="3666448811"/>
                    </a:ext>
                  </a:extLst>
                </a:gridCol>
                <a:gridCol w="576072">
                  <a:extLst>
                    <a:ext uri="{9D8B030D-6E8A-4147-A177-3AD203B41FA5}">
                      <a16:colId xmlns:a16="http://schemas.microsoft.com/office/drawing/2014/main" val="3339101099"/>
                    </a:ext>
                  </a:extLst>
                </a:gridCol>
                <a:gridCol w="576072">
                  <a:extLst>
                    <a:ext uri="{9D8B030D-6E8A-4147-A177-3AD203B41FA5}">
                      <a16:colId xmlns:a16="http://schemas.microsoft.com/office/drawing/2014/main" val="3791162204"/>
                    </a:ext>
                  </a:extLst>
                </a:gridCol>
                <a:gridCol w="576072">
                  <a:extLst>
                    <a:ext uri="{9D8B030D-6E8A-4147-A177-3AD203B41FA5}">
                      <a16:colId xmlns:a16="http://schemas.microsoft.com/office/drawing/2014/main" val="3085402389"/>
                    </a:ext>
                  </a:extLst>
                </a:gridCol>
                <a:gridCol w="576072">
                  <a:extLst>
                    <a:ext uri="{9D8B030D-6E8A-4147-A177-3AD203B41FA5}">
                      <a16:colId xmlns:a16="http://schemas.microsoft.com/office/drawing/2014/main" val="3638522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546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- 2022-03-29 09:16:19</a:t>
                      </a:r>
                      <a:r>
                        <a:rPr kumimoji="0" lang="nl-NL" sz="1000" b="0" i="0" u="none" strike="noStrike" kern="1200" cap="none" spc="0" normalizeH="0" baseline="0" noProof="0">
                          <a:ln>
                            <a:noFill/>
                          </a:ln>
                          <a:solidFill>
                            <a:prstClr val="black"/>
                          </a:solidFill>
                          <a:effectLst/>
                          <a:uLnTx/>
                          <a:uFillTx/>
                          <a:latin typeface="+mn-lt"/>
                          <a:ea typeface="+mn-ea"/>
                          <a:cs typeface="+mn-cs"/>
                        </a:rPr>
                        <a:t>
 Heb jij het perfecte nieuwe liedje gevonden dat voor jou het lentegevoel definieert en wel eens een hitje kan worden dit jaar? Laat je horen!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49992148258_30d2d9e490_o.jpg%3Fv%3D1648457331&amp;cfs=1&amp;ext=emg0&amp;_nc_oe=6fdda&amp;_nc_sid=06c271&amp;ccb=3-5&amp;_nc_hash=AQGnQJGTuEHmD3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07:11:00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68478844"/>
                  </a:ext>
                </a:extLst>
              </a:tr>
            </a:tbl>
          </a:graphicData>
        </a:graphic>
      </p:graphicFrame>
      <p:sp>
        <p:nvSpPr>
          <p:cNvPr id="4" name="Text Placeholder 3">
            <a:extLst>
              <a:ext uri="{FF2B5EF4-FFF2-40B4-BE49-F238E27FC236}">
                <a16:creationId xmlns:a16="http://schemas.microsoft.com/office/drawing/2014/main" id="{24F66134-E49A-4DDF-8FD0-2EBEEA8A47F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288296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A460-7F7A-4EF5-87C7-214DA85474C9}"/>
              </a:ext>
            </a:extLst>
          </p:cNvPr>
          <p:cNvSpPr>
            <a:spLocks noGrp="1"/>
          </p:cNvSpPr>
          <p:nvPr>
            <p:ph type="title"/>
          </p:nvPr>
        </p:nvSpPr>
        <p:spPr/>
        <p:txBody>
          <a:bodyPr/>
          <a:lstStyle/>
          <a:p>
            <a:r>
              <a:rPr lang="en-US"/>
              <a:t>Facebook Top 10 slechtst scorende posts | NPO3FM - 9 of 10</a:t>
            </a:r>
          </a:p>
        </p:txBody>
      </p:sp>
      <p:graphicFrame>
        <p:nvGraphicFramePr>
          <p:cNvPr id="5" name="Table Placeholder 4">
            <a:extLst>
              <a:ext uri="{FF2B5EF4-FFF2-40B4-BE49-F238E27FC236}">
                <a16:creationId xmlns:a16="http://schemas.microsoft.com/office/drawing/2014/main" id="{9BD56805-F610-4ABF-B83E-9A9720052A37}"/>
              </a:ext>
            </a:extLst>
          </p:cNvPr>
          <p:cNvGraphicFramePr>
            <a:graphicFrameLocks noGrp="1"/>
          </p:cNvGraphicFramePr>
          <p:nvPr>
            <p:ph type="tbl" sz="quarter" idx="13"/>
            <p:extLst>
              <p:ext uri="{D42A27DB-BD31-4B8C-83A1-F6EECF244321}">
                <p14:modId xmlns:p14="http://schemas.microsoft.com/office/powerpoint/2010/main" val="1113100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91196059"/>
                    </a:ext>
                  </a:extLst>
                </a:gridCol>
                <a:gridCol w="1645920">
                  <a:extLst>
                    <a:ext uri="{9D8B030D-6E8A-4147-A177-3AD203B41FA5}">
                      <a16:colId xmlns:a16="http://schemas.microsoft.com/office/drawing/2014/main" val="2638916836"/>
                    </a:ext>
                  </a:extLst>
                </a:gridCol>
                <a:gridCol w="1152144">
                  <a:extLst>
                    <a:ext uri="{9D8B030D-6E8A-4147-A177-3AD203B41FA5}">
                      <a16:colId xmlns:a16="http://schemas.microsoft.com/office/drawing/2014/main" val="2456224699"/>
                    </a:ext>
                  </a:extLst>
                </a:gridCol>
                <a:gridCol w="576072">
                  <a:extLst>
                    <a:ext uri="{9D8B030D-6E8A-4147-A177-3AD203B41FA5}">
                      <a16:colId xmlns:a16="http://schemas.microsoft.com/office/drawing/2014/main" val="1161861700"/>
                    </a:ext>
                  </a:extLst>
                </a:gridCol>
                <a:gridCol w="576072">
                  <a:extLst>
                    <a:ext uri="{9D8B030D-6E8A-4147-A177-3AD203B41FA5}">
                      <a16:colId xmlns:a16="http://schemas.microsoft.com/office/drawing/2014/main" val="2195216022"/>
                    </a:ext>
                  </a:extLst>
                </a:gridCol>
                <a:gridCol w="576072">
                  <a:extLst>
                    <a:ext uri="{9D8B030D-6E8A-4147-A177-3AD203B41FA5}">
                      <a16:colId xmlns:a16="http://schemas.microsoft.com/office/drawing/2014/main" val="1579852623"/>
                    </a:ext>
                  </a:extLst>
                </a:gridCol>
                <a:gridCol w="576072">
                  <a:extLst>
                    <a:ext uri="{9D8B030D-6E8A-4147-A177-3AD203B41FA5}">
                      <a16:colId xmlns:a16="http://schemas.microsoft.com/office/drawing/2014/main" val="2568441509"/>
                    </a:ext>
                  </a:extLst>
                </a:gridCol>
                <a:gridCol w="576072">
                  <a:extLst>
                    <a:ext uri="{9D8B030D-6E8A-4147-A177-3AD203B41FA5}">
                      <a16:colId xmlns:a16="http://schemas.microsoft.com/office/drawing/2014/main" val="1152667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797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- 2022-03-01 10:00:05</a:t>
                      </a:r>
                      <a:r>
                        <a:rPr kumimoji="0" lang="nl-NL" sz="1000" b="0" i="0" u="none" strike="noStrike" kern="1200" cap="none" spc="0" normalizeH="0" baseline="0" noProof="0">
                          <a:ln>
                            <a:noFill/>
                          </a:ln>
                          <a:solidFill>
                            <a:prstClr val="black"/>
                          </a:solidFill>
                          <a:effectLst/>
                          <a:uLnTx/>
                          <a:uFillTx/>
                          <a:latin typeface="+mn-lt"/>
                          <a:ea typeface="+mn-ea"/>
                          <a:cs typeface="+mn-cs"/>
                        </a:rPr>
                        <a:t>
 Felicia gebruikt de pijn die ze door haar chronische ziekte voelt als een kink waar ze opgewonden van wordt. “Spanken of zachtjes bijten is voor mij een afleiding. Zo wordt de pijn gekoppeld met iets fijns en draaglijker.”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JQC3Ca-6H9G2D&amp;w=720&amp;h=720&amp;url=https%3A%2F%2Fcms-assets.nporadio.nl%2Fnpo3fm%2F_videoPreview%2FTim-Felicia-en-Nynke-2-2.png%3Fv%3D1645781962&amp;cfs=1&amp;ext=emg0&amp;_nc_oe=6fd27&amp;_nc_sid=06c271&amp;ccb=3-5&amp;_nc_hash=AQFYRA2IqUoIwR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03/28/2022 19:51:19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61152503"/>
                  </a:ext>
                </a:extLst>
              </a:tr>
            </a:tbl>
          </a:graphicData>
        </a:graphic>
      </p:graphicFrame>
      <p:sp>
        <p:nvSpPr>
          <p:cNvPr id="4" name="Text Placeholder 3">
            <a:extLst>
              <a:ext uri="{FF2B5EF4-FFF2-40B4-BE49-F238E27FC236}">
                <a16:creationId xmlns:a16="http://schemas.microsoft.com/office/drawing/2014/main" id="{FD04E783-3016-42BB-BD26-D449600C9D0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610572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C742-27D5-43FA-A2A1-DAE7C094F3B6}"/>
              </a:ext>
            </a:extLst>
          </p:cNvPr>
          <p:cNvSpPr>
            <a:spLocks noGrp="1"/>
          </p:cNvSpPr>
          <p:nvPr>
            <p:ph type="title"/>
          </p:nvPr>
        </p:nvSpPr>
        <p:spPr/>
        <p:txBody>
          <a:bodyPr/>
          <a:lstStyle/>
          <a:p>
            <a:r>
              <a:rPr lang="en-US"/>
              <a:t>Facebook Top 10 slechtst scorende posts | NPO3FM - 10 of 10</a:t>
            </a:r>
          </a:p>
        </p:txBody>
      </p:sp>
      <p:graphicFrame>
        <p:nvGraphicFramePr>
          <p:cNvPr id="5" name="Table Placeholder 4">
            <a:extLst>
              <a:ext uri="{FF2B5EF4-FFF2-40B4-BE49-F238E27FC236}">
                <a16:creationId xmlns:a16="http://schemas.microsoft.com/office/drawing/2014/main" id="{FF94C809-A004-40A9-9FEF-3D03C5C11492}"/>
              </a:ext>
            </a:extLst>
          </p:cNvPr>
          <p:cNvGraphicFramePr>
            <a:graphicFrameLocks noGrp="1"/>
          </p:cNvGraphicFramePr>
          <p:nvPr>
            <p:ph type="tbl" sz="quarter" idx="13"/>
            <p:extLst>
              <p:ext uri="{D42A27DB-BD31-4B8C-83A1-F6EECF244321}">
                <p14:modId xmlns:p14="http://schemas.microsoft.com/office/powerpoint/2010/main" val="3708495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58773282"/>
                    </a:ext>
                  </a:extLst>
                </a:gridCol>
                <a:gridCol w="1645920">
                  <a:extLst>
                    <a:ext uri="{9D8B030D-6E8A-4147-A177-3AD203B41FA5}">
                      <a16:colId xmlns:a16="http://schemas.microsoft.com/office/drawing/2014/main" val="3864589575"/>
                    </a:ext>
                  </a:extLst>
                </a:gridCol>
                <a:gridCol w="1152144">
                  <a:extLst>
                    <a:ext uri="{9D8B030D-6E8A-4147-A177-3AD203B41FA5}">
                      <a16:colId xmlns:a16="http://schemas.microsoft.com/office/drawing/2014/main" val="431396378"/>
                    </a:ext>
                  </a:extLst>
                </a:gridCol>
                <a:gridCol w="576072">
                  <a:extLst>
                    <a:ext uri="{9D8B030D-6E8A-4147-A177-3AD203B41FA5}">
                      <a16:colId xmlns:a16="http://schemas.microsoft.com/office/drawing/2014/main" val="2823016697"/>
                    </a:ext>
                  </a:extLst>
                </a:gridCol>
                <a:gridCol w="576072">
                  <a:extLst>
                    <a:ext uri="{9D8B030D-6E8A-4147-A177-3AD203B41FA5}">
                      <a16:colId xmlns:a16="http://schemas.microsoft.com/office/drawing/2014/main" val="2788374551"/>
                    </a:ext>
                  </a:extLst>
                </a:gridCol>
                <a:gridCol w="576072">
                  <a:extLst>
                    <a:ext uri="{9D8B030D-6E8A-4147-A177-3AD203B41FA5}">
                      <a16:colId xmlns:a16="http://schemas.microsoft.com/office/drawing/2014/main" val="2714294668"/>
                    </a:ext>
                  </a:extLst>
                </a:gridCol>
                <a:gridCol w="576072">
                  <a:extLst>
                    <a:ext uri="{9D8B030D-6E8A-4147-A177-3AD203B41FA5}">
                      <a16:colId xmlns:a16="http://schemas.microsoft.com/office/drawing/2014/main" val="438934360"/>
                    </a:ext>
                  </a:extLst>
                </a:gridCol>
                <a:gridCol w="576072">
                  <a:extLst>
                    <a:ext uri="{9D8B030D-6E8A-4147-A177-3AD203B41FA5}">
                      <a16:colId xmlns:a16="http://schemas.microsoft.com/office/drawing/2014/main" val="2328901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62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- 2022-03-16 07:30:37</a:t>
                      </a:r>
                      <a:r>
                        <a:rPr kumimoji="0" lang="nl-NL" sz="1000" b="0" i="0" u="none" strike="noStrike" kern="1200" cap="none" spc="0" normalizeH="0" baseline="0" noProof="0">
                          <a:ln>
                            <a:noFill/>
                          </a:ln>
                          <a:solidFill>
                            <a:prstClr val="black"/>
                          </a:solidFill>
                          <a:effectLst/>
                          <a:uLnTx/>
                          <a:uFillTx/>
                          <a:latin typeface="+mn-lt"/>
                          <a:ea typeface="+mn-ea"/>
                          <a:cs typeface="+mn-cs"/>
                        </a:rPr>
                        <a:t>
 Geweldig nieuws! 🤩 Met de aangekondigde versoepelingen zijn er extra tickets beschikbaar voor de 3FM Awards op 24 maart in 013. Check 3FM.nl/Awards en koop snel je tickets want op = op!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39.30808-6/275804170_10158486832052124_9163580706660987688_n.jpg?stp=dst-jpg_s720x720&amp;_nc_cat=107&amp;ccb=1-5&amp;_nc_sid=8024bb&amp;_nc_ohc=2w8ynkx5dewAX-kKgQ3&amp;_nc_ht=scontent-ort2-1.xx&amp;edm=AKIiGfEEAAAA&amp;oh=00_AT-lLmzBdrD1CWXsPegTsrsPXOuLzIofbO11MY7nSQfAhw&amp;oe=624B557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03/31/2022 13:45:27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00049414"/>
                  </a:ext>
                </a:extLst>
              </a:tr>
            </a:tbl>
          </a:graphicData>
        </a:graphic>
      </p:graphicFrame>
      <p:sp>
        <p:nvSpPr>
          <p:cNvPr id="4" name="Text Placeholder 3">
            <a:extLst>
              <a:ext uri="{FF2B5EF4-FFF2-40B4-BE49-F238E27FC236}">
                <a16:creationId xmlns:a16="http://schemas.microsoft.com/office/drawing/2014/main" id="{3CA89748-4305-4EA9-8F22-3E06AD7CCB0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1620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386C3-B0FF-4245-AC91-94BA4E7F113F}"/>
              </a:ext>
            </a:extLst>
          </p:cNvPr>
          <p:cNvSpPr>
            <a:spLocks noGrp="1"/>
          </p:cNvSpPr>
          <p:nvPr>
            <p:ph type="title"/>
          </p:nvPr>
        </p:nvSpPr>
        <p:spPr/>
        <p:txBody>
          <a:bodyPr/>
          <a:lstStyle/>
          <a:p>
            <a:r>
              <a:rPr lang="en-US"/>
              <a:t>Instagram Key Metrics Table | NPO3FM</a:t>
            </a:r>
          </a:p>
        </p:txBody>
      </p:sp>
      <p:graphicFrame>
        <p:nvGraphicFramePr>
          <p:cNvPr id="5" name="Table Placeholder 4">
            <a:extLst>
              <a:ext uri="{FF2B5EF4-FFF2-40B4-BE49-F238E27FC236}">
                <a16:creationId xmlns:a16="http://schemas.microsoft.com/office/drawing/2014/main" id="{974127CF-F8C8-48C8-A3CA-5BA45E762B87}"/>
              </a:ext>
            </a:extLst>
          </p:cNvPr>
          <p:cNvGraphicFramePr>
            <a:graphicFrameLocks noGrp="1"/>
          </p:cNvGraphicFramePr>
          <p:nvPr>
            <p:ph type="tbl" sz="quarter" idx="13"/>
            <p:extLst>
              <p:ext uri="{D42A27DB-BD31-4B8C-83A1-F6EECF244321}">
                <p14:modId xmlns:p14="http://schemas.microsoft.com/office/powerpoint/2010/main" val="2570066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94373176"/>
                    </a:ext>
                  </a:extLst>
                </a:gridCol>
                <a:gridCol w="905256">
                  <a:extLst>
                    <a:ext uri="{9D8B030D-6E8A-4147-A177-3AD203B41FA5}">
                      <a16:colId xmlns:a16="http://schemas.microsoft.com/office/drawing/2014/main" val="3541638921"/>
                    </a:ext>
                  </a:extLst>
                </a:gridCol>
                <a:gridCol w="905256">
                  <a:extLst>
                    <a:ext uri="{9D8B030D-6E8A-4147-A177-3AD203B41FA5}">
                      <a16:colId xmlns:a16="http://schemas.microsoft.com/office/drawing/2014/main" val="1423912162"/>
                    </a:ext>
                  </a:extLst>
                </a:gridCol>
                <a:gridCol w="905256">
                  <a:extLst>
                    <a:ext uri="{9D8B030D-6E8A-4147-A177-3AD203B41FA5}">
                      <a16:colId xmlns:a16="http://schemas.microsoft.com/office/drawing/2014/main" val="3100855873"/>
                    </a:ext>
                  </a:extLst>
                </a:gridCol>
                <a:gridCol w="905256">
                  <a:extLst>
                    <a:ext uri="{9D8B030D-6E8A-4147-A177-3AD203B41FA5}">
                      <a16:colId xmlns:a16="http://schemas.microsoft.com/office/drawing/2014/main" val="3053882616"/>
                    </a:ext>
                  </a:extLst>
                </a:gridCol>
                <a:gridCol w="905256">
                  <a:extLst>
                    <a:ext uri="{9D8B030D-6E8A-4147-A177-3AD203B41FA5}">
                      <a16:colId xmlns:a16="http://schemas.microsoft.com/office/drawing/2014/main" val="3077235085"/>
                    </a:ext>
                  </a:extLst>
                </a:gridCol>
                <a:gridCol w="905256">
                  <a:extLst>
                    <a:ext uri="{9D8B030D-6E8A-4147-A177-3AD203B41FA5}">
                      <a16:colId xmlns:a16="http://schemas.microsoft.com/office/drawing/2014/main" val="3574706804"/>
                    </a:ext>
                  </a:extLst>
                </a:gridCol>
                <a:gridCol w="905256">
                  <a:extLst>
                    <a:ext uri="{9D8B030D-6E8A-4147-A177-3AD203B41FA5}">
                      <a16:colId xmlns:a16="http://schemas.microsoft.com/office/drawing/2014/main" val="3673208303"/>
                    </a:ext>
                  </a:extLst>
                </a:gridCol>
                <a:gridCol w="905256">
                  <a:extLst>
                    <a:ext uri="{9D8B030D-6E8A-4147-A177-3AD203B41FA5}">
                      <a16:colId xmlns:a16="http://schemas.microsoft.com/office/drawing/2014/main" val="49460437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86298951"/>
                  </a:ext>
                </a:extLst>
              </a:tr>
              <a:tr h="370840">
                <a:tc>
                  <a:txBody>
                    <a:bodyPr/>
                    <a:lstStyle/>
                    <a:p>
                      <a:r>
                        <a:rPr lang="en-US" sz="1000"/>
                        <a:t>103299</a:t>
                      </a:r>
                    </a:p>
                  </a:txBody>
                  <a:tcPr/>
                </a:tc>
                <a:tc>
                  <a:txBody>
                    <a:bodyPr/>
                    <a:lstStyle/>
                    <a:p>
                      <a:r>
                        <a:rPr lang="en-US" sz="1000"/>
                        <a:t>196</a:t>
                      </a:r>
                    </a:p>
                  </a:txBody>
                  <a:tcPr/>
                </a:tc>
                <a:tc>
                  <a:txBody>
                    <a:bodyPr/>
                    <a:lstStyle/>
                    <a:p>
                      <a:r>
                        <a:rPr lang="en-US" sz="1000"/>
                        <a:t>43</a:t>
                      </a:r>
                    </a:p>
                  </a:txBody>
                  <a:tcPr/>
                </a:tc>
                <a:tc>
                  <a:txBody>
                    <a:bodyPr/>
                    <a:lstStyle/>
                    <a:p>
                      <a:r>
                        <a:rPr lang="en-US" sz="1000"/>
                        <a:t>51</a:t>
                      </a:r>
                    </a:p>
                  </a:txBody>
                  <a:tcPr/>
                </a:tc>
                <a:tc>
                  <a:txBody>
                    <a:bodyPr/>
                    <a:lstStyle/>
                    <a:p>
                      <a:r>
                        <a:rPr lang="en-US" sz="1000"/>
                        <a:t>20</a:t>
                      </a:r>
                    </a:p>
                  </a:txBody>
                  <a:tcPr/>
                </a:tc>
                <a:tc>
                  <a:txBody>
                    <a:bodyPr/>
                    <a:lstStyle/>
                    <a:p>
                      <a:r>
                        <a:rPr lang="en-US" sz="1000"/>
                        <a:t>114</a:t>
                      </a:r>
                    </a:p>
                  </a:txBody>
                  <a:tcPr/>
                </a:tc>
                <a:tc>
                  <a:txBody>
                    <a:bodyPr/>
                    <a:lstStyle/>
                    <a:p>
                      <a:r>
                        <a:rPr lang="en-US" sz="1000"/>
                        <a:t>119330</a:t>
                      </a:r>
                    </a:p>
                  </a:txBody>
                  <a:tcPr/>
                </a:tc>
                <a:tc>
                  <a:txBody>
                    <a:bodyPr/>
                    <a:lstStyle/>
                    <a:p>
                      <a:r>
                        <a:rPr lang="en-US" sz="1000"/>
                        <a:t>2987</a:t>
                      </a:r>
                    </a:p>
                  </a:txBody>
                  <a:tcPr/>
                </a:tc>
                <a:tc>
                  <a:txBody>
                    <a:bodyPr/>
                    <a:lstStyle/>
                    <a:p>
                      <a:r>
                        <a:rPr lang="en-US" sz="1000"/>
                        <a:t>1.0397 %</a:t>
                      </a:r>
                    </a:p>
                  </a:txBody>
                  <a:tcPr/>
                </a:tc>
                <a:extLst>
                  <a:ext uri="{0D108BD9-81ED-4DB2-BD59-A6C34878D82A}">
                    <a16:rowId xmlns:a16="http://schemas.microsoft.com/office/drawing/2014/main" val="394115772"/>
                  </a:ext>
                </a:extLst>
              </a:tr>
            </a:tbl>
          </a:graphicData>
        </a:graphic>
      </p:graphicFrame>
      <p:sp>
        <p:nvSpPr>
          <p:cNvPr id="4" name="Text Placeholder 3">
            <a:extLst>
              <a:ext uri="{FF2B5EF4-FFF2-40B4-BE49-F238E27FC236}">
                <a16:creationId xmlns:a16="http://schemas.microsoft.com/office/drawing/2014/main" id="{C7202F43-1D21-4C05-9AD7-E83F5039ACC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232098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F1554-8439-4F86-A1A1-0C013E91DC8E}"/>
              </a:ext>
            </a:extLst>
          </p:cNvPr>
          <p:cNvSpPr>
            <a:spLocks noGrp="1"/>
          </p:cNvSpPr>
          <p:nvPr>
            <p:ph type="title"/>
          </p:nvPr>
        </p:nvSpPr>
        <p:spPr/>
        <p:txBody>
          <a:bodyPr/>
          <a:lstStyle/>
          <a:p>
            <a:r>
              <a:rPr lang="en-US"/>
              <a:t>Instagram Followers Total | NPO3FM</a:t>
            </a:r>
          </a:p>
        </p:txBody>
      </p:sp>
      <p:graphicFrame>
        <p:nvGraphicFramePr>
          <p:cNvPr id="6" name="Chart Placeholder 5">
            <a:extLst>
              <a:ext uri="{FF2B5EF4-FFF2-40B4-BE49-F238E27FC236}">
                <a16:creationId xmlns:a16="http://schemas.microsoft.com/office/drawing/2014/main" id="{A37C5974-485A-4CCA-98EB-2EF6307B0F35}"/>
              </a:ext>
            </a:extLst>
          </p:cNvPr>
          <p:cNvGraphicFramePr>
            <a:graphicFrameLocks noGrp="1"/>
          </p:cNvGraphicFramePr>
          <p:nvPr>
            <p:ph type="chart" sz="quarter" idx="13"/>
            <p:extLst>
              <p:ext uri="{D42A27DB-BD31-4B8C-83A1-F6EECF244321}">
                <p14:modId xmlns:p14="http://schemas.microsoft.com/office/powerpoint/2010/main" val="1492950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1E25CD-8001-4E86-A2EB-BF9F652EE665}"/>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7D7D3FE-C7D8-422E-BCFC-827183232E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7298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E8328-0FF9-4ED7-B478-D7F847519217}"/>
              </a:ext>
            </a:extLst>
          </p:cNvPr>
          <p:cNvSpPr>
            <a:spLocks noGrp="1"/>
          </p:cNvSpPr>
          <p:nvPr>
            <p:ph type="title"/>
          </p:nvPr>
        </p:nvSpPr>
        <p:spPr/>
        <p:txBody>
          <a:bodyPr/>
          <a:lstStyle/>
          <a:p>
            <a:r>
              <a:rPr lang="en-US"/>
              <a:t>Instagram Interaction Rate By Post Type | NPO3FM</a:t>
            </a:r>
          </a:p>
        </p:txBody>
      </p:sp>
      <p:graphicFrame>
        <p:nvGraphicFramePr>
          <p:cNvPr id="6" name="Chart Placeholder 5">
            <a:extLst>
              <a:ext uri="{FF2B5EF4-FFF2-40B4-BE49-F238E27FC236}">
                <a16:creationId xmlns:a16="http://schemas.microsoft.com/office/drawing/2014/main" id="{7E20FEEA-1202-4E63-96CD-9F289F45D374}"/>
              </a:ext>
            </a:extLst>
          </p:cNvPr>
          <p:cNvGraphicFramePr>
            <a:graphicFrameLocks noGrp="1"/>
          </p:cNvGraphicFramePr>
          <p:nvPr>
            <p:ph type="chart" sz="quarter" idx="13"/>
            <p:extLst>
              <p:ext uri="{D42A27DB-BD31-4B8C-83A1-F6EECF244321}">
                <p14:modId xmlns:p14="http://schemas.microsoft.com/office/powerpoint/2010/main" val="3953741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EA4948-A814-4FE4-A506-89A8A449908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1F60948-39BA-43C6-A06E-16AC59F3D2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16048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68D7D-CD15-4951-80E0-7C7188B9F704}"/>
              </a:ext>
            </a:extLst>
          </p:cNvPr>
          <p:cNvSpPr>
            <a:spLocks noGrp="1"/>
          </p:cNvSpPr>
          <p:nvPr>
            <p:ph type="title"/>
          </p:nvPr>
        </p:nvSpPr>
        <p:spPr/>
        <p:txBody>
          <a:bodyPr/>
          <a:lstStyle/>
          <a:p>
            <a:r>
              <a:rPr lang="en-US"/>
              <a:t>Instagram Reach | NPO3FM</a:t>
            </a:r>
          </a:p>
        </p:txBody>
      </p:sp>
      <p:graphicFrame>
        <p:nvGraphicFramePr>
          <p:cNvPr id="6" name="Chart Placeholder 5">
            <a:extLst>
              <a:ext uri="{FF2B5EF4-FFF2-40B4-BE49-F238E27FC236}">
                <a16:creationId xmlns:a16="http://schemas.microsoft.com/office/drawing/2014/main" id="{8AAC6652-44A4-42F1-92F7-F8D0A95BFF98}"/>
              </a:ext>
            </a:extLst>
          </p:cNvPr>
          <p:cNvGraphicFramePr>
            <a:graphicFrameLocks noGrp="1"/>
          </p:cNvGraphicFramePr>
          <p:nvPr>
            <p:ph type="chart" sz="quarter" idx="13"/>
            <p:extLst>
              <p:ext uri="{D42A27DB-BD31-4B8C-83A1-F6EECF244321}">
                <p14:modId xmlns:p14="http://schemas.microsoft.com/office/powerpoint/2010/main" val="3155903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905ABD-0292-4D98-A760-0564D176AE6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0681AEA-6A84-414A-B4B4-00D58B6D39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5875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0A47C-72FA-498E-A635-7AEF0524F374}"/>
              </a:ext>
            </a:extLst>
          </p:cNvPr>
          <p:cNvSpPr>
            <a:spLocks noGrp="1"/>
          </p:cNvSpPr>
          <p:nvPr>
            <p:ph type="title"/>
          </p:nvPr>
        </p:nvSpPr>
        <p:spPr/>
        <p:txBody>
          <a:bodyPr/>
          <a:lstStyle/>
          <a:p>
            <a:r>
              <a:rPr lang="en-US"/>
              <a:t>Instagram Hashtag Detection | NPO3FM - 1 of 3</a:t>
            </a:r>
          </a:p>
        </p:txBody>
      </p:sp>
      <p:graphicFrame>
        <p:nvGraphicFramePr>
          <p:cNvPr id="5" name="Table Placeholder 4">
            <a:extLst>
              <a:ext uri="{FF2B5EF4-FFF2-40B4-BE49-F238E27FC236}">
                <a16:creationId xmlns:a16="http://schemas.microsoft.com/office/drawing/2014/main" id="{992D860F-F544-4EE2-B40E-F6C112C9BFE7}"/>
              </a:ext>
            </a:extLst>
          </p:cNvPr>
          <p:cNvGraphicFramePr>
            <a:graphicFrameLocks noGrp="1"/>
          </p:cNvGraphicFramePr>
          <p:nvPr>
            <p:ph type="tbl" sz="quarter" idx="13"/>
            <p:extLst>
              <p:ext uri="{D42A27DB-BD31-4B8C-83A1-F6EECF244321}">
                <p14:modId xmlns:p14="http://schemas.microsoft.com/office/powerpoint/2010/main" val="2144286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38453266"/>
                    </a:ext>
                  </a:extLst>
                </a:gridCol>
                <a:gridCol w="1069848">
                  <a:extLst>
                    <a:ext uri="{9D8B030D-6E8A-4147-A177-3AD203B41FA5}">
                      <a16:colId xmlns:a16="http://schemas.microsoft.com/office/drawing/2014/main" val="24040477"/>
                    </a:ext>
                  </a:extLst>
                </a:gridCol>
                <a:gridCol w="1069848">
                  <a:extLst>
                    <a:ext uri="{9D8B030D-6E8A-4147-A177-3AD203B41FA5}">
                      <a16:colId xmlns:a16="http://schemas.microsoft.com/office/drawing/2014/main" val="3669178450"/>
                    </a:ext>
                  </a:extLst>
                </a:gridCol>
                <a:gridCol w="1069848">
                  <a:extLst>
                    <a:ext uri="{9D8B030D-6E8A-4147-A177-3AD203B41FA5}">
                      <a16:colId xmlns:a16="http://schemas.microsoft.com/office/drawing/2014/main" val="588190975"/>
                    </a:ext>
                  </a:extLst>
                </a:gridCol>
                <a:gridCol w="1069848">
                  <a:extLst>
                    <a:ext uri="{9D8B030D-6E8A-4147-A177-3AD203B41FA5}">
                      <a16:colId xmlns:a16="http://schemas.microsoft.com/office/drawing/2014/main" val="2004205671"/>
                    </a:ext>
                  </a:extLst>
                </a:gridCol>
                <a:gridCol w="1069848">
                  <a:extLst>
                    <a:ext uri="{9D8B030D-6E8A-4147-A177-3AD203B41FA5}">
                      <a16:colId xmlns:a16="http://schemas.microsoft.com/office/drawing/2014/main" val="2627024428"/>
                    </a:ext>
                  </a:extLst>
                </a:gridCol>
                <a:gridCol w="1069848">
                  <a:extLst>
                    <a:ext uri="{9D8B030D-6E8A-4147-A177-3AD203B41FA5}">
                      <a16:colId xmlns:a16="http://schemas.microsoft.com/office/drawing/2014/main" val="3162405353"/>
                    </a:ext>
                  </a:extLst>
                </a:gridCol>
                <a:gridCol w="1069848">
                  <a:extLst>
                    <a:ext uri="{9D8B030D-6E8A-4147-A177-3AD203B41FA5}">
                      <a16:colId xmlns:a16="http://schemas.microsoft.com/office/drawing/2014/main" val="217284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174065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1058.2342342342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26.576576576577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26524.459459459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24120.261261261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1084.8108108108</a:t>
                      </a:r>
                    </a:p>
                  </a:txBody>
                  <a:tcPr/>
                </a:tc>
                <a:extLst>
                  <a:ext uri="{0D108BD9-81ED-4DB2-BD59-A6C34878D82A}">
                    <a16:rowId xmlns:a16="http://schemas.microsoft.com/office/drawing/2014/main" val="337146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1144.027027027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34.513513513514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26672.189189189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24154.594594595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1178.5405405405</a:t>
                      </a:r>
                    </a:p>
                  </a:txBody>
                  <a:tcPr/>
                </a:tc>
                <a:extLst>
                  <a:ext uri="{0D108BD9-81ED-4DB2-BD59-A6C34878D82A}">
                    <a16:rowId xmlns:a16="http://schemas.microsoft.com/office/drawing/2014/main" val="232339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27020.846153846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23724.076923077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856.46153846154</a:t>
                      </a:r>
                    </a:p>
                  </a:txBody>
                  <a:tcPr/>
                </a:tc>
                <a:extLst>
                  <a:ext uri="{0D108BD9-81ED-4DB2-BD59-A6C34878D82A}">
                    <a16:rowId xmlns:a16="http://schemas.microsoft.com/office/drawing/2014/main" val="109144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29453.285714286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1130.8571428571</a:t>
                      </a:r>
                    </a:p>
                  </a:txBody>
                  <a:tcPr/>
                </a:tc>
                <a:extLst>
                  <a:ext uri="{0D108BD9-81ED-4DB2-BD59-A6C34878D82A}">
                    <a16:rowId xmlns:a16="http://schemas.microsoft.com/office/drawing/2014/main" val="362979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#SamenInActieVoorOekraïne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31221.714285714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29284.571428571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1247.2857142857</a:t>
                      </a:r>
                    </a:p>
                  </a:txBody>
                  <a:tcPr/>
                </a:tc>
                <a:extLst>
                  <a:ext uri="{0D108BD9-81ED-4DB2-BD59-A6C34878D82A}">
                    <a16:rowId xmlns:a16="http://schemas.microsoft.com/office/drawing/2014/main" val="257165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#Radio555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1379.2</a:t>
                      </a:r>
                    </a:p>
                  </a:txBody>
                  <a:tcPr/>
                </a:tc>
                <a:extLst>
                  <a:ext uri="{0D108BD9-81ED-4DB2-BD59-A6C34878D82A}">
                    <a16:rowId xmlns:a16="http://schemas.microsoft.com/office/drawing/2014/main" val="2298755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#WelkomBijDeClub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1195.8</a:t>
                      </a:r>
                    </a:p>
                  </a:txBody>
                  <a:tcPr/>
                </a:tc>
                <a:extLst>
                  <a:ext uri="{0D108BD9-81ED-4DB2-BD59-A6C34878D82A}">
                    <a16:rowId xmlns:a16="http://schemas.microsoft.com/office/drawing/2014/main" val="4241771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#Giro555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625.5</a:t>
                      </a:r>
                    </a:p>
                  </a:txBody>
                  <a:tcPr/>
                </a:tc>
                <a:extLst>
                  <a:ext uri="{0D108BD9-81ED-4DB2-BD59-A6C34878D82A}">
                    <a16:rowId xmlns:a16="http://schemas.microsoft.com/office/drawing/2014/main" val="1792603458"/>
                  </a:ext>
                </a:extLst>
              </a:tr>
            </a:tbl>
          </a:graphicData>
        </a:graphic>
      </p:graphicFrame>
      <p:sp>
        <p:nvSpPr>
          <p:cNvPr id="4" name="Text Placeholder 3">
            <a:extLst>
              <a:ext uri="{FF2B5EF4-FFF2-40B4-BE49-F238E27FC236}">
                <a16:creationId xmlns:a16="http://schemas.microsoft.com/office/drawing/2014/main" id="{3E2529B5-9C4F-4694-8683-04F880E939C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369865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0DEDD-89D9-45DD-8B3E-2B333BB3C160}"/>
              </a:ext>
            </a:extLst>
          </p:cNvPr>
          <p:cNvSpPr>
            <a:spLocks noGrp="1"/>
          </p:cNvSpPr>
          <p:nvPr>
            <p:ph type="title"/>
          </p:nvPr>
        </p:nvSpPr>
        <p:spPr/>
        <p:txBody>
          <a:bodyPr/>
          <a:lstStyle/>
          <a:p>
            <a:r>
              <a:rPr lang="en-US"/>
              <a:t>Instagram Hashtag Detection | NPO3FM - 2 of 3</a:t>
            </a:r>
          </a:p>
        </p:txBody>
      </p:sp>
      <p:graphicFrame>
        <p:nvGraphicFramePr>
          <p:cNvPr id="5" name="Table Placeholder 4">
            <a:extLst>
              <a:ext uri="{FF2B5EF4-FFF2-40B4-BE49-F238E27FC236}">
                <a16:creationId xmlns:a16="http://schemas.microsoft.com/office/drawing/2014/main" id="{8E1EFEC9-0654-45DE-AE4B-2CAD0CE23229}"/>
              </a:ext>
            </a:extLst>
          </p:cNvPr>
          <p:cNvGraphicFramePr>
            <a:graphicFrameLocks noGrp="1"/>
          </p:cNvGraphicFramePr>
          <p:nvPr>
            <p:ph type="tbl" sz="quarter" idx="13"/>
            <p:extLst>
              <p:ext uri="{D42A27DB-BD31-4B8C-83A1-F6EECF244321}">
                <p14:modId xmlns:p14="http://schemas.microsoft.com/office/powerpoint/2010/main" val="4287285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53010520"/>
                    </a:ext>
                  </a:extLst>
                </a:gridCol>
                <a:gridCol w="1069848">
                  <a:extLst>
                    <a:ext uri="{9D8B030D-6E8A-4147-A177-3AD203B41FA5}">
                      <a16:colId xmlns:a16="http://schemas.microsoft.com/office/drawing/2014/main" val="1343245566"/>
                    </a:ext>
                  </a:extLst>
                </a:gridCol>
                <a:gridCol w="1069848">
                  <a:extLst>
                    <a:ext uri="{9D8B030D-6E8A-4147-A177-3AD203B41FA5}">
                      <a16:colId xmlns:a16="http://schemas.microsoft.com/office/drawing/2014/main" val="373233792"/>
                    </a:ext>
                  </a:extLst>
                </a:gridCol>
                <a:gridCol w="1069848">
                  <a:extLst>
                    <a:ext uri="{9D8B030D-6E8A-4147-A177-3AD203B41FA5}">
                      <a16:colId xmlns:a16="http://schemas.microsoft.com/office/drawing/2014/main" val="4171733084"/>
                    </a:ext>
                  </a:extLst>
                </a:gridCol>
                <a:gridCol w="1069848">
                  <a:extLst>
                    <a:ext uri="{9D8B030D-6E8A-4147-A177-3AD203B41FA5}">
                      <a16:colId xmlns:a16="http://schemas.microsoft.com/office/drawing/2014/main" val="1152903402"/>
                    </a:ext>
                  </a:extLst>
                </a:gridCol>
                <a:gridCol w="1069848">
                  <a:extLst>
                    <a:ext uri="{9D8B030D-6E8A-4147-A177-3AD203B41FA5}">
                      <a16:colId xmlns:a16="http://schemas.microsoft.com/office/drawing/2014/main" val="2387838555"/>
                    </a:ext>
                  </a:extLst>
                </a:gridCol>
                <a:gridCol w="1069848">
                  <a:extLst>
                    <a:ext uri="{9D8B030D-6E8A-4147-A177-3AD203B41FA5}">
                      <a16:colId xmlns:a16="http://schemas.microsoft.com/office/drawing/2014/main" val="1038972136"/>
                    </a:ext>
                  </a:extLst>
                </a:gridCol>
                <a:gridCol w="1069848">
                  <a:extLst>
                    <a:ext uri="{9D8B030D-6E8A-4147-A177-3AD203B41FA5}">
                      <a16:colId xmlns:a16="http://schemas.microsoft.com/office/drawing/2014/main" val="3961653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1256427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831.33333333333</a:t>
                      </a:r>
                    </a:p>
                  </a:txBody>
                  <a:tcPr/>
                </a:tc>
                <a:extLst>
                  <a:ext uri="{0D108BD9-81ED-4DB2-BD59-A6C34878D82A}">
                    <a16:rowId xmlns:a16="http://schemas.microsoft.com/office/drawing/2014/main" val="257813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1316577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#FooFighters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1583.6666666667</a:t>
                      </a:r>
                    </a:p>
                  </a:txBody>
                  <a:tcPr/>
                </a:tc>
                <a:extLst>
                  <a:ext uri="{0D108BD9-81ED-4DB2-BD59-A6C34878D82A}">
                    <a16:rowId xmlns:a16="http://schemas.microsoft.com/office/drawing/2014/main" val="395202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extLst>
                  <a:ext uri="{0D108BD9-81ED-4DB2-BD59-A6C34878D82A}">
                    <a16:rowId xmlns:a16="http://schemas.microsoft.com/office/drawing/2014/main" val="3642714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1250.5</a:t>
                      </a:r>
                    </a:p>
                  </a:txBody>
                  <a:tcPr/>
                </a:tc>
                <a:extLst>
                  <a:ext uri="{0D108BD9-81ED-4DB2-BD59-A6C34878D82A}">
                    <a16:rowId xmlns:a16="http://schemas.microsoft.com/office/drawing/2014/main" val="2293419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#BenIkDeEnige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1173.5</a:t>
                      </a:r>
                    </a:p>
                  </a:txBody>
                  <a:tcPr/>
                </a:tc>
                <a:extLst>
                  <a:ext uri="{0D108BD9-81ED-4DB2-BD59-A6C34878D82A}">
                    <a16:rowId xmlns:a16="http://schemas.microsoft.com/office/drawing/2014/main" val="33135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extLst>
                  <a:ext uri="{0D108BD9-81ED-4DB2-BD59-A6C34878D82A}">
                    <a16:rowId xmlns:a16="http://schemas.microsoft.com/office/drawing/2014/main" val="262176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#HarryStyles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1201.5</a:t>
                      </a:r>
                    </a:p>
                  </a:txBody>
                  <a:tcPr/>
                </a:tc>
                <a:extLst>
                  <a:ext uri="{0D108BD9-81ED-4DB2-BD59-A6C34878D82A}">
                    <a16:rowId xmlns:a16="http://schemas.microsoft.com/office/drawing/2014/main" val="3779580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978.5</a:t>
                      </a:r>
                    </a:p>
                  </a:txBody>
                  <a:tcPr/>
                </a:tc>
                <a:extLst>
                  <a:ext uri="{0D108BD9-81ED-4DB2-BD59-A6C34878D82A}">
                    <a16:rowId xmlns:a16="http://schemas.microsoft.com/office/drawing/2014/main" val="2732810596"/>
                  </a:ext>
                </a:extLst>
              </a:tr>
            </a:tbl>
          </a:graphicData>
        </a:graphic>
      </p:graphicFrame>
      <p:sp>
        <p:nvSpPr>
          <p:cNvPr id="4" name="Text Placeholder 3">
            <a:extLst>
              <a:ext uri="{FF2B5EF4-FFF2-40B4-BE49-F238E27FC236}">
                <a16:creationId xmlns:a16="http://schemas.microsoft.com/office/drawing/2014/main" id="{E3D23301-D8C6-49C9-8076-6C7DFBAD5EB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38379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E6A5C-2796-4301-BAEA-579F2CCBF7E8}"/>
              </a:ext>
            </a:extLst>
          </p:cNvPr>
          <p:cNvSpPr>
            <a:spLocks noGrp="1"/>
          </p:cNvSpPr>
          <p:nvPr>
            <p:ph type="title"/>
          </p:nvPr>
        </p:nvSpPr>
        <p:spPr/>
        <p:txBody>
          <a:bodyPr/>
          <a:lstStyle/>
          <a:p>
            <a:r>
              <a:rPr lang="en-US"/>
              <a:t>Instagram Hashtag Detection | NPO3FM - 3 of 3</a:t>
            </a:r>
          </a:p>
        </p:txBody>
      </p:sp>
      <p:graphicFrame>
        <p:nvGraphicFramePr>
          <p:cNvPr id="5" name="Table Placeholder 4">
            <a:extLst>
              <a:ext uri="{FF2B5EF4-FFF2-40B4-BE49-F238E27FC236}">
                <a16:creationId xmlns:a16="http://schemas.microsoft.com/office/drawing/2014/main" id="{B8AAFCC5-D042-49A2-B102-714753B10258}"/>
              </a:ext>
            </a:extLst>
          </p:cNvPr>
          <p:cNvGraphicFramePr>
            <a:graphicFrameLocks noGrp="1"/>
          </p:cNvGraphicFramePr>
          <p:nvPr>
            <p:ph type="tbl" sz="quarter" idx="13"/>
            <p:extLst>
              <p:ext uri="{D42A27DB-BD31-4B8C-83A1-F6EECF244321}">
                <p14:modId xmlns:p14="http://schemas.microsoft.com/office/powerpoint/2010/main" val="14158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63113014"/>
                    </a:ext>
                  </a:extLst>
                </a:gridCol>
                <a:gridCol w="1069848">
                  <a:extLst>
                    <a:ext uri="{9D8B030D-6E8A-4147-A177-3AD203B41FA5}">
                      <a16:colId xmlns:a16="http://schemas.microsoft.com/office/drawing/2014/main" val="1979113914"/>
                    </a:ext>
                  </a:extLst>
                </a:gridCol>
                <a:gridCol w="1069848">
                  <a:extLst>
                    <a:ext uri="{9D8B030D-6E8A-4147-A177-3AD203B41FA5}">
                      <a16:colId xmlns:a16="http://schemas.microsoft.com/office/drawing/2014/main" val="3937987345"/>
                    </a:ext>
                  </a:extLst>
                </a:gridCol>
                <a:gridCol w="1069848">
                  <a:extLst>
                    <a:ext uri="{9D8B030D-6E8A-4147-A177-3AD203B41FA5}">
                      <a16:colId xmlns:a16="http://schemas.microsoft.com/office/drawing/2014/main" val="1181537026"/>
                    </a:ext>
                  </a:extLst>
                </a:gridCol>
                <a:gridCol w="1069848">
                  <a:extLst>
                    <a:ext uri="{9D8B030D-6E8A-4147-A177-3AD203B41FA5}">
                      <a16:colId xmlns:a16="http://schemas.microsoft.com/office/drawing/2014/main" val="3345091120"/>
                    </a:ext>
                  </a:extLst>
                </a:gridCol>
                <a:gridCol w="1069848">
                  <a:extLst>
                    <a:ext uri="{9D8B030D-6E8A-4147-A177-3AD203B41FA5}">
                      <a16:colId xmlns:a16="http://schemas.microsoft.com/office/drawing/2014/main" val="1642638680"/>
                    </a:ext>
                  </a:extLst>
                </a:gridCol>
                <a:gridCol w="1069848">
                  <a:extLst>
                    <a:ext uri="{9D8B030D-6E8A-4147-A177-3AD203B41FA5}">
                      <a16:colId xmlns:a16="http://schemas.microsoft.com/office/drawing/2014/main" val="3474890478"/>
                    </a:ext>
                  </a:extLst>
                </a:gridCol>
                <a:gridCol w="1069848">
                  <a:extLst>
                    <a:ext uri="{9D8B030D-6E8A-4147-A177-3AD203B41FA5}">
                      <a16:colId xmlns:a16="http://schemas.microsoft.com/office/drawing/2014/main" val="583887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151291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extLst>
                  <a:ext uri="{0D108BD9-81ED-4DB2-BD59-A6C34878D82A}">
                    <a16:rowId xmlns:a16="http://schemas.microsoft.com/office/drawing/2014/main" val="383462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#PartijVoorDeVrijdag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a:t>
                      </a:r>
                    </a:p>
                  </a:txBody>
                  <a:tcPr/>
                </a:tc>
                <a:extLst>
                  <a:ext uri="{0D108BD9-81ED-4DB2-BD59-A6C34878D82A}">
                    <a16:rowId xmlns:a16="http://schemas.microsoft.com/office/drawing/2014/main" val="382087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#Songfestival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extLst>
                  <a:ext uri="{0D108BD9-81ED-4DB2-BD59-A6C34878D82A}">
                    <a16:rowId xmlns:a16="http://schemas.microsoft.com/office/drawing/2014/main" val="132243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#Stellingvandeweek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785.5</a:t>
                      </a:r>
                    </a:p>
                  </a:txBody>
                  <a:tcPr/>
                </a:tc>
                <a:extLst>
                  <a:ext uri="{0D108BD9-81ED-4DB2-BD59-A6C34878D82A}">
                    <a16:rowId xmlns:a16="http://schemas.microsoft.com/office/drawing/2014/main" val="173145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#DeStaat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extLst>
                  <a:ext uri="{0D108BD9-81ED-4DB2-BD59-A6C34878D82A}">
                    <a16:rowId xmlns:a16="http://schemas.microsoft.com/office/drawing/2014/main" val="310113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#DeStijn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extLst>
                  <a:ext uri="{0D108BD9-81ED-4DB2-BD59-A6C34878D82A}">
                    <a16:rowId xmlns:a16="http://schemas.microsoft.com/office/drawing/2014/main" val="7674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#EdSheeran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extLst>
                  <a:ext uri="{0D108BD9-81ED-4DB2-BD59-A6C34878D82A}">
                    <a16:rowId xmlns:a16="http://schemas.microsoft.com/office/drawing/2014/main" val="3240945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#Euphoria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extLst>
                  <a:ext uri="{0D108BD9-81ED-4DB2-BD59-A6C34878D82A}">
                    <a16:rowId xmlns:a16="http://schemas.microsoft.com/office/drawing/2014/main" val="3166651855"/>
                  </a:ext>
                </a:extLst>
              </a:tr>
            </a:tbl>
          </a:graphicData>
        </a:graphic>
      </p:graphicFrame>
      <p:sp>
        <p:nvSpPr>
          <p:cNvPr id="4" name="Text Placeholder 3">
            <a:extLst>
              <a:ext uri="{FF2B5EF4-FFF2-40B4-BE49-F238E27FC236}">
                <a16:creationId xmlns:a16="http://schemas.microsoft.com/office/drawing/2014/main" id="{0738EE38-662D-4B1E-AAB9-3181A8C81FA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417594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9BE87-452F-4FED-923C-1E7B9026801B}"/>
              </a:ext>
            </a:extLst>
          </p:cNvPr>
          <p:cNvSpPr>
            <a:spLocks noGrp="1"/>
          </p:cNvSpPr>
          <p:nvPr>
            <p:ph type="title"/>
          </p:nvPr>
        </p:nvSpPr>
        <p:spPr/>
        <p:txBody>
          <a:bodyPr/>
          <a:lstStyle/>
          <a:p>
            <a:r>
              <a:rPr lang="en-US"/>
              <a:t>Instagram Average Likes Per Post | NPO3FM</a:t>
            </a:r>
          </a:p>
        </p:txBody>
      </p:sp>
      <p:graphicFrame>
        <p:nvGraphicFramePr>
          <p:cNvPr id="6" name="Chart Placeholder 5">
            <a:extLst>
              <a:ext uri="{FF2B5EF4-FFF2-40B4-BE49-F238E27FC236}">
                <a16:creationId xmlns:a16="http://schemas.microsoft.com/office/drawing/2014/main" id="{8CACDB6F-DC5E-4CB0-8500-686852957F44}"/>
              </a:ext>
            </a:extLst>
          </p:cNvPr>
          <p:cNvGraphicFramePr>
            <a:graphicFrameLocks noGrp="1"/>
          </p:cNvGraphicFramePr>
          <p:nvPr>
            <p:ph type="chart" sz="quarter" idx="13"/>
            <p:extLst>
              <p:ext uri="{D42A27DB-BD31-4B8C-83A1-F6EECF244321}">
                <p14:modId xmlns:p14="http://schemas.microsoft.com/office/powerpoint/2010/main" val="4050934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7FFAAE-CA5F-4E5F-BA74-2665EE3E98F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0E23C09A-FAA5-4FDB-8F04-AA7170299A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38919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03357-20F2-4590-8559-2D25376F3E08}"/>
              </a:ext>
            </a:extLst>
          </p:cNvPr>
          <p:cNvSpPr>
            <a:spLocks noGrp="1"/>
          </p:cNvSpPr>
          <p:nvPr>
            <p:ph type="title"/>
          </p:nvPr>
        </p:nvSpPr>
        <p:spPr/>
        <p:txBody>
          <a:bodyPr/>
          <a:lstStyle/>
          <a:p>
            <a:r>
              <a:rPr lang="nl-NL"/>
              <a:t>Instagram Top 10 posts met meeste interactie | NPO3FM - 1 of 25</a:t>
            </a:r>
            <a:endParaRPr lang="en-US"/>
          </a:p>
        </p:txBody>
      </p:sp>
      <p:graphicFrame>
        <p:nvGraphicFramePr>
          <p:cNvPr id="5" name="Table Placeholder 4">
            <a:extLst>
              <a:ext uri="{FF2B5EF4-FFF2-40B4-BE49-F238E27FC236}">
                <a16:creationId xmlns:a16="http://schemas.microsoft.com/office/drawing/2014/main" id="{292C8C20-7336-48C8-B1D6-76A05CFC6C55}"/>
              </a:ext>
            </a:extLst>
          </p:cNvPr>
          <p:cNvGraphicFramePr>
            <a:graphicFrameLocks noGrp="1"/>
          </p:cNvGraphicFramePr>
          <p:nvPr>
            <p:ph type="tbl" sz="quarter" idx="13"/>
            <p:extLst>
              <p:ext uri="{D42A27DB-BD31-4B8C-83A1-F6EECF244321}">
                <p14:modId xmlns:p14="http://schemas.microsoft.com/office/powerpoint/2010/main" val="1812669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3213409"/>
                    </a:ext>
                  </a:extLst>
                </a:gridCol>
                <a:gridCol w="1645920">
                  <a:extLst>
                    <a:ext uri="{9D8B030D-6E8A-4147-A177-3AD203B41FA5}">
                      <a16:colId xmlns:a16="http://schemas.microsoft.com/office/drawing/2014/main" val="433060248"/>
                    </a:ext>
                  </a:extLst>
                </a:gridCol>
                <a:gridCol w="740664">
                  <a:extLst>
                    <a:ext uri="{9D8B030D-6E8A-4147-A177-3AD203B41FA5}">
                      <a16:colId xmlns:a16="http://schemas.microsoft.com/office/drawing/2014/main" val="1434777878"/>
                    </a:ext>
                  </a:extLst>
                </a:gridCol>
                <a:gridCol w="740664">
                  <a:extLst>
                    <a:ext uri="{9D8B030D-6E8A-4147-A177-3AD203B41FA5}">
                      <a16:colId xmlns:a16="http://schemas.microsoft.com/office/drawing/2014/main" val="2177783763"/>
                    </a:ext>
                  </a:extLst>
                </a:gridCol>
                <a:gridCol w="740664">
                  <a:extLst>
                    <a:ext uri="{9D8B030D-6E8A-4147-A177-3AD203B41FA5}">
                      <a16:colId xmlns:a16="http://schemas.microsoft.com/office/drawing/2014/main" val="3456344979"/>
                    </a:ext>
                  </a:extLst>
                </a:gridCol>
                <a:gridCol w="740664">
                  <a:extLst>
                    <a:ext uri="{9D8B030D-6E8A-4147-A177-3AD203B41FA5}">
                      <a16:colId xmlns:a16="http://schemas.microsoft.com/office/drawing/2014/main" val="338157709"/>
                    </a:ext>
                  </a:extLst>
                </a:gridCol>
                <a:gridCol w="740664">
                  <a:extLst>
                    <a:ext uri="{9D8B030D-6E8A-4147-A177-3AD203B41FA5}">
                      <a16:colId xmlns:a16="http://schemas.microsoft.com/office/drawing/2014/main" val="2488471417"/>
                    </a:ext>
                  </a:extLst>
                </a:gridCol>
                <a:gridCol w="740664">
                  <a:extLst>
                    <a:ext uri="{9D8B030D-6E8A-4147-A177-3AD203B41FA5}">
                      <a16:colId xmlns:a16="http://schemas.microsoft.com/office/drawing/2014/main" val="2681345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9128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20:04:08</a:t>
                      </a:r>
                      <a:r>
                        <a:rPr kumimoji="0" lang="nl-NL" sz="1000" b="0" i="0" u="none" strike="noStrike" kern="1200" cap="none" spc="0" normalizeH="0" baseline="0" noProof="0">
                          <a:ln>
                            <a:noFill/>
                          </a:ln>
                          <a:solidFill>
                            <a:prstClr val="black"/>
                          </a:solidFill>
                          <a:effectLst/>
                          <a:uLnTx/>
                          <a:uFillTx/>
                          <a:latin typeface="+mn-lt"/>
                          <a:ea typeface="+mn-ea"/>
                          <a:cs typeface="+mn-cs"/>
                        </a:rPr>
                        <a:t>
 "Dit is een mooie kroon op een prachtige 15 jaar met z'n vieren, dankjewel.” 💚 Kensington wint de 3FM Legend Award.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277216596_1093807461167419_7738354655053803755_n.jpg?stp=dst-jpg_e15_p640x640&amp;_nc_ht=scontent.cdninstagram.com&amp;_nc_cat=107&amp;_nc_ohc=nlCenjCievYAX9sGRDC&amp;edm=AMO9-JQAAAAA&amp;ccb=7-4&amp;oh=00_AT9VsgAXRW1xcdB3BWZ8uJDVyaGynSSxvpu_Osh6VdIdvA&amp;oe=624C7D95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5120781"/>
                  </a:ext>
                </a:extLst>
              </a:tr>
            </a:tbl>
          </a:graphicData>
        </a:graphic>
      </p:graphicFrame>
      <p:sp>
        <p:nvSpPr>
          <p:cNvPr id="4" name="Text Placeholder 3">
            <a:extLst>
              <a:ext uri="{FF2B5EF4-FFF2-40B4-BE49-F238E27FC236}">
                <a16:creationId xmlns:a16="http://schemas.microsoft.com/office/drawing/2014/main" id="{841EC1AF-8CC5-42DE-83D4-0D0C7F245BA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831095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A5A67-C73E-4CD9-B555-5D38E58BEDA1}"/>
              </a:ext>
            </a:extLst>
          </p:cNvPr>
          <p:cNvSpPr>
            <a:spLocks noGrp="1"/>
          </p:cNvSpPr>
          <p:nvPr>
            <p:ph type="title"/>
          </p:nvPr>
        </p:nvSpPr>
        <p:spPr/>
        <p:txBody>
          <a:bodyPr/>
          <a:lstStyle/>
          <a:p>
            <a:r>
              <a:rPr lang="nl-NL"/>
              <a:t>Instagram Top 10 posts met meeste interactie | NPO3FM - 2 of 25</a:t>
            </a:r>
            <a:endParaRPr lang="en-US"/>
          </a:p>
        </p:txBody>
      </p:sp>
      <p:graphicFrame>
        <p:nvGraphicFramePr>
          <p:cNvPr id="5" name="Table Placeholder 4">
            <a:extLst>
              <a:ext uri="{FF2B5EF4-FFF2-40B4-BE49-F238E27FC236}">
                <a16:creationId xmlns:a16="http://schemas.microsoft.com/office/drawing/2014/main" id="{83E19551-0882-456C-A220-D43CEE1E14A7}"/>
              </a:ext>
            </a:extLst>
          </p:cNvPr>
          <p:cNvGraphicFramePr>
            <a:graphicFrameLocks noGrp="1"/>
          </p:cNvGraphicFramePr>
          <p:nvPr>
            <p:ph type="tbl" sz="quarter" idx="13"/>
            <p:extLst>
              <p:ext uri="{D42A27DB-BD31-4B8C-83A1-F6EECF244321}">
                <p14:modId xmlns:p14="http://schemas.microsoft.com/office/powerpoint/2010/main" val="3394180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12538166"/>
                    </a:ext>
                  </a:extLst>
                </a:gridCol>
                <a:gridCol w="1645920">
                  <a:extLst>
                    <a:ext uri="{9D8B030D-6E8A-4147-A177-3AD203B41FA5}">
                      <a16:colId xmlns:a16="http://schemas.microsoft.com/office/drawing/2014/main" val="1438313364"/>
                    </a:ext>
                  </a:extLst>
                </a:gridCol>
                <a:gridCol w="740664">
                  <a:extLst>
                    <a:ext uri="{9D8B030D-6E8A-4147-A177-3AD203B41FA5}">
                      <a16:colId xmlns:a16="http://schemas.microsoft.com/office/drawing/2014/main" val="2985676286"/>
                    </a:ext>
                  </a:extLst>
                </a:gridCol>
                <a:gridCol w="740664">
                  <a:extLst>
                    <a:ext uri="{9D8B030D-6E8A-4147-A177-3AD203B41FA5}">
                      <a16:colId xmlns:a16="http://schemas.microsoft.com/office/drawing/2014/main" val="4225383582"/>
                    </a:ext>
                  </a:extLst>
                </a:gridCol>
                <a:gridCol w="740664">
                  <a:extLst>
                    <a:ext uri="{9D8B030D-6E8A-4147-A177-3AD203B41FA5}">
                      <a16:colId xmlns:a16="http://schemas.microsoft.com/office/drawing/2014/main" val="3785468742"/>
                    </a:ext>
                  </a:extLst>
                </a:gridCol>
                <a:gridCol w="740664">
                  <a:extLst>
                    <a:ext uri="{9D8B030D-6E8A-4147-A177-3AD203B41FA5}">
                      <a16:colId xmlns:a16="http://schemas.microsoft.com/office/drawing/2014/main" val="652539528"/>
                    </a:ext>
                  </a:extLst>
                </a:gridCol>
                <a:gridCol w="740664">
                  <a:extLst>
                    <a:ext uri="{9D8B030D-6E8A-4147-A177-3AD203B41FA5}">
                      <a16:colId xmlns:a16="http://schemas.microsoft.com/office/drawing/2014/main" val="3562537052"/>
                    </a:ext>
                  </a:extLst>
                </a:gridCol>
                <a:gridCol w="740664">
                  <a:extLst>
                    <a:ext uri="{9D8B030D-6E8A-4147-A177-3AD203B41FA5}">
                      <a16:colId xmlns:a16="http://schemas.microsoft.com/office/drawing/2014/main" val="3216702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809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20:37:51</a:t>
                      </a:r>
                      <a:r>
                        <a:rPr kumimoji="0" lang="nl-NL" sz="1000" b="0" i="0" u="none" strike="noStrike" kern="1200" cap="none" spc="0" normalizeH="0" baseline="0" noProof="0">
                          <a:ln>
                            <a:noFill/>
                          </a:ln>
                          <a:solidFill>
                            <a:prstClr val="black"/>
                          </a:solidFill>
                          <a:effectLst/>
                          <a:uLnTx/>
                          <a:uFillTx/>
                          <a:latin typeface="+mn-lt"/>
                          <a:ea typeface="+mn-ea"/>
                          <a:cs typeface="+mn-cs"/>
                        </a:rPr>
                        <a:t>
 “Zo sta je muurtjes te stucen met z’n drieën, en een aantal jaar later ben je de beste groep, het beste album en nog steeds de beste vrienden.” 🙏🏽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277253359_1025992621630185_2580069640276658749_n.jpg?_nc_cat=104&amp;ccb=1-5&amp;_nc_sid=8ae9d6&amp;_nc_ohc=OARjOGT6w6AAX8hpRsB&amp;_nc_ht=scontent-iad3-1.cdninstagram.com&amp;edm=AL-3X8kEAAAA&amp;oh=00_AT8POqEESRJLc1loqqY978Ngb2vQlCzzan9kJDkr-EyYRQ&amp;oe=624FF2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64952688"/>
                  </a:ext>
                </a:extLst>
              </a:tr>
            </a:tbl>
          </a:graphicData>
        </a:graphic>
      </p:graphicFrame>
      <p:sp>
        <p:nvSpPr>
          <p:cNvPr id="4" name="Text Placeholder 3">
            <a:extLst>
              <a:ext uri="{FF2B5EF4-FFF2-40B4-BE49-F238E27FC236}">
                <a16:creationId xmlns:a16="http://schemas.microsoft.com/office/drawing/2014/main" id="{FCDFA9B6-652E-416D-8541-A079E1849A2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8227863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1469A-8D2F-4F1D-A1D5-31B6B7C3E2FD}"/>
              </a:ext>
            </a:extLst>
          </p:cNvPr>
          <p:cNvSpPr>
            <a:spLocks noGrp="1"/>
          </p:cNvSpPr>
          <p:nvPr>
            <p:ph type="title"/>
          </p:nvPr>
        </p:nvSpPr>
        <p:spPr/>
        <p:txBody>
          <a:bodyPr/>
          <a:lstStyle/>
          <a:p>
            <a:r>
              <a:rPr lang="nl-NL"/>
              <a:t>Instagram Top 10 posts met meeste interactie | NPO3FM - 3 of 25</a:t>
            </a:r>
            <a:endParaRPr lang="en-US"/>
          </a:p>
        </p:txBody>
      </p:sp>
      <p:graphicFrame>
        <p:nvGraphicFramePr>
          <p:cNvPr id="5" name="Table Placeholder 4">
            <a:extLst>
              <a:ext uri="{FF2B5EF4-FFF2-40B4-BE49-F238E27FC236}">
                <a16:creationId xmlns:a16="http://schemas.microsoft.com/office/drawing/2014/main" id="{4920D935-678E-4DF2-9922-398A2564EAFA}"/>
              </a:ext>
            </a:extLst>
          </p:cNvPr>
          <p:cNvGraphicFramePr>
            <a:graphicFrameLocks noGrp="1"/>
          </p:cNvGraphicFramePr>
          <p:nvPr>
            <p:ph type="tbl" sz="quarter" idx="13"/>
            <p:extLst>
              <p:ext uri="{D42A27DB-BD31-4B8C-83A1-F6EECF244321}">
                <p14:modId xmlns:p14="http://schemas.microsoft.com/office/powerpoint/2010/main" val="2515275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0329251"/>
                    </a:ext>
                  </a:extLst>
                </a:gridCol>
                <a:gridCol w="1645920">
                  <a:extLst>
                    <a:ext uri="{9D8B030D-6E8A-4147-A177-3AD203B41FA5}">
                      <a16:colId xmlns:a16="http://schemas.microsoft.com/office/drawing/2014/main" val="3101316377"/>
                    </a:ext>
                  </a:extLst>
                </a:gridCol>
                <a:gridCol w="740664">
                  <a:extLst>
                    <a:ext uri="{9D8B030D-6E8A-4147-A177-3AD203B41FA5}">
                      <a16:colId xmlns:a16="http://schemas.microsoft.com/office/drawing/2014/main" val="3898506183"/>
                    </a:ext>
                  </a:extLst>
                </a:gridCol>
                <a:gridCol w="740664">
                  <a:extLst>
                    <a:ext uri="{9D8B030D-6E8A-4147-A177-3AD203B41FA5}">
                      <a16:colId xmlns:a16="http://schemas.microsoft.com/office/drawing/2014/main" val="844044235"/>
                    </a:ext>
                  </a:extLst>
                </a:gridCol>
                <a:gridCol w="740664">
                  <a:extLst>
                    <a:ext uri="{9D8B030D-6E8A-4147-A177-3AD203B41FA5}">
                      <a16:colId xmlns:a16="http://schemas.microsoft.com/office/drawing/2014/main" val="2877385896"/>
                    </a:ext>
                  </a:extLst>
                </a:gridCol>
                <a:gridCol w="740664">
                  <a:extLst>
                    <a:ext uri="{9D8B030D-6E8A-4147-A177-3AD203B41FA5}">
                      <a16:colId xmlns:a16="http://schemas.microsoft.com/office/drawing/2014/main" val="3877959055"/>
                    </a:ext>
                  </a:extLst>
                </a:gridCol>
                <a:gridCol w="740664">
                  <a:extLst>
                    <a:ext uri="{9D8B030D-6E8A-4147-A177-3AD203B41FA5}">
                      <a16:colId xmlns:a16="http://schemas.microsoft.com/office/drawing/2014/main" val="2603448588"/>
                    </a:ext>
                  </a:extLst>
                </a:gridCol>
                <a:gridCol w="740664">
                  <a:extLst>
                    <a:ext uri="{9D8B030D-6E8A-4147-A177-3AD203B41FA5}">
                      <a16:colId xmlns:a16="http://schemas.microsoft.com/office/drawing/2014/main" val="345845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7649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- 2022-03-30 18:04:22</a:t>
                      </a:r>
                      <a:r>
                        <a:rPr kumimoji="0" lang="nl-NL" sz="1000" b="0" i="0" u="none" strike="noStrike" kern="1200" cap="none" spc="0" normalizeH="0" baseline="0" noProof="0">
                          <a:ln>
                            <a:noFill/>
                          </a:ln>
                          <a:solidFill>
                            <a:prstClr val="black"/>
                          </a:solidFill>
                          <a:effectLst/>
                          <a:uLnTx/>
                          <a:uFillTx/>
                          <a:latin typeface="+mn-lt"/>
                          <a:ea typeface="+mn-ea"/>
                          <a:cs typeface="+mn-cs"/>
                        </a:rPr>
                        <a:t>
 “Tijn was een enorme waterrat, dus alles valt op z’n plek op deze manier”, aldus z’n moeder. ❤️ #3FM #lakaan #Tijn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277476912_1108223713361484_5408365692797482216_n.jpg?_nc_cat=111&amp;ccb=1-5&amp;_nc_sid=8ae9d6&amp;_nc_ohc=EEzmHB65zzcAX-I8wQr&amp;_nc_ht=scontent-iad3-1.cdninstagram.com&amp;edm=AL-3X8kEAAAA&amp;oh=00_AT8S8CIAn9YuWn-W_2sBSMcaJlhVK3-gbnQAx2H0ovHA8g&amp;oe=62510964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0903454"/>
                  </a:ext>
                </a:extLst>
              </a:tr>
            </a:tbl>
          </a:graphicData>
        </a:graphic>
      </p:graphicFrame>
      <p:sp>
        <p:nvSpPr>
          <p:cNvPr id="4" name="Text Placeholder 3">
            <a:extLst>
              <a:ext uri="{FF2B5EF4-FFF2-40B4-BE49-F238E27FC236}">
                <a16:creationId xmlns:a16="http://schemas.microsoft.com/office/drawing/2014/main" id="{B8612A60-4832-4E8A-A8D9-861170E5286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89412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32C3D-E400-4244-BD44-9897E103FFBA}"/>
              </a:ext>
            </a:extLst>
          </p:cNvPr>
          <p:cNvSpPr>
            <a:spLocks noGrp="1"/>
          </p:cNvSpPr>
          <p:nvPr>
            <p:ph type="title"/>
          </p:nvPr>
        </p:nvSpPr>
        <p:spPr/>
        <p:txBody>
          <a:bodyPr/>
          <a:lstStyle/>
          <a:p>
            <a:r>
              <a:rPr lang="nl-NL"/>
              <a:t>Instagram Top 10 posts met meeste interactie | NPO3FM - 4 of 25</a:t>
            </a:r>
            <a:endParaRPr lang="en-US"/>
          </a:p>
        </p:txBody>
      </p:sp>
      <p:graphicFrame>
        <p:nvGraphicFramePr>
          <p:cNvPr id="5" name="Table Placeholder 4">
            <a:extLst>
              <a:ext uri="{FF2B5EF4-FFF2-40B4-BE49-F238E27FC236}">
                <a16:creationId xmlns:a16="http://schemas.microsoft.com/office/drawing/2014/main" id="{570DC836-E0D7-461B-90CF-A03A0C9D043F}"/>
              </a:ext>
            </a:extLst>
          </p:cNvPr>
          <p:cNvGraphicFramePr>
            <a:graphicFrameLocks noGrp="1"/>
          </p:cNvGraphicFramePr>
          <p:nvPr>
            <p:ph type="tbl" sz="quarter" idx="13"/>
            <p:extLst>
              <p:ext uri="{D42A27DB-BD31-4B8C-83A1-F6EECF244321}">
                <p14:modId xmlns:p14="http://schemas.microsoft.com/office/powerpoint/2010/main" val="3896147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0339397"/>
                    </a:ext>
                  </a:extLst>
                </a:gridCol>
                <a:gridCol w="1645920">
                  <a:extLst>
                    <a:ext uri="{9D8B030D-6E8A-4147-A177-3AD203B41FA5}">
                      <a16:colId xmlns:a16="http://schemas.microsoft.com/office/drawing/2014/main" val="147600410"/>
                    </a:ext>
                  </a:extLst>
                </a:gridCol>
                <a:gridCol w="740664">
                  <a:extLst>
                    <a:ext uri="{9D8B030D-6E8A-4147-A177-3AD203B41FA5}">
                      <a16:colId xmlns:a16="http://schemas.microsoft.com/office/drawing/2014/main" val="1264012406"/>
                    </a:ext>
                  </a:extLst>
                </a:gridCol>
                <a:gridCol w="740664">
                  <a:extLst>
                    <a:ext uri="{9D8B030D-6E8A-4147-A177-3AD203B41FA5}">
                      <a16:colId xmlns:a16="http://schemas.microsoft.com/office/drawing/2014/main" val="1199093733"/>
                    </a:ext>
                  </a:extLst>
                </a:gridCol>
                <a:gridCol w="740664">
                  <a:extLst>
                    <a:ext uri="{9D8B030D-6E8A-4147-A177-3AD203B41FA5}">
                      <a16:colId xmlns:a16="http://schemas.microsoft.com/office/drawing/2014/main" val="2818801752"/>
                    </a:ext>
                  </a:extLst>
                </a:gridCol>
                <a:gridCol w="740664">
                  <a:extLst>
                    <a:ext uri="{9D8B030D-6E8A-4147-A177-3AD203B41FA5}">
                      <a16:colId xmlns:a16="http://schemas.microsoft.com/office/drawing/2014/main" val="3879603443"/>
                    </a:ext>
                  </a:extLst>
                </a:gridCol>
                <a:gridCol w="740664">
                  <a:extLst>
                    <a:ext uri="{9D8B030D-6E8A-4147-A177-3AD203B41FA5}">
                      <a16:colId xmlns:a16="http://schemas.microsoft.com/office/drawing/2014/main" val="430896370"/>
                    </a:ext>
                  </a:extLst>
                </a:gridCol>
                <a:gridCol w="740664">
                  <a:extLst>
                    <a:ext uri="{9D8B030D-6E8A-4147-A177-3AD203B41FA5}">
                      <a16:colId xmlns:a16="http://schemas.microsoft.com/office/drawing/2014/main" val="3945712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596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- 2022-03-08 12:52:09</a:t>
                      </a:r>
                      <a:r>
                        <a:rPr kumimoji="0" lang="nl-NL" sz="1000" b="0" i="0" u="none" strike="noStrike" kern="1200" cap="none" spc="0" normalizeH="0" baseline="0" noProof="0">
                          <a:ln>
                            <a:noFill/>
                          </a:ln>
                          <a:solidFill>
                            <a:prstClr val="black"/>
                          </a:solidFill>
                          <a:effectLst/>
                          <a:uLnTx/>
                          <a:uFillTx/>
                          <a:latin typeface="+mn-lt"/>
                          <a:ea typeface="+mn-ea"/>
                          <a:cs typeface="+mn-cs"/>
                        </a:rPr>
                        <a:t>
 Vrouwen.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275457883_483654886533695_3206265572666206817_n.jpg?_nc_cat=107&amp;ccb=1-5&amp;_nc_sid=8ae9d6&amp;_nc_ohc=8B_l6dHmfNIAX-Phj1B&amp;_nc_ht=scontent-iad3-1.cdninstagram.com&amp;edm=AL-3X8kEAAAA&amp;oh=00_AT_3LabAXdjZPAfED7VfY28kcI0GIIH-Vienm04uLPWnwQ&amp;oe=624FE8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79058106"/>
                  </a:ext>
                </a:extLst>
              </a:tr>
            </a:tbl>
          </a:graphicData>
        </a:graphic>
      </p:graphicFrame>
      <p:sp>
        <p:nvSpPr>
          <p:cNvPr id="4" name="Text Placeholder 3">
            <a:extLst>
              <a:ext uri="{FF2B5EF4-FFF2-40B4-BE49-F238E27FC236}">
                <a16:creationId xmlns:a16="http://schemas.microsoft.com/office/drawing/2014/main" id="{2AFAF20C-5FCC-42D4-8FE4-37794980357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3570223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BB6F2-A680-43C5-90D7-3F96BB33083A}"/>
              </a:ext>
            </a:extLst>
          </p:cNvPr>
          <p:cNvSpPr>
            <a:spLocks noGrp="1"/>
          </p:cNvSpPr>
          <p:nvPr>
            <p:ph type="title"/>
          </p:nvPr>
        </p:nvSpPr>
        <p:spPr/>
        <p:txBody>
          <a:bodyPr/>
          <a:lstStyle/>
          <a:p>
            <a:r>
              <a:rPr lang="nl-NL"/>
              <a:t>Instagram Top 10 posts met meeste interactie | NPO3FM - 5 of 25</a:t>
            </a:r>
            <a:endParaRPr lang="en-US"/>
          </a:p>
        </p:txBody>
      </p:sp>
      <p:graphicFrame>
        <p:nvGraphicFramePr>
          <p:cNvPr id="5" name="Table Placeholder 4">
            <a:extLst>
              <a:ext uri="{FF2B5EF4-FFF2-40B4-BE49-F238E27FC236}">
                <a16:creationId xmlns:a16="http://schemas.microsoft.com/office/drawing/2014/main" id="{9500F5C9-CFA8-4E1A-A02A-8329B1EB52B0}"/>
              </a:ext>
            </a:extLst>
          </p:cNvPr>
          <p:cNvGraphicFramePr>
            <a:graphicFrameLocks noGrp="1"/>
          </p:cNvGraphicFramePr>
          <p:nvPr>
            <p:ph type="tbl" sz="quarter" idx="13"/>
            <p:extLst>
              <p:ext uri="{D42A27DB-BD31-4B8C-83A1-F6EECF244321}">
                <p14:modId xmlns:p14="http://schemas.microsoft.com/office/powerpoint/2010/main" val="289177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8597417"/>
                    </a:ext>
                  </a:extLst>
                </a:gridCol>
                <a:gridCol w="1645920">
                  <a:extLst>
                    <a:ext uri="{9D8B030D-6E8A-4147-A177-3AD203B41FA5}">
                      <a16:colId xmlns:a16="http://schemas.microsoft.com/office/drawing/2014/main" val="2265114702"/>
                    </a:ext>
                  </a:extLst>
                </a:gridCol>
                <a:gridCol w="740664">
                  <a:extLst>
                    <a:ext uri="{9D8B030D-6E8A-4147-A177-3AD203B41FA5}">
                      <a16:colId xmlns:a16="http://schemas.microsoft.com/office/drawing/2014/main" val="3319446949"/>
                    </a:ext>
                  </a:extLst>
                </a:gridCol>
                <a:gridCol w="740664">
                  <a:extLst>
                    <a:ext uri="{9D8B030D-6E8A-4147-A177-3AD203B41FA5}">
                      <a16:colId xmlns:a16="http://schemas.microsoft.com/office/drawing/2014/main" val="3923660873"/>
                    </a:ext>
                  </a:extLst>
                </a:gridCol>
                <a:gridCol w="740664">
                  <a:extLst>
                    <a:ext uri="{9D8B030D-6E8A-4147-A177-3AD203B41FA5}">
                      <a16:colId xmlns:a16="http://schemas.microsoft.com/office/drawing/2014/main" val="99461246"/>
                    </a:ext>
                  </a:extLst>
                </a:gridCol>
                <a:gridCol w="740664">
                  <a:extLst>
                    <a:ext uri="{9D8B030D-6E8A-4147-A177-3AD203B41FA5}">
                      <a16:colId xmlns:a16="http://schemas.microsoft.com/office/drawing/2014/main" val="2722855262"/>
                    </a:ext>
                  </a:extLst>
                </a:gridCol>
                <a:gridCol w="740664">
                  <a:extLst>
                    <a:ext uri="{9D8B030D-6E8A-4147-A177-3AD203B41FA5}">
                      <a16:colId xmlns:a16="http://schemas.microsoft.com/office/drawing/2014/main" val="1465520642"/>
                    </a:ext>
                  </a:extLst>
                </a:gridCol>
                <a:gridCol w="740664">
                  <a:extLst>
                    <a:ext uri="{9D8B030D-6E8A-4147-A177-3AD203B41FA5}">
                      <a16:colId xmlns:a16="http://schemas.microsoft.com/office/drawing/2014/main" val="2258324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341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- 2022-03-31 18:54:49</a:t>
                      </a:r>
                      <a:r>
                        <a:rPr kumimoji="0" lang="nl-NL" sz="1000" b="0" i="0" u="none" strike="noStrike" kern="1200" cap="none" spc="0" normalizeH="0" baseline="0" noProof="0">
                          <a:ln>
                            <a:noFill/>
                          </a:ln>
                          <a:solidFill>
                            <a:prstClr val="black"/>
                          </a:solidFill>
                          <a:effectLst/>
                          <a:uLnTx/>
                          <a:uFillTx/>
                          <a:latin typeface="+mn-lt"/>
                          <a:ea typeface="+mn-ea"/>
                          <a:cs typeface="+mn-cs"/>
                        </a:rPr>
                        <a:t>
 Door een concert heen praten: ja of nee? 🤔 #3FM #WelkomBijDeClub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277700951_119732803821491_4929574623010282072_n.jpg?_nc_cat=104&amp;ccb=1-5&amp;_nc_sid=8ae9d6&amp;_nc_ohc=vcf5wvLjIFEAX9nI3Lp&amp;_nc_ht=scontent-iad3-1.cdninstagram.com&amp;edm=AL-3X8kEAAAA&amp;oh=00_AT8st7VMBIiAv08R22NLzgpmG82yqRbmXwUYPH2eqLyP5Q&amp;oe=6251022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4979873"/>
                  </a:ext>
                </a:extLst>
              </a:tr>
            </a:tbl>
          </a:graphicData>
        </a:graphic>
      </p:graphicFrame>
      <p:sp>
        <p:nvSpPr>
          <p:cNvPr id="4" name="Text Placeholder 3">
            <a:extLst>
              <a:ext uri="{FF2B5EF4-FFF2-40B4-BE49-F238E27FC236}">
                <a16:creationId xmlns:a16="http://schemas.microsoft.com/office/drawing/2014/main" id="{98272733-C7D4-474F-B548-012C6467151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0705194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92B3-6284-43CB-A08A-C995715B9D93}"/>
              </a:ext>
            </a:extLst>
          </p:cNvPr>
          <p:cNvSpPr>
            <a:spLocks noGrp="1"/>
          </p:cNvSpPr>
          <p:nvPr>
            <p:ph type="title"/>
          </p:nvPr>
        </p:nvSpPr>
        <p:spPr/>
        <p:txBody>
          <a:bodyPr/>
          <a:lstStyle/>
          <a:p>
            <a:r>
              <a:rPr lang="nl-NL"/>
              <a:t>Instagram Top 10 posts met meeste interactie | NPO3FM - 6 of 25</a:t>
            </a:r>
            <a:endParaRPr lang="en-US"/>
          </a:p>
        </p:txBody>
      </p:sp>
      <p:graphicFrame>
        <p:nvGraphicFramePr>
          <p:cNvPr id="5" name="Table Placeholder 4">
            <a:extLst>
              <a:ext uri="{FF2B5EF4-FFF2-40B4-BE49-F238E27FC236}">
                <a16:creationId xmlns:a16="http://schemas.microsoft.com/office/drawing/2014/main" id="{FDF71DFA-952F-40E2-BF36-39316EB6BDC4}"/>
              </a:ext>
            </a:extLst>
          </p:cNvPr>
          <p:cNvGraphicFramePr>
            <a:graphicFrameLocks noGrp="1"/>
          </p:cNvGraphicFramePr>
          <p:nvPr>
            <p:ph type="tbl" sz="quarter" idx="13"/>
            <p:extLst>
              <p:ext uri="{D42A27DB-BD31-4B8C-83A1-F6EECF244321}">
                <p14:modId xmlns:p14="http://schemas.microsoft.com/office/powerpoint/2010/main" val="4289414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1482289"/>
                    </a:ext>
                  </a:extLst>
                </a:gridCol>
                <a:gridCol w="1645920">
                  <a:extLst>
                    <a:ext uri="{9D8B030D-6E8A-4147-A177-3AD203B41FA5}">
                      <a16:colId xmlns:a16="http://schemas.microsoft.com/office/drawing/2014/main" val="3776504690"/>
                    </a:ext>
                  </a:extLst>
                </a:gridCol>
                <a:gridCol w="740664">
                  <a:extLst>
                    <a:ext uri="{9D8B030D-6E8A-4147-A177-3AD203B41FA5}">
                      <a16:colId xmlns:a16="http://schemas.microsoft.com/office/drawing/2014/main" val="394073703"/>
                    </a:ext>
                  </a:extLst>
                </a:gridCol>
                <a:gridCol w="740664">
                  <a:extLst>
                    <a:ext uri="{9D8B030D-6E8A-4147-A177-3AD203B41FA5}">
                      <a16:colId xmlns:a16="http://schemas.microsoft.com/office/drawing/2014/main" val="1390929981"/>
                    </a:ext>
                  </a:extLst>
                </a:gridCol>
                <a:gridCol w="740664">
                  <a:extLst>
                    <a:ext uri="{9D8B030D-6E8A-4147-A177-3AD203B41FA5}">
                      <a16:colId xmlns:a16="http://schemas.microsoft.com/office/drawing/2014/main" val="4281675726"/>
                    </a:ext>
                  </a:extLst>
                </a:gridCol>
                <a:gridCol w="740664">
                  <a:extLst>
                    <a:ext uri="{9D8B030D-6E8A-4147-A177-3AD203B41FA5}">
                      <a16:colId xmlns:a16="http://schemas.microsoft.com/office/drawing/2014/main" val="2568225680"/>
                    </a:ext>
                  </a:extLst>
                </a:gridCol>
                <a:gridCol w="740664">
                  <a:extLst>
                    <a:ext uri="{9D8B030D-6E8A-4147-A177-3AD203B41FA5}">
                      <a16:colId xmlns:a16="http://schemas.microsoft.com/office/drawing/2014/main" val="2117056856"/>
                    </a:ext>
                  </a:extLst>
                </a:gridCol>
                <a:gridCol w="740664">
                  <a:extLst>
                    <a:ext uri="{9D8B030D-6E8A-4147-A177-3AD203B41FA5}">
                      <a16:colId xmlns:a16="http://schemas.microsoft.com/office/drawing/2014/main" val="4242240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768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19:57:13</a:t>
                      </a:r>
                      <a:r>
                        <a:rPr kumimoji="0" lang="nl-NL" sz="1000" b="0" i="0" u="none" strike="noStrike" kern="1200" cap="none" spc="0" normalizeH="0" baseline="0" noProof="0">
                          <a:ln>
                            <a:noFill/>
                          </a:ln>
                          <a:solidFill>
                            <a:prstClr val="black"/>
                          </a:solidFill>
                          <a:effectLst/>
                          <a:uLnTx/>
                          <a:uFillTx/>
                          <a:latin typeface="+mn-lt"/>
                          <a:ea typeface="+mn-ea"/>
                          <a:cs typeface="+mn-cs"/>
                        </a:rPr>
                        <a:t>
 "Dit jaar wil ik heel graag de mensen bedanken met wie ik werk en jullie bedanken voor het luisteren naar mijn muziek." 💚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277290580_154134143686308_2842014779659945772_n.jpg?_nc_cat=110&amp;ccb=1-5&amp;_nc_sid=8ae9d6&amp;_nc_ohc=K50qwpoCh-wAX_zKFrY&amp;_nc_ht=scontent-iad3-1.cdninstagram.com&amp;edm=AL-3X8kEAAAA&amp;oh=00_AT_zJS68MqX4lNTorNE9bI63dtAO55i7HMBD9eQ4tXDr2A&amp;oe=624FE96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32897912"/>
                  </a:ext>
                </a:extLst>
              </a:tr>
            </a:tbl>
          </a:graphicData>
        </a:graphic>
      </p:graphicFrame>
      <p:sp>
        <p:nvSpPr>
          <p:cNvPr id="4" name="Text Placeholder 3">
            <a:extLst>
              <a:ext uri="{FF2B5EF4-FFF2-40B4-BE49-F238E27FC236}">
                <a16:creationId xmlns:a16="http://schemas.microsoft.com/office/drawing/2014/main" id="{5DCBAE60-A394-4A90-84D9-EA57A9760B3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950035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09C2-6FDE-44F1-8935-43BC4E9069C5}"/>
              </a:ext>
            </a:extLst>
          </p:cNvPr>
          <p:cNvSpPr>
            <a:spLocks noGrp="1"/>
          </p:cNvSpPr>
          <p:nvPr>
            <p:ph type="title"/>
          </p:nvPr>
        </p:nvSpPr>
        <p:spPr/>
        <p:txBody>
          <a:bodyPr/>
          <a:lstStyle/>
          <a:p>
            <a:r>
              <a:rPr lang="nl-NL"/>
              <a:t>Instagram Top 10 posts met meeste interactie | NPO3FM - 7 of 25</a:t>
            </a:r>
            <a:endParaRPr lang="en-US"/>
          </a:p>
        </p:txBody>
      </p:sp>
      <p:graphicFrame>
        <p:nvGraphicFramePr>
          <p:cNvPr id="5" name="Table Placeholder 4">
            <a:extLst>
              <a:ext uri="{FF2B5EF4-FFF2-40B4-BE49-F238E27FC236}">
                <a16:creationId xmlns:a16="http://schemas.microsoft.com/office/drawing/2014/main" id="{02A64EF9-AAD2-4882-ADF8-BBB6FCC23FD5}"/>
              </a:ext>
            </a:extLst>
          </p:cNvPr>
          <p:cNvGraphicFramePr>
            <a:graphicFrameLocks noGrp="1"/>
          </p:cNvGraphicFramePr>
          <p:nvPr>
            <p:ph type="tbl" sz="quarter" idx="13"/>
            <p:extLst>
              <p:ext uri="{D42A27DB-BD31-4B8C-83A1-F6EECF244321}">
                <p14:modId xmlns:p14="http://schemas.microsoft.com/office/powerpoint/2010/main" val="203200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6746999"/>
                    </a:ext>
                  </a:extLst>
                </a:gridCol>
                <a:gridCol w="1645920">
                  <a:extLst>
                    <a:ext uri="{9D8B030D-6E8A-4147-A177-3AD203B41FA5}">
                      <a16:colId xmlns:a16="http://schemas.microsoft.com/office/drawing/2014/main" val="1928819666"/>
                    </a:ext>
                  </a:extLst>
                </a:gridCol>
                <a:gridCol w="740664">
                  <a:extLst>
                    <a:ext uri="{9D8B030D-6E8A-4147-A177-3AD203B41FA5}">
                      <a16:colId xmlns:a16="http://schemas.microsoft.com/office/drawing/2014/main" val="3103467339"/>
                    </a:ext>
                  </a:extLst>
                </a:gridCol>
                <a:gridCol w="740664">
                  <a:extLst>
                    <a:ext uri="{9D8B030D-6E8A-4147-A177-3AD203B41FA5}">
                      <a16:colId xmlns:a16="http://schemas.microsoft.com/office/drawing/2014/main" val="2703077888"/>
                    </a:ext>
                  </a:extLst>
                </a:gridCol>
                <a:gridCol w="740664">
                  <a:extLst>
                    <a:ext uri="{9D8B030D-6E8A-4147-A177-3AD203B41FA5}">
                      <a16:colId xmlns:a16="http://schemas.microsoft.com/office/drawing/2014/main" val="962048363"/>
                    </a:ext>
                  </a:extLst>
                </a:gridCol>
                <a:gridCol w="740664">
                  <a:extLst>
                    <a:ext uri="{9D8B030D-6E8A-4147-A177-3AD203B41FA5}">
                      <a16:colId xmlns:a16="http://schemas.microsoft.com/office/drawing/2014/main" val="3566810870"/>
                    </a:ext>
                  </a:extLst>
                </a:gridCol>
                <a:gridCol w="740664">
                  <a:extLst>
                    <a:ext uri="{9D8B030D-6E8A-4147-A177-3AD203B41FA5}">
                      <a16:colId xmlns:a16="http://schemas.microsoft.com/office/drawing/2014/main" val="3830637889"/>
                    </a:ext>
                  </a:extLst>
                </a:gridCol>
                <a:gridCol w="740664">
                  <a:extLst>
                    <a:ext uri="{9D8B030D-6E8A-4147-A177-3AD203B41FA5}">
                      <a16:colId xmlns:a16="http://schemas.microsoft.com/office/drawing/2014/main" val="477883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226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- 2022-03-24 22:06:43</a:t>
                      </a:r>
                      <a:r>
                        <a:rPr kumimoji="0" lang="en-US" sz="1000" b="0" i="0" u="none" strike="noStrike" kern="1200" cap="none" spc="0" normalizeH="0" baseline="0" noProof="0">
                          <a:ln>
                            <a:noFill/>
                          </a:ln>
                          <a:solidFill>
                            <a:prstClr val="black"/>
                          </a:solidFill>
                          <a:effectLst/>
                          <a:uLnTx/>
                          <a:uFillTx/>
                          <a:latin typeface="+mn-lt"/>
                          <a:ea typeface="+mn-ea"/>
                          <a:cs typeface="+mn-cs"/>
                        </a:rPr>
                        <a:t>
 Wát een avond! 💚 #3FM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277112531_507209007636626_2704384418788433122_n.jpg?_nc_cat=100&amp;ccb=1-5&amp;_nc_sid=8ae9d6&amp;_nc_ohc=fl4G8XCNYkYAX_ttxPE&amp;_nc_ht=scontent-iad3-1.cdninstagram.com&amp;edm=AL-3X8kEAAAA&amp;oh=00_AT8IqDHDdhsALS34TUg1OgnJmgS1kLci66yKNeCdzqF4xQ&amp;oe=62507C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51910543"/>
                  </a:ext>
                </a:extLst>
              </a:tr>
            </a:tbl>
          </a:graphicData>
        </a:graphic>
      </p:graphicFrame>
      <p:sp>
        <p:nvSpPr>
          <p:cNvPr id="4" name="Text Placeholder 3">
            <a:extLst>
              <a:ext uri="{FF2B5EF4-FFF2-40B4-BE49-F238E27FC236}">
                <a16:creationId xmlns:a16="http://schemas.microsoft.com/office/drawing/2014/main" id="{85936E12-10A7-425A-B21E-729BAE96622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615700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D1682-7ECE-4DF0-AFF1-483CDBD03544}"/>
              </a:ext>
            </a:extLst>
          </p:cNvPr>
          <p:cNvSpPr>
            <a:spLocks noGrp="1"/>
          </p:cNvSpPr>
          <p:nvPr>
            <p:ph type="title"/>
          </p:nvPr>
        </p:nvSpPr>
        <p:spPr/>
        <p:txBody>
          <a:bodyPr/>
          <a:lstStyle/>
          <a:p>
            <a:r>
              <a:rPr lang="nl-NL"/>
              <a:t>Instagram Top 10 posts met meeste interactie | NPO3FM - 8 of 25</a:t>
            </a:r>
            <a:endParaRPr lang="en-US"/>
          </a:p>
        </p:txBody>
      </p:sp>
      <p:graphicFrame>
        <p:nvGraphicFramePr>
          <p:cNvPr id="5" name="Table Placeholder 4">
            <a:extLst>
              <a:ext uri="{FF2B5EF4-FFF2-40B4-BE49-F238E27FC236}">
                <a16:creationId xmlns:a16="http://schemas.microsoft.com/office/drawing/2014/main" id="{BF889715-3787-43D2-B863-871AA3225D9B}"/>
              </a:ext>
            </a:extLst>
          </p:cNvPr>
          <p:cNvGraphicFramePr>
            <a:graphicFrameLocks noGrp="1"/>
          </p:cNvGraphicFramePr>
          <p:nvPr>
            <p:ph type="tbl" sz="quarter" idx="13"/>
            <p:extLst>
              <p:ext uri="{D42A27DB-BD31-4B8C-83A1-F6EECF244321}">
                <p14:modId xmlns:p14="http://schemas.microsoft.com/office/powerpoint/2010/main" val="505092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7406813"/>
                    </a:ext>
                  </a:extLst>
                </a:gridCol>
                <a:gridCol w="1645920">
                  <a:extLst>
                    <a:ext uri="{9D8B030D-6E8A-4147-A177-3AD203B41FA5}">
                      <a16:colId xmlns:a16="http://schemas.microsoft.com/office/drawing/2014/main" val="9853200"/>
                    </a:ext>
                  </a:extLst>
                </a:gridCol>
                <a:gridCol w="740664">
                  <a:extLst>
                    <a:ext uri="{9D8B030D-6E8A-4147-A177-3AD203B41FA5}">
                      <a16:colId xmlns:a16="http://schemas.microsoft.com/office/drawing/2014/main" val="1981602757"/>
                    </a:ext>
                  </a:extLst>
                </a:gridCol>
                <a:gridCol w="740664">
                  <a:extLst>
                    <a:ext uri="{9D8B030D-6E8A-4147-A177-3AD203B41FA5}">
                      <a16:colId xmlns:a16="http://schemas.microsoft.com/office/drawing/2014/main" val="645221277"/>
                    </a:ext>
                  </a:extLst>
                </a:gridCol>
                <a:gridCol w="740664">
                  <a:extLst>
                    <a:ext uri="{9D8B030D-6E8A-4147-A177-3AD203B41FA5}">
                      <a16:colId xmlns:a16="http://schemas.microsoft.com/office/drawing/2014/main" val="2143508994"/>
                    </a:ext>
                  </a:extLst>
                </a:gridCol>
                <a:gridCol w="740664">
                  <a:extLst>
                    <a:ext uri="{9D8B030D-6E8A-4147-A177-3AD203B41FA5}">
                      <a16:colId xmlns:a16="http://schemas.microsoft.com/office/drawing/2014/main" val="3439545992"/>
                    </a:ext>
                  </a:extLst>
                </a:gridCol>
                <a:gridCol w="740664">
                  <a:extLst>
                    <a:ext uri="{9D8B030D-6E8A-4147-A177-3AD203B41FA5}">
                      <a16:colId xmlns:a16="http://schemas.microsoft.com/office/drawing/2014/main" val="3288302910"/>
                    </a:ext>
                  </a:extLst>
                </a:gridCol>
                <a:gridCol w="740664">
                  <a:extLst>
                    <a:ext uri="{9D8B030D-6E8A-4147-A177-3AD203B41FA5}">
                      <a16:colId xmlns:a16="http://schemas.microsoft.com/office/drawing/2014/main" val="2244675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490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- 2022-03-10 07:03:43</a:t>
                      </a:r>
                      <a:r>
                        <a:rPr kumimoji="0" lang="nl-NL" sz="1000" b="0" i="0" u="none" strike="noStrike" kern="1200" cap="none" spc="0" normalizeH="0" baseline="0" noProof="0">
                          <a:ln>
                            <a:noFill/>
                          </a:ln>
                          <a:solidFill>
                            <a:prstClr val="black"/>
                          </a:solidFill>
                          <a:effectLst/>
                          <a:uLnTx/>
                          <a:uFillTx/>
                          <a:latin typeface="+mn-lt"/>
                          <a:ea typeface="+mn-ea"/>
                          <a:cs typeface="+mn-cs"/>
                        </a:rPr>
                        <a:t>
 Hebben de ervaren concertgangers nog tips voor de jonge generatie? 👇 #3FM #concert #liveshows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275623616_3130708720487214_7672554304576567494_n.jpg?_nc_cat=106&amp;ccb=1-5&amp;_nc_sid=8ae9d6&amp;_nc_ohc=g-u2hdTJ3WkAX_txTCH&amp;_nc_ht=scontent-iad3-1.cdninstagram.com&amp;edm=AL-3X8kEAAAA&amp;oh=00_AT9_MVNsH4YtoODXzhSp0eYC8-g8GQvPR-IHNkfizNX_pw&amp;oe=624FF41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9772841"/>
                  </a:ext>
                </a:extLst>
              </a:tr>
            </a:tbl>
          </a:graphicData>
        </a:graphic>
      </p:graphicFrame>
      <p:sp>
        <p:nvSpPr>
          <p:cNvPr id="4" name="Text Placeholder 3">
            <a:extLst>
              <a:ext uri="{FF2B5EF4-FFF2-40B4-BE49-F238E27FC236}">
                <a16:creationId xmlns:a16="http://schemas.microsoft.com/office/drawing/2014/main" id="{83822BC4-739E-4537-8A1A-69346CBC9B4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696164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B8B06-37C1-44F4-B188-AA26790BD64C}"/>
              </a:ext>
            </a:extLst>
          </p:cNvPr>
          <p:cNvSpPr>
            <a:spLocks noGrp="1"/>
          </p:cNvSpPr>
          <p:nvPr>
            <p:ph type="title"/>
          </p:nvPr>
        </p:nvSpPr>
        <p:spPr/>
        <p:txBody>
          <a:bodyPr/>
          <a:lstStyle/>
          <a:p>
            <a:r>
              <a:rPr lang="nl-NL"/>
              <a:t>Instagram Top 10 posts met meeste interactie | NPO3FM - 9 of 25</a:t>
            </a:r>
            <a:endParaRPr lang="en-US"/>
          </a:p>
        </p:txBody>
      </p:sp>
      <p:graphicFrame>
        <p:nvGraphicFramePr>
          <p:cNvPr id="5" name="Table Placeholder 4">
            <a:extLst>
              <a:ext uri="{FF2B5EF4-FFF2-40B4-BE49-F238E27FC236}">
                <a16:creationId xmlns:a16="http://schemas.microsoft.com/office/drawing/2014/main" id="{2C120B5D-EF0D-429E-8BDB-6DFCC8241DF3}"/>
              </a:ext>
            </a:extLst>
          </p:cNvPr>
          <p:cNvGraphicFramePr>
            <a:graphicFrameLocks noGrp="1"/>
          </p:cNvGraphicFramePr>
          <p:nvPr>
            <p:ph type="tbl" sz="quarter" idx="13"/>
            <p:extLst>
              <p:ext uri="{D42A27DB-BD31-4B8C-83A1-F6EECF244321}">
                <p14:modId xmlns:p14="http://schemas.microsoft.com/office/powerpoint/2010/main" val="222841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8291708"/>
                    </a:ext>
                  </a:extLst>
                </a:gridCol>
                <a:gridCol w="1645920">
                  <a:extLst>
                    <a:ext uri="{9D8B030D-6E8A-4147-A177-3AD203B41FA5}">
                      <a16:colId xmlns:a16="http://schemas.microsoft.com/office/drawing/2014/main" val="1911474877"/>
                    </a:ext>
                  </a:extLst>
                </a:gridCol>
                <a:gridCol w="740664">
                  <a:extLst>
                    <a:ext uri="{9D8B030D-6E8A-4147-A177-3AD203B41FA5}">
                      <a16:colId xmlns:a16="http://schemas.microsoft.com/office/drawing/2014/main" val="3180519272"/>
                    </a:ext>
                  </a:extLst>
                </a:gridCol>
                <a:gridCol w="740664">
                  <a:extLst>
                    <a:ext uri="{9D8B030D-6E8A-4147-A177-3AD203B41FA5}">
                      <a16:colId xmlns:a16="http://schemas.microsoft.com/office/drawing/2014/main" val="1430920477"/>
                    </a:ext>
                  </a:extLst>
                </a:gridCol>
                <a:gridCol w="740664">
                  <a:extLst>
                    <a:ext uri="{9D8B030D-6E8A-4147-A177-3AD203B41FA5}">
                      <a16:colId xmlns:a16="http://schemas.microsoft.com/office/drawing/2014/main" val="2388886751"/>
                    </a:ext>
                  </a:extLst>
                </a:gridCol>
                <a:gridCol w="740664">
                  <a:extLst>
                    <a:ext uri="{9D8B030D-6E8A-4147-A177-3AD203B41FA5}">
                      <a16:colId xmlns:a16="http://schemas.microsoft.com/office/drawing/2014/main" val="4167758857"/>
                    </a:ext>
                  </a:extLst>
                </a:gridCol>
                <a:gridCol w="740664">
                  <a:extLst>
                    <a:ext uri="{9D8B030D-6E8A-4147-A177-3AD203B41FA5}">
                      <a16:colId xmlns:a16="http://schemas.microsoft.com/office/drawing/2014/main" val="331780028"/>
                    </a:ext>
                  </a:extLst>
                </a:gridCol>
                <a:gridCol w="740664">
                  <a:extLst>
                    <a:ext uri="{9D8B030D-6E8A-4147-A177-3AD203B41FA5}">
                      <a16:colId xmlns:a16="http://schemas.microsoft.com/office/drawing/2014/main" val="1901248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781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- 2022-03-27 06:00:28</a:t>
                      </a:r>
                      <a:r>
                        <a:rPr kumimoji="0" lang="nl-NL" sz="1000" b="0" i="0" u="none" strike="noStrike" kern="1200" cap="none" spc="0" normalizeH="0" baseline="0" noProof="0">
                          <a:ln>
                            <a:noFill/>
                          </a:ln>
                          <a:solidFill>
                            <a:prstClr val="black"/>
                          </a:solidFill>
                          <a:effectLst/>
                          <a:uLnTx/>
                          <a:uFillTx/>
                          <a:latin typeface="+mn-lt"/>
                          <a:ea typeface="+mn-ea"/>
                          <a:cs typeface="+mn-cs"/>
                        </a:rPr>
                        <a:t>
 Tag die ene bestie die nooit naar huis wil 🙄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277243812_387386376557289_2684873203326337884_n.jpg?_nc_cat=100&amp;ccb=1-5&amp;_nc_sid=8ae9d6&amp;_nc_ohc=xdXa1xBcZQUAX-Pvi7L&amp;_nc_ht=scontent-iad3-1.cdninstagram.com&amp;edm=AL-3X8kEAAAA&amp;oh=00_AT-7vCqeAXhGXQ9Fbdy_77WSzk9HM0EuEqHZPmCKKUBd7Q&amp;oe=62503674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8523904"/>
                  </a:ext>
                </a:extLst>
              </a:tr>
            </a:tbl>
          </a:graphicData>
        </a:graphic>
      </p:graphicFrame>
      <p:sp>
        <p:nvSpPr>
          <p:cNvPr id="4" name="Text Placeholder 3">
            <a:extLst>
              <a:ext uri="{FF2B5EF4-FFF2-40B4-BE49-F238E27FC236}">
                <a16:creationId xmlns:a16="http://schemas.microsoft.com/office/drawing/2014/main" id="{6DFE9420-A1EE-41AB-96CB-8B7C4263F3E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69715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034EB-0B3A-42F6-9FF6-F2A2F5D124ED}"/>
              </a:ext>
            </a:extLst>
          </p:cNvPr>
          <p:cNvSpPr>
            <a:spLocks noGrp="1"/>
          </p:cNvSpPr>
          <p:nvPr>
            <p:ph type="title"/>
          </p:nvPr>
        </p:nvSpPr>
        <p:spPr/>
        <p:txBody>
          <a:bodyPr/>
          <a:lstStyle/>
          <a:p>
            <a:r>
              <a:rPr lang="nl-NL"/>
              <a:t>Instagram Top 10 posts met meeste interactie | NPO3FM - 10 of 25</a:t>
            </a:r>
            <a:endParaRPr lang="en-US"/>
          </a:p>
        </p:txBody>
      </p:sp>
      <p:graphicFrame>
        <p:nvGraphicFramePr>
          <p:cNvPr id="5" name="Table Placeholder 4">
            <a:extLst>
              <a:ext uri="{FF2B5EF4-FFF2-40B4-BE49-F238E27FC236}">
                <a16:creationId xmlns:a16="http://schemas.microsoft.com/office/drawing/2014/main" id="{7F9ABAE7-7F49-4A90-BEAC-C60E7BCA2700}"/>
              </a:ext>
            </a:extLst>
          </p:cNvPr>
          <p:cNvGraphicFramePr>
            <a:graphicFrameLocks noGrp="1"/>
          </p:cNvGraphicFramePr>
          <p:nvPr>
            <p:ph type="tbl" sz="quarter" idx="13"/>
            <p:extLst>
              <p:ext uri="{D42A27DB-BD31-4B8C-83A1-F6EECF244321}">
                <p14:modId xmlns:p14="http://schemas.microsoft.com/office/powerpoint/2010/main" val="2814528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8318616"/>
                    </a:ext>
                  </a:extLst>
                </a:gridCol>
                <a:gridCol w="1645920">
                  <a:extLst>
                    <a:ext uri="{9D8B030D-6E8A-4147-A177-3AD203B41FA5}">
                      <a16:colId xmlns:a16="http://schemas.microsoft.com/office/drawing/2014/main" val="145528963"/>
                    </a:ext>
                  </a:extLst>
                </a:gridCol>
                <a:gridCol w="740664">
                  <a:extLst>
                    <a:ext uri="{9D8B030D-6E8A-4147-A177-3AD203B41FA5}">
                      <a16:colId xmlns:a16="http://schemas.microsoft.com/office/drawing/2014/main" val="1737423074"/>
                    </a:ext>
                  </a:extLst>
                </a:gridCol>
                <a:gridCol w="740664">
                  <a:extLst>
                    <a:ext uri="{9D8B030D-6E8A-4147-A177-3AD203B41FA5}">
                      <a16:colId xmlns:a16="http://schemas.microsoft.com/office/drawing/2014/main" val="2653731916"/>
                    </a:ext>
                  </a:extLst>
                </a:gridCol>
                <a:gridCol w="740664">
                  <a:extLst>
                    <a:ext uri="{9D8B030D-6E8A-4147-A177-3AD203B41FA5}">
                      <a16:colId xmlns:a16="http://schemas.microsoft.com/office/drawing/2014/main" val="4230695101"/>
                    </a:ext>
                  </a:extLst>
                </a:gridCol>
                <a:gridCol w="740664">
                  <a:extLst>
                    <a:ext uri="{9D8B030D-6E8A-4147-A177-3AD203B41FA5}">
                      <a16:colId xmlns:a16="http://schemas.microsoft.com/office/drawing/2014/main" val="4255684674"/>
                    </a:ext>
                  </a:extLst>
                </a:gridCol>
                <a:gridCol w="740664">
                  <a:extLst>
                    <a:ext uri="{9D8B030D-6E8A-4147-A177-3AD203B41FA5}">
                      <a16:colId xmlns:a16="http://schemas.microsoft.com/office/drawing/2014/main" val="182810492"/>
                    </a:ext>
                  </a:extLst>
                </a:gridCol>
                <a:gridCol w="740664">
                  <a:extLst>
                    <a:ext uri="{9D8B030D-6E8A-4147-A177-3AD203B41FA5}">
                      <a16:colId xmlns:a16="http://schemas.microsoft.com/office/drawing/2014/main" val="2835352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90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- 2022-03-26 07:20:40</a:t>
                      </a:r>
                      <a:r>
                        <a:rPr kumimoji="0" lang="nl-NL" sz="1000" b="0" i="0" u="none" strike="noStrike" kern="1200" cap="none" spc="0" normalizeH="0" baseline="0" noProof="0">
                          <a:ln>
                            <a:noFill/>
                          </a:ln>
                          <a:solidFill>
                            <a:prstClr val="black"/>
                          </a:solidFill>
                          <a:effectLst/>
                          <a:uLnTx/>
                          <a:uFillTx/>
                          <a:latin typeface="+mn-lt"/>
                          <a:ea typeface="+mn-ea"/>
                          <a:cs typeface="+mn-cs"/>
                        </a:rPr>
                        <a:t>
 "Zijn muzikale ziel en aanstekelijke lach zullen altijd in ons voortleven." 💚 #3FM #FooFighters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277416022_1073763773173882_1125023842683367163_n.jpg?_nc_cat=106&amp;ccb=1-5&amp;_nc_sid=8ae9d6&amp;_nc_ohc=e_uxaIV8GjsAX-aBqGY&amp;_nc_ht=scontent-iad3-1.cdninstagram.com&amp;edm=AL-3X8kEAAAA&amp;oh=00_AT8HM7li6Yiu0KhIMDuDqLG3QsNeP1q3Qe80d62n1sFxzA&amp;oe=624FDF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094378"/>
                  </a:ext>
                </a:extLst>
              </a:tr>
            </a:tbl>
          </a:graphicData>
        </a:graphic>
      </p:graphicFrame>
      <p:sp>
        <p:nvSpPr>
          <p:cNvPr id="4" name="Text Placeholder 3">
            <a:extLst>
              <a:ext uri="{FF2B5EF4-FFF2-40B4-BE49-F238E27FC236}">
                <a16:creationId xmlns:a16="http://schemas.microsoft.com/office/drawing/2014/main" id="{C722369F-2C1A-40A1-8113-934F4B1ED84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5851924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B837-8A46-4489-B31B-49AC6EF7DD9A}"/>
              </a:ext>
            </a:extLst>
          </p:cNvPr>
          <p:cNvSpPr>
            <a:spLocks noGrp="1"/>
          </p:cNvSpPr>
          <p:nvPr>
            <p:ph type="title"/>
          </p:nvPr>
        </p:nvSpPr>
        <p:spPr/>
        <p:txBody>
          <a:bodyPr/>
          <a:lstStyle/>
          <a:p>
            <a:r>
              <a:rPr lang="nl-NL"/>
              <a:t>Instagram Top 10 posts met meeste interactie | NPO3FM - 11 of 25</a:t>
            </a:r>
            <a:endParaRPr lang="en-US"/>
          </a:p>
        </p:txBody>
      </p:sp>
      <p:graphicFrame>
        <p:nvGraphicFramePr>
          <p:cNvPr id="5" name="Table Placeholder 4">
            <a:extLst>
              <a:ext uri="{FF2B5EF4-FFF2-40B4-BE49-F238E27FC236}">
                <a16:creationId xmlns:a16="http://schemas.microsoft.com/office/drawing/2014/main" id="{F79AAB6B-7491-4BAE-A4D6-CD12525C731E}"/>
              </a:ext>
            </a:extLst>
          </p:cNvPr>
          <p:cNvGraphicFramePr>
            <a:graphicFrameLocks noGrp="1"/>
          </p:cNvGraphicFramePr>
          <p:nvPr>
            <p:ph type="tbl" sz="quarter" idx="13"/>
            <p:extLst>
              <p:ext uri="{D42A27DB-BD31-4B8C-83A1-F6EECF244321}">
                <p14:modId xmlns:p14="http://schemas.microsoft.com/office/powerpoint/2010/main" val="3734341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2340321"/>
                    </a:ext>
                  </a:extLst>
                </a:gridCol>
                <a:gridCol w="1645920">
                  <a:extLst>
                    <a:ext uri="{9D8B030D-6E8A-4147-A177-3AD203B41FA5}">
                      <a16:colId xmlns:a16="http://schemas.microsoft.com/office/drawing/2014/main" val="3153572976"/>
                    </a:ext>
                  </a:extLst>
                </a:gridCol>
                <a:gridCol w="740664">
                  <a:extLst>
                    <a:ext uri="{9D8B030D-6E8A-4147-A177-3AD203B41FA5}">
                      <a16:colId xmlns:a16="http://schemas.microsoft.com/office/drawing/2014/main" val="1870943440"/>
                    </a:ext>
                  </a:extLst>
                </a:gridCol>
                <a:gridCol w="740664">
                  <a:extLst>
                    <a:ext uri="{9D8B030D-6E8A-4147-A177-3AD203B41FA5}">
                      <a16:colId xmlns:a16="http://schemas.microsoft.com/office/drawing/2014/main" val="4029408444"/>
                    </a:ext>
                  </a:extLst>
                </a:gridCol>
                <a:gridCol w="740664">
                  <a:extLst>
                    <a:ext uri="{9D8B030D-6E8A-4147-A177-3AD203B41FA5}">
                      <a16:colId xmlns:a16="http://schemas.microsoft.com/office/drawing/2014/main" val="569053467"/>
                    </a:ext>
                  </a:extLst>
                </a:gridCol>
                <a:gridCol w="740664">
                  <a:extLst>
                    <a:ext uri="{9D8B030D-6E8A-4147-A177-3AD203B41FA5}">
                      <a16:colId xmlns:a16="http://schemas.microsoft.com/office/drawing/2014/main" val="2821215064"/>
                    </a:ext>
                  </a:extLst>
                </a:gridCol>
                <a:gridCol w="740664">
                  <a:extLst>
                    <a:ext uri="{9D8B030D-6E8A-4147-A177-3AD203B41FA5}">
                      <a16:colId xmlns:a16="http://schemas.microsoft.com/office/drawing/2014/main" val="1197993505"/>
                    </a:ext>
                  </a:extLst>
                </a:gridCol>
                <a:gridCol w="740664">
                  <a:extLst>
                    <a:ext uri="{9D8B030D-6E8A-4147-A177-3AD203B41FA5}">
                      <a16:colId xmlns:a16="http://schemas.microsoft.com/office/drawing/2014/main" val="983942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784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- 2022-03-18 21:22:18</a:t>
                      </a:r>
                      <a:r>
                        <a:rPr kumimoji="0" lang="en-US" sz="1000" b="0" i="0" u="none" strike="noStrike" kern="1200" cap="none" spc="0" normalizeH="0" baseline="0" noProof="0">
                          <a:ln>
                            <a:noFill/>
                          </a:ln>
                          <a:solidFill>
                            <a:prstClr val="black"/>
                          </a:solidFill>
                          <a:effectLst/>
                          <a:uLnTx/>
                          <a:uFillTx/>
                          <a:latin typeface="+mn-lt"/>
                          <a:ea typeface="+mn-ea"/>
                          <a:cs typeface="+mn-cs"/>
                        </a:rPr>
                        <a:t>
 Froukje + band + S10 = Paradiso in vuur en vlam! 🔥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275940557_138659895327536_3727881003012370694_n.jpg?_nc_cat=111&amp;ccb=1-5&amp;_nc_sid=8ae9d6&amp;_nc_ohc=cgmXiw1LAFMAX_klWRf&amp;_nc_ht=scontent-iad3-1.cdninstagram.com&amp;edm=AL-3X8kEAAAA&amp;oh=00_AT_iAl5EtMcqMdxm9pTeo0MJ3K2GjdShxLb2PO0I42znaA&amp;oe=62502A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09149175"/>
                  </a:ext>
                </a:extLst>
              </a:tr>
            </a:tbl>
          </a:graphicData>
        </a:graphic>
      </p:graphicFrame>
      <p:sp>
        <p:nvSpPr>
          <p:cNvPr id="4" name="Text Placeholder 3">
            <a:extLst>
              <a:ext uri="{FF2B5EF4-FFF2-40B4-BE49-F238E27FC236}">
                <a16:creationId xmlns:a16="http://schemas.microsoft.com/office/drawing/2014/main" id="{2ED4CEB9-F03B-4C22-BC9F-8416042E371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526222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F933-4132-4FB1-9DE1-94B07CD7C235}"/>
              </a:ext>
            </a:extLst>
          </p:cNvPr>
          <p:cNvSpPr>
            <a:spLocks noGrp="1"/>
          </p:cNvSpPr>
          <p:nvPr>
            <p:ph type="title"/>
          </p:nvPr>
        </p:nvSpPr>
        <p:spPr/>
        <p:txBody>
          <a:bodyPr/>
          <a:lstStyle/>
          <a:p>
            <a:r>
              <a:rPr lang="nl-NL"/>
              <a:t>Instagram Top 10 posts met meeste interactie | NPO3FM - 12 of 25</a:t>
            </a:r>
            <a:endParaRPr lang="en-US"/>
          </a:p>
        </p:txBody>
      </p:sp>
      <p:graphicFrame>
        <p:nvGraphicFramePr>
          <p:cNvPr id="5" name="Table Placeholder 4">
            <a:extLst>
              <a:ext uri="{FF2B5EF4-FFF2-40B4-BE49-F238E27FC236}">
                <a16:creationId xmlns:a16="http://schemas.microsoft.com/office/drawing/2014/main" id="{D46382A7-3008-4A62-B12B-BE7079676460}"/>
              </a:ext>
            </a:extLst>
          </p:cNvPr>
          <p:cNvGraphicFramePr>
            <a:graphicFrameLocks noGrp="1"/>
          </p:cNvGraphicFramePr>
          <p:nvPr>
            <p:ph type="tbl" sz="quarter" idx="13"/>
            <p:extLst>
              <p:ext uri="{D42A27DB-BD31-4B8C-83A1-F6EECF244321}">
                <p14:modId xmlns:p14="http://schemas.microsoft.com/office/powerpoint/2010/main" val="3636998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0552185"/>
                    </a:ext>
                  </a:extLst>
                </a:gridCol>
                <a:gridCol w="1645920">
                  <a:extLst>
                    <a:ext uri="{9D8B030D-6E8A-4147-A177-3AD203B41FA5}">
                      <a16:colId xmlns:a16="http://schemas.microsoft.com/office/drawing/2014/main" val="734570763"/>
                    </a:ext>
                  </a:extLst>
                </a:gridCol>
                <a:gridCol w="740664">
                  <a:extLst>
                    <a:ext uri="{9D8B030D-6E8A-4147-A177-3AD203B41FA5}">
                      <a16:colId xmlns:a16="http://schemas.microsoft.com/office/drawing/2014/main" val="3359553093"/>
                    </a:ext>
                  </a:extLst>
                </a:gridCol>
                <a:gridCol w="740664">
                  <a:extLst>
                    <a:ext uri="{9D8B030D-6E8A-4147-A177-3AD203B41FA5}">
                      <a16:colId xmlns:a16="http://schemas.microsoft.com/office/drawing/2014/main" val="2729144550"/>
                    </a:ext>
                  </a:extLst>
                </a:gridCol>
                <a:gridCol w="740664">
                  <a:extLst>
                    <a:ext uri="{9D8B030D-6E8A-4147-A177-3AD203B41FA5}">
                      <a16:colId xmlns:a16="http://schemas.microsoft.com/office/drawing/2014/main" val="1619057725"/>
                    </a:ext>
                  </a:extLst>
                </a:gridCol>
                <a:gridCol w="740664">
                  <a:extLst>
                    <a:ext uri="{9D8B030D-6E8A-4147-A177-3AD203B41FA5}">
                      <a16:colId xmlns:a16="http://schemas.microsoft.com/office/drawing/2014/main" val="1218284102"/>
                    </a:ext>
                  </a:extLst>
                </a:gridCol>
                <a:gridCol w="740664">
                  <a:extLst>
                    <a:ext uri="{9D8B030D-6E8A-4147-A177-3AD203B41FA5}">
                      <a16:colId xmlns:a16="http://schemas.microsoft.com/office/drawing/2014/main" val="832229253"/>
                    </a:ext>
                  </a:extLst>
                </a:gridCol>
                <a:gridCol w="740664">
                  <a:extLst>
                    <a:ext uri="{9D8B030D-6E8A-4147-A177-3AD203B41FA5}">
                      <a16:colId xmlns:a16="http://schemas.microsoft.com/office/drawing/2014/main" val="4257170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1651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- 2022-03-28 09:01:36</a:t>
                      </a:r>
                      <a:r>
                        <a:rPr kumimoji="0" lang="en-US" sz="1000" b="0" i="0" u="none" strike="noStrike" kern="1200" cap="none" spc="0" normalizeH="0" baseline="0" noProof="0">
                          <a:ln>
                            <a:noFill/>
                          </a:ln>
                          <a:solidFill>
                            <a:prstClr val="black"/>
                          </a:solidFill>
                          <a:effectLst/>
                          <a:uLnTx/>
                          <a:uFillTx/>
                          <a:latin typeface="+mn-lt"/>
                          <a:ea typeface="+mn-ea"/>
                          <a:cs typeface="+mn-cs"/>
                        </a:rPr>
                        <a:t>
 Will Smith sloeg Chris Rock gisteravond tijdens de Oscars, naar aanleiding van een misplaatste grap over zijn vrouw. 🤕 Wat vind jij: begrijpelijk of kan écht niet? 👂🏻 #3FM #SandersVriendenteam #LaatJeHoren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277602428_718146199200132_8627925990570887259_n.jpg?_nc_cat=102&amp;ccb=1-5&amp;_nc_sid=8ae9d6&amp;_nc_ohc=DY3piEAiyhUAX-UYbPW&amp;_nc_ht=scontent-iad3-1.cdninstagram.com&amp;edm=AL-3X8kEAAAA&amp;oh=00_AT_070wXcdOuNcBb3cxaNv4W13TVzB6luPpyuaLyMFNohA&amp;oe=625194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86440173"/>
                  </a:ext>
                </a:extLst>
              </a:tr>
            </a:tbl>
          </a:graphicData>
        </a:graphic>
      </p:graphicFrame>
      <p:sp>
        <p:nvSpPr>
          <p:cNvPr id="4" name="Text Placeholder 3">
            <a:extLst>
              <a:ext uri="{FF2B5EF4-FFF2-40B4-BE49-F238E27FC236}">
                <a16:creationId xmlns:a16="http://schemas.microsoft.com/office/drawing/2014/main" id="{930187C0-77E2-43AF-8B28-7DD969B805D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904869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FD381-A613-48F2-9CFA-94321DDA0589}"/>
              </a:ext>
            </a:extLst>
          </p:cNvPr>
          <p:cNvSpPr>
            <a:spLocks noGrp="1"/>
          </p:cNvSpPr>
          <p:nvPr>
            <p:ph type="title"/>
          </p:nvPr>
        </p:nvSpPr>
        <p:spPr/>
        <p:txBody>
          <a:bodyPr/>
          <a:lstStyle/>
          <a:p>
            <a:r>
              <a:rPr lang="nl-NL"/>
              <a:t>Instagram Top 10 posts met meeste interactie | NPO3FM - 13 of 25</a:t>
            </a:r>
            <a:endParaRPr lang="en-US"/>
          </a:p>
        </p:txBody>
      </p:sp>
      <p:graphicFrame>
        <p:nvGraphicFramePr>
          <p:cNvPr id="5" name="Table Placeholder 4">
            <a:extLst>
              <a:ext uri="{FF2B5EF4-FFF2-40B4-BE49-F238E27FC236}">
                <a16:creationId xmlns:a16="http://schemas.microsoft.com/office/drawing/2014/main" id="{E9345BAE-81E2-41CD-9C36-EF5E9E92F0F1}"/>
              </a:ext>
            </a:extLst>
          </p:cNvPr>
          <p:cNvGraphicFramePr>
            <a:graphicFrameLocks noGrp="1"/>
          </p:cNvGraphicFramePr>
          <p:nvPr>
            <p:ph type="tbl" sz="quarter" idx="13"/>
            <p:extLst>
              <p:ext uri="{D42A27DB-BD31-4B8C-83A1-F6EECF244321}">
                <p14:modId xmlns:p14="http://schemas.microsoft.com/office/powerpoint/2010/main" val="3001587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713522"/>
                    </a:ext>
                  </a:extLst>
                </a:gridCol>
                <a:gridCol w="1645920">
                  <a:extLst>
                    <a:ext uri="{9D8B030D-6E8A-4147-A177-3AD203B41FA5}">
                      <a16:colId xmlns:a16="http://schemas.microsoft.com/office/drawing/2014/main" val="1588238462"/>
                    </a:ext>
                  </a:extLst>
                </a:gridCol>
                <a:gridCol w="740664">
                  <a:extLst>
                    <a:ext uri="{9D8B030D-6E8A-4147-A177-3AD203B41FA5}">
                      <a16:colId xmlns:a16="http://schemas.microsoft.com/office/drawing/2014/main" val="280812438"/>
                    </a:ext>
                  </a:extLst>
                </a:gridCol>
                <a:gridCol w="740664">
                  <a:extLst>
                    <a:ext uri="{9D8B030D-6E8A-4147-A177-3AD203B41FA5}">
                      <a16:colId xmlns:a16="http://schemas.microsoft.com/office/drawing/2014/main" val="309815797"/>
                    </a:ext>
                  </a:extLst>
                </a:gridCol>
                <a:gridCol w="740664">
                  <a:extLst>
                    <a:ext uri="{9D8B030D-6E8A-4147-A177-3AD203B41FA5}">
                      <a16:colId xmlns:a16="http://schemas.microsoft.com/office/drawing/2014/main" val="1465669589"/>
                    </a:ext>
                  </a:extLst>
                </a:gridCol>
                <a:gridCol w="740664">
                  <a:extLst>
                    <a:ext uri="{9D8B030D-6E8A-4147-A177-3AD203B41FA5}">
                      <a16:colId xmlns:a16="http://schemas.microsoft.com/office/drawing/2014/main" val="1196935199"/>
                    </a:ext>
                  </a:extLst>
                </a:gridCol>
                <a:gridCol w="740664">
                  <a:extLst>
                    <a:ext uri="{9D8B030D-6E8A-4147-A177-3AD203B41FA5}">
                      <a16:colId xmlns:a16="http://schemas.microsoft.com/office/drawing/2014/main" val="2013982113"/>
                    </a:ext>
                  </a:extLst>
                </a:gridCol>
                <a:gridCol w="740664">
                  <a:extLst>
                    <a:ext uri="{9D8B030D-6E8A-4147-A177-3AD203B41FA5}">
                      <a16:colId xmlns:a16="http://schemas.microsoft.com/office/drawing/2014/main" val="4037780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082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- 2022-03-22 13:15:44</a:t>
                      </a:r>
                      <a:r>
                        <a:rPr kumimoji="0" lang="nl-NL" sz="1000" b="0" i="0" u="none" strike="noStrike" kern="1200" cap="none" spc="0" normalizeH="0" baseline="0" noProof="0">
                          <a:ln>
                            <a:noFill/>
                          </a:ln>
                          <a:solidFill>
                            <a:prstClr val="black"/>
                          </a:solidFill>
                          <a:effectLst/>
                          <a:uLnTx/>
                          <a:uFillTx/>
                          <a:latin typeface="+mn-lt"/>
                          <a:ea typeface="+mn-ea"/>
                          <a:cs typeface="+mn-cs"/>
                        </a:rPr>
                        <a:t>
 Wát een jaar voor Goldband! 🔥 De band is genomineerd voor 'Beste Groep', 'Beste Song' en 'Beste Album', breng nu je stem uit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276966692_4764015633697456_7578361499043056897_n.jpg?_nc_cat=102&amp;ccb=1-5&amp;_nc_sid=8ae9d6&amp;_nc_ohc=yNyOCgGNKXYAX_bM2gp&amp;_nc_ht=scontent-iad3-1.cdninstagram.com&amp;edm=AL-3X8kEAAAA&amp;oh=00_AT9LMGmXCTtPPW5t9Btpspi2YBsdauP-__soX5BsvqAIhQ&amp;oe=62501895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4262955"/>
                  </a:ext>
                </a:extLst>
              </a:tr>
            </a:tbl>
          </a:graphicData>
        </a:graphic>
      </p:graphicFrame>
      <p:sp>
        <p:nvSpPr>
          <p:cNvPr id="4" name="Text Placeholder 3">
            <a:extLst>
              <a:ext uri="{FF2B5EF4-FFF2-40B4-BE49-F238E27FC236}">
                <a16:creationId xmlns:a16="http://schemas.microsoft.com/office/drawing/2014/main" id="{57C5D528-D72C-480D-B046-786E4E445F5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015761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4E83-DFA3-40F7-9192-8AAC6E90B883}"/>
              </a:ext>
            </a:extLst>
          </p:cNvPr>
          <p:cNvSpPr>
            <a:spLocks noGrp="1"/>
          </p:cNvSpPr>
          <p:nvPr>
            <p:ph type="title"/>
          </p:nvPr>
        </p:nvSpPr>
        <p:spPr/>
        <p:txBody>
          <a:bodyPr/>
          <a:lstStyle/>
          <a:p>
            <a:r>
              <a:rPr lang="nl-NL"/>
              <a:t>Instagram Top 10 posts met meeste interactie | NPO3FM - 14 of 25</a:t>
            </a:r>
            <a:endParaRPr lang="en-US"/>
          </a:p>
        </p:txBody>
      </p:sp>
      <p:graphicFrame>
        <p:nvGraphicFramePr>
          <p:cNvPr id="5" name="Table Placeholder 4">
            <a:extLst>
              <a:ext uri="{FF2B5EF4-FFF2-40B4-BE49-F238E27FC236}">
                <a16:creationId xmlns:a16="http://schemas.microsoft.com/office/drawing/2014/main" id="{FB5C7C84-CF77-44F3-AE40-868BA719FC02}"/>
              </a:ext>
            </a:extLst>
          </p:cNvPr>
          <p:cNvGraphicFramePr>
            <a:graphicFrameLocks noGrp="1"/>
          </p:cNvGraphicFramePr>
          <p:nvPr>
            <p:ph type="tbl" sz="quarter" idx="13"/>
            <p:extLst>
              <p:ext uri="{D42A27DB-BD31-4B8C-83A1-F6EECF244321}">
                <p14:modId xmlns:p14="http://schemas.microsoft.com/office/powerpoint/2010/main" val="2728415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699942"/>
                    </a:ext>
                  </a:extLst>
                </a:gridCol>
                <a:gridCol w="1645920">
                  <a:extLst>
                    <a:ext uri="{9D8B030D-6E8A-4147-A177-3AD203B41FA5}">
                      <a16:colId xmlns:a16="http://schemas.microsoft.com/office/drawing/2014/main" val="1692207117"/>
                    </a:ext>
                  </a:extLst>
                </a:gridCol>
                <a:gridCol w="740664">
                  <a:extLst>
                    <a:ext uri="{9D8B030D-6E8A-4147-A177-3AD203B41FA5}">
                      <a16:colId xmlns:a16="http://schemas.microsoft.com/office/drawing/2014/main" val="1205756922"/>
                    </a:ext>
                  </a:extLst>
                </a:gridCol>
                <a:gridCol w="740664">
                  <a:extLst>
                    <a:ext uri="{9D8B030D-6E8A-4147-A177-3AD203B41FA5}">
                      <a16:colId xmlns:a16="http://schemas.microsoft.com/office/drawing/2014/main" val="3969190044"/>
                    </a:ext>
                  </a:extLst>
                </a:gridCol>
                <a:gridCol w="740664">
                  <a:extLst>
                    <a:ext uri="{9D8B030D-6E8A-4147-A177-3AD203B41FA5}">
                      <a16:colId xmlns:a16="http://schemas.microsoft.com/office/drawing/2014/main" val="2818090845"/>
                    </a:ext>
                  </a:extLst>
                </a:gridCol>
                <a:gridCol w="740664">
                  <a:extLst>
                    <a:ext uri="{9D8B030D-6E8A-4147-A177-3AD203B41FA5}">
                      <a16:colId xmlns:a16="http://schemas.microsoft.com/office/drawing/2014/main" val="3581374616"/>
                    </a:ext>
                  </a:extLst>
                </a:gridCol>
                <a:gridCol w="740664">
                  <a:extLst>
                    <a:ext uri="{9D8B030D-6E8A-4147-A177-3AD203B41FA5}">
                      <a16:colId xmlns:a16="http://schemas.microsoft.com/office/drawing/2014/main" val="490115874"/>
                    </a:ext>
                  </a:extLst>
                </a:gridCol>
                <a:gridCol w="740664">
                  <a:extLst>
                    <a:ext uri="{9D8B030D-6E8A-4147-A177-3AD203B41FA5}">
                      <a16:colId xmlns:a16="http://schemas.microsoft.com/office/drawing/2014/main" val="309157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2532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- 2022-03-07 15:53:56</a:t>
                      </a:r>
                      <a:r>
                        <a:rPr kumimoji="0" lang="en-US" sz="1000" b="0" i="0" u="none" strike="noStrike" kern="1200" cap="none" spc="0" normalizeH="0" baseline="0" noProof="0">
                          <a:ln>
                            <a:noFill/>
                          </a:ln>
                          <a:solidFill>
                            <a:prstClr val="black"/>
                          </a:solidFill>
                          <a:effectLst/>
                          <a:uLnTx/>
                          <a:uFillTx/>
                          <a:latin typeface="+mn-lt"/>
                          <a:ea typeface="+mn-ea"/>
                          <a:cs typeface="+mn-cs"/>
                        </a:rPr>
                        <a:t>
 10 radiozenders, 3 televisiezenders, 1 groot doel. Samen voor Oekraïne! 🙌  #3FM #Radio555 #SamenInActieVoorOekraïne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275158329_532791504776948_2998730602081031418_n.jpg?_nc_cat=110&amp;ccb=1-5&amp;_nc_sid=8ae9d6&amp;_nc_ohc=Snbyxqp1FVEAX9rUmjY&amp;_nc_ht=scontent-iad3-1.cdninstagram.com&amp;edm=AL-3X8kEAAAA&amp;oh=00_AT-2loDMEfs8WP_DOSEquVUEh7Gp4U1VPY_oAjPsPgpihA&amp;oe=62513315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1968718"/>
                  </a:ext>
                </a:extLst>
              </a:tr>
            </a:tbl>
          </a:graphicData>
        </a:graphic>
      </p:graphicFrame>
      <p:sp>
        <p:nvSpPr>
          <p:cNvPr id="4" name="Text Placeholder 3">
            <a:extLst>
              <a:ext uri="{FF2B5EF4-FFF2-40B4-BE49-F238E27FC236}">
                <a16:creationId xmlns:a16="http://schemas.microsoft.com/office/drawing/2014/main" id="{BE6675FF-9138-48F0-B7AA-B681E784A74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1848600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0A20B-79C1-4F03-8E06-7D10FAB69E9B}"/>
              </a:ext>
            </a:extLst>
          </p:cNvPr>
          <p:cNvSpPr>
            <a:spLocks noGrp="1"/>
          </p:cNvSpPr>
          <p:nvPr>
            <p:ph type="title"/>
          </p:nvPr>
        </p:nvSpPr>
        <p:spPr/>
        <p:txBody>
          <a:bodyPr/>
          <a:lstStyle/>
          <a:p>
            <a:r>
              <a:rPr lang="nl-NL"/>
              <a:t>Instagram Top 10 posts met meeste interactie | NPO3FM - 15 of 25</a:t>
            </a:r>
            <a:endParaRPr lang="en-US"/>
          </a:p>
        </p:txBody>
      </p:sp>
      <p:graphicFrame>
        <p:nvGraphicFramePr>
          <p:cNvPr id="5" name="Table Placeholder 4">
            <a:extLst>
              <a:ext uri="{FF2B5EF4-FFF2-40B4-BE49-F238E27FC236}">
                <a16:creationId xmlns:a16="http://schemas.microsoft.com/office/drawing/2014/main" id="{88ADB0BE-D73C-4A56-8955-5F2DEECA694C}"/>
              </a:ext>
            </a:extLst>
          </p:cNvPr>
          <p:cNvGraphicFramePr>
            <a:graphicFrameLocks noGrp="1"/>
          </p:cNvGraphicFramePr>
          <p:nvPr>
            <p:ph type="tbl" sz="quarter" idx="13"/>
            <p:extLst>
              <p:ext uri="{D42A27DB-BD31-4B8C-83A1-F6EECF244321}">
                <p14:modId xmlns:p14="http://schemas.microsoft.com/office/powerpoint/2010/main" val="2035318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5311993"/>
                    </a:ext>
                  </a:extLst>
                </a:gridCol>
                <a:gridCol w="1645920">
                  <a:extLst>
                    <a:ext uri="{9D8B030D-6E8A-4147-A177-3AD203B41FA5}">
                      <a16:colId xmlns:a16="http://schemas.microsoft.com/office/drawing/2014/main" val="3984808968"/>
                    </a:ext>
                  </a:extLst>
                </a:gridCol>
                <a:gridCol w="740664">
                  <a:extLst>
                    <a:ext uri="{9D8B030D-6E8A-4147-A177-3AD203B41FA5}">
                      <a16:colId xmlns:a16="http://schemas.microsoft.com/office/drawing/2014/main" val="3321788656"/>
                    </a:ext>
                  </a:extLst>
                </a:gridCol>
                <a:gridCol w="740664">
                  <a:extLst>
                    <a:ext uri="{9D8B030D-6E8A-4147-A177-3AD203B41FA5}">
                      <a16:colId xmlns:a16="http://schemas.microsoft.com/office/drawing/2014/main" val="2346087550"/>
                    </a:ext>
                  </a:extLst>
                </a:gridCol>
                <a:gridCol w="740664">
                  <a:extLst>
                    <a:ext uri="{9D8B030D-6E8A-4147-A177-3AD203B41FA5}">
                      <a16:colId xmlns:a16="http://schemas.microsoft.com/office/drawing/2014/main" val="1789368932"/>
                    </a:ext>
                  </a:extLst>
                </a:gridCol>
                <a:gridCol w="740664">
                  <a:extLst>
                    <a:ext uri="{9D8B030D-6E8A-4147-A177-3AD203B41FA5}">
                      <a16:colId xmlns:a16="http://schemas.microsoft.com/office/drawing/2014/main" val="3718859835"/>
                    </a:ext>
                  </a:extLst>
                </a:gridCol>
                <a:gridCol w="740664">
                  <a:extLst>
                    <a:ext uri="{9D8B030D-6E8A-4147-A177-3AD203B41FA5}">
                      <a16:colId xmlns:a16="http://schemas.microsoft.com/office/drawing/2014/main" val="2663078520"/>
                    </a:ext>
                  </a:extLst>
                </a:gridCol>
                <a:gridCol w="740664">
                  <a:extLst>
                    <a:ext uri="{9D8B030D-6E8A-4147-A177-3AD203B41FA5}">
                      <a16:colId xmlns:a16="http://schemas.microsoft.com/office/drawing/2014/main" val="930323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6311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17:13:53</a:t>
                      </a:r>
                      <a:r>
                        <a:rPr kumimoji="0" lang="nl-NL" sz="1000" b="0" i="0" u="none" strike="noStrike" kern="1200" cap="none" spc="0" normalizeH="0" baseline="0" noProof="0">
                          <a:ln>
                            <a:noFill/>
                          </a:ln>
                          <a:solidFill>
                            <a:prstClr val="black"/>
                          </a:solidFill>
                          <a:effectLst/>
                          <a:uLnTx/>
                          <a:uFillTx/>
                          <a:latin typeface="+mn-lt"/>
                          <a:ea typeface="+mn-ea"/>
                          <a:cs typeface="+mn-cs"/>
                        </a:rPr>
                        <a:t>
 Je favoriete presentatieduo is er klaar voor! 🔥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277252106_3019502271635714_6158589847392350824_n.jpg?_nc_cat=105&amp;ccb=1-5&amp;_nc_sid=8ae9d6&amp;_nc_ohc=bGRulWlMbHUAX9BBmVR&amp;_nc_ht=scontent-iad3-1.cdninstagram.com&amp;edm=AL-3X8kEAAAA&amp;oh=00_AT-5vK5kqdlnwkMj71f7BBLHISjtvFCs3XXhP4bp-DuaOg&amp;oe=6251B28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0756886"/>
                  </a:ext>
                </a:extLst>
              </a:tr>
            </a:tbl>
          </a:graphicData>
        </a:graphic>
      </p:graphicFrame>
      <p:sp>
        <p:nvSpPr>
          <p:cNvPr id="4" name="Text Placeholder 3">
            <a:extLst>
              <a:ext uri="{FF2B5EF4-FFF2-40B4-BE49-F238E27FC236}">
                <a16:creationId xmlns:a16="http://schemas.microsoft.com/office/drawing/2014/main" id="{9055278F-2879-4296-9E71-6162720AB9B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841515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E426F-D367-4733-B1D8-D7EAE7DDC812}"/>
              </a:ext>
            </a:extLst>
          </p:cNvPr>
          <p:cNvSpPr>
            <a:spLocks noGrp="1"/>
          </p:cNvSpPr>
          <p:nvPr>
            <p:ph type="title"/>
          </p:nvPr>
        </p:nvSpPr>
        <p:spPr/>
        <p:txBody>
          <a:bodyPr/>
          <a:lstStyle/>
          <a:p>
            <a:r>
              <a:rPr lang="nl-NL"/>
              <a:t>Instagram Top 10 posts met meeste interactie | NPO3FM - 16 of 25</a:t>
            </a:r>
            <a:endParaRPr lang="en-US"/>
          </a:p>
        </p:txBody>
      </p:sp>
      <p:graphicFrame>
        <p:nvGraphicFramePr>
          <p:cNvPr id="5" name="Table Placeholder 4">
            <a:extLst>
              <a:ext uri="{FF2B5EF4-FFF2-40B4-BE49-F238E27FC236}">
                <a16:creationId xmlns:a16="http://schemas.microsoft.com/office/drawing/2014/main" id="{B799B92A-7463-4C00-B74B-C2CA78CC1742}"/>
              </a:ext>
            </a:extLst>
          </p:cNvPr>
          <p:cNvGraphicFramePr>
            <a:graphicFrameLocks noGrp="1"/>
          </p:cNvGraphicFramePr>
          <p:nvPr>
            <p:ph type="tbl" sz="quarter" idx="13"/>
            <p:extLst>
              <p:ext uri="{D42A27DB-BD31-4B8C-83A1-F6EECF244321}">
                <p14:modId xmlns:p14="http://schemas.microsoft.com/office/powerpoint/2010/main" val="485745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8369772"/>
                    </a:ext>
                  </a:extLst>
                </a:gridCol>
                <a:gridCol w="1645920">
                  <a:extLst>
                    <a:ext uri="{9D8B030D-6E8A-4147-A177-3AD203B41FA5}">
                      <a16:colId xmlns:a16="http://schemas.microsoft.com/office/drawing/2014/main" val="1351692885"/>
                    </a:ext>
                  </a:extLst>
                </a:gridCol>
                <a:gridCol w="740664">
                  <a:extLst>
                    <a:ext uri="{9D8B030D-6E8A-4147-A177-3AD203B41FA5}">
                      <a16:colId xmlns:a16="http://schemas.microsoft.com/office/drawing/2014/main" val="981146885"/>
                    </a:ext>
                  </a:extLst>
                </a:gridCol>
                <a:gridCol w="740664">
                  <a:extLst>
                    <a:ext uri="{9D8B030D-6E8A-4147-A177-3AD203B41FA5}">
                      <a16:colId xmlns:a16="http://schemas.microsoft.com/office/drawing/2014/main" val="2892599866"/>
                    </a:ext>
                  </a:extLst>
                </a:gridCol>
                <a:gridCol w="740664">
                  <a:extLst>
                    <a:ext uri="{9D8B030D-6E8A-4147-A177-3AD203B41FA5}">
                      <a16:colId xmlns:a16="http://schemas.microsoft.com/office/drawing/2014/main" val="515624296"/>
                    </a:ext>
                  </a:extLst>
                </a:gridCol>
                <a:gridCol w="740664">
                  <a:extLst>
                    <a:ext uri="{9D8B030D-6E8A-4147-A177-3AD203B41FA5}">
                      <a16:colId xmlns:a16="http://schemas.microsoft.com/office/drawing/2014/main" val="1415730928"/>
                    </a:ext>
                  </a:extLst>
                </a:gridCol>
                <a:gridCol w="740664">
                  <a:extLst>
                    <a:ext uri="{9D8B030D-6E8A-4147-A177-3AD203B41FA5}">
                      <a16:colId xmlns:a16="http://schemas.microsoft.com/office/drawing/2014/main" val="3156258867"/>
                    </a:ext>
                  </a:extLst>
                </a:gridCol>
                <a:gridCol w="740664">
                  <a:extLst>
                    <a:ext uri="{9D8B030D-6E8A-4147-A177-3AD203B41FA5}">
                      <a16:colId xmlns:a16="http://schemas.microsoft.com/office/drawing/2014/main" val="4169098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952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- 2022-03-27 15:01:39</a:t>
                      </a:r>
                      <a:r>
                        <a:rPr kumimoji="0" lang="nl-NL" sz="1000" b="0" i="0" u="none" strike="noStrike" kern="1200" cap="none" spc="0" normalizeH="0" baseline="0" noProof="0">
                          <a:ln>
                            <a:noFill/>
                          </a:ln>
                          <a:solidFill>
                            <a:prstClr val="black"/>
                          </a:solidFill>
                          <a:effectLst/>
                          <a:uLnTx/>
                          <a:uFillTx/>
                          <a:latin typeface="+mn-lt"/>
                          <a:ea typeface="+mn-ea"/>
                          <a:cs typeface="+mn-cs"/>
                        </a:rPr>
                        <a:t>
 Ze zijn weer terug: de toiletdames tijdens het uitgaan. Het zijn onze reddende engels. Ze ruimen je kak en pis op als je weer bezopen de wc's binnen struikelt, vegen de kots van je gezicht en horen je geklaag en gehuil aan.
Snorella WC, Conny en Sannie(-tair) doen het met alle liefde voor jou. “Vaak willen mensen me trakteren op een drankje,” vertelt Sannie. “Dan zeg ik: ‘Hou je centjes maar. Het leven is al zo duur.’ Ja tòch?!”
Conny is dé nachtmoeder van Cultuurpodium Perron in Rotterdam. “Ik heb altijd een etuitje bij me: haarelastiekjes, tamponnetje, condooms en veiligheidsspelden als iemand uit zijn of haar broek scheurt. Dat is gratis service en hoort er gewoon bij.”
Waar ben jij de toiletjuffrouw het meest dankbaar voor? 💚 Laat je horen!
→ In 3FM Spotlight zet omroephuman mensen met een bijzonder verhaal in de schijnwerpers. Lees het hele artikel via de link in bio. #3FM #LaatJeHoren #3FMSpotlight 
📸 Sannie door Luuk Claessens
📸 Snorella WC door Seger Terpstra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277503590_2122620384563920_1243127084359266233_n.jpg?_nc_cat=109&amp;ccb=1-5&amp;_nc_sid=8ae9d6&amp;_nc_ohc=K59pC5EAx4YAX_VvHh2&amp;_nc_ht=scontent-iad3-1.cdninstagram.com&amp;edm=AL-3X8kEAAAA&amp;oh=00_AT9u7wUxH3BqU4qiDJz05kKY6gT6d_Dhp5HDuycLFjdm_w&amp;oe=62507F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46209861"/>
                  </a:ext>
                </a:extLst>
              </a:tr>
            </a:tbl>
          </a:graphicData>
        </a:graphic>
      </p:graphicFrame>
      <p:sp>
        <p:nvSpPr>
          <p:cNvPr id="4" name="Text Placeholder 3">
            <a:extLst>
              <a:ext uri="{FF2B5EF4-FFF2-40B4-BE49-F238E27FC236}">
                <a16:creationId xmlns:a16="http://schemas.microsoft.com/office/drawing/2014/main" id="{2FC2455A-5609-40D2-8D5A-02D552085C8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9917769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42C5B-C9B5-47A2-87B2-92466C4A2821}"/>
              </a:ext>
            </a:extLst>
          </p:cNvPr>
          <p:cNvSpPr>
            <a:spLocks noGrp="1"/>
          </p:cNvSpPr>
          <p:nvPr>
            <p:ph type="title"/>
          </p:nvPr>
        </p:nvSpPr>
        <p:spPr/>
        <p:txBody>
          <a:bodyPr/>
          <a:lstStyle/>
          <a:p>
            <a:r>
              <a:rPr lang="nl-NL"/>
              <a:t>Instagram Top 10 posts met meeste interactie | NPO3FM - 17 of 25</a:t>
            </a:r>
            <a:endParaRPr lang="en-US"/>
          </a:p>
        </p:txBody>
      </p:sp>
      <p:graphicFrame>
        <p:nvGraphicFramePr>
          <p:cNvPr id="5" name="Table Placeholder 4">
            <a:extLst>
              <a:ext uri="{FF2B5EF4-FFF2-40B4-BE49-F238E27FC236}">
                <a16:creationId xmlns:a16="http://schemas.microsoft.com/office/drawing/2014/main" id="{F6EEBAE3-7EAE-46F5-9E39-3009F1F4B5C6}"/>
              </a:ext>
            </a:extLst>
          </p:cNvPr>
          <p:cNvGraphicFramePr>
            <a:graphicFrameLocks noGrp="1"/>
          </p:cNvGraphicFramePr>
          <p:nvPr>
            <p:ph type="tbl" sz="quarter" idx="13"/>
            <p:extLst>
              <p:ext uri="{D42A27DB-BD31-4B8C-83A1-F6EECF244321}">
                <p14:modId xmlns:p14="http://schemas.microsoft.com/office/powerpoint/2010/main" val="1533996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0558800"/>
                    </a:ext>
                  </a:extLst>
                </a:gridCol>
                <a:gridCol w="1645920">
                  <a:extLst>
                    <a:ext uri="{9D8B030D-6E8A-4147-A177-3AD203B41FA5}">
                      <a16:colId xmlns:a16="http://schemas.microsoft.com/office/drawing/2014/main" val="1592315225"/>
                    </a:ext>
                  </a:extLst>
                </a:gridCol>
                <a:gridCol w="740664">
                  <a:extLst>
                    <a:ext uri="{9D8B030D-6E8A-4147-A177-3AD203B41FA5}">
                      <a16:colId xmlns:a16="http://schemas.microsoft.com/office/drawing/2014/main" val="802987531"/>
                    </a:ext>
                  </a:extLst>
                </a:gridCol>
                <a:gridCol w="740664">
                  <a:extLst>
                    <a:ext uri="{9D8B030D-6E8A-4147-A177-3AD203B41FA5}">
                      <a16:colId xmlns:a16="http://schemas.microsoft.com/office/drawing/2014/main" val="3644145784"/>
                    </a:ext>
                  </a:extLst>
                </a:gridCol>
                <a:gridCol w="740664">
                  <a:extLst>
                    <a:ext uri="{9D8B030D-6E8A-4147-A177-3AD203B41FA5}">
                      <a16:colId xmlns:a16="http://schemas.microsoft.com/office/drawing/2014/main" val="2257457749"/>
                    </a:ext>
                  </a:extLst>
                </a:gridCol>
                <a:gridCol w="740664">
                  <a:extLst>
                    <a:ext uri="{9D8B030D-6E8A-4147-A177-3AD203B41FA5}">
                      <a16:colId xmlns:a16="http://schemas.microsoft.com/office/drawing/2014/main" val="3931655353"/>
                    </a:ext>
                  </a:extLst>
                </a:gridCol>
                <a:gridCol w="740664">
                  <a:extLst>
                    <a:ext uri="{9D8B030D-6E8A-4147-A177-3AD203B41FA5}">
                      <a16:colId xmlns:a16="http://schemas.microsoft.com/office/drawing/2014/main" val="2288106352"/>
                    </a:ext>
                  </a:extLst>
                </a:gridCol>
                <a:gridCol w="740664">
                  <a:extLst>
                    <a:ext uri="{9D8B030D-6E8A-4147-A177-3AD203B41FA5}">
                      <a16:colId xmlns:a16="http://schemas.microsoft.com/office/drawing/2014/main" val="1255919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9752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10:06:55</a:t>
                      </a:r>
                      <a:r>
                        <a:rPr kumimoji="0" lang="nl-NL" sz="1000" b="0" i="0" u="none" strike="noStrike" kern="1200" cap="none" spc="0" normalizeH="0" baseline="0" noProof="0">
                          <a:ln>
                            <a:noFill/>
                          </a:ln>
                          <a:solidFill>
                            <a:prstClr val="black"/>
                          </a:solidFill>
                          <a:effectLst/>
                          <a:uLnTx/>
                          <a:uFillTx/>
                          <a:latin typeface="+mn-lt"/>
                          <a:ea typeface="+mn-ea"/>
                          <a:cs typeface="+mn-cs"/>
                        </a:rPr>
                        <a:t>
 Ter ere van hun liedje 'Bandje' dat ze schreven n.a.v. de woordjes van Markje Rutte. 🥰 #3FM #3FMAwards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277033949_2797010767265633_7572106979749825185_n.jpg?_nc_cat=105&amp;ccb=1-5&amp;_nc_sid=8ae9d6&amp;_nc_ohc=9pcUEmhdk0kAX9TL8q3&amp;_nc_ht=scontent-iad3-1.cdninstagram.com&amp;edm=AL-3X8kEAAAA&amp;oh=00_AT_MBmfIPzIAojUtjEpaxEgwLHWM0x0O_Iuf0l9VKrhTjw&amp;oe=625073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72744494"/>
                  </a:ext>
                </a:extLst>
              </a:tr>
            </a:tbl>
          </a:graphicData>
        </a:graphic>
      </p:graphicFrame>
      <p:sp>
        <p:nvSpPr>
          <p:cNvPr id="4" name="Text Placeholder 3">
            <a:extLst>
              <a:ext uri="{FF2B5EF4-FFF2-40B4-BE49-F238E27FC236}">
                <a16:creationId xmlns:a16="http://schemas.microsoft.com/office/drawing/2014/main" id="{490F90F9-B64C-4D05-AB14-A086D688E3B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2423396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FF9F0-E3E7-4074-AAAC-4D809E3941F4}"/>
              </a:ext>
            </a:extLst>
          </p:cNvPr>
          <p:cNvSpPr>
            <a:spLocks noGrp="1"/>
          </p:cNvSpPr>
          <p:nvPr>
            <p:ph type="title"/>
          </p:nvPr>
        </p:nvSpPr>
        <p:spPr/>
        <p:txBody>
          <a:bodyPr/>
          <a:lstStyle/>
          <a:p>
            <a:r>
              <a:rPr lang="nl-NL"/>
              <a:t>Instagram Top 10 posts met meeste interactie | NPO3FM - 18 of 25</a:t>
            </a:r>
            <a:endParaRPr lang="en-US"/>
          </a:p>
        </p:txBody>
      </p:sp>
      <p:graphicFrame>
        <p:nvGraphicFramePr>
          <p:cNvPr id="5" name="Table Placeholder 4">
            <a:extLst>
              <a:ext uri="{FF2B5EF4-FFF2-40B4-BE49-F238E27FC236}">
                <a16:creationId xmlns:a16="http://schemas.microsoft.com/office/drawing/2014/main" id="{E816D142-CBC4-4F86-913D-544ECFF96214}"/>
              </a:ext>
            </a:extLst>
          </p:cNvPr>
          <p:cNvGraphicFramePr>
            <a:graphicFrameLocks noGrp="1"/>
          </p:cNvGraphicFramePr>
          <p:nvPr>
            <p:ph type="tbl" sz="quarter" idx="13"/>
            <p:extLst>
              <p:ext uri="{D42A27DB-BD31-4B8C-83A1-F6EECF244321}">
                <p14:modId xmlns:p14="http://schemas.microsoft.com/office/powerpoint/2010/main" val="1677438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8528116"/>
                    </a:ext>
                  </a:extLst>
                </a:gridCol>
                <a:gridCol w="1645920">
                  <a:extLst>
                    <a:ext uri="{9D8B030D-6E8A-4147-A177-3AD203B41FA5}">
                      <a16:colId xmlns:a16="http://schemas.microsoft.com/office/drawing/2014/main" val="3291082670"/>
                    </a:ext>
                  </a:extLst>
                </a:gridCol>
                <a:gridCol w="740664">
                  <a:extLst>
                    <a:ext uri="{9D8B030D-6E8A-4147-A177-3AD203B41FA5}">
                      <a16:colId xmlns:a16="http://schemas.microsoft.com/office/drawing/2014/main" val="3417024786"/>
                    </a:ext>
                  </a:extLst>
                </a:gridCol>
                <a:gridCol w="740664">
                  <a:extLst>
                    <a:ext uri="{9D8B030D-6E8A-4147-A177-3AD203B41FA5}">
                      <a16:colId xmlns:a16="http://schemas.microsoft.com/office/drawing/2014/main" val="213479877"/>
                    </a:ext>
                  </a:extLst>
                </a:gridCol>
                <a:gridCol w="740664">
                  <a:extLst>
                    <a:ext uri="{9D8B030D-6E8A-4147-A177-3AD203B41FA5}">
                      <a16:colId xmlns:a16="http://schemas.microsoft.com/office/drawing/2014/main" val="1848541248"/>
                    </a:ext>
                  </a:extLst>
                </a:gridCol>
                <a:gridCol w="740664">
                  <a:extLst>
                    <a:ext uri="{9D8B030D-6E8A-4147-A177-3AD203B41FA5}">
                      <a16:colId xmlns:a16="http://schemas.microsoft.com/office/drawing/2014/main" val="4169150813"/>
                    </a:ext>
                  </a:extLst>
                </a:gridCol>
                <a:gridCol w="740664">
                  <a:extLst>
                    <a:ext uri="{9D8B030D-6E8A-4147-A177-3AD203B41FA5}">
                      <a16:colId xmlns:a16="http://schemas.microsoft.com/office/drawing/2014/main" val="4102195775"/>
                    </a:ext>
                  </a:extLst>
                </a:gridCol>
                <a:gridCol w="740664">
                  <a:extLst>
                    <a:ext uri="{9D8B030D-6E8A-4147-A177-3AD203B41FA5}">
                      <a16:colId xmlns:a16="http://schemas.microsoft.com/office/drawing/2014/main" val="2941280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7535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- 2022-03-07 20:47:21</a:t>
                      </a:r>
                      <a:r>
                        <a:rPr kumimoji="0" lang="en-US" sz="1000" b="0" i="0" u="none" strike="noStrike" kern="1200" cap="none" spc="0" normalizeH="0" baseline="0" noProof="0">
                          <a:ln>
                            <a:noFill/>
                          </a:ln>
                          <a:solidFill>
                            <a:prstClr val="black"/>
                          </a:solidFill>
                          <a:effectLst/>
                          <a:uLnTx/>
                          <a:uFillTx/>
                          <a:latin typeface="+mn-lt"/>
                          <a:ea typeface="+mn-ea"/>
                          <a:cs typeface="+mn-cs"/>
                        </a:rPr>
                        <a:t>
 De eindstand van Radio555, maar tv gaat nu verder. 💪 Blijf doneren via giro555.nl en help Oekraïne. 🇺🇦#3FM #Radio555 #SamenInActieVoorOekraïne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275477958_267413292243021_5746257530940513007_n.jpg?_nc_cat=104&amp;ccb=1-5&amp;_nc_sid=8ae9d6&amp;_nc_ohc=fYpTZ6CzWBcAX-muAVu&amp;_nc_oc=AQnacuN-LnIoS48Iis92Kkg3l031nVh9u8ORDixcyDXyvNO7WhklUowvCmhAhL1I-K4&amp;_nc_ht=scontent-iad3-1.cdninstagram.com&amp;edm=AL-3X8kEAAAA&amp;oh=00_AT9_ZTYR7sVho4Ejxz05khjtIwRZhjFcLaV2I4xIfQ0scQ&amp;oe=62516F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5751395"/>
                  </a:ext>
                </a:extLst>
              </a:tr>
            </a:tbl>
          </a:graphicData>
        </a:graphic>
      </p:graphicFrame>
      <p:sp>
        <p:nvSpPr>
          <p:cNvPr id="4" name="Text Placeholder 3">
            <a:extLst>
              <a:ext uri="{FF2B5EF4-FFF2-40B4-BE49-F238E27FC236}">
                <a16:creationId xmlns:a16="http://schemas.microsoft.com/office/drawing/2014/main" id="{A3E4B428-85CB-4C59-80E6-6BC5CD00FF4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5185058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D49D-D794-4E60-A71D-723D04BCE73F}"/>
              </a:ext>
            </a:extLst>
          </p:cNvPr>
          <p:cNvSpPr>
            <a:spLocks noGrp="1"/>
          </p:cNvSpPr>
          <p:nvPr>
            <p:ph type="title"/>
          </p:nvPr>
        </p:nvSpPr>
        <p:spPr/>
        <p:txBody>
          <a:bodyPr/>
          <a:lstStyle/>
          <a:p>
            <a:r>
              <a:rPr lang="nl-NL"/>
              <a:t>Instagram Top 10 posts met meeste interactie | NPO3FM - 19 of 25</a:t>
            </a:r>
            <a:endParaRPr lang="en-US"/>
          </a:p>
        </p:txBody>
      </p:sp>
      <p:graphicFrame>
        <p:nvGraphicFramePr>
          <p:cNvPr id="5" name="Table Placeholder 4">
            <a:extLst>
              <a:ext uri="{FF2B5EF4-FFF2-40B4-BE49-F238E27FC236}">
                <a16:creationId xmlns:a16="http://schemas.microsoft.com/office/drawing/2014/main" id="{6A1BF34A-480B-4CBF-BCB6-84C5D290B3E9}"/>
              </a:ext>
            </a:extLst>
          </p:cNvPr>
          <p:cNvGraphicFramePr>
            <a:graphicFrameLocks noGrp="1"/>
          </p:cNvGraphicFramePr>
          <p:nvPr>
            <p:ph type="tbl" sz="quarter" idx="13"/>
            <p:extLst>
              <p:ext uri="{D42A27DB-BD31-4B8C-83A1-F6EECF244321}">
                <p14:modId xmlns:p14="http://schemas.microsoft.com/office/powerpoint/2010/main" val="732106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8668971"/>
                    </a:ext>
                  </a:extLst>
                </a:gridCol>
                <a:gridCol w="1645920">
                  <a:extLst>
                    <a:ext uri="{9D8B030D-6E8A-4147-A177-3AD203B41FA5}">
                      <a16:colId xmlns:a16="http://schemas.microsoft.com/office/drawing/2014/main" val="1483122382"/>
                    </a:ext>
                  </a:extLst>
                </a:gridCol>
                <a:gridCol w="740664">
                  <a:extLst>
                    <a:ext uri="{9D8B030D-6E8A-4147-A177-3AD203B41FA5}">
                      <a16:colId xmlns:a16="http://schemas.microsoft.com/office/drawing/2014/main" val="3529189506"/>
                    </a:ext>
                  </a:extLst>
                </a:gridCol>
                <a:gridCol w="740664">
                  <a:extLst>
                    <a:ext uri="{9D8B030D-6E8A-4147-A177-3AD203B41FA5}">
                      <a16:colId xmlns:a16="http://schemas.microsoft.com/office/drawing/2014/main" val="3371978947"/>
                    </a:ext>
                  </a:extLst>
                </a:gridCol>
                <a:gridCol w="740664">
                  <a:extLst>
                    <a:ext uri="{9D8B030D-6E8A-4147-A177-3AD203B41FA5}">
                      <a16:colId xmlns:a16="http://schemas.microsoft.com/office/drawing/2014/main" val="1398943332"/>
                    </a:ext>
                  </a:extLst>
                </a:gridCol>
                <a:gridCol w="740664">
                  <a:extLst>
                    <a:ext uri="{9D8B030D-6E8A-4147-A177-3AD203B41FA5}">
                      <a16:colId xmlns:a16="http://schemas.microsoft.com/office/drawing/2014/main" val="3912693634"/>
                    </a:ext>
                  </a:extLst>
                </a:gridCol>
                <a:gridCol w="740664">
                  <a:extLst>
                    <a:ext uri="{9D8B030D-6E8A-4147-A177-3AD203B41FA5}">
                      <a16:colId xmlns:a16="http://schemas.microsoft.com/office/drawing/2014/main" val="1427985172"/>
                    </a:ext>
                  </a:extLst>
                </a:gridCol>
                <a:gridCol w="740664">
                  <a:extLst>
                    <a:ext uri="{9D8B030D-6E8A-4147-A177-3AD203B41FA5}">
                      <a16:colId xmlns:a16="http://schemas.microsoft.com/office/drawing/2014/main" val="3436921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3404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- 2022-03-31 12:00:42</a:t>
                      </a:r>
                      <a:r>
                        <a:rPr kumimoji="0" lang="nl-NL" sz="1000" b="0" i="0" u="none" strike="noStrike" kern="1200" cap="none" spc="0" normalizeH="0" baseline="0" noProof="0">
                          <a:ln>
                            <a:noFill/>
                          </a:ln>
                          <a:solidFill>
                            <a:prstClr val="black"/>
                          </a:solidFill>
                          <a:effectLst/>
                          <a:uLnTx/>
                          <a:uFillTx/>
                          <a:latin typeface="+mn-lt"/>
                          <a:ea typeface="+mn-ea"/>
                          <a:cs typeface="+mn-cs"/>
                        </a:rPr>
                        <a:t>
 Op een schaal van 1 tot 10, hoe excited ben jij voor de nieuwe Harry Styles track? 😍 #3FM #HarryStyles #LaatJeHoren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277544710_1914125308772950_8950004627646396906_n.jpg?_nc_cat=101&amp;ccb=1-5&amp;_nc_sid=8ae9d6&amp;_nc_ohc=INe2c1y49AQAX9kpiaO&amp;_nc_ht=scontent-iad3-1.cdninstagram.com&amp;edm=AL-3X8kEAAAA&amp;oh=00_AT85zI6aFFuJj7MWVRkfPa0kDGjdfo_IuhdWZF5MBV2ALA&amp;oe=62503880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53036726"/>
                  </a:ext>
                </a:extLst>
              </a:tr>
            </a:tbl>
          </a:graphicData>
        </a:graphic>
      </p:graphicFrame>
      <p:sp>
        <p:nvSpPr>
          <p:cNvPr id="4" name="Text Placeholder 3">
            <a:extLst>
              <a:ext uri="{FF2B5EF4-FFF2-40B4-BE49-F238E27FC236}">
                <a16:creationId xmlns:a16="http://schemas.microsoft.com/office/drawing/2014/main" id="{B4C2EE54-7AE5-443E-AF8A-DCA4D06DEB3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1446287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DE8B0-B68A-4692-B172-89BBC9DEB101}"/>
              </a:ext>
            </a:extLst>
          </p:cNvPr>
          <p:cNvSpPr>
            <a:spLocks noGrp="1"/>
          </p:cNvSpPr>
          <p:nvPr>
            <p:ph type="title"/>
          </p:nvPr>
        </p:nvSpPr>
        <p:spPr/>
        <p:txBody>
          <a:bodyPr/>
          <a:lstStyle/>
          <a:p>
            <a:r>
              <a:rPr lang="nl-NL"/>
              <a:t>Instagram Top 10 posts met meeste interactie | NPO3FM - 20 of 25</a:t>
            </a:r>
            <a:endParaRPr lang="en-US"/>
          </a:p>
        </p:txBody>
      </p:sp>
      <p:graphicFrame>
        <p:nvGraphicFramePr>
          <p:cNvPr id="5" name="Table Placeholder 4">
            <a:extLst>
              <a:ext uri="{FF2B5EF4-FFF2-40B4-BE49-F238E27FC236}">
                <a16:creationId xmlns:a16="http://schemas.microsoft.com/office/drawing/2014/main" id="{7D78BD5C-C503-4378-A3E0-DE7263B255CC}"/>
              </a:ext>
            </a:extLst>
          </p:cNvPr>
          <p:cNvGraphicFramePr>
            <a:graphicFrameLocks noGrp="1"/>
          </p:cNvGraphicFramePr>
          <p:nvPr>
            <p:ph type="tbl" sz="quarter" idx="13"/>
            <p:extLst>
              <p:ext uri="{D42A27DB-BD31-4B8C-83A1-F6EECF244321}">
                <p14:modId xmlns:p14="http://schemas.microsoft.com/office/powerpoint/2010/main" val="2733893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747266"/>
                    </a:ext>
                  </a:extLst>
                </a:gridCol>
                <a:gridCol w="1645920">
                  <a:extLst>
                    <a:ext uri="{9D8B030D-6E8A-4147-A177-3AD203B41FA5}">
                      <a16:colId xmlns:a16="http://schemas.microsoft.com/office/drawing/2014/main" val="833146400"/>
                    </a:ext>
                  </a:extLst>
                </a:gridCol>
                <a:gridCol w="740664">
                  <a:extLst>
                    <a:ext uri="{9D8B030D-6E8A-4147-A177-3AD203B41FA5}">
                      <a16:colId xmlns:a16="http://schemas.microsoft.com/office/drawing/2014/main" val="235193336"/>
                    </a:ext>
                  </a:extLst>
                </a:gridCol>
                <a:gridCol w="740664">
                  <a:extLst>
                    <a:ext uri="{9D8B030D-6E8A-4147-A177-3AD203B41FA5}">
                      <a16:colId xmlns:a16="http://schemas.microsoft.com/office/drawing/2014/main" val="141795128"/>
                    </a:ext>
                  </a:extLst>
                </a:gridCol>
                <a:gridCol w="740664">
                  <a:extLst>
                    <a:ext uri="{9D8B030D-6E8A-4147-A177-3AD203B41FA5}">
                      <a16:colId xmlns:a16="http://schemas.microsoft.com/office/drawing/2014/main" val="3523130443"/>
                    </a:ext>
                  </a:extLst>
                </a:gridCol>
                <a:gridCol w="740664">
                  <a:extLst>
                    <a:ext uri="{9D8B030D-6E8A-4147-A177-3AD203B41FA5}">
                      <a16:colId xmlns:a16="http://schemas.microsoft.com/office/drawing/2014/main" val="3820683852"/>
                    </a:ext>
                  </a:extLst>
                </a:gridCol>
                <a:gridCol w="740664">
                  <a:extLst>
                    <a:ext uri="{9D8B030D-6E8A-4147-A177-3AD203B41FA5}">
                      <a16:colId xmlns:a16="http://schemas.microsoft.com/office/drawing/2014/main" val="2565013794"/>
                    </a:ext>
                  </a:extLst>
                </a:gridCol>
                <a:gridCol w="740664">
                  <a:extLst>
                    <a:ext uri="{9D8B030D-6E8A-4147-A177-3AD203B41FA5}">
                      <a16:colId xmlns:a16="http://schemas.microsoft.com/office/drawing/2014/main" val="4100170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543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- 2022-03-02 10:18:20</a:t>
                      </a:r>
                      <a:r>
                        <a:rPr kumimoji="0" lang="nl-NL" sz="1000" b="0" i="0" u="none" strike="noStrike" kern="1200" cap="none" spc="0" normalizeH="0" baseline="0" noProof="0">
                          <a:ln>
                            <a:noFill/>
                          </a:ln>
                          <a:solidFill>
                            <a:prstClr val="black"/>
                          </a:solidFill>
                          <a:effectLst/>
                          <a:uLnTx/>
                          <a:uFillTx/>
                          <a:latin typeface="+mn-lt"/>
                          <a:ea typeface="+mn-ea"/>
                          <a:cs typeface="+mn-cs"/>
                        </a:rPr>
                        <a:t>
 Je bent een kaaskop of niet! 🧀 #3FM #SandersVriendenteam #BenIkDeEnige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274998360_1087483031984872_177513700834013057_n.jpg?_nc_cat=109&amp;ccb=1-5&amp;_nc_sid=8ae9d6&amp;_nc_ohc=pLdTCJiZDg8AX97mKK2&amp;_nc_ht=scontent-iad3-1.cdninstagram.com&amp;edm=AL-3X8kEAAAA&amp;oh=00_AT8oMk7QTOIdHd3VUXqHa1INLeaaWCbhTmfAaxP1hWvQgA&amp;oe=624FEF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40183449"/>
                  </a:ext>
                </a:extLst>
              </a:tr>
            </a:tbl>
          </a:graphicData>
        </a:graphic>
      </p:graphicFrame>
      <p:sp>
        <p:nvSpPr>
          <p:cNvPr id="4" name="Text Placeholder 3">
            <a:extLst>
              <a:ext uri="{FF2B5EF4-FFF2-40B4-BE49-F238E27FC236}">
                <a16:creationId xmlns:a16="http://schemas.microsoft.com/office/drawing/2014/main" id="{CED6E374-FFB8-41EE-A85C-14152638204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9283219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F2350-0F95-49C2-B596-0BE77F36EAB5}"/>
              </a:ext>
            </a:extLst>
          </p:cNvPr>
          <p:cNvSpPr>
            <a:spLocks noGrp="1"/>
          </p:cNvSpPr>
          <p:nvPr>
            <p:ph type="title"/>
          </p:nvPr>
        </p:nvSpPr>
        <p:spPr/>
        <p:txBody>
          <a:bodyPr/>
          <a:lstStyle/>
          <a:p>
            <a:r>
              <a:rPr lang="nl-NL"/>
              <a:t>Instagram Top 10 posts met meeste interactie | NPO3FM - 21 of 25</a:t>
            </a:r>
            <a:endParaRPr lang="en-US"/>
          </a:p>
        </p:txBody>
      </p:sp>
      <p:graphicFrame>
        <p:nvGraphicFramePr>
          <p:cNvPr id="5" name="Table Placeholder 4">
            <a:extLst>
              <a:ext uri="{FF2B5EF4-FFF2-40B4-BE49-F238E27FC236}">
                <a16:creationId xmlns:a16="http://schemas.microsoft.com/office/drawing/2014/main" id="{C8586930-96B2-48FE-9A3B-1507B523397B}"/>
              </a:ext>
            </a:extLst>
          </p:cNvPr>
          <p:cNvGraphicFramePr>
            <a:graphicFrameLocks noGrp="1"/>
          </p:cNvGraphicFramePr>
          <p:nvPr>
            <p:ph type="tbl" sz="quarter" idx="13"/>
            <p:extLst>
              <p:ext uri="{D42A27DB-BD31-4B8C-83A1-F6EECF244321}">
                <p14:modId xmlns:p14="http://schemas.microsoft.com/office/powerpoint/2010/main" val="3047341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6597012"/>
                    </a:ext>
                  </a:extLst>
                </a:gridCol>
                <a:gridCol w="1645920">
                  <a:extLst>
                    <a:ext uri="{9D8B030D-6E8A-4147-A177-3AD203B41FA5}">
                      <a16:colId xmlns:a16="http://schemas.microsoft.com/office/drawing/2014/main" val="2164637671"/>
                    </a:ext>
                  </a:extLst>
                </a:gridCol>
                <a:gridCol w="740664">
                  <a:extLst>
                    <a:ext uri="{9D8B030D-6E8A-4147-A177-3AD203B41FA5}">
                      <a16:colId xmlns:a16="http://schemas.microsoft.com/office/drawing/2014/main" val="2244481091"/>
                    </a:ext>
                  </a:extLst>
                </a:gridCol>
                <a:gridCol w="740664">
                  <a:extLst>
                    <a:ext uri="{9D8B030D-6E8A-4147-A177-3AD203B41FA5}">
                      <a16:colId xmlns:a16="http://schemas.microsoft.com/office/drawing/2014/main" val="3485815540"/>
                    </a:ext>
                  </a:extLst>
                </a:gridCol>
                <a:gridCol w="740664">
                  <a:extLst>
                    <a:ext uri="{9D8B030D-6E8A-4147-A177-3AD203B41FA5}">
                      <a16:colId xmlns:a16="http://schemas.microsoft.com/office/drawing/2014/main" val="3582579756"/>
                    </a:ext>
                  </a:extLst>
                </a:gridCol>
                <a:gridCol w="740664">
                  <a:extLst>
                    <a:ext uri="{9D8B030D-6E8A-4147-A177-3AD203B41FA5}">
                      <a16:colId xmlns:a16="http://schemas.microsoft.com/office/drawing/2014/main" val="3411763955"/>
                    </a:ext>
                  </a:extLst>
                </a:gridCol>
                <a:gridCol w="740664">
                  <a:extLst>
                    <a:ext uri="{9D8B030D-6E8A-4147-A177-3AD203B41FA5}">
                      <a16:colId xmlns:a16="http://schemas.microsoft.com/office/drawing/2014/main" val="4232087643"/>
                    </a:ext>
                  </a:extLst>
                </a:gridCol>
                <a:gridCol w="740664">
                  <a:extLst>
                    <a:ext uri="{9D8B030D-6E8A-4147-A177-3AD203B41FA5}">
                      <a16:colId xmlns:a16="http://schemas.microsoft.com/office/drawing/2014/main" val="1549811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778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13:00:45</a:t>
                      </a:r>
                      <a:r>
                        <a:rPr kumimoji="0" lang="nl-NL" sz="1000" b="0" i="0" u="none" strike="noStrike" kern="1200" cap="none" spc="0" normalizeH="0" baseline="0" noProof="0">
                          <a:ln>
                            <a:noFill/>
                          </a:ln>
                          <a:solidFill>
                            <a:prstClr val="black"/>
                          </a:solidFill>
                          <a:effectLst/>
                          <a:uLnTx/>
                          <a:uFillTx/>
                          <a:latin typeface="+mn-lt"/>
                          <a:ea typeface="+mn-ea"/>
                          <a:cs typeface="+mn-cs"/>
                        </a:rPr>
                        <a:t>
 En daarmee wereldwijd miljoenen mensen bereiken. 🌍
→ Vandaag staat 3FM samen met andere radiostations in het teken van Radio555. Vraag je plaat aan via radio555.nl om samen zoveel mogelijk geld in te zamelen voor noodhulp aan Oekraïne. Doe je mee? #3FM #Radio555 #SamenInActieVoorOekraïne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275450474_371212851519672_8163371216471132332_n.jpg?_nc_cat=107&amp;ccb=1-5&amp;_nc_sid=8ae9d6&amp;_nc_ohc=KWg3-S4EDvEAX-FNS_6&amp;_nc_ht=scontent-iad3-1.cdninstagram.com&amp;edm=AL-3X8kEAAAA&amp;oh=00_AT-E3C0iIyj1__YhFXt8pRtDfFORVSZNz7p30oUBb3LOMA&amp;oe=6250858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9647470"/>
                  </a:ext>
                </a:extLst>
              </a:tr>
            </a:tbl>
          </a:graphicData>
        </a:graphic>
      </p:graphicFrame>
      <p:sp>
        <p:nvSpPr>
          <p:cNvPr id="4" name="Text Placeholder 3">
            <a:extLst>
              <a:ext uri="{FF2B5EF4-FFF2-40B4-BE49-F238E27FC236}">
                <a16:creationId xmlns:a16="http://schemas.microsoft.com/office/drawing/2014/main" id="{245F3C16-4885-46D7-9AE4-8ACF4A9C6B5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0750308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0969B-1F7C-4DF1-80BD-4BD9A8067214}"/>
              </a:ext>
            </a:extLst>
          </p:cNvPr>
          <p:cNvSpPr>
            <a:spLocks noGrp="1"/>
          </p:cNvSpPr>
          <p:nvPr>
            <p:ph type="title"/>
          </p:nvPr>
        </p:nvSpPr>
        <p:spPr/>
        <p:txBody>
          <a:bodyPr/>
          <a:lstStyle/>
          <a:p>
            <a:r>
              <a:rPr lang="nl-NL"/>
              <a:t>Instagram Top 10 posts met meeste interactie | NPO3FM - 22 of 25</a:t>
            </a:r>
            <a:endParaRPr lang="en-US"/>
          </a:p>
        </p:txBody>
      </p:sp>
      <p:graphicFrame>
        <p:nvGraphicFramePr>
          <p:cNvPr id="5" name="Table Placeholder 4">
            <a:extLst>
              <a:ext uri="{FF2B5EF4-FFF2-40B4-BE49-F238E27FC236}">
                <a16:creationId xmlns:a16="http://schemas.microsoft.com/office/drawing/2014/main" id="{F4E6C36B-DC81-44F8-BD89-83B18CE2DDB8}"/>
              </a:ext>
            </a:extLst>
          </p:cNvPr>
          <p:cNvGraphicFramePr>
            <a:graphicFrameLocks noGrp="1"/>
          </p:cNvGraphicFramePr>
          <p:nvPr>
            <p:ph type="tbl" sz="quarter" idx="13"/>
            <p:extLst>
              <p:ext uri="{D42A27DB-BD31-4B8C-83A1-F6EECF244321}">
                <p14:modId xmlns:p14="http://schemas.microsoft.com/office/powerpoint/2010/main" val="840558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2924116"/>
                    </a:ext>
                  </a:extLst>
                </a:gridCol>
                <a:gridCol w="1645920">
                  <a:extLst>
                    <a:ext uri="{9D8B030D-6E8A-4147-A177-3AD203B41FA5}">
                      <a16:colId xmlns:a16="http://schemas.microsoft.com/office/drawing/2014/main" val="2525153319"/>
                    </a:ext>
                  </a:extLst>
                </a:gridCol>
                <a:gridCol w="740664">
                  <a:extLst>
                    <a:ext uri="{9D8B030D-6E8A-4147-A177-3AD203B41FA5}">
                      <a16:colId xmlns:a16="http://schemas.microsoft.com/office/drawing/2014/main" val="1852042631"/>
                    </a:ext>
                  </a:extLst>
                </a:gridCol>
                <a:gridCol w="740664">
                  <a:extLst>
                    <a:ext uri="{9D8B030D-6E8A-4147-A177-3AD203B41FA5}">
                      <a16:colId xmlns:a16="http://schemas.microsoft.com/office/drawing/2014/main" val="2293619889"/>
                    </a:ext>
                  </a:extLst>
                </a:gridCol>
                <a:gridCol w="740664">
                  <a:extLst>
                    <a:ext uri="{9D8B030D-6E8A-4147-A177-3AD203B41FA5}">
                      <a16:colId xmlns:a16="http://schemas.microsoft.com/office/drawing/2014/main" val="1280221580"/>
                    </a:ext>
                  </a:extLst>
                </a:gridCol>
                <a:gridCol w="740664">
                  <a:extLst>
                    <a:ext uri="{9D8B030D-6E8A-4147-A177-3AD203B41FA5}">
                      <a16:colId xmlns:a16="http://schemas.microsoft.com/office/drawing/2014/main" val="3529957848"/>
                    </a:ext>
                  </a:extLst>
                </a:gridCol>
                <a:gridCol w="740664">
                  <a:extLst>
                    <a:ext uri="{9D8B030D-6E8A-4147-A177-3AD203B41FA5}">
                      <a16:colId xmlns:a16="http://schemas.microsoft.com/office/drawing/2014/main" val="1326503193"/>
                    </a:ext>
                  </a:extLst>
                </a:gridCol>
                <a:gridCol w="740664">
                  <a:extLst>
                    <a:ext uri="{9D8B030D-6E8A-4147-A177-3AD203B41FA5}">
                      <a16:colId xmlns:a16="http://schemas.microsoft.com/office/drawing/2014/main" val="249835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164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- 2022-03-05 16:00:54</a:t>
                      </a:r>
                      <a:r>
                        <a:rPr kumimoji="0" lang="nl-NL" sz="1000" b="0" i="0" u="none" strike="noStrike" kern="1200" cap="none" spc="0" normalizeH="0" baseline="0" noProof="0">
                          <a:ln>
                            <a:noFill/>
                          </a:ln>
                          <a:solidFill>
                            <a:prstClr val="black"/>
                          </a:solidFill>
                          <a:effectLst/>
                          <a:uLnTx/>
                          <a:uFillTx/>
                          <a:latin typeface="+mn-lt"/>
                          <a:ea typeface="+mn-ea"/>
                          <a:cs typeface="+mn-cs"/>
                        </a:rPr>
                        <a:t>
 Herkenbaar?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275186387_116766870784221_3650975194975782834_n.jpg?stp=dst-jpg_e35_p640x640_sh0.08&amp;_nc_ht=scontent.cdninstagram.com&amp;_nc_cat=109&amp;_nc_ohc=qqzNmjTRi9MAX9aCjIj&amp;edm=AMO9-JQAAAAA&amp;ccb=7-4&amp;oh=00_AT9m3l6xNLgQxQmbnAp1JrymXu5fEymTqMuaHAKS2PPraw&amp;oe=624C75C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46704863"/>
                  </a:ext>
                </a:extLst>
              </a:tr>
            </a:tbl>
          </a:graphicData>
        </a:graphic>
      </p:graphicFrame>
      <p:sp>
        <p:nvSpPr>
          <p:cNvPr id="4" name="Text Placeholder 3">
            <a:extLst>
              <a:ext uri="{FF2B5EF4-FFF2-40B4-BE49-F238E27FC236}">
                <a16:creationId xmlns:a16="http://schemas.microsoft.com/office/drawing/2014/main" id="{17711841-0B91-4EA7-946D-DB48E269D39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00174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CE2CB-A157-49F1-B9C2-04E624520F06}"/>
              </a:ext>
            </a:extLst>
          </p:cNvPr>
          <p:cNvSpPr>
            <a:spLocks noGrp="1"/>
          </p:cNvSpPr>
          <p:nvPr>
            <p:ph type="title"/>
          </p:nvPr>
        </p:nvSpPr>
        <p:spPr/>
        <p:txBody>
          <a:bodyPr/>
          <a:lstStyle/>
          <a:p>
            <a:r>
              <a:rPr lang="nl-NL"/>
              <a:t>Instagram Top 10 posts met meeste interactie | NPO3FM - 23 of 25</a:t>
            </a:r>
            <a:endParaRPr lang="en-US"/>
          </a:p>
        </p:txBody>
      </p:sp>
      <p:graphicFrame>
        <p:nvGraphicFramePr>
          <p:cNvPr id="5" name="Table Placeholder 4">
            <a:extLst>
              <a:ext uri="{FF2B5EF4-FFF2-40B4-BE49-F238E27FC236}">
                <a16:creationId xmlns:a16="http://schemas.microsoft.com/office/drawing/2014/main" id="{B6D4740E-2077-4D46-B716-4D6CC39BD590}"/>
              </a:ext>
            </a:extLst>
          </p:cNvPr>
          <p:cNvGraphicFramePr>
            <a:graphicFrameLocks noGrp="1"/>
          </p:cNvGraphicFramePr>
          <p:nvPr>
            <p:ph type="tbl" sz="quarter" idx="13"/>
            <p:extLst>
              <p:ext uri="{D42A27DB-BD31-4B8C-83A1-F6EECF244321}">
                <p14:modId xmlns:p14="http://schemas.microsoft.com/office/powerpoint/2010/main" val="2695449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5683488"/>
                    </a:ext>
                  </a:extLst>
                </a:gridCol>
                <a:gridCol w="1645920">
                  <a:extLst>
                    <a:ext uri="{9D8B030D-6E8A-4147-A177-3AD203B41FA5}">
                      <a16:colId xmlns:a16="http://schemas.microsoft.com/office/drawing/2014/main" val="2786761706"/>
                    </a:ext>
                  </a:extLst>
                </a:gridCol>
                <a:gridCol w="740664">
                  <a:extLst>
                    <a:ext uri="{9D8B030D-6E8A-4147-A177-3AD203B41FA5}">
                      <a16:colId xmlns:a16="http://schemas.microsoft.com/office/drawing/2014/main" val="3336224665"/>
                    </a:ext>
                  </a:extLst>
                </a:gridCol>
                <a:gridCol w="740664">
                  <a:extLst>
                    <a:ext uri="{9D8B030D-6E8A-4147-A177-3AD203B41FA5}">
                      <a16:colId xmlns:a16="http://schemas.microsoft.com/office/drawing/2014/main" val="3660989252"/>
                    </a:ext>
                  </a:extLst>
                </a:gridCol>
                <a:gridCol w="740664">
                  <a:extLst>
                    <a:ext uri="{9D8B030D-6E8A-4147-A177-3AD203B41FA5}">
                      <a16:colId xmlns:a16="http://schemas.microsoft.com/office/drawing/2014/main" val="3471390363"/>
                    </a:ext>
                  </a:extLst>
                </a:gridCol>
                <a:gridCol w="740664">
                  <a:extLst>
                    <a:ext uri="{9D8B030D-6E8A-4147-A177-3AD203B41FA5}">
                      <a16:colId xmlns:a16="http://schemas.microsoft.com/office/drawing/2014/main" val="3456741922"/>
                    </a:ext>
                  </a:extLst>
                </a:gridCol>
                <a:gridCol w="740664">
                  <a:extLst>
                    <a:ext uri="{9D8B030D-6E8A-4147-A177-3AD203B41FA5}">
                      <a16:colId xmlns:a16="http://schemas.microsoft.com/office/drawing/2014/main" val="2877062786"/>
                    </a:ext>
                  </a:extLst>
                </a:gridCol>
                <a:gridCol w="740664">
                  <a:extLst>
                    <a:ext uri="{9D8B030D-6E8A-4147-A177-3AD203B41FA5}">
                      <a16:colId xmlns:a16="http://schemas.microsoft.com/office/drawing/2014/main" val="4128369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729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- 2022-03-21 13:17:22</a:t>
                      </a:r>
                      <a:r>
                        <a:rPr kumimoji="0" lang="nl-NL" sz="1000" b="0" i="0" u="none" strike="noStrike" kern="1200" cap="none" spc="0" normalizeH="0" baseline="0" noProof="0">
                          <a:ln>
                            <a:noFill/>
                          </a:ln>
                          <a:solidFill>
                            <a:prstClr val="black"/>
                          </a:solidFill>
                          <a:effectLst/>
                          <a:uLnTx/>
                          <a:uFillTx/>
                          <a:latin typeface="+mn-lt"/>
                          <a:ea typeface="+mn-ea"/>
                          <a:cs typeface="+mn-cs"/>
                        </a:rPr>
                        <a:t>
 Froukje, S10 en een robothond. 🤖 Wat wil je nog meer? #3FM #ZonderGezicht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276233754_1976901502489844_4643250918748893527_n.jpg?_nc_cat=100&amp;ccb=1-5&amp;_nc_sid=8ae9d6&amp;_nc_ohc=cK5QhwBQqK4AX_erj7u&amp;_nc_ht=scontent-iad3-1.cdninstagram.com&amp;edm=AL-3X8kEAAAA&amp;oh=00_AT9brzwud3DCB6NvLcfNz7dgudDa3UQiM7JljCiiGCGYSA&amp;oe=62507C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9080720"/>
                  </a:ext>
                </a:extLst>
              </a:tr>
            </a:tbl>
          </a:graphicData>
        </a:graphic>
      </p:graphicFrame>
      <p:sp>
        <p:nvSpPr>
          <p:cNvPr id="4" name="Text Placeholder 3">
            <a:extLst>
              <a:ext uri="{FF2B5EF4-FFF2-40B4-BE49-F238E27FC236}">
                <a16:creationId xmlns:a16="http://schemas.microsoft.com/office/drawing/2014/main" id="{FFC05360-3694-4B83-A08F-C9814268D0C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6533692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E1DA0-D45E-45B3-A4DD-2C94145BE7FC}"/>
              </a:ext>
            </a:extLst>
          </p:cNvPr>
          <p:cNvSpPr>
            <a:spLocks noGrp="1"/>
          </p:cNvSpPr>
          <p:nvPr>
            <p:ph type="title"/>
          </p:nvPr>
        </p:nvSpPr>
        <p:spPr/>
        <p:txBody>
          <a:bodyPr/>
          <a:lstStyle/>
          <a:p>
            <a:r>
              <a:rPr lang="nl-NL"/>
              <a:t>Instagram Top 10 posts met meeste interactie | NPO3FM - 24 of 25</a:t>
            </a:r>
            <a:endParaRPr lang="en-US"/>
          </a:p>
        </p:txBody>
      </p:sp>
      <p:graphicFrame>
        <p:nvGraphicFramePr>
          <p:cNvPr id="5" name="Table Placeholder 4">
            <a:extLst>
              <a:ext uri="{FF2B5EF4-FFF2-40B4-BE49-F238E27FC236}">
                <a16:creationId xmlns:a16="http://schemas.microsoft.com/office/drawing/2014/main" id="{1375FE67-9440-4433-8501-90F8B22FA3D0}"/>
              </a:ext>
            </a:extLst>
          </p:cNvPr>
          <p:cNvGraphicFramePr>
            <a:graphicFrameLocks noGrp="1"/>
          </p:cNvGraphicFramePr>
          <p:nvPr>
            <p:ph type="tbl" sz="quarter" idx="13"/>
            <p:extLst>
              <p:ext uri="{D42A27DB-BD31-4B8C-83A1-F6EECF244321}">
                <p14:modId xmlns:p14="http://schemas.microsoft.com/office/powerpoint/2010/main" val="720134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5081648"/>
                    </a:ext>
                  </a:extLst>
                </a:gridCol>
                <a:gridCol w="1645920">
                  <a:extLst>
                    <a:ext uri="{9D8B030D-6E8A-4147-A177-3AD203B41FA5}">
                      <a16:colId xmlns:a16="http://schemas.microsoft.com/office/drawing/2014/main" val="751636989"/>
                    </a:ext>
                  </a:extLst>
                </a:gridCol>
                <a:gridCol w="740664">
                  <a:extLst>
                    <a:ext uri="{9D8B030D-6E8A-4147-A177-3AD203B41FA5}">
                      <a16:colId xmlns:a16="http://schemas.microsoft.com/office/drawing/2014/main" val="783998638"/>
                    </a:ext>
                  </a:extLst>
                </a:gridCol>
                <a:gridCol w="740664">
                  <a:extLst>
                    <a:ext uri="{9D8B030D-6E8A-4147-A177-3AD203B41FA5}">
                      <a16:colId xmlns:a16="http://schemas.microsoft.com/office/drawing/2014/main" val="528666592"/>
                    </a:ext>
                  </a:extLst>
                </a:gridCol>
                <a:gridCol w="740664">
                  <a:extLst>
                    <a:ext uri="{9D8B030D-6E8A-4147-A177-3AD203B41FA5}">
                      <a16:colId xmlns:a16="http://schemas.microsoft.com/office/drawing/2014/main" val="1275803058"/>
                    </a:ext>
                  </a:extLst>
                </a:gridCol>
                <a:gridCol w="740664">
                  <a:extLst>
                    <a:ext uri="{9D8B030D-6E8A-4147-A177-3AD203B41FA5}">
                      <a16:colId xmlns:a16="http://schemas.microsoft.com/office/drawing/2014/main" val="921657485"/>
                    </a:ext>
                  </a:extLst>
                </a:gridCol>
                <a:gridCol w="740664">
                  <a:extLst>
                    <a:ext uri="{9D8B030D-6E8A-4147-A177-3AD203B41FA5}">
                      <a16:colId xmlns:a16="http://schemas.microsoft.com/office/drawing/2014/main" val="1499134344"/>
                    </a:ext>
                  </a:extLst>
                </a:gridCol>
                <a:gridCol w="740664">
                  <a:extLst>
                    <a:ext uri="{9D8B030D-6E8A-4147-A177-3AD203B41FA5}">
                      <a16:colId xmlns:a16="http://schemas.microsoft.com/office/drawing/2014/main" val="3625044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795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- 2022-03-06 20:09:16</a:t>
                      </a:r>
                      <a:r>
                        <a:rPr kumimoji="0" lang="en-US" sz="1000" b="0" i="0" u="none" strike="noStrike" kern="1200" cap="none" spc="0" normalizeH="0" baseline="0" noProof="0">
                          <a:ln>
                            <a:noFill/>
                          </a:ln>
                          <a:solidFill>
                            <a:prstClr val="black"/>
                          </a:solidFill>
                          <a:effectLst/>
                          <a:uLnTx/>
                          <a:uFillTx/>
                          <a:latin typeface="+mn-lt"/>
                          <a:ea typeface="+mn-ea"/>
                          <a:cs typeface="+mn-cs"/>
                        </a:rPr>
                        <a:t>
 MEAU trapte haar clubtour af in Hedon en kon eindelijk mét haar fans 'Dat Heb Jij Gedaan' zingen. 🥺 Hoe dat ging? Check haar 3FM One Minute Documentary. #3FM #MEAU #3FMTalent #OneMinuteDocumentary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275203550_662238451700340_413455409006192160_n.jpg?stp=dst-jpg_e35_p640x640_sh0.08&amp;_nc_ht=scontent.cdninstagram.com&amp;_nc_cat=100&amp;_nc_ohc=bE-Aip80jBsAX-EwSzb&amp;edm=AMO9-JQAAAAA&amp;ccb=7-4&amp;oh=00_AT8unnWv3-zi4d9pDJE7kpI7MMl6in6f4KgLEMqJodQSBw&amp;oe=624C863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7264324"/>
                  </a:ext>
                </a:extLst>
              </a:tr>
            </a:tbl>
          </a:graphicData>
        </a:graphic>
      </p:graphicFrame>
      <p:sp>
        <p:nvSpPr>
          <p:cNvPr id="4" name="Text Placeholder 3">
            <a:extLst>
              <a:ext uri="{FF2B5EF4-FFF2-40B4-BE49-F238E27FC236}">
                <a16:creationId xmlns:a16="http://schemas.microsoft.com/office/drawing/2014/main" id="{02AA3847-61C0-466D-BF3F-F712FDCF6E8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2042278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0413B-17D6-4520-85B9-9F20D89F1975}"/>
              </a:ext>
            </a:extLst>
          </p:cNvPr>
          <p:cNvSpPr>
            <a:spLocks noGrp="1"/>
          </p:cNvSpPr>
          <p:nvPr>
            <p:ph type="title"/>
          </p:nvPr>
        </p:nvSpPr>
        <p:spPr/>
        <p:txBody>
          <a:bodyPr/>
          <a:lstStyle/>
          <a:p>
            <a:r>
              <a:rPr lang="nl-NL"/>
              <a:t>Instagram Top 10 posts met meeste interactie | NPO3FM - 25 of 25</a:t>
            </a:r>
            <a:endParaRPr lang="en-US"/>
          </a:p>
        </p:txBody>
      </p:sp>
      <p:graphicFrame>
        <p:nvGraphicFramePr>
          <p:cNvPr id="5" name="Table Placeholder 4">
            <a:extLst>
              <a:ext uri="{FF2B5EF4-FFF2-40B4-BE49-F238E27FC236}">
                <a16:creationId xmlns:a16="http://schemas.microsoft.com/office/drawing/2014/main" id="{F82D0CF4-34EE-41DA-BC7F-609025FDBB36}"/>
              </a:ext>
            </a:extLst>
          </p:cNvPr>
          <p:cNvGraphicFramePr>
            <a:graphicFrameLocks noGrp="1"/>
          </p:cNvGraphicFramePr>
          <p:nvPr>
            <p:ph type="tbl" sz="quarter" idx="13"/>
            <p:extLst>
              <p:ext uri="{D42A27DB-BD31-4B8C-83A1-F6EECF244321}">
                <p14:modId xmlns:p14="http://schemas.microsoft.com/office/powerpoint/2010/main" val="2674172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2900396"/>
                    </a:ext>
                  </a:extLst>
                </a:gridCol>
                <a:gridCol w="1645920">
                  <a:extLst>
                    <a:ext uri="{9D8B030D-6E8A-4147-A177-3AD203B41FA5}">
                      <a16:colId xmlns:a16="http://schemas.microsoft.com/office/drawing/2014/main" val="265122617"/>
                    </a:ext>
                  </a:extLst>
                </a:gridCol>
                <a:gridCol w="740664">
                  <a:extLst>
                    <a:ext uri="{9D8B030D-6E8A-4147-A177-3AD203B41FA5}">
                      <a16:colId xmlns:a16="http://schemas.microsoft.com/office/drawing/2014/main" val="1364567753"/>
                    </a:ext>
                  </a:extLst>
                </a:gridCol>
                <a:gridCol w="740664">
                  <a:extLst>
                    <a:ext uri="{9D8B030D-6E8A-4147-A177-3AD203B41FA5}">
                      <a16:colId xmlns:a16="http://schemas.microsoft.com/office/drawing/2014/main" val="291060955"/>
                    </a:ext>
                  </a:extLst>
                </a:gridCol>
                <a:gridCol w="740664">
                  <a:extLst>
                    <a:ext uri="{9D8B030D-6E8A-4147-A177-3AD203B41FA5}">
                      <a16:colId xmlns:a16="http://schemas.microsoft.com/office/drawing/2014/main" val="3028896430"/>
                    </a:ext>
                  </a:extLst>
                </a:gridCol>
                <a:gridCol w="740664">
                  <a:extLst>
                    <a:ext uri="{9D8B030D-6E8A-4147-A177-3AD203B41FA5}">
                      <a16:colId xmlns:a16="http://schemas.microsoft.com/office/drawing/2014/main" val="3556529196"/>
                    </a:ext>
                  </a:extLst>
                </a:gridCol>
                <a:gridCol w="740664">
                  <a:extLst>
                    <a:ext uri="{9D8B030D-6E8A-4147-A177-3AD203B41FA5}">
                      <a16:colId xmlns:a16="http://schemas.microsoft.com/office/drawing/2014/main" val="2103133218"/>
                    </a:ext>
                  </a:extLst>
                </a:gridCol>
                <a:gridCol w="740664">
                  <a:extLst>
                    <a:ext uri="{9D8B030D-6E8A-4147-A177-3AD203B41FA5}">
                      <a16:colId xmlns:a16="http://schemas.microsoft.com/office/drawing/2014/main" val="1316135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337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- 2022-03-22 07:22:35</a:t>
                      </a:r>
                      <a:r>
                        <a:rPr kumimoji="0" lang="en-US" sz="1000" b="0" i="0" u="none" strike="noStrike" kern="1200" cap="none" spc="0" normalizeH="0" baseline="0" noProof="0">
                          <a:ln>
                            <a:noFill/>
                          </a:ln>
                          <a:solidFill>
                            <a:prstClr val="black"/>
                          </a:solidFill>
                          <a:effectLst/>
                          <a:uLnTx/>
                          <a:uFillTx/>
                          <a:latin typeface="+mn-lt"/>
                          <a:ea typeface="+mn-ea"/>
                          <a:cs typeface="+mn-cs"/>
                        </a:rPr>
                        <a:t>
 Bastille verrast RONDÉ met de 3FM Award 'Schaal van Rigter'! 🔥 'Hard To Say Goodbye' was in 2021 het meest gedraaide liedje van eigen bodem op 3FM. Gefeliciteerd rondemusic!
→ Heb jij al gestemd op de 3FM Awards? Stem nu en maak nog kans op tickets via 3FM.nl/Awards! #3FM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277115342_382778307183570_2898341767523652121_n.jpg?stp=dst-jpg_e15_p480x480&amp;_nc_ht=scontent.cdninstagram.com&amp;_nc_cat=106&amp;_nc_ohc=YP-kzEJJSJYAX8_I92G&amp;edm=AMO9-JQAAAAA&amp;ccb=7-4&amp;oh=00_AT-6KFymY68I1kXNMREFQKbEOuhrS3rUzClQsoYiuz2O3g&amp;oe=624C6736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7896911"/>
                  </a:ext>
                </a:extLst>
              </a:tr>
            </a:tbl>
          </a:graphicData>
        </a:graphic>
      </p:graphicFrame>
      <p:sp>
        <p:nvSpPr>
          <p:cNvPr id="4" name="Text Placeholder 3">
            <a:extLst>
              <a:ext uri="{FF2B5EF4-FFF2-40B4-BE49-F238E27FC236}">
                <a16:creationId xmlns:a16="http://schemas.microsoft.com/office/drawing/2014/main" id="{CBB0AFA0-6E47-49EA-87FA-DD514FCABE6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962646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4A414-DA34-46EC-A084-5A459F728E8C}"/>
              </a:ext>
            </a:extLst>
          </p:cNvPr>
          <p:cNvSpPr>
            <a:spLocks noGrp="1"/>
          </p:cNvSpPr>
          <p:nvPr>
            <p:ph type="title"/>
          </p:nvPr>
        </p:nvSpPr>
        <p:spPr/>
        <p:txBody>
          <a:bodyPr/>
          <a:lstStyle/>
          <a:p>
            <a:r>
              <a:rPr lang="nl-NL"/>
              <a:t>Instagram Top 10 posts met minste interactie | NPO3FM - 1 of 25</a:t>
            </a:r>
            <a:endParaRPr lang="en-US"/>
          </a:p>
        </p:txBody>
      </p:sp>
      <p:graphicFrame>
        <p:nvGraphicFramePr>
          <p:cNvPr id="5" name="Table Placeholder 4">
            <a:extLst>
              <a:ext uri="{FF2B5EF4-FFF2-40B4-BE49-F238E27FC236}">
                <a16:creationId xmlns:a16="http://schemas.microsoft.com/office/drawing/2014/main" id="{754BEF74-F76F-4408-9E6E-EF01D71435BE}"/>
              </a:ext>
            </a:extLst>
          </p:cNvPr>
          <p:cNvGraphicFramePr>
            <a:graphicFrameLocks noGrp="1"/>
          </p:cNvGraphicFramePr>
          <p:nvPr>
            <p:ph type="tbl" sz="quarter" idx="13"/>
            <p:extLst>
              <p:ext uri="{D42A27DB-BD31-4B8C-83A1-F6EECF244321}">
                <p14:modId xmlns:p14="http://schemas.microsoft.com/office/powerpoint/2010/main" val="913735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846579"/>
                    </a:ext>
                  </a:extLst>
                </a:gridCol>
                <a:gridCol w="1645920">
                  <a:extLst>
                    <a:ext uri="{9D8B030D-6E8A-4147-A177-3AD203B41FA5}">
                      <a16:colId xmlns:a16="http://schemas.microsoft.com/office/drawing/2014/main" val="3911219988"/>
                    </a:ext>
                  </a:extLst>
                </a:gridCol>
                <a:gridCol w="740664">
                  <a:extLst>
                    <a:ext uri="{9D8B030D-6E8A-4147-A177-3AD203B41FA5}">
                      <a16:colId xmlns:a16="http://schemas.microsoft.com/office/drawing/2014/main" val="3026172136"/>
                    </a:ext>
                  </a:extLst>
                </a:gridCol>
                <a:gridCol w="740664">
                  <a:extLst>
                    <a:ext uri="{9D8B030D-6E8A-4147-A177-3AD203B41FA5}">
                      <a16:colId xmlns:a16="http://schemas.microsoft.com/office/drawing/2014/main" val="3157323766"/>
                    </a:ext>
                  </a:extLst>
                </a:gridCol>
                <a:gridCol w="740664">
                  <a:extLst>
                    <a:ext uri="{9D8B030D-6E8A-4147-A177-3AD203B41FA5}">
                      <a16:colId xmlns:a16="http://schemas.microsoft.com/office/drawing/2014/main" val="2532378102"/>
                    </a:ext>
                  </a:extLst>
                </a:gridCol>
                <a:gridCol w="740664">
                  <a:extLst>
                    <a:ext uri="{9D8B030D-6E8A-4147-A177-3AD203B41FA5}">
                      <a16:colId xmlns:a16="http://schemas.microsoft.com/office/drawing/2014/main" val="3282914913"/>
                    </a:ext>
                  </a:extLst>
                </a:gridCol>
                <a:gridCol w="740664">
                  <a:extLst>
                    <a:ext uri="{9D8B030D-6E8A-4147-A177-3AD203B41FA5}">
                      <a16:colId xmlns:a16="http://schemas.microsoft.com/office/drawing/2014/main" val="2227315752"/>
                    </a:ext>
                  </a:extLst>
                </a:gridCol>
                <a:gridCol w="740664">
                  <a:extLst>
                    <a:ext uri="{9D8B030D-6E8A-4147-A177-3AD203B41FA5}">
                      <a16:colId xmlns:a16="http://schemas.microsoft.com/office/drawing/2014/main" val="853645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984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- 2022-03-03 19:23:46</a:t>
                      </a:r>
                      <a:r>
                        <a:rPr kumimoji="0" lang="nl-NL" sz="1000" b="0" i="0" u="none" strike="noStrike" kern="1200" cap="none" spc="0" normalizeH="0" baseline="0" noProof="0">
                          <a:ln>
                            <a:noFill/>
                          </a:ln>
                          <a:solidFill>
                            <a:prstClr val="black"/>
                          </a:solidFill>
                          <a:effectLst/>
                          <a:uLnTx/>
                          <a:uFillTx/>
                          <a:latin typeface="+mn-lt"/>
                          <a:ea typeface="+mn-ea"/>
                          <a:cs typeface="+mn-cs"/>
                        </a:rPr>
                        <a:t>
 Dit is hoe de zanger van de populaire Oekraïense formatie boomboxfamily zijn dagen nu doorbrengt. 💔 
→ Maandag komen wij samen met alle andere radiostations van Nederland in actie voor Giro555. Doe je mee? #3FM #Giro555 #SameninactievoorOekraïne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275065858_650426539500033_7796557873235046287_n.jpg?stp=dst-jpg_e15_p640x640&amp;_nc_ht=scontent.cdninstagram.com&amp;_nc_cat=109&amp;_nc_ohc=JD3LiJn-_lEAX8JbNcs&amp;edm=AMO9-JQAAAAA&amp;ccb=7-4&amp;oh=00_AT_nM9locO_y9G9oHMNk3JKGF65oAMXQNBiNOLrvUl1-Yg&amp;oe=624C8394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85277158"/>
                  </a:ext>
                </a:extLst>
              </a:tr>
            </a:tbl>
          </a:graphicData>
        </a:graphic>
      </p:graphicFrame>
      <p:sp>
        <p:nvSpPr>
          <p:cNvPr id="4" name="Text Placeholder 3">
            <a:extLst>
              <a:ext uri="{FF2B5EF4-FFF2-40B4-BE49-F238E27FC236}">
                <a16:creationId xmlns:a16="http://schemas.microsoft.com/office/drawing/2014/main" id="{5AA219FF-4A9E-44D4-B89A-00284DB3B94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544600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BFD8C-CDD5-43D9-8B42-D1A6A22C45E5}"/>
              </a:ext>
            </a:extLst>
          </p:cNvPr>
          <p:cNvSpPr>
            <a:spLocks noGrp="1"/>
          </p:cNvSpPr>
          <p:nvPr>
            <p:ph type="title"/>
          </p:nvPr>
        </p:nvSpPr>
        <p:spPr/>
        <p:txBody>
          <a:bodyPr/>
          <a:lstStyle/>
          <a:p>
            <a:r>
              <a:rPr lang="nl-NL"/>
              <a:t>Instagram Top 10 posts met minste interactie | NPO3FM - 2 of 25</a:t>
            </a:r>
            <a:endParaRPr lang="en-US"/>
          </a:p>
        </p:txBody>
      </p:sp>
      <p:graphicFrame>
        <p:nvGraphicFramePr>
          <p:cNvPr id="5" name="Table Placeholder 4">
            <a:extLst>
              <a:ext uri="{FF2B5EF4-FFF2-40B4-BE49-F238E27FC236}">
                <a16:creationId xmlns:a16="http://schemas.microsoft.com/office/drawing/2014/main" id="{B35F6177-27FF-46FD-A42C-91149CD2F7A4}"/>
              </a:ext>
            </a:extLst>
          </p:cNvPr>
          <p:cNvGraphicFramePr>
            <a:graphicFrameLocks noGrp="1"/>
          </p:cNvGraphicFramePr>
          <p:nvPr>
            <p:ph type="tbl" sz="quarter" idx="13"/>
            <p:extLst>
              <p:ext uri="{D42A27DB-BD31-4B8C-83A1-F6EECF244321}">
                <p14:modId xmlns:p14="http://schemas.microsoft.com/office/powerpoint/2010/main" val="2807191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01892471"/>
                    </a:ext>
                  </a:extLst>
                </a:gridCol>
                <a:gridCol w="1645920">
                  <a:extLst>
                    <a:ext uri="{9D8B030D-6E8A-4147-A177-3AD203B41FA5}">
                      <a16:colId xmlns:a16="http://schemas.microsoft.com/office/drawing/2014/main" val="2563364"/>
                    </a:ext>
                  </a:extLst>
                </a:gridCol>
                <a:gridCol w="740664">
                  <a:extLst>
                    <a:ext uri="{9D8B030D-6E8A-4147-A177-3AD203B41FA5}">
                      <a16:colId xmlns:a16="http://schemas.microsoft.com/office/drawing/2014/main" val="3700706634"/>
                    </a:ext>
                  </a:extLst>
                </a:gridCol>
                <a:gridCol w="740664">
                  <a:extLst>
                    <a:ext uri="{9D8B030D-6E8A-4147-A177-3AD203B41FA5}">
                      <a16:colId xmlns:a16="http://schemas.microsoft.com/office/drawing/2014/main" val="1241100631"/>
                    </a:ext>
                  </a:extLst>
                </a:gridCol>
                <a:gridCol w="740664">
                  <a:extLst>
                    <a:ext uri="{9D8B030D-6E8A-4147-A177-3AD203B41FA5}">
                      <a16:colId xmlns:a16="http://schemas.microsoft.com/office/drawing/2014/main" val="1819795229"/>
                    </a:ext>
                  </a:extLst>
                </a:gridCol>
                <a:gridCol w="740664">
                  <a:extLst>
                    <a:ext uri="{9D8B030D-6E8A-4147-A177-3AD203B41FA5}">
                      <a16:colId xmlns:a16="http://schemas.microsoft.com/office/drawing/2014/main" val="1688036354"/>
                    </a:ext>
                  </a:extLst>
                </a:gridCol>
                <a:gridCol w="740664">
                  <a:extLst>
                    <a:ext uri="{9D8B030D-6E8A-4147-A177-3AD203B41FA5}">
                      <a16:colId xmlns:a16="http://schemas.microsoft.com/office/drawing/2014/main" val="2551120690"/>
                    </a:ext>
                  </a:extLst>
                </a:gridCol>
                <a:gridCol w="740664">
                  <a:extLst>
                    <a:ext uri="{9D8B030D-6E8A-4147-A177-3AD203B41FA5}">
                      <a16:colId xmlns:a16="http://schemas.microsoft.com/office/drawing/2014/main" val="370886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523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- 2022-03-26 13:02:58</a:t>
                      </a:r>
                      <a:r>
                        <a:rPr kumimoji="0" lang="nl-NL" sz="1000" b="0" i="0" u="none" strike="noStrike" kern="1200" cap="none" spc="0" normalizeH="0" baseline="0" noProof="0">
                          <a:ln>
                            <a:noFill/>
                          </a:ln>
                          <a:solidFill>
                            <a:prstClr val="black"/>
                          </a:solidFill>
                          <a:effectLst/>
                          <a:uLnTx/>
                          <a:uFillTx/>
                          <a:latin typeface="+mn-lt"/>
                          <a:ea typeface="+mn-ea"/>
                          <a:cs typeface="+mn-cs"/>
                        </a:rPr>
                        <a:t>
 ‘Jeu de Boulen met Stoelen' komt op televisie! Geef je nu op via stoelenstrijd.nl! 🎉  #3FM #PartijVoorDeVrijdag #Stoelenstrijd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277150091_706582767147896_8926342539627984397_n.jpg?stp=dst-jpg_e35_p640x640_sh0.08&amp;_nc_ht=scontent.cdninstagram.com&amp;_nc_cat=108&amp;_nc_ohc=Lz1lWtnfySoAX8TZ1YR&amp;edm=AMO9-JQAAAAA&amp;ccb=7-4&amp;oh=00_AT8YKP6oZfpCNaKeGbtwibl3wxJeSz728Qo0yZCy2n6j9g&amp;oe=624C8594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8352937"/>
                  </a:ext>
                </a:extLst>
              </a:tr>
            </a:tbl>
          </a:graphicData>
        </a:graphic>
      </p:graphicFrame>
      <p:sp>
        <p:nvSpPr>
          <p:cNvPr id="4" name="Text Placeholder 3">
            <a:extLst>
              <a:ext uri="{FF2B5EF4-FFF2-40B4-BE49-F238E27FC236}">
                <a16:creationId xmlns:a16="http://schemas.microsoft.com/office/drawing/2014/main" id="{8AB2A157-DB8C-4296-BE12-23A529AF35D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788730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BAABE-4257-4914-861D-4C274B91CB05}"/>
              </a:ext>
            </a:extLst>
          </p:cNvPr>
          <p:cNvSpPr>
            <a:spLocks noGrp="1"/>
          </p:cNvSpPr>
          <p:nvPr>
            <p:ph type="title"/>
          </p:nvPr>
        </p:nvSpPr>
        <p:spPr/>
        <p:txBody>
          <a:bodyPr/>
          <a:lstStyle/>
          <a:p>
            <a:r>
              <a:rPr lang="nl-NL"/>
              <a:t>Instagram Top 10 posts met minste interactie | NPO3FM - 3 of 25</a:t>
            </a:r>
            <a:endParaRPr lang="en-US"/>
          </a:p>
        </p:txBody>
      </p:sp>
      <p:graphicFrame>
        <p:nvGraphicFramePr>
          <p:cNvPr id="5" name="Table Placeholder 4">
            <a:extLst>
              <a:ext uri="{FF2B5EF4-FFF2-40B4-BE49-F238E27FC236}">
                <a16:creationId xmlns:a16="http://schemas.microsoft.com/office/drawing/2014/main" id="{B9FB3474-3245-45A8-AAC2-50568B123FE7}"/>
              </a:ext>
            </a:extLst>
          </p:cNvPr>
          <p:cNvGraphicFramePr>
            <a:graphicFrameLocks noGrp="1"/>
          </p:cNvGraphicFramePr>
          <p:nvPr>
            <p:ph type="tbl" sz="quarter" idx="13"/>
            <p:extLst>
              <p:ext uri="{D42A27DB-BD31-4B8C-83A1-F6EECF244321}">
                <p14:modId xmlns:p14="http://schemas.microsoft.com/office/powerpoint/2010/main" val="160858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1754738"/>
                    </a:ext>
                  </a:extLst>
                </a:gridCol>
                <a:gridCol w="1645920">
                  <a:extLst>
                    <a:ext uri="{9D8B030D-6E8A-4147-A177-3AD203B41FA5}">
                      <a16:colId xmlns:a16="http://schemas.microsoft.com/office/drawing/2014/main" val="1034688911"/>
                    </a:ext>
                  </a:extLst>
                </a:gridCol>
                <a:gridCol w="740664">
                  <a:extLst>
                    <a:ext uri="{9D8B030D-6E8A-4147-A177-3AD203B41FA5}">
                      <a16:colId xmlns:a16="http://schemas.microsoft.com/office/drawing/2014/main" val="3905706386"/>
                    </a:ext>
                  </a:extLst>
                </a:gridCol>
                <a:gridCol w="740664">
                  <a:extLst>
                    <a:ext uri="{9D8B030D-6E8A-4147-A177-3AD203B41FA5}">
                      <a16:colId xmlns:a16="http://schemas.microsoft.com/office/drawing/2014/main" val="3799060085"/>
                    </a:ext>
                  </a:extLst>
                </a:gridCol>
                <a:gridCol w="740664">
                  <a:extLst>
                    <a:ext uri="{9D8B030D-6E8A-4147-A177-3AD203B41FA5}">
                      <a16:colId xmlns:a16="http://schemas.microsoft.com/office/drawing/2014/main" val="1511035119"/>
                    </a:ext>
                  </a:extLst>
                </a:gridCol>
                <a:gridCol w="740664">
                  <a:extLst>
                    <a:ext uri="{9D8B030D-6E8A-4147-A177-3AD203B41FA5}">
                      <a16:colId xmlns:a16="http://schemas.microsoft.com/office/drawing/2014/main" val="2506713541"/>
                    </a:ext>
                  </a:extLst>
                </a:gridCol>
                <a:gridCol w="740664">
                  <a:extLst>
                    <a:ext uri="{9D8B030D-6E8A-4147-A177-3AD203B41FA5}">
                      <a16:colId xmlns:a16="http://schemas.microsoft.com/office/drawing/2014/main" val="1595451237"/>
                    </a:ext>
                  </a:extLst>
                </a:gridCol>
                <a:gridCol w="740664">
                  <a:extLst>
                    <a:ext uri="{9D8B030D-6E8A-4147-A177-3AD203B41FA5}">
                      <a16:colId xmlns:a16="http://schemas.microsoft.com/office/drawing/2014/main" val="4221043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586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- 2022-03-21 10:36:29</a:t>
                      </a:r>
                      <a:r>
                        <a:rPr kumimoji="0" lang="nl-NL" sz="1000" b="0" i="0" u="none" strike="noStrike" kern="1200" cap="none" spc="0" normalizeH="0" baseline="0" noProof="0">
                          <a:ln>
                            <a:noFill/>
                          </a:ln>
                          <a:solidFill>
                            <a:prstClr val="black"/>
                          </a:solidFill>
                          <a:effectLst/>
                          <a:uLnTx/>
                          <a:uFillTx/>
                          <a:latin typeface="+mn-lt"/>
                          <a:ea typeface="+mn-ea"/>
                          <a:cs typeface="+mn-cs"/>
                        </a:rPr>
                        <a:t>
 “Deze nieuwe single is het startschot van de lente én de nieuwe tour”, aldus eefjedevisser bij Sanders Vriendenteam. 😍 #3FM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276982591_5357918724232818_8328544225895826579_n.jpg?stp=dst-jpg_e15_p640x640&amp;_nc_ht=scontent.cdninstagram.com&amp;_nc_cat=106&amp;_nc_ohc=43IvAZF3Ht4AX-6HtNI&amp;edm=AMO9-JQAAAAA&amp;ccb=7-4&amp;oh=00_AT96SOPxbnK23iE4OpegDc5IvC1t-YGNXMqwdLx5dGA-kQ&amp;oe=624C8A96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38751538"/>
                  </a:ext>
                </a:extLst>
              </a:tr>
            </a:tbl>
          </a:graphicData>
        </a:graphic>
      </p:graphicFrame>
      <p:sp>
        <p:nvSpPr>
          <p:cNvPr id="4" name="Text Placeholder 3">
            <a:extLst>
              <a:ext uri="{FF2B5EF4-FFF2-40B4-BE49-F238E27FC236}">
                <a16:creationId xmlns:a16="http://schemas.microsoft.com/office/drawing/2014/main" id="{073B393A-A5DE-4023-A220-1A605D6D1CF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9463294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A7D88-A22E-45EA-9895-9ED244B40546}"/>
              </a:ext>
            </a:extLst>
          </p:cNvPr>
          <p:cNvSpPr>
            <a:spLocks noGrp="1"/>
          </p:cNvSpPr>
          <p:nvPr>
            <p:ph type="title"/>
          </p:nvPr>
        </p:nvSpPr>
        <p:spPr/>
        <p:txBody>
          <a:bodyPr/>
          <a:lstStyle/>
          <a:p>
            <a:r>
              <a:rPr lang="nl-NL"/>
              <a:t>Instagram Top 10 posts met minste interactie | NPO3FM - 4 of 25</a:t>
            </a:r>
            <a:endParaRPr lang="en-US"/>
          </a:p>
        </p:txBody>
      </p:sp>
      <p:graphicFrame>
        <p:nvGraphicFramePr>
          <p:cNvPr id="5" name="Table Placeholder 4">
            <a:extLst>
              <a:ext uri="{FF2B5EF4-FFF2-40B4-BE49-F238E27FC236}">
                <a16:creationId xmlns:a16="http://schemas.microsoft.com/office/drawing/2014/main" id="{29B3E90B-9864-4C25-A8F0-631A93976647}"/>
              </a:ext>
            </a:extLst>
          </p:cNvPr>
          <p:cNvGraphicFramePr>
            <a:graphicFrameLocks noGrp="1"/>
          </p:cNvGraphicFramePr>
          <p:nvPr>
            <p:ph type="tbl" sz="quarter" idx="13"/>
            <p:extLst>
              <p:ext uri="{D42A27DB-BD31-4B8C-83A1-F6EECF244321}">
                <p14:modId xmlns:p14="http://schemas.microsoft.com/office/powerpoint/2010/main" val="1020650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2872689"/>
                    </a:ext>
                  </a:extLst>
                </a:gridCol>
                <a:gridCol w="1645920">
                  <a:extLst>
                    <a:ext uri="{9D8B030D-6E8A-4147-A177-3AD203B41FA5}">
                      <a16:colId xmlns:a16="http://schemas.microsoft.com/office/drawing/2014/main" val="783132941"/>
                    </a:ext>
                  </a:extLst>
                </a:gridCol>
                <a:gridCol w="740664">
                  <a:extLst>
                    <a:ext uri="{9D8B030D-6E8A-4147-A177-3AD203B41FA5}">
                      <a16:colId xmlns:a16="http://schemas.microsoft.com/office/drawing/2014/main" val="1901460331"/>
                    </a:ext>
                  </a:extLst>
                </a:gridCol>
                <a:gridCol w="740664">
                  <a:extLst>
                    <a:ext uri="{9D8B030D-6E8A-4147-A177-3AD203B41FA5}">
                      <a16:colId xmlns:a16="http://schemas.microsoft.com/office/drawing/2014/main" val="2976186557"/>
                    </a:ext>
                  </a:extLst>
                </a:gridCol>
                <a:gridCol w="740664">
                  <a:extLst>
                    <a:ext uri="{9D8B030D-6E8A-4147-A177-3AD203B41FA5}">
                      <a16:colId xmlns:a16="http://schemas.microsoft.com/office/drawing/2014/main" val="1736912131"/>
                    </a:ext>
                  </a:extLst>
                </a:gridCol>
                <a:gridCol w="740664">
                  <a:extLst>
                    <a:ext uri="{9D8B030D-6E8A-4147-A177-3AD203B41FA5}">
                      <a16:colId xmlns:a16="http://schemas.microsoft.com/office/drawing/2014/main" val="2840485821"/>
                    </a:ext>
                  </a:extLst>
                </a:gridCol>
                <a:gridCol w="740664">
                  <a:extLst>
                    <a:ext uri="{9D8B030D-6E8A-4147-A177-3AD203B41FA5}">
                      <a16:colId xmlns:a16="http://schemas.microsoft.com/office/drawing/2014/main" val="3269695736"/>
                    </a:ext>
                  </a:extLst>
                </a:gridCol>
                <a:gridCol w="740664">
                  <a:extLst>
                    <a:ext uri="{9D8B030D-6E8A-4147-A177-3AD203B41FA5}">
                      <a16:colId xmlns:a16="http://schemas.microsoft.com/office/drawing/2014/main" val="1917899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703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- 2022-03-11 13:03:09</a:t>
                      </a:r>
                      <a:r>
                        <a:rPr kumimoji="0" lang="nl-NL" sz="1000" b="0" i="0" u="none" strike="noStrike" kern="1200" cap="none" spc="0" normalizeH="0" baseline="0" noProof="0">
                          <a:ln>
                            <a:noFill/>
                          </a:ln>
                          <a:solidFill>
                            <a:prstClr val="black"/>
                          </a:solidFill>
                          <a:effectLst/>
                          <a:uLnTx/>
                          <a:uFillTx/>
                          <a:latin typeface="+mn-lt"/>
                          <a:ea typeface="+mn-ea"/>
                          <a:cs typeface="+mn-cs"/>
                        </a:rPr>
                        <a:t>
 Een fijne mix voor deze fijne vrijdag! 🌞 #3FM #NewMusic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275520971_995891904638724_8818424623163799057_n.jpg?_nc_cat=104&amp;ccb=1-5&amp;_nc_sid=8ae9d6&amp;_nc_ohc=FNJFIEZvV9kAX_-4fDg&amp;_nc_ht=scontent-iad3-1.cdninstagram.com&amp;edm=AL-3X8kEAAAA&amp;oh=00_AT9kmQuOuH2zBZTub6HVUqFrfVkuZwsjZFoVFUuTCzK7xQ&amp;oe=62515529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82629066"/>
                  </a:ext>
                </a:extLst>
              </a:tr>
            </a:tbl>
          </a:graphicData>
        </a:graphic>
      </p:graphicFrame>
      <p:sp>
        <p:nvSpPr>
          <p:cNvPr id="4" name="Text Placeholder 3">
            <a:extLst>
              <a:ext uri="{FF2B5EF4-FFF2-40B4-BE49-F238E27FC236}">
                <a16:creationId xmlns:a16="http://schemas.microsoft.com/office/drawing/2014/main" id="{AEBC33A6-485F-422B-9814-CD7C8DC4E06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273276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28FD2-8728-4A49-B397-590FDB5A1116}"/>
              </a:ext>
            </a:extLst>
          </p:cNvPr>
          <p:cNvSpPr>
            <a:spLocks noGrp="1"/>
          </p:cNvSpPr>
          <p:nvPr>
            <p:ph type="title"/>
          </p:nvPr>
        </p:nvSpPr>
        <p:spPr/>
        <p:txBody>
          <a:bodyPr/>
          <a:lstStyle/>
          <a:p>
            <a:r>
              <a:rPr lang="nl-NL"/>
              <a:t>Instagram Top 10 posts met minste interactie | NPO3FM - 5 of 25</a:t>
            </a:r>
            <a:endParaRPr lang="en-US"/>
          </a:p>
        </p:txBody>
      </p:sp>
      <p:graphicFrame>
        <p:nvGraphicFramePr>
          <p:cNvPr id="5" name="Table Placeholder 4">
            <a:extLst>
              <a:ext uri="{FF2B5EF4-FFF2-40B4-BE49-F238E27FC236}">
                <a16:creationId xmlns:a16="http://schemas.microsoft.com/office/drawing/2014/main" id="{E90D6856-5E9A-4226-BFFF-96D1CC15AC59}"/>
              </a:ext>
            </a:extLst>
          </p:cNvPr>
          <p:cNvGraphicFramePr>
            <a:graphicFrameLocks noGrp="1"/>
          </p:cNvGraphicFramePr>
          <p:nvPr>
            <p:ph type="tbl" sz="quarter" idx="13"/>
            <p:extLst>
              <p:ext uri="{D42A27DB-BD31-4B8C-83A1-F6EECF244321}">
                <p14:modId xmlns:p14="http://schemas.microsoft.com/office/powerpoint/2010/main" val="1893760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6474383"/>
                    </a:ext>
                  </a:extLst>
                </a:gridCol>
                <a:gridCol w="1645920">
                  <a:extLst>
                    <a:ext uri="{9D8B030D-6E8A-4147-A177-3AD203B41FA5}">
                      <a16:colId xmlns:a16="http://schemas.microsoft.com/office/drawing/2014/main" val="4148899335"/>
                    </a:ext>
                  </a:extLst>
                </a:gridCol>
                <a:gridCol w="740664">
                  <a:extLst>
                    <a:ext uri="{9D8B030D-6E8A-4147-A177-3AD203B41FA5}">
                      <a16:colId xmlns:a16="http://schemas.microsoft.com/office/drawing/2014/main" val="3990341529"/>
                    </a:ext>
                  </a:extLst>
                </a:gridCol>
                <a:gridCol w="740664">
                  <a:extLst>
                    <a:ext uri="{9D8B030D-6E8A-4147-A177-3AD203B41FA5}">
                      <a16:colId xmlns:a16="http://schemas.microsoft.com/office/drawing/2014/main" val="491868783"/>
                    </a:ext>
                  </a:extLst>
                </a:gridCol>
                <a:gridCol w="740664">
                  <a:extLst>
                    <a:ext uri="{9D8B030D-6E8A-4147-A177-3AD203B41FA5}">
                      <a16:colId xmlns:a16="http://schemas.microsoft.com/office/drawing/2014/main" val="1430794384"/>
                    </a:ext>
                  </a:extLst>
                </a:gridCol>
                <a:gridCol w="740664">
                  <a:extLst>
                    <a:ext uri="{9D8B030D-6E8A-4147-A177-3AD203B41FA5}">
                      <a16:colId xmlns:a16="http://schemas.microsoft.com/office/drawing/2014/main" val="2013788127"/>
                    </a:ext>
                  </a:extLst>
                </a:gridCol>
                <a:gridCol w="740664">
                  <a:extLst>
                    <a:ext uri="{9D8B030D-6E8A-4147-A177-3AD203B41FA5}">
                      <a16:colId xmlns:a16="http://schemas.microsoft.com/office/drawing/2014/main" val="4194216605"/>
                    </a:ext>
                  </a:extLst>
                </a:gridCol>
                <a:gridCol w="740664">
                  <a:extLst>
                    <a:ext uri="{9D8B030D-6E8A-4147-A177-3AD203B41FA5}">
                      <a16:colId xmlns:a16="http://schemas.microsoft.com/office/drawing/2014/main" val="3501182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526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- 2022-03-17 18:05:13</a:t>
                      </a:r>
                      <a:r>
                        <a:rPr kumimoji="0" lang="nl-NL" sz="1000" b="0" i="0" u="none" strike="noStrike" kern="1200" cap="none" spc="0" normalizeH="0" baseline="0" noProof="0">
                          <a:ln>
                            <a:noFill/>
                          </a:ln>
                          <a:solidFill>
                            <a:prstClr val="black"/>
                          </a:solidFill>
                          <a:effectLst/>
                          <a:uLnTx/>
                          <a:uFillTx/>
                          <a:latin typeface="+mn-lt"/>
                          <a:ea typeface="+mn-ea"/>
                          <a:cs typeface="+mn-cs"/>
                        </a:rPr>
                        <a:t>
 Beide bands dropten vandaag een nieuwe track! Welke is jouw favoriet?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275867860_341199231356789_6927254595399096390_n.jpg?_nc_cat=106&amp;ccb=1-5&amp;_nc_sid=8ae9d6&amp;_nc_ohc=Td4tplIO-OAAX_pqgRP&amp;_nc_ht=scontent-iad3-1.cdninstagram.com&amp;edm=AL-3X8kEAAAA&amp;oh=00_AT82L3TaoYIiXWTOfbFRB-gEx_s-Qkr65lHBQBwE5dNccg&amp;oe=6251017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5030129"/>
                  </a:ext>
                </a:extLst>
              </a:tr>
            </a:tbl>
          </a:graphicData>
        </a:graphic>
      </p:graphicFrame>
      <p:sp>
        <p:nvSpPr>
          <p:cNvPr id="4" name="Text Placeholder 3">
            <a:extLst>
              <a:ext uri="{FF2B5EF4-FFF2-40B4-BE49-F238E27FC236}">
                <a16:creationId xmlns:a16="http://schemas.microsoft.com/office/drawing/2014/main" id="{4CC6495C-82F7-4FE5-8CC4-0553EDFDF8F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9745793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648C1-A424-4FFE-8A42-678E737D87F5}"/>
              </a:ext>
            </a:extLst>
          </p:cNvPr>
          <p:cNvSpPr>
            <a:spLocks noGrp="1"/>
          </p:cNvSpPr>
          <p:nvPr>
            <p:ph type="title"/>
          </p:nvPr>
        </p:nvSpPr>
        <p:spPr/>
        <p:txBody>
          <a:bodyPr/>
          <a:lstStyle/>
          <a:p>
            <a:r>
              <a:rPr lang="nl-NL"/>
              <a:t>Instagram Top 10 posts met minste interactie | NPO3FM - 6 of 25</a:t>
            </a:r>
            <a:endParaRPr lang="en-US"/>
          </a:p>
        </p:txBody>
      </p:sp>
      <p:graphicFrame>
        <p:nvGraphicFramePr>
          <p:cNvPr id="5" name="Table Placeholder 4">
            <a:extLst>
              <a:ext uri="{FF2B5EF4-FFF2-40B4-BE49-F238E27FC236}">
                <a16:creationId xmlns:a16="http://schemas.microsoft.com/office/drawing/2014/main" id="{43EE2C82-65E0-4957-9E38-7101B1AC2A08}"/>
              </a:ext>
            </a:extLst>
          </p:cNvPr>
          <p:cNvGraphicFramePr>
            <a:graphicFrameLocks noGrp="1"/>
          </p:cNvGraphicFramePr>
          <p:nvPr>
            <p:ph type="tbl" sz="quarter" idx="13"/>
            <p:extLst>
              <p:ext uri="{D42A27DB-BD31-4B8C-83A1-F6EECF244321}">
                <p14:modId xmlns:p14="http://schemas.microsoft.com/office/powerpoint/2010/main" val="1171365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4824748"/>
                    </a:ext>
                  </a:extLst>
                </a:gridCol>
                <a:gridCol w="1645920">
                  <a:extLst>
                    <a:ext uri="{9D8B030D-6E8A-4147-A177-3AD203B41FA5}">
                      <a16:colId xmlns:a16="http://schemas.microsoft.com/office/drawing/2014/main" val="3467371155"/>
                    </a:ext>
                  </a:extLst>
                </a:gridCol>
                <a:gridCol w="740664">
                  <a:extLst>
                    <a:ext uri="{9D8B030D-6E8A-4147-A177-3AD203B41FA5}">
                      <a16:colId xmlns:a16="http://schemas.microsoft.com/office/drawing/2014/main" val="3254626108"/>
                    </a:ext>
                  </a:extLst>
                </a:gridCol>
                <a:gridCol w="740664">
                  <a:extLst>
                    <a:ext uri="{9D8B030D-6E8A-4147-A177-3AD203B41FA5}">
                      <a16:colId xmlns:a16="http://schemas.microsoft.com/office/drawing/2014/main" val="4267292131"/>
                    </a:ext>
                  </a:extLst>
                </a:gridCol>
                <a:gridCol w="740664">
                  <a:extLst>
                    <a:ext uri="{9D8B030D-6E8A-4147-A177-3AD203B41FA5}">
                      <a16:colId xmlns:a16="http://schemas.microsoft.com/office/drawing/2014/main" val="1753181961"/>
                    </a:ext>
                  </a:extLst>
                </a:gridCol>
                <a:gridCol w="740664">
                  <a:extLst>
                    <a:ext uri="{9D8B030D-6E8A-4147-A177-3AD203B41FA5}">
                      <a16:colId xmlns:a16="http://schemas.microsoft.com/office/drawing/2014/main" val="2333563808"/>
                    </a:ext>
                  </a:extLst>
                </a:gridCol>
                <a:gridCol w="740664">
                  <a:extLst>
                    <a:ext uri="{9D8B030D-6E8A-4147-A177-3AD203B41FA5}">
                      <a16:colId xmlns:a16="http://schemas.microsoft.com/office/drawing/2014/main" val="781862567"/>
                    </a:ext>
                  </a:extLst>
                </a:gridCol>
                <a:gridCol w="740664">
                  <a:extLst>
                    <a:ext uri="{9D8B030D-6E8A-4147-A177-3AD203B41FA5}">
                      <a16:colId xmlns:a16="http://schemas.microsoft.com/office/drawing/2014/main" val="2243569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4085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- 2022-03-18 13:00:45</a:t>
                      </a:r>
                      <a:r>
                        <a:rPr kumimoji="0" lang="nl-NL" sz="1000" b="0" i="0" u="none" strike="noStrike" kern="1200" cap="none" spc="0" normalizeH="0" baseline="0" noProof="0">
                          <a:ln>
                            <a:noFill/>
                          </a:ln>
                          <a:solidFill>
                            <a:prstClr val="black"/>
                          </a:solidFill>
                          <a:effectLst/>
                          <a:uLnTx/>
                          <a:uFillTx/>
                          <a:latin typeface="+mn-lt"/>
                          <a:ea typeface="+mn-ea"/>
                          <a:cs typeface="+mn-cs"/>
                        </a:rPr>
                        <a:t>
 Een keiharde banger als 3FM Megahit en nog veel meer nieuwe muziek! 🔥 Welke gaat bij jou op repeat?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275902077_625144768788680_4041094981450982662_n.jpg?_nc_cat=103&amp;ccb=1-5&amp;_nc_sid=8ae9d6&amp;_nc_ohc=aS6mXEJwBbAAX-9Epoh&amp;_nc_ht=scontent-iad3-1.cdninstagram.com&amp;edm=AL-3X8kEAAAA&amp;oh=00_AT-dFGJ9JWIRn17h_piJRNUv1HzRmuvgBvmxQUXzXdzsdA&amp;oe=6250EB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4629181"/>
                  </a:ext>
                </a:extLst>
              </a:tr>
            </a:tbl>
          </a:graphicData>
        </a:graphic>
      </p:graphicFrame>
      <p:sp>
        <p:nvSpPr>
          <p:cNvPr id="4" name="Text Placeholder 3">
            <a:extLst>
              <a:ext uri="{FF2B5EF4-FFF2-40B4-BE49-F238E27FC236}">
                <a16:creationId xmlns:a16="http://schemas.microsoft.com/office/drawing/2014/main" id="{B72D9421-3832-4220-A310-A1AF7E09DDF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184177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4D033-C4A1-4EE9-8283-E397D80FAD97}"/>
              </a:ext>
            </a:extLst>
          </p:cNvPr>
          <p:cNvSpPr>
            <a:spLocks noGrp="1"/>
          </p:cNvSpPr>
          <p:nvPr>
            <p:ph type="title"/>
          </p:nvPr>
        </p:nvSpPr>
        <p:spPr/>
        <p:txBody>
          <a:bodyPr/>
          <a:lstStyle/>
          <a:p>
            <a:r>
              <a:rPr lang="nl-NL"/>
              <a:t>Instagram Top 10 posts met minste interactie | NPO3FM - 7 of 25</a:t>
            </a:r>
            <a:endParaRPr lang="en-US"/>
          </a:p>
        </p:txBody>
      </p:sp>
      <p:graphicFrame>
        <p:nvGraphicFramePr>
          <p:cNvPr id="5" name="Table Placeholder 4">
            <a:extLst>
              <a:ext uri="{FF2B5EF4-FFF2-40B4-BE49-F238E27FC236}">
                <a16:creationId xmlns:a16="http://schemas.microsoft.com/office/drawing/2014/main" id="{524B006F-B036-42FF-8A22-889B723C6B8A}"/>
              </a:ext>
            </a:extLst>
          </p:cNvPr>
          <p:cNvGraphicFramePr>
            <a:graphicFrameLocks noGrp="1"/>
          </p:cNvGraphicFramePr>
          <p:nvPr>
            <p:ph type="tbl" sz="quarter" idx="13"/>
            <p:extLst>
              <p:ext uri="{D42A27DB-BD31-4B8C-83A1-F6EECF244321}">
                <p14:modId xmlns:p14="http://schemas.microsoft.com/office/powerpoint/2010/main" val="419775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2208409"/>
                    </a:ext>
                  </a:extLst>
                </a:gridCol>
                <a:gridCol w="1645920">
                  <a:extLst>
                    <a:ext uri="{9D8B030D-6E8A-4147-A177-3AD203B41FA5}">
                      <a16:colId xmlns:a16="http://schemas.microsoft.com/office/drawing/2014/main" val="1656578572"/>
                    </a:ext>
                  </a:extLst>
                </a:gridCol>
                <a:gridCol w="740664">
                  <a:extLst>
                    <a:ext uri="{9D8B030D-6E8A-4147-A177-3AD203B41FA5}">
                      <a16:colId xmlns:a16="http://schemas.microsoft.com/office/drawing/2014/main" val="2288336844"/>
                    </a:ext>
                  </a:extLst>
                </a:gridCol>
                <a:gridCol w="740664">
                  <a:extLst>
                    <a:ext uri="{9D8B030D-6E8A-4147-A177-3AD203B41FA5}">
                      <a16:colId xmlns:a16="http://schemas.microsoft.com/office/drawing/2014/main" val="4046289194"/>
                    </a:ext>
                  </a:extLst>
                </a:gridCol>
                <a:gridCol w="740664">
                  <a:extLst>
                    <a:ext uri="{9D8B030D-6E8A-4147-A177-3AD203B41FA5}">
                      <a16:colId xmlns:a16="http://schemas.microsoft.com/office/drawing/2014/main" val="3355714724"/>
                    </a:ext>
                  </a:extLst>
                </a:gridCol>
                <a:gridCol w="740664">
                  <a:extLst>
                    <a:ext uri="{9D8B030D-6E8A-4147-A177-3AD203B41FA5}">
                      <a16:colId xmlns:a16="http://schemas.microsoft.com/office/drawing/2014/main" val="1560118532"/>
                    </a:ext>
                  </a:extLst>
                </a:gridCol>
                <a:gridCol w="740664">
                  <a:extLst>
                    <a:ext uri="{9D8B030D-6E8A-4147-A177-3AD203B41FA5}">
                      <a16:colId xmlns:a16="http://schemas.microsoft.com/office/drawing/2014/main" val="3528220213"/>
                    </a:ext>
                  </a:extLst>
                </a:gridCol>
                <a:gridCol w="740664">
                  <a:extLst>
                    <a:ext uri="{9D8B030D-6E8A-4147-A177-3AD203B41FA5}">
                      <a16:colId xmlns:a16="http://schemas.microsoft.com/office/drawing/2014/main" val="1274856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999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- 2022-03-21 16:00:28</a:t>
                      </a:r>
                      <a:r>
                        <a:rPr kumimoji="0" lang="nl-NL" sz="1000" b="0" i="0" u="none" strike="noStrike" kern="1200" cap="none" spc="0" normalizeH="0" baseline="0" noProof="0">
                          <a:ln>
                            <a:noFill/>
                          </a:ln>
                          <a:solidFill>
                            <a:prstClr val="black"/>
                          </a:solidFill>
                          <a:effectLst/>
                          <a:uLnTx/>
                          <a:uFillTx/>
                          <a:latin typeface="+mn-lt"/>
                          <a:ea typeface="+mn-ea"/>
                          <a:cs typeface="+mn-cs"/>
                        </a:rPr>
                        <a:t>
 Deze zonnige week verdient een soundtrack! 🌞 #3FM #LaatJeHoren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276103372_340000468162244_6382183476626914703_n.jpg?_nc_cat=111&amp;ccb=1-5&amp;_nc_sid=8ae9d6&amp;_nc_ohc=aOOwfuswD7oAX_41XXa&amp;_nc_ht=scontent-iad3-1.cdninstagram.com&amp;edm=AL-3X8kEAAAA&amp;oh=00_AT8br40YOt-uPyhL2NPL11aDMuhHcZ5T1OAXT9ignDny7g&amp;oe=6250FA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7045196"/>
                  </a:ext>
                </a:extLst>
              </a:tr>
            </a:tbl>
          </a:graphicData>
        </a:graphic>
      </p:graphicFrame>
      <p:sp>
        <p:nvSpPr>
          <p:cNvPr id="4" name="Text Placeholder 3">
            <a:extLst>
              <a:ext uri="{FF2B5EF4-FFF2-40B4-BE49-F238E27FC236}">
                <a16:creationId xmlns:a16="http://schemas.microsoft.com/office/drawing/2014/main" id="{3D1982ED-B78A-4467-A342-7F65905242C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256764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01F9A-E633-429D-8B74-C134FA2022DC}"/>
              </a:ext>
            </a:extLst>
          </p:cNvPr>
          <p:cNvSpPr>
            <a:spLocks noGrp="1"/>
          </p:cNvSpPr>
          <p:nvPr>
            <p:ph type="title"/>
          </p:nvPr>
        </p:nvSpPr>
        <p:spPr/>
        <p:txBody>
          <a:bodyPr/>
          <a:lstStyle/>
          <a:p>
            <a:r>
              <a:rPr lang="nl-NL"/>
              <a:t>Instagram Top 10 posts met minste interactie | NPO3FM - 8 of 25</a:t>
            </a:r>
            <a:endParaRPr lang="en-US"/>
          </a:p>
        </p:txBody>
      </p:sp>
      <p:graphicFrame>
        <p:nvGraphicFramePr>
          <p:cNvPr id="5" name="Table Placeholder 4">
            <a:extLst>
              <a:ext uri="{FF2B5EF4-FFF2-40B4-BE49-F238E27FC236}">
                <a16:creationId xmlns:a16="http://schemas.microsoft.com/office/drawing/2014/main" id="{9D1EABEA-AF8E-4CF7-ABDE-664B7FEC92C4}"/>
              </a:ext>
            </a:extLst>
          </p:cNvPr>
          <p:cNvGraphicFramePr>
            <a:graphicFrameLocks noGrp="1"/>
          </p:cNvGraphicFramePr>
          <p:nvPr>
            <p:ph type="tbl" sz="quarter" idx="13"/>
            <p:extLst>
              <p:ext uri="{D42A27DB-BD31-4B8C-83A1-F6EECF244321}">
                <p14:modId xmlns:p14="http://schemas.microsoft.com/office/powerpoint/2010/main" val="893725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913958"/>
                    </a:ext>
                  </a:extLst>
                </a:gridCol>
                <a:gridCol w="1645920">
                  <a:extLst>
                    <a:ext uri="{9D8B030D-6E8A-4147-A177-3AD203B41FA5}">
                      <a16:colId xmlns:a16="http://schemas.microsoft.com/office/drawing/2014/main" val="1696676549"/>
                    </a:ext>
                  </a:extLst>
                </a:gridCol>
                <a:gridCol w="740664">
                  <a:extLst>
                    <a:ext uri="{9D8B030D-6E8A-4147-A177-3AD203B41FA5}">
                      <a16:colId xmlns:a16="http://schemas.microsoft.com/office/drawing/2014/main" val="2297077895"/>
                    </a:ext>
                  </a:extLst>
                </a:gridCol>
                <a:gridCol w="740664">
                  <a:extLst>
                    <a:ext uri="{9D8B030D-6E8A-4147-A177-3AD203B41FA5}">
                      <a16:colId xmlns:a16="http://schemas.microsoft.com/office/drawing/2014/main" val="2794848529"/>
                    </a:ext>
                  </a:extLst>
                </a:gridCol>
                <a:gridCol w="740664">
                  <a:extLst>
                    <a:ext uri="{9D8B030D-6E8A-4147-A177-3AD203B41FA5}">
                      <a16:colId xmlns:a16="http://schemas.microsoft.com/office/drawing/2014/main" val="2477402469"/>
                    </a:ext>
                  </a:extLst>
                </a:gridCol>
                <a:gridCol w="740664">
                  <a:extLst>
                    <a:ext uri="{9D8B030D-6E8A-4147-A177-3AD203B41FA5}">
                      <a16:colId xmlns:a16="http://schemas.microsoft.com/office/drawing/2014/main" val="4285690996"/>
                    </a:ext>
                  </a:extLst>
                </a:gridCol>
                <a:gridCol w="740664">
                  <a:extLst>
                    <a:ext uri="{9D8B030D-6E8A-4147-A177-3AD203B41FA5}">
                      <a16:colId xmlns:a16="http://schemas.microsoft.com/office/drawing/2014/main" val="4041063642"/>
                    </a:ext>
                  </a:extLst>
                </a:gridCol>
                <a:gridCol w="740664">
                  <a:extLst>
                    <a:ext uri="{9D8B030D-6E8A-4147-A177-3AD203B41FA5}">
                      <a16:colId xmlns:a16="http://schemas.microsoft.com/office/drawing/2014/main" val="2777684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904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- 2022-03-16 12:57:57</a:t>
                      </a:r>
                      <a:r>
                        <a:rPr kumimoji="0" lang="nl-NL" sz="1000" b="0" i="0" u="none" strike="noStrike" kern="1200" cap="none" spc="0" normalizeH="0" baseline="0" noProof="0">
                          <a:ln>
                            <a:noFill/>
                          </a:ln>
                          <a:solidFill>
                            <a:prstClr val="black"/>
                          </a:solidFill>
                          <a:effectLst/>
                          <a:uLnTx/>
                          <a:uFillTx/>
                          <a:latin typeface="+mn-lt"/>
                          <a:ea typeface="+mn-ea"/>
                          <a:cs typeface="+mn-cs"/>
                        </a:rPr>
                        <a:t>
 Dit was het jaar van Chef'Special! ✨ Vind jij dat de band de 3FM Award voor 'Beste Groep' voor de tweede jaar op rij verdient? Laat je horen via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275858419_7208959345844364_1230920239339023608_n.jpg?_nc_cat=111&amp;ccb=1-5&amp;_nc_sid=8ae9d6&amp;_nc_ohc=ydeQDs-IT4MAX-_NPp-&amp;_nc_ht=scontent-iad3-1.cdninstagram.com&amp;edm=AL-3X8kEAAAA&amp;oh=00_AT9xqJEjerwqqJ0XLXQDT76t5Lz3dCW-peOOozRgJ6j9Cw&amp;oe=62503583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48980256"/>
                  </a:ext>
                </a:extLst>
              </a:tr>
            </a:tbl>
          </a:graphicData>
        </a:graphic>
      </p:graphicFrame>
      <p:sp>
        <p:nvSpPr>
          <p:cNvPr id="4" name="Text Placeholder 3">
            <a:extLst>
              <a:ext uri="{FF2B5EF4-FFF2-40B4-BE49-F238E27FC236}">
                <a16:creationId xmlns:a16="http://schemas.microsoft.com/office/drawing/2014/main" id="{22E2F116-9DE8-4FD1-B6A7-A15470281C0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363448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DB9DF-504B-4DF3-AC47-47E9CFDCDA4E}"/>
              </a:ext>
            </a:extLst>
          </p:cNvPr>
          <p:cNvSpPr>
            <a:spLocks noGrp="1"/>
          </p:cNvSpPr>
          <p:nvPr>
            <p:ph type="title"/>
          </p:nvPr>
        </p:nvSpPr>
        <p:spPr/>
        <p:txBody>
          <a:bodyPr/>
          <a:lstStyle/>
          <a:p>
            <a:r>
              <a:rPr lang="nl-NL"/>
              <a:t>Instagram Top 10 posts met minste interactie | NPO3FM - 9 of 25</a:t>
            </a:r>
            <a:endParaRPr lang="en-US"/>
          </a:p>
        </p:txBody>
      </p:sp>
      <p:graphicFrame>
        <p:nvGraphicFramePr>
          <p:cNvPr id="5" name="Table Placeholder 4">
            <a:extLst>
              <a:ext uri="{FF2B5EF4-FFF2-40B4-BE49-F238E27FC236}">
                <a16:creationId xmlns:a16="http://schemas.microsoft.com/office/drawing/2014/main" id="{5D5123AB-6823-45B9-943B-F584BE903AFA}"/>
              </a:ext>
            </a:extLst>
          </p:cNvPr>
          <p:cNvGraphicFramePr>
            <a:graphicFrameLocks noGrp="1"/>
          </p:cNvGraphicFramePr>
          <p:nvPr>
            <p:ph type="tbl" sz="quarter" idx="13"/>
            <p:extLst>
              <p:ext uri="{D42A27DB-BD31-4B8C-83A1-F6EECF244321}">
                <p14:modId xmlns:p14="http://schemas.microsoft.com/office/powerpoint/2010/main" val="3874346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4880536"/>
                    </a:ext>
                  </a:extLst>
                </a:gridCol>
                <a:gridCol w="1645920">
                  <a:extLst>
                    <a:ext uri="{9D8B030D-6E8A-4147-A177-3AD203B41FA5}">
                      <a16:colId xmlns:a16="http://schemas.microsoft.com/office/drawing/2014/main" val="2819930030"/>
                    </a:ext>
                  </a:extLst>
                </a:gridCol>
                <a:gridCol w="740664">
                  <a:extLst>
                    <a:ext uri="{9D8B030D-6E8A-4147-A177-3AD203B41FA5}">
                      <a16:colId xmlns:a16="http://schemas.microsoft.com/office/drawing/2014/main" val="2345453860"/>
                    </a:ext>
                  </a:extLst>
                </a:gridCol>
                <a:gridCol w="740664">
                  <a:extLst>
                    <a:ext uri="{9D8B030D-6E8A-4147-A177-3AD203B41FA5}">
                      <a16:colId xmlns:a16="http://schemas.microsoft.com/office/drawing/2014/main" val="1483429395"/>
                    </a:ext>
                  </a:extLst>
                </a:gridCol>
                <a:gridCol w="740664">
                  <a:extLst>
                    <a:ext uri="{9D8B030D-6E8A-4147-A177-3AD203B41FA5}">
                      <a16:colId xmlns:a16="http://schemas.microsoft.com/office/drawing/2014/main" val="2138361077"/>
                    </a:ext>
                  </a:extLst>
                </a:gridCol>
                <a:gridCol w="740664">
                  <a:extLst>
                    <a:ext uri="{9D8B030D-6E8A-4147-A177-3AD203B41FA5}">
                      <a16:colId xmlns:a16="http://schemas.microsoft.com/office/drawing/2014/main" val="4166511278"/>
                    </a:ext>
                  </a:extLst>
                </a:gridCol>
                <a:gridCol w="740664">
                  <a:extLst>
                    <a:ext uri="{9D8B030D-6E8A-4147-A177-3AD203B41FA5}">
                      <a16:colId xmlns:a16="http://schemas.microsoft.com/office/drawing/2014/main" val="1997342177"/>
                    </a:ext>
                  </a:extLst>
                </a:gridCol>
                <a:gridCol w="740664">
                  <a:extLst>
                    <a:ext uri="{9D8B030D-6E8A-4147-A177-3AD203B41FA5}">
                      <a16:colId xmlns:a16="http://schemas.microsoft.com/office/drawing/2014/main" val="1299285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4753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- 2022-03-11 07:02:38</a:t>
                      </a:r>
                      <a:r>
                        <a:rPr kumimoji="0" lang="nl-NL" sz="1000" b="0" i="0" u="none" strike="noStrike" kern="1200" cap="none" spc="0" normalizeH="0" baseline="0" noProof="0">
                          <a:ln>
                            <a:noFill/>
                          </a:ln>
                          <a:solidFill>
                            <a:prstClr val="black"/>
                          </a:solidFill>
                          <a:effectLst/>
                          <a:uLnTx/>
                          <a:uFillTx/>
                          <a:latin typeface="+mn-lt"/>
                          <a:ea typeface="+mn-ea"/>
                          <a:cs typeface="+mn-cs"/>
                        </a:rPr>
                        <a:t>
 Dit is Weekend Willie die je eraan herinnert dat het bijna weekend is. Let op: misschien komt'ie volgende week weer langs. 🌞 #3FM #Weekend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275600878_1848387865360474_3421459903517212494_n.jpg?_nc_cat=101&amp;ccb=1-5&amp;_nc_sid=8ae9d6&amp;_nc_ohc=hrUi1j4EC5gAX8pyMUe&amp;_nc_ht=scontent-iad3-1.cdninstagram.com&amp;edm=AL-3X8kEAAAA&amp;oh=00_AT_VWdWYFHiEGKPB8ytoVAJ4rqcjKQpUUKWfaTXQtsihfg&amp;oe=6251A84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0848990"/>
                  </a:ext>
                </a:extLst>
              </a:tr>
            </a:tbl>
          </a:graphicData>
        </a:graphic>
      </p:graphicFrame>
      <p:sp>
        <p:nvSpPr>
          <p:cNvPr id="4" name="Text Placeholder 3">
            <a:extLst>
              <a:ext uri="{FF2B5EF4-FFF2-40B4-BE49-F238E27FC236}">
                <a16:creationId xmlns:a16="http://schemas.microsoft.com/office/drawing/2014/main" id="{B160490B-910F-45F9-8945-5107F6C87A6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27853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16865-B113-4B9D-BFD4-DB57D7AA4CA9}"/>
              </a:ext>
            </a:extLst>
          </p:cNvPr>
          <p:cNvSpPr>
            <a:spLocks noGrp="1"/>
          </p:cNvSpPr>
          <p:nvPr>
            <p:ph type="title"/>
          </p:nvPr>
        </p:nvSpPr>
        <p:spPr/>
        <p:txBody>
          <a:bodyPr/>
          <a:lstStyle/>
          <a:p>
            <a:r>
              <a:rPr lang="nl-NL"/>
              <a:t>Instagram Top 10 posts met minste interactie | NPO3FM - 10 of 25</a:t>
            </a:r>
            <a:endParaRPr lang="en-US"/>
          </a:p>
        </p:txBody>
      </p:sp>
      <p:graphicFrame>
        <p:nvGraphicFramePr>
          <p:cNvPr id="5" name="Table Placeholder 4">
            <a:extLst>
              <a:ext uri="{FF2B5EF4-FFF2-40B4-BE49-F238E27FC236}">
                <a16:creationId xmlns:a16="http://schemas.microsoft.com/office/drawing/2014/main" id="{33802BC2-3367-40F6-9E63-520254718B53}"/>
              </a:ext>
            </a:extLst>
          </p:cNvPr>
          <p:cNvGraphicFramePr>
            <a:graphicFrameLocks noGrp="1"/>
          </p:cNvGraphicFramePr>
          <p:nvPr>
            <p:ph type="tbl" sz="quarter" idx="13"/>
            <p:extLst>
              <p:ext uri="{D42A27DB-BD31-4B8C-83A1-F6EECF244321}">
                <p14:modId xmlns:p14="http://schemas.microsoft.com/office/powerpoint/2010/main" val="3660335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354490"/>
                    </a:ext>
                  </a:extLst>
                </a:gridCol>
                <a:gridCol w="1645920">
                  <a:extLst>
                    <a:ext uri="{9D8B030D-6E8A-4147-A177-3AD203B41FA5}">
                      <a16:colId xmlns:a16="http://schemas.microsoft.com/office/drawing/2014/main" val="1181717584"/>
                    </a:ext>
                  </a:extLst>
                </a:gridCol>
                <a:gridCol w="740664">
                  <a:extLst>
                    <a:ext uri="{9D8B030D-6E8A-4147-A177-3AD203B41FA5}">
                      <a16:colId xmlns:a16="http://schemas.microsoft.com/office/drawing/2014/main" val="3958069406"/>
                    </a:ext>
                  </a:extLst>
                </a:gridCol>
                <a:gridCol w="740664">
                  <a:extLst>
                    <a:ext uri="{9D8B030D-6E8A-4147-A177-3AD203B41FA5}">
                      <a16:colId xmlns:a16="http://schemas.microsoft.com/office/drawing/2014/main" val="1455383387"/>
                    </a:ext>
                  </a:extLst>
                </a:gridCol>
                <a:gridCol w="740664">
                  <a:extLst>
                    <a:ext uri="{9D8B030D-6E8A-4147-A177-3AD203B41FA5}">
                      <a16:colId xmlns:a16="http://schemas.microsoft.com/office/drawing/2014/main" val="1608512372"/>
                    </a:ext>
                  </a:extLst>
                </a:gridCol>
                <a:gridCol w="740664">
                  <a:extLst>
                    <a:ext uri="{9D8B030D-6E8A-4147-A177-3AD203B41FA5}">
                      <a16:colId xmlns:a16="http://schemas.microsoft.com/office/drawing/2014/main" val="4177290849"/>
                    </a:ext>
                  </a:extLst>
                </a:gridCol>
                <a:gridCol w="740664">
                  <a:extLst>
                    <a:ext uri="{9D8B030D-6E8A-4147-A177-3AD203B41FA5}">
                      <a16:colId xmlns:a16="http://schemas.microsoft.com/office/drawing/2014/main" val="2364548363"/>
                    </a:ext>
                  </a:extLst>
                </a:gridCol>
                <a:gridCol w="740664">
                  <a:extLst>
                    <a:ext uri="{9D8B030D-6E8A-4147-A177-3AD203B41FA5}">
                      <a16:colId xmlns:a16="http://schemas.microsoft.com/office/drawing/2014/main" val="2327067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068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- 2022-03-01 13:01:01</a:t>
                      </a:r>
                      <a:r>
                        <a:rPr kumimoji="0" lang="nl-NL" sz="1000" b="0" i="0" u="none" strike="noStrike" kern="1200" cap="none" spc="0" normalizeH="0" baseline="0" noProof="0">
                          <a:ln>
                            <a:noFill/>
                          </a:ln>
                          <a:solidFill>
                            <a:prstClr val="black"/>
                          </a:solidFill>
                          <a:effectLst/>
                          <a:uLnTx/>
                          <a:uFillTx/>
                          <a:latin typeface="+mn-lt"/>
                          <a:ea typeface="+mn-ea"/>
                          <a:cs typeface="+mn-cs"/>
                        </a:rPr>
                        <a:t>
 Seks onder jongeren met een beperking, daar wordt niet veel over gesproken. timkro (34), Nynke (34) en chronischbi (24) brengen dat onderwerp uit de taboesfeer. “Zodra je in het hokje ‘beperking’ of ‘handicap’ wordt geplaatst, kan je zogenaamd niks,” zegt Nynke. “Maar wij zijn ook gewoon mensen en hebben behoefte aan seks en intimiteit.”
Zo gebruikt Felicia (24) de pijn die ze door haar chronische ziekte voelt als een kink waar ze opgewonden van wordt. “En dan moet je niet gelijk aan vastbinden of bondage denken,” zegt Felicia. “Meer aan spanken of zachtjes bijten. Voor mij is het een afleiding. Zo wordt de pijn gekoppeld met iets fijns, en is het draaglijker.”
→ Dossier #CumTogether. Een orgasme tijdens de seks… Voor mannen vaak makkelijker dan voor vrouwen. Maar waarom is die orgasmekloof er eigenlijk? Zijn vrouwen gewoon moeilijke wezens of weten mannen niet wat ze moeten doen? En wat is eigenlijk onze definitie van seks? HUMAN zoekt het uit met 3FM-dj’s Luc en Jamie in #CumTogether. Check het hele dossier via de link in de bio. #3FM #CumTogether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275064556_365170478792884_3104550506605923114_n.jpg?_nc_cat=104&amp;ccb=1-5&amp;_nc_sid=8ae9d6&amp;_nc_ohc=Xp0cRIvIzbkAX-mrtKe&amp;_nc_ht=scontent-iad3-1.cdninstagram.com&amp;edm=AL-3X8kEAAAA&amp;oh=00_AT_ulaUy8kFEVgT-M7QLPyJITa9Le1W_Xd_9Zot4NuM8bA&amp;oe=62507B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92090376"/>
                  </a:ext>
                </a:extLst>
              </a:tr>
            </a:tbl>
          </a:graphicData>
        </a:graphic>
      </p:graphicFrame>
      <p:sp>
        <p:nvSpPr>
          <p:cNvPr id="4" name="Text Placeholder 3">
            <a:extLst>
              <a:ext uri="{FF2B5EF4-FFF2-40B4-BE49-F238E27FC236}">
                <a16:creationId xmlns:a16="http://schemas.microsoft.com/office/drawing/2014/main" id="{EFD69695-62C0-410C-917B-19FA9987FD9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5572490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7D901-FF21-4912-A140-F51F1E88D05F}"/>
              </a:ext>
            </a:extLst>
          </p:cNvPr>
          <p:cNvSpPr>
            <a:spLocks noGrp="1"/>
          </p:cNvSpPr>
          <p:nvPr>
            <p:ph type="title"/>
          </p:nvPr>
        </p:nvSpPr>
        <p:spPr/>
        <p:txBody>
          <a:bodyPr/>
          <a:lstStyle/>
          <a:p>
            <a:r>
              <a:rPr lang="nl-NL"/>
              <a:t>Instagram Top 10 posts met minste interactie | NPO3FM - 11 of 25</a:t>
            </a:r>
            <a:endParaRPr lang="en-US"/>
          </a:p>
        </p:txBody>
      </p:sp>
      <p:graphicFrame>
        <p:nvGraphicFramePr>
          <p:cNvPr id="5" name="Table Placeholder 4">
            <a:extLst>
              <a:ext uri="{FF2B5EF4-FFF2-40B4-BE49-F238E27FC236}">
                <a16:creationId xmlns:a16="http://schemas.microsoft.com/office/drawing/2014/main" id="{0DABD6C0-61C9-4F1C-B89A-6A5E72FC9645}"/>
              </a:ext>
            </a:extLst>
          </p:cNvPr>
          <p:cNvGraphicFramePr>
            <a:graphicFrameLocks noGrp="1"/>
          </p:cNvGraphicFramePr>
          <p:nvPr>
            <p:ph type="tbl" sz="quarter" idx="13"/>
            <p:extLst>
              <p:ext uri="{D42A27DB-BD31-4B8C-83A1-F6EECF244321}">
                <p14:modId xmlns:p14="http://schemas.microsoft.com/office/powerpoint/2010/main" val="4064325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5225553"/>
                    </a:ext>
                  </a:extLst>
                </a:gridCol>
                <a:gridCol w="1645920">
                  <a:extLst>
                    <a:ext uri="{9D8B030D-6E8A-4147-A177-3AD203B41FA5}">
                      <a16:colId xmlns:a16="http://schemas.microsoft.com/office/drawing/2014/main" val="2851985820"/>
                    </a:ext>
                  </a:extLst>
                </a:gridCol>
                <a:gridCol w="740664">
                  <a:extLst>
                    <a:ext uri="{9D8B030D-6E8A-4147-A177-3AD203B41FA5}">
                      <a16:colId xmlns:a16="http://schemas.microsoft.com/office/drawing/2014/main" val="1727952761"/>
                    </a:ext>
                  </a:extLst>
                </a:gridCol>
                <a:gridCol w="740664">
                  <a:extLst>
                    <a:ext uri="{9D8B030D-6E8A-4147-A177-3AD203B41FA5}">
                      <a16:colId xmlns:a16="http://schemas.microsoft.com/office/drawing/2014/main" val="1978413133"/>
                    </a:ext>
                  </a:extLst>
                </a:gridCol>
                <a:gridCol w="740664">
                  <a:extLst>
                    <a:ext uri="{9D8B030D-6E8A-4147-A177-3AD203B41FA5}">
                      <a16:colId xmlns:a16="http://schemas.microsoft.com/office/drawing/2014/main" val="4032314279"/>
                    </a:ext>
                  </a:extLst>
                </a:gridCol>
                <a:gridCol w="740664">
                  <a:extLst>
                    <a:ext uri="{9D8B030D-6E8A-4147-A177-3AD203B41FA5}">
                      <a16:colId xmlns:a16="http://schemas.microsoft.com/office/drawing/2014/main" val="2830883629"/>
                    </a:ext>
                  </a:extLst>
                </a:gridCol>
                <a:gridCol w="740664">
                  <a:extLst>
                    <a:ext uri="{9D8B030D-6E8A-4147-A177-3AD203B41FA5}">
                      <a16:colId xmlns:a16="http://schemas.microsoft.com/office/drawing/2014/main" val="1040588059"/>
                    </a:ext>
                  </a:extLst>
                </a:gridCol>
                <a:gridCol w="740664">
                  <a:extLst>
                    <a:ext uri="{9D8B030D-6E8A-4147-A177-3AD203B41FA5}">
                      <a16:colId xmlns:a16="http://schemas.microsoft.com/office/drawing/2014/main" val="3019316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918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- 2022-03-14 12:37:16</a:t>
                      </a:r>
                      <a:r>
                        <a:rPr kumimoji="0" lang="nl-NL" sz="1000" b="0" i="0" u="none" strike="noStrike" kern="1200" cap="none" spc="0" normalizeH="0" baseline="0" noProof="0">
                          <a:ln>
                            <a:noFill/>
                          </a:ln>
                          <a:solidFill>
                            <a:prstClr val="black"/>
                          </a:solidFill>
                          <a:effectLst/>
                          <a:uLnTx/>
                          <a:uFillTx/>
                          <a:latin typeface="+mn-lt"/>
                          <a:ea typeface="+mn-ea"/>
                          <a:cs typeface="+mn-cs"/>
                        </a:rPr>
                        <a:t>
 Dit zijn de nummers die kansmaken op een 3FM Award voor de categorie 'Beste Samenwerking'. ✨ → Stem nu op één van de genomineerden via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275863782_1401194170332118_5050014990067076659_n.jpg?_nc_cat=103&amp;ccb=1-5&amp;_nc_sid=8ae9d6&amp;_nc_ohc=hTyPh7Dj1FAAX-NyiAa&amp;_nc_ht=scontent-iad3-1.cdninstagram.com&amp;edm=AL-3X8kEAAAA&amp;oh=00_AT9gVAfc83PbI7MvTq8UzyVn1CUE3nVjc8B1kzTBD86-Nw&amp;oe=6250D30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9880958"/>
                  </a:ext>
                </a:extLst>
              </a:tr>
            </a:tbl>
          </a:graphicData>
        </a:graphic>
      </p:graphicFrame>
      <p:sp>
        <p:nvSpPr>
          <p:cNvPr id="4" name="Text Placeholder 3">
            <a:extLst>
              <a:ext uri="{FF2B5EF4-FFF2-40B4-BE49-F238E27FC236}">
                <a16:creationId xmlns:a16="http://schemas.microsoft.com/office/drawing/2014/main" id="{94987C1F-44BF-4BF1-AA84-DF8DE28BE65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6844208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6E0C7-C735-4C11-AAD3-F913C8D241BB}"/>
              </a:ext>
            </a:extLst>
          </p:cNvPr>
          <p:cNvSpPr>
            <a:spLocks noGrp="1"/>
          </p:cNvSpPr>
          <p:nvPr>
            <p:ph type="title"/>
          </p:nvPr>
        </p:nvSpPr>
        <p:spPr/>
        <p:txBody>
          <a:bodyPr/>
          <a:lstStyle/>
          <a:p>
            <a:r>
              <a:rPr lang="nl-NL"/>
              <a:t>Instagram Top 10 posts met minste interactie | NPO3FM - 12 of 25</a:t>
            </a:r>
            <a:endParaRPr lang="en-US"/>
          </a:p>
        </p:txBody>
      </p:sp>
      <p:graphicFrame>
        <p:nvGraphicFramePr>
          <p:cNvPr id="5" name="Table Placeholder 4">
            <a:extLst>
              <a:ext uri="{FF2B5EF4-FFF2-40B4-BE49-F238E27FC236}">
                <a16:creationId xmlns:a16="http://schemas.microsoft.com/office/drawing/2014/main" id="{E4EA6A43-94B9-48CD-80E3-1C4A24B3944F}"/>
              </a:ext>
            </a:extLst>
          </p:cNvPr>
          <p:cNvGraphicFramePr>
            <a:graphicFrameLocks noGrp="1"/>
          </p:cNvGraphicFramePr>
          <p:nvPr>
            <p:ph type="tbl" sz="quarter" idx="13"/>
            <p:extLst>
              <p:ext uri="{D42A27DB-BD31-4B8C-83A1-F6EECF244321}">
                <p14:modId xmlns:p14="http://schemas.microsoft.com/office/powerpoint/2010/main" val="2409230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7256558"/>
                    </a:ext>
                  </a:extLst>
                </a:gridCol>
                <a:gridCol w="1645920">
                  <a:extLst>
                    <a:ext uri="{9D8B030D-6E8A-4147-A177-3AD203B41FA5}">
                      <a16:colId xmlns:a16="http://schemas.microsoft.com/office/drawing/2014/main" val="1510263412"/>
                    </a:ext>
                  </a:extLst>
                </a:gridCol>
                <a:gridCol w="740664">
                  <a:extLst>
                    <a:ext uri="{9D8B030D-6E8A-4147-A177-3AD203B41FA5}">
                      <a16:colId xmlns:a16="http://schemas.microsoft.com/office/drawing/2014/main" val="1612224514"/>
                    </a:ext>
                  </a:extLst>
                </a:gridCol>
                <a:gridCol w="740664">
                  <a:extLst>
                    <a:ext uri="{9D8B030D-6E8A-4147-A177-3AD203B41FA5}">
                      <a16:colId xmlns:a16="http://schemas.microsoft.com/office/drawing/2014/main" val="441580278"/>
                    </a:ext>
                  </a:extLst>
                </a:gridCol>
                <a:gridCol w="740664">
                  <a:extLst>
                    <a:ext uri="{9D8B030D-6E8A-4147-A177-3AD203B41FA5}">
                      <a16:colId xmlns:a16="http://schemas.microsoft.com/office/drawing/2014/main" val="31193059"/>
                    </a:ext>
                  </a:extLst>
                </a:gridCol>
                <a:gridCol w="740664">
                  <a:extLst>
                    <a:ext uri="{9D8B030D-6E8A-4147-A177-3AD203B41FA5}">
                      <a16:colId xmlns:a16="http://schemas.microsoft.com/office/drawing/2014/main" val="1775483820"/>
                    </a:ext>
                  </a:extLst>
                </a:gridCol>
                <a:gridCol w="740664">
                  <a:extLst>
                    <a:ext uri="{9D8B030D-6E8A-4147-A177-3AD203B41FA5}">
                      <a16:colId xmlns:a16="http://schemas.microsoft.com/office/drawing/2014/main" val="3645693330"/>
                    </a:ext>
                  </a:extLst>
                </a:gridCol>
                <a:gridCol w="740664">
                  <a:extLst>
                    <a:ext uri="{9D8B030D-6E8A-4147-A177-3AD203B41FA5}">
                      <a16:colId xmlns:a16="http://schemas.microsoft.com/office/drawing/2014/main" val="712228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210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- 2022-03-20 07:01:35</a:t>
                      </a:r>
                      <a:r>
                        <a:rPr kumimoji="0" lang="nl-NL" sz="1000" b="0" i="0" u="none" strike="noStrike" kern="1200" cap="none" spc="0" normalizeH="0" baseline="0" noProof="0">
                          <a:ln>
                            <a:noFill/>
                          </a:ln>
                          <a:solidFill>
                            <a:prstClr val="black"/>
                          </a:solidFill>
                          <a:effectLst/>
                          <a:uLnTx/>
                          <a:uFillTx/>
                          <a:latin typeface="+mn-lt"/>
                          <a:ea typeface="+mn-ea"/>
                          <a:cs typeface="+mn-cs"/>
                        </a:rPr>
                        <a:t>
 Wát een hoogtepunten in het afgelopen jaar voor Son Mieux. 💚 Wil jij dat deze hoogtepunten worden bekroond met 3FM Awards? Stem nu via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275984989_656945712246310_8609614360185885363_n.jpg?_nc_cat=102&amp;ccb=1-5&amp;_nc_sid=8ae9d6&amp;_nc_ohc=6xLKIevSzdQAX_M2kQo&amp;_nc_ht=scontent-iad3-1.cdninstagram.com&amp;edm=AL-3X8kEAAAA&amp;oh=00_AT-CxpahXprdyDucMe4pqG3lKbMwxRdb4tfkxdfB8QcR0g&amp;oe=6250065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5778549"/>
                  </a:ext>
                </a:extLst>
              </a:tr>
            </a:tbl>
          </a:graphicData>
        </a:graphic>
      </p:graphicFrame>
      <p:sp>
        <p:nvSpPr>
          <p:cNvPr id="4" name="Text Placeholder 3">
            <a:extLst>
              <a:ext uri="{FF2B5EF4-FFF2-40B4-BE49-F238E27FC236}">
                <a16:creationId xmlns:a16="http://schemas.microsoft.com/office/drawing/2014/main" id="{65647A86-A3D0-429F-970D-D582D2937CA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750609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07B51-3BD4-4DAB-8F4C-9DC0CE504C01}"/>
              </a:ext>
            </a:extLst>
          </p:cNvPr>
          <p:cNvSpPr>
            <a:spLocks noGrp="1"/>
          </p:cNvSpPr>
          <p:nvPr>
            <p:ph type="title"/>
          </p:nvPr>
        </p:nvSpPr>
        <p:spPr/>
        <p:txBody>
          <a:bodyPr/>
          <a:lstStyle/>
          <a:p>
            <a:r>
              <a:rPr lang="nl-NL"/>
              <a:t>Instagram Top 10 posts met minste interactie | NPO3FM - 13 of 25</a:t>
            </a:r>
            <a:endParaRPr lang="en-US"/>
          </a:p>
        </p:txBody>
      </p:sp>
      <p:graphicFrame>
        <p:nvGraphicFramePr>
          <p:cNvPr id="5" name="Table Placeholder 4">
            <a:extLst>
              <a:ext uri="{FF2B5EF4-FFF2-40B4-BE49-F238E27FC236}">
                <a16:creationId xmlns:a16="http://schemas.microsoft.com/office/drawing/2014/main" id="{F0624084-8FCA-4B2C-80E6-D4AD0B69050F}"/>
              </a:ext>
            </a:extLst>
          </p:cNvPr>
          <p:cNvGraphicFramePr>
            <a:graphicFrameLocks noGrp="1"/>
          </p:cNvGraphicFramePr>
          <p:nvPr>
            <p:ph type="tbl" sz="quarter" idx="13"/>
            <p:extLst>
              <p:ext uri="{D42A27DB-BD31-4B8C-83A1-F6EECF244321}">
                <p14:modId xmlns:p14="http://schemas.microsoft.com/office/powerpoint/2010/main" val="3949822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7689715"/>
                    </a:ext>
                  </a:extLst>
                </a:gridCol>
                <a:gridCol w="1645920">
                  <a:extLst>
                    <a:ext uri="{9D8B030D-6E8A-4147-A177-3AD203B41FA5}">
                      <a16:colId xmlns:a16="http://schemas.microsoft.com/office/drawing/2014/main" val="1740384268"/>
                    </a:ext>
                  </a:extLst>
                </a:gridCol>
                <a:gridCol w="740664">
                  <a:extLst>
                    <a:ext uri="{9D8B030D-6E8A-4147-A177-3AD203B41FA5}">
                      <a16:colId xmlns:a16="http://schemas.microsoft.com/office/drawing/2014/main" val="22644224"/>
                    </a:ext>
                  </a:extLst>
                </a:gridCol>
                <a:gridCol w="740664">
                  <a:extLst>
                    <a:ext uri="{9D8B030D-6E8A-4147-A177-3AD203B41FA5}">
                      <a16:colId xmlns:a16="http://schemas.microsoft.com/office/drawing/2014/main" val="2218884541"/>
                    </a:ext>
                  </a:extLst>
                </a:gridCol>
                <a:gridCol w="740664">
                  <a:extLst>
                    <a:ext uri="{9D8B030D-6E8A-4147-A177-3AD203B41FA5}">
                      <a16:colId xmlns:a16="http://schemas.microsoft.com/office/drawing/2014/main" val="3269665683"/>
                    </a:ext>
                  </a:extLst>
                </a:gridCol>
                <a:gridCol w="740664">
                  <a:extLst>
                    <a:ext uri="{9D8B030D-6E8A-4147-A177-3AD203B41FA5}">
                      <a16:colId xmlns:a16="http://schemas.microsoft.com/office/drawing/2014/main" val="827260857"/>
                    </a:ext>
                  </a:extLst>
                </a:gridCol>
                <a:gridCol w="740664">
                  <a:extLst>
                    <a:ext uri="{9D8B030D-6E8A-4147-A177-3AD203B41FA5}">
                      <a16:colId xmlns:a16="http://schemas.microsoft.com/office/drawing/2014/main" val="3881156433"/>
                    </a:ext>
                  </a:extLst>
                </a:gridCol>
                <a:gridCol w="740664">
                  <a:extLst>
                    <a:ext uri="{9D8B030D-6E8A-4147-A177-3AD203B41FA5}">
                      <a16:colId xmlns:a16="http://schemas.microsoft.com/office/drawing/2014/main" val="97518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106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- 2022-03-23 07:00:16</a:t>
                      </a:r>
                      <a:r>
                        <a:rPr kumimoji="0" lang="en-US" sz="1000" b="0" i="0" u="none" strike="noStrike" kern="1200" cap="none" spc="0" normalizeH="0" baseline="0" noProof="0">
                          <a:ln>
                            <a:noFill/>
                          </a:ln>
                          <a:solidFill>
                            <a:prstClr val="black"/>
                          </a:solidFill>
                          <a:effectLst/>
                          <a:uLnTx/>
                          <a:uFillTx/>
                          <a:latin typeface="+mn-lt"/>
                          <a:ea typeface="+mn-ea"/>
                          <a:cs typeface="+mn-cs"/>
                        </a:rPr>
                        <a:t>
 De laatste 3FM Awards met Eloi als frontman. 💚 #3FM #3FMAwards #Kensington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276978421_364008215618791_2325124618606336062_n.jpg?_nc_cat=103&amp;ccb=1-5&amp;_nc_sid=8ae9d6&amp;_nc_ohc=FtQZiePPHW4AX892axu&amp;_nc_oc=AQmAFZLSOO4B3uEjsaOTycfFeUDc6CltcKo3smyP8769BeqdhZcXKcBYE4qeYz1UpCw&amp;_nc_ht=scontent-iad3-1.cdninstagram.com&amp;edm=AL-3X8kEAAAA&amp;oh=00_AT8fn_tRNP2zhQljqUvv3btklYdjHhs-mYpUMiCbjTnj1Q&amp;oe=6250F4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8473865"/>
                  </a:ext>
                </a:extLst>
              </a:tr>
            </a:tbl>
          </a:graphicData>
        </a:graphic>
      </p:graphicFrame>
      <p:sp>
        <p:nvSpPr>
          <p:cNvPr id="4" name="Text Placeholder 3">
            <a:extLst>
              <a:ext uri="{FF2B5EF4-FFF2-40B4-BE49-F238E27FC236}">
                <a16:creationId xmlns:a16="http://schemas.microsoft.com/office/drawing/2014/main" id="{828CC59A-4936-48B5-B37D-2DD10F31F91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751456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EFD46-250D-465F-AD4E-0B764FECCEEA}"/>
              </a:ext>
            </a:extLst>
          </p:cNvPr>
          <p:cNvSpPr>
            <a:spLocks noGrp="1"/>
          </p:cNvSpPr>
          <p:nvPr>
            <p:ph type="title"/>
          </p:nvPr>
        </p:nvSpPr>
        <p:spPr/>
        <p:txBody>
          <a:bodyPr/>
          <a:lstStyle/>
          <a:p>
            <a:r>
              <a:rPr lang="nl-NL"/>
              <a:t>Instagram Top 10 posts met minste interactie | NPO3FM - 14 of 25</a:t>
            </a:r>
            <a:endParaRPr lang="en-US"/>
          </a:p>
        </p:txBody>
      </p:sp>
      <p:graphicFrame>
        <p:nvGraphicFramePr>
          <p:cNvPr id="5" name="Table Placeholder 4">
            <a:extLst>
              <a:ext uri="{FF2B5EF4-FFF2-40B4-BE49-F238E27FC236}">
                <a16:creationId xmlns:a16="http://schemas.microsoft.com/office/drawing/2014/main" id="{486FC346-5AED-4E69-9571-8D4510370F35}"/>
              </a:ext>
            </a:extLst>
          </p:cNvPr>
          <p:cNvGraphicFramePr>
            <a:graphicFrameLocks noGrp="1"/>
          </p:cNvGraphicFramePr>
          <p:nvPr>
            <p:ph type="tbl" sz="quarter" idx="13"/>
            <p:extLst>
              <p:ext uri="{D42A27DB-BD31-4B8C-83A1-F6EECF244321}">
                <p14:modId xmlns:p14="http://schemas.microsoft.com/office/powerpoint/2010/main" val="3461592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9899140"/>
                    </a:ext>
                  </a:extLst>
                </a:gridCol>
                <a:gridCol w="1645920">
                  <a:extLst>
                    <a:ext uri="{9D8B030D-6E8A-4147-A177-3AD203B41FA5}">
                      <a16:colId xmlns:a16="http://schemas.microsoft.com/office/drawing/2014/main" val="3724272827"/>
                    </a:ext>
                  </a:extLst>
                </a:gridCol>
                <a:gridCol w="740664">
                  <a:extLst>
                    <a:ext uri="{9D8B030D-6E8A-4147-A177-3AD203B41FA5}">
                      <a16:colId xmlns:a16="http://schemas.microsoft.com/office/drawing/2014/main" val="2435719550"/>
                    </a:ext>
                  </a:extLst>
                </a:gridCol>
                <a:gridCol w="740664">
                  <a:extLst>
                    <a:ext uri="{9D8B030D-6E8A-4147-A177-3AD203B41FA5}">
                      <a16:colId xmlns:a16="http://schemas.microsoft.com/office/drawing/2014/main" val="2346725519"/>
                    </a:ext>
                  </a:extLst>
                </a:gridCol>
                <a:gridCol w="740664">
                  <a:extLst>
                    <a:ext uri="{9D8B030D-6E8A-4147-A177-3AD203B41FA5}">
                      <a16:colId xmlns:a16="http://schemas.microsoft.com/office/drawing/2014/main" val="3340602161"/>
                    </a:ext>
                  </a:extLst>
                </a:gridCol>
                <a:gridCol w="740664">
                  <a:extLst>
                    <a:ext uri="{9D8B030D-6E8A-4147-A177-3AD203B41FA5}">
                      <a16:colId xmlns:a16="http://schemas.microsoft.com/office/drawing/2014/main" val="539128106"/>
                    </a:ext>
                  </a:extLst>
                </a:gridCol>
                <a:gridCol w="740664">
                  <a:extLst>
                    <a:ext uri="{9D8B030D-6E8A-4147-A177-3AD203B41FA5}">
                      <a16:colId xmlns:a16="http://schemas.microsoft.com/office/drawing/2014/main" val="3795018544"/>
                    </a:ext>
                  </a:extLst>
                </a:gridCol>
                <a:gridCol w="740664">
                  <a:extLst>
                    <a:ext uri="{9D8B030D-6E8A-4147-A177-3AD203B41FA5}">
                      <a16:colId xmlns:a16="http://schemas.microsoft.com/office/drawing/2014/main" val="738948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635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- 2022-03-25 11:00:21</a:t>
                      </a:r>
                      <a:r>
                        <a:rPr kumimoji="0" lang="en-US" sz="1000" b="0" i="0" u="none" strike="noStrike" kern="1200" cap="none" spc="0" normalizeH="0" baseline="0" noProof="0">
                          <a:ln>
                            <a:noFill/>
                          </a:ln>
                          <a:solidFill>
                            <a:prstClr val="black"/>
                          </a:solidFill>
                          <a:effectLst/>
                          <a:uLnTx/>
                          <a:uFillTx/>
                          <a:latin typeface="+mn-lt"/>
                          <a:ea typeface="+mn-ea"/>
                          <a:cs typeface="+mn-cs"/>
                        </a:rPr>
                        <a:t>
 Heb jij dit gespot tijdens de 3FM Awards gister? 👀 #3FM #SandersVriendenteam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277293291_536828517878098_8070036651240026821_n.jpg?stp=dst-jpg_e15_p640x640&amp;_nc_ht=scontent.cdninstagram.com&amp;_nc_cat=110&amp;_nc_ohc=dmw8trlto1YAX-6kp20&amp;edm=AMO9-JQAAAAA&amp;ccb=7-4&amp;oh=00_AT97M1TwVxZh2vhAflggbG6e82qv7a7UOcjh_ONMa_jTVw&amp;oe=624C7B32&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68683126"/>
                  </a:ext>
                </a:extLst>
              </a:tr>
            </a:tbl>
          </a:graphicData>
        </a:graphic>
      </p:graphicFrame>
      <p:sp>
        <p:nvSpPr>
          <p:cNvPr id="4" name="Text Placeholder 3">
            <a:extLst>
              <a:ext uri="{FF2B5EF4-FFF2-40B4-BE49-F238E27FC236}">
                <a16:creationId xmlns:a16="http://schemas.microsoft.com/office/drawing/2014/main" id="{AE931821-E1A4-4953-8B95-7B70FABCD17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0389786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A54E-7435-49E4-B584-129E70D41F3C}"/>
              </a:ext>
            </a:extLst>
          </p:cNvPr>
          <p:cNvSpPr>
            <a:spLocks noGrp="1"/>
          </p:cNvSpPr>
          <p:nvPr>
            <p:ph type="title"/>
          </p:nvPr>
        </p:nvSpPr>
        <p:spPr/>
        <p:txBody>
          <a:bodyPr/>
          <a:lstStyle/>
          <a:p>
            <a:r>
              <a:rPr lang="nl-NL"/>
              <a:t>Instagram Top 10 posts met minste interactie | NPO3FM - 15 of 25</a:t>
            </a:r>
            <a:endParaRPr lang="en-US"/>
          </a:p>
        </p:txBody>
      </p:sp>
      <p:graphicFrame>
        <p:nvGraphicFramePr>
          <p:cNvPr id="5" name="Table Placeholder 4">
            <a:extLst>
              <a:ext uri="{FF2B5EF4-FFF2-40B4-BE49-F238E27FC236}">
                <a16:creationId xmlns:a16="http://schemas.microsoft.com/office/drawing/2014/main" id="{47AB86FC-0ADC-499B-BFE8-BF792222966A}"/>
              </a:ext>
            </a:extLst>
          </p:cNvPr>
          <p:cNvGraphicFramePr>
            <a:graphicFrameLocks noGrp="1"/>
          </p:cNvGraphicFramePr>
          <p:nvPr>
            <p:ph type="tbl" sz="quarter" idx="13"/>
            <p:extLst>
              <p:ext uri="{D42A27DB-BD31-4B8C-83A1-F6EECF244321}">
                <p14:modId xmlns:p14="http://schemas.microsoft.com/office/powerpoint/2010/main" val="1220794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9476763"/>
                    </a:ext>
                  </a:extLst>
                </a:gridCol>
                <a:gridCol w="1645920">
                  <a:extLst>
                    <a:ext uri="{9D8B030D-6E8A-4147-A177-3AD203B41FA5}">
                      <a16:colId xmlns:a16="http://schemas.microsoft.com/office/drawing/2014/main" val="1959155273"/>
                    </a:ext>
                  </a:extLst>
                </a:gridCol>
                <a:gridCol w="740664">
                  <a:extLst>
                    <a:ext uri="{9D8B030D-6E8A-4147-A177-3AD203B41FA5}">
                      <a16:colId xmlns:a16="http://schemas.microsoft.com/office/drawing/2014/main" val="4230790981"/>
                    </a:ext>
                  </a:extLst>
                </a:gridCol>
                <a:gridCol w="740664">
                  <a:extLst>
                    <a:ext uri="{9D8B030D-6E8A-4147-A177-3AD203B41FA5}">
                      <a16:colId xmlns:a16="http://schemas.microsoft.com/office/drawing/2014/main" val="3230064009"/>
                    </a:ext>
                  </a:extLst>
                </a:gridCol>
                <a:gridCol w="740664">
                  <a:extLst>
                    <a:ext uri="{9D8B030D-6E8A-4147-A177-3AD203B41FA5}">
                      <a16:colId xmlns:a16="http://schemas.microsoft.com/office/drawing/2014/main" val="1714234807"/>
                    </a:ext>
                  </a:extLst>
                </a:gridCol>
                <a:gridCol w="740664">
                  <a:extLst>
                    <a:ext uri="{9D8B030D-6E8A-4147-A177-3AD203B41FA5}">
                      <a16:colId xmlns:a16="http://schemas.microsoft.com/office/drawing/2014/main" val="1686442930"/>
                    </a:ext>
                  </a:extLst>
                </a:gridCol>
                <a:gridCol w="740664">
                  <a:extLst>
                    <a:ext uri="{9D8B030D-6E8A-4147-A177-3AD203B41FA5}">
                      <a16:colId xmlns:a16="http://schemas.microsoft.com/office/drawing/2014/main" val="1725512927"/>
                    </a:ext>
                  </a:extLst>
                </a:gridCol>
                <a:gridCol w="740664">
                  <a:extLst>
                    <a:ext uri="{9D8B030D-6E8A-4147-A177-3AD203B41FA5}">
                      <a16:colId xmlns:a16="http://schemas.microsoft.com/office/drawing/2014/main" val="1915653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433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- 2022-03-28 17:31:10</a:t>
                      </a:r>
                      <a:r>
                        <a:rPr kumimoji="0" lang="en-US" sz="1000" b="0" i="0" u="none" strike="noStrike" kern="1200" cap="none" spc="0" normalizeH="0" baseline="0" noProof="0">
                          <a:ln>
                            <a:noFill/>
                          </a:ln>
                          <a:solidFill>
                            <a:prstClr val="black"/>
                          </a:solidFill>
                          <a:effectLst/>
                          <a:uLnTx/>
                          <a:uFillTx/>
                          <a:latin typeface="+mn-lt"/>
                          <a:ea typeface="+mn-ea"/>
                          <a:cs typeface="+mn-cs"/>
                        </a:rPr>
                        <a:t>
 Wanneer bedrijfsuitje sanderhoogendrn &amp; wijnand3fm? 😂 #3FM #WelkomBijDeClub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277441768_157978359967587_6366449214653365859_n.jpg?stp=dst-jpg_e35_p640x640_sh0.08&amp;_nc_ht=scontent.cdninstagram.com&amp;_nc_cat=103&amp;_nc_ohc=QeCAna6E3KgAX9Id-W4&amp;edm=AMO9-JQAAAAA&amp;ccb=7-4&amp;oh=00_AT-kD2tyxdyajeE1LalXmRcC6iJmoht4bpPxXtLyK08OVw&amp;oe=624C8047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96019939"/>
                  </a:ext>
                </a:extLst>
              </a:tr>
            </a:tbl>
          </a:graphicData>
        </a:graphic>
      </p:graphicFrame>
      <p:sp>
        <p:nvSpPr>
          <p:cNvPr id="4" name="Text Placeholder 3">
            <a:extLst>
              <a:ext uri="{FF2B5EF4-FFF2-40B4-BE49-F238E27FC236}">
                <a16:creationId xmlns:a16="http://schemas.microsoft.com/office/drawing/2014/main" id="{2848AD3E-AD0A-4C75-B83F-132C65431B5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9123151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5B456-2566-493D-B3D1-124ECBCBF410}"/>
              </a:ext>
            </a:extLst>
          </p:cNvPr>
          <p:cNvSpPr>
            <a:spLocks noGrp="1"/>
          </p:cNvSpPr>
          <p:nvPr>
            <p:ph type="title"/>
          </p:nvPr>
        </p:nvSpPr>
        <p:spPr/>
        <p:txBody>
          <a:bodyPr/>
          <a:lstStyle/>
          <a:p>
            <a:r>
              <a:rPr lang="nl-NL"/>
              <a:t>Instagram Top 10 posts met minste interactie | NPO3FM - 16 of 25</a:t>
            </a:r>
            <a:endParaRPr lang="en-US"/>
          </a:p>
        </p:txBody>
      </p:sp>
      <p:graphicFrame>
        <p:nvGraphicFramePr>
          <p:cNvPr id="5" name="Table Placeholder 4">
            <a:extLst>
              <a:ext uri="{FF2B5EF4-FFF2-40B4-BE49-F238E27FC236}">
                <a16:creationId xmlns:a16="http://schemas.microsoft.com/office/drawing/2014/main" id="{E6A91BEA-5DA0-4A34-A036-ACEDB09E8774}"/>
              </a:ext>
            </a:extLst>
          </p:cNvPr>
          <p:cNvGraphicFramePr>
            <a:graphicFrameLocks noGrp="1"/>
          </p:cNvGraphicFramePr>
          <p:nvPr>
            <p:ph type="tbl" sz="quarter" idx="13"/>
            <p:extLst>
              <p:ext uri="{D42A27DB-BD31-4B8C-83A1-F6EECF244321}">
                <p14:modId xmlns:p14="http://schemas.microsoft.com/office/powerpoint/2010/main" val="3034920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7562419"/>
                    </a:ext>
                  </a:extLst>
                </a:gridCol>
                <a:gridCol w="1645920">
                  <a:extLst>
                    <a:ext uri="{9D8B030D-6E8A-4147-A177-3AD203B41FA5}">
                      <a16:colId xmlns:a16="http://schemas.microsoft.com/office/drawing/2014/main" val="3742027011"/>
                    </a:ext>
                  </a:extLst>
                </a:gridCol>
                <a:gridCol w="740664">
                  <a:extLst>
                    <a:ext uri="{9D8B030D-6E8A-4147-A177-3AD203B41FA5}">
                      <a16:colId xmlns:a16="http://schemas.microsoft.com/office/drawing/2014/main" val="3401964044"/>
                    </a:ext>
                  </a:extLst>
                </a:gridCol>
                <a:gridCol w="740664">
                  <a:extLst>
                    <a:ext uri="{9D8B030D-6E8A-4147-A177-3AD203B41FA5}">
                      <a16:colId xmlns:a16="http://schemas.microsoft.com/office/drawing/2014/main" val="1624223234"/>
                    </a:ext>
                  </a:extLst>
                </a:gridCol>
                <a:gridCol w="740664">
                  <a:extLst>
                    <a:ext uri="{9D8B030D-6E8A-4147-A177-3AD203B41FA5}">
                      <a16:colId xmlns:a16="http://schemas.microsoft.com/office/drawing/2014/main" val="1363980899"/>
                    </a:ext>
                  </a:extLst>
                </a:gridCol>
                <a:gridCol w="740664">
                  <a:extLst>
                    <a:ext uri="{9D8B030D-6E8A-4147-A177-3AD203B41FA5}">
                      <a16:colId xmlns:a16="http://schemas.microsoft.com/office/drawing/2014/main" val="2163375991"/>
                    </a:ext>
                  </a:extLst>
                </a:gridCol>
                <a:gridCol w="740664">
                  <a:extLst>
                    <a:ext uri="{9D8B030D-6E8A-4147-A177-3AD203B41FA5}">
                      <a16:colId xmlns:a16="http://schemas.microsoft.com/office/drawing/2014/main" val="3188817738"/>
                    </a:ext>
                  </a:extLst>
                </a:gridCol>
                <a:gridCol w="740664">
                  <a:extLst>
                    <a:ext uri="{9D8B030D-6E8A-4147-A177-3AD203B41FA5}">
                      <a16:colId xmlns:a16="http://schemas.microsoft.com/office/drawing/2014/main" val="463285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464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- 2022-03-06 16:00:30</a:t>
                      </a:r>
                      <a:r>
                        <a:rPr kumimoji="0" lang="nl-NL" sz="1000" b="0" i="0" u="none" strike="noStrike" kern="1200" cap="none" spc="0" normalizeH="0" baseline="0" noProof="0">
                          <a:ln>
                            <a:noFill/>
                          </a:ln>
                          <a:solidFill>
                            <a:prstClr val="black"/>
                          </a:solidFill>
                          <a:effectLst/>
                          <a:uLnTx/>
                          <a:uFillTx/>
                          <a:latin typeface="+mn-lt"/>
                          <a:ea typeface="+mn-ea"/>
                          <a:cs typeface="+mn-cs"/>
                        </a:rPr>
                        <a:t>
 Door heel Nederland zijn inzamelingsacties gestart voor Oekraïne. HUMAN ging met drie jonge mensen in gesprek over wat zij doen om Oekraïne te steunen vanuit Nederland. 
👏💙💛
Morgen hoor je vanaf 06:00 tot 21:00 uur Radio555 op 3FM. Samen met o.a. Radio 2, Radio 538 en Qmusic zamelen we samen met jou zoveel mogelijk geld in voor noodhulp aan Oekraïne. Je kan een nummer aanvragen voor geld of direct doneren via radio555.nl.
→ In 3FM Spotlight portretteert omroephuman jongeren met een bijzonder verhaal dat verteld moet worden. Lees het hele artikel via de link in bio. #3FM #LaatJeHoren #3FMSpotlight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275360303_1585165581862355_2693759449418895537_n.jpg?_nc_cat=106&amp;ccb=1-5&amp;_nc_sid=8ae9d6&amp;_nc_ohc=sl5vouc82i4AX-YyEXY&amp;_nc_ht=scontent-iad3-1.cdninstagram.com&amp;edm=AL-3X8kEAAAA&amp;oh=00_AT-xsY8DRR-7FkysCJzt-MvmqY34dgs9DcP85TNdvlcIWg&amp;oe=62505C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70842386"/>
                  </a:ext>
                </a:extLst>
              </a:tr>
            </a:tbl>
          </a:graphicData>
        </a:graphic>
      </p:graphicFrame>
      <p:sp>
        <p:nvSpPr>
          <p:cNvPr id="4" name="Text Placeholder 3">
            <a:extLst>
              <a:ext uri="{FF2B5EF4-FFF2-40B4-BE49-F238E27FC236}">
                <a16:creationId xmlns:a16="http://schemas.microsoft.com/office/drawing/2014/main" id="{6F00F244-7257-49BE-9397-212515FF321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545626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20E69-C4D8-4CBF-868C-033E2B85294C}"/>
              </a:ext>
            </a:extLst>
          </p:cNvPr>
          <p:cNvSpPr>
            <a:spLocks noGrp="1"/>
          </p:cNvSpPr>
          <p:nvPr>
            <p:ph type="title"/>
          </p:nvPr>
        </p:nvSpPr>
        <p:spPr/>
        <p:txBody>
          <a:bodyPr/>
          <a:lstStyle/>
          <a:p>
            <a:r>
              <a:rPr lang="nl-NL"/>
              <a:t>Instagram Top 10 posts met minste interactie | NPO3FM - 17 of 25</a:t>
            </a:r>
            <a:endParaRPr lang="en-US"/>
          </a:p>
        </p:txBody>
      </p:sp>
      <p:graphicFrame>
        <p:nvGraphicFramePr>
          <p:cNvPr id="5" name="Table Placeholder 4">
            <a:extLst>
              <a:ext uri="{FF2B5EF4-FFF2-40B4-BE49-F238E27FC236}">
                <a16:creationId xmlns:a16="http://schemas.microsoft.com/office/drawing/2014/main" id="{6EC0C26F-E8FA-4719-8C8D-9612795AB694}"/>
              </a:ext>
            </a:extLst>
          </p:cNvPr>
          <p:cNvGraphicFramePr>
            <a:graphicFrameLocks noGrp="1"/>
          </p:cNvGraphicFramePr>
          <p:nvPr>
            <p:ph type="tbl" sz="quarter" idx="13"/>
            <p:extLst>
              <p:ext uri="{D42A27DB-BD31-4B8C-83A1-F6EECF244321}">
                <p14:modId xmlns:p14="http://schemas.microsoft.com/office/powerpoint/2010/main" val="3418873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6299967"/>
                    </a:ext>
                  </a:extLst>
                </a:gridCol>
                <a:gridCol w="1645920">
                  <a:extLst>
                    <a:ext uri="{9D8B030D-6E8A-4147-A177-3AD203B41FA5}">
                      <a16:colId xmlns:a16="http://schemas.microsoft.com/office/drawing/2014/main" val="156435542"/>
                    </a:ext>
                  </a:extLst>
                </a:gridCol>
                <a:gridCol w="740664">
                  <a:extLst>
                    <a:ext uri="{9D8B030D-6E8A-4147-A177-3AD203B41FA5}">
                      <a16:colId xmlns:a16="http://schemas.microsoft.com/office/drawing/2014/main" val="1311778904"/>
                    </a:ext>
                  </a:extLst>
                </a:gridCol>
                <a:gridCol w="740664">
                  <a:extLst>
                    <a:ext uri="{9D8B030D-6E8A-4147-A177-3AD203B41FA5}">
                      <a16:colId xmlns:a16="http://schemas.microsoft.com/office/drawing/2014/main" val="1975240675"/>
                    </a:ext>
                  </a:extLst>
                </a:gridCol>
                <a:gridCol w="740664">
                  <a:extLst>
                    <a:ext uri="{9D8B030D-6E8A-4147-A177-3AD203B41FA5}">
                      <a16:colId xmlns:a16="http://schemas.microsoft.com/office/drawing/2014/main" val="2744016214"/>
                    </a:ext>
                  </a:extLst>
                </a:gridCol>
                <a:gridCol w="740664">
                  <a:extLst>
                    <a:ext uri="{9D8B030D-6E8A-4147-A177-3AD203B41FA5}">
                      <a16:colId xmlns:a16="http://schemas.microsoft.com/office/drawing/2014/main" val="1239374412"/>
                    </a:ext>
                  </a:extLst>
                </a:gridCol>
                <a:gridCol w="740664">
                  <a:extLst>
                    <a:ext uri="{9D8B030D-6E8A-4147-A177-3AD203B41FA5}">
                      <a16:colId xmlns:a16="http://schemas.microsoft.com/office/drawing/2014/main" val="68692729"/>
                    </a:ext>
                  </a:extLst>
                </a:gridCol>
                <a:gridCol w="740664">
                  <a:extLst>
                    <a:ext uri="{9D8B030D-6E8A-4147-A177-3AD203B41FA5}">
                      <a16:colId xmlns:a16="http://schemas.microsoft.com/office/drawing/2014/main" val="2172093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0564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07:00:30</a:t>
                      </a:r>
                      <a:r>
                        <a:rPr kumimoji="0" lang="nl-NL" sz="1000" b="0" i="0" u="none" strike="noStrike" kern="1200" cap="none" spc="0" normalizeH="0" baseline="0" noProof="0">
                          <a:ln>
                            <a:noFill/>
                          </a:ln>
                          <a:solidFill>
                            <a:prstClr val="black"/>
                          </a:solidFill>
                          <a:effectLst/>
                          <a:uLnTx/>
                          <a:uFillTx/>
                          <a:latin typeface="+mn-lt"/>
                          <a:ea typeface="+mn-ea"/>
                          <a:cs typeface="+mn-cs"/>
                        </a:rPr>
                        <a:t>
 Vanavond is het zover! 🤩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277079799_267963552199709_4990447884774646968_n.jpg?_nc_cat=100&amp;ccb=1-5&amp;_nc_sid=8ae9d6&amp;_nc_ohc=OZg0Edye2E0AX9ayCCQ&amp;_nc_ht=scontent-iad3-1.cdninstagram.com&amp;edm=AL-3X8kEAAAA&amp;oh=00_AT8BwIPTjtbSYiha6_4LrvR8htSHsp-yKTEq-ADAip88Zw&amp;oe=625182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0013446"/>
                  </a:ext>
                </a:extLst>
              </a:tr>
            </a:tbl>
          </a:graphicData>
        </a:graphic>
      </p:graphicFrame>
      <p:sp>
        <p:nvSpPr>
          <p:cNvPr id="4" name="Text Placeholder 3">
            <a:extLst>
              <a:ext uri="{FF2B5EF4-FFF2-40B4-BE49-F238E27FC236}">
                <a16:creationId xmlns:a16="http://schemas.microsoft.com/office/drawing/2014/main" id="{571545DF-1B56-4B0D-8543-FB166A1A518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145044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957A4-1BF0-4DEA-902D-01A01ABB2D0D}"/>
              </a:ext>
            </a:extLst>
          </p:cNvPr>
          <p:cNvSpPr>
            <a:spLocks noGrp="1"/>
          </p:cNvSpPr>
          <p:nvPr>
            <p:ph type="title"/>
          </p:nvPr>
        </p:nvSpPr>
        <p:spPr/>
        <p:txBody>
          <a:bodyPr/>
          <a:lstStyle/>
          <a:p>
            <a:r>
              <a:rPr lang="nl-NL"/>
              <a:t>Instagram Top 10 posts met minste interactie | NPO3FM - 18 of 25</a:t>
            </a:r>
            <a:endParaRPr lang="en-US"/>
          </a:p>
        </p:txBody>
      </p:sp>
      <p:graphicFrame>
        <p:nvGraphicFramePr>
          <p:cNvPr id="5" name="Table Placeholder 4">
            <a:extLst>
              <a:ext uri="{FF2B5EF4-FFF2-40B4-BE49-F238E27FC236}">
                <a16:creationId xmlns:a16="http://schemas.microsoft.com/office/drawing/2014/main" id="{120375E1-FE7B-42A9-AA32-357254422B72}"/>
              </a:ext>
            </a:extLst>
          </p:cNvPr>
          <p:cNvGraphicFramePr>
            <a:graphicFrameLocks noGrp="1"/>
          </p:cNvGraphicFramePr>
          <p:nvPr>
            <p:ph type="tbl" sz="quarter" idx="13"/>
            <p:extLst>
              <p:ext uri="{D42A27DB-BD31-4B8C-83A1-F6EECF244321}">
                <p14:modId xmlns:p14="http://schemas.microsoft.com/office/powerpoint/2010/main" val="4081784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0518459"/>
                    </a:ext>
                  </a:extLst>
                </a:gridCol>
                <a:gridCol w="1645920">
                  <a:extLst>
                    <a:ext uri="{9D8B030D-6E8A-4147-A177-3AD203B41FA5}">
                      <a16:colId xmlns:a16="http://schemas.microsoft.com/office/drawing/2014/main" val="391036517"/>
                    </a:ext>
                  </a:extLst>
                </a:gridCol>
                <a:gridCol w="740664">
                  <a:extLst>
                    <a:ext uri="{9D8B030D-6E8A-4147-A177-3AD203B41FA5}">
                      <a16:colId xmlns:a16="http://schemas.microsoft.com/office/drawing/2014/main" val="2784137759"/>
                    </a:ext>
                  </a:extLst>
                </a:gridCol>
                <a:gridCol w="740664">
                  <a:extLst>
                    <a:ext uri="{9D8B030D-6E8A-4147-A177-3AD203B41FA5}">
                      <a16:colId xmlns:a16="http://schemas.microsoft.com/office/drawing/2014/main" val="3159176599"/>
                    </a:ext>
                  </a:extLst>
                </a:gridCol>
                <a:gridCol w="740664">
                  <a:extLst>
                    <a:ext uri="{9D8B030D-6E8A-4147-A177-3AD203B41FA5}">
                      <a16:colId xmlns:a16="http://schemas.microsoft.com/office/drawing/2014/main" val="3223608882"/>
                    </a:ext>
                  </a:extLst>
                </a:gridCol>
                <a:gridCol w="740664">
                  <a:extLst>
                    <a:ext uri="{9D8B030D-6E8A-4147-A177-3AD203B41FA5}">
                      <a16:colId xmlns:a16="http://schemas.microsoft.com/office/drawing/2014/main" val="4157720159"/>
                    </a:ext>
                  </a:extLst>
                </a:gridCol>
                <a:gridCol w="740664">
                  <a:extLst>
                    <a:ext uri="{9D8B030D-6E8A-4147-A177-3AD203B41FA5}">
                      <a16:colId xmlns:a16="http://schemas.microsoft.com/office/drawing/2014/main" val="2532507701"/>
                    </a:ext>
                  </a:extLst>
                </a:gridCol>
                <a:gridCol w="740664">
                  <a:extLst>
                    <a:ext uri="{9D8B030D-6E8A-4147-A177-3AD203B41FA5}">
                      <a16:colId xmlns:a16="http://schemas.microsoft.com/office/drawing/2014/main" val="2904716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103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- 2022-03-14 15:30:49</a:t>
                      </a:r>
                      <a:r>
                        <a:rPr kumimoji="0" lang="nl-NL" sz="1000" b="0" i="0" u="none" strike="noStrike" kern="1200" cap="none" spc="0" normalizeH="0" baseline="0" noProof="0">
                          <a:ln>
                            <a:noFill/>
                          </a:ln>
                          <a:solidFill>
                            <a:prstClr val="black"/>
                          </a:solidFill>
                          <a:effectLst/>
                          <a:uLnTx/>
                          <a:uFillTx/>
                          <a:latin typeface="+mn-lt"/>
                          <a:ea typeface="+mn-ea"/>
                          <a:cs typeface="+mn-cs"/>
                        </a:rPr>
                        <a:t>
 Deze talenten zijn genomineerd voor '3FM Talent'. 😍
→ Stem nu op één van de genomineerden via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275692461_665474908026546_8082839653852303888_n.jpg?_nc_cat=105&amp;ccb=1-5&amp;_nc_sid=8ae9d6&amp;_nc_ohc=kkF-oOhmEhsAX9ObZJ-&amp;_nc_ht=scontent-iad3-1.cdninstagram.com&amp;edm=AL-3X8kEAAAA&amp;oh=00_AT8VIoiuRmmnLzHXsNuGpQqFjdSVIQc3XAfyoGhD4XwlDQ&amp;oe=625184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3345559"/>
                  </a:ext>
                </a:extLst>
              </a:tr>
            </a:tbl>
          </a:graphicData>
        </a:graphic>
      </p:graphicFrame>
      <p:sp>
        <p:nvSpPr>
          <p:cNvPr id="4" name="Text Placeholder 3">
            <a:extLst>
              <a:ext uri="{FF2B5EF4-FFF2-40B4-BE49-F238E27FC236}">
                <a16:creationId xmlns:a16="http://schemas.microsoft.com/office/drawing/2014/main" id="{06F03A78-CF09-4DBF-BC74-679B688C0A4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720066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9BCCE-4EEB-42E7-8516-18134996E6BC}"/>
              </a:ext>
            </a:extLst>
          </p:cNvPr>
          <p:cNvSpPr>
            <a:spLocks noGrp="1"/>
          </p:cNvSpPr>
          <p:nvPr>
            <p:ph type="title"/>
          </p:nvPr>
        </p:nvSpPr>
        <p:spPr/>
        <p:txBody>
          <a:bodyPr/>
          <a:lstStyle/>
          <a:p>
            <a:r>
              <a:rPr lang="nl-NL"/>
              <a:t>Instagram Top 10 posts met minste interactie | NPO3FM - 19 of 25</a:t>
            </a:r>
            <a:endParaRPr lang="en-US"/>
          </a:p>
        </p:txBody>
      </p:sp>
      <p:graphicFrame>
        <p:nvGraphicFramePr>
          <p:cNvPr id="5" name="Table Placeholder 4">
            <a:extLst>
              <a:ext uri="{FF2B5EF4-FFF2-40B4-BE49-F238E27FC236}">
                <a16:creationId xmlns:a16="http://schemas.microsoft.com/office/drawing/2014/main" id="{1A28CE4F-44AE-4D83-986E-BB2D42A95E24}"/>
              </a:ext>
            </a:extLst>
          </p:cNvPr>
          <p:cNvGraphicFramePr>
            <a:graphicFrameLocks noGrp="1"/>
          </p:cNvGraphicFramePr>
          <p:nvPr>
            <p:ph type="tbl" sz="quarter" idx="13"/>
            <p:extLst>
              <p:ext uri="{D42A27DB-BD31-4B8C-83A1-F6EECF244321}">
                <p14:modId xmlns:p14="http://schemas.microsoft.com/office/powerpoint/2010/main" val="444827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3456088"/>
                    </a:ext>
                  </a:extLst>
                </a:gridCol>
                <a:gridCol w="1645920">
                  <a:extLst>
                    <a:ext uri="{9D8B030D-6E8A-4147-A177-3AD203B41FA5}">
                      <a16:colId xmlns:a16="http://schemas.microsoft.com/office/drawing/2014/main" val="331259011"/>
                    </a:ext>
                  </a:extLst>
                </a:gridCol>
                <a:gridCol w="740664">
                  <a:extLst>
                    <a:ext uri="{9D8B030D-6E8A-4147-A177-3AD203B41FA5}">
                      <a16:colId xmlns:a16="http://schemas.microsoft.com/office/drawing/2014/main" val="2507391555"/>
                    </a:ext>
                  </a:extLst>
                </a:gridCol>
                <a:gridCol w="740664">
                  <a:extLst>
                    <a:ext uri="{9D8B030D-6E8A-4147-A177-3AD203B41FA5}">
                      <a16:colId xmlns:a16="http://schemas.microsoft.com/office/drawing/2014/main" val="4030416835"/>
                    </a:ext>
                  </a:extLst>
                </a:gridCol>
                <a:gridCol w="740664">
                  <a:extLst>
                    <a:ext uri="{9D8B030D-6E8A-4147-A177-3AD203B41FA5}">
                      <a16:colId xmlns:a16="http://schemas.microsoft.com/office/drawing/2014/main" val="3122677723"/>
                    </a:ext>
                  </a:extLst>
                </a:gridCol>
                <a:gridCol w="740664">
                  <a:extLst>
                    <a:ext uri="{9D8B030D-6E8A-4147-A177-3AD203B41FA5}">
                      <a16:colId xmlns:a16="http://schemas.microsoft.com/office/drawing/2014/main" val="849578484"/>
                    </a:ext>
                  </a:extLst>
                </a:gridCol>
                <a:gridCol w="740664">
                  <a:extLst>
                    <a:ext uri="{9D8B030D-6E8A-4147-A177-3AD203B41FA5}">
                      <a16:colId xmlns:a16="http://schemas.microsoft.com/office/drawing/2014/main" val="2995992186"/>
                    </a:ext>
                  </a:extLst>
                </a:gridCol>
                <a:gridCol w="740664">
                  <a:extLst>
                    <a:ext uri="{9D8B030D-6E8A-4147-A177-3AD203B41FA5}">
                      <a16:colId xmlns:a16="http://schemas.microsoft.com/office/drawing/2014/main" val="3908120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7405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- 2022-03-15 18:39:07</a:t>
                      </a:r>
                      <a:r>
                        <a:rPr kumimoji="0" lang="nl-NL" sz="1000" b="0" i="0" u="none" strike="noStrike" kern="1200" cap="none" spc="0" normalizeH="0" baseline="0" noProof="0">
                          <a:ln>
                            <a:noFill/>
                          </a:ln>
                          <a:solidFill>
                            <a:prstClr val="black"/>
                          </a:solidFill>
                          <a:effectLst/>
                          <a:uLnTx/>
                          <a:uFillTx/>
                          <a:latin typeface="+mn-lt"/>
                          <a:ea typeface="+mn-ea"/>
                          <a:cs typeface="+mn-cs"/>
                        </a:rPr>
                        <a:t>
 "Vergeet niet te stemmen (op beide belangrijke dingen). Dikke kus van je favoriete lijstduwers F&amp;E!💚"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275854588_1625281357805751_5673140150537939562_n.jpg?_nc_cat=110&amp;ccb=1-5&amp;_nc_sid=8ae9d6&amp;_nc_ohc=HAdtTq6y-2wAX8RVsIr&amp;_nc_ht=scontent-iad3-1.cdninstagram.com&amp;edm=AL-3X8kEAAAA&amp;oh=00_AT_Bo7hplvYEqjl8XrGOzK_Jp7tkyXgD51Ju1IzVg8J2kQ&amp;oe=62501D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875586"/>
                  </a:ext>
                </a:extLst>
              </a:tr>
            </a:tbl>
          </a:graphicData>
        </a:graphic>
      </p:graphicFrame>
      <p:sp>
        <p:nvSpPr>
          <p:cNvPr id="4" name="Text Placeholder 3">
            <a:extLst>
              <a:ext uri="{FF2B5EF4-FFF2-40B4-BE49-F238E27FC236}">
                <a16:creationId xmlns:a16="http://schemas.microsoft.com/office/drawing/2014/main" id="{B95426B0-075D-4219-BD25-21D3DA4A3EF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0539653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57E4B-D65C-49E3-AAC0-6EA0D95D78BF}"/>
              </a:ext>
            </a:extLst>
          </p:cNvPr>
          <p:cNvSpPr>
            <a:spLocks noGrp="1"/>
          </p:cNvSpPr>
          <p:nvPr>
            <p:ph type="title"/>
          </p:nvPr>
        </p:nvSpPr>
        <p:spPr/>
        <p:txBody>
          <a:bodyPr/>
          <a:lstStyle/>
          <a:p>
            <a:r>
              <a:rPr lang="nl-NL"/>
              <a:t>Instagram Top 10 posts met minste interactie | NPO3FM - 20 of 25</a:t>
            </a:r>
            <a:endParaRPr lang="en-US"/>
          </a:p>
        </p:txBody>
      </p:sp>
      <p:graphicFrame>
        <p:nvGraphicFramePr>
          <p:cNvPr id="5" name="Table Placeholder 4">
            <a:extLst>
              <a:ext uri="{FF2B5EF4-FFF2-40B4-BE49-F238E27FC236}">
                <a16:creationId xmlns:a16="http://schemas.microsoft.com/office/drawing/2014/main" id="{A9047D06-26C2-40DB-B274-33D450EF8BB0}"/>
              </a:ext>
            </a:extLst>
          </p:cNvPr>
          <p:cNvGraphicFramePr>
            <a:graphicFrameLocks noGrp="1"/>
          </p:cNvGraphicFramePr>
          <p:nvPr>
            <p:ph type="tbl" sz="quarter" idx="13"/>
            <p:extLst>
              <p:ext uri="{D42A27DB-BD31-4B8C-83A1-F6EECF244321}">
                <p14:modId xmlns:p14="http://schemas.microsoft.com/office/powerpoint/2010/main" val="1822117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335448"/>
                    </a:ext>
                  </a:extLst>
                </a:gridCol>
                <a:gridCol w="1645920">
                  <a:extLst>
                    <a:ext uri="{9D8B030D-6E8A-4147-A177-3AD203B41FA5}">
                      <a16:colId xmlns:a16="http://schemas.microsoft.com/office/drawing/2014/main" val="2100095304"/>
                    </a:ext>
                  </a:extLst>
                </a:gridCol>
                <a:gridCol w="740664">
                  <a:extLst>
                    <a:ext uri="{9D8B030D-6E8A-4147-A177-3AD203B41FA5}">
                      <a16:colId xmlns:a16="http://schemas.microsoft.com/office/drawing/2014/main" val="3862422349"/>
                    </a:ext>
                  </a:extLst>
                </a:gridCol>
                <a:gridCol w="740664">
                  <a:extLst>
                    <a:ext uri="{9D8B030D-6E8A-4147-A177-3AD203B41FA5}">
                      <a16:colId xmlns:a16="http://schemas.microsoft.com/office/drawing/2014/main" val="2271949703"/>
                    </a:ext>
                  </a:extLst>
                </a:gridCol>
                <a:gridCol w="740664">
                  <a:extLst>
                    <a:ext uri="{9D8B030D-6E8A-4147-A177-3AD203B41FA5}">
                      <a16:colId xmlns:a16="http://schemas.microsoft.com/office/drawing/2014/main" val="3708341751"/>
                    </a:ext>
                  </a:extLst>
                </a:gridCol>
                <a:gridCol w="740664">
                  <a:extLst>
                    <a:ext uri="{9D8B030D-6E8A-4147-A177-3AD203B41FA5}">
                      <a16:colId xmlns:a16="http://schemas.microsoft.com/office/drawing/2014/main" val="1519294245"/>
                    </a:ext>
                  </a:extLst>
                </a:gridCol>
                <a:gridCol w="740664">
                  <a:extLst>
                    <a:ext uri="{9D8B030D-6E8A-4147-A177-3AD203B41FA5}">
                      <a16:colId xmlns:a16="http://schemas.microsoft.com/office/drawing/2014/main" val="2283642106"/>
                    </a:ext>
                  </a:extLst>
                </a:gridCol>
                <a:gridCol w="740664">
                  <a:extLst>
                    <a:ext uri="{9D8B030D-6E8A-4147-A177-3AD203B41FA5}">
                      <a16:colId xmlns:a16="http://schemas.microsoft.com/office/drawing/2014/main" val="1537551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42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- 2022-03-12 14:03:13</a:t>
                      </a:r>
                      <a:r>
                        <a:rPr kumimoji="0" lang="nl-NL" sz="1000" b="0" i="0" u="none" strike="noStrike" kern="1200" cap="none" spc="0" normalizeH="0" baseline="0" noProof="0">
                          <a:ln>
                            <a:noFill/>
                          </a:ln>
                          <a:solidFill>
                            <a:prstClr val="black"/>
                          </a:solidFill>
                          <a:effectLst/>
                          <a:uLnTx/>
                          <a:uFillTx/>
                          <a:latin typeface="+mn-lt"/>
                          <a:ea typeface="+mn-ea"/>
                          <a:cs typeface="+mn-cs"/>
                        </a:rPr>
                        <a:t>
 Probleem'n? 🍻 #3FM #PartijVoorDeVrijdag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275634291_2775625229399535_2811255328879490977_n.jpg?stp=dst-jpg_e35_p640x640_sh0.08&amp;_nc_ht=scontent.cdninstagram.com&amp;_nc_cat=103&amp;_nc_ohc=f7g4VoYF0HkAX-xXtWf&amp;edm=AMO9-JQAAAAA&amp;ccb=7-4&amp;oh=00_AT_ZcWSUFP7WMZjkjLkasfccZx0z7NkPrZo26QhFXYUIyw&amp;oe=624C8B0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1591534"/>
                  </a:ext>
                </a:extLst>
              </a:tr>
            </a:tbl>
          </a:graphicData>
        </a:graphic>
      </p:graphicFrame>
      <p:sp>
        <p:nvSpPr>
          <p:cNvPr id="4" name="Text Placeholder 3">
            <a:extLst>
              <a:ext uri="{FF2B5EF4-FFF2-40B4-BE49-F238E27FC236}">
                <a16:creationId xmlns:a16="http://schemas.microsoft.com/office/drawing/2014/main" id="{1C8612AC-1909-4B14-B414-F99B9F6C63C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604002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713F6-F18D-405A-90A8-C594752A7D47}"/>
              </a:ext>
            </a:extLst>
          </p:cNvPr>
          <p:cNvSpPr>
            <a:spLocks noGrp="1"/>
          </p:cNvSpPr>
          <p:nvPr>
            <p:ph type="title"/>
          </p:nvPr>
        </p:nvSpPr>
        <p:spPr/>
        <p:txBody>
          <a:bodyPr/>
          <a:lstStyle/>
          <a:p>
            <a:r>
              <a:rPr lang="nl-NL"/>
              <a:t>Instagram Top 10 posts met minste interactie | NPO3FM - 21 of 25</a:t>
            </a:r>
            <a:endParaRPr lang="en-US"/>
          </a:p>
        </p:txBody>
      </p:sp>
      <p:graphicFrame>
        <p:nvGraphicFramePr>
          <p:cNvPr id="5" name="Table Placeholder 4">
            <a:extLst>
              <a:ext uri="{FF2B5EF4-FFF2-40B4-BE49-F238E27FC236}">
                <a16:creationId xmlns:a16="http://schemas.microsoft.com/office/drawing/2014/main" id="{ADE76E01-CA78-4E4B-83C6-80753B619D31}"/>
              </a:ext>
            </a:extLst>
          </p:cNvPr>
          <p:cNvGraphicFramePr>
            <a:graphicFrameLocks noGrp="1"/>
          </p:cNvGraphicFramePr>
          <p:nvPr>
            <p:ph type="tbl" sz="quarter" idx="13"/>
            <p:extLst>
              <p:ext uri="{D42A27DB-BD31-4B8C-83A1-F6EECF244321}">
                <p14:modId xmlns:p14="http://schemas.microsoft.com/office/powerpoint/2010/main" val="4098428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5981617"/>
                    </a:ext>
                  </a:extLst>
                </a:gridCol>
                <a:gridCol w="1645920">
                  <a:extLst>
                    <a:ext uri="{9D8B030D-6E8A-4147-A177-3AD203B41FA5}">
                      <a16:colId xmlns:a16="http://schemas.microsoft.com/office/drawing/2014/main" val="2510147245"/>
                    </a:ext>
                  </a:extLst>
                </a:gridCol>
                <a:gridCol w="740664">
                  <a:extLst>
                    <a:ext uri="{9D8B030D-6E8A-4147-A177-3AD203B41FA5}">
                      <a16:colId xmlns:a16="http://schemas.microsoft.com/office/drawing/2014/main" val="3123043009"/>
                    </a:ext>
                  </a:extLst>
                </a:gridCol>
                <a:gridCol w="740664">
                  <a:extLst>
                    <a:ext uri="{9D8B030D-6E8A-4147-A177-3AD203B41FA5}">
                      <a16:colId xmlns:a16="http://schemas.microsoft.com/office/drawing/2014/main" val="3333322857"/>
                    </a:ext>
                  </a:extLst>
                </a:gridCol>
                <a:gridCol w="740664">
                  <a:extLst>
                    <a:ext uri="{9D8B030D-6E8A-4147-A177-3AD203B41FA5}">
                      <a16:colId xmlns:a16="http://schemas.microsoft.com/office/drawing/2014/main" val="922834792"/>
                    </a:ext>
                  </a:extLst>
                </a:gridCol>
                <a:gridCol w="740664">
                  <a:extLst>
                    <a:ext uri="{9D8B030D-6E8A-4147-A177-3AD203B41FA5}">
                      <a16:colId xmlns:a16="http://schemas.microsoft.com/office/drawing/2014/main" val="1240241082"/>
                    </a:ext>
                  </a:extLst>
                </a:gridCol>
                <a:gridCol w="740664">
                  <a:extLst>
                    <a:ext uri="{9D8B030D-6E8A-4147-A177-3AD203B41FA5}">
                      <a16:colId xmlns:a16="http://schemas.microsoft.com/office/drawing/2014/main" val="963829664"/>
                    </a:ext>
                  </a:extLst>
                </a:gridCol>
                <a:gridCol w="740664">
                  <a:extLst>
                    <a:ext uri="{9D8B030D-6E8A-4147-A177-3AD203B41FA5}">
                      <a16:colId xmlns:a16="http://schemas.microsoft.com/office/drawing/2014/main" val="684737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148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- 2022-03-03 15:48:15</a:t>
                      </a:r>
                      <a:r>
                        <a:rPr kumimoji="0" lang="nl-NL" sz="1000" b="0" i="0" u="none" strike="noStrike" kern="1200" cap="none" spc="0" normalizeH="0" baseline="0" noProof="0">
                          <a:ln>
                            <a:noFill/>
                          </a:ln>
                          <a:solidFill>
                            <a:prstClr val="black"/>
                          </a:solidFill>
                          <a:effectLst/>
                          <a:uLnTx/>
                          <a:uFillTx/>
                          <a:latin typeface="+mn-lt"/>
                          <a:ea typeface="+mn-ea"/>
                          <a:cs typeface="+mn-cs"/>
                        </a:rPr>
                        <a:t>
 Gaat S10 het winnen van haar concurrenten? 👇 #3fm #sandersvriendenteam #songfestival #eurovision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275137760_496850498627866_8437768259477480466_n.jpg?stp=dst-jpg_e15_p640x640&amp;_nc_ht=scontent.cdninstagram.com&amp;_nc_cat=110&amp;_nc_ohc=HSHBN_7KzCAAX8PnxsZ&amp;edm=AMO9-JQAAAAA&amp;ccb=7-4&amp;oh=00_AT9EeCzjgu2tK1oHMl60dKtnXSzAWBdfC-_hOap3xkAqPg&amp;oe=624C6598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25262624"/>
                  </a:ext>
                </a:extLst>
              </a:tr>
            </a:tbl>
          </a:graphicData>
        </a:graphic>
      </p:graphicFrame>
      <p:sp>
        <p:nvSpPr>
          <p:cNvPr id="4" name="Text Placeholder 3">
            <a:extLst>
              <a:ext uri="{FF2B5EF4-FFF2-40B4-BE49-F238E27FC236}">
                <a16:creationId xmlns:a16="http://schemas.microsoft.com/office/drawing/2014/main" id="{3C4AF5C0-67FF-43C9-B8F0-2F102FB68A3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065642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80F07-3B6E-4063-8A3F-58D3DB235264}"/>
              </a:ext>
            </a:extLst>
          </p:cNvPr>
          <p:cNvSpPr>
            <a:spLocks noGrp="1"/>
          </p:cNvSpPr>
          <p:nvPr>
            <p:ph type="title"/>
          </p:nvPr>
        </p:nvSpPr>
        <p:spPr/>
        <p:txBody>
          <a:bodyPr/>
          <a:lstStyle/>
          <a:p>
            <a:r>
              <a:rPr lang="nl-NL"/>
              <a:t>Instagram Top 10 posts met minste interactie | NPO3FM - 22 of 25</a:t>
            </a:r>
            <a:endParaRPr lang="en-US"/>
          </a:p>
        </p:txBody>
      </p:sp>
      <p:graphicFrame>
        <p:nvGraphicFramePr>
          <p:cNvPr id="5" name="Table Placeholder 4">
            <a:extLst>
              <a:ext uri="{FF2B5EF4-FFF2-40B4-BE49-F238E27FC236}">
                <a16:creationId xmlns:a16="http://schemas.microsoft.com/office/drawing/2014/main" id="{E10E7AE5-B6FD-451C-B6AD-DA1AF884EC0D}"/>
              </a:ext>
            </a:extLst>
          </p:cNvPr>
          <p:cNvGraphicFramePr>
            <a:graphicFrameLocks noGrp="1"/>
          </p:cNvGraphicFramePr>
          <p:nvPr>
            <p:ph type="tbl" sz="quarter" idx="13"/>
            <p:extLst>
              <p:ext uri="{D42A27DB-BD31-4B8C-83A1-F6EECF244321}">
                <p14:modId xmlns:p14="http://schemas.microsoft.com/office/powerpoint/2010/main" val="146587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3831994"/>
                    </a:ext>
                  </a:extLst>
                </a:gridCol>
                <a:gridCol w="1645920">
                  <a:extLst>
                    <a:ext uri="{9D8B030D-6E8A-4147-A177-3AD203B41FA5}">
                      <a16:colId xmlns:a16="http://schemas.microsoft.com/office/drawing/2014/main" val="2403602273"/>
                    </a:ext>
                  </a:extLst>
                </a:gridCol>
                <a:gridCol w="740664">
                  <a:extLst>
                    <a:ext uri="{9D8B030D-6E8A-4147-A177-3AD203B41FA5}">
                      <a16:colId xmlns:a16="http://schemas.microsoft.com/office/drawing/2014/main" val="3353821413"/>
                    </a:ext>
                  </a:extLst>
                </a:gridCol>
                <a:gridCol w="740664">
                  <a:extLst>
                    <a:ext uri="{9D8B030D-6E8A-4147-A177-3AD203B41FA5}">
                      <a16:colId xmlns:a16="http://schemas.microsoft.com/office/drawing/2014/main" val="3696562130"/>
                    </a:ext>
                  </a:extLst>
                </a:gridCol>
                <a:gridCol w="740664">
                  <a:extLst>
                    <a:ext uri="{9D8B030D-6E8A-4147-A177-3AD203B41FA5}">
                      <a16:colId xmlns:a16="http://schemas.microsoft.com/office/drawing/2014/main" val="1888310025"/>
                    </a:ext>
                  </a:extLst>
                </a:gridCol>
                <a:gridCol w="740664">
                  <a:extLst>
                    <a:ext uri="{9D8B030D-6E8A-4147-A177-3AD203B41FA5}">
                      <a16:colId xmlns:a16="http://schemas.microsoft.com/office/drawing/2014/main" val="1023237755"/>
                    </a:ext>
                  </a:extLst>
                </a:gridCol>
                <a:gridCol w="740664">
                  <a:extLst>
                    <a:ext uri="{9D8B030D-6E8A-4147-A177-3AD203B41FA5}">
                      <a16:colId xmlns:a16="http://schemas.microsoft.com/office/drawing/2014/main" val="178750897"/>
                    </a:ext>
                  </a:extLst>
                </a:gridCol>
                <a:gridCol w="740664">
                  <a:extLst>
                    <a:ext uri="{9D8B030D-6E8A-4147-A177-3AD203B41FA5}">
                      <a16:colId xmlns:a16="http://schemas.microsoft.com/office/drawing/2014/main" val="92998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562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- 2022-03-15 07:11:33</a:t>
                      </a:r>
                      <a:r>
                        <a:rPr kumimoji="0" lang="nl-NL" sz="1000" b="0" i="0" u="none" strike="noStrike" kern="1200" cap="none" spc="0" normalizeH="0" baseline="0" noProof="0">
                          <a:ln>
                            <a:noFill/>
                          </a:ln>
                          <a:solidFill>
                            <a:prstClr val="black"/>
                          </a:solidFill>
                          <a:effectLst/>
                          <a:uLnTx/>
                          <a:uFillTx/>
                          <a:latin typeface="+mn-lt"/>
                          <a:ea typeface="+mn-ea"/>
                          <a:cs typeface="+mn-cs"/>
                        </a:rPr>
                        <a:t>
 Een jaar vol hoogtepunten voor De Staat. 🔥 Wil jij dat de band de 3FM Award voor 'Beste Groep' mee naar huis neemt 24 maart? Stem nu via 3FM.nl/Awards! #3FM #3FMAwards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275794286_495919585415770_1685088895019901713_n.jpg?_nc_cat=101&amp;ccb=1-5&amp;_nc_sid=8ae9d6&amp;_nc_ohc=6uHuZAQ60bUAX_iBnQk&amp;_nc_ht=scontent-iad3-1.cdninstagram.com&amp;edm=AL-3X8kEAAAA&amp;oh=00_AT8UX3xgA9sB5u6OTV2XnbgyEDdPskvFQj0a1KSWU_zEag&amp;oe=6250668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52426043"/>
                  </a:ext>
                </a:extLst>
              </a:tr>
            </a:tbl>
          </a:graphicData>
        </a:graphic>
      </p:graphicFrame>
      <p:sp>
        <p:nvSpPr>
          <p:cNvPr id="4" name="Text Placeholder 3">
            <a:extLst>
              <a:ext uri="{FF2B5EF4-FFF2-40B4-BE49-F238E27FC236}">
                <a16:creationId xmlns:a16="http://schemas.microsoft.com/office/drawing/2014/main" id="{F1A46408-724D-4251-8E12-65300458746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5030613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90B2C-12C9-4DCF-8592-05675DAA3E9D}"/>
              </a:ext>
            </a:extLst>
          </p:cNvPr>
          <p:cNvSpPr>
            <a:spLocks noGrp="1"/>
          </p:cNvSpPr>
          <p:nvPr>
            <p:ph type="title"/>
          </p:nvPr>
        </p:nvSpPr>
        <p:spPr/>
        <p:txBody>
          <a:bodyPr/>
          <a:lstStyle/>
          <a:p>
            <a:r>
              <a:rPr lang="nl-NL"/>
              <a:t>Instagram Top 10 posts met minste interactie | NPO3FM - 23 of 25</a:t>
            </a:r>
            <a:endParaRPr lang="en-US"/>
          </a:p>
        </p:txBody>
      </p:sp>
      <p:graphicFrame>
        <p:nvGraphicFramePr>
          <p:cNvPr id="5" name="Table Placeholder 4">
            <a:extLst>
              <a:ext uri="{FF2B5EF4-FFF2-40B4-BE49-F238E27FC236}">
                <a16:creationId xmlns:a16="http://schemas.microsoft.com/office/drawing/2014/main" id="{72C1BC3B-BF8D-4B77-9FF2-6DDE6C88CB54}"/>
              </a:ext>
            </a:extLst>
          </p:cNvPr>
          <p:cNvGraphicFramePr>
            <a:graphicFrameLocks noGrp="1"/>
          </p:cNvGraphicFramePr>
          <p:nvPr>
            <p:ph type="tbl" sz="quarter" idx="13"/>
            <p:extLst>
              <p:ext uri="{D42A27DB-BD31-4B8C-83A1-F6EECF244321}">
                <p14:modId xmlns:p14="http://schemas.microsoft.com/office/powerpoint/2010/main" val="811289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0951893"/>
                    </a:ext>
                  </a:extLst>
                </a:gridCol>
                <a:gridCol w="1645920">
                  <a:extLst>
                    <a:ext uri="{9D8B030D-6E8A-4147-A177-3AD203B41FA5}">
                      <a16:colId xmlns:a16="http://schemas.microsoft.com/office/drawing/2014/main" val="2428956102"/>
                    </a:ext>
                  </a:extLst>
                </a:gridCol>
                <a:gridCol w="740664">
                  <a:extLst>
                    <a:ext uri="{9D8B030D-6E8A-4147-A177-3AD203B41FA5}">
                      <a16:colId xmlns:a16="http://schemas.microsoft.com/office/drawing/2014/main" val="2865536996"/>
                    </a:ext>
                  </a:extLst>
                </a:gridCol>
                <a:gridCol w="740664">
                  <a:extLst>
                    <a:ext uri="{9D8B030D-6E8A-4147-A177-3AD203B41FA5}">
                      <a16:colId xmlns:a16="http://schemas.microsoft.com/office/drawing/2014/main" val="3953424426"/>
                    </a:ext>
                  </a:extLst>
                </a:gridCol>
                <a:gridCol w="740664">
                  <a:extLst>
                    <a:ext uri="{9D8B030D-6E8A-4147-A177-3AD203B41FA5}">
                      <a16:colId xmlns:a16="http://schemas.microsoft.com/office/drawing/2014/main" val="2393733696"/>
                    </a:ext>
                  </a:extLst>
                </a:gridCol>
                <a:gridCol w="740664">
                  <a:extLst>
                    <a:ext uri="{9D8B030D-6E8A-4147-A177-3AD203B41FA5}">
                      <a16:colId xmlns:a16="http://schemas.microsoft.com/office/drawing/2014/main" val="2036351474"/>
                    </a:ext>
                  </a:extLst>
                </a:gridCol>
                <a:gridCol w="740664">
                  <a:extLst>
                    <a:ext uri="{9D8B030D-6E8A-4147-A177-3AD203B41FA5}">
                      <a16:colId xmlns:a16="http://schemas.microsoft.com/office/drawing/2014/main" val="784125985"/>
                    </a:ext>
                  </a:extLst>
                </a:gridCol>
                <a:gridCol w="740664">
                  <a:extLst>
                    <a:ext uri="{9D8B030D-6E8A-4147-A177-3AD203B41FA5}">
                      <a16:colId xmlns:a16="http://schemas.microsoft.com/office/drawing/2014/main" val="2281230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1600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- 2022-03-04 09:51:01</a:t>
                      </a:r>
                      <a:r>
                        <a:rPr kumimoji="0" lang="nl-NL" sz="1000" b="0" i="0" u="none" strike="noStrike" kern="1200" cap="none" spc="0" normalizeH="0" baseline="0" noProof="0">
                          <a:ln>
                            <a:noFill/>
                          </a:ln>
                          <a:solidFill>
                            <a:prstClr val="black"/>
                          </a:solidFill>
                          <a:effectLst/>
                          <a:uLnTx/>
                          <a:uFillTx/>
                          <a:latin typeface="+mn-lt"/>
                          <a:ea typeface="+mn-ea"/>
                          <a:cs typeface="+mn-cs"/>
                        </a:rPr>
                        <a:t>
 Aankomende maandag 7 maart komen wij samen met andere radiozenders in actie en hopen we met jou zoveel mogelijk geld in te zamelen voor noodhulp aan Oekraïne. Doe je mee? 💙 💛 #3FM #Giro555 #sameninactievooroekraïne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275180422_263083606005689_145204532467739560_n.jpg?stp=dst-jpg_e15_p640x640&amp;_nc_ht=scontent.cdninstagram.com&amp;_nc_cat=105&amp;_nc_ohc=4cTMh0mUqEsAX8Uo8wk&amp;edm=AMO9-JQAAAAA&amp;ccb=7-4&amp;oh=00_AT-k-jhXcgj4TR4fhGTqZEuqmD-Rix2TsRlYN8J_1DIsIg&amp;oe=624C8889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2074803"/>
                  </a:ext>
                </a:extLst>
              </a:tr>
            </a:tbl>
          </a:graphicData>
        </a:graphic>
      </p:graphicFrame>
      <p:sp>
        <p:nvSpPr>
          <p:cNvPr id="4" name="Text Placeholder 3">
            <a:extLst>
              <a:ext uri="{FF2B5EF4-FFF2-40B4-BE49-F238E27FC236}">
                <a16:creationId xmlns:a16="http://schemas.microsoft.com/office/drawing/2014/main" id="{D2693F93-4F8A-443F-A745-FB9ED178003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6050541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523D-8B5C-4FC2-B1D5-7BEFC8277236}"/>
              </a:ext>
            </a:extLst>
          </p:cNvPr>
          <p:cNvSpPr>
            <a:spLocks noGrp="1"/>
          </p:cNvSpPr>
          <p:nvPr>
            <p:ph type="title"/>
          </p:nvPr>
        </p:nvSpPr>
        <p:spPr/>
        <p:txBody>
          <a:bodyPr/>
          <a:lstStyle/>
          <a:p>
            <a:r>
              <a:rPr lang="nl-NL"/>
              <a:t>Instagram Top 10 posts met minste interactie | NPO3FM - 24 of 25</a:t>
            </a:r>
            <a:endParaRPr lang="en-US"/>
          </a:p>
        </p:txBody>
      </p:sp>
      <p:graphicFrame>
        <p:nvGraphicFramePr>
          <p:cNvPr id="5" name="Table Placeholder 4">
            <a:extLst>
              <a:ext uri="{FF2B5EF4-FFF2-40B4-BE49-F238E27FC236}">
                <a16:creationId xmlns:a16="http://schemas.microsoft.com/office/drawing/2014/main" id="{C6EEE907-CC30-475C-A8C9-203E3174A29A}"/>
              </a:ext>
            </a:extLst>
          </p:cNvPr>
          <p:cNvGraphicFramePr>
            <a:graphicFrameLocks noGrp="1"/>
          </p:cNvGraphicFramePr>
          <p:nvPr>
            <p:ph type="tbl" sz="quarter" idx="13"/>
            <p:extLst>
              <p:ext uri="{D42A27DB-BD31-4B8C-83A1-F6EECF244321}">
                <p14:modId xmlns:p14="http://schemas.microsoft.com/office/powerpoint/2010/main" val="3716063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3203761"/>
                    </a:ext>
                  </a:extLst>
                </a:gridCol>
                <a:gridCol w="1645920">
                  <a:extLst>
                    <a:ext uri="{9D8B030D-6E8A-4147-A177-3AD203B41FA5}">
                      <a16:colId xmlns:a16="http://schemas.microsoft.com/office/drawing/2014/main" val="3345620500"/>
                    </a:ext>
                  </a:extLst>
                </a:gridCol>
                <a:gridCol w="740664">
                  <a:extLst>
                    <a:ext uri="{9D8B030D-6E8A-4147-A177-3AD203B41FA5}">
                      <a16:colId xmlns:a16="http://schemas.microsoft.com/office/drawing/2014/main" val="991216160"/>
                    </a:ext>
                  </a:extLst>
                </a:gridCol>
                <a:gridCol w="740664">
                  <a:extLst>
                    <a:ext uri="{9D8B030D-6E8A-4147-A177-3AD203B41FA5}">
                      <a16:colId xmlns:a16="http://schemas.microsoft.com/office/drawing/2014/main" val="4018089106"/>
                    </a:ext>
                  </a:extLst>
                </a:gridCol>
                <a:gridCol w="740664">
                  <a:extLst>
                    <a:ext uri="{9D8B030D-6E8A-4147-A177-3AD203B41FA5}">
                      <a16:colId xmlns:a16="http://schemas.microsoft.com/office/drawing/2014/main" val="1994151694"/>
                    </a:ext>
                  </a:extLst>
                </a:gridCol>
                <a:gridCol w="740664">
                  <a:extLst>
                    <a:ext uri="{9D8B030D-6E8A-4147-A177-3AD203B41FA5}">
                      <a16:colId xmlns:a16="http://schemas.microsoft.com/office/drawing/2014/main" val="2601568375"/>
                    </a:ext>
                  </a:extLst>
                </a:gridCol>
                <a:gridCol w="740664">
                  <a:extLst>
                    <a:ext uri="{9D8B030D-6E8A-4147-A177-3AD203B41FA5}">
                      <a16:colId xmlns:a16="http://schemas.microsoft.com/office/drawing/2014/main" val="3487908217"/>
                    </a:ext>
                  </a:extLst>
                </a:gridCol>
                <a:gridCol w="740664">
                  <a:extLst>
                    <a:ext uri="{9D8B030D-6E8A-4147-A177-3AD203B41FA5}">
                      <a16:colId xmlns:a16="http://schemas.microsoft.com/office/drawing/2014/main" val="1082556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141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- 2022-03-15 12:00:45</a:t>
                      </a:r>
                      <a:r>
                        <a:rPr kumimoji="0" lang="en-US" sz="1000" b="0" i="0" u="none" strike="noStrike" kern="1200" cap="none" spc="0" normalizeH="0" baseline="0" noProof="0">
                          <a:ln>
                            <a:noFill/>
                          </a:ln>
                          <a:solidFill>
                            <a:prstClr val="black"/>
                          </a:solidFill>
                          <a:effectLst/>
                          <a:uLnTx/>
                          <a:uFillTx/>
                          <a:latin typeface="+mn-lt"/>
                          <a:ea typeface="+mn-ea"/>
                          <a:cs typeface="+mn-cs"/>
                        </a:rPr>
                        <a:t>
 Wil je alsnog naar de 3FM Awards? 😏 Stem via 3FM.nl/Awards en maak kans op tickets! #3FM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275897340_3427353414055268_1115002037623598302_n.jpg?_nc_cat=105&amp;ccb=1-5&amp;_nc_sid=8ae9d6&amp;_nc_ohc=Nfm076EtQA4AX90YbHd&amp;_nc_ht=scontent-iad3-1.cdninstagram.com&amp;edm=AL-3X8kEAAAA&amp;oh=00_AT-cK2NPCdWTtn_c8HG8eLLv90UMEjk0-uDDchc6E_N3Sw&amp;oe=62510C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66990140"/>
                  </a:ext>
                </a:extLst>
              </a:tr>
            </a:tbl>
          </a:graphicData>
        </a:graphic>
      </p:graphicFrame>
      <p:sp>
        <p:nvSpPr>
          <p:cNvPr id="4" name="Text Placeholder 3">
            <a:extLst>
              <a:ext uri="{FF2B5EF4-FFF2-40B4-BE49-F238E27FC236}">
                <a16:creationId xmlns:a16="http://schemas.microsoft.com/office/drawing/2014/main" id="{B5950B16-5958-4418-955A-B1C632153CC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699010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647D7-F0A0-4536-99EB-6D5F46521D2E}"/>
              </a:ext>
            </a:extLst>
          </p:cNvPr>
          <p:cNvSpPr>
            <a:spLocks noGrp="1"/>
          </p:cNvSpPr>
          <p:nvPr>
            <p:ph type="title"/>
          </p:nvPr>
        </p:nvSpPr>
        <p:spPr/>
        <p:txBody>
          <a:bodyPr/>
          <a:lstStyle/>
          <a:p>
            <a:r>
              <a:rPr lang="nl-NL"/>
              <a:t>Instagram Top 10 posts met minste interactie | NPO3FM - 25 of 25</a:t>
            </a:r>
            <a:endParaRPr lang="en-US"/>
          </a:p>
        </p:txBody>
      </p:sp>
      <p:graphicFrame>
        <p:nvGraphicFramePr>
          <p:cNvPr id="5" name="Table Placeholder 4">
            <a:extLst>
              <a:ext uri="{FF2B5EF4-FFF2-40B4-BE49-F238E27FC236}">
                <a16:creationId xmlns:a16="http://schemas.microsoft.com/office/drawing/2014/main" id="{961E41F1-F2C8-4688-9498-54B4E856088B}"/>
              </a:ext>
            </a:extLst>
          </p:cNvPr>
          <p:cNvGraphicFramePr>
            <a:graphicFrameLocks noGrp="1"/>
          </p:cNvGraphicFramePr>
          <p:nvPr>
            <p:ph type="tbl" sz="quarter" idx="13"/>
            <p:extLst>
              <p:ext uri="{D42A27DB-BD31-4B8C-83A1-F6EECF244321}">
                <p14:modId xmlns:p14="http://schemas.microsoft.com/office/powerpoint/2010/main" val="415857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4514264"/>
                    </a:ext>
                  </a:extLst>
                </a:gridCol>
                <a:gridCol w="1645920">
                  <a:extLst>
                    <a:ext uri="{9D8B030D-6E8A-4147-A177-3AD203B41FA5}">
                      <a16:colId xmlns:a16="http://schemas.microsoft.com/office/drawing/2014/main" val="458146804"/>
                    </a:ext>
                  </a:extLst>
                </a:gridCol>
                <a:gridCol w="740664">
                  <a:extLst>
                    <a:ext uri="{9D8B030D-6E8A-4147-A177-3AD203B41FA5}">
                      <a16:colId xmlns:a16="http://schemas.microsoft.com/office/drawing/2014/main" val="3484387542"/>
                    </a:ext>
                  </a:extLst>
                </a:gridCol>
                <a:gridCol w="740664">
                  <a:extLst>
                    <a:ext uri="{9D8B030D-6E8A-4147-A177-3AD203B41FA5}">
                      <a16:colId xmlns:a16="http://schemas.microsoft.com/office/drawing/2014/main" val="26644336"/>
                    </a:ext>
                  </a:extLst>
                </a:gridCol>
                <a:gridCol w="740664">
                  <a:extLst>
                    <a:ext uri="{9D8B030D-6E8A-4147-A177-3AD203B41FA5}">
                      <a16:colId xmlns:a16="http://schemas.microsoft.com/office/drawing/2014/main" val="1548115972"/>
                    </a:ext>
                  </a:extLst>
                </a:gridCol>
                <a:gridCol w="740664">
                  <a:extLst>
                    <a:ext uri="{9D8B030D-6E8A-4147-A177-3AD203B41FA5}">
                      <a16:colId xmlns:a16="http://schemas.microsoft.com/office/drawing/2014/main" val="2884979285"/>
                    </a:ext>
                  </a:extLst>
                </a:gridCol>
                <a:gridCol w="740664">
                  <a:extLst>
                    <a:ext uri="{9D8B030D-6E8A-4147-A177-3AD203B41FA5}">
                      <a16:colId xmlns:a16="http://schemas.microsoft.com/office/drawing/2014/main" val="3062638784"/>
                    </a:ext>
                  </a:extLst>
                </a:gridCol>
                <a:gridCol w="740664">
                  <a:extLst>
                    <a:ext uri="{9D8B030D-6E8A-4147-A177-3AD203B41FA5}">
                      <a16:colId xmlns:a16="http://schemas.microsoft.com/office/drawing/2014/main" val="3601641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979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- 2022-03-11 10:00:57</a:t>
                      </a:r>
                      <a:r>
                        <a:rPr kumimoji="0" lang="en-US" sz="1000" b="0" i="0" u="none" strike="noStrike" kern="1200" cap="none" spc="0" normalizeH="0" baseline="0" noProof="0">
                          <a:ln>
                            <a:noFill/>
                          </a:ln>
                          <a:solidFill>
                            <a:prstClr val="black"/>
                          </a:solidFill>
                          <a:effectLst/>
                          <a:uLnTx/>
                          <a:uFillTx/>
                          <a:latin typeface="+mn-lt"/>
                          <a:ea typeface="+mn-ea"/>
                          <a:cs typeface="+mn-cs"/>
                        </a:rPr>
                        <a:t>
 De Bevrijdingsfestivals zijn terug! 🎉 Duncan Laurence, Suzan &amp; Freek, Fresku en Donnie zijn Ambassadeurs van de Vrijheid. Zet 5 mei dus in je agenda. #3FM #SandersVriendenteam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275542053_3203042949942474_7266302393088310997_n.jpg?_nc_cat=106&amp;ccb=1-5&amp;_nc_sid=8ae9d6&amp;_nc_ohc=OBqGnuEk1uEAX9R7MgI&amp;_nc_ht=scontent-iad3-1.cdninstagram.com&amp;edm=AL-3X8kEAAAA&amp;oh=00_AT_583llA5c-prl6GlkfqUSuchLwyV7VAB3ueRsDsWSKMg&amp;oe=624FF20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04/05/2022 06:48:51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96951980"/>
                  </a:ext>
                </a:extLst>
              </a:tr>
            </a:tbl>
          </a:graphicData>
        </a:graphic>
      </p:graphicFrame>
      <p:sp>
        <p:nvSpPr>
          <p:cNvPr id="4" name="Text Placeholder 3">
            <a:extLst>
              <a:ext uri="{FF2B5EF4-FFF2-40B4-BE49-F238E27FC236}">
                <a16:creationId xmlns:a16="http://schemas.microsoft.com/office/drawing/2014/main" id="{A38180DF-515F-4BE7-8DA0-0DBD35B9DB1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820756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0D7FD-63F0-462B-A97D-6E923E507256}"/>
              </a:ext>
            </a:extLst>
          </p:cNvPr>
          <p:cNvSpPr>
            <a:spLocks noGrp="1"/>
          </p:cNvSpPr>
          <p:nvPr>
            <p:ph type="title"/>
          </p:nvPr>
        </p:nvSpPr>
        <p:spPr/>
        <p:txBody>
          <a:bodyPr/>
          <a:lstStyle/>
          <a:p>
            <a:r>
              <a:rPr lang="en-US"/>
              <a:t>Instagram Stories Key Metrics Table | NPO3FM</a:t>
            </a:r>
          </a:p>
        </p:txBody>
      </p:sp>
      <p:graphicFrame>
        <p:nvGraphicFramePr>
          <p:cNvPr id="5" name="Table Placeholder 4">
            <a:extLst>
              <a:ext uri="{FF2B5EF4-FFF2-40B4-BE49-F238E27FC236}">
                <a16:creationId xmlns:a16="http://schemas.microsoft.com/office/drawing/2014/main" id="{82298360-BECF-438F-A118-6C93C8A293FE}"/>
              </a:ext>
            </a:extLst>
          </p:cNvPr>
          <p:cNvGraphicFramePr>
            <a:graphicFrameLocks noGrp="1"/>
          </p:cNvGraphicFramePr>
          <p:nvPr>
            <p:ph type="tbl" sz="quarter" idx="13"/>
            <p:extLst>
              <p:ext uri="{D42A27DB-BD31-4B8C-83A1-F6EECF244321}">
                <p14:modId xmlns:p14="http://schemas.microsoft.com/office/powerpoint/2010/main" val="1456527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23125404"/>
                    </a:ext>
                  </a:extLst>
                </a:gridCol>
                <a:gridCol w="822960">
                  <a:extLst>
                    <a:ext uri="{9D8B030D-6E8A-4147-A177-3AD203B41FA5}">
                      <a16:colId xmlns:a16="http://schemas.microsoft.com/office/drawing/2014/main" val="690863727"/>
                    </a:ext>
                  </a:extLst>
                </a:gridCol>
                <a:gridCol w="411480">
                  <a:extLst>
                    <a:ext uri="{9D8B030D-6E8A-4147-A177-3AD203B41FA5}">
                      <a16:colId xmlns:a16="http://schemas.microsoft.com/office/drawing/2014/main" val="4021873546"/>
                    </a:ext>
                  </a:extLst>
                </a:gridCol>
                <a:gridCol w="411480">
                  <a:extLst>
                    <a:ext uri="{9D8B030D-6E8A-4147-A177-3AD203B41FA5}">
                      <a16:colId xmlns:a16="http://schemas.microsoft.com/office/drawing/2014/main" val="1500436795"/>
                    </a:ext>
                  </a:extLst>
                </a:gridCol>
                <a:gridCol w="822960">
                  <a:extLst>
                    <a:ext uri="{9D8B030D-6E8A-4147-A177-3AD203B41FA5}">
                      <a16:colId xmlns:a16="http://schemas.microsoft.com/office/drawing/2014/main" val="2372858119"/>
                    </a:ext>
                  </a:extLst>
                </a:gridCol>
                <a:gridCol w="822960">
                  <a:extLst>
                    <a:ext uri="{9D8B030D-6E8A-4147-A177-3AD203B41FA5}">
                      <a16:colId xmlns:a16="http://schemas.microsoft.com/office/drawing/2014/main" val="885667983"/>
                    </a:ext>
                  </a:extLst>
                </a:gridCol>
                <a:gridCol w="822960">
                  <a:extLst>
                    <a:ext uri="{9D8B030D-6E8A-4147-A177-3AD203B41FA5}">
                      <a16:colId xmlns:a16="http://schemas.microsoft.com/office/drawing/2014/main" val="4111567053"/>
                    </a:ext>
                  </a:extLst>
                </a:gridCol>
                <a:gridCol w="822960">
                  <a:extLst>
                    <a:ext uri="{9D8B030D-6E8A-4147-A177-3AD203B41FA5}">
                      <a16:colId xmlns:a16="http://schemas.microsoft.com/office/drawing/2014/main" val="1091875034"/>
                    </a:ext>
                  </a:extLst>
                </a:gridCol>
                <a:gridCol w="822960">
                  <a:extLst>
                    <a:ext uri="{9D8B030D-6E8A-4147-A177-3AD203B41FA5}">
                      <a16:colId xmlns:a16="http://schemas.microsoft.com/office/drawing/2014/main" val="2244336448"/>
                    </a:ext>
                  </a:extLst>
                </a:gridCol>
                <a:gridCol w="822960">
                  <a:extLst>
                    <a:ext uri="{9D8B030D-6E8A-4147-A177-3AD203B41FA5}">
                      <a16:colId xmlns:a16="http://schemas.microsoft.com/office/drawing/2014/main" val="1402640050"/>
                    </a:ext>
                  </a:extLst>
                </a:gridCol>
                <a:gridCol w="822960">
                  <a:extLst>
                    <a:ext uri="{9D8B030D-6E8A-4147-A177-3AD203B41FA5}">
                      <a16:colId xmlns:a16="http://schemas.microsoft.com/office/drawing/2014/main" val="37822999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748360968"/>
                  </a:ext>
                </a:extLst>
              </a:tr>
              <a:tr h="370840">
                <a:tc>
                  <a:txBody>
                    <a:bodyPr/>
                    <a:lstStyle/>
                    <a:p>
                      <a:r>
                        <a:rPr lang="en-US" sz="1000"/>
                        <a:t>188</a:t>
                      </a:r>
                    </a:p>
                  </a:txBody>
                  <a:tcPr/>
                </a:tc>
                <a:tc>
                  <a:txBody>
                    <a:bodyPr/>
                    <a:lstStyle/>
                    <a:p>
                      <a:r>
                        <a:rPr lang="en-US" sz="1000"/>
                        <a:t>0.9586 %</a:t>
                      </a:r>
                    </a:p>
                  </a:txBody>
                  <a:tcPr/>
                </a:tc>
                <a:tc>
                  <a:txBody>
                    <a:bodyPr/>
                    <a:lstStyle/>
                    <a:p>
                      <a:r>
                        <a:rPr lang="en-US" sz="1000"/>
                        <a:t>275.93</a:t>
                      </a:r>
                    </a:p>
                  </a:txBody>
                  <a:tcPr/>
                </a:tc>
                <a:tc>
                  <a:txBody>
                    <a:bodyPr/>
                    <a:lstStyle/>
                    <a:p>
                      <a:r>
                        <a:rPr lang="en-US" sz="1000"/>
                        <a:t>0.00</a:t>
                      </a:r>
                    </a:p>
                  </a:txBody>
                  <a:tcPr/>
                </a:tc>
                <a:tc>
                  <a:txBody>
                    <a:bodyPr/>
                    <a:lstStyle/>
                    <a:p>
                      <a:r>
                        <a:rPr lang="en-US" sz="1000"/>
                        <a:t>5142.98</a:t>
                      </a:r>
                    </a:p>
                  </a:txBody>
                  <a:tcPr/>
                </a:tc>
                <a:tc>
                  <a:txBody>
                    <a:bodyPr/>
                    <a:lstStyle/>
                    <a:p>
                      <a:r>
                        <a:rPr lang="en-US" sz="1000"/>
                        <a:t>5125.12</a:t>
                      </a:r>
                    </a:p>
                  </a:txBody>
                  <a:tcPr/>
                </a:tc>
                <a:tc>
                  <a:txBody>
                    <a:bodyPr/>
                    <a:lstStyle/>
                    <a:p>
                      <a:r>
                        <a:rPr lang="en-US" sz="1000"/>
                        <a:t>4867.39</a:t>
                      </a:r>
                    </a:p>
                  </a:txBody>
                  <a:tcPr/>
                </a:tc>
                <a:tc>
                  <a:txBody>
                    <a:bodyPr/>
                    <a:lstStyle/>
                    <a:p>
                      <a:r>
                        <a:rPr lang="en-US" sz="1000"/>
                        <a:t>4867.39</a:t>
                      </a:r>
                    </a:p>
                  </a:txBody>
                  <a:tcPr/>
                </a:tc>
                <a:tc>
                  <a:txBody>
                    <a:bodyPr/>
                    <a:lstStyle/>
                    <a:p>
                      <a:r>
                        <a:rPr lang="en-US" sz="1000"/>
                        <a:t>966881</a:t>
                      </a:r>
                    </a:p>
                  </a:txBody>
                  <a:tcPr/>
                </a:tc>
                <a:tc>
                  <a:txBody>
                    <a:bodyPr/>
                    <a:lstStyle/>
                    <a:p>
                      <a:r>
                        <a:rPr lang="en-US" sz="1000"/>
                        <a:t>51875</a:t>
                      </a:r>
                    </a:p>
                  </a:txBody>
                  <a:tcPr/>
                </a:tc>
                <a:tc>
                  <a:txBody>
                    <a:bodyPr/>
                    <a:lstStyle/>
                    <a:p>
                      <a:r>
                        <a:rPr lang="en-US" sz="1000"/>
                        <a:t>915070</a:t>
                      </a:r>
                    </a:p>
                  </a:txBody>
                  <a:tcPr/>
                </a:tc>
                <a:extLst>
                  <a:ext uri="{0D108BD9-81ED-4DB2-BD59-A6C34878D82A}">
                    <a16:rowId xmlns:a16="http://schemas.microsoft.com/office/drawing/2014/main" val="311885448"/>
                  </a:ext>
                </a:extLst>
              </a:tr>
            </a:tbl>
          </a:graphicData>
        </a:graphic>
      </p:graphicFrame>
      <p:sp>
        <p:nvSpPr>
          <p:cNvPr id="4" name="Text Placeholder 3">
            <a:extLst>
              <a:ext uri="{FF2B5EF4-FFF2-40B4-BE49-F238E27FC236}">
                <a16:creationId xmlns:a16="http://schemas.microsoft.com/office/drawing/2014/main" id="{405943C0-2B1F-4D44-A0ED-E749C3FFD63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8177138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835F9-F825-4F8E-8AF3-8D0EA029C260}"/>
              </a:ext>
            </a:extLst>
          </p:cNvPr>
          <p:cNvSpPr>
            <a:spLocks noGrp="1"/>
          </p:cNvSpPr>
          <p:nvPr>
            <p:ph type="title"/>
          </p:nvPr>
        </p:nvSpPr>
        <p:spPr/>
        <p:txBody>
          <a:bodyPr/>
          <a:lstStyle/>
          <a:p>
            <a:r>
              <a:rPr lang="en-US"/>
              <a:t>Instagram Stories meeste impressies | NPO3FM - 1 of 13</a:t>
            </a:r>
          </a:p>
        </p:txBody>
      </p:sp>
      <p:graphicFrame>
        <p:nvGraphicFramePr>
          <p:cNvPr id="5" name="Table Placeholder 4">
            <a:extLst>
              <a:ext uri="{FF2B5EF4-FFF2-40B4-BE49-F238E27FC236}">
                <a16:creationId xmlns:a16="http://schemas.microsoft.com/office/drawing/2014/main" id="{5191ACBA-5C0A-49F9-AC18-CED8E8266057}"/>
              </a:ext>
            </a:extLst>
          </p:cNvPr>
          <p:cNvGraphicFramePr>
            <a:graphicFrameLocks noGrp="1"/>
          </p:cNvGraphicFramePr>
          <p:nvPr>
            <p:ph type="tbl" sz="quarter" idx="13"/>
            <p:extLst>
              <p:ext uri="{D42A27DB-BD31-4B8C-83A1-F6EECF244321}">
                <p14:modId xmlns:p14="http://schemas.microsoft.com/office/powerpoint/2010/main" val="2827710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721258838"/>
                    </a:ext>
                  </a:extLst>
                </a:gridCol>
                <a:gridCol w="1152143">
                  <a:extLst>
                    <a:ext uri="{9D8B030D-6E8A-4147-A177-3AD203B41FA5}">
                      <a16:colId xmlns:a16="http://schemas.microsoft.com/office/drawing/2014/main" val="3425109329"/>
                    </a:ext>
                  </a:extLst>
                </a:gridCol>
                <a:gridCol w="576072">
                  <a:extLst>
                    <a:ext uri="{9D8B030D-6E8A-4147-A177-3AD203B41FA5}">
                      <a16:colId xmlns:a16="http://schemas.microsoft.com/office/drawing/2014/main" val="3020686896"/>
                    </a:ext>
                  </a:extLst>
                </a:gridCol>
                <a:gridCol w="576072">
                  <a:extLst>
                    <a:ext uri="{9D8B030D-6E8A-4147-A177-3AD203B41FA5}">
                      <a16:colId xmlns:a16="http://schemas.microsoft.com/office/drawing/2014/main" val="3964622686"/>
                    </a:ext>
                  </a:extLst>
                </a:gridCol>
                <a:gridCol w="576072">
                  <a:extLst>
                    <a:ext uri="{9D8B030D-6E8A-4147-A177-3AD203B41FA5}">
                      <a16:colId xmlns:a16="http://schemas.microsoft.com/office/drawing/2014/main" val="3870063078"/>
                    </a:ext>
                  </a:extLst>
                </a:gridCol>
                <a:gridCol w="576072">
                  <a:extLst>
                    <a:ext uri="{9D8B030D-6E8A-4147-A177-3AD203B41FA5}">
                      <a16:colId xmlns:a16="http://schemas.microsoft.com/office/drawing/2014/main" val="3489447643"/>
                    </a:ext>
                  </a:extLst>
                </a:gridCol>
                <a:gridCol w="576072">
                  <a:extLst>
                    <a:ext uri="{9D8B030D-6E8A-4147-A177-3AD203B41FA5}">
                      <a16:colId xmlns:a16="http://schemas.microsoft.com/office/drawing/2014/main" val="1056426670"/>
                    </a:ext>
                  </a:extLst>
                </a:gridCol>
                <a:gridCol w="576072">
                  <a:extLst>
                    <a:ext uri="{9D8B030D-6E8A-4147-A177-3AD203B41FA5}">
                      <a16:colId xmlns:a16="http://schemas.microsoft.com/office/drawing/2014/main" val="1572282271"/>
                    </a:ext>
                  </a:extLst>
                </a:gridCol>
                <a:gridCol w="576072">
                  <a:extLst>
                    <a:ext uri="{9D8B030D-6E8A-4147-A177-3AD203B41FA5}">
                      <a16:colId xmlns:a16="http://schemas.microsoft.com/office/drawing/2014/main" val="197781628"/>
                    </a:ext>
                  </a:extLst>
                </a:gridCol>
                <a:gridCol w="576072">
                  <a:extLst>
                    <a:ext uri="{9D8B030D-6E8A-4147-A177-3AD203B41FA5}">
                      <a16:colId xmlns:a16="http://schemas.microsoft.com/office/drawing/2014/main" val="939727480"/>
                    </a:ext>
                  </a:extLst>
                </a:gridCol>
                <a:gridCol w="576072">
                  <a:extLst>
                    <a:ext uri="{9D8B030D-6E8A-4147-A177-3AD203B41FA5}">
                      <a16:colId xmlns:a16="http://schemas.microsoft.com/office/drawing/2014/main" val="4158845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448302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- 2022-03-13 15:41:07</a:t>
                      </a:r>
                      <a:r>
                        <a:rPr kumimoji="0" lang="nl-NL" sz="1000" b="0" i="0" u="none" strike="noStrike" kern="1200" cap="none" spc="0" normalizeH="0" baseline="0" noProof="0">
                          <a:ln>
                            <a:noFill/>
                          </a:ln>
                          <a:solidFill>
                            <a:prstClr val="black"/>
                          </a:solidFill>
                          <a:effectLst/>
                          <a:uLnTx/>
                          <a:uFillTx/>
                          <a:latin typeface="+mn-lt"/>
                          <a:ea typeface="+mn-ea"/>
                          <a:cs typeface="+mn-cs"/>
                        </a:rPr>
                        <a:t>
 “DE AFGELOPEN WEKEN HEBBEN LUC EN IK ONS COMPLEET VERDIEPT IN DE ORGASMEKLOOF EN WE HEBBEN AL ONZE FAVORIETE VERHALEN OP EEN RIJTJE GEZET!” @JAMIE.JOELLE 
@LUCSARNEEL  #CUMTOGETHER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https://quintly-image-storage.s3.amazonaws.com/33630f87b9998f2c3940c7ab31fa800c/4cec85819eb954f96a6aa30674a37d6c.jpg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03/14/2022 15:40:48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0.7905 %</a:t>
                      </a:r>
                    </a:p>
                  </a:txBody>
                  <a:tcPr/>
                </a:tc>
                <a:extLst>
                  <a:ext uri="{0D108BD9-81ED-4DB2-BD59-A6C34878D82A}">
                    <a16:rowId xmlns:a16="http://schemas.microsoft.com/office/drawing/2014/main" val="4868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- 2022-03-06 16:12:27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https://quintly-image-storage.s3.amazonaws.com/33630f87b9998f2c3940c7ab31fa800c/3b606499b42b3ff9d68b85eaa60f24d6.jpg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03/07/2022 15:40:33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0.8028 %</a:t>
                      </a:r>
                    </a:p>
                  </a:txBody>
                  <a:tcPr/>
                </a:tc>
                <a:extLst>
                  <a:ext uri="{0D108BD9-81ED-4DB2-BD59-A6C34878D82A}">
                    <a16:rowId xmlns:a16="http://schemas.microsoft.com/office/drawing/2014/main" val="207179565"/>
                  </a:ext>
                </a:extLst>
              </a:tr>
            </a:tbl>
          </a:graphicData>
        </a:graphic>
      </p:graphicFrame>
      <p:sp>
        <p:nvSpPr>
          <p:cNvPr id="4" name="Text Placeholder 3">
            <a:extLst>
              <a:ext uri="{FF2B5EF4-FFF2-40B4-BE49-F238E27FC236}">
                <a16:creationId xmlns:a16="http://schemas.microsoft.com/office/drawing/2014/main" id="{FCC9EB06-1530-46AC-82DE-A96ACC171FA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658928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A1771-C242-471F-A42D-0C2C0F21102F}"/>
              </a:ext>
            </a:extLst>
          </p:cNvPr>
          <p:cNvSpPr>
            <a:spLocks noGrp="1"/>
          </p:cNvSpPr>
          <p:nvPr>
            <p:ph type="title"/>
          </p:nvPr>
        </p:nvSpPr>
        <p:spPr/>
        <p:txBody>
          <a:bodyPr/>
          <a:lstStyle/>
          <a:p>
            <a:r>
              <a:rPr lang="en-US"/>
              <a:t>Instagram Stories meeste impressies | NPO3FM - 2 of 13</a:t>
            </a:r>
          </a:p>
        </p:txBody>
      </p:sp>
      <p:graphicFrame>
        <p:nvGraphicFramePr>
          <p:cNvPr id="5" name="Table Placeholder 4">
            <a:extLst>
              <a:ext uri="{FF2B5EF4-FFF2-40B4-BE49-F238E27FC236}">
                <a16:creationId xmlns:a16="http://schemas.microsoft.com/office/drawing/2014/main" id="{B58EC006-21A7-4074-8DDC-6B5909E236C6}"/>
              </a:ext>
            </a:extLst>
          </p:cNvPr>
          <p:cNvGraphicFramePr>
            <a:graphicFrameLocks noGrp="1"/>
          </p:cNvGraphicFramePr>
          <p:nvPr>
            <p:ph type="tbl" sz="quarter" idx="13"/>
            <p:extLst>
              <p:ext uri="{D42A27DB-BD31-4B8C-83A1-F6EECF244321}">
                <p14:modId xmlns:p14="http://schemas.microsoft.com/office/powerpoint/2010/main" val="2359270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486797928"/>
                    </a:ext>
                  </a:extLst>
                </a:gridCol>
                <a:gridCol w="1152143">
                  <a:extLst>
                    <a:ext uri="{9D8B030D-6E8A-4147-A177-3AD203B41FA5}">
                      <a16:colId xmlns:a16="http://schemas.microsoft.com/office/drawing/2014/main" val="1290890600"/>
                    </a:ext>
                  </a:extLst>
                </a:gridCol>
                <a:gridCol w="576072">
                  <a:extLst>
                    <a:ext uri="{9D8B030D-6E8A-4147-A177-3AD203B41FA5}">
                      <a16:colId xmlns:a16="http://schemas.microsoft.com/office/drawing/2014/main" val="1349587558"/>
                    </a:ext>
                  </a:extLst>
                </a:gridCol>
                <a:gridCol w="576072">
                  <a:extLst>
                    <a:ext uri="{9D8B030D-6E8A-4147-A177-3AD203B41FA5}">
                      <a16:colId xmlns:a16="http://schemas.microsoft.com/office/drawing/2014/main" val="2688449669"/>
                    </a:ext>
                  </a:extLst>
                </a:gridCol>
                <a:gridCol w="576072">
                  <a:extLst>
                    <a:ext uri="{9D8B030D-6E8A-4147-A177-3AD203B41FA5}">
                      <a16:colId xmlns:a16="http://schemas.microsoft.com/office/drawing/2014/main" val="2273741155"/>
                    </a:ext>
                  </a:extLst>
                </a:gridCol>
                <a:gridCol w="576072">
                  <a:extLst>
                    <a:ext uri="{9D8B030D-6E8A-4147-A177-3AD203B41FA5}">
                      <a16:colId xmlns:a16="http://schemas.microsoft.com/office/drawing/2014/main" val="3246981570"/>
                    </a:ext>
                  </a:extLst>
                </a:gridCol>
                <a:gridCol w="576072">
                  <a:extLst>
                    <a:ext uri="{9D8B030D-6E8A-4147-A177-3AD203B41FA5}">
                      <a16:colId xmlns:a16="http://schemas.microsoft.com/office/drawing/2014/main" val="2840738654"/>
                    </a:ext>
                  </a:extLst>
                </a:gridCol>
                <a:gridCol w="576072">
                  <a:extLst>
                    <a:ext uri="{9D8B030D-6E8A-4147-A177-3AD203B41FA5}">
                      <a16:colId xmlns:a16="http://schemas.microsoft.com/office/drawing/2014/main" val="3360682487"/>
                    </a:ext>
                  </a:extLst>
                </a:gridCol>
                <a:gridCol w="576072">
                  <a:extLst>
                    <a:ext uri="{9D8B030D-6E8A-4147-A177-3AD203B41FA5}">
                      <a16:colId xmlns:a16="http://schemas.microsoft.com/office/drawing/2014/main" val="333270718"/>
                    </a:ext>
                  </a:extLst>
                </a:gridCol>
                <a:gridCol w="576072">
                  <a:extLst>
                    <a:ext uri="{9D8B030D-6E8A-4147-A177-3AD203B41FA5}">
                      <a16:colId xmlns:a16="http://schemas.microsoft.com/office/drawing/2014/main" val="2109783607"/>
                    </a:ext>
                  </a:extLst>
                </a:gridCol>
                <a:gridCol w="576072">
                  <a:extLst>
                    <a:ext uri="{9D8B030D-6E8A-4147-A177-3AD203B41FA5}">
                      <a16:colId xmlns:a16="http://schemas.microsoft.com/office/drawing/2014/main" val="713397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6421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09:20:34</a:t>
                      </a:r>
                      <a:r>
                        <a:rPr kumimoji="0" lang="nl-NL" sz="1000" b="0" i="0" u="none" strike="noStrike" kern="1200" cap="none" spc="0" normalizeH="0" baseline="0" noProof="0">
                          <a:ln>
                            <a:noFill/>
                          </a:ln>
                          <a:solidFill>
                            <a:prstClr val="black"/>
                          </a:solidFill>
                          <a:effectLst/>
                          <a:uLnTx/>
                          <a:uFillTx/>
                          <a:latin typeface="+mn-lt"/>
                          <a:ea typeface="+mn-ea"/>
                          <a:cs typeface="+mn-cs"/>
                        </a:rPr>
                        <a:t>
 DOE JE MEE? RADIO555 VOOR OEKRAÏNE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https://quintly-image-storage.s3.amazonaws.com/33630f87b9998f2c3940c7ab31fa800c/2193bb73464509cf3253ebb9cfbd241f.jpg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09:01:20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0.7467 %</a:t>
                      </a:r>
                    </a:p>
                  </a:txBody>
                  <a:tcPr/>
                </a:tc>
                <a:extLst>
                  <a:ext uri="{0D108BD9-81ED-4DB2-BD59-A6C34878D82A}">
                    <a16:rowId xmlns:a16="http://schemas.microsoft.com/office/drawing/2014/main" val="379022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- 2022-03-13 15:41:55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https://quintly-image-storage.s3.amazonaws.com/33630f87b9998f2c3940c7ab31fa800c/0518abe6b2e3716c7559e5ba376dda40.jpg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03/14/2022 15:40:48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0.9380 %</a:t>
                      </a:r>
                    </a:p>
                  </a:txBody>
                  <a:tcPr/>
                </a:tc>
                <a:extLst>
                  <a:ext uri="{0D108BD9-81ED-4DB2-BD59-A6C34878D82A}">
                    <a16:rowId xmlns:a16="http://schemas.microsoft.com/office/drawing/2014/main" val="2357956332"/>
                  </a:ext>
                </a:extLst>
              </a:tr>
            </a:tbl>
          </a:graphicData>
        </a:graphic>
      </p:graphicFrame>
      <p:sp>
        <p:nvSpPr>
          <p:cNvPr id="4" name="Text Placeholder 3">
            <a:extLst>
              <a:ext uri="{FF2B5EF4-FFF2-40B4-BE49-F238E27FC236}">
                <a16:creationId xmlns:a16="http://schemas.microsoft.com/office/drawing/2014/main" id="{5FFC3066-C00E-417B-B986-97AA9DEC8CC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639824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6D57F-2016-437D-A185-C58FC21E2184}"/>
              </a:ext>
            </a:extLst>
          </p:cNvPr>
          <p:cNvSpPr>
            <a:spLocks noGrp="1"/>
          </p:cNvSpPr>
          <p:nvPr>
            <p:ph type="title"/>
          </p:nvPr>
        </p:nvSpPr>
        <p:spPr/>
        <p:txBody>
          <a:bodyPr/>
          <a:lstStyle/>
          <a:p>
            <a:r>
              <a:rPr lang="en-US"/>
              <a:t>Instagram Stories meeste impressies | NPO3FM - 3 of 13</a:t>
            </a:r>
          </a:p>
        </p:txBody>
      </p:sp>
      <p:graphicFrame>
        <p:nvGraphicFramePr>
          <p:cNvPr id="5" name="Table Placeholder 4">
            <a:extLst>
              <a:ext uri="{FF2B5EF4-FFF2-40B4-BE49-F238E27FC236}">
                <a16:creationId xmlns:a16="http://schemas.microsoft.com/office/drawing/2014/main" id="{26E50541-41C0-41C4-9799-367863041E90}"/>
              </a:ext>
            </a:extLst>
          </p:cNvPr>
          <p:cNvGraphicFramePr>
            <a:graphicFrameLocks noGrp="1"/>
          </p:cNvGraphicFramePr>
          <p:nvPr>
            <p:ph type="tbl" sz="quarter" idx="13"/>
            <p:extLst>
              <p:ext uri="{D42A27DB-BD31-4B8C-83A1-F6EECF244321}">
                <p14:modId xmlns:p14="http://schemas.microsoft.com/office/powerpoint/2010/main" val="1673993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845861"/>
                    </a:ext>
                  </a:extLst>
                </a:gridCol>
                <a:gridCol w="1152143">
                  <a:extLst>
                    <a:ext uri="{9D8B030D-6E8A-4147-A177-3AD203B41FA5}">
                      <a16:colId xmlns:a16="http://schemas.microsoft.com/office/drawing/2014/main" val="3251832362"/>
                    </a:ext>
                  </a:extLst>
                </a:gridCol>
                <a:gridCol w="576072">
                  <a:extLst>
                    <a:ext uri="{9D8B030D-6E8A-4147-A177-3AD203B41FA5}">
                      <a16:colId xmlns:a16="http://schemas.microsoft.com/office/drawing/2014/main" val="1641455679"/>
                    </a:ext>
                  </a:extLst>
                </a:gridCol>
                <a:gridCol w="576072">
                  <a:extLst>
                    <a:ext uri="{9D8B030D-6E8A-4147-A177-3AD203B41FA5}">
                      <a16:colId xmlns:a16="http://schemas.microsoft.com/office/drawing/2014/main" val="1221960163"/>
                    </a:ext>
                  </a:extLst>
                </a:gridCol>
                <a:gridCol w="576072">
                  <a:extLst>
                    <a:ext uri="{9D8B030D-6E8A-4147-A177-3AD203B41FA5}">
                      <a16:colId xmlns:a16="http://schemas.microsoft.com/office/drawing/2014/main" val="2100042316"/>
                    </a:ext>
                  </a:extLst>
                </a:gridCol>
                <a:gridCol w="576072">
                  <a:extLst>
                    <a:ext uri="{9D8B030D-6E8A-4147-A177-3AD203B41FA5}">
                      <a16:colId xmlns:a16="http://schemas.microsoft.com/office/drawing/2014/main" val="3469190211"/>
                    </a:ext>
                  </a:extLst>
                </a:gridCol>
                <a:gridCol w="576072">
                  <a:extLst>
                    <a:ext uri="{9D8B030D-6E8A-4147-A177-3AD203B41FA5}">
                      <a16:colId xmlns:a16="http://schemas.microsoft.com/office/drawing/2014/main" val="79003485"/>
                    </a:ext>
                  </a:extLst>
                </a:gridCol>
                <a:gridCol w="576072">
                  <a:extLst>
                    <a:ext uri="{9D8B030D-6E8A-4147-A177-3AD203B41FA5}">
                      <a16:colId xmlns:a16="http://schemas.microsoft.com/office/drawing/2014/main" val="562469966"/>
                    </a:ext>
                  </a:extLst>
                </a:gridCol>
                <a:gridCol w="576072">
                  <a:extLst>
                    <a:ext uri="{9D8B030D-6E8A-4147-A177-3AD203B41FA5}">
                      <a16:colId xmlns:a16="http://schemas.microsoft.com/office/drawing/2014/main" val="1595221450"/>
                    </a:ext>
                  </a:extLst>
                </a:gridCol>
                <a:gridCol w="576072">
                  <a:extLst>
                    <a:ext uri="{9D8B030D-6E8A-4147-A177-3AD203B41FA5}">
                      <a16:colId xmlns:a16="http://schemas.microsoft.com/office/drawing/2014/main" val="4274154481"/>
                    </a:ext>
                  </a:extLst>
                </a:gridCol>
                <a:gridCol w="576072">
                  <a:extLst>
                    <a:ext uri="{9D8B030D-6E8A-4147-A177-3AD203B41FA5}">
                      <a16:colId xmlns:a16="http://schemas.microsoft.com/office/drawing/2014/main" val="1402463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4936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- 2022-03-24 12:17:16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https://quintly-image-storage.s3.amazonaws.com/33630f87b9998f2c3940c7ab31fa800c/8a63aa96b3d901de22c61bc2616e15d4.jpg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12:02:09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0.9542 %</a:t>
                      </a:r>
                    </a:p>
                  </a:txBody>
                  <a:tcPr/>
                </a:tc>
                <a:extLst>
                  <a:ext uri="{0D108BD9-81ED-4DB2-BD59-A6C34878D82A}">
                    <a16:rowId xmlns:a16="http://schemas.microsoft.com/office/drawing/2014/main" val="3281858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- 2022-03-13 15:42:24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https://quintly-image-storage.s3.amazonaws.com/33630f87b9998f2c3940c7ab31fa800c/46a6d0ed1a5b1a23aa5b9b4979c132b3.jpg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03/14/2022 15:40:48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1.0183 %</a:t>
                      </a:r>
                    </a:p>
                  </a:txBody>
                  <a:tcPr/>
                </a:tc>
                <a:extLst>
                  <a:ext uri="{0D108BD9-81ED-4DB2-BD59-A6C34878D82A}">
                    <a16:rowId xmlns:a16="http://schemas.microsoft.com/office/drawing/2014/main" val="512399721"/>
                  </a:ext>
                </a:extLst>
              </a:tr>
            </a:tbl>
          </a:graphicData>
        </a:graphic>
      </p:graphicFrame>
      <p:sp>
        <p:nvSpPr>
          <p:cNvPr id="4" name="Text Placeholder 3">
            <a:extLst>
              <a:ext uri="{FF2B5EF4-FFF2-40B4-BE49-F238E27FC236}">
                <a16:creationId xmlns:a16="http://schemas.microsoft.com/office/drawing/2014/main" id="{F6E6D019-C005-48CD-9889-FF58299672E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021276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35F5-0028-4FAE-AB0F-D7FC166072ED}"/>
              </a:ext>
            </a:extLst>
          </p:cNvPr>
          <p:cNvSpPr>
            <a:spLocks noGrp="1"/>
          </p:cNvSpPr>
          <p:nvPr>
            <p:ph type="title"/>
          </p:nvPr>
        </p:nvSpPr>
        <p:spPr/>
        <p:txBody>
          <a:bodyPr/>
          <a:lstStyle/>
          <a:p>
            <a:r>
              <a:rPr lang="en-US"/>
              <a:t>Instagram Stories meeste impressies | NPO3FM - 4 of 13</a:t>
            </a:r>
          </a:p>
        </p:txBody>
      </p:sp>
      <p:graphicFrame>
        <p:nvGraphicFramePr>
          <p:cNvPr id="5" name="Table Placeholder 4">
            <a:extLst>
              <a:ext uri="{FF2B5EF4-FFF2-40B4-BE49-F238E27FC236}">
                <a16:creationId xmlns:a16="http://schemas.microsoft.com/office/drawing/2014/main" id="{75601347-241A-4205-B45A-04B9FAE35748}"/>
              </a:ext>
            </a:extLst>
          </p:cNvPr>
          <p:cNvGraphicFramePr>
            <a:graphicFrameLocks noGrp="1"/>
          </p:cNvGraphicFramePr>
          <p:nvPr>
            <p:ph type="tbl" sz="quarter" idx="13"/>
            <p:extLst>
              <p:ext uri="{D42A27DB-BD31-4B8C-83A1-F6EECF244321}">
                <p14:modId xmlns:p14="http://schemas.microsoft.com/office/powerpoint/2010/main" val="3946898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00979432"/>
                    </a:ext>
                  </a:extLst>
                </a:gridCol>
                <a:gridCol w="1152143">
                  <a:extLst>
                    <a:ext uri="{9D8B030D-6E8A-4147-A177-3AD203B41FA5}">
                      <a16:colId xmlns:a16="http://schemas.microsoft.com/office/drawing/2014/main" val="1956290828"/>
                    </a:ext>
                  </a:extLst>
                </a:gridCol>
                <a:gridCol w="576072">
                  <a:extLst>
                    <a:ext uri="{9D8B030D-6E8A-4147-A177-3AD203B41FA5}">
                      <a16:colId xmlns:a16="http://schemas.microsoft.com/office/drawing/2014/main" val="3166054855"/>
                    </a:ext>
                  </a:extLst>
                </a:gridCol>
                <a:gridCol w="576072">
                  <a:extLst>
                    <a:ext uri="{9D8B030D-6E8A-4147-A177-3AD203B41FA5}">
                      <a16:colId xmlns:a16="http://schemas.microsoft.com/office/drawing/2014/main" val="2820861890"/>
                    </a:ext>
                  </a:extLst>
                </a:gridCol>
                <a:gridCol w="576072">
                  <a:extLst>
                    <a:ext uri="{9D8B030D-6E8A-4147-A177-3AD203B41FA5}">
                      <a16:colId xmlns:a16="http://schemas.microsoft.com/office/drawing/2014/main" val="4005093408"/>
                    </a:ext>
                  </a:extLst>
                </a:gridCol>
                <a:gridCol w="576072">
                  <a:extLst>
                    <a:ext uri="{9D8B030D-6E8A-4147-A177-3AD203B41FA5}">
                      <a16:colId xmlns:a16="http://schemas.microsoft.com/office/drawing/2014/main" val="2020486739"/>
                    </a:ext>
                  </a:extLst>
                </a:gridCol>
                <a:gridCol w="576072">
                  <a:extLst>
                    <a:ext uri="{9D8B030D-6E8A-4147-A177-3AD203B41FA5}">
                      <a16:colId xmlns:a16="http://schemas.microsoft.com/office/drawing/2014/main" val="1739854882"/>
                    </a:ext>
                  </a:extLst>
                </a:gridCol>
                <a:gridCol w="576072">
                  <a:extLst>
                    <a:ext uri="{9D8B030D-6E8A-4147-A177-3AD203B41FA5}">
                      <a16:colId xmlns:a16="http://schemas.microsoft.com/office/drawing/2014/main" val="3125488739"/>
                    </a:ext>
                  </a:extLst>
                </a:gridCol>
                <a:gridCol w="576072">
                  <a:extLst>
                    <a:ext uri="{9D8B030D-6E8A-4147-A177-3AD203B41FA5}">
                      <a16:colId xmlns:a16="http://schemas.microsoft.com/office/drawing/2014/main" val="3701611805"/>
                    </a:ext>
                  </a:extLst>
                </a:gridCol>
                <a:gridCol w="576072">
                  <a:extLst>
                    <a:ext uri="{9D8B030D-6E8A-4147-A177-3AD203B41FA5}">
                      <a16:colId xmlns:a16="http://schemas.microsoft.com/office/drawing/2014/main" val="504523829"/>
                    </a:ext>
                  </a:extLst>
                </a:gridCol>
                <a:gridCol w="576072">
                  <a:extLst>
                    <a:ext uri="{9D8B030D-6E8A-4147-A177-3AD203B41FA5}">
                      <a16:colId xmlns:a16="http://schemas.microsoft.com/office/drawing/2014/main" val="3977106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563976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- 2022-03-24 14:27:33</a:t>
                      </a:r>
                      <a:r>
                        <a:rPr kumimoji="0" lang="en-US" sz="1000" b="0" i="0" u="none" strike="noStrike" kern="1200" cap="none" spc="0" normalizeH="0" baseline="0" noProof="0">
                          <a:ln>
                            <a:noFill/>
                          </a:ln>
                          <a:solidFill>
                            <a:prstClr val="black"/>
                          </a:solidFill>
                          <a:effectLst/>
                          <a:uLnTx/>
                          <a:uFillTx/>
                          <a:latin typeface="+mn-lt"/>
                          <a:ea typeface="+mn-ea"/>
                          <a:cs typeface="+mn-cs"/>
                        </a:rPr>
                        <a:t>
 ✨ SOUNDCHECK, LICHT CHECK… …ZAAL CHECK, ACTS CHECK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https://quintly-image-storage.s3.amazonaws.com/33630f87b9998f2c3940c7ab31fa800c/d17446efdb2dd1406024e8705925b04c.jpg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13:36:27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0.9145 %</a:t>
                      </a:r>
                    </a:p>
                  </a:txBody>
                  <a:tcPr/>
                </a:tc>
                <a:extLst>
                  <a:ext uri="{0D108BD9-81ED-4DB2-BD59-A6C34878D82A}">
                    <a16:rowId xmlns:a16="http://schemas.microsoft.com/office/drawing/2014/main" val="4027803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15:44:46</a:t>
                      </a:r>
                      <a:r>
                        <a:rPr kumimoji="0" lang="nl-NL" sz="1000" b="0" i="0" u="none" strike="noStrike" kern="1200" cap="none" spc="0" normalizeH="0" baseline="0" noProof="0">
                          <a:ln>
                            <a:noFill/>
                          </a:ln>
                          <a:solidFill>
                            <a:prstClr val="black"/>
                          </a:solidFill>
                          <a:effectLst/>
                          <a:uLnTx/>
                          <a:uFillTx/>
                          <a:latin typeface="+mn-lt"/>
                          <a:ea typeface="+mn-ea"/>
                          <a:cs typeface="+mn-cs"/>
                        </a:rPr>
                        <a:t>
 KIJK VANAF 19:30 MEE VIA DE KLIK 👇 MEAU IS ER KLAAR VOOR, JIJ 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https://quintly-image-storage.s3.amazonaws.com/33630f87b9998f2c3940c7ab31fa800c/e4dd983e5fc559bb952098ddddd5743c.jpg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15:40:49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0.9798 %</a:t>
                      </a:r>
                    </a:p>
                  </a:txBody>
                  <a:tcPr/>
                </a:tc>
                <a:extLst>
                  <a:ext uri="{0D108BD9-81ED-4DB2-BD59-A6C34878D82A}">
                    <a16:rowId xmlns:a16="http://schemas.microsoft.com/office/drawing/2014/main" val="3157364947"/>
                  </a:ext>
                </a:extLst>
              </a:tr>
            </a:tbl>
          </a:graphicData>
        </a:graphic>
      </p:graphicFrame>
      <p:sp>
        <p:nvSpPr>
          <p:cNvPr id="4" name="Text Placeholder 3">
            <a:extLst>
              <a:ext uri="{FF2B5EF4-FFF2-40B4-BE49-F238E27FC236}">
                <a16:creationId xmlns:a16="http://schemas.microsoft.com/office/drawing/2014/main" id="{7098F2BC-1141-4859-A7DF-CF70489E094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224462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AC969-3C94-4A7A-817F-9B1A9C8EF3C2}"/>
              </a:ext>
            </a:extLst>
          </p:cNvPr>
          <p:cNvSpPr>
            <a:spLocks noGrp="1"/>
          </p:cNvSpPr>
          <p:nvPr>
            <p:ph type="title"/>
          </p:nvPr>
        </p:nvSpPr>
        <p:spPr/>
        <p:txBody>
          <a:bodyPr/>
          <a:lstStyle/>
          <a:p>
            <a:r>
              <a:rPr lang="en-US"/>
              <a:t>Instagram Stories meeste impressies | NPO3FM - 5 of 13</a:t>
            </a:r>
          </a:p>
        </p:txBody>
      </p:sp>
      <p:graphicFrame>
        <p:nvGraphicFramePr>
          <p:cNvPr id="5" name="Table Placeholder 4">
            <a:extLst>
              <a:ext uri="{FF2B5EF4-FFF2-40B4-BE49-F238E27FC236}">
                <a16:creationId xmlns:a16="http://schemas.microsoft.com/office/drawing/2014/main" id="{96EA1A14-07AA-40EE-929C-6C834A50DBD4}"/>
              </a:ext>
            </a:extLst>
          </p:cNvPr>
          <p:cNvGraphicFramePr>
            <a:graphicFrameLocks noGrp="1"/>
          </p:cNvGraphicFramePr>
          <p:nvPr>
            <p:ph type="tbl" sz="quarter" idx="13"/>
            <p:extLst>
              <p:ext uri="{D42A27DB-BD31-4B8C-83A1-F6EECF244321}">
                <p14:modId xmlns:p14="http://schemas.microsoft.com/office/powerpoint/2010/main" val="2983325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886439005"/>
                    </a:ext>
                  </a:extLst>
                </a:gridCol>
                <a:gridCol w="1152143">
                  <a:extLst>
                    <a:ext uri="{9D8B030D-6E8A-4147-A177-3AD203B41FA5}">
                      <a16:colId xmlns:a16="http://schemas.microsoft.com/office/drawing/2014/main" val="2647576752"/>
                    </a:ext>
                  </a:extLst>
                </a:gridCol>
                <a:gridCol w="576072">
                  <a:extLst>
                    <a:ext uri="{9D8B030D-6E8A-4147-A177-3AD203B41FA5}">
                      <a16:colId xmlns:a16="http://schemas.microsoft.com/office/drawing/2014/main" val="2085207660"/>
                    </a:ext>
                  </a:extLst>
                </a:gridCol>
                <a:gridCol w="576072">
                  <a:extLst>
                    <a:ext uri="{9D8B030D-6E8A-4147-A177-3AD203B41FA5}">
                      <a16:colId xmlns:a16="http://schemas.microsoft.com/office/drawing/2014/main" val="1283529933"/>
                    </a:ext>
                  </a:extLst>
                </a:gridCol>
                <a:gridCol w="576072">
                  <a:extLst>
                    <a:ext uri="{9D8B030D-6E8A-4147-A177-3AD203B41FA5}">
                      <a16:colId xmlns:a16="http://schemas.microsoft.com/office/drawing/2014/main" val="1316701388"/>
                    </a:ext>
                  </a:extLst>
                </a:gridCol>
                <a:gridCol w="576072">
                  <a:extLst>
                    <a:ext uri="{9D8B030D-6E8A-4147-A177-3AD203B41FA5}">
                      <a16:colId xmlns:a16="http://schemas.microsoft.com/office/drawing/2014/main" val="326546186"/>
                    </a:ext>
                  </a:extLst>
                </a:gridCol>
                <a:gridCol w="576072">
                  <a:extLst>
                    <a:ext uri="{9D8B030D-6E8A-4147-A177-3AD203B41FA5}">
                      <a16:colId xmlns:a16="http://schemas.microsoft.com/office/drawing/2014/main" val="1260944615"/>
                    </a:ext>
                  </a:extLst>
                </a:gridCol>
                <a:gridCol w="576072">
                  <a:extLst>
                    <a:ext uri="{9D8B030D-6E8A-4147-A177-3AD203B41FA5}">
                      <a16:colId xmlns:a16="http://schemas.microsoft.com/office/drawing/2014/main" val="2526076726"/>
                    </a:ext>
                  </a:extLst>
                </a:gridCol>
                <a:gridCol w="576072">
                  <a:extLst>
                    <a:ext uri="{9D8B030D-6E8A-4147-A177-3AD203B41FA5}">
                      <a16:colId xmlns:a16="http://schemas.microsoft.com/office/drawing/2014/main" val="24272711"/>
                    </a:ext>
                  </a:extLst>
                </a:gridCol>
                <a:gridCol w="576072">
                  <a:extLst>
                    <a:ext uri="{9D8B030D-6E8A-4147-A177-3AD203B41FA5}">
                      <a16:colId xmlns:a16="http://schemas.microsoft.com/office/drawing/2014/main" val="1063558943"/>
                    </a:ext>
                  </a:extLst>
                </a:gridCol>
                <a:gridCol w="576072">
                  <a:extLst>
                    <a:ext uri="{9D8B030D-6E8A-4147-A177-3AD203B41FA5}">
                      <a16:colId xmlns:a16="http://schemas.microsoft.com/office/drawing/2014/main" val="117507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1715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- 2022-03-06 16:13:42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https://quintly-image-storage.s3.amazonaws.com/33630f87b9998f2c3940c7ab31fa800c/1cf89acd51a5d3a09c08094ee46cf012.jpg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03/07/2022 15:40:33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0.9205 %</a:t>
                      </a:r>
                    </a:p>
                  </a:txBody>
                  <a:tcPr/>
                </a:tc>
                <a:extLst>
                  <a:ext uri="{0D108BD9-81ED-4DB2-BD59-A6C34878D82A}">
                    <a16:rowId xmlns:a16="http://schemas.microsoft.com/office/drawing/2014/main" val="1273545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09:27:41</a:t>
                      </a:r>
                      <a:r>
                        <a:rPr kumimoji="0" lang="nl-NL" sz="1000" b="0" i="0" u="none" strike="noStrike" kern="1200" cap="none" spc="0" normalizeH="0" baseline="0" noProof="0">
                          <a:ln>
                            <a:noFill/>
                          </a:ln>
                          <a:solidFill>
                            <a:prstClr val="black"/>
                          </a:solidFill>
                          <a:effectLst/>
                          <a:uLnTx/>
                          <a:uFillTx/>
                          <a:latin typeface="+mn-lt"/>
                          <a:ea typeface="+mn-ea"/>
                          <a:cs typeface="+mn-cs"/>
                        </a:rPr>
                        <a:t>
 DONEER DIRECT EN VRAAG JE PLAAT HIERONDER AAN 👇 “WIJ GAAN ZO BEGINNEN AAN ONZE SHIFT! 
DUS LAAT JE HOREN EN DONEER!”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https://quintly-image-storage.s3.amazonaws.com/33630f87b9998f2c3940c7ab31fa800c/70a63e5ade11f9e36564f0978269e4d6.jpg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09:01:20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0.9111 %</a:t>
                      </a:r>
                    </a:p>
                  </a:txBody>
                  <a:tcPr/>
                </a:tc>
                <a:extLst>
                  <a:ext uri="{0D108BD9-81ED-4DB2-BD59-A6C34878D82A}">
                    <a16:rowId xmlns:a16="http://schemas.microsoft.com/office/drawing/2014/main" val="2362429690"/>
                  </a:ext>
                </a:extLst>
              </a:tr>
            </a:tbl>
          </a:graphicData>
        </a:graphic>
      </p:graphicFrame>
      <p:sp>
        <p:nvSpPr>
          <p:cNvPr id="4" name="Text Placeholder 3">
            <a:extLst>
              <a:ext uri="{FF2B5EF4-FFF2-40B4-BE49-F238E27FC236}">
                <a16:creationId xmlns:a16="http://schemas.microsoft.com/office/drawing/2014/main" id="{E65264BB-3DA9-4446-9815-9EBF3607899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57410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B11E3-0506-4491-87FA-DE200F1EBAA0}"/>
              </a:ext>
            </a:extLst>
          </p:cNvPr>
          <p:cNvSpPr>
            <a:spLocks noGrp="1"/>
          </p:cNvSpPr>
          <p:nvPr>
            <p:ph type="title"/>
          </p:nvPr>
        </p:nvSpPr>
        <p:spPr/>
        <p:txBody>
          <a:bodyPr/>
          <a:lstStyle/>
          <a:p>
            <a:r>
              <a:rPr lang="en-US"/>
              <a:t>Instagram Stories meeste impressies | NPO3FM - 6 of 13</a:t>
            </a:r>
          </a:p>
        </p:txBody>
      </p:sp>
      <p:graphicFrame>
        <p:nvGraphicFramePr>
          <p:cNvPr id="5" name="Table Placeholder 4">
            <a:extLst>
              <a:ext uri="{FF2B5EF4-FFF2-40B4-BE49-F238E27FC236}">
                <a16:creationId xmlns:a16="http://schemas.microsoft.com/office/drawing/2014/main" id="{27CABDDA-C885-4A67-BDD4-B98EF8536199}"/>
              </a:ext>
            </a:extLst>
          </p:cNvPr>
          <p:cNvGraphicFramePr>
            <a:graphicFrameLocks noGrp="1"/>
          </p:cNvGraphicFramePr>
          <p:nvPr>
            <p:ph type="tbl" sz="quarter" idx="13"/>
            <p:extLst>
              <p:ext uri="{D42A27DB-BD31-4B8C-83A1-F6EECF244321}">
                <p14:modId xmlns:p14="http://schemas.microsoft.com/office/powerpoint/2010/main" val="130252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227340506"/>
                    </a:ext>
                  </a:extLst>
                </a:gridCol>
                <a:gridCol w="1152143">
                  <a:extLst>
                    <a:ext uri="{9D8B030D-6E8A-4147-A177-3AD203B41FA5}">
                      <a16:colId xmlns:a16="http://schemas.microsoft.com/office/drawing/2014/main" val="4276862260"/>
                    </a:ext>
                  </a:extLst>
                </a:gridCol>
                <a:gridCol w="576072">
                  <a:extLst>
                    <a:ext uri="{9D8B030D-6E8A-4147-A177-3AD203B41FA5}">
                      <a16:colId xmlns:a16="http://schemas.microsoft.com/office/drawing/2014/main" val="469187960"/>
                    </a:ext>
                  </a:extLst>
                </a:gridCol>
                <a:gridCol w="576072">
                  <a:extLst>
                    <a:ext uri="{9D8B030D-6E8A-4147-A177-3AD203B41FA5}">
                      <a16:colId xmlns:a16="http://schemas.microsoft.com/office/drawing/2014/main" val="2624600912"/>
                    </a:ext>
                  </a:extLst>
                </a:gridCol>
                <a:gridCol w="576072">
                  <a:extLst>
                    <a:ext uri="{9D8B030D-6E8A-4147-A177-3AD203B41FA5}">
                      <a16:colId xmlns:a16="http://schemas.microsoft.com/office/drawing/2014/main" val="4029020535"/>
                    </a:ext>
                  </a:extLst>
                </a:gridCol>
                <a:gridCol w="576072">
                  <a:extLst>
                    <a:ext uri="{9D8B030D-6E8A-4147-A177-3AD203B41FA5}">
                      <a16:colId xmlns:a16="http://schemas.microsoft.com/office/drawing/2014/main" val="1253558329"/>
                    </a:ext>
                  </a:extLst>
                </a:gridCol>
                <a:gridCol w="576072">
                  <a:extLst>
                    <a:ext uri="{9D8B030D-6E8A-4147-A177-3AD203B41FA5}">
                      <a16:colId xmlns:a16="http://schemas.microsoft.com/office/drawing/2014/main" val="291246569"/>
                    </a:ext>
                  </a:extLst>
                </a:gridCol>
                <a:gridCol w="576072">
                  <a:extLst>
                    <a:ext uri="{9D8B030D-6E8A-4147-A177-3AD203B41FA5}">
                      <a16:colId xmlns:a16="http://schemas.microsoft.com/office/drawing/2014/main" val="1441102394"/>
                    </a:ext>
                  </a:extLst>
                </a:gridCol>
                <a:gridCol w="576072">
                  <a:extLst>
                    <a:ext uri="{9D8B030D-6E8A-4147-A177-3AD203B41FA5}">
                      <a16:colId xmlns:a16="http://schemas.microsoft.com/office/drawing/2014/main" val="623716115"/>
                    </a:ext>
                  </a:extLst>
                </a:gridCol>
                <a:gridCol w="576072">
                  <a:extLst>
                    <a:ext uri="{9D8B030D-6E8A-4147-A177-3AD203B41FA5}">
                      <a16:colId xmlns:a16="http://schemas.microsoft.com/office/drawing/2014/main" val="2864209705"/>
                    </a:ext>
                  </a:extLst>
                </a:gridCol>
                <a:gridCol w="576072">
                  <a:extLst>
                    <a:ext uri="{9D8B030D-6E8A-4147-A177-3AD203B41FA5}">
                      <a16:colId xmlns:a16="http://schemas.microsoft.com/office/drawing/2014/main" val="3315518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558033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- 2022-03-13 15:43:01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https://quintly-image-storage.s3.amazonaws.com/33630f87b9998f2c3940c7ab31fa800c/4100a8b08d41f6f6c7a8810bfc2cb592.jpg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03/14/2022 15:40:48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0.9969 %</a:t>
                      </a:r>
                    </a:p>
                  </a:txBody>
                  <a:tcPr/>
                </a:tc>
                <a:extLst>
                  <a:ext uri="{0D108BD9-81ED-4DB2-BD59-A6C34878D82A}">
                    <a16:rowId xmlns:a16="http://schemas.microsoft.com/office/drawing/2014/main" val="135037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17:27:27</a:t>
                      </a:r>
                      <a:r>
                        <a:rPr kumimoji="0" lang="nl-NL" sz="1000" b="0" i="0" u="none" strike="noStrike" kern="1200" cap="none" spc="0" normalizeH="0" baseline="0" noProof="0">
                          <a:ln>
                            <a:noFill/>
                          </a:ln>
                          <a:solidFill>
                            <a:prstClr val="black"/>
                          </a:solidFill>
                          <a:effectLst/>
                          <a:uLnTx/>
                          <a:uFillTx/>
                          <a:latin typeface="+mn-lt"/>
                          <a:ea typeface="+mn-ea"/>
                          <a:cs typeface="+mn-cs"/>
                        </a:rPr>
                        <a:t>
 …VAN VANAVOND!  DE PRESENTATOREN…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https://quintly-image-storage.s3.amazonaws.com/33630f87b9998f2c3940c7ab31fa800c/b2e7b0e0d847c69abb9994c26e82c4cb.jpg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17:02:25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1.0525 %</a:t>
                      </a:r>
                    </a:p>
                  </a:txBody>
                  <a:tcPr/>
                </a:tc>
                <a:extLst>
                  <a:ext uri="{0D108BD9-81ED-4DB2-BD59-A6C34878D82A}">
                    <a16:rowId xmlns:a16="http://schemas.microsoft.com/office/drawing/2014/main" val="2935671858"/>
                  </a:ext>
                </a:extLst>
              </a:tr>
            </a:tbl>
          </a:graphicData>
        </a:graphic>
      </p:graphicFrame>
      <p:sp>
        <p:nvSpPr>
          <p:cNvPr id="4" name="Text Placeholder 3">
            <a:extLst>
              <a:ext uri="{FF2B5EF4-FFF2-40B4-BE49-F238E27FC236}">
                <a16:creationId xmlns:a16="http://schemas.microsoft.com/office/drawing/2014/main" id="{DA419AE4-9E33-48AD-B756-F31BD62BE3D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2935377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C07B3-0746-423B-A73B-709684CE1EC9}"/>
              </a:ext>
            </a:extLst>
          </p:cNvPr>
          <p:cNvSpPr>
            <a:spLocks noGrp="1"/>
          </p:cNvSpPr>
          <p:nvPr>
            <p:ph type="title"/>
          </p:nvPr>
        </p:nvSpPr>
        <p:spPr/>
        <p:txBody>
          <a:bodyPr/>
          <a:lstStyle/>
          <a:p>
            <a:r>
              <a:rPr lang="en-US"/>
              <a:t>Instagram Stories meeste impressies | NPO3FM - 7 of 13</a:t>
            </a:r>
          </a:p>
        </p:txBody>
      </p:sp>
      <p:graphicFrame>
        <p:nvGraphicFramePr>
          <p:cNvPr id="5" name="Table Placeholder 4">
            <a:extLst>
              <a:ext uri="{FF2B5EF4-FFF2-40B4-BE49-F238E27FC236}">
                <a16:creationId xmlns:a16="http://schemas.microsoft.com/office/drawing/2014/main" id="{86BB229A-BD58-4E9B-BF15-F7C2058D41F1}"/>
              </a:ext>
            </a:extLst>
          </p:cNvPr>
          <p:cNvGraphicFramePr>
            <a:graphicFrameLocks noGrp="1"/>
          </p:cNvGraphicFramePr>
          <p:nvPr>
            <p:ph type="tbl" sz="quarter" idx="13"/>
            <p:extLst>
              <p:ext uri="{D42A27DB-BD31-4B8C-83A1-F6EECF244321}">
                <p14:modId xmlns:p14="http://schemas.microsoft.com/office/powerpoint/2010/main" val="2651550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266177667"/>
                    </a:ext>
                  </a:extLst>
                </a:gridCol>
                <a:gridCol w="1152143">
                  <a:extLst>
                    <a:ext uri="{9D8B030D-6E8A-4147-A177-3AD203B41FA5}">
                      <a16:colId xmlns:a16="http://schemas.microsoft.com/office/drawing/2014/main" val="1896862428"/>
                    </a:ext>
                  </a:extLst>
                </a:gridCol>
                <a:gridCol w="576072">
                  <a:extLst>
                    <a:ext uri="{9D8B030D-6E8A-4147-A177-3AD203B41FA5}">
                      <a16:colId xmlns:a16="http://schemas.microsoft.com/office/drawing/2014/main" val="3550344458"/>
                    </a:ext>
                  </a:extLst>
                </a:gridCol>
                <a:gridCol w="576072">
                  <a:extLst>
                    <a:ext uri="{9D8B030D-6E8A-4147-A177-3AD203B41FA5}">
                      <a16:colId xmlns:a16="http://schemas.microsoft.com/office/drawing/2014/main" val="1795431120"/>
                    </a:ext>
                  </a:extLst>
                </a:gridCol>
                <a:gridCol w="576072">
                  <a:extLst>
                    <a:ext uri="{9D8B030D-6E8A-4147-A177-3AD203B41FA5}">
                      <a16:colId xmlns:a16="http://schemas.microsoft.com/office/drawing/2014/main" val="1488668494"/>
                    </a:ext>
                  </a:extLst>
                </a:gridCol>
                <a:gridCol w="576072">
                  <a:extLst>
                    <a:ext uri="{9D8B030D-6E8A-4147-A177-3AD203B41FA5}">
                      <a16:colId xmlns:a16="http://schemas.microsoft.com/office/drawing/2014/main" val="4289434116"/>
                    </a:ext>
                  </a:extLst>
                </a:gridCol>
                <a:gridCol w="576072">
                  <a:extLst>
                    <a:ext uri="{9D8B030D-6E8A-4147-A177-3AD203B41FA5}">
                      <a16:colId xmlns:a16="http://schemas.microsoft.com/office/drawing/2014/main" val="1288241612"/>
                    </a:ext>
                  </a:extLst>
                </a:gridCol>
                <a:gridCol w="576072">
                  <a:extLst>
                    <a:ext uri="{9D8B030D-6E8A-4147-A177-3AD203B41FA5}">
                      <a16:colId xmlns:a16="http://schemas.microsoft.com/office/drawing/2014/main" val="3949479437"/>
                    </a:ext>
                  </a:extLst>
                </a:gridCol>
                <a:gridCol w="576072">
                  <a:extLst>
                    <a:ext uri="{9D8B030D-6E8A-4147-A177-3AD203B41FA5}">
                      <a16:colId xmlns:a16="http://schemas.microsoft.com/office/drawing/2014/main" val="3405773116"/>
                    </a:ext>
                  </a:extLst>
                </a:gridCol>
                <a:gridCol w="576072">
                  <a:extLst>
                    <a:ext uri="{9D8B030D-6E8A-4147-A177-3AD203B41FA5}">
                      <a16:colId xmlns:a16="http://schemas.microsoft.com/office/drawing/2014/main" val="946929448"/>
                    </a:ext>
                  </a:extLst>
                </a:gridCol>
                <a:gridCol w="576072">
                  <a:extLst>
                    <a:ext uri="{9D8B030D-6E8A-4147-A177-3AD203B41FA5}">
                      <a16:colId xmlns:a16="http://schemas.microsoft.com/office/drawing/2014/main" val="1112126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389257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18:38:12</a:t>
                      </a:r>
                      <a:r>
                        <a:rPr kumimoji="0" lang="nl-NL" sz="1000" b="0" i="0" u="none" strike="noStrike" kern="1200" cap="none" spc="0" normalizeH="0" baseline="0" noProof="0">
                          <a:ln>
                            <a:noFill/>
                          </a:ln>
                          <a:solidFill>
                            <a:prstClr val="black"/>
                          </a:solidFill>
                          <a:effectLst/>
                          <a:uLnTx/>
                          <a:uFillTx/>
                          <a:latin typeface="+mn-lt"/>
                          <a:ea typeface="+mn-ea"/>
                          <a:cs typeface="+mn-cs"/>
                        </a:rPr>
                        <a:t>
 KIJK JE MEE NAAR DE PRE-SHOW? MET INTERVIEWS MET O.A. KENSINGTON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https://quintly-image-storage.s3.amazonaws.com/33630f87b9998f2c3940c7ab31fa800c/d8267fddca74036f5a0bec07d7833c5f.jpg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18:01:51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1.0471 %</a:t>
                      </a:r>
                    </a:p>
                  </a:txBody>
                  <a:tcPr/>
                </a:tc>
                <a:extLst>
                  <a:ext uri="{0D108BD9-81ED-4DB2-BD59-A6C34878D82A}">
                    <a16:rowId xmlns:a16="http://schemas.microsoft.com/office/drawing/2014/main" val="2748854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- 2022-03-13 15:45:02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https://quintly-image-storage.s3.amazonaws.com/33630f87b9998f2c3940c7ab31fa800c/8993d4ed548717fe0ec4fdf6351ec14b.jpg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03/14/2022 15:40:48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0.9838 %</a:t>
                      </a:r>
                    </a:p>
                  </a:txBody>
                  <a:tcPr/>
                </a:tc>
                <a:extLst>
                  <a:ext uri="{0D108BD9-81ED-4DB2-BD59-A6C34878D82A}">
                    <a16:rowId xmlns:a16="http://schemas.microsoft.com/office/drawing/2014/main" val="1867488810"/>
                  </a:ext>
                </a:extLst>
              </a:tr>
            </a:tbl>
          </a:graphicData>
        </a:graphic>
      </p:graphicFrame>
      <p:sp>
        <p:nvSpPr>
          <p:cNvPr id="4" name="Text Placeholder 3">
            <a:extLst>
              <a:ext uri="{FF2B5EF4-FFF2-40B4-BE49-F238E27FC236}">
                <a16:creationId xmlns:a16="http://schemas.microsoft.com/office/drawing/2014/main" id="{167A31F3-2065-4F6E-A84D-72F59463B79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6373368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FA630-C602-466C-9D48-C0CDCC05BD8C}"/>
              </a:ext>
            </a:extLst>
          </p:cNvPr>
          <p:cNvSpPr>
            <a:spLocks noGrp="1"/>
          </p:cNvSpPr>
          <p:nvPr>
            <p:ph type="title"/>
          </p:nvPr>
        </p:nvSpPr>
        <p:spPr/>
        <p:txBody>
          <a:bodyPr/>
          <a:lstStyle/>
          <a:p>
            <a:r>
              <a:rPr lang="en-US"/>
              <a:t>Instagram Stories meeste impressies | NPO3FM - 8 of 13</a:t>
            </a:r>
          </a:p>
        </p:txBody>
      </p:sp>
      <p:graphicFrame>
        <p:nvGraphicFramePr>
          <p:cNvPr id="5" name="Table Placeholder 4">
            <a:extLst>
              <a:ext uri="{FF2B5EF4-FFF2-40B4-BE49-F238E27FC236}">
                <a16:creationId xmlns:a16="http://schemas.microsoft.com/office/drawing/2014/main" id="{E119C2E2-A005-4F67-B6C4-A5FD756407B4}"/>
              </a:ext>
            </a:extLst>
          </p:cNvPr>
          <p:cNvGraphicFramePr>
            <a:graphicFrameLocks noGrp="1"/>
          </p:cNvGraphicFramePr>
          <p:nvPr>
            <p:ph type="tbl" sz="quarter" idx="13"/>
            <p:extLst>
              <p:ext uri="{D42A27DB-BD31-4B8C-83A1-F6EECF244321}">
                <p14:modId xmlns:p14="http://schemas.microsoft.com/office/powerpoint/2010/main" val="275124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78074633"/>
                    </a:ext>
                  </a:extLst>
                </a:gridCol>
                <a:gridCol w="1152143">
                  <a:extLst>
                    <a:ext uri="{9D8B030D-6E8A-4147-A177-3AD203B41FA5}">
                      <a16:colId xmlns:a16="http://schemas.microsoft.com/office/drawing/2014/main" val="174079889"/>
                    </a:ext>
                  </a:extLst>
                </a:gridCol>
                <a:gridCol w="576072">
                  <a:extLst>
                    <a:ext uri="{9D8B030D-6E8A-4147-A177-3AD203B41FA5}">
                      <a16:colId xmlns:a16="http://schemas.microsoft.com/office/drawing/2014/main" val="133803433"/>
                    </a:ext>
                  </a:extLst>
                </a:gridCol>
                <a:gridCol w="576072">
                  <a:extLst>
                    <a:ext uri="{9D8B030D-6E8A-4147-A177-3AD203B41FA5}">
                      <a16:colId xmlns:a16="http://schemas.microsoft.com/office/drawing/2014/main" val="3655613434"/>
                    </a:ext>
                  </a:extLst>
                </a:gridCol>
                <a:gridCol w="576072">
                  <a:extLst>
                    <a:ext uri="{9D8B030D-6E8A-4147-A177-3AD203B41FA5}">
                      <a16:colId xmlns:a16="http://schemas.microsoft.com/office/drawing/2014/main" val="3884504907"/>
                    </a:ext>
                  </a:extLst>
                </a:gridCol>
                <a:gridCol w="576072">
                  <a:extLst>
                    <a:ext uri="{9D8B030D-6E8A-4147-A177-3AD203B41FA5}">
                      <a16:colId xmlns:a16="http://schemas.microsoft.com/office/drawing/2014/main" val="3067866174"/>
                    </a:ext>
                  </a:extLst>
                </a:gridCol>
                <a:gridCol w="576072">
                  <a:extLst>
                    <a:ext uri="{9D8B030D-6E8A-4147-A177-3AD203B41FA5}">
                      <a16:colId xmlns:a16="http://schemas.microsoft.com/office/drawing/2014/main" val="2966278696"/>
                    </a:ext>
                  </a:extLst>
                </a:gridCol>
                <a:gridCol w="576072">
                  <a:extLst>
                    <a:ext uri="{9D8B030D-6E8A-4147-A177-3AD203B41FA5}">
                      <a16:colId xmlns:a16="http://schemas.microsoft.com/office/drawing/2014/main" val="3313822924"/>
                    </a:ext>
                  </a:extLst>
                </a:gridCol>
                <a:gridCol w="576072">
                  <a:extLst>
                    <a:ext uri="{9D8B030D-6E8A-4147-A177-3AD203B41FA5}">
                      <a16:colId xmlns:a16="http://schemas.microsoft.com/office/drawing/2014/main" val="1986607610"/>
                    </a:ext>
                  </a:extLst>
                </a:gridCol>
                <a:gridCol w="576072">
                  <a:extLst>
                    <a:ext uri="{9D8B030D-6E8A-4147-A177-3AD203B41FA5}">
                      <a16:colId xmlns:a16="http://schemas.microsoft.com/office/drawing/2014/main" val="1592615748"/>
                    </a:ext>
                  </a:extLst>
                </a:gridCol>
                <a:gridCol w="576072">
                  <a:extLst>
                    <a:ext uri="{9D8B030D-6E8A-4147-A177-3AD203B41FA5}">
                      <a16:colId xmlns:a16="http://schemas.microsoft.com/office/drawing/2014/main" val="1265533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4155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- 2022-03-07 10:23:24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https://quintly-image-storage.s3.amazonaws.com/33630f87b9998f2c3940c7ab31fa800c/41e16eeeb28a5b9b0ab6ac86f105a724.jpg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09:35:30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0.9766 %</a:t>
                      </a:r>
                    </a:p>
                  </a:txBody>
                  <a:tcPr/>
                </a:tc>
                <a:extLst>
                  <a:ext uri="{0D108BD9-81ED-4DB2-BD59-A6C34878D82A}">
                    <a16:rowId xmlns:a16="http://schemas.microsoft.com/office/drawing/2014/main" val="204266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18:53:42</a:t>
                      </a:r>
                      <a:r>
                        <a:rPr kumimoji="0" lang="nl-NL" sz="1000" b="0" i="0" u="none" strike="noStrike" kern="1200" cap="none" spc="0" normalizeH="0" baseline="0" noProof="0">
                          <a:ln>
                            <a:noFill/>
                          </a:ln>
                          <a:solidFill>
                            <a:prstClr val="black"/>
                          </a:solidFill>
                          <a:effectLst/>
                          <a:uLnTx/>
                          <a:uFillTx/>
                          <a:latin typeface="+mn-lt"/>
                          <a:ea typeface="+mn-ea"/>
                          <a:cs typeface="+mn-cs"/>
                        </a:rPr>
                        <a:t>
 💛 GOLDBAND IS BINNEN 💛 BESTE SONG, ALBUM ÉN GROEP 😍 3 KEER GENOMINEERD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https://quintly-image-storage.s3.amazonaws.com/33630f87b9998f2c3940c7ab31fa800c/d82a94d7e818f1a694aacaac23b24349.jpg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18:40:28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0.9809 %</a:t>
                      </a:r>
                    </a:p>
                  </a:txBody>
                  <a:tcPr/>
                </a:tc>
                <a:extLst>
                  <a:ext uri="{0D108BD9-81ED-4DB2-BD59-A6C34878D82A}">
                    <a16:rowId xmlns:a16="http://schemas.microsoft.com/office/drawing/2014/main" val="1241902755"/>
                  </a:ext>
                </a:extLst>
              </a:tr>
            </a:tbl>
          </a:graphicData>
        </a:graphic>
      </p:graphicFrame>
      <p:sp>
        <p:nvSpPr>
          <p:cNvPr id="4" name="Text Placeholder 3">
            <a:extLst>
              <a:ext uri="{FF2B5EF4-FFF2-40B4-BE49-F238E27FC236}">
                <a16:creationId xmlns:a16="http://schemas.microsoft.com/office/drawing/2014/main" id="{423D6B60-BB40-4F4E-ACB4-A1B2F7CFFD7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031254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DE389-F719-47FC-BB4F-1543FD1F5309}"/>
              </a:ext>
            </a:extLst>
          </p:cNvPr>
          <p:cNvSpPr>
            <a:spLocks noGrp="1"/>
          </p:cNvSpPr>
          <p:nvPr>
            <p:ph type="title"/>
          </p:nvPr>
        </p:nvSpPr>
        <p:spPr/>
        <p:txBody>
          <a:bodyPr/>
          <a:lstStyle/>
          <a:p>
            <a:r>
              <a:rPr lang="en-US"/>
              <a:t>Instagram Stories meeste impressies | NPO3FM - 9 of 13</a:t>
            </a:r>
          </a:p>
        </p:txBody>
      </p:sp>
      <p:graphicFrame>
        <p:nvGraphicFramePr>
          <p:cNvPr id="5" name="Table Placeholder 4">
            <a:extLst>
              <a:ext uri="{FF2B5EF4-FFF2-40B4-BE49-F238E27FC236}">
                <a16:creationId xmlns:a16="http://schemas.microsoft.com/office/drawing/2014/main" id="{4C20C16B-BA5D-474D-A472-F9357843EEDE}"/>
              </a:ext>
            </a:extLst>
          </p:cNvPr>
          <p:cNvGraphicFramePr>
            <a:graphicFrameLocks noGrp="1"/>
          </p:cNvGraphicFramePr>
          <p:nvPr>
            <p:ph type="tbl" sz="quarter" idx="13"/>
            <p:extLst>
              <p:ext uri="{D42A27DB-BD31-4B8C-83A1-F6EECF244321}">
                <p14:modId xmlns:p14="http://schemas.microsoft.com/office/powerpoint/2010/main" val="3160895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370020818"/>
                    </a:ext>
                  </a:extLst>
                </a:gridCol>
                <a:gridCol w="1152143">
                  <a:extLst>
                    <a:ext uri="{9D8B030D-6E8A-4147-A177-3AD203B41FA5}">
                      <a16:colId xmlns:a16="http://schemas.microsoft.com/office/drawing/2014/main" val="2117245857"/>
                    </a:ext>
                  </a:extLst>
                </a:gridCol>
                <a:gridCol w="576072">
                  <a:extLst>
                    <a:ext uri="{9D8B030D-6E8A-4147-A177-3AD203B41FA5}">
                      <a16:colId xmlns:a16="http://schemas.microsoft.com/office/drawing/2014/main" val="765283696"/>
                    </a:ext>
                  </a:extLst>
                </a:gridCol>
                <a:gridCol w="576072">
                  <a:extLst>
                    <a:ext uri="{9D8B030D-6E8A-4147-A177-3AD203B41FA5}">
                      <a16:colId xmlns:a16="http://schemas.microsoft.com/office/drawing/2014/main" val="3027703751"/>
                    </a:ext>
                  </a:extLst>
                </a:gridCol>
                <a:gridCol w="576072">
                  <a:extLst>
                    <a:ext uri="{9D8B030D-6E8A-4147-A177-3AD203B41FA5}">
                      <a16:colId xmlns:a16="http://schemas.microsoft.com/office/drawing/2014/main" val="491064894"/>
                    </a:ext>
                  </a:extLst>
                </a:gridCol>
                <a:gridCol w="576072">
                  <a:extLst>
                    <a:ext uri="{9D8B030D-6E8A-4147-A177-3AD203B41FA5}">
                      <a16:colId xmlns:a16="http://schemas.microsoft.com/office/drawing/2014/main" val="1031322343"/>
                    </a:ext>
                  </a:extLst>
                </a:gridCol>
                <a:gridCol w="576072">
                  <a:extLst>
                    <a:ext uri="{9D8B030D-6E8A-4147-A177-3AD203B41FA5}">
                      <a16:colId xmlns:a16="http://schemas.microsoft.com/office/drawing/2014/main" val="1646685547"/>
                    </a:ext>
                  </a:extLst>
                </a:gridCol>
                <a:gridCol w="576072">
                  <a:extLst>
                    <a:ext uri="{9D8B030D-6E8A-4147-A177-3AD203B41FA5}">
                      <a16:colId xmlns:a16="http://schemas.microsoft.com/office/drawing/2014/main" val="1230817538"/>
                    </a:ext>
                  </a:extLst>
                </a:gridCol>
                <a:gridCol w="576072">
                  <a:extLst>
                    <a:ext uri="{9D8B030D-6E8A-4147-A177-3AD203B41FA5}">
                      <a16:colId xmlns:a16="http://schemas.microsoft.com/office/drawing/2014/main" val="2681076245"/>
                    </a:ext>
                  </a:extLst>
                </a:gridCol>
                <a:gridCol w="576072">
                  <a:extLst>
                    <a:ext uri="{9D8B030D-6E8A-4147-A177-3AD203B41FA5}">
                      <a16:colId xmlns:a16="http://schemas.microsoft.com/office/drawing/2014/main" val="134761432"/>
                    </a:ext>
                  </a:extLst>
                </a:gridCol>
                <a:gridCol w="576072">
                  <a:extLst>
                    <a:ext uri="{9D8B030D-6E8A-4147-A177-3AD203B41FA5}">
                      <a16:colId xmlns:a16="http://schemas.microsoft.com/office/drawing/2014/main" val="329936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80733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- 2022-03-06 16:16:23</a:t>
                      </a:r>
                      <a:r>
                        <a:rPr kumimoji="0" lang="en-US" sz="1000" b="0" i="0" u="none" strike="noStrike" kern="1200" cap="none" spc="0" normalizeH="0" baseline="0" noProof="0">
                          <a:ln>
                            <a:noFill/>
                          </a:ln>
                          <a:solidFill>
                            <a:prstClr val="black"/>
                          </a:solidFill>
                          <a:effectLst/>
                          <a:uLnTx/>
                          <a:uFillTx/>
                          <a:latin typeface="+mn-lt"/>
                          <a:ea typeface="+mn-ea"/>
                          <a:cs typeface="+mn-cs"/>
                        </a:rPr>
                        <a:t>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https://quintly-image-storage.s3.amazonaws.com/33630f87b9998f2c3940c7ab31fa800c/4d7aee872450ed1e71ff06fd42b6c951.jpg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03/07/2022 15:40:33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0.9721 %</a:t>
                      </a:r>
                    </a:p>
                  </a:txBody>
                  <a:tcPr/>
                </a:tc>
                <a:extLst>
                  <a:ext uri="{0D108BD9-81ED-4DB2-BD59-A6C34878D82A}">
                    <a16:rowId xmlns:a16="http://schemas.microsoft.com/office/drawing/2014/main" val="273247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- 2022-03-24 19:17:10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https://quintly-image-storage.s3.amazonaws.com/33630f87b9998f2c3940c7ab31fa800c/a52ebaea500c25bb14ff1f81c3208298.jpg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18:40:28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1.1680 %</a:t>
                      </a:r>
                    </a:p>
                  </a:txBody>
                  <a:tcPr/>
                </a:tc>
                <a:extLst>
                  <a:ext uri="{0D108BD9-81ED-4DB2-BD59-A6C34878D82A}">
                    <a16:rowId xmlns:a16="http://schemas.microsoft.com/office/drawing/2014/main" val="2885918935"/>
                  </a:ext>
                </a:extLst>
              </a:tr>
            </a:tbl>
          </a:graphicData>
        </a:graphic>
      </p:graphicFrame>
      <p:sp>
        <p:nvSpPr>
          <p:cNvPr id="4" name="Text Placeholder 3">
            <a:extLst>
              <a:ext uri="{FF2B5EF4-FFF2-40B4-BE49-F238E27FC236}">
                <a16:creationId xmlns:a16="http://schemas.microsoft.com/office/drawing/2014/main" id="{D583EAFA-1512-4D2A-833A-40030BBFB49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681178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70F50-7C49-419D-BA9B-2F49129114BE}"/>
              </a:ext>
            </a:extLst>
          </p:cNvPr>
          <p:cNvSpPr>
            <a:spLocks noGrp="1"/>
          </p:cNvSpPr>
          <p:nvPr>
            <p:ph type="title"/>
          </p:nvPr>
        </p:nvSpPr>
        <p:spPr/>
        <p:txBody>
          <a:bodyPr/>
          <a:lstStyle/>
          <a:p>
            <a:r>
              <a:rPr lang="en-US"/>
              <a:t>Instagram Stories meeste impressies | NPO3FM - 10 of 13</a:t>
            </a:r>
          </a:p>
        </p:txBody>
      </p:sp>
      <p:graphicFrame>
        <p:nvGraphicFramePr>
          <p:cNvPr id="5" name="Table Placeholder 4">
            <a:extLst>
              <a:ext uri="{FF2B5EF4-FFF2-40B4-BE49-F238E27FC236}">
                <a16:creationId xmlns:a16="http://schemas.microsoft.com/office/drawing/2014/main" id="{43D0E921-F473-481D-AE50-D784A6963FE7}"/>
              </a:ext>
            </a:extLst>
          </p:cNvPr>
          <p:cNvGraphicFramePr>
            <a:graphicFrameLocks noGrp="1"/>
          </p:cNvGraphicFramePr>
          <p:nvPr>
            <p:ph type="tbl" sz="quarter" idx="13"/>
            <p:extLst>
              <p:ext uri="{D42A27DB-BD31-4B8C-83A1-F6EECF244321}">
                <p14:modId xmlns:p14="http://schemas.microsoft.com/office/powerpoint/2010/main" val="950503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091071418"/>
                    </a:ext>
                  </a:extLst>
                </a:gridCol>
                <a:gridCol w="1152143">
                  <a:extLst>
                    <a:ext uri="{9D8B030D-6E8A-4147-A177-3AD203B41FA5}">
                      <a16:colId xmlns:a16="http://schemas.microsoft.com/office/drawing/2014/main" val="3988810292"/>
                    </a:ext>
                  </a:extLst>
                </a:gridCol>
                <a:gridCol w="576072">
                  <a:extLst>
                    <a:ext uri="{9D8B030D-6E8A-4147-A177-3AD203B41FA5}">
                      <a16:colId xmlns:a16="http://schemas.microsoft.com/office/drawing/2014/main" val="792302782"/>
                    </a:ext>
                  </a:extLst>
                </a:gridCol>
                <a:gridCol w="576072">
                  <a:extLst>
                    <a:ext uri="{9D8B030D-6E8A-4147-A177-3AD203B41FA5}">
                      <a16:colId xmlns:a16="http://schemas.microsoft.com/office/drawing/2014/main" val="3803137800"/>
                    </a:ext>
                  </a:extLst>
                </a:gridCol>
                <a:gridCol w="576072">
                  <a:extLst>
                    <a:ext uri="{9D8B030D-6E8A-4147-A177-3AD203B41FA5}">
                      <a16:colId xmlns:a16="http://schemas.microsoft.com/office/drawing/2014/main" val="1557259110"/>
                    </a:ext>
                  </a:extLst>
                </a:gridCol>
                <a:gridCol w="576072">
                  <a:extLst>
                    <a:ext uri="{9D8B030D-6E8A-4147-A177-3AD203B41FA5}">
                      <a16:colId xmlns:a16="http://schemas.microsoft.com/office/drawing/2014/main" val="2646149156"/>
                    </a:ext>
                  </a:extLst>
                </a:gridCol>
                <a:gridCol w="576072">
                  <a:extLst>
                    <a:ext uri="{9D8B030D-6E8A-4147-A177-3AD203B41FA5}">
                      <a16:colId xmlns:a16="http://schemas.microsoft.com/office/drawing/2014/main" val="3787965731"/>
                    </a:ext>
                  </a:extLst>
                </a:gridCol>
                <a:gridCol w="576072">
                  <a:extLst>
                    <a:ext uri="{9D8B030D-6E8A-4147-A177-3AD203B41FA5}">
                      <a16:colId xmlns:a16="http://schemas.microsoft.com/office/drawing/2014/main" val="3871356000"/>
                    </a:ext>
                  </a:extLst>
                </a:gridCol>
                <a:gridCol w="576072">
                  <a:extLst>
                    <a:ext uri="{9D8B030D-6E8A-4147-A177-3AD203B41FA5}">
                      <a16:colId xmlns:a16="http://schemas.microsoft.com/office/drawing/2014/main" val="3501526814"/>
                    </a:ext>
                  </a:extLst>
                </a:gridCol>
                <a:gridCol w="576072">
                  <a:extLst>
                    <a:ext uri="{9D8B030D-6E8A-4147-A177-3AD203B41FA5}">
                      <a16:colId xmlns:a16="http://schemas.microsoft.com/office/drawing/2014/main" val="460224317"/>
                    </a:ext>
                  </a:extLst>
                </a:gridCol>
                <a:gridCol w="576072">
                  <a:extLst>
                    <a:ext uri="{9D8B030D-6E8A-4147-A177-3AD203B41FA5}">
                      <a16:colId xmlns:a16="http://schemas.microsoft.com/office/drawing/2014/main" val="452210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467972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10:27:36</a:t>
                      </a:r>
                      <a:r>
                        <a:rPr kumimoji="0" lang="nl-NL" sz="1000" b="0" i="0" u="none" strike="noStrike" kern="1200" cap="none" spc="0" normalizeH="0" baseline="0" noProof="0">
                          <a:ln>
                            <a:noFill/>
                          </a:ln>
                          <a:solidFill>
                            <a:prstClr val="black"/>
                          </a:solidFill>
                          <a:effectLst/>
                          <a:uLnTx/>
                          <a:uFillTx/>
                          <a:latin typeface="+mn-lt"/>
                          <a:ea typeface="+mn-ea"/>
                          <a:cs typeface="+mn-cs"/>
                        </a:rPr>
                        <a:t>
 SAMEN IN ACTIE VOOR OEKRAÏNE!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https://quintly-image-storage.s3.amazonaws.com/33630f87b9998f2c3940c7ab31fa800c/c987b6674d7001db5bfbc8fc4cd35d3e.jpg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09:35:30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1.0083 %</a:t>
                      </a:r>
                    </a:p>
                  </a:txBody>
                  <a:tcPr/>
                </a:tc>
                <a:extLst>
                  <a:ext uri="{0D108BD9-81ED-4DB2-BD59-A6C34878D82A}">
                    <a16:rowId xmlns:a16="http://schemas.microsoft.com/office/drawing/2014/main" val="388218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- 2022-03-24 19:41:28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https://quintly-image-storage.s3.amazonaws.com/33630f87b9998f2c3940c7ab31fa800c/111d7d138efe1a4339fe06d610356a84.jpg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19:36:25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1.0724 %</a:t>
                      </a:r>
                    </a:p>
                  </a:txBody>
                  <a:tcPr/>
                </a:tc>
                <a:extLst>
                  <a:ext uri="{0D108BD9-81ED-4DB2-BD59-A6C34878D82A}">
                    <a16:rowId xmlns:a16="http://schemas.microsoft.com/office/drawing/2014/main" val="3013977687"/>
                  </a:ext>
                </a:extLst>
              </a:tr>
            </a:tbl>
          </a:graphicData>
        </a:graphic>
      </p:graphicFrame>
      <p:sp>
        <p:nvSpPr>
          <p:cNvPr id="4" name="Text Placeholder 3">
            <a:extLst>
              <a:ext uri="{FF2B5EF4-FFF2-40B4-BE49-F238E27FC236}">
                <a16:creationId xmlns:a16="http://schemas.microsoft.com/office/drawing/2014/main" id="{79E19C8C-411F-405A-820F-1BFF4E95D1F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5497283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BC415-D358-453F-86C2-1623552F00B7}"/>
              </a:ext>
            </a:extLst>
          </p:cNvPr>
          <p:cNvSpPr>
            <a:spLocks noGrp="1"/>
          </p:cNvSpPr>
          <p:nvPr>
            <p:ph type="title"/>
          </p:nvPr>
        </p:nvSpPr>
        <p:spPr/>
        <p:txBody>
          <a:bodyPr/>
          <a:lstStyle/>
          <a:p>
            <a:r>
              <a:rPr lang="en-US"/>
              <a:t>Instagram Stories meeste impressies | NPO3FM - 11 of 13</a:t>
            </a:r>
          </a:p>
        </p:txBody>
      </p:sp>
      <p:graphicFrame>
        <p:nvGraphicFramePr>
          <p:cNvPr id="5" name="Table Placeholder 4">
            <a:extLst>
              <a:ext uri="{FF2B5EF4-FFF2-40B4-BE49-F238E27FC236}">
                <a16:creationId xmlns:a16="http://schemas.microsoft.com/office/drawing/2014/main" id="{8835CC53-5216-4ACE-AA43-EEA1FDBEA489}"/>
              </a:ext>
            </a:extLst>
          </p:cNvPr>
          <p:cNvGraphicFramePr>
            <a:graphicFrameLocks noGrp="1"/>
          </p:cNvGraphicFramePr>
          <p:nvPr>
            <p:ph type="tbl" sz="quarter" idx="13"/>
            <p:extLst>
              <p:ext uri="{D42A27DB-BD31-4B8C-83A1-F6EECF244321}">
                <p14:modId xmlns:p14="http://schemas.microsoft.com/office/powerpoint/2010/main" val="3115698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160172617"/>
                    </a:ext>
                  </a:extLst>
                </a:gridCol>
                <a:gridCol w="1152143">
                  <a:extLst>
                    <a:ext uri="{9D8B030D-6E8A-4147-A177-3AD203B41FA5}">
                      <a16:colId xmlns:a16="http://schemas.microsoft.com/office/drawing/2014/main" val="1645677186"/>
                    </a:ext>
                  </a:extLst>
                </a:gridCol>
                <a:gridCol w="576072">
                  <a:extLst>
                    <a:ext uri="{9D8B030D-6E8A-4147-A177-3AD203B41FA5}">
                      <a16:colId xmlns:a16="http://schemas.microsoft.com/office/drawing/2014/main" val="3395171111"/>
                    </a:ext>
                  </a:extLst>
                </a:gridCol>
                <a:gridCol w="576072">
                  <a:extLst>
                    <a:ext uri="{9D8B030D-6E8A-4147-A177-3AD203B41FA5}">
                      <a16:colId xmlns:a16="http://schemas.microsoft.com/office/drawing/2014/main" val="1821744624"/>
                    </a:ext>
                  </a:extLst>
                </a:gridCol>
                <a:gridCol w="576072">
                  <a:extLst>
                    <a:ext uri="{9D8B030D-6E8A-4147-A177-3AD203B41FA5}">
                      <a16:colId xmlns:a16="http://schemas.microsoft.com/office/drawing/2014/main" val="3168727403"/>
                    </a:ext>
                  </a:extLst>
                </a:gridCol>
                <a:gridCol w="576072">
                  <a:extLst>
                    <a:ext uri="{9D8B030D-6E8A-4147-A177-3AD203B41FA5}">
                      <a16:colId xmlns:a16="http://schemas.microsoft.com/office/drawing/2014/main" val="2082296433"/>
                    </a:ext>
                  </a:extLst>
                </a:gridCol>
                <a:gridCol w="576072">
                  <a:extLst>
                    <a:ext uri="{9D8B030D-6E8A-4147-A177-3AD203B41FA5}">
                      <a16:colId xmlns:a16="http://schemas.microsoft.com/office/drawing/2014/main" val="4156766781"/>
                    </a:ext>
                  </a:extLst>
                </a:gridCol>
                <a:gridCol w="576072">
                  <a:extLst>
                    <a:ext uri="{9D8B030D-6E8A-4147-A177-3AD203B41FA5}">
                      <a16:colId xmlns:a16="http://schemas.microsoft.com/office/drawing/2014/main" val="1876872790"/>
                    </a:ext>
                  </a:extLst>
                </a:gridCol>
                <a:gridCol w="576072">
                  <a:extLst>
                    <a:ext uri="{9D8B030D-6E8A-4147-A177-3AD203B41FA5}">
                      <a16:colId xmlns:a16="http://schemas.microsoft.com/office/drawing/2014/main" val="1380813242"/>
                    </a:ext>
                  </a:extLst>
                </a:gridCol>
                <a:gridCol w="576072">
                  <a:extLst>
                    <a:ext uri="{9D8B030D-6E8A-4147-A177-3AD203B41FA5}">
                      <a16:colId xmlns:a16="http://schemas.microsoft.com/office/drawing/2014/main" val="720617510"/>
                    </a:ext>
                  </a:extLst>
                </a:gridCol>
                <a:gridCol w="576072">
                  <a:extLst>
                    <a:ext uri="{9D8B030D-6E8A-4147-A177-3AD203B41FA5}">
                      <a16:colId xmlns:a16="http://schemas.microsoft.com/office/drawing/2014/main" val="1000153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32207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11:01:53</a:t>
                      </a:r>
                      <a:r>
                        <a:rPr kumimoji="0" lang="nl-NL" sz="1000" b="0" i="0" u="none" strike="noStrike" kern="1200" cap="none" spc="0" normalizeH="0" baseline="0" noProof="0">
                          <a:ln>
                            <a:noFill/>
                          </a:ln>
                          <a:solidFill>
                            <a:prstClr val="black"/>
                          </a:solidFill>
                          <a:effectLst/>
                          <a:uLnTx/>
                          <a:uFillTx/>
                          <a:latin typeface="+mn-lt"/>
                          <a:ea typeface="+mn-ea"/>
                          <a:cs typeface="+mn-cs"/>
                        </a:rPr>
                        <a:t>
 EN KRIJG EEN MARK AAN DE LIJN!  BEL NU NAAR 0800-1112 MARK VAN DER MOLEN, MARK TUITERT OF MISSCHIEN WEL MARK RUTTE?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https://quintly-image-storage.s3.amazonaws.com/33630f87b9998f2c3940c7ab31fa800c/dfd3450f13bbadcb568089359f65ea12.jpg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11:01:35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0.9598 %</a:t>
                      </a:r>
                    </a:p>
                  </a:txBody>
                  <a:tcPr/>
                </a:tc>
                <a:extLst>
                  <a:ext uri="{0D108BD9-81ED-4DB2-BD59-A6C34878D82A}">
                    <a16:rowId xmlns:a16="http://schemas.microsoft.com/office/drawing/2014/main" val="306214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- 2022-03-24 19:29:56</a:t>
                      </a:r>
                      <a:r>
                        <a:rPr kumimoji="0" lang="nl-NL" sz="1000" b="0" i="0" u="none" strike="noStrike" kern="1200" cap="none" spc="0" normalizeH="0" baseline="0" noProof="0">
                          <a:ln>
                            <a:noFill/>
                          </a:ln>
                          <a:solidFill>
                            <a:prstClr val="black"/>
                          </a:solidFill>
                          <a:effectLst/>
                          <a:uLnTx/>
                          <a:uFillTx/>
                          <a:latin typeface="+mn-lt"/>
                          <a:ea typeface="+mn-ea"/>
                          <a:cs typeface="+mn-cs"/>
                        </a:rPr>
                        <a:t>
 🔥 ‘DAT HEB JIJ GEDAAN’ METEEN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https://quintly-image-storage.s3.amazonaws.com/33630f87b9998f2c3940c7ab31fa800c/75c1e324365eed4a272f584e8969ae69.jpg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03/25/2022 18:40:28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1.0733 %</a:t>
                      </a:r>
                    </a:p>
                  </a:txBody>
                  <a:tcPr/>
                </a:tc>
                <a:extLst>
                  <a:ext uri="{0D108BD9-81ED-4DB2-BD59-A6C34878D82A}">
                    <a16:rowId xmlns:a16="http://schemas.microsoft.com/office/drawing/2014/main" val="609999795"/>
                  </a:ext>
                </a:extLst>
              </a:tr>
            </a:tbl>
          </a:graphicData>
        </a:graphic>
      </p:graphicFrame>
      <p:sp>
        <p:nvSpPr>
          <p:cNvPr id="4" name="Text Placeholder 3">
            <a:extLst>
              <a:ext uri="{FF2B5EF4-FFF2-40B4-BE49-F238E27FC236}">
                <a16:creationId xmlns:a16="http://schemas.microsoft.com/office/drawing/2014/main" id="{835DE8C9-6E1A-4263-A8A5-1E52E55A2D2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2808528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F8412-91A2-4FD7-90C7-9AF7B29FF299}"/>
              </a:ext>
            </a:extLst>
          </p:cNvPr>
          <p:cNvSpPr>
            <a:spLocks noGrp="1"/>
          </p:cNvSpPr>
          <p:nvPr>
            <p:ph type="title"/>
          </p:nvPr>
        </p:nvSpPr>
        <p:spPr/>
        <p:txBody>
          <a:bodyPr/>
          <a:lstStyle/>
          <a:p>
            <a:r>
              <a:rPr lang="en-US"/>
              <a:t>Instagram Stories meeste impressies | NPO3FM - 12 of 13</a:t>
            </a:r>
          </a:p>
        </p:txBody>
      </p:sp>
      <p:graphicFrame>
        <p:nvGraphicFramePr>
          <p:cNvPr id="5" name="Table Placeholder 4">
            <a:extLst>
              <a:ext uri="{FF2B5EF4-FFF2-40B4-BE49-F238E27FC236}">
                <a16:creationId xmlns:a16="http://schemas.microsoft.com/office/drawing/2014/main" id="{87F01B32-B4C3-4E35-8400-D3998890D68B}"/>
              </a:ext>
            </a:extLst>
          </p:cNvPr>
          <p:cNvGraphicFramePr>
            <a:graphicFrameLocks noGrp="1"/>
          </p:cNvGraphicFramePr>
          <p:nvPr>
            <p:ph type="tbl" sz="quarter" idx="13"/>
            <p:extLst>
              <p:ext uri="{D42A27DB-BD31-4B8C-83A1-F6EECF244321}">
                <p14:modId xmlns:p14="http://schemas.microsoft.com/office/powerpoint/2010/main" val="185543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501639771"/>
                    </a:ext>
                  </a:extLst>
                </a:gridCol>
                <a:gridCol w="1152143">
                  <a:extLst>
                    <a:ext uri="{9D8B030D-6E8A-4147-A177-3AD203B41FA5}">
                      <a16:colId xmlns:a16="http://schemas.microsoft.com/office/drawing/2014/main" val="3140835730"/>
                    </a:ext>
                  </a:extLst>
                </a:gridCol>
                <a:gridCol w="576072">
                  <a:extLst>
                    <a:ext uri="{9D8B030D-6E8A-4147-A177-3AD203B41FA5}">
                      <a16:colId xmlns:a16="http://schemas.microsoft.com/office/drawing/2014/main" val="3853824675"/>
                    </a:ext>
                  </a:extLst>
                </a:gridCol>
                <a:gridCol w="576072">
                  <a:extLst>
                    <a:ext uri="{9D8B030D-6E8A-4147-A177-3AD203B41FA5}">
                      <a16:colId xmlns:a16="http://schemas.microsoft.com/office/drawing/2014/main" val="1697814093"/>
                    </a:ext>
                  </a:extLst>
                </a:gridCol>
                <a:gridCol w="576072">
                  <a:extLst>
                    <a:ext uri="{9D8B030D-6E8A-4147-A177-3AD203B41FA5}">
                      <a16:colId xmlns:a16="http://schemas.microsoft.com/office/drawing/2014/main" val="4078166243"/>
                    </a:ext>
                  </a:extLst>
                </a:gridCol>
                <a:gridCol w="576072">
                  <a:extLst>
                    <a:ext uri="{9D8B030D-6E8A-4147-A177-3AD203B41FA5}">
                      <a16:colId xmlns:a16="http://schemas.microsoft.com/office/drawing/2014/main" val="212197867"/>
                    </a:ext>
                  </a:extLst>
                </a:gridCol>
                <a:gridCol w="576072">
                  <a:extLst>
                    <a:ext uri="{9D8B030D-6E8A-4147-A177-3AD203B41FA5}">
                      <a16:colId xmlns:a16="http://schemas.microsoft.com/office/drawing/2014/main" val="2787284472"/>
                    </a:ext>
                  </a:extLst>
                </a:gridCol>
                <a:gridCol w="576072">
                  <a:extLst>
                    <a:ext uri="{9D8B030D-6E8A-4147-A177-3AD203B41FA5}">
                      <a16:colId xmlns:a16="http://schemas.microsoft.com/office/drawing/2014/main" val="3499925573"/>
                    </a:ext>
                  </a:extLst>
                </a:gridCol>
                <a:gridCol w="576072">
                  <a:extLst>
                    <a:ext uri="{9D8B030D-6E8A-4147-A177-3AD203B41FA5}">
                      <a16:colId xmlns:a16="http://schemas.microsoft.com/office/drawing/2014/main" val="2219887225"/>
                    </a:ext>
                  </a:extLst>
                </a:gridCol>
                <a:gridCol w="576072">
                  <a:extLst>
                    <a:ext uri="{9D8B030D-6E8A-4147-A177-3AD203B41FA5}">
                      <a16:colId xmlns:a16="http://schemas.microsoft.com/office/drawing/2014/main" val="2317315257"/>
                    </a:ext>
                  </a:extLst>
                </a:gridCol>
                <a:gridCol w="576072">
                  <a:extLst>
                    <a:ext uri="{9D8B030D-6E8A-4147-A177-3AD203B41FA5}">
                      <a16:colId xmlns:a16="http://schemas.microsoft.com/office/drawing/2014/main" val="3094885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800322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- 2022-03-14 07:39:39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https://quintly-image-storage.s3.amazonaws.com/33630f87b9998f2c3940c7ab31fa800c/f95a390dd652eae9a47049cd5af35205.jpg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03/15/2022 06:43:09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0.8219 %</a:t>
                      </a:r>
                    </a:p>
                  </a:txBody>
                  <a:tcPr/>
                </a:tc>
                <a:extLst>
                  <a:ext uri="{0D108BD9-81ED-4DB2-BD59-A6C34878D82A}">
                    <a16:rowId xmlns:a16="http://schemas.microsoft.com/office/drawing/2014/main" val="331889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- 2022-03-07 11:57:19</a:t>
                      </a:r>
                      <a:r>
                        <a:rPr kumimoji="0" lang="nl-NL" sz="1000" b="0" i="0" u="none" strike="noStrike" kern="1200" cap="none" spc="0" normalizeH="0" baseline="0" noProof="0">
                          <a:ln>
                            <a:noFill/>
                          </a:ln>
                          <a:solidFill>
                            <a:prstClr val="black"/>
                          </a:solidFill>
                          <a:effectLst/>
                          <a:uLnTx/>
                          <a:uFillTx/>
                          <a:latin typeface="+mn-lt"/>
                          <a:ea typeface="+mn-ea"/>
                          <a:cs typeface="+mn-cs"/>
                        </a:rPr>
                        <a:t>
 SPECIAAL VOOR RADIO 555 SCHREEF JAAP REESEMA SAMEN MET SNELLE EEN LIEDJE OVER KINDEREN DIE HET WERELDNIEUWS 
MEEKRIJGEN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https://quintly-image-storage.s3.amazonaws.com/33630f87b9998f2c3940c7ab31fa800c/e57e551086a54b82754217dc9612ed21.jpg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03/08/2022 11:30:42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0.9151 %</a:t>
                      </a:r>
                    </a:p>
                  </a:txBody>
                  <a:tcPr/>
                </a:tc>
                <a:extLst>
                  <a:ext uri="{0D108BD9-81ED-4DB2-BD59-A6C34878D82A}">
                    <a16:rowId xmlns:a16="http://schemas.microsoft.com/office/drawing/2014/main" val="3535872642"/>
                  </a:ext>
                </a:extLst>
              </a:tr>
            </a:tbl>
          </a:graphicData>
        </a:graphic>
      </p:graphicFrame>
      <p:sp>
        <p:nvSpPr>
          <p:cNvPr id="4" name="Text Placeholder 3">
            <a:extLst>
              <a:ext uri="{FF2B5EF4-FFF2-40B4-BE49-F238E27FC236}">
                <a16:creationId xmlns:a16="http://schemas.microsoft.com/office/drawing/2014/main" id="{012C3DF9-1D29-4FAB-A862-9E2FC214641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422706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8BB68-1871-48CA-A269-B2464FD7FA48}"/>
              </a:ext>
            </a:extLst>
          </p:cNvPr>
          <p:cNvSpPr>
            <a:spLocks noGrp="1"/>
          </p:cNvSpPr>
          <p:nvPr>
            <p:ph type="title"/>
          </p:nvPr>
        </p:nvSpPr>
        <p:spPr/>
        <p:txBody>
          <a:bodyPr/>
          <a:lstStyle/>
          <a:p>
            <a:r>
              <a:rPr lang="en-US"/>
              <a:t>Instagram Stories meeste impressies | NPO3FM - 13 of 13</a:t>
            </a:r>
          </a:p>
        </p:txBody>
      </p:sp>
      <p:graphicFrame>
        <p:nvGraphicFramePr>
          <p:cNvPr id="5" name="Table Placeholder 4">
            <a:extLst>
              <a:ext uri="{FF2B5EF4-FFF2-40B4-BE49-F238E27FC236}">
                <a16:creationId xmlns:a16="http://schemas.microsoft.com/office/drawing/2014/main" id="{8AE15540-FFA3-4AC1-B906-917AD93DFCCA}"/>
              </a:ext>
            </a:extLst>
          </p:cNvPr>
          <p:cNvGraphicFramePr>
            <a:graphicFrameLocks noGrp="1"/>
          </p:cNvGraphicFramePr>
          <p:nvPr>
            <p:ph type="tbl" sz="quarter" idx="13"/>
            <p:extLst>
              <p:ext uri="{D42A27DB-BD31-4B8C-83A1-F6EECF244321}">
                <p14:modId xmlns:p14="http://schemas.microsoft.com/office/powerpoint/2010/main" val="1823762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009216619"/>
                    </a:ext>
                  </a:extLst>
                </a:gridCol>
                <a:gridCol w="1152143">
                  <a:extLst>
                    <a:ext uri="{9D8B030D-6E8A-4147-A177-3AD203B41FA5}">
                      <a16:colId xmlns:a16="http://schemas.microsoft.com/office/drawing/2014/main" val="250349497"/>
                    </a:ext>
                  </a:extLst>
                </a:gridCol>
                <a:gridCol w="576072">
                  <a:extLst>
                    <a:ext uri="{9D8B030D-6E8A-4147-A177-3AD203B41FA5}">
                      <a16:colId xmlns:a16="http://schemas.microsoft.com/office/drawing/2014/main" val="667757001"/>
                    </a:ext>
                  </a:extLst>
                </a:gridCol>
                <a:gridCol w="576072">
                  <a:extLst>
                    <a:ext uri="{9D8B030D-6E8A-4147-A177-3AD203B41FA5}">
                      <a16:colId xmlns:a16="http://schemas.microsoft.com/office/drawing/2014/main" val="2816152356"/>
                    </a:ext>
                  </a:extLst>
                </a:gridCol>
                <a:gridCol w="576072">
                  <a:extLst>
                    <a:ext uri="{9D8B030D-6E8A-4147-A177-3AD203B41FA5}">
                      <a16:colId xmlns:a16="http://schemas.microsoft.com/office/drawing/2014/main" val="686793346"/>
                    </a:ext>
                  </a:extLst>
                </a:gridCol>
                <a:gridCol w="576072">
                  <a:extLst>
                    <a:ext uri="{9D8B030D-6E8A-4147-A177-3AD203B41FA5}">
                      <a16:colId xmlns:a16="http://schemas.microsoft.com/office/drawing/2014/main" val="384328975"/>
                    </a:ext>
                  </a:extLst>
                </a:gridCol>
                <a:gridCol w="576072">
                  <a:extLst>
                    <a:ext uri="{9D8B030D-6E8A-4147-A177-3AD203B41FA5}">
                      <a16:colId xmlns:a16="http://schemas.microsoft.com/office/drawing/2014/main" val="1658252740"/>
                    </a:ext>
                  </a:extLst>
                </a:gridCol>
                <a:gridCol w="576072">
                  <a:extLst>
                    <a:ext uri="{9D8B030D-6E8A-4147-A177-3AD203B41FA5}">
                      <a16:colId xmlns:a16="http://schemas.microsoft.com/office/drawing/2014/main" val="1351518727"/>
                    </a:ext>
                  </a:extLst>
                </a:gridCol>
                <a:gridCol w="576072">
                  <a:extLst>
                    <a:ext uri="{9D8B030D-6E8A-4147-A177-3AD203B41FA5}">
                      <a16:colId xmlns:a16="http://schemas.microsoft.com/office/drawing/2014/main" val="166224973"/>
                    </a:ext>
                  </a:extLst>
                </a:gridCol>
                <a:gridCol w="576072">
                  <a:extLst>
                    <a:ext uri="{9D8B030D-6E8A-4147-A177-3AD203B41FA5}">
                      <a16:colId xmlns:a16="http://schemas.microsoft.com/office/drawing/2014/main" val="3695268516"/>
                    </a:ext>
                  </a:extLst>
                </a:gridCol>
                <a:gridCol w="576072">
                  <a:extLst>
                    <a:ext uri="{9D8B030D-6E8A-4147-A177-3AD203B41FA5}">
                      <a16:colId xmlns:a16="http://schemas.microsoft.com/office/drawing/2014/main" val="2470316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86552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- 2022-03-22 07:43:37</a:t>
                      </a:r>
                      <a:r>
                        <a:rPr kumimoji="0" lang="nl-NL" sz="1000" b="0" i="0" u="none" strike="noStrike" kern="1200" cap="none" spc="0" normalizeH="0" baseline="0" noProof="0">
                          <a:ln>
                            <a:noFill/>
                          </a:ln>
                          <a:solidFill>
                            <a:prstClr val="black"/>
                          </a:solidFill>
                          <a:effectLst/>
                          <a:uLnTx/>
                          <a:uFillTx/>
                          <a:latin typeface="+mn-lt"/>
                          <a:ea typeface="+mn-ea"/>
                          <a:cs typeface="+mn-cs"/>
                        </a:rPr>
                        <a:t>
 @TIMUR_PERLIN 
@RONDEMUSIC “IK GA ZOOMEN MET RONDÉ, MAAR WAT ZIJ NIET WETEN IS DAT ZIJ WORDEN VERRAST DOOR EEN HELE GROTE BUITENLANDSE BAND!”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https://quintly-image-storage.s3.amazonaws.com/33630f87b9998f2c3940c7ab31fa800c/361044ba00facb1f60271310b2ecfbe9.jpg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03/23/2022 07:41:18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0.8111 %</a:t>
                      </a:r>
                    </a:p>
                  </a:txBody>
                  <a:tcPr/>
                </a:tc>
                <a:extLst>
                  <a:ext uri="{0D108BD9-81ED-4DB2-BD59-A6C34878D82A}">
                    <a16:rowId xmlns:a16="http://schemas.microsoft.com/office/drawing/2014/main" val="2393127201"/>
                  </a:ext>
                </a:extLst>
              </a:tr>
            </a:tbl>
          </a:graphicData>
        </a:graphic>
      </p:graphicFrame>
      <p:sp>
        <p:nvSpPr>
          <p:cNvPr id="4" name="Text Placeholder 3">
            <a:extLst>
              <a:ext uri="{FF2B5EF4-FFF2-40B4-BE49-F238E27FC236}">
                <a16:creationId xmlns:a16="http://schemas.microsoft.com/office/drawing/2014/main" id="{3D98D802-B87B-40C7-A310-21923377FBA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471384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DCE91-6A61-47CF-B117-07B2C39F99D9}"/>
              </a:ext>
            </a:extLst>
          </p:cNvPr>
          <p:cNvSpPr>
            <a:spLocks noGrp="1"/>
          </p:cNvSpPr>
          <p:nvPr>
            <p:ph type="title"/>
          </p:nvPr>
        </p:nvSpPr>
        <p:spPr/>
        <p:txBody>
          <a:bodyPr/>
          <a:lstStyle/>
          <a:p>
            <a:r>
              <a:rPr lang="en-US"/>
              <a:t>Tiktok Hashtag Detection | NPO3FM - 1 of 3</a:t>
            </a:r>
          </a:p>
        </p:txBody>
      </p:sp>
      <p:graphicFrame>
        <p:nvGraphicFramePr>
          <p:cNvPr id="5" name="Table Placeholder 4">
            <a:extLst>
              <a:ext uri="{FF2B5EF4-FFF2-40B4-BE49-F238E27FC236}">
                <a16:creationId xmlns:a16="http://schemas.microsoft.com/office/drawing/2014/main" id="{7646DCEF-FFE3-4597-94D5-12E652384A71}"/>
              </a:ext>
            </a:extLst>
          </p:cNvPr>
          <p:cNvGraphicFramePr>
            <a:graphicFrameLocks noGrp="1"/>
          </p:cNvGraphicFramePr>
          <p:nvPr>
            <p:ph type="tbl" sz="quarter" idx="13"/>
            <p:extLst>
              <p:ext uri="{D42A27DB-BD31-4B8C-83A1-F6EECF244321}">
                <p14:modId xmlns:p14="http://schemas.microsoft.com/office/powerpoint/2010/main" val="2630248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55464316"/>
                    </a:ext>
                  </a:extLst>
                </a:gridCol>
                <a:gridCol w="1234440">
                  <a:extLst>
                    <a:ext uri="{9D8B030D-6E8A-4147-A177-3AD203B41FA5}">
                      <a16:colId xmlns:a16="http://schemas.microsoft.com/office/drawing/2014/main" val="3337051061"/>
                    </a:ext>
                  </a:extLst>
                </a:gridCol>
                <a:gridCol w="1234440">
                  <a:extLst>
                    <a:ext uri="{9D8B030D-6E8A-4147-A177-3AD203B41FA5}">
                      <a16:colId xmlns:a16="http://schemas.microsoft.com/office/drawing/2014/main" val="1556672364"/>
                    </a:ext>
                  </a:extLst>
                </a:gridCol>
                <a:gridCol w="1234440">
                  <a:extLst>
                    <a:ext uri="{9D8B030D-6E8A-4147-A177-3AD203B41FA5}">
                      <a16:colId xmlns:a16="http://schemas.microsoft.com/office/drawing/2014/main" val="3197650454"/>
                    </a:ext>
                  </a:extLst>
                </a:gridCol>
                <a:gridCol w="1234440">
                  <a:extLst>
                    <a:ext uri="{9D8B030D-6E8A-4147-A177-3AD203B41FA5}">
                      <a16:colId xmlns:a16="http://schemas.microsoft.com/office/drawing/2014/main" val="2773622597"/>
                    </a:ext>
                  </a:extLst>
                </a:gridCol>
                <a:gridCol w="1234440">
                  <a:extLst>
                    <a:ext uri="{9D8B030D-6E8A-4147-A177-3AD203B41FA5}">
                      <a16:colId xmlns:a16="http://schemas.microsoft.com/office/drawing/2014/main" val="1914940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4023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3099.4166666667</a:t>
                      </a:r>
                    </a:p>
                  </a:txBody>
                  <a:tcPr/>
                </a:tc>
                <a:extLst>
                  <a:ext uri="{0D108BD9-81ED-4DB2-BD59-A6C34878D82A}">
                    <a16:rowId xmlns:a16="http://schemas.microsoft.com/office/drawing/2014/main" val="3324004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2177.625</a:t>
                      </a:r>
                    </a:p>
                  </a:txBody>
                  <a:tcPr/>
                </a:tc>
                <a:extLst>
                  <a:ext uri="{0D108BD9-81ED-4DB2-BD59-A6C34878D82A}">
                    <a16:rowId xmlns:a16="http://schemas.microsoft.com/office/drawing/2014/main" val="216577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1718.5</a:t>
                      </a:r>
                    </a:p>
                  </a:txBody>
                  <a:tcPr/>
                </a:tc>
                <a:extLst>
                  <a:ext uri="{0D108BD9-81ED-4DB2-BD59-A6C34878D82A}">
                    <a16:rowId xmlns:a16="http://schemas.microsoft.com/office/drawing/2014/main" val="1554147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2950.3333333333</a:t>
                      </a:r>
                    </a:p>
                  </a:txBody>
                  <a:tcPr/>
                </a:tc>
                <a:extLst>
                  <a:ext uri="{0D108BD9-81ED-4DB2-BD59-A6C34878D82A}">
                    <a16:rowId xmlns:a16="http://schemas.microsoft.com/office/drawing/2014/main" val="7537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55143.666666667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58856.666666667</a:t>
                      </a:r>
                    </a:p>
                  </a:txBody>
                  <a:tcPr/>
                </a:tc>
                <a:extLst>
                  <a:ext uri="{0D108BD9-81ED-4DB2-BD59-A6C34878D82A}">
                    <a16:rowId xmlns:a16="http://schemas.microsoft.com/office/drawing/2014/main" val="2026718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extLst>
                  <a:ext uri="{0D108BD9-81ED-4DB2-BD59-A6C34878D82A}">
                    <a16:rowId xmlns:a16="http://schemas.microsoft.com/office/drawing/2014/main" val="61040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86517</a:t>
                      </a:r>
                    </a:p>
                  </a:txBody>
                  <a:tcPr/>
                </a:tc>
                <a:extLst>
                  <a:ext uri="{0D108BD9-81ED-4DB2-BD59-A6C34878D82A}">
                    <a16:rowId xmlns:a16="http://schemas.microsoft.com/office/drawing/2014/main" val="1988758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#DeDiepte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86517</a:t>
                      </a:r>
                    </a:p>
                  </a:txBody>
                  <a:tcPr/>
                </a:tc>
                <a:extLst>
                  <a:ext uri="{0D108BD9-81ED-4DB2-BD59-A6C34878D82A}">
                    <a16:rowId xmlns:a16="http://schemas.microsoft.com/office/drawing/2014/main" val="326984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extLst>
                  <a:ext uri="{0D108BD9-81ED-4DB2-BD59-A6C34878D82A}">
                    <a16:rowId xmlns:a16="http://schemas.microsoft.com/office/drawing/2014/main" val="615050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#livemuziek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extLst>
                  <a:ext uri="{0D108BD9-81ED-4DB2-BD59-A6C34878D82A}">
                    <a16:rowId xmlns:a16="http://schemas.microsoft.com/office/drawing/2014/main" val="2643063474"/>
                  </a:ext>
                </a:extLst>
              </a:tr>
            </a:tbl>
          </a:graphicData>
        </a:graphic>
      </p:graphicFrame>
      <p:sp>
        <p:nvSpPr>
          <p:cNvPr id="4" name="Text Placeholder 3">
            <a:extLst>
              <a:ext uri="{FF2B5EF4-FFF2-40B4-BE49-F238E27FC236}">
                <a16:creationId xmlns:a16="http://schemas.microsoft.com/office/drawing/2014/main" id="{A62BF354-6C72-4E9C-984C-4BDEB3F8522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685421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622FC-7CB7-443E-A703-878DA8F70017}"/>
              </a:ext>
            </a:extLst>
          </p:cNvPr>
          <p:cNvSpPr>
            <a:spLocks noGrp="1"/>
          </p:cNvSpPr>
          <p:nvPr>
            <p:ph type="title"/>
          </p:nvPr>
        </p:nvSpPr>
        <p:spPr/>
        <p:txBody>
          <a:bodyPr/>
          <a:lstStyle/>
          <a:p>
            <a:r>
              <a:rPr lang="en-US"/>
              <a:t>Tiktok Hashtag Detection | NPO3FM - 2 of 3</a:t>
            </a:r>
          </a:p>
        </p:txBody>
      </p:sp>
      <p:graphicFrame>
        <p:nvGraphicFramePr>
          <p:cNvPr id="5" name="Table Placeholder 4">
            <a:extLst>
              <a:ext uri="{FF2B5EF4-FFF2-40B4-BE49-F238E27FC236}">
                <a16:creationId xmlns:a16="http://schemas.microsoft.com/office/drawing/2014/main" id="{4DAA174E-62FA-450C-A323-1A00518AE133}"/>
              </a:ext>
            </a:extLst>
          </p:cNvPr>
          <p:cNvGraphicFramePr>
            <a:graphicFrameLocks noGrp="1"/>
          </p:cNvGraphicFramePr>
          <p:nvPr>
            <p:ph type="tbl" sz="quarter" idx="13"/>
            <p:extLst>
              <p:ext uri="{D42A27DB-BD31-4B8C-83A1-F6EECF244321}">
                <p14:modId xmlns:p14="http://schemas.microsoft.com/office/powerpoint/2010/main" val="976611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40443897"/>
                    </a:ext>
                  </a:extLst>
                </a:gridCol>
                <a:gridCol w="1234440">
                  <a:extLst>
                    <a:ext uri="{9D8B030D-6E8A-4147-A177-3AD203B41FA5}">
                      <a16:colId xmlns:a16="http://schemas.microsoft.com/office/drawing/2014/main" val="1801130786"/>
                    </a:ext>
                  </a:extLst>
                </a:gridCol>
                <a:gridCol w="1234440">
                  <a:extLst>
                    <a:ext uri="{9D8B030D-6E8A-4147-A177-3AD203B41FA5}">
                      <a16:colId xmlns:a16="http://schemas.microsoft.com/office/drawing/2014/main" val="2168864850"/>
                    </a:ext>
                  </a:extLst>
                </a:gridCol>
                <a:gridCol w="1234440">
                  <a:extLst>
                    <a:ext uri="{9D8B030D-6E8A-4147-A177-3AD203B41FA5}">
                      <a16:colId xmlns:a16="http://schemas.microsoft.com/office/drawing/2014/main" val="1532965441"/>
                    </a:ext>
                  </a:extLst>
                </a:gridCol>
                <a:gridCol w="1234440">
                  <a:extLst>
                    <a:ext uri="{9D8B030D-6E8A-4147-A177-3AD203B41FA5}">
                      <a16:colId xmlns:a16="http://schemas.microsoft.com/office/drawing/2014/main" val="4245545581"/>
                    </a:ext>
                  </a:extLst>
                </a:gridCol>
                <a:gridCol w="1234440">
                  <a:extLst>
                    <a:ext uri="{9D8B030D-6E8A-4147-A177-3AD203B41FA5}">
                      <a16:colId xmlns:a16="http://schemas.microsoft.com/office/drawing/2014/main" val="14644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56575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#stromae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extLst>
                  <a:ext uri="{0D108BD9-81ED-4DB2-BD59-A6C34878D82A}">
                    <a16:rowId xmlns:a16="http://schemas.microsoft.com/office/drawing/2014/main" val="3434275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#alorsondanse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extLst>
                  <a:ext uri="{0D108BD9-81ED-4DB2-BD59-A6C34878D82A}">
                    <a16:rowId xmlns:a16="http://schemas.microsoft.com/office/drawing/2014/main" val="3473314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extLst>
                  <a:ext uri="{0D108BD9-81ED-4DB2-BD59-A6C34878D82A}">
                    <a16:rowId xmlns:a16="http://schemas.microsoft.com/office/drawing/2014/main" val="3691068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#ozuna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extLst>
                  <a:ext uri="{0D108BD9-81ED-4DB2-BD59-A6C34878D82A}">
                    <a16:rowId xmlns:a16="http://schemas.microsoft.com/office/drawing/2014/main" val="2200349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#kutmetperen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extLst>
                  <a:ext uri="{0D108BD9-81ED-4DB2-BD59-A6C34878D82A}">
                    <a16:rowId xmlns:a16="http://schemas.microsoft.com/office/drawing/2014/main" val="387173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170028</a:t>
                      </a:r>
                    </a:p>
                  </a:txBody>
                  <a:tcPr/>
                </a:tc>
                <a:extLst>
                  <a:ext uri="{0D108BD9-81ED-4DB2-BD59-A6C34878D82A}">
                    <a16:rowId xmlns:a16="http://schemas.microsoft.com/office/drawing/2014/main" val="3792706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#WhenWomenWin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19131</a:t>
                      </a:r>
                    </a:p>
                  </a:txBody>
                  <a:tcPr/>
                </a:tc>
                <a:extLst>
                  <a:ext uri="{0D108BD9-81ED-4DB2-BD59-A6C34878D82A}">
                    <a16:rowId xmlns:a16="http://schemas.microsoft.com/office/drawing/2014/main" val="322428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#InternationaleVrouwendag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19131</a:t>
                      </a:r>
                    </a:p>
                  </a:txBody>
                  <a:tcPr/>
                </a:tc>
                <a:extLst>
                  <a:ext uri="{0D108BD9-81ED-4DB2-BD59-A6C34878D82A}">
                    <a16:rowId xmlns:a16="http://schemas.microsoft.com/office/drawing/2014/main" val="4470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#Numidia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a:t>
                      </a:r>
                    </a:p>
                  </a:txBody>
                  <a:tcPr/>
                </a:tc>
                <a:extLst>
                  <a:ext uri="{0D108BD9-81ED-4DB2-BD59-A6C34878D82A}">
                    <a16:rowId xmlns:a16="http://schemas.microsoft.com/office/drawing/2014/main" val="926090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#AndreHazes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a:t>
                      </a:r>
                    </a:p>
                  </a:txBody>
                  <a:tcPr/>
                </a:tc>
                <a:extLst>
                  <a:ext uri="{0D108BD9-81ED-4DB2-BD59-A6C34878D82A}">
                    <a16:rowId xmlns:a16="http://schemas.microsoft.com/office/drawing/2014/main" val="2756608428"/>
                  </a:ext>
                </a:extLst>
              </a:tr>
            </a:tbl>
          </a:graphicData>
        </a:graphic>
      </p:graphicFrame>
      <p:sp>
        <p:nvSpPr>
          <p:cNvPr id="4" name="Text Placeholder 3">
            <a:extLst>
              <a:ext uri="{FF2B5EF4-FFF2-40B4-BE49-F238E27FC236}">
                <a16:creationId xmlns:a16="http://schemas.microsoft.com/office/drawing/2014/main" id="{1B6F1F0A-0593-4C62-9D72-60D41871ECB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7446145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B639F-5E9A-4F5F-B72C-89BF8AF506B8}"/>
              </a:ext>
            </a:extLst>
          </p:cNvPr>
          <p:cNvSpPr>
            <a:spLocks noGrp="1"/>
          </p:cNvSpPr>
          <p:nvPr>
            <p:ph type="title"/>
          </p:nvPr>
        </p:nvSpPr>
        <p:spPr/>
        <p:txBody>
          <a:bodyPr/>
          <a:lstStyle/>
          <a:p>
            <a:r>
              <a:rPr lang="en-US"/>
              <a:t>Tiktok Hashtag Detection | NPO3FM - 3 of 3</a:t>
            </a:r>
          </a:p>
        </p:txBody>
      </p:sp>
      <p:graphicFrame>
        <p:nvGraphicFramePr>
          <p:cNvPr id="5" name="Table Placeholder 4">
            <a:extLst>
              <a:ext uri="{FF2B5EF4-FFF2-40B4-BE49-F238E27FC236}">
                <a16:creationId xmlns:a16="http://schemas.microsoft.com/office/drawing/2014/main" id="{2C73F7DC-1F76-47F3-9B01-1887CFB74793}"/>
              </a:ext>
            </a:extLst>
          </p:cNvPr>
          <p:cNvGraphicFramePr>
            <a:graphicFrameLocks noGrp="1"/>
          </p:cNvGraphicFramePr>
          <p:nvPr>
            <p:ph type="tbl" sz="quarter" idx="13"/>
            <p:extLst>
              <p:ext uri="{D42A27DB-BD31-4B8C-83A1-F6EECF244321}">
                <p14:modId xmlns:p14="http://schemas.microsoft.com/office/powerpoint/2010/main" val="1139800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81414020"/>
                    </a:ext>
                  </a:extLst>
                </a:gridCol>
                <a:gridCol w="1234440">
                  <a:extLst>
                    <a:ext uri="{9D8B030D-6E8A-4147-A177-3AD203B41FA5}">
                      <a16:colId xmlns:a16="http://schemas.microsoft.com/office/drawing/2014/main" val="2629123983"/>
                    </a:ext>
                  </a:extLst>
                </a:gridCol>
                <a:gridCol w="1234440">
                  <a:extLst>
                    <a:ext uri="{9D8B030D-6E8A-4147-A177-3AD203B41FA5}">
                      <a16:colId xmlns:a16="http://schemas.microsoft.com/office/drawing/2014/main" val="732406169"/>
                    </a:ext>
                  </a:extLst>
                </a:gridCol>
                <a:gridCol w="1234440">
                  <a:extLst>
                    <a:ext uri="{9D8B030D-6E8A-4147-A177-3AD203B41FA5}">
                      <a16:colId xmlns:a16="http://schemas.microsoft.com/office/drawing/2014/main" val="687543442"/>
                    </a:ext>
                  </a:extLst>
                </a:gridCol>
                <a:gridCol w="1234440">
                  <a:extLst>
                    <a:ext uri="{9D8B030D-6E8A-4147-A177-3AD203B41FA5}">
                      <a16:colId xmlns:a16="http://schemas.microsoft.com/office/drawing/2014/main" val="837332345"/>
                    </a:ext>
                  </a:extLst>
                </a:gridCol>
                <a:gridCol w="1234440">
                  <a:extLst>
                    <a:ext uri="{9D8B030D-6E8A-4147-A177-3AD203B41FA5}">
                      <a16:colId xmlns:a16="http://schemas.microsoft.com/office/drawing/2014/main" val="1758677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3928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#HogeBomen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a:t>
                      </a:r>
                    </a:p>
                  </a:txBody>
                  <a:tcPr/>
                </a:tc>
                <a:extLst>
                  <a:ext uri="{0D108BD9-81ED-4DB2-BD59-A6C34878D82A}">
                    <a16:rowId xmlns:a16="http://schemas.microsoft.com/office/drawing/2014/main" val="2403785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#EdSheeran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extLst>
                  <a:ext uri="{0D108BD9-81ED-4DB2-BD59-A6C34878D82A}">
                    <a16:rowId xmlns:a16="http://schemas.microsoft.com/office/drawing/2014/main" val="149557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#Plagiaat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extLst>
                  <a:ext uri="{0D108BD9-81ED-4DB2-BD59-A6C34878D82A}">
                    <a16:rowId xmlns:a16="http://schemas.microsoft.com/office/drawing/2014/main" val="216000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#ShapeofYou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extLst>
                  <a:ext uri="{0D108BD9-81ED-4DB2-BD59-A6C34878D82A}">
                    <a16:rowId xmlns:a16="http://schemas.microsoft.com/office/drawing/2014/main" val="3693346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extLst>
                  <a:ext uri="{0D108BD9-81ED-4DB2-BD59-A6C34878D82A}">
                    <a16:rowId xmlns:a16="http://schemas.microsoft.com/office/drawing/2014/main" val="4086671189"/>
                  </a:ext>
                </a:extLst>
              </a:tr>
            </a:tbl>
          </a:graphicData>
        </a:graphic>
      </p:graphicFrame>
      <p:sp>
        <p:nvSpPr>
          <p:cNvPr id="4" name="Text Placeholder 3">
            <a:extLst>
              <a:ext uri="{FF2B5EF4-FFF2-40B4-BE49-F238E27FC236}">
                <a16:creationId xmlns:a16="http://schemas.microsoft.com/office/drawing/2014/main" id="{6ECCC39F-657A-45D6-A1ED-AFCAC4987AC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113295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C62B3-0A51-4098-8972-ADC553DF5AE9}"/>
              </a:ext>
            </a:extLst>
          </p:cNvPr>
          <p:cNvSpPr>
            <a:spLocks noGrp="1"/>
          </p:cNvSpPr>
          <p:nvPr>
            <p:ph type="title"/>
          </p:nvPr>
        </p:nvSpPr>
        <p:spPr/>
        <p:txBody>
          <a:bodyPr/>
          <a:lstStyle/>
          <a:p>
            <a:r>
              <a:rPr lang="en-US"/>
              <a:t>Tiktok Followers Total | NPO3FM</a:t>
            </a:r>
          </a:p>
        </p:txBody>
      </p:sp>
      <p:graphicFrame>
        <p:nvGraphicFramePr>
          <p:cNvPr id="6" name="Chart Placeholder 5">
            <a:extLst>
              <a:ext uri="{FF2B5EF4-FFF2-40B4-BE49-F238E27FC236}">
                <a16:creationId xmlns:a16="http://schemas.microsoft.com/office/drawing/2014/main" id="{72335135-2F03-43A2-98D7-9157017E4660}"/>
              </a:ext>
            </a:extLst>
          </p:cNvPr>
          <p:cNvGraphicFramePr>
            <a:graphicFrameLocks noGrp="1"/>
          </p:cNvGraphicFramePr>
          <p:nvPr>
            <p:ph type="chart" sz="quarter" idx="13"/>
            <p:extLst>
              <p:ext uri="{D42A27DB-BD31-4B8C-83A1-F6EECF244321}">
                <p14:modId xmlns:p14="http://schemas.microsoft.com/office/powerpoint/2010/main" val="1453066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82507E-741B-4D11-8097-A8335724A2C9}"/>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8A70C1E-B7FE-4A30-A3FB-A3BC4DAD53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072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E1A77-53F2-471C-A53F-90D1068C1D6B}"/>
              </a:ext>
            </a:extLst>
          </p:cNvPr>
          <p:cNvSpPr>
            <a:spLocks noGrp="1"/>
          </p:cNvSpPr>
          <p:nvPr>
            <p:ph type="title"/>
          </p:nvPr>
        </p:nvSpPr>
        <p:spPr/>
        <p:txBody>
          <a:bodyPr/>
          <a:lstStyle/>
          <a:p>
            <a:r>
              <a:rPr lang="en-US"/>
              <a:t>Tiktok Likes Total | NPO3FM</a:t>
            </a:r>
          </a:p>
        </p:txBody>
      </p:sp>
      <p:graphicFrame>
        <p:nvGraphicFramePr>
          <p:cNvPr id="6" name="Chart Placeholder 5">
            <a:extLst>
              <a:ext uri="{FF2B5EF4-FFF2-40B4-BE49-F238E27FC236}">
                <a16:creationId xmlns:a16="http://schemas.microsoft.com/office/drawing/2014/main" id="{508E0171-3523-471F-B36E-45F38EFF48C7}"/>
              </a:ext>
            </a:extLst>
          </p:cNvPr>
          <p:cNvGraphicFramePr>
            <a:graphicFrameLocks noGrp="1"/>
          </p:cNvGraphicFramePr>
          <p:nvPr>
            <p:ph type="chart" sz="quarter" idx="13"/>
            <p:extLst>
              <p:ext uri="{D42A27DB-BD31-4B8C-83A1-F6EECF244321}">
                <p14:modId xmlns:p14="http://schemas.microsoft.com/office/powerpoint/2010/main" val="4234399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163181-3E34-4F5D-A157-086BA0816E1A}"/>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3EA7783-D5F8-4B30-8295-8C695765B4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58734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05D5E-55FB-4594-8E79-AF1769488BA0}"/>
              </a:ext>
            </a:extLst>
          </p:cNvPr>
          <p:cNvSpPr>
            <a:spLocks noGrp="1"/>
          </p:cNvSpPr>
          <p:nvPr>
            <p:ph type="title"/>
          </p:nvPr>
        </p:nvSpPr>
        <p:spPr/>
        <p:txBody>
          <a:bodyPr/>
          <a:lstStyle/>
          <a:p>
            <a:r>
              <a:rPr lang="nb-NO"/>
              <a:t>Tiktok Average Likes per Video | NPO3FM</a:t>
            </a:r>
            <a:endParaRPr lang="en-US"/>
          </a:p>
        </p:txBody>
      </p:sp>
      <p:graphicFrame>
        <p:nvGraphicFramePr>
          <p:cNvPr id="6" name="Chart Placeholder 5">
            <a:extLst>
              <a:ext uri="{FF2B5EF4-FFF2-40B4-BE49-F238E27FC236}">
                <a16:creationId xmlns:a16="http://schemas.microsoft.com/office/drawing/2014/main" id="{8DC5ADE0-31BE-4253-92F3-920FE66AE79C}"/>
              </a:ext>
            </a:extLst>
          </p:cNvPr>
          <p:cNvGraphicFramePr>
            <a:graphicFrameLocks noGrp="1"/>
          </p:cNvGraphicFramePr>
          <p:nvPr>
            <p:ph type="chart" sz="quarter" idx="13"/>
            <p:extLst>
              <p:ext uri="{D42A27DB-BD31-4B8C-83A1-F6EECF244321}">
                <p14:modId xmlns:p14="http://schemas.microsoft.com/office/powerpoint/2010/main" val="3039445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11A6AB-A582-45DB-8A49-4F0E7EB4BB7D}"/>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9D16FC1-9D7E-4511-984C-D87CAAA834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537296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8B116-D805-425C-9A14-921956B6AA49}"/>
              </a:ext>
            </a:extLst>
          </p:cNvPr>
          <p:cNvSpPr>
            <a:spLocks noGrp="1"/>
          </p:cNvSpPr>
          <p:nvPr>
            <p:ph type="title"/>
          </p:nvPr>
        </p:nvSpPr>
        <p:spPr/>
        <p:txBody>
          <a:bodyPr/>
          <a:lstStyle/>
          <a:p>
            <a:r>
              <a:rPr lang="en-US"/>
              <a:t>Tiktok Followers Change | NPO3FM</a:t>
            </a:r>
          </a:p>
        </p:txBody>
      </p:sp>
      <p:graphicFrame>
        <p:nvGraphicFramePr>
          <p:cNvPr id="6" name="Chart Placeholder 5">
            <a:extLst>
              <a:ext uri="{FF2B5EF4-FFF2-40B4-BE49-F238E27FC236}">
                <a16:creationId xmlns:a16="http://schemas.microsoft.com/office/drawing/2014/main" id="{872CEF56-83AA-4F3C-89D5-D1A9A8A1EB47}"/>
              </a:ext>
            </a:extLst>
          </p:cNvPr>
          <p:cNvGraphicFramePr>
            <a:graphicFrameLocks noGrp="1"/>
          </p:cNvGraphicFramePr>
          <p:nvPr>
            <p:ph type="chart" sz="quarter" idx="13"/>
            <p:extLst>
              <p:ext uri="{D42A27DB-BD31-4B8C-83A1-F6EECF244321}">
                <p14:modId xmlns:p14="http://schemas.microsoft.com/office/powerpoint/2010/main" val="1010280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2C033A-2D16-4950-A311-A77E93891B90}"/>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DFE300B-650C-4ED2-A6E6-93A2F305E1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81028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A99EB-0C69-4F29-BA90-9D91161E9333}"/>
              </a:ext>
            </a:extLst>
          </p:cNvPr>
          <p:cNvSpPr>
            <a:spLocks noGrp="1"/>
          </p:cNvSpPr>
          <p:nvPr>
            <p:ph type="title"/>
          </p:nvPr>
        </p:nvSpPr>
        <p:spPr/>
        <p:txBody>
          <a:bodyPr/>
          <a:lstStyle/>
          <a:p>
            <a:r>
              <a:rPr lang="en-US"/>
              <a:t>Youtube Private Key Metrics Table | NPO3FM</a:t>
            </a:r>
          </a:p>
        </p:txBody>
      </p:sp>
      <p:graphicFrame>
        <p:nvGraphicFramePr>
          <p:cNvPr id="5" name="Table Placeholder 4">
            <a:extLst>
              <a:ext uri="{FF2B5EF4-FFF2-40B4-BE49-F238E27FC236}">
                <a16:creationId xmlns:a16="http://schemas.microsoft.com/office/drawing/2014/main" id="{C7A1B2C5-4BB9-4093-BAD0-BBDF4266CEA1}"/>
              </a:ext>
            </a:extLst>
          </p:cNvPr>
          <p:cNvGraphicFramePr>
            <a:graphicFrameLocks noGrp="1"/>
          </p:cNvGraphicFramePr>
          <p:nvPr>
            <p:ph type="tbl" sz="quarter" idx="13"/>
            <p:extLst>
              <p:ext uri="{D42A27DB-BD31-4B8C-83A1-F6EECF244321}">
                <p14:modId xmlns:p14="http://schemas.microsoft.com/office/powerpoint/2010/main" val="2090809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64237238"/>
                    </a:ext>
                  </a:extLst>
                </a:gridCol>
                <a:gridCol w="576072">
                  <a:extLst>
                    <a:ext uri="{9D8B030D-6E8A-4147-A177-3AD203B41FA5}">
                      <a16:colId xmlns:a16="http://schemas.microsoft.com/office/drawing/2014/main" val="671520038"/>
                    </a:ext>
                  </a:extLst>
                </a:gridCol>
                <a:gridCol w="576072">
                  <a:extLst>
                    <a:ext uri="{9D8B030D-6E8A-4147-A177-3AD203B41FA5}">
                      <a16:colId xmlns:a16="http://schemas.microsoft.com/office/drawing/2014/main" val="289672417"/>
                    </a:ext>
                  </a:extLst>
                </a:gridCol>
                <a:gridCol w="576072">
                  <a:extLst>
                    <a:ext uri="{9D8B030D-6E8A-4147-A177-3AD203B41FA5}">
                      <a16:colId xmlns:a16="http://schemas.microsoft.com/office/drawing/2014/main" val="1123170024"/>
                    </a:ext>
                  </a:extLst>
                </a:gridCol>
                <a:gridCol w="576072">
                  <a:extLst>
                    <a:ext uri="{9D8B030D-6E8A-4147-A177-3AD203B41FA5}">
                      <a16:colId xmlns:a16="http://schemas.microsoft.com/office/drawing/2014/main" val="3912453762"/>
                    </a:ext>
                  </a:extLst>
                </a:gridCol>
                <a:gridCol w="576072">
                  <a:extLst>
                    <a:ext uri="{9D8B030D-6E8A-4147-A177-3AD203B41FA5}">
                      <a16:colId xmlns:a16="http://schemas.microsoft.com/office/drawing/2014/main" val="1578621593"/>
                    </a:ext>
                  </a:extLst>
                </a:gridCol>
                <a:gridCol w="576072">
                  <a:extLst>
                    <a:ext uri="{9D8B030D-6E8A-4147-A177-3AD203B41FA5}">
                      <a16:colId xmlns:a16="http://schemas.microsoft.com/office/drawing/2014/main" val="2020502606"/>
                    </a:ext>
                  </a:extLst>
                </a:gridCol>
                <a:gridCol w="576072">
                  <a:extLst>
                    <a:ext uri="{9D8B030D-6E8A-4147-A177-3AD203B41FA5}">
                      <a16:colId xmlns:a16="http://schemas.microsoft.com/office/drawing/2014/main" val="2632784735"/>
                    </a:ext>
                  </a:extLst>
                </a:gridCol>
                <a:gridCol w="576072">
                  <a:extLst>
                    <a:ext uri="{9D8B030D-6E8A-4147-A177-3AD203B41FA5}">
                      <a16:colId xmlns:a16="http://schemas.microsoft.com/office/drawing/2014/main" val="3612194316"/>
                    </a:ext>
                  </a:extLst>
                </a:gridCol>
                <a:gridCol w="576072">
                  <a:extLst>
                    <a:ext uri="{9D8B030D-6E8A-4147-A177-3AD203B41FA5}">
                      <a16:colId xmlns:a16="http://schemas.microsoft.com/office/drawing/2014/main" val="1582914933"/>
                    </a:ext>
                  </a:extLst>
                </a:gridCol>
                <a:gridCol w="576072">
                  <a:extLst>
                    <a:ext uri="{9D8B030D-6E8A-4147-A177-3AD203B41FA5}">
                      <a16:colId xmlns:a16="http://schemas.microsoft.com/office/drawing/2014/main" val="920312724"/>
                    </a:ext>
                  </a:extLst>
                </a:gridCol>
                <a:gridCol w="576072">
                  <a:extLst>
                    <a:ext uri="{9D8B030D-6E8A-4147-A177-3AD203B41FA5}">
                      <a16:colId xmlns:a16="http://schemas.microsoft.com/office/drawing/2014/main" val="1421866836"/>
                    </a:ext>
                  </a:extLst>
                </a:gridCol>
              </a:tblGrid>
              <a:tr h="370840">
                <a:tc>
                  <a:txBody>
                    <a:bodyPr/>
                    <a:lstStyle/>
                    <a:p>
                      <a:r>
                        <a:rPr lang="en-US" sz="1000"/>
                        <a:t>Channel</a:t>
                      </a:r>
                    </a:p>
                  </a:txBody>
                  <a:tcPr/>
                </a:tc>
                <a:tc>
                  <a:txBody>
                    <a:bodyPr/>
                    <a:lstStyle/>
                    <a:p>
                      <a:r>
                        <a:rPr lang="en-US" sz="1000"/>
                        <a:t>Subscribers Total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4094799211"/>
                  </a:ext>
                </a:extLst>
              </a:tr>
              <a:tr h="370840">
                <a:tc>
                  <a:txBody>
                    <a:bodyPr/>
                    <a:lstStyle/>
                    <a:p>
                      <a:r>
                        <a:rPr lang="en-US" sz="1000"/>
                        <a:t>3FM</a:t>
                      </a:r>
                    </a:p>
                  </a:txBody>
                  <a:tcPr/>
                </a:tc>
                <a:tc>
                  <a:txBody>
                    <a:bodyPr/>
                    <a:lstStyle/>
                    <a:p>
                      <a:r>
                        <a:rPr lang="en-US" sz="1000"/>
                        <a:t>72712</a:t>
                      </a:r>
                    </a:p>
                  </a:txBody>
                  <a:tcPr/>
                </a:tc>
                <a:tc>
                  <a:txBody>
                    <a:bodyPr/>
                    <a:lstStyle/>
                    <a:p>
                      <a:r>
                        <a:rPr lang="en-US" sz="1000"/>
                        <a:t>581</a:t>
                      </a:r>
                    </a:p>
                  </a:txBody>
                  <a:tcPr/>
                </a:tc>
                <a:tc>
                  <a:txBody>
                    <a:bodyPr/>
                    <a:lstStyle/>
                    <a:p>
                      <a:r>
                        <a:rPr lang="en-US" sz="1000"/>
                        <a:t>257</a:t>
                      </a:r>
                    </a:p>
                  </a:txBody>
                  <a:tcPr/>
                </a:tc>
                <a:tc>
                  <a:txBody>
                    <a:bodyPr/>
                    <a:lstStyle/>
                    <a:p>
                      <a:r>
                        <a:rPr lang="en-US" sz="1000"/>
                        <a:t>437223</a:t>
                      </a:r>
                    </a:p>
                  </a:txBody>
                  <a:tcPr/>
                </a:tc>
                <a:tc>
                  <a:txBody>
                    <a:bodyPr/>
                    <a:lstStyle/>
                    <a:p>
                      <a:r>
                        <a:rPr lang="en-US" sz="1000"/>
                        <a:t>4833</a:t>
                      </a:r>
                    </a:p>
                  </a:txBody>
                  <a:tcPr/>
                </a:tc>
                <a:tc>
                  <a:txBody>
                    <a:bodyPr/>
                    <a:lstStyle/>
                    <a:p>
                      <a:r>
                        <a:rPr lang="en-US" sz="1000"/>
                        <a:t>96</a:t>
                      </a:r>
                    </a:p>
                  </a:txBody>
                  <a:tcPr/>
                </a:tc>
                <a:tc>
                  <a:txBody>
                    <a:bodyPr/>
                    <a:lstStyle/>
                    <a:p>
                      <a:r>
                        <a:rPr lang="en-US" sz="1000"/>
                        <a:t>145</a:t>
                      </a:r>
                    </a:p>
                  </a:txBody>
                  <a:tcPr/>
                </a:tc>
                <a:tc>
                  <a:txBody>
                    <a:bodyPr/>
                    <a:lstStyle/>
                    <a:p>
                      <a:r>
                        <a:rPr lang="en-US" sz="1000"/>
                        <a:t>2199</a:t>
                      </a:r>
                    </a:p>
                  </a:txBody>
                  <a:tcPr/>
                </a:tc>
                <a:tc>
                  <a:txBody>
                    <a:bodyPr/>
                    <a:lstStyle/>
                    <a:p>
                      <a:r>
                        <a:rPr lang="en-US" sz="1000"/>
                        <a:t>2816728</a:t>
                      </a:r>
                    </a:p>
                  </a:txBody>
                  <a:tcPr/>
                </a:tc>
                <a:tc>
                  <a:txBody>
                    <a:bodyPr/>
                    <a:lstStyle/>
                    <a:p>
                      <a:r>
                        <a:rPr lang="en-US" sz="1000"/>
                        <a:t>388</a:t>
                      </a:r>
                    </a:p>
                  </a:txBody>
                  <a:tcPr/>
                </a:tc>
                <a:tc>
                  <a:txBody>
                    <a:bodyPr/>
                    <a:lstStyle/>
                    <a:p>
                      <a:r>
                        <a:rPr lang="en-US" sz="1000"/>
                        <a:t>42.21 %</a:t>
                      </a:r>
                    </a:p>
                  </a:txBody>
                  <a:tcPr/>
                </a:tc>
                <a:extLst>
                  <a:ext uri="{0D108BD9-81ED-4DB2-BD59-A6C34878D82A}">
                    <a16:rowId xmlns:a16="http://schemas.microsoft.com/office/drawing/2014/main" val="3648860582"/>
                  </a:ext>
                </a:extLst>
              </a:tr>
              <a:tr h="370840">
                <a:tc>
                  <a:txBody>
                    <a:bodyPr/>
                    <a:lstStyle/>
                    <a:p>
                      <a:r>
                        <a:rPr lang="en-US" sz="1000"/>
                        <a:t>3FM Live Box</a:t>
                      </a:r>
                    </a:p>
                  </a:txBody>
                  <a:tcPr/>
                </a:tc>
                <a:tc>
                  <a:txBody>
                    <a:bodyPr/>
                    <a:lstStyle/>
                    <a:p>
                      <a:r>
                        <a:rPr lang="en-US" sz="1000"/>
                        <a:t>72832</a:t>
                      </a:r>
                    </a:p>
                  </a:txBody>
                  <a:tcPr/>
                </a:tc>
                <a:tc>
                  <a:txBody>
                    <a:bodyPr/>
                    <a:lstStyle/>
                    <a:p>
                      <a:r>
                        <a:rPr lang="en-US" sz="1000"/>
                        <a:t>370</a:t>
                      </a:r>
                    </a:p>
                  </a:txBody>
                  <a:tcPr/>
                </a:tc>
                <a:tc>
                  <a:txBody>
                    <a:bodyPr/>
                    <a:lstStyle/>
                    <a:p>
                      <a:r>
                        <a:rPr lang="en-US" sz="1000"/>
                        <a:t>175</a:t>
                      </a:r>
                    </a:p>
                  </a:txBody>
                  <a:tcPr/>
                </a:tc>
                <a:tc>
                  <a:txBody>
                    <a:bodyPr/>
                    <a:lstStyle/>
                    <a:p>
                      <a:r>
                        <a:rPr lang="en-US" sz="1000"/>
                        <a:t>272544</a:t>
                      </a:r>
                    </a:p>
                  </a:txBody>
                  <a:tcPr/>
                </a:tc>
                <a:tc>
                  <a:txBody>
                    <a:bodyPr/>
                    <a:lstStyle/>
                    <a:p>
                      <a:r>
                        <a:rPr lang="en-US" sz="1000"/>
                        <a:t>2973</a:t>
                      </a:r>
                    </a:p>
                  </a:txBody>
                  <a:tcPr/>
                </a:tc>
                <a:tc>
                  <a:txBody>
                    <a:bodyPr/>
                    <a:lstStyle/>
                    <a:p>
                      <a:r>
                        <a:rPr lang="en-US" sz="1000"/>
                        <a:t>67</a:t>
                      </a:r>
                    </a:p>
                  </a:txBody>
                  <a:tcPr/>
                </a:tc>
                <a:tc>
                  <a:txBody>
                    <a:bodyPr/>
                    <a:lstStyle/>
                    <a:p>
                      <a:r>
                        <a:rPr lang="en-US" sz="1000"/>
                        <a:t>132</a:t>
                      </a:r>
                    </a:p>
                  </a:txBody>
                  <a:tcPr/>
                </a:tc>
                <a:tc>
                  <a:txBody>
                    <a:bodyPr/>
                    <a:lstStyle/>
                    <a:p>
                      <a:r>
                        <a:rPr lang="en-US" sz="1000"/>
                        <a:t>2756</a:t>
                      </a:r>
                    </a:p>
                  </a:txBody>
                  <a:tcPr/>
                </a:tc>
                <a:tc>
                  <a:txBody>
                    <a:bodyPr/>
                    <a:lstStyle/>
                    <a:p>
                      <a:r>
                        <a:rPr lang="en-US" sz="1000"/>
                        <a:t>882492</a:t>
                      </a:r>
                    </a:p>
                  </a:txBody>
                  <a:tcPr/>
                </a:tc>
                <a:tc>
                  <a:txBody>
                    <a:bodyPr/>
                    <a:lstStyle/>
                    <a:p>
                      <a:r>
                        <a:rPr lang="en-US" sz="1000"/>
                        <a:t>193</a:t>
                      </a:r>
                    </a:p>
                  </a:txBody>
                  <a:tcPr/>
                </a:tc>
                <a:tc>
                  <a:txBody>
                    <a:bodyPr/>
                    <a:lstStyle/>
                    <a:p>
                      <a:r>
                        <a:rPr lang="en-US" sz="1000"/>
                        <a:t>46.35 %</a:t>
                      </a:r>
                    </a:p>
                  </a:txBody>
                  <a:tcPr/>
                </a:tc>
                <a:extLst>
                  <a:ext uri="{0D108BD9-81ED-4DB2-BD59-A6C34878D82A}">
                    <a16:rowId xmlns:a16="http://schemas.microsoft.com/office/drawing/2014/main" val="2161313946"/>
                  </a:ext>
                </a:extLst>
              </a:tr>
            </a:tbl>
          </a:graphicData>
        </a:graphic>
      </p:graphicFrame>
      <p:sp>
        <p:nvSpPr>
          <p:cNvPr id="4" name="Text Placeholder 3">
            <a:extLst>
              <a:ext uri="{FF2B5EF4-FFF2-40B4-BE49-F238E27FC236}">
                <a16:creationId xmlns:a16="http://schemas.microsoft.com/office/drawing/2014/main" id="{D11B02DF-E5DF-4C91-90C1-BEBF9C106FB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8422710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E7D15-2A8E-4A8D-96CB-ED312FCF3797}"/>
              </a:ext>
            </a:extLst>
          </p:cNvPr>
          <p:cNvSpPr>
            <a:spLocks noGrp="1"/>
          </p:cNvSpPr>
          <p:nvPr>
            <p:ph type="title"/>
          </p:nvPr>
        </p:nvSpPr>
        <p:spPr/>
        <p:txBody>
          <a:bodyPr/>
          <a:lstStyle/>
          <a:p>
            <a:r>
              <a:rPr lang="en-US"/>
              <a:t>Youtube Subscribers | NPO3FM</a:t>
            </a:r>
          </a:p>
        </p:txBody>
      </p:sp>
      <p:graphicFrame>
        <p:nvGraphicFramePr>
          <p:cNvPr id="6" name="Chart Placeholder 5">
            <a:extLst>
              <a:ext uri="{FF2B5EF4-FFF2-40B4-BE49-F238E27FC236}">
                <a16:creationId xmlns:a16="http://schemas.microsoft.com/office/drawing/2014/main" id="{3FBB2C00-2D47-4C69-A79B-4E6A9E8CBC60}"/>
              </a:ext>
            </a:extLst>
          </p:cNvPr>
          <p:cNvGraphicFramePr>
            <a:graphicFrameLocks noGrp="1"/>
          </p:cNvGraphicFramePr>
          <p:nvPr>
            <p:ph type="chart" sz="quarter" idx="13"/>
            <p:extLst>
              <p:ext uri="{D42A27DB-BD31-4B8C-83A1-F6EECF244321}">
                <p14:modId xmlns:p14="http://schemas.microsoft.com/office/powerpoint/2010/main" val="232848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4E2C35-AC45-43B2-98FB-C42DC4141235}"/>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90E9BF4-A72B-4485-9C8B-8A076B96F3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671734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608BA-D2A0-4FE8-8608-2F0CE6C9D941}"/>
              </a:ext>
            </a:extLst>
          </p:cNvPr>
          <p:cNvSpPr>
            <a:spLocks noGrp="1"/>
          </p:cNvSpPr>
          <p:nvPr>
            <p:ph type="title"/>
          </p:nvPr>
        </p:nvSpPr>
        <p:spPr/>
        <p:txBody>
          <a:bodyPr/>
          <a:lstStyle/>
          <a:p>
            <a:r>
              <a:rPr lang="en-US"/>
              <a:t>Youtube Videos Table | NPO3FM - 1 of 3</a:t>
            </a:r>
          </a:p>
        </p:txBody>
      </p:sp>
      <p:graphicFrame>
        <p:nvGraphicFramePr>
          <p:cNvPr id="5" name="Table Placeholder 4">
            <a:extLst>
              <a:ext uri="{FF2B5EF4-FFF2-40B4-BE49-F238E27FC236}">
                <a16:creationId xmlns:a16="http://schemas.microsoft.com/office/drawing/2014/main" id="{7979114B-1E5C-4744-8AD6-F8900E617DB6}"/>
              </a:ext>
            </a:extLst>
          </p:cNvPr>
          <p:cNvGraphicFramePr>
            <a:graphicFrameLocks noGrp="1"/>
          </p:cNvGraphicFramePr>
          <p:nvPr>
            <p:ph type="tbl" sz="quarter" idx="13"/>
            <p:extLst>
              <p:ext uri="{D42A27DB-BD31-4B8C-83A1-F6EECF244321}">
                <p14:modId xmlns:p14="http://schemas.microsoft.com/office/powerpoint/2010/main" val="1922434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71455786"/>
                    </a:ext>
                  </a:extLst>
                </a:gridCol>
                <a:gridCol w="2057400">
                  <a:extLst>
                    <a:ext uri="{9D8B030D-6E8A-4147-A177-3AD203B41FA5}">
                      <a16:colId xmlns:a16="http://schemas.microsoft.com/office/drawing/2014/main" val="456972567"/>
                    </a:ext>
                  </a:extLst>
                </a:gridCol>
                <a:gridCol w="658368">
                  <a:extLst>
                    <a:ext uri="{9D8B030D-6E8A-4147-A177-3AD203B41FA5}">
                      <a16:colId xmlns:a16="http://schemas.microsoft.com/office/drawing/2014/main" val="1771242691"/>
                    </a:ext>
                  </a:extLst>
                </a:gridCol>
                <a:gridCol w="658368">
                  <a:extLst>
                    <a:ext uri="{9D8B030D-6E8A-4147-A177-3AD203B41FA5}">
                      <a16:colId xmlns:a16="http://schemas.microsoft.com/office/drawing/2014/main" val="3483780175"/>
                    </a:ext>
                  </a:extLst>
                </a:gridCol>
                <a:gridCol w="658368">
                  <a:extLst>
                    <a:ext uri="{9D8B030D-6E8A-4147-A177-3AD203B41FA5}">
                      <a16:colId xmlns:a16="http://schemas.microsoft.com/office/drawing/2014/main" val="4143497497"/>
                    </a:ext>
                  </a:extLst>
                </a:gridCol>
                <a:gridCol w="658368">
                  <a:extLst>
                    <a:ext uri="{9D8B030D-6E8A-4147-A177-3AD203B41FA5}">
                      <a16:colId xmlns:a16="http://schemas.microsoft.com/office/drawing/2014/main" val="2018825381"/>
                    </a:ext>
                  </a:extLst>
                </a:gridCol>
                <a:gridCol w="658368">
                  <a:extLst>
                    <a:ext uri="{9D8B030D-6E8A-4147-A177-3AD203B41FA5}">
                      <a16:colId xmlns:a16="http://schemas.microsoft.com/office/drawing/2014/main" val="3775764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83036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- 2022-03-31 14:56:42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https://i.ytimg.com/vi/KZVhyyFlAIA/hqdefault.jpg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0737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- 2022-03-29 14:56:40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https://i.ytimg.com/vi/oPmcfoOELGM/hqdefault.jpg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668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- 2022-03-29 14:56:36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https://i.ytimg.com/vi/QKUC_bgkixM/hqdefault.jpg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0408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- 2022-03-28 14:54:52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https://i.ytimg.com/vi/u22qsgNp_SM/hqdefault.jpg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32827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- 2022-03-28 14:54:48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https://i.ytimg.com/vi/l5nQOmdqxsM/hqdefault.jpg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72599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- 2022-03-28 12:48:17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https://i.ytimg.com/vi/-_dut12Cg3I/hqdefault.jpg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355157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- 2022-03-28 10:09:20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https://i.ytimg.com/vi/2yivSi7cXOU/hqdefault.jpg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5676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15:51:07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https://i.ytimg.com/vi/VULbvdUn2gA/hqdefault.jpg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41162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15:05:37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https://i.ytimg.com/vi/qHc3dEvHLvU/hqdefault.jpg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22749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15:04:38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https://i.ytimg.com/vi/9zzHPUwmIBk/hqdefault.jpg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5330602"/>
                  </a:ext>
                </a:extLst>
              </a:tr>
            </a:tbl>
          </a:graphicData>
        </a:graphic>
      </p:graphicFrame>
      <p:sp>
        <p:nvSpPr>
          <p:cNvPr id="4" name="Text Placeholder 3">
            <a:extLst>
              <a:ext uri="{FF2B5EF4-FFF2-40B4-BE49-F238E27FC236}">
                <a16:creationId xmlns:a16="http://schemas.microsoft.com/office/drawing/2014/main" id="{2BC44628-7138-42FB-B6FA-040B362E907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27365457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DE65C-50D6-40F5-9941-F41079322489}"/>
              </a:ext>
            </a:extLst>
          </p:cNvPr>
          <p:cNvSpPr>
            <a:spLocks noGrp="1"/>
          </p:cNvSpPr>
          <p:nvPr>
            <p:ph type="title"/>
          </p:nvPr>
        </p:nvSpPr>
        <p:spPr/>
        <p:txBody>
          <a:bodyPr/>
          <a:lstStyle/>
          <a:p>
            <a:r>
              <a:rPr lang="en-US"/>
              <a:t>Youtube Videos Table | NPO3FM - 2 of 3</a:t>
            </a:r>
          </a:p>
        </p:txBody>
      </p:sp>
      <p:graphicFrame>
        <p:nvGraphicFramePr>
          <p:cNvPr id="5" name="Table Placeholder 4">
            <a:extLst>
              <a:ext uri="{FF2B5EF4-FFF2-40B4-BE49-F238E27FC236}">
                <a16:creationId xmlns:a16="http://schemas.microsoft.com/office/drawing/2014/main" id="{B3C12005-CE1E-4888-94F1-99BADB936FF4}"/>
              </a:ext>
            </a:extLst>
          </p:cNvPr>
          <p:cNvGraphicFramePr>
            <a:graphicFrameLocks noGrp="1"/>
          </p:cNvGraphicFramePr>
          <p:nvPr>
            <p:ph type="tbl" sz="quarter" idx="13"/>
            <p:extLst>
              <p:ext uri="{D42A27DB-BD31-4B8C-83A1-F6EECF244321}">
                <p14:modId xmlns:p14="http://schemas.microsoft.com/office/powerpoint/2010/main" val="87095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77397914"/>
                    </a:ext>
                  </a:extLst>
                </a:gridCol>
                <a:gridCol w="2057400">
                  <a:extLst>
                    <a:ext uri="{9D8B030D-6E8A-4147-A177-3AD203B41FA5}">
                      <a16:colId xmlns:a16="http://schemas.microsoft.com/office/drawing/2014/main" val="867214360"/>
                    </a:ext>
                  </a:extLst>
                </a:gridCol>
                <a:gridCol w="658368">
                  <a:extLst>
                    <a:ext uri="{9D8B030D-6E8A-4147-A177-3AD203B41FA5}">
                      <a16:colId xmlns:a16="http://schemas.microsoft.com/office/drawing/2014/main" val="3032187131"/>
                    </a:ext>
                  </a:extLst>
                </a:gridCol>
                <a:gridCol w="658368">
                  <a:extLst>
                    <a:ext uri="{9D8B030D-6E8A-4147-A177-3AD203B41FA5}">
                      <a16:colId xmlns:a16="http://schemas.microsoft.com/office/drawing/2014/main" val="2107053666"/>
                    </a:ext>
                  </a:extLst>
                </a:gridCol>
                <a:gridCol w="658368">
                  <a:extLst>
                    <a:ext uri="{9D8B030D-6E8A-4147-A177-3AD203B41FA5}">
                      <a16:colId xmlns:a16="http://schemas.microsoft.com/office/drawing/2014/main" val="724507858"/>
                    </a:ext>
                  </a:extLst>
                </a:gridCol>
                <a:gridCol w="658368">
                  <a:extLst>
                    <a:ext uri="{9D8B030D-6E8A-4147-A177-3AD203B41FA5}">
                      <a16:colId xmlns:a16="http://schemas.microsoft.com/office/drawing/2014/main" val="271802200"/>
                    </a:ext>
                  </a:extLst>
                </a:gridCol>
                <a:gridCol w="658368">
                  <a:extLst>
                    <a:ext uri="{9D8B030D-6E8A-4147-A177-3AD203B41FA5}">
                      <a16:colId xmlns:a16="http://schemas.microsoft.com/office/drawing/2014/main" val="4192479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779480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14:32:16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https://i.ytimg.com/vi/L-IbU5IkQCo/hqdefault.jpg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5408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14:31:28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https://i.ytimg.com/vi/EuE7aGHUOZE/hqdefault.jpg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5793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14:30:32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https://i.ytimg.com/vi/0UhUqhvktdM/hqdefault.jpg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6855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14:29:27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https://i.ytimg.com/vi/j4qg2K8BLhs/hqdefault.jpg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6089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14:28:47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https://i.ytimg.com/vi/BPVsVSScc1A/hqdefault.jpg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8683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14:27:39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https://i.ytimg.com/vi/_cM1IiqdIVk/hqdefault.jpg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5482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- 2022-03-25 14:26:29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https://i.ytimg.com/vi/J8VwGlJKYEk/hqdefault.jpg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5958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- 2022-03-24 20:55:02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https://i.ytimg.com/vi/JSh8RNLll5s/hqdefault.jpg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9619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- 2022-03-24 16:40:42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https://i.ytimg.com/vi/z3_KkQLNJVo/hqdefault.jpg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27561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- 2022-03-24 16:40:38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https://i.ytimg.com/vi/2xxC_IGx2zY/hqdefault.jpg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97938498"/>
                  </a:ext>
                </a:extLst>
              </a:tr>
            </a:tbl>
          </a:graphicData>
        </a:graphic>
      </p:graphicFrame>
      <p:sp>
        <p:nvSpPr>
          <p:cNvPr id="4" name="Text Placeholder 3">
            <a:extLst>
              <a:ext uri="{FF2B5EF4-FFF2-40B4-BE49-F238E27FC236}">
                <a16:creationId xmlns:a16="http://schemas.microsoft.com/office/drawing/2014/main" id="{BF57E0EB-F50B-4C9E-99D0-038363F3B4B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3267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333FB-0C79-4749-BC66-BAF89D2FDF52}"/>
              </a:ext>
            </a:extLst>
          </p:cNvPr>
          <p:cNvSpPr>
            <a:spLocks noGrp="1"/>
          </p:cNvSpPr>
          <p:nvPr>
            <p:ph type="title"/>
          </p:nvPr>
        </p:nvSpPr>
        <p:spPr/>
        <p:txBody>
          <a:bodyPr/>
          <a:lstStyle/>
          <a:p>
            <a:r>
              <a:rPr lang="en-US"/>
              <a:t>Youtube Videos Table | NPO3FM - 3 of 3</a:t>
            </a:r>
          </a:p>
        </p:txBody>
      </p:sp>
      <p:graphicFrame>
        <p:nvGraphicFramePr>
          <p:cNvPr id="5" name="Table Placeholder 4">
            <a:extLst>
              <a:ext uri="{FF2B5EF4-FFF2-40B4-BE49-F238E27FC236}">
                <a16:creationId xmlns:a16="http://schemas.microsoft.com/office/drawing/2014/main" id="{746C0112-2F73-4ED6-B115-DC7AB268023D}"/>
              </a:ext>
            </a:extLst>
          </p:cNvPr>
          <p:cNvGraphicFramePr>
            <a:graphicFrameLocks noGrp="1"/>
          </p:cNvGraphicFramePr>
          <p:nvPr>
            <p:ph type="tbl" sz="quarter" idx="13"/>
            <p:extLst>
              <p:ext uri="{D42A27DB-BD31-4B8C-83A1-F6EECF244321}">
                <p14:modId xmlns:p14="http://schemas.microsoft.com/office/powerpoint/2010/main" val="3923992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11662859"/>
                    </a:ext>
                  </a:extLst>
                </a:gridCol>
                <a:gridCol w="2057400">
                  <a:extLst>
                    <a:ext uri="{9D8B030D-6E8A-4147-A177-3AD203B41FA5}">
                      <a16:colId xmlns:a16="http://schemas.microsoft.com/office/drawing/2014/main" val="4224587986"/>
                    </a:ext>
                  </a:extLst>
                </a:gridCol>
                <a:gridCol w="658368">
                  <a:extLst>
                    <a:ext uri="{9D8B030D-6E8A-4147-A177-3AD203B41FA5}">
                      <a16:colId xmlns:a16="http://schemas.microsoft.com/office/drawing/2014/main" val="4288375455"/>
                    </a:ext>
                  </a:extLst>
                </a:gridCol>
                <a:gridCol w="658368">
                  <a:extLst>
                    <a:ext uri="{9D8B030D-6E8A-4147-A177-3AD203B41FA5}">
                      <a16:colId xmlns:a16="http://schemas.microsoft.com/office/drawing/2014/main" val="2509486298"/>
                    </a:ext>
                  </a:extLst>
                </a:gridCol>
                <a:gridCol w="658368">
                  <a:extLst>
                    <a:ext uri="{9D8B030D-6E8A-4147-A177-3AD203B41FA5}">
                      <a16:colId xmlns:a16="http://schemas.microsoft.com/office/drawing/2014/main" val="3503792270"/>
                    </a:ext>
                  </a:extLst>
                </a:gridCol>
                <a:gridCol w="658368">
                  <a:extLst>
                    <a:ext uri="{9D8B030D-6E8A-4147-A177-3AD203B41FA5}">
                      <a16:colId xmlns:a16="http://schemas.microsoft.com/office/drawing/2014/main" val="3100837203"/>
                    </a:ext>
                  </a:extLst>
                </a:gridCol>
                <a:gridCol w="658368">
                  <a:extLst>
                    <a:ext uri="{9D8B030D-6E8A-4147-A177-3AD203B41FA5}">
                      <a16:colId xmlns:a16="http://schemas.microsoft.com/office/drawing/2014/main" val="668333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6153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- 2022-03-22 15:54:45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https://i.ytimg.com/vi/Dsq1bzwF33g/hqdefault.jpg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4264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- 2022-03-17 15:32:25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https://i.ytimg.com/vi/Lhiw2xJ7wGE/hqdefault.jpg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0159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- 2022-03-15 16:00:07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https://i.ytimg.com/vi/yoUm42DmI1w/hqdefault.jpg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96005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- 2022-03-09 16:02:53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https://i.ytimg.com/vi/RGep1-TmM0k/hqdefault.jpg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5664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Live Box - 2022-03-08 16:03:38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https://i.ytimg.com/vi/SC3Y3CRBjIM/hqdefault.jpg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833383165"/>
                  </a:ext>
                </a:extLst>
              </a:tr>
            </a:tbl>
          </a:graphicData>
        </a:graphic>
      </p:graphicFrame>
      <p:sp>
        <p:nvSpPr>
          <p:cNvPr id="4" name="Text Placeholder 3">
            <a:extLst>
              <a:ext uri="{FF2B5EF4-FFF2-40B4-BE49-F238E27FC236}">
                <a16:creationId xmlns:a16="http://schemas.microsoft.com/office/drawing/2014/main" id="{97C33961-A103-4EBB-B6D6-09D1E3FA599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0600800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53E8-8736-4F31-87B2-1AAF45C04E56}"/>
              </a:ext>
            </a:extLst>
          </p:cNvPr>
          <p:cNvSpPr>
            <a:spLocks noGrp="1"/>
          </p:cNvSpPr>
          <p:nvPr>
            <p:ph type="title"/>
          </p:nvPr>
        </p:nvSpPr>
        <p:spPr/>
        <p:txBody>
          <a:bodyPr/>
          <a:lstStyle/>
          <a:p>
            <a:r>
              <a:rPr lang="en-US"/>
              <a:t>Youtube kliktroughrate youtube  | NPO3FM</a:t>
            </a:r>
          </a:p>
        </p:txBody>
      </p:sp>
      <p:graphicFrame>
        <p:nvGraphicFramePr>
          <p:cNvPr id="6" name="Chart Placeholder 5">
            <a:extLst>
              <a:ext uri="{FF2B5EF4-FFF2-40B4-BE49-F238E27FC236}">
                <a16:creationId xmlns:a16="http://schemas.microsoft.com/office/drawing/2014/main" id="{143742E1-BAA6-4D51-9EA1-3961F7EFA47B}"/>
              </a:ext>
            </a:extLst>
          </p:cNvPr>
          <p:cNvGraphicFramePr>
            <a:graphicFrameLocks noGrp="1"/>
          </p:cNvGraphicFramePr>
          <p:nvPr>
            <p:ph type="chart" sz="quarter" idx="13"/>
            <p:extLst>
              <p:ext uri="{D42A27DB-BD31-4B8C-83A1-F6EECF244321}">
                <p14:modId xmlns:p14="http://schemas.microsoft.com/office/powerpoint/2010/main" val="1310520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E7C741-65F8-4F2C-A0BA-FFCBE748E2B6}"/>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B06A03A-D247-4255-9BCB-38C89CBA52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04934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11230</Words>
  <Application>Microsoft Office PowerPoint</Application>
  <PresentationFormat>On-screen Show (4:3)</PresentationFormat>
  <Paragraphs>2547</Paragraphs>
  <Slides>114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114</vt:i4>
      </vt:variant>
    </vt:vector>
  </HeadingPairs>
  <TitlesOfParts>
    <vt:vector size="117" baseType="lpstr">
      <vt:lpstr>Arial</vt:lpstr>
      <vt:lpstr>Calibri</vt:lpstr>
      <vt:lpstr>quintly_template</vt:lpstr>
      <vt:lpstr>3FM Maandelijkse raportage</vt:lpstr>
      <vt:lpstr>Overall Overall Top Pages | NPO3FM</vt:lpstr>
      <vt:lpstr>Overall Followers Count Progression | NPO3FM</vt:lpstr>
      <vt:lpstr>Overall Total Interactions by Weekday | NPO3FM</vt:lpstr>
      <vt:lpstr>Facebook Afgelopen maand in een notendop | NPO3FM</vt:lpstr>
      <vt:lpstr>Facebook Weekbereik | NPO3FM</vt:lpstr>
      <vt:lpstr>Facebook Gemiddelde aan interacties per post | NPO3FM</vt:lpstr>
      <vt:lpstr>Facebook Page Likes Total | NPO3FM</vt:lpstr>
      <vt:lpstr>Facebook Post Type Distribution | NPO3FM</vt:lpstr>
      <vt:lpstr>Facebook Top 10 best scorende posts | NPO3FM - 1 of 10</vt:lpstr>
      <vt:lpstr>Facebook Top 10 best scorende posts | NPO3FM - 2 of 10</vt:lpstr>
      <vt:lpstr>Facebook Top 10 best scorende posts | NPO3FM - 3 of 10</vt:lpstr>
      <vt:lpstr>Facebook Top 10 best scorende posts | NPO3FM - 4 of 10</vt:lpstr>
      <vt:lpstr>Facebook Top 10 best scorende posts | NPO3FM - 5 of 10</vt:lpstr>
      <vt:lpstr>Facebook Top 10 best scorende posts | NPO3FM - 6 of 10</vt:lpstr>
      <vt:lpstr>Facebook Top 10 best scorende posts | NPO3FM - 7 of 10</vt:lpstr>
      <vt:lpstr>Facebook Top 10 best scorende posts | NPO3FM - 8 of 10</vt:lpstr>
      <vt:lpstr>Facebook Top 10 best scorende posts | NPO3FM - 9 of 10</vt:lpstr>
      <vt:lpstr>Facebook Top 10 best scorende posts | NPO3FM - 10 of 10</vt:lpstr>
      <vt:lpstr>Facebook Top 10 slechtst scorende posts | NPO3FM - 1 of 10</vt:lpstr>
      <vt:lpstr>Facebook Top 10 slechtst scorende posts | NPO3FM - 2 of 10</vt:lpstr>
      <vt:lpstr>Facebook Top 10 slechtst scorende posts | NPO3FM - 3 of 10</vt:lpstr>
      <vt:lpstr>Facebook Top 10 slechtst scorende posts | NPO3FM - 4 of 10</vt:lpstr>
      <vt:lpstr>Facebook Top 10 slechtst scorende posts | NPO3FM - 5 of 10</vt:lpstr>
      <vt:lpstr>Facebook Top 10 slechtst scorende posts | NPO3FM - 6 of 10</vt:lpstr>
      <vt:lpstr>Facebook Top 10 slechtst scorende posts | NPO3FM - 7 of 10</vt:lpstr>
      <vt:lpstr>Facebook Top 10 slechtst scorende posts | NPO3FM - 8 of 10</vt:lpstr>
      <vt:lpstr>Facebook Top 10 slechtst scorende posts | NPO3FM - 9 of 10</vt:lpstr>
      <vt:lpstr>Facebook Top 10 slechtst scorende posts | NPO3FM - 10 of 10</vt:lpstr>
      <vt:lpstr>Instagram Key Metrics Table | NPO3FM</vt:lpstr>
      <vt:lpstr>Instagram Followers Total | NPO3FM</vt:lpstr>
      <vt:lpstr>Instagram Interaction Rate By Post Type | NPO3FM</vt:lpstr>
      <vt:lpstr>Instagram Reach | NPO3FM</vt:lpstr>
      <vt:lpstr>Instagram Hashtag Detection | NPO3FM - 1 of 3</vt:lpstr>
      <vt:lpstr>Instagram Hashtag Detection | NPO3FM - 2 of 3</vt:lpstr>
      <vt:lpstr>Instagram Hashtag Detection | NPO3FM - 3 of 3</vt:lpstr>
      <vt:lpstr>Instagram Average Likes Per Post | NPO3FM</vt:lpstr>
      <vt:lpstr>Instagram Top 10 posts met meeste interactie | NPO3FM - 1 of 25</vt:lpstr>
      <vt:lpstr>Instagram Top 10 posts met meeste interactie | NPO3FM - 2 of 25</vt:lpstr>
      <vt:lpstr>Instagram Top 10 posts met meeste interactie | NPO3FM - 3 of 25</vt:lpstr>
      <vt:lpstr>Instagram Top 10 posts met meeste interactie | NPO3FM - 4 of 25</vt:lpstr>
      <vt:lpstr>Instagram Top 10 posts met meeste interactie | NPO3FM - 5 of 25</vt:lpstr>
      <vt:lpstr>Instagram Top 10 posts met meeste interactie | NPO3FM - 6 of 25</vt:lpstr>
      <vt:lpstr>Instagram Top 10 posts met meeste interactie | NPO3FM - 7 of 25</vt:lpstr>
      <vt:lpstr>Instagram Top 10 posts met meeste interactie | NPO3FM - 8 of 25</vt:lpstr>
      <vt:lpstr>Instagram Top 10 posts met meeste interactie | NPO3FM - 9 of 25</vt:lpstr>
      <vt:lpstr>Instagram Top 10 posts met meeste interactie | NPO3FM - 10 of 25</vt:lpstr>
      <vt:lpstr>Instagram Top 10 posts met meeste interactie | NPO3FM - 11 of 25</vt:lpstr>
      <vt:lpstr>Instagram Top 10 posts met meeste interactie | NPO3FM - 12 of 25</vt:lpstr>
      <vt:lpstr>Instagram Top 10 posts met meeste interactie | NPO3FM - 13 of 25</vt:lpstr>
      <vt:lpstr>Instagram Top 10 posts met meeste interactie | NPO3FM - 14 of 25</vt:lpstr>
      <vt:lpstr>Instagram Top 10 posts met meeste interactie | NPO3FM - 15 of 25</vt:lpstr>
      <vt:lpstr>Instagram Top 10 posts met meeste interactie | NPO3FM - 16 of 25</vt:lpstr>
      <vt:lpstr>Instagram Top 10 posts met meeste interactie | NPO3FM - 17 of 25</vt:lpstr>
      <vt:lpstr>Instagram Top 10 posts met meeste interactie | NPO3FM - 18 of 25</vt:lpstr>
      <vt:lpstr>Instagram Top 10 posts met meeste interactie | NPO3FM - 19 of 25</vt:lpstr>
      <vt:lpstr>Instagram Top 10 posts met meeste interactie | NPO3FM - 20 of 25</vt:lpstr>
      <vt:lpstr>Instagram Top 10 posts met meeste interactie | NPO3FM - 21 of 25</vt:lpstr>
      <vt:lpstr>Instagram Top 10 posts met meeste interactie | NPO3FM - 22 of 25</vt:lpstr>
      <vt:lpstr>Instagram Top 10 posts met meeste interactie | NPO3FM - 23 of 25</vt:lpstr>
      <vt:lpstr>Instagram Top 10 posts met meeste interactie | NPO3FM - 24 of 25</vt:lpstr>
      <vt:lpstr>Instagram Top 10 posts met meeste interactie | NPO3FM - 25 of 25</vt:lpstr>
      <vt:lpstr>Instagram Top 10 posts met minste interactie | NPO3FM - 1 of 25</vt:lpstr>
      <vt:lpstr>Instagram Top 10 posts met minste interactie | NPO3FM - 2 of 25</vt:lpstr>
      <vt:lpstr>Instagram Top 10 posts met minste interactie | NPO3FM - 3 of 25</vt:lpstr>
      <vt:lpstr>Instagram Top 10 posts met minste interactie | NPO3FM - 4 of 25</vt:lpstr>
      <vt:lpstr>Instagram Top 10 posts met minste interactie | NPO3FM - 5 of 25</vt:lpstr>
      <vt:lpstr>Instagram Top 10 posts met minste interactie | NPO3FM - 6 of 25</vt:lpstr>
      <vt:lpstr>Instagram Top 10 posts met minste interactie | NPO3FM - 7 of 25</vt:lpstr>
      <vt:lpstr>Instagram Top 10 posts met minste interactie | NPO3FM - 8 of 25</vt:lpstr>
      <vt:lpstr>Instagram Top 10 posts met minste interactie | NPO3FM - 9 of 25</vt:lpstr>
      <vt:lpstr>Instagram Top 10 posts met minste interactie | NPO3FM - 10 of 25</vt:lpstr>
      <vt:lpstr>Instagram Top 10 posts met minste interactie | NPO3FM - 11 of 25</vt:lpstr>
      <vt:lpstr>Instagram Top 10 posts met minste interactie | NPO3FM - 12 of 25</vt:lpstr>
      <vt:lpstr>Instagram Top 10 posts met minste interactie | NPO3FM - 13 of 25</vt:lpstr>
      <vt:lpstr>Instagram Top 10 posts met minste interactie | NPO3FM - 14 of 25</vt:lpstr>
      <vt:lpstr>Instagram Top 10 posts met minste interactie | NPO3FM - 15 of 25</vt:lpstr>
      <vt:lpstr>Instagram Top 10 posts met minste interactie | NPO3FM - 16 of 25</vt:lpstr>
      <vt:lpstr>Instagram Top 10 posts met minste interactie | NPO3FM - 17 of 25</vt:lpstr>
      <vt:lpstr>Instagram Top 10 posts met minste interactie | NPO3FM - 18 of 25</vt:lpstr>
      <vt:lpstr>Instagram Top 10 posts met minste interactie | NPO3FM - 19 of 25</vt:lpstr>
      <vt:lpstr>Instagram Top 10 posts met minste interactie | NPO3FM - 20 of 25</vt:lpstr>
      <vt:lpstr>Instagram Top 10 posts met minste interactie | NPO3FM - 21 of 25</vt:lpstr>
      <vt:lpstr>Instagram Top 10 posts met minste interactie | NPO3FM - 22 of 25</vt:lpstr>
      <vt:lpstr>Instagram Top 10 posts met minste interactie | NPO3FM - 23 of 25</vt:lpstr>
      <vt:lpstr>Instagram Top 10 posts met minste interactie | NPO3FM - 24 of 25</vt:lpstr>
      <vt:lpstr>Instagram Top 10 posts met minste interactie | NPO3FM - 25 of 25</vt:lpstr>
      <vt:lpstr>Instagram Stories Key Metrics Table | NPO3FM</vt:lpstr>
      <vt:lpstr>Instagram Stories meeste impressies | NPO3FM - 1 of 13</vt:lpstr>
      <vt:lpstr>Instagram Stories meeste impressies | NPO3FM - 2 of 13</vt:lpstr>
      <vt:lpstr>Instagram Stories meeste impressies | NPO3FM - 3 of 13</vt:lpstr>
      <vt:lpstr>Instagram Stories meeste impressies | NPO3FM - 4 of 13</vt:lpstr>
      <vt:lpstr>Instagram Stories meeste impressies | NPO3FM - 5 of 13</vt:lpstr>
      <vt:lpstr>Instagram Stories meeste impressies | NPO3FM - 6 of 13</vt:lpstr>
      <vt:lpstr>Instagram Stories meeste impressies | NPO3FM - 7 of 13</vt:lpstr>
      <vt:lpstr>Instagram Stories meeste impressies | NPO3FM - 8 of 13</vt:lpstr>
      <vt:lpstr>Instagram Stories meeste impressies | NPO3FM - 9 of 13</vt:lpstr>
      <vt:lpstr>Instagram Stories meeste impressies | NPO3FM - 10 of 13</vt:lpstr>
      <vt:lpstr>Instagram Stories meeste impressies | NPO3FM - 11 of 13</vt:lpstr>
      <vt:lpstr>Instagram Stories meeste impressies | NPO3FM - 12 of 13</vt:lpstr>
      <vt:lpstr>Instagram Stories meeste impressies | NPO3FM - 13 of 13</vt:lpstr>
      <vt:lpstr>Tiktok Hashtag Detection | NPO3FM - 1 of 3</vt:lpstr>
      <vt:lpstr>Tiktok Hashtag Detection | NPO3FM - 2 of 3</vt:lpstr>
      <vt:lpstr>Tiktok Hashtag Detection | NPO3FM - 3 of 3</vt:lpstr>
      <vt:lpstr>Tiktok Followers Total | NPO3FM</vt:lpstr>
      <vt:lpstr>Tiktok Likes Total | NPO3FM</vt:lpstr>
      <vt:lpstr>Tiktok Average Likes per Video | NPO3FM</vt:lpstr>
      <vt:lpstr>Tiktok Followers Change | NPO3FM</vt:lpstr>
      <vt:lpstr>Youtube Private Key Metrics Table | NPO3FM</vt:lpstr>
      <vt:lpstr>Youtube Subscribers | NPO3FM</vt:lpstr>
      <vt:lpstr>Youtube Videos Table | NPO3FM - 1 of 3</vt:lpstr>
      <vt:lpstr>Youtube Videos Table | NPO3FM - 2 of 3</vt:lpstr>
      <vt:lpstr>Youtube Videos Table | NPO3FM - 3 of 3</vt:lpstr>
      <vt:lpstr>Youtube kliktroughrate youtube  | NPO3FM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Maandelijkse raportage</dc:title>
  <dc:creator>Administrator</dc:creator>
  <cp:lastModifiedBy>Administrator</cp:lastModifiedBy>
  <cp:revision>1</cp:revision>
  <dcterms:created xsi:type="dcterms:W3CDTF">2022-04-05T07:31:08Z</dcterms:created>
  <dcterms:modified xsi:type="dcterms:W3CDTF">2022-04-05T07:36:15Z</dcterms:modified>
</cp:coreProperties>
</file>